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542" r:id="rId2"/>
    <p:sldId id="827" r:id="rId3"/>
    <p:sldId id="828" r:id="rId4"/>
    <p:sldId id="829" r:id="rId5"/>
    <p:sldId id="817" r:id="rId6"/>
    <p:sldId id="818" r:id="rId7"/>
    <p:sldId id="819" r:id="rId8"/>
    <p:sldId id="820" r:id="rId9"/>
    <p:sldId id="822" r:id="rId10"/>
    <p:sldId id="905" r:id="rId11"/>
    <p:sldId id="906" r:id="rId12"/>
    <p:sldId id="825" r:id="rId13"/>
    <p:sldId id="826" r:id="rId14"/>
    <p:sldId id="888" r:id="rId15"/>
    <p:sldId id="832" r:id="rId16"/>
    <p:sldId id="833" r:id="rId17"/>
    <p:sldId id="877" r:id="rId18"/>
    <p:sldId id="835" r:id="rId19"/>
    <p:sldId id="878" r:id="rId20"/>
    <p:sldId id="839" r:id="rId21"/>
    <p:sldId id="891" r:id="rId22"/>
    <p:sldId id="840" r:id="rId23"/>
    <p:sldId id="841" r:id="rId24"/>
    <p:sldId id="842" r:id="rId25"/>
    <p:sldId id="882" r:id="rId26"/>
    <p:sldId id="883" r:id="rId27"/>
    <p:sldId id="845" r:id="rId28"/>
    <p:sldId id="847" r:id="rId29"/>
    <p:sldId id="887" r:id="rId30"/>
    <p:sldId id="849" r:id="rId31"/>
    <p:sldId id="851" r:id="rId32"/>
    <p:sldId id="893" r:id="rId33"/>
    <p:sldId id="894" r:id="rId34"/>
    <p:sldId id="900" r:id="rId35"/>
    <p:sldId id="892" r:id="rId36"/>
    <p:sldId id="899" r:id="rId37"/>
    <p:sldId id="895" r:id="rId38"/>
    <p:sldId id="901" r:id="rId39"/>
    <p:sldId id="902" r:id="rId40"/>
    <p:sldId id="896" r:id="rId41"/>
    <p:sldId id="903" r:id="rId42"/>
    <p:sldId id="904" r:id="rId43"/>
    <p:sldId id="889" r:id="rId44"/>
    <p:sldId id="855" r:id="rId45"/>
    <p:sldId id="897" r:id="rId46"/>
    <p:sldId id="856" r:id="rId47"/>
    <p:sldId id="857" r:id="rId48"/>
    <p:sldId id="890" r:id="rId49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F5BD"/>
    <a:srgbClr val="990000"/>
    <a:srgbClr val="D5F1CF"/>
    <a:srgbClr val="F1C7C7"/>
    <a:srgbClr val="CDF1C5"/>
    <a:srgbClr val="FF9999"/>
    <a:srgbClr val="A8E7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631" autoAdjust="0"/>
    <p:restoredTop sz="98462" autoAdjust="0"/>
  </p:normalViewPr>
  <p:slideViewPr>
    <p:cSldViewPr snapToObjects="1">
      <p:cViewPr>
        <p:scale>
          <a:sx n="85" d="100"/>
          <a:sy n="85" d="100"/>
        </p:scale>
        <p:origin x="-2336" y="-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22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tags" Target="tags/tag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pPr>
              <a:defRPr/>
            </a:pPr>
            <a:r>
              <a:rPr lang="en-US"/>
              <a:t>15-213/18-243, Fall 2009</a:t>
            </a:r>
          </a:p>
        </p:txBody>
      </p:sp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E6046D-C2F4-483C-A849-55DA343B723C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14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19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pitchFamily="-96" charset="0"/>
              </a:rPr>
              <a:t>Board:</a:t>
            </a:r>
            <a:r>
              <a:rPr lang="en-US" baseline="0" dirty="0" smtClean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pitchFamily="-96" charset="0"/>
              </a:rPr>
              <a:t>Only difference between this code and the previous slide is that </a:t>
            </a:r>
            <a:r>
              <a:rPr lang="en-US" dirty="0" err="1" smtClean="0">
                <a:latin typeface="Times New Roman" pitchFamily="-96" charset="0"/>
              </a:rPr>
              <a:t>n</a:t>
            </a:r>
            <a:r>
              <a:rPr lang="en-US" dirty="0" smtClean="0">
                <a:latin typeface="Times New Roman" pitchFamily="-96" charset="0"/>
              </a:rPr>
              <a:t> is now a</a:t>
            </a:r>
            <a:r>
              <a:rPr lang="en-US" baseline="0" dirty="0" smtClean="0">
                <a:latin typeface="Times New Roman" pitchFamily="-96" charset="0"/>
              </a:rPr>
              <a:t> register instead of an immediate value.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pitchFamily="-96" charset="0"/>
              </a:rPr>
              <a:t>Only difference between this code and the previous slide is that </a:t>
            </a:r>
            <a:r>
              <a:rPr lang="en-US" dirty="0" err="1" smtClean="0">
                <a:latin typeface="Times New Roman" pitchFamily="-96" charset="0"/>
              </a:rPr>
              <a:t>n</a:t>
            </a:r>
            <a:r>
              <a:rPr lang="en-US" dirty="0" smtClean="0">
                <a:latin typeface="Times New Roman" pitchFamily="-96" charset="0"/>
              </a:rPr>
              <a:t> is now a</a:t>
            </a:r>
            <a:r>
              <a:rPr lang="en-US" baseline="0" dirty="0" smtClean="0">
                <a:latin typeface="Times New Roman" pitchFamily="-96" charset="0"/>
              </a:rPr>
              <a:t> register instead of an immediate value.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43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7772400" cy="2406650"/>
          </a:xfrm>
        </p:spPr>
        <p:txBody>
          <a:bodyPr/>
          <a:lstStyle/>
          <a:p>
            <a:pPr marL="0" indent="0"/>
            <a:r>
              <a:rPr lang="en-US" dirty="0" smtClean="0">
                <a:latin typeface="Calibri" pitchFamily="-96" charset="0"/>
              </a:rPr>
              <a:t>Machine-Level Programming IV: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x86-64 Procedures, Data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/>
            </a:r>
            <a:br>
              <a:rPr lang="en-US" dirty="0" smtClean="0">
                <a:latin typeface="Calibri" pitchFamily="-96" charset="0"/>
              </a:rPr>
            </a:br>
            <a:r>
              <a:rPr lang="en-US" sz="2000" b="0" dirty="0" smtClean="0">
                <a:latin typeface="Calibri" pitchFamily="-96" charset="0"/>
              </a:rPr>
              <a:t>15-213 / 18-213: Introduction to Computer Systems</a:t>
            </a:r>
            <a:r>
              <a:rPr lang="en-US" b="0" dirty="0" smtClean="0">
                <a:latin typeface="Calibri" pitchFamily="-96" charset="0"/>
              </a:rPr>
              <a:t/>
            </a:r>
            <a:br>
              <a:rPr lang="en-US" b="0" dirty="0" smtClean="0">
                <a:latin typeface="Calibri" pitchFamily="-96" charset="0"/>
              </a:rPr>
            </a:br>
            <a:r>
              <a:rPr lang="en-US" sz="2000" b="0" dirty="0" smtClean="0">
                <a:latin typeface="Calibri" pitchFamily="-96" charset="0"/>
              </a:rPr>
              <a:t>8</a:t>
            </a:r>
            <a:r>
              <a:rPr lang="en-US" sz="2000" b="0" baseline="30000" dirty="0" smtClean="0">
                <a:latin typeface="Calibri" pitchFamily="-96" charset="0"/>
              </a:rPr>
              <a:t>th</a:t>
            </a:r>
            <a:r>
              <a:rPr lang="en-US" sz="2000" b="0" dirty="0" smtClean="0">
                <a:latin typeface="Calibri" pitchFamily="-96" charset="0"/>
              </a:rPr>
              <a:t> Lecture, Sep. 19, 2013</a:t>
            </a: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</p:spPr>
        <p:txBody>
          <a:bodyPr/>
          <a:lstStyle/>
          <a:p>
            <a:r>
              <a:rPr lang="en-US" b="1" dirty="0" smtClean="0">
                <a:latin typeface="Calibri" pitchFamily="-96" charset="0"/>
              </a:rPr>
              <a:t>Instructors:</a:t>
            </a:r>
            <a:r>
              <a:rPr lang="en-US" dirty="0" smtClean="0">
                <a:latin typeface="Calibri" pitchFamily="-96" charset="0"/>
              </a:rPr>
              <a:t> </a:t>
            </a:r>
          </a:p>
          <a:p>
            <a:r>
              <a:rPr lang="en-US" dirty="0" smtClean="0">
                <a:latin typeface="Calibri" pitchFamily="-96" charset="0"/>
              </a:rPr>
              <a:t>Randy Bryant, Dave </a:t>
            </a:r>
            <a:r>
              <a:rPr lang="en-US" dirty="0" err="1" smtClean="0">
                <a:latin typeface="Calibri" pitchFamily="-96" charset="0"/>
              </a:rPr>
              <a:t>O’Hallaron</a:t>
            </a:r>
            <a:r>
              <a:rPr lang="en-US" dirty="0" smtClean="0">
                <a:latin typeface="Calibri" pitchFamily="-96" charset="0"/>
              </a:rPr>
              <a:t>, and Greg </a:t>
            </a:r>
            <a:r>
              <a:rPr lang="en-US" dirty="0" err="1" smtClean="0">
                <a:latin typeface="Calibri" pitchFamily="-96" charset="0"/>
              </a:rPr>
              <a:t>Kesden</a:t>
            </a:r>
            <a:endParaRPr lang="en-US" dirty="0" smtClean="0">
              <a:latin typeface="Calibri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Stack Frame </a:t>
            </a:r>
            <a:r>
              <a:rPr lang="en-US" dirty="0" smtClean="0">
                <a:latin typeface="Calibri" pitchFamily="-96" charset="0"/>
              </a:rPr>
              <a:t>Example #2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114800"/>
            <a:ext cx="3581400" cy="1600200"/>
          </a:xfrm>
        </p:spPr>
        <p:txBody>
          <a:bodyPr/>
          <a:lstStyle/>
          <a:p>
            <a:r>
              <a:rPr lang="en-US" sz="2000" dirty="0" smtClean="0">
                <a:latin typeface="Calibri" pitchFamily="-96" charset="0"/>
              </a:rPr>
              <a:t>Must allocate space on stack for array </a:t>
            </a:r>
            <a:r>
              <a:rPr lang="en-US" sz="2000" dirty="0" err="1" smtClean="0">
                <a:latin typeface="Courier New"/>
                <a:cs typeface="Courier New"/>
              </a:rPr>
              <a:t>loc</a:t>
            </a:r>
            <a:endParaRPr lang="en-US" sz="2000" dirty="0" smtClean="0">
              <a:latin typeface="Courier New"/>
              <a:cs typeface="Courier New"/>
            </a:endParaRPr>
          </a:p>
          <a:p>
            <a:r>
              <a:rPr lang="en-US" sz="2000" dirty="0" smtClean="0">
                <a:latin typeface="Calibri" pitchFamily="-96" charset="0"/>
              </a:rPr>
              <a:t>Uses </a:t>
            </a:r>
            <a:r>
              <a:rPr lang="en-US" sz="2000" dirty="0" err="1" smtClean="0">
                <a:latin typeface="Courier New"/>
                <a:cs typeface="Courier New"/>
              </a:rPr>
              <a:t>subq</a:t>
            </a:r>
            <a:r>
              <a:rPr lang="en-US" sz="2000" dirty="0" smtClean="0">
                <a:latin typeface="Calibri" pitchFamily="-96" charset="0"/>
              </a:rPr>
              <a:t> to allocate, </a:t>
            </a:r>
            <a:r>
              <a:rPr lang="en-US" sz="2000" dirty="0" err="1" smtClean="0">
                <a:latin typeface="Courier New"/>
                <a:cs typeface="Courier New"/>
              </a:rPr>
              <a:t>addq</a:t>
            </a:r>
            <a:r>
              <a:rPr lang="en-US" sz="2000" dirty="0" smtClean="0">
                <a:latin typeface="Calibri" pitchFamily="-96" charset="0"/>
              </a:rPr>
              <a:t> to </a:t>
            </a:r>
            <a:r>
              <a:rPr lang="en-US" sz="2000" dirty="0" err="1" smtClean="0">
                <a:latin typeface="Calibri" pitchFamily="-96" charset="0"/>
              </a:rPr>
              <a:t>deallocate</a:t>
            </a:r>
            <a:endParaRPr lang="en-US" sz="2000" dirty="0" smtClean="0">
              <a:latin typeface="Calibri" pitchFamily="-9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512" y="1435100"/>
            <a:ext cx="4606802" cy="2582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/* 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and a[j]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swap_ele_l</a:t>
            </a:r>
            <a:r>
              <a:rPr lang="en-US" sz="1800" dirty="0">
                <a:latin typeface="Courier New" pitchFamily="-96" charset="0"/>
              </a:rPr>
              <a:t>(long a[]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   long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long j)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long *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[2];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long b =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&amp; 0x1;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[b] = 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[1-b] = &amp;a[j];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swap(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[0], 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4860032" y="1052736"/>
            <a:ext cx="4283968" cy="4244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-96" charset="0"/>
              </a:rPr>
              <a:t>swap_ele_l</a:t>
            </a:r>
            <a:r>
              <a:rPr lang="en-US" sz="1800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-96" charset="0"/>
              </a:rPr>
              <a:t>subq</a:t>
            </a:r>
            <a:r>
              <a:rPr lang="en-US" sz="1800" dirty="0" smtClean="0">
                <a:solidFill>
                  <a:srgbClr val="FF0000"/>
                </a:solidFill>
                <a:latin typeface="Courier New" pitchFamily="-96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$24, %</a:t>
            </a:r>
            <a:r>
              <a:rPr lang="en-US" sz="1800" dirty="0" err="1">
                <a:solidFill>
                  <a:srgbClr val="FF0000"/>
                </a:solidFill>
                <a:latin typeface="Courier New" pitchFamily="-96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rsi</a:t>
            </a:r>
            <a:r>
              <a:rPr lang="en-US" sz="1800" dirty="0">
                <a:latin typeface="Courier New" pitchFamily="-96" charset="0"/>
              </a:rPr>
              <a:t>, %</a:t>
            </a:r>
            <a:r>
              <a:rPr lang="en-US" sz="1800" dirty="0" err="1">
                <a:latin typeface="Courier New" pitchFamily="-96" charset="0"/>
              </a:rPr>
              <a:t>rax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andl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$1, %</a:t>
            </a:r>
            <a:r>
              <a:rPr lang="en-US" sz="1800" dirty="0" err="1">
                <a:latin typeface="Courier New" pitchFamily="-96" charset="0"/>
              </a:rPr>
              <a:t>eax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(%rdi,%rsi,8), %</a:t>
            </a:r>
            <a:r>
              <a:rPr lang="en-US" sz="1800" dirty="0" err="1">
                <a:latin typeface="Courier New" pitchFamily="-96" charset="0"/>
              </a:rPr>
              <a:t>rcx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rcx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(%rsp,%rax,8)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movl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$1, %</a:t>
            </a:r>
            <a:r>
              <a:rPr lang="en-US" sz="1800" dirty="0" err="1">
                <a:latin typeface="Courier New" pitchFamily="-96" charset="0"/>
              </a:rPr>
              <a:t>ecx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subq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rax</a:t>
            </a:r>
            <a:r>
              <a:rPr lang="en-US" sz="1800" dirty="0">
                <a:latin typeface="Courier New" pitchFamily="-96" charset="0"/>
              </a:rPr>
              <a:t>, %</a:t>
            </a:r>
            <a:r>
              <a:rPr lang="en-US" sz="1800" dirty="0" err="1">
                <a:latin typeface="Courier New" pitchFamily="-96" charset="0"/>
              </a:rPr>
              <a:t>rcx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(%rdi,%rdx,8), %</a:t>
            </a:r>
            <a:r>
              <a:rPr lang="en-US" sz="1800" dirty="0" err="1">
                <a:latin typeface="Courier New" pitchFamily="-96" charset="0"/>
              </a:rPr>
              <a:t>rdx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rdx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(%rsp,%rcx,8)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8(%</a:t>
            </a:r>
            <a:r>
              <a:rPr lang="en-US" sz="1800" dirty="0" err="1">
                <a:solidFill>
                  <a:srgbClr val="FF0000"/>
                </a:solidFill>
                <a:latin typeface="Courier New" pitchFamily="-96" charset="0"/>
              </a:rPr>
              <a:t>rsp</a:t>
            </a:r>
            <a:r>
              <a:rPr lang="en-US" sz="1800" dirty="0">
                <a:latin typeface="Courier New" pitchFamily="-96" charset="0"/>
              </a:rPr>
              <a:t>), %</a:t>
            </a:r>
            <a:r>
              <a:rPr lang="en-US" sz="1800" dirty="0" err="1">
                <a:latin typeface="Courier New" pitchFamily="-96" charset="0"/>
              </a:rPr>
              <a:t>rsi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(%</a:t>
            </a:r>
            <a:r>
              <a:rPr lang="en-US" sz="1800" dirty="0" err="1">
                <a:solidFill>
                  <a:srgbClr val="FF0000"/>
                </a:solidFill>
                <a:latin typeface="Courier New" pitchFamily="-96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)</a:t>
            </a:r>
            <a:r>
              <a:rPr lang="en-US" sz="1800" dirty="0">
                <a:latin typeface="Courier New" pitchFamily="-96" charset="0"/>
              </a:rPr>
              <a:t>, %</a:t>
            </a:r>
            <a:r>
              <a:rPr lang="en-US" sz="1800" dirty="0" err="1">
                <a:latin typeface="Courier New" pitchFamily="-96" charset="0"/>
              </a:rPr>
              <a:t>rdi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call    </a:t>
            </a:r>
            <a:r>
              <a:rPr lang="en-US" sz="1800" dirty="0">
                <a:latin typeface="Courier New" pitchFamily="-96" charset="0"/>
              </a:rPr>
              <a:t>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-96" charset="0"/>
              </a:rPr>
              <a:t>addq</a:t>
            </a:r>
            <a:r>
              <a:rPr lang="en-US" sz="1800" dirty="0" smtClean="0">
                <a:solidFill>
                  <a:srgbClr val="FF0000"/>
                </a:solidFill>
                <a:latin typeface="Courier New" pitchFamily="-96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$24, %</a:t>
            </a:r>
            <a:r>
              <a:rPr lang="en-US" sz="1800" dirty="0" err="1">
                <a:solidFill>
                  <a:srgbClr val="FF0000"/>
                </a:solidFill>
                <a:latin typeface="Courier New" pitchFamily="-96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ret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096000" y="5643388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latin typeface="Calibri" pitchFamily="-96" charset="0"/>
              </a:rPr>
              <a:t>unused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7162800" y="6599064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772400" y="6446664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334000" y="6065663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8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6096000" y="6008364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loc[1]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6096000" y="6389364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loc[0]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334000" y="6446663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Arial" pitchFamily="-96" charset="0"/>
                <a:ea typeface="Arial" pitchFamily="-96" charset="0"/>
                <a:cs typeface="Arial" pitchFamily="-96" charset="0"/>
              </a:rPr>
              <a:t>0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097488" y="5280248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err="1">
                <a:latin typeface="Calibri" pitchFamily="-96" charset="0"/>
              </a:rPr>
              <a:t>rtn</a:t>
            </a:r>
            <a:r>
              <a:rPr lang="en-US" sz="1800" dirty="0">
                <a:latin typeface="Calibri" pitchFamily="-96" charset="0"/>
              </a:rPr>
              <a:t> </a:t>
            </a:r>
            <a:r>
              <a:rPr lang="en-US" sz="1800" dirty="0" err="1">
                <a:latin typeface="Calibri" pitchFamily="-96" charset="0"/>
              </a:rPr>
              <a:t>Ptr</a:t>
            </a:r>
            <a:endParaRPr lang="en-US" sz="1800" dirty="0">
              <a:latin typeface="Calibri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796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Stack Frame </a:t>
            </a:r>
            <a:r>
              <a:rPr lang="en-US" dirty="0" smtClean="0">
                <a:latin typeface="Calibri" pitchFamily="-96" charset="0"/>
              </a:rPr>
              <a:t>Example #3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853136"/>
            <a:ext cx="4320480" cy="1600200"/>
          </a:xfrm>
        </p:spPr>
        <p:txBody>
          <a:bodyPr/>
          <a:lstStyle/>
          <a:p>
            <a:r>
              <a:rPr lang="en-US" sz="2000" dirty="0" smtClean="0">
                <a:latin typeface="Calibri" pitchFamily="-96" charset="0"/>
              </a:rPr>
              <a:t>Have both </a:t>
            </a:r>
            <a:r>
              <a:rPr lang="en-US" sz="2000" dirty="0" err="1" smtClean="0">
                <a:latin typeface="Calibri" pitchFamily="-96" charset="0"/>
              </a:rPr>
              <a:t>callee</a:t>
            </a:r>
            <a:r>
              <a:rPr lang="en-US" sz="2000" dirty="0" smtClean="0">
                <a:latin typeface="Calibri" pitchFamily="-96" charset="0"/>
              </a:rPr>
              <a:t> save register &amp; local variable allocation</a:t>
            </a:r>
          </a:p>
          <a:p>
            <a:r>
              <a:rPr lang="en-US" sz="2000" dirty="0" smtClean="0">
                <a:latin typeface="Calibri" pitchFamily="-96" charset="0"/>
              </a:rPr>
              <a:t>Use both push/pop and sub/add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512" y="1435100"/>
            <a:ext cx="4606802" cy="3136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/* 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and a[j]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long </a:t>
            </a:r>
            <a:r>
              <a:rPr lang="en-US" sz="1800" dirty="0" err="1" smtClean="0">
                <a:latin typeface="Courier New" pitchFamily="-96" charset="0"/>
              </a:rPr>
              <a:t>swap_ele_l_diff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>
                <a:latin typeface="Courier New" pitchFamily="-96" charset="0"/>
              </a:rPr>
              <a:t>long a[]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   long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long j)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long *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[2];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long b =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&amp; 0x1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long diff = a[j] –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];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[b] = 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[1-b] = &amp;a[j];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  swap(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[0], </a:t>
            </a:r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[1])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return diff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5076056" y="1533722"/>
            <a:ext cx="3592637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-96" charset="0"/>
              </a:rPr>
              <a:t>swap_ele_l_diff</a:t>
            </a:r>
            <a:r>
              <a:rPr lang="en-US" sz="1800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pushq</a:t>
            </a:r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rbx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subq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$16, %</a:t>
            </a:r>
            <a:r>
              <a:rPr lang="en-US" sz="1800" dirty="0" err="1" smtClean="0">
                <a:latin typeface="Courier New" pitchFamily="-96" charset="0"/>
              </a:rPr>
              <a:t>rsp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call    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. . .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addq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$16, %</a:t>
            </a:r>
            <a:r>
              <a:rPr lang="en-US" sz="1800" dirty="0" err="1">
                <a:latin typeface="Courier New" pitchFamily="-96" charset="0"/>
              </a:rPr>
              <a:t>rsp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popq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rbx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ret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868144" y="4725144"/>
            <a:ext cx="1294656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7162800" y="604396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772400" y="5891560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076056" y="5561607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8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5868144" y="5453260"/>
            <a:ext cx="1294656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loc</a:t>
            </a:r>
            <a:r>
              <a:rPr lang="en-US" sz="1800" dirty="0">
                <a:latin typeface="Courier New" pitchFamily="-96" charset="0"/>
              </a:rPr>
              <a:t>[1]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5879902" y="5834260"/>
            <a:ext cx="1282898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loc[0]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076056" y="5942607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Arial" pitchFamily="-96" charset="0"/>
                <a:ea typeface="Arial" pitchFamily="-96" charset="0"/>
                <a:cs typeface="Arial" pitchFamily="-96" charset="0"/>
              </a:rPr>
              <a:t>0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5868144" y="5085184"/>
            <a:ext cx="1294656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latin typeface="Calibri"/>
                <a:cs typeface="Calibri"/>
              </a:rPr>
              <a:t>Old </a:t>
            </a:r>
            <a:r>
              <a:rPr lang="en-US" sz="1800" dirty="0" smtClean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</a:t>
            </a:r>
            <a:r>
              <a:rPr lang="en-US" sz="1800" dirty="0" err="1" smtClean="0">
                <a:latin typeface="Courier New" pitchFamily="-96" charset="0"/>
              </a:rPr>
              <a:t>bx</a:t>
            </a:r>
            <a:endParaRPr lang="en-US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215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Interesting Features of Stack Frame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Allocate entire frame at once</a:t>
            </a:r>
          </a:p>
          <a:p>
            <a:pPr lvl="1"/>
            <a:r>
              <a:rPr lang="en-US" dirty="0">
                <a:latin typeface="Calibri" pitchFamily="-96" charset="0"/>
              </a:rPr>
              <a:t>All stack accesses can be relative to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Do </a:t>
            </a:r>
            <a:r>
              <a:rPr lang="en-US" dirty="0" smtClean="0">
                <a:latin typeface="Calibri" pitchFamily="-96" charset="0"/>
              </a:rPr>
              <a:t>by: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pushing </a:t>
            </a:r>
            <a:r>
              <a:rPr lang="en-US" dirty="0" err="1" smtClean="0">
                <a:latin typeface="Calibri" pitchFamily="-96" charset="0"/>
              </a:rPr>
              <a:t>callee</a:t>
            </a:r>
            <a:r>
              <a:rPr lang="en-US" dirty="0" smtClean="0">
                <a:latin typeface="Calibri" pitchFamily="-96" charset="0"/>
              </a:rPr>
              <a:t> save registers (if needed)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decrementing </a:t>
            </a:r>
            <a:r>
              <a:rPr lang="en-US" dirty="0">
                <a:latin typeface="Calibri" pitchFamily="-96" charset="0"/>
              </a:rPr>
              <a:t>stack </a:t>
            </a:r>
            <a:r>
              <a:rPr lang="en-US" dirty="0" smtClean="0">
                <a:latin typeface="Calibri" pitchFamily="-96" charset="0"/>
              </a:rPr>
              <a:t>pointer (if needed)</a:t>
            </a:r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Simple </a:t>
            </a:r>
            <a:r>
              <a:rPr lang="en-US" dirty="0" err="1" smtClean="0">
                <a:latin typeface="Calibri" pitchFamily="-96" charset="0"/>
              </a:rPr>
              <a:t>deallocation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Do by: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Incrementing </a:t>
            </a:r>
            <a:r>
              <a:rPr lang="en-US" dirty="0">
                <a:latin typeface="Calibri" pitchFamily="-96" charset="0"/>
              </a:rPr>
              <a:t>stack </a:t>
            </a:r>
            <a:r>
              <a:rPr lang="en-US" dirty="0" smtClean="0">
                <a:latin typeface="Calibri" pitchFamily="-96" charset="0"/>
              </a:rPr>
              <a:t>pointer (possibly)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Popping </a:t>
            </a:r>
            <a:r>
              <a:rPr lang="en-US" dirty="0" err="1" smtClean="0">
                <a:latin typeface="Calibri" pitchFamily="-96" charset="0"/>
              </a:rPr>
              <a:t>callee</a:t>
            </a:r>
            <a:r>
              <a:rPr lang="en-US" dirty="0" smtClean="0">
                <a:latin typeface="Calibri" pitchFamily="-96" charset="0"/>
              </a:rPr>
              <a:t> save registers (possibly)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No base/frame pointer needed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Procedure Summary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Heavy use of registers</a:t>
            </a:r>
          </a:p>
          <a:p>
            <a:pPr lvl="1"/>
            <a:r>
              <a:rPr lang="en-US" dirty="0">
                <a:latin typeface="Calibri" pitchFamily="-96" charset="0"/>
              </a:rPr>
              <a:t>Parameter passing</a:t>
            </a:r>
          </a:p>
          <a:p>
            <a:pPr lvl="1"/>
            <a:r>
              <a:rPr lang="en-US" dirty="0">
                <a:latin typeface="Calibri" pitchFamily="-96" charset="0"/>
              </a:rPr>
              <a:t>More temporaries since more registers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Minimal use of stack</a:t>
            </a:r>
          </a:p>
          <a:p>
            <a:pPr lvl="1"/>
            <a:r>
              <a:rPr lang="en-US" dirty="0">
                <a:latin typeface="Calibri" pitchFamily="-96" charset="0"/>
              </a:rPr>
              <a:t>Sometimes none</a:t>
            </a:r>
          </a:p>
          <a:p>
            <a:pPr lvl="1"/>
            <a:r>
              <a:rPr lang="en-US" dirty="0">
                <a:latin typeface="Calibri" pitchFamily="-96" charset="0"/>
              </a:rPr>
              <a:t>Allocate/</a:t>
            </a:r>
            <a:r>
              <a:rPr lang="en-US" dirty="0" err="1">
                <a:latin typeface="Calibri" pitchFamily="-96" charset="0"/>
              </a:rPr>
              <a:t>deallocate</a:t>
            </a:r>
            <a:r>
              <a:rPr lang="en-US" dirty="0">
                <a:latin typeface="Calibri" pitchFamily="-96" charset="0"/>
              </a:rPr>
              <a:t> entire block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Many tricky optimizations</a:t>
            </a:r>
          </a:p>
          <a:p>
            <a:pPr lvl="1"/>
            <a:r>
              <a:rPr lang="en-US" dirty="0">
                <a:latin typeface="Calibri" pitchFamily="-96" charset="0"/>
              </a:rPr>
              <a:t>What kind of stack frame to use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Various </a:t>
            </a:r>
            <a:r>
              <a:rPr lang="en-US" dirty="0">
                <a:latin typeface="Calibri" pitchFamily="-96" charset="0"/>
              </a:rPr>
              <a:t>allocation techniques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Procedures (x86-64)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Arrays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One-dimensional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Multi-dimensional (nested)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Multi-level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Structures</a:t>
            </a:r>
            <a:endParaRPr lang="en-US" dirty="0">
              <a:solidFill>
                <a:schemeClr val="bg1">
                  <a:lumMod val="65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20700"/>
            <a:ext cx="6167438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24744"/>
            <a:ext cx="8610600" cy="5241925"/>
          </a:xfrm>
        </p:spPr>
        <p:txBody>
          <a:bodyPr lIns="90487" tIns="44450" rIns="90487" bIns="44450"/>
          <a:lstStyle/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Integral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general (integer) registers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Signed vs. unsigned depends on instructions used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byte	</a:t>
            </a:r>
            <a:r>
              <a:rPr lang="en-US" sz="1800" b="1" dirty="0">
                <a:latin typeface="Courier New" pitchFamily="-96" charset="0"/>
              </a:rPr>
              <a:t>b</a:t>
            </a:r>
            <a:r>
              <a:rPr lang="en-US" sz="1800" dirty="0">
                <a:latin typeface="Calibri" pitchFamily="-96" charset="0"/>
              </a:rPr>
              <a:t>	1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char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word	</a:t>
            </a:r>
            <a:r>
              <a:rPr lang="en-US" sz="1800" b="1" dirty="0">
                <a:latin typeface="Courier New" pitchFamily="-96" charset="0"/>
              </a:rPr>
              <a:t>w</a:t>
            </a:r>
            <a:r>
              <a:rPr lang="en-US" sz="1800" dirty="0">
                <a:latin typeface="Calibri" pitchFamily="-96" charset="0"/>
              </a:rPr>
              <a:t>	2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short</a:t>
            </a:r>
            <a:endParaRPr lang="en-US" sz="1800" b="1" dirty="0">
              <a:latin typeface="Calibri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 word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endParaRPr lang="en-US" sz="1800" b="1" dirty="0">
              <a:latin typeface="Courier New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quad word	</a:t>
            </a:r>
            <a:r>
              <a:rPr lang="en-US" sz="1800" b="1" dirty="0">
                <a:latin typeface="Courier New" pitchFamily="-96" charset="0"/>
              </a:rPr>
              <a:t>q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long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(x86-64</a:t>
            </a:r>
            <a:r>
              <a:rPr lang="en-US" sz="1800" dirty="0" smtClean="0">
                <a:latin typeface="Calibri" pitchFamily="-96" charset="0"/>
              </a:rPr>
              <a:t>)</a:t>
            </a: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Floating Point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floating point registers</a:t>
            </a:r>
          </a:p>
          <a:p>
            <a:pPr marL="839788" lvl="2" indent="-165100" defTabSz="895350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ASM	Bytes	C</a:t>
            </a:r>
          </a:p>
          <a:p>
            <a:pPr marL="839788" lvl="2" indent="-165100" defTabSz="895350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Single	</a:t>
            </a:r>
            <a:r>
              <a:rPr lang="en-US" sz="1800" b="1" dirty="0">
                <a:latin typeface="Courier New" pitchFamily="-96" charset="0"/>
              </a:rPr>
              <a:t>s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ourier New" pitchFamily="-96" charset="0"/>
              </a:rPr>
              <a:t>float</a:t>
            </a:r>
          </a:p>
          <a:p>
            <a:pPr marL="839788" lvl="2" indent="-165100" defTabSz="895350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ourier New" pitchFamily="-96" charset="0"/>
              </a:rPr>
              <a:t>double</a:t>
            </a:r>
            <a:endParaRPr lang="en-US" dirty="0">
              <a:latin typeface="Calibri" pitchFamily="-96" charset="0"/>
            </a:endParaRPr>
          </a:p>
          <a:p>
            <a:pPr marL="839788" lvl="2" indent="-165100" defTabSz="895350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Extended	</a:t>
            </a:r>
            <a:r>
              <a:rPr lang="en-US" sz="1800" b="1" dirty="0">
                <a:latin typeface="Courier New" pitchFamily="-96" charset="0"/>
              </a:rPr>
              <a:t>t</a:t>
            </a:r>
            <a:r>
              <a:rPr lang="en-US" sz="1800" dirty="0">
                <a:latin typeface="Calibri" pitchFamily="-96" charset="0"/>
              </a:rPr>
              <a:t>	10/12/16	</a:t>
            </a:r>
            <a:r>
              <a:rPr lang="en-US" sz="1800" b="1" dirty="0">
                <a:latin typeface="Courier New" pitchFamily="-96" charset="0"/>
              </a:rPr>
              <a:t>long double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 smtClean="0">
                <a:latin typeface="Calibri" pitchFamily="-96" charset="0"/>
              </a:rPr>
              <a:t>Note: Windows Visual C/C++ compiler treats </a:t>
            </a:r>
            <a:r>
              <a:rPr lang="en-US" b="1" dirty="0" smtClean="0">
                <a:latin typeface="Courier New"/>
                <a:cs typeface="Courier New"/>
              </a:rPr>
              <a:t>long double </a:t>
            </a:r>
            <a:r>
              <a:rPr lang="en-US" dirty="0" smtClean="0">
                <a:latin typeface="Calibri" pitchFamily="-96" charset="0"/>
              </a:rPr>
              <a:t>as regular, 8-byte </a:t>
            </a:r>
            <a:r>
              <a:rPr lang="en-US" b="1" dirty="0" smtClean="0">
                <a:latin typeface="Courier New"/>
                <a:cs typeface="Courier New"/>
              </a:rPr>
              <a:t>double</a:t>
            </a:r>
            <a:r>
              <a:rPr lang="en-US" dirty="0" smtClean="0">
                <a:latin typeface="Calibri" pitchFamily="-96" charset="0"/>
              </a:rPr>
              <a:t>.  GCC on Windows uses extended precision</a:t>
            </a:r>
            <a:endParaRPr lang="en-US" sz="1800" b="1" dirty="0"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 b="1">
                <a:latin typeface="Calibri" pitchFamily="-96" charset="0"/>
              </a:rPr>
              <a:t>  </a:t>
            </a:r>
            <a:r>
              <a:rPr lang="en-US" b="1">
                <a:latin typeface="Courier New" pitchFamily="-96" charset="0"/>
              </a:rPr>
              <a:t>A[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 b="1">
                <a:latin typeface="Courier New" pitchFamily="-96" charset="0"/>
              </a:rPr>
              <a:t>];</a:t>
            </a:r>
            <a:endParaRPr lang="en-US" b="1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Array of data 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and length </a:t>
            </a:r>
            <a:r>
              <a:rPr lang="en-US" i="1">
                <a:latin typeface="Calibri" pitchFamily="-96" charset="0"/>
              </a:rPr>
              <a:t>L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Contiguously allocated region of 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>
                <a:latin typeface="Calibri" pitchFamily="-96" charset="0"/>
              </a:rPr>
              <a:t> * </a:t>
            </a:r>
            <a:r>
              <a:rPr lang="en-US" b="1">
                <a:latin typeface="Courier New" pitchFamily="-96" charset="0"/>
              </a:rPr>
              <a:t>sizeof</a:t>
            </a:r>
            <a:r>
              <a:rPr lang="en-US">
                <a:latin typeface="Courier New" pitchFamily="-96" charset="0"/>
              </a:rPr>
              <a:t>(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ourier New" pitchFamily="-96" charset="0"/>
              </a:rPr>
              <a:t>)</a:t>
            </a:r>
            <a:r>
              <a:rPr lang="en-US">
                <a:latin typeface="Calibri" pitchFamily="-96" charset="0"/>
              </a:rPr>
              <a:t> bytes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45281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500438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267200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335463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14826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57400" y="601980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2057400" y="5186363"/>
            <a:ext cx="3505200" cy="731837"/>
            <a:chOff x="2514600" y="5257800"/>
            <a:chExt cx="3505200" cy="732254"/>
          </a:xfrm>
        </p:grpSpPr>
        <p:grpSp>
          <p:nvGrpSpPr>
            <p:cNvPr id="56334" name="Group 64"/>
            <p:cNvGrpSpPr>
              <a:grpSpLocks/>
            </p:cNvGrpSpPr>
            <p:nvPr/>
          </p:nvGrpSpPr>
          <p:grpSpPr bwMode="auto">
            <a:xfrm>
              <a:off x="2743200" y="5257800"/>
              <a:ext cx="2743200" cy="228600"/>
              <a:chOff x="2016" y="3744"/>
              <a:chExt cx="1728" cy="144"/>
            </a:xfrm>
          </p:grpSpPr>
          <p:sp>
            <p:nvSpPr>
              <p:cNvPr id="301121" name="Rectangle 65"/>
              <p:cNvSpPr>
                <a:spLocks noChangeArrowheads="1"/>
              </p:cNvSpPr>
              <p:nvPr/>
            </p:nvSpPr>
            <p:spPr bwMode="auto">
              <a:xfrm>
                <a:off x="2016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2" name="Rectangle 66"/>
              <p:cNvSpPr>
                <a:spLocks noChangeArrowheads="1"/>
              </p:cNvSpPr>
              <p:nvPr/>
            </p:nvSpPr>
            <p:spPr bwMode="auto">
              <a:xfrm>
                <a:off x="2592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3" name="Rectangle 67"/>
              <p:cNvSpPr>
                <a:spLocks noChangeArrowheads="1"/>
              </p:cNvSpPr>
              <p:nvPr/>
            </p:nvSpPr>
            <p:spPr bwMode="auto">
              <a:xfrm>
                <a:off x="3168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35" name="Text Box 68"/>
            <p:cNvSpPr txBox="1">
              <a:spLocks noChangeArrowheads="1"/>
            </p:cNvSpPr>
            <p:nvPr/>
          </p:nvSpPr>
          <p:spPr bwMode="auto">
            <a:xfrm>
              <a:off x="2514600" y="5639017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36" name="Text Box 69"/>
            <p:cNvSpPr txBox="1">
              <a:spLocks noChangeArrowheads="1"/>
            </p:cNvSpPr>
            <p:nvPr/>
          </p:nvSpPr>
          <p:spPr bwMode="auto">
            <a:xfrm>
              <a:off x="32004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37" name="Line 70"/>
            <p:cNvSpPr>
              <a:spLocks noChangeShapeType="1"/>
            </p:cNvSpPr>
            <p:nvPr/>
          </p:nvSpPr>
          <p:spPr bwMode="auto">
            <a:xfrm flipV="1">
              <a:off x="2743200" y="5472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8" name="Line 71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9" name="Text Box 72"/>
            <p:cNvSpPr txBox="1">
              <a:spLocks noChangeArrowheads="1"/>
            </p:cNvSpPr>
            <p:nvPr/>
          </p:nvSpPr>
          <p:spPr bwMode="auto">
            <a:xfrm>
              <a:off x="41148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0" name="Line 73"/>
            <p:cNvSpPr>
              <a:spLocks noChangeShapeType="1"/>
            </p:cNvSpPr>
            <p:nvPr/>
          </p:nvSpPr>
          <p:spPr bwMode="auto">
            <a:xfrm flipV="1">
              <a:off x="45720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1" name="Text Box 114"/>
            <p:cNvSpPr txBox="1">
              <a:spLocks noChangeArrowheads="1"/>
            </p:cNvSpPr>
            <p:nvPr/>
          </p:nvSpPr>
          <p:spPr bwMode="auto">
            <a:xfrm>
              <a:off x="50292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2" name="Line 115"/>
            <p:cNvSpPr>
              <a:spLocks noChangeShapeType="1"/>
            </p:cNvSpPr>
            <p:nvPr/>
          </p:nvSpPr>
          <p:spPr bwMode="auto">
            <a:xfrm flipV="1">
              <a:off x="54864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75" name="Text Box 119"/>
          <p:cNvSpPr txBox="1">
            <a:spLocks noChangeArrowheads="1"/>
          </p:cNvSpPr>
          <p:nvPr/>
        </p:nvSpPr>
        <p:spPr bwMode="auto">
          <a:xfrm>
            <a:off x="5259388" y="5148263"/>
            <a:ext cx="523875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IA32</a:t>
            </a:r>
          </a:p>
        </p:txBody>
      </p:sp>
      <p:sp>
        <p:nvSpPr>
          <p:cNvPr id="301176" name="Text Box 120"/>
          <p:cNvSpPr txBox="1">
            <a:spLocks noChangeArrowheads="1"/>
          </p:cNvSpPr>
          <p:nvPr/>
        </p:nvSpPr>
        <p:spPr bwMode="auto">
          <a:xfrm>
            <a:off x="8023225" y="5980113"/>
            <a:ext cx="730250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x86-64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 err="1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</a:t>
            </a:r>
            <a:r>
              <a:rPr lang="en-US" sz="1800" dirty="0" smtClean="0">
                <a:latin typeface="Calibri" pitchFamily="-96" charset="0"/>
              </a:rPr>
              <a:t>+ 4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</a:t>
            </a:r>
            <a:r>
              <a:rPr lang="en-US" sz="1800" dirty="0" smtClean="0">
                <a:latin typeface="Calibri" pitchFamily="-96" charset="0"/>
              </a:rPr>
              <a:t>8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 smtClean="0">
                <a:latin typeface="Calibri" pitchFamily="-96" charset="0"/>
              </a:rPr>
              <a:t>5      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 smtClean="0">
                  <a:latin typeface="Calibri" pitchFamily="-96" charset="0"/>
                </a:rPr>
                <a:t>x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r>
                <a:rPr lang="en-US" sz="1800" b="0" i="1" dirty="0">
                  <a:latin typeface="Calibri" pitchFamily="-96" charset="0"/>
                </a:rPr>
                <a:t> </a:t>
              </a:r>
              <a:r>
                <a:rPr lang="en-US" sz="1800" b="0" dirty="0">
                  <a:latin typeface="Calibri" pitchFamily="-96" charset="0"/>
                </a:rPr>
                <a:t>+ 4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556250"/>
            <a:ext cx="8382000" cy="1377950"/>
          </a:xfrm>
        </p:spPr>
        <p:txBody>
          <a:bodyPr/>
          <a:lstStyle/>
          <a:p>
            <a:r>
              <a:rPr lang="en-US" sz="2000" smtClean="0">
                <a:latin typeface="Calibri" pitchFamily="-96" charset="0"/>
              </a:rPr>
              <a:t>Declaration “</a:t>
            </a:r>
            <a:r>
              <a:rPr lang="en-US" sz="2000" smtClean="0">
                <a:latin typeface="Courier New" pitchFamily="-96" charset="0"/>
              </a:rPr>
              <a:t>zip_dig cmu</a:t>
            </a:r>
            <a:r>
              <a:rPr lang="en-US" sz="2000" smtClean="0">
                <a:latin typeface="Calibri" pitchFamily="-96" charset="0"/>
              </a:rPr>
              <a:t>” equivalent to “</a:t>
            </a:r>
            <a:r>
              <a:rPr lang="en-US" sz="2000" smtClean="0">
                <a:latin typeface="Courier New" pitchFamily="-96" charset="0"/>
              </a:rPr>
              <a:t>int cmu[5]</a:t>
            </a:r>
            <a:r>
              <a:rPr lang="en-US" sz="2000" smtClean="0">
                <a:latin typeface="Calibri" pitchFamily="-96" charset="0"/>
              </a:rPr>
              <a:t>”</a:t>
            </a:r>
          </a:p>
          <a:p>
            <a:r>
              <a:rPr lang="en-US" sz="2000" smtClean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smtClean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000108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typedef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[ZLEN];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2932113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2979738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733800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781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572000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ucb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619625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%edx</a:t>
            </a:r>
            <a:r>
              <a:rPr lang="en-US" sz="2000" smtClean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%eax</a:t>
            </a:r>
            <a:r>
              <a:rPr lang="en-US" sz="2000" smtClean="0">
                <a:latin typeface="Calibri" pitchFamily="-96" charset="0"/>
              </a:rPr>
              <a:t> contains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Desired digit at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ourier New" pitchFamily="-96" charset="0"/>
              </a:rPr>
              <a:t>4*%eax + %edx</a:t>
            </a:r>
            <a:endParaRPr lang="en-US" sz="2000" smtClean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Use memory reference </a:t>
            </a:r>
            <a:r>
              <a:rPr lang="en-US" sz="2000" smtClean="0">
                <a:latin typeface="Courier New" pitchFamily="-96" charset="0"/>
              </a:rPr>
              <a:t>(%edx,%eax,4)</a:t>
            </a:r>
            <a:endParaRPr lang="en-US" sz="2000" smtClean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429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(zip_dig z,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z[dig];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527050" y="4876800"/>
            <a:ext cx="511175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%edx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%eax = dig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	movl (%edx,%eax,4),%eax  # z[dig]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IA32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Procedures (x86-64)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.L4: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(%edx,%eax,4)	#   z[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$5,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i:5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.L4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ZLEN;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Pointer </a:t>
            </a:r>
            <a:r>
              <a:rPr lang="en-US" dirty="0">
                <a:latin typeface="Calibri" pitchFamily="-96" charset="0"/>
              </a:rPr>
              <a:t>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282" y="1214422"/>
            <a:ext cx="4038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zincr_p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 = </a:t>
            </a:r>
            <a:r>
              <a:rPr lang="en-US" sz="1800" dirty="0" err="1" smtClean="0">
                <a:latin typeface="Courier New" pitchFamily="-96" charset="0"/>
              </a:rPr>
              <a:t>z+ZLEN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(*z)++;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(z != 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); 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28662" y="4143380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8(%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# z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20(%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zend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.L9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$1, 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)      # *z += 1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$4,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# z++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zend:z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L9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           #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“</a:t>
            </a:r>
            <a:r>
              <a:rPr lang="en-US" smtClean="0">
                <a:latin typeface="Courier New" pitchFamily="-96" charset="0"/>
              </a:rPr>
              <a:t>zip_dig pgh[4]</a:t>
            </a:r>
            <a:r>
              <a:rPr lang="en-US" smtClean="0">
                <a:latin typeface="Calibri" pitchFamily="-96" charset="0"/>
              </a:rPr>
              <a:t>” equivalent to “</a:t>
            </a:r>
            <a:r>
              <a:rPr lang="en-US" smtClean="0">
                <a:latin typeface="Courier New" pitchFamily="-96" charset="0"/>
              </a:rPr>
              <a:t>int pgh[4][5]</a:t>
            </a:r>
            <a:r>
              <a:rPr lang="en-US" smtClean="0">
                <a:latin typeface="Calibri" pitchFamily="-96" charset="0"/>
              </a:rPr>
              <a:t>”</a:t>
            </a:r>
          </a:p>
          <a:p>
            <a:pPr lvl="1"/>
            <a:r>
              <a:rPr lang="en-US" smtClean="0">
                <a:latin typeface="Calibri" pitchFamily="-96" charset="0"/>
              </a:rPr>
              <a:t>Variable </a:t>
            </a:r>
            <a:r>
              <a:rPr lang="en-US" b="1" smtClean="0">
                <a:latin typeface="Courier New" pitchFamily="-96" charset="0"/>
              </a:rPr>
              <a:t>pgh</a:t>
            </a:r>
            <a:r>
              <a:rPr lang="en-US" smtClean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smtClean="0">
                <a:latin typeface="Calibri" pitchFamily="-96" charset="0"/>
              </a:rPr>
              <a:t>Each element is an array of 5 </a:t>
            </a:r>
            <a:r>
              <a:rPr lang="en-US" b="1" smtClean="0">
                <a:latin typeface="Courier New" pitchFamily="-96" charset="0"/>
              </a:rPr>
              <a:t>int</a:t>
            </a:r>
            <a:r>
              <a:rPr lang="en-US" smtClean="0">
                <a:latin typeface="Calibri" pitchFamily="-96" charset="0"/>
              </a:rPr>
              <a:t>’s, allocated contiguously</a:t>
            </a:r>
          </a:p>
          <a:p>
            <a:r>
              <a:rPr lang="en-US" smtClean="0">
                <a:latin typeface="Calibri" pitchFamily="-96" charset="0"/>
              </a:rPr>
              <a:t>“Row-Major” ordering of all elements guaranteed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A+((</a:t>
            </a:r>
            <a:r>
              <a:rPr lang="en-US" sz="1800" dirty="0">
                <a:latin typeface="Courier New" pitchFamily="-96" charset="0"/>
              </a:rPr>
              <a:t>R-1)*C*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pgh[index</a:t>
            </a:r>
            <a:r>
              <a:rPr lang="en-US" b="1" dirty="0">
                <a:latin typeface="Courier New" pitchFamily="-96" charset="0"/>
              </a:rPr>
              <a:t>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pgh</a:t>
            </a:r>
            <a:r>
              <a:rPr lang="en-US" b="1" dirty="0" smtClean="0">
                <a:latin typeface="Courier New" pitchFamily="-96" charset="0"/>
              </a:rPr>
              <a:t>+(20</a:t>
            </a:r>
            <a:r>
              <a:rPr lang="en-US" b="1" dirty="0">
                <a:latin typeface="Courier New" pitchFamily="-96" charset="0"/>
              </a:rPr>
              <a:t>*</a:t>
            </a:r>
            <a:r>
              <a:rPr lang="en-US" b="1" dirty="0" smtClean="0">
                <a:latin typeface="Courier New" pitchFamily="-96" charset="0"/>
              </a:rPr>
              <a:t>index)</a:t>
            </a:r>
          </a:p>
          <a:p>
            <a:r>
              <a:rPr lang="en-US" dirty="0">
                <a:latin typeface="Calibri" pitchFamily="-96" charset="0"/>
              </a:rPr>
              <a:t>IA32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+ 4*(index+4*index)</a:t>
            </a:r>
          </a:p>
          <a:p>
            <a:endParaRPr lang="en-US" b="0" i="1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596900" y="1219200"/>
            <a:ext cx="41148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*get_pgh_zip(int index)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pgh[index];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  <a:p>
            <a:pPr eaLnBrk="0" hangingPunct="0"/>
            <a:endParaRPr lang="en-US" sz="1800">
              <a:latin typeface="Courier New" pitchFamily="-96" charset="0"/>
            </a:endParaRPr>
          </a:p>
          <a:p>
            <a:pPr eaLnBrk="0" hangingPunct="0"/>
            <a:endParaRPr lang="en-US" sz="1800">
              <a:latin typeface="Courier New" pitchFamily="-96" charset="0"/>
            </a:endParaRP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596900" y="3200400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(%eax,%eax,4),%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(,%eax,4),%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4953000" y="1219200"/>
            <a:ext cx="33528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pgh[PCOUNT] =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{1, 5, 2, 2, 1 }};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Array Elements 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 </a:t>
            </a:r>
            <a:r>
              <a:rPr lang="en-US" b="1" dirty="0" smtClean="0">
                <a:latin typeface="Courier New" pitchFamily="-96" charset="0"/>
              </a:rPr>
              <a:t>A[</a:t>
            </a:r>
            <a:r>
              <a:rPr lang="en-US" b="1" dirty="0" err="1" smtClean="0">
                <a:latin typeface="Courier New" pitchFamily="-96" charset="0"/>
              </a:rPr>
              <a:t>i</a:t>
            </a:r>
            <a:r>
              <a:rPr lang="en-US" b="1" dirty="0" smtClean="0">
                <a:latin typeface="Courier New" pitchFamily="-96" charset="0"/>
              </a:rPr>
              <a:t>][j]</a:t>
            </a:r>
            <a:r>
              <a:rPr lang="en-US" b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is element of type </a:t>
            </a:r>
            <a:r>
              <a:rPr lang="en-US" i="1" dirty="0" smtClean="0">
                <a:latin typeface="Calibri" pitchFamily="-96" charset="0"/>
              </a:rPr>
              <a:t>T, </a:t>
            </a:r>
            <a:r>
              <a:rPr lang="en-US" dirty="0" smtClean="0">
                <a:latin typeface="Calibri" pitchFamily="-96" charset="0"/>
              </a:rPr>
              <a:t>which requires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 bytes</a:t>
            </a:r>
            <a:endParaRPr lang="en-US" dirty="0" smtClean="0">
              <a:latin typeface="Courier New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Address  </a:t>
            </a:r>
            <a:r>
              <a:rPr lang="en-US" b="1" dirty="0" smtClean="0">
                <a:latin typeface="Courier New" pitchFamily="-96" charset="0"/>
              </a:rPr>
              <a:t>A +</a:t>
            </a:r>
            <a:r>
              <a:rPr lang="en-US" dirty="0" smtClean="0">
                <a:latin typeface="Courier New" pitchFamily="-96" charset="0"/>
              </a:rPr>
              <a:t> </a:t>
            </a:r>
            <a:r>
              <a:rPr lang="en-US" i="1" dirty="0" err="1" smtClean="0">
                <a:latin typeface="Calibri" pitchFamily="-96" charset="0"/>
              </a:rPr>
              <a:t>i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* (</a:t>
            </a:r>
            <a:r>
              <a:rPr lang="en-US" i="1" dirty="0" smtClean="0">
                <a:latin typeface="Calibri" pitchFamily="-96" charset="0"/>
              </a:rPr>
              <a:t>C </a:t>
            </a:r>
            <a:r>
              <a:rPr lang="en-US" dirty="0" smtClean="0">
                <a:latin typeface="Calibri" pitchFamily="-96" charset="0"/>
              </a:rPr>
              <a:t>* </a:t>
            </a:r>
            <a:r>
              <a:rPr lang="en-US" i="1" dirty="0" smtClean="0">
                <a:latin typeface="Calibri" pitchFamily="-96" charset="0"/>
              </a:rPr>
              <a:t>K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en-US" i="1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+  </a:t>
            </a:r>
            <a:r>
              <a:rPr lang="en-US" i="1" dirty="0" smtClean="0">
                <a:latin typeface="Calibri" pitchFamily="-96" charset="0"/>
              </a:rPr>
              <a:t>j</a:t>
            </a:r>
            <a:r>
              <a:rPr lang="en-US" dirty="0" smtClean="0">
                <a:latin typeface="Calibri" pitchFamily="-96" charset="0"/>
              </a:rPr>
              <a:t> * </a:t>
            </a:r>
            <a:r>
              <a:rPr lang="en-US" i="1" dirty="0" smtClean="0">
                <a:latin typeface="Calibri" pitchFamily="-96" charset="0"/>
              </a:rPr>
              <a:t>K = </a:t>
            </a:r>
            <a:r>
              <a:rPr lang="pl-PL" i="1" dirty="0" smtClean="0">
                <a:latin typeface="Calibri" pitchFamily="-96" charset="0"/>
              </a:rPr>
              <a:t>A + </a:t>
            </a:r>
            <a:r>
              <a:rPr lang="pl-PL" dirty="0" smtClean="0">
                <a:latin typeface="Calibri" pitchFamily="-96" charset="0"/>
              </a:rPr>
              <a:t>(</a:t>
            </a:r>
            <a:r>
              <a:rPr lang="pl-PL" i="1" dirty="0" smtClean="0">
                <a:latin typeface="Calibri" pitchFamily="-96" charset="0"/>
              </a:rPr>
              <a:t>i * C +  j</a:t>
            </a:r>
            <a:r>
              <a:rPr lang="en-US" dirty="0" smtClean="0">
                <a:latin typeface="Calibri" pitchFamily="-96" charset="0"/>
              </a:rPr>
              <a:t>)</a:t>
            </a:r>
            <a:r>
              <a:rPr lang="pl-PL" i="1" dirty="0" smtClean="0">
                <a:latin typeface="Calibri" pitchFamily="-96" charset="0"/>
              </a:rPr>
              <a:t>* K</a:t>
            </a:r>
            <a:endParaRPr lang="en-US" i="1" dirty="0" smtClean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</a:t>
            </a:r>
            <a:r>
              <a:rPr lang="en-US" sz="1800" dirty="0" err="1" smtClean="0">
                <a:latin typeface="Courier New" pitchFamily="-96" charset="0"/>
              </a:rPr>
              <a:t>+(i</a:t>
            </a:r>
            <a:r>
              <a:rPr lang="en-US" sz="1800" dirty="0">
                <a:latin typeface="Courier New" pitchFamily="-96" charset="0"/>
              </a:rPr>
              <a:t>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</a:t>
            </a:r>
            <a:r>
              <a:rPr lang="en-US" sz="1800" dirty="0" smtClean="0">
                <a:latin typeface="Courier New" pitchFamily="-96" charset="0"/>
              </a:rPr>
              <a:t>+((</a:t>
            </a:r>
            <a:r>
              <a:rPr lang="en-US" sz="1800" dirty="0">
                <a:latin typeface="Courier New" pitchFamily="-96" charset="0"/>
              </a:rPr>
              <a:t>R-1)*C*</a:t>
            </a:r>
            <a:r>
              <a:rPr lang="en-US" sz="1800" dirty="0" smtClean="0">
                <a:latin typeface="Courier New" pitchFamily="-96" charset="0"/>
              </a:rPr>
              <a:t>4)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259513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 smtClean="0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 smtClean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  <a:endParaRPr lang="en-US" dirty="0">
              <a:solidFill>
                <a:srgbClr val="990000"/>
              </a:solidFill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320088" cy="2466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</a:t>
            </a:r>
            <a:r>
              <a:rPr lang="en-US" b="1" dirty="0" smtClean="0">
                <a:latin typeface="Courier New" pitchFamily="-96" charset="0"/>
              </a:rPr>
              <a:t>4*dig</a:t>
            </a:r>
          </a:p>
          <a:p>
            <a:pPr lvl="2"/>
            <a:r>
              <a:rPr lang="en-US" dirty="0" smtClean="0"/>
              <a:t>=   </a:t>
            </a:r>
            <a:r>
              <a:rPr lang="en-US" b="1" dirty="0" err="1" smtClean="0">
                <a:latin typeface="Courier New" pitchFamily="-96" charset="0"/>
              </a:rPr>
              <a:t>pgh</a:t>
            </a:r>
            <a:r>
              <a:rPr lang="en-US" b="1" dirty="0" smtClean="0">
                <a:latin typeface="Courier New" pitchFamily="-96" charset="0"/>
              </a:rPr>
              <a:t> + 4*(5*index + dig)</a:t>
            </a:r>
            <a:endParaRPr lang="en-US" b="1" dirty="0">
              <a:latin typeface="Courier New" pitchFamily="-96" charset="0"/>
            </a:endParaRPr>
          </a:p>
          <a:p>
            <a:r>
              <a:rPr lang="en-US" dirty="0">
                <a:latin typeface="Calibri" pitchFamily="-96" charset="0"/>
              </a:rPr>
              <a:t>IA32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address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</a:t>
            </a:r>
            <a:r>
              <a:rPr lang="en-US" b="1" dirty="0" smtClean="0">
                <a:latin typeface="Courier New" pitchFamily="-96" charset="0"/>
              </a:rPr>
              <a:t>*((index+4*index)+dig)</a:t>
            </a:r>
            <a:endParaRPr lang="en-US" b="1" dirty="0">
              <a:latin typeface="Calibri" pitchFamily="-96" charset="0"/>
            </a:endParaRP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533400" y="1241425"/>
            <a:ext cx="37338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533400" y="2792413"/>
            <a:ext cx="8001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(%eax,%eax,4),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offset 4*(5*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>
                <a:latin typeface="Calibri" pitchFamily="-96" charset="0"/>
              </a:rPr>
              <a:t>Variable </a:t>
            </a:r>
            <a:r>
              <a:rPr lang="en-US" sz="2000">
                <a:latin typeface="Courier New" pitchFamily="-96" charset="0"/>
              </a:rPr>
              <a:t>univ</a:t>
            </a:r>
            <a:r>
              <a:rPr lang="en-US" sz="2000">
                <a:latin typeface="Calibri" pitchFamily="-96" charset="0"/>
              </a:rPr>
              <a:t> denotes array of 3 elements</a:t>
            </a:r>
          </a:p>
          <a:p>
            <a:r>
              <a:rPr lang="en-US" sz="200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>
                <a:latin typeface="Calibri" pitchFamily="-96" charset="0"/>
              </a:rPr>
              <a:t>4 bytes</a:t>
            </a:r>
          </a:p>
          <a:p>
            <a:r>
              <a:rPr lang="en-US" sz="2000">
                <a:latin typeface="Calibri" pitchFamily="-96" charset="0"/>
              </a:rPr>
              <a:t>Each pointer points to array of </a:t>
            </a:r>
            <a:r>
              <a:rPr lang="en-US" sz="2000">
                <a:latin typeface="Courier New" pitchFamily="-96" charset="0"/>
              </a:rPr>
              <a:t>int</a:t>
            </a:r>
            <a:r>
              <a:rPr lang="en-US" sz="2000">
                <a:latin typeface="Calibri" pitchFamily="-96" charset="0"/>
              </a:rPr>
              <a:t>’s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79413" y="4191000"/>
            <a:ext cx="1982787" cy="1527175"/>
            <a:chOff x="191" y="2112"/>
            <a:chExt cx="1249" cy="962"/>
          </a:xfrm>
        </p:grpSpPr>
        <p:sp>
          <p:nvSpPr>
            <p:cNvPr id="95301" name="Rectangle 8"/>
            <p:cNvSpPr>
              <a:spLocks noChangeArrowheads="1"/>
            </p:cNvSpPr>
            <p:nvPr/>
          </p:nvSpPr>
          <p:spPr bwMode="auto">
            <a:xfrm>
              <a:off x="864" y="235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36</a:t>
              </a:r>
            </a:p>
          </p:txBody>
        </p:sp>
        <p:sp>
          <p:nvSpPr>
            <p:cNvPr id="95302" name="Line 9"/>
            <p:cNvSpPr>
              <a:spLocks noChangeShapeType="1"/>
            </p:cNvSpPr>
            <p:nvPr/>
          </p:nvSpPr>
          <p:spPr bwMode="auto">
            <a:xfrm flipV="1">
              <a:off x="576" y="248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3" name="Text Box 10"/>
            <p:cNvSpPr txBox="1">
              <a:spLocks noChangeArrowheads="1"/>
            </p:cNvSpPr>
            <p:nvPr/>
          </p:nvSpPr>
          <p:spPr bwMode="auto">
            <a:xfrm>
              <a:off x="201" y="2363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160</a:t>
              </a:r>
            </a:p>
          </p:txBody>
        </p:sp>
        <p:sp>
          <p:nvSpPr>
            <p:cNvPr id="95304" name="Rectangle 11"/>
            <p:cNvSpPr>
              <a:spLocks noChangeArrowheads="1"/>
            </p:cNvSpPr>
            <p:nvPr/>
          </p:nvSpPr>
          <p:spPr bwMode="auto">
            <a:xfrm>
              <a:off x="864" y="259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95305" name="Rectangle 12"/>
            <p:cNvSpPr>
              <a:spLocks noChangeArrowheads="1"/>
            </p:cNvSpPr>
            <p:nvPr/>
          </p:nvSpPr>
          <p:spPr bwMode="auto">
            <a:xfrm>
              <a:off x="864" y="2832"/>
              <a:ext cx="576" cy="24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56</a:t>
              </a:r>
            </a:p>
          </p:txBody>
        </p:sp>
        <p:sp>
          <p:nvSpPr>
            <p:cNvPr id="95306" name="Line 13"/>
            <p:cNvSpPr>
              <a:spLocks noChangeShapeType="1"/>
            </p:cNvSpPr>
            <p:nvPr/>
          </p:nvSpPr>
          <p:spPr bwMode="auto">
            <a:xfrm flipV="1">
              <a:off x="576" y="272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7" name="Line 14"/>
            <p:cNvSpPr>
              <a:spLocks noChangeShapeType="1"/>
            </p:cNvSpPr>
            <p:nvPr/>
          </p:nvSpPr>
          <p:spPr bwMode="auto">
            <a:xfrm flipV="1">
              <a:off x="576" y="296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08" name="Text Box 15"/>
            <p:cNvSpPr txBox="1">
              <a:spLocks noChangeArrowheads="1"/>
            </p:cNvSpPr>
            <p:nvPr/>
          </p:nvSpPr>
          <p:spPr bwMode="auto">
            <a:xfrm>
              <a:off x="191" y="2612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164</a:t>
              </a:r>
            </a:p>
          </p:txBody>
        </p:sp>
        <p:sp>
          <p:nvSpPr>
            <p:cNvPr id="95309" name="Text Box 16"/>
            <p:cNvSpPr txBox="1">
              <a:spLocks noChangeArrowheads="1"/>
            </p:cNvSpPr>
            <p:nvPr/>
          </p:nvSpPr>
          <p:spPr bwMode="auto">
            <a:xfrm>
              <a:off x="191" y="2843"/>
              <a:ext cx="375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168</a:t>
              </a:r>
            </a:p>
          </p:txBody>
        </p:sp>
        <p:sp>
          <p:nvSpPr>
            <p:cNvPr id="95310" name="Text Box 17"/>
            <p:cNvSpPr txBox="1">
              <a:spLocks noChangeArrowheads="1"/>
            </p:cNvSpPr>
            <p:nvPr/>
          </p:nvSpPr>
          <p:spPr bwMode="auto">
            <a:xfrm>
              <a:off x="864" y="2112"/>
              <a:ext cx="462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univ</a:t>
              </a:r>
            </a:p>
          </p:txBody>
        </p:sp>
        <p:sp>
          <p:nvSpPr>
            <p:cNvPr id="95311" name="Oval 18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95312" name="Oval 19"/>
            <p:cNvSpPr>
              <a:spLocks noChangeArrowheads="1"/>
            </p:cNvSpPr>
            <p:nvPr/>
          </p:nvSpPr>
          <p:spPr bwMode="auto">
            <a:xfrm>
              <a:off x="1200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95313" name="Oval 20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15413" name="Text Box 21"/>
          <p:cNvSpPr txBox="1">
            <a:spLocks noChangeArrowheads="1"/>
          </p:cNvSpPr>
          <p:nvPr/>
        </p:nvSpPr>
        <p:spPr bwMode="auto">
          <a:xfrm>
            <a:off x="3122613" y="3733800"/>
            <a:ext cx="5953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cmu</a:t>
            </a:r>
          </a:p>
        </p:txBody>
      </p:sp>
      <p:sp>
        <p:nvSpPr>
          <p:cNvPr id="315433" name="Text Box 41"/>
          <p:cNvSpPr txBox="1">
            <a:spLocks noChangeArrowheads="1"/>
          </p:cNvSpPr>
          <p:nvPr/>
        </p:nvSpPr>
        <p:spPr bwMode="auto">
          <a:xfrm>
            <a:off x="3198813" y="4572000"/>
            <a:ext cx="5953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mit</a:t>
            </a:r>
          </a:p>
        </p:txBody>
      </p:sp>
      <p:sp>
        <p:nvSpPr>
          <p:cNvPr id="315453" name="Text Box 61"/>
          <p:cNvSpPr txBox="1">
            <a:spLocks noChangeArrowheads="1"/>
          </p:cNvSpPr>
          <p:nvPr/>
        </p:nvSpPr>
        <p:spPr bwMode="auto">
          <a:xfrm>
            <a:off x="3122613" y="52720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ucb</a:t>
            </a:r>
          </a:p>
        </p:txBody>
      </p:sp>
      <p:grpSp>
        <p:nvGrpSpPr>
          <p:cNvPr id="84" name="Group 24"/>
          <p:cNvGrpSpPr>
            <a:grpSpLocks/>
          </p:cNvGrpSpPr>
          <p:nvPr/>
        </p:nvGrpSpPr>
        <p:grpSpPr bwMode="auto">
          <a:xfrm>
            <a:off x="3554413" y="4006850"/>
            <a:ext cx="5435600" cy="750888"/>
            <a:chOff x="2412765" y="3429000"/>
            <a:chExt cx="5435835" cy="771209"/>
          </a:xfrm>
        </p:grpSpPr>
        <p:grpSp>
          <p:nvGrpSpPr>
            <p:cNvPr id="95283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98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99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00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1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2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95284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95285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95286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87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88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95289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0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95291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2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95293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94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95295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3" name="Group 24"/>
          <p:cNvGrpSpPr>
            <a:grpSpLocks/>
          </p:cNvGrpSpPr>
          <p:nvPr/>
        </p:nvGrpSpPr>
        <p:grpSpPr bwMode="auto">
          <a:xfrm>
            <a:off x="3556000" y="4808538"/>
            <a:ext cx="5435600" cy="750887"/>
            <a:chOff x="2412765" y="3429000"/>
            <a:chExt cx="5435835" cy="771209"/>
          </a:xfrm>
        </p:grpSpPr>
        <p:grpSp>
          <p:nvGrpSpPr>
            <p:cNvPr id="95265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17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18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19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20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21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95266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95267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95268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69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0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95271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2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95273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4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95275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76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95277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" name="Group 24"/>
          <p:cNvGrpSpPr>
            <a:grpSpLocks/>
          </p:cNvGrpSpPr>
          <p:nvPr/>
        </p:nvGrpSpPr>
        <p:grpSpPr bwMode="auto">
          <a:xfrm>
            <a:off x="3554413" y="5646738"/>
            <a:ext cx="5435600" cy="750887"/>
            <a:chOff x="2412765" y="3429000"/>
            <a:chExt cx="5435835" cy="771209"/>
          </a:xfrm>
        </p:grpSpPr>
        <p:grpSp>
          <p:nvGrpSpPr>
            <p:cNvPr id="95247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36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37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38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39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40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95248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95249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95250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1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2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95253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4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95255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6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95257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58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95259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2" name="Freeform 141"/>
          <p:cNvSpPr>
            <a:spLocks noChangeArrowheads="1"/>
          </p:cNvSpPr>
          <p:nvPr/>
        </p:nvSpPr>
        <p:spPr bwMode="auto">
          <a:xfrm>
            <a:off x="2052638" y="4159250"/>
            <a:ext cx="1693862" cy="1022350"/>
          </a:xfrm>
          <a:custGeom>
            <a:avLst/>
            <a:gdLst>
              <a:gd name="T0" fmla="*/ 0 w 1694329"/>
              <a:gd name="T1" fmla="*/ 1021976 h 1021976"/>
              <a:gd name="T2" fmla="*/ 654423 w 1694329"/>
              <a:gd name="T3" fmla="*/ 340658 h 1021976"/>
              <a:gd name="T4" fmla="*/ 1694329 w 1694329"/>
              <a:gd name="T5" fmla="*/ 0 h 1021976"/>
              <a:gd name="T6" fmla="*/ 0 60000 65536"/>
              <a:gd name="T7" fmla="*/ 0 60000 65536"/>
              <a:gd name="T8" fmla="*/ 0 60000 65536"/>
              <a:gd name="T9" fmla="*/ 0 w 1694329"/>
              <a:gd name="T10" fmla="*/ 0 h 1021976"/>
              <a:gd name="T11" fmla="*/ 1694329 w 1694329"/>
              <a:gd name="T12" fmla="*/ 1021976 h 1021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4329" h="1021976">
                <a:moveTo>
                  <a:pt x="0" y="1021976"/>
                </a:moveTo>
                <a:cubicBezTo>
                  <a:pt x="186017" y="766481"/>
                  <a:pt x="372035" y="510987"/>
                  <a:pt x="654423" y="340658"/>
                </a:cubicBezTo>
                <a:cubicBezTo>
                  <a:pt x="936811" y="170329"/>
                  <a:pt x="1315570" y="85164"/>
                  <a:pt x="1694329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  <p:sp>
        <p:nvSpPr>
          <p:cNvPr id="143" name="Freeform 142"/>
          <p:cNvSpPr>
            <a:spLocks noChangeArrowheads="1"/>
          </p:cNvSpPr>
          <p:nvPr/>
        </p:nvSpPr>
        <p:spPr bwMode="auto">
          <a:xfrm>
            <a:off x="2070100" y="4787900"/>
            <a:ext cx="1703388" cy="330200"/>
          </a:xfrm>
          <a:custGeom>
            <a:avLst/>
            <a:gdLst>
              <a:gd name="T0" fmla="*/ 0 w 1703294"/>
              <a:gd name="T1" fmla="*/ 0 h 331694"/>
              <a:gd name="T2" fmla="*/ 905435 w 1703294"/>
              <a:gd name="T3" fmla="*/ 304800 h 331694"/>
              <a:gd name="T4" fmla="*/ 1703294 w 1703294"/>
              <a:gd name="T5" fmla="*/ 161365 h 331694"/>
              <a:gd name="T6" fmla="*/ 0 60000 65536"/>
              <a:gd name="T7" fmla="*/ 0 60000 65536"/>
              <a:gd name="T8" fmla="*/ 0 60000 65536"/>
              <a:gd name="T9" fmla="*/ 0 w 1703294"/>
              <a:gd name="T10" fmla="*/ 0 h 331694"/>
              <a:gd name="T11" fmla="*/ 1703294 w 1703294"/>
              <a:gd name="T12" fmla="*/ 331694 h 3316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03294" h="331694">
                <a:moveTo>
                  <a:pt x="0" y="0"/>
                </a:moveTo>
                <a:cubicBezTo>
                  <a:pt x="310776" y="138953"/>
                  <a:pt x="621553" y="277906"/>
                  <a:pt x="905435" y="304800"/>
                </a:cubicBezTo>
                <a:cubicBezTo>
                  <a:pt x="1189317" y="331694"/>
                  <a:pt x="1446305" y="246529"/>
                  <a:pt x="1703294" y="161365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  <p:sp>
        <p:nvSpPr>
          <p:cNvPr id="144" name="Freeform 143"/>
          <p:cNvSpPr>
            <a:spLocks noChangeArrowheads="1"/>
          </p:cNvSpPr>
          <p:nvPr/>
        </p:nvSpPr>
        <p:spPr bwMode="auto">
          <a:xfrm>
            <a:off x="2052638" y="5557838"/>
            <a:ext cx="1739900" cy="385762"/>
          </a:xfrm>
          <a:custGeom>
            <a:avLst/>
            <a:gdLst>
              <a:gd name="T0" fmla="*/ 0 w 1739153"/>
              <a:gd name="T1" fmla="*/ 0 h 385482"/>
              <a:gd name="T2" fmla="*/ 699247 w 1739153"/>
              <a:gd name="T3" fmla="*/ 349623 h 385482"/>
              <a:gd name="T4" fmla="*/ 1739153 w 1739153"/>
              <a:gd name="T5" fmla="*/ 215153 h 385482"/>
              <a:gd name="T6" fmla="*/ 0 60000 65536"/>
              <a:gd name="T7" fmla="*/ 0 60000 65536"/>
              <a:gd name="T8" fmla="*/ 0 60000 65536"/>
              <a:gd name="T9" fmla="*/ 0 w 1739153"/>
              <a:gd name="T10" fmla="*/ 0 h 385482"/>
              <a:gd name="T11" fmla="*/ 1739153 w 1739153"/>
              <a:gd name="T12" fmla="*/ 385482 h 3854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9153" h="385482">
                <a:moveTo>
                  <a:pt x="0" y="0"/>
                </a:moveTo>
                <a:cubicBezTo>
                  <a:pt x="204694" y="156882"/>
                  <a:pt x="409388" y="313764"/>
                  <a:pt x="699247" y="349623"/>
                </a:cubicBezTo>
                <a:cubicBezTo>
                  <a:pt x="989106" y="385482"/>
                  <a:pt x="1364129" y="300317"/>
                  <a:pt x="1739153" y="215153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Computation (IA32)</a:t>
            </a:r>
          </a:p>
          <a:p>
            <a:pPr lvl="1"/>
            <a:r>
              <a:rPr lang="en-US">
                <a:latin typeface="Calibri" pitchFamily="-96" charset="0"/>
              </a:rPr>
              <a:t>Element access </a:t>
            </a:r>
            <a:r>
              <a:rPr lang="en-US" b="1">
                <a:latin typeface="Courier New" pitchFamily="-96" charset="0"/>
              </a:rPr>
              <a:t>Mem[Mem[univ+4*index]+4*dig]</a:t>
            </a:r>
          </a:p>
          <a:p>
            <a:pPr lvl="1"/>
            <a:r>
              <a:rPr lang="en-US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7239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	# index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(,%eax,4),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p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[index]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	# dig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(%edx,%eax,4),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p[dig]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533400" y="1420813"/>
            <a:ext cx="38862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get_univ_digit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univ[index][dig];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%rax</a:t>
            </a: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%rbx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%rcx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%rdx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%rsi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%rdi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%rsp</a:t>
            </a: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%rbp</a:t>
            </a:r>
          </a:p>
        </p:txBody>
      </p:sp>
      <p:sp>
        <p:nvSpPr>
          <p:cNvPr id="25609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Integer Registers</a:t>
            </a:r>
          </a:p>
        </p:txBody>
      </p:sp>
      <p:sp>
        <p:nvSpPr>
          <p:cNvPr id="25610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52400" y="6019800"/>
            <a:ext cx="7329488" cy="838200"/>
          </a:xfrm>
        </p:spPr>
        <p:txBody>
          <a:bodyPr/>
          <a:lstStyle/>
          <a:p>
            <a:pPr lvl="1"/>
            <a:r>
              <a:rPr lang="en-US" smtClean="0">
                <a:latin typeface="Calibri" pitchFamily="-96" charset="0"/>
              </a:rPr>
              <a:t>Twice the number of registers</a:t>
            </a:r>
          </a:p>
          <a:p>
            <a:pPr lvl="1"/>
            <a:r>
              <a:rPr lang="en-US" smtClean="0">
                <a:latin typeface="Calibri" pitchFamily="-96" charset="0"/>
              </a:rPr>
              <a:t>Accessible as 8, 16, 32, 64 bits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ebx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%edi</a:t>
            </a:r>
          </a:p>
        </p:txBody>
      </p:sp>
      <p:sp>
        <p:nvSpPr>
          <p:cNvPr id="25617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%ebp</a:t>
            </a:r>
          </a:p>
        </p:txBody>
      </p:sp>
      <p:sp>
        <p:nvSpPr>
          <p:cNvPr id="25619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%r8</a:t>
            </a:r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%r9</a:t>
            </a:r>
          </a:p>
        </p:txBody>
      </p:sp>
      <p:sp>
        <p:nvSpPr>
          <p:cNvPr id="25621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%r10</a:t>
            </a:r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%r11</a:t>
            </a:r>
          </a:p>
        </p:txBody>
      </p:sp>
      <p:sp>
        <p:nvSpPr>
          <p:cNvPr id="25623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%r12</a:t>
            </a:r>
          </a:p>
        </p:txBody>
      </p:sp>
      <p:sp>
        <p:nvSpPr>
          <p:cNvPr id="25624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%r13</a:t>
            </a:r>
          </a:p>
        </p:txBody>
      </p:sp>
      <p:sp>
        <p:nvSpPr>
          <p:cNvPr id="25625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%r14</a:t>
            </a:r>
          </a:p>
        </p:txBody>
      </p:sp>
      <p:sp>
        <p:nvSpPr>
          <p:cNvPr id="25626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>
                <a:latin typeface="Courier New" pitchFamily="49" charset="0"/>
                <a:ea typeface="+mn-ea"/>
                <a:cs typeface="+mn-cs"/>
              </a:rPr>
              <a:t>%r15d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457200" y="1725613"/>
            <a:ext cx="37338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get_pgh_digit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pgh[index][dig];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38862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get_univ_digit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(int index,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univ[index][dig];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3" name="Picture 3" descr="C:\Documents and Settings\pueschel\My Documents\teaching\18-243-CMUspring09\08-05Feb09\neste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9788" y="3355975"/>
            <a:ext cx="365601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625504" y="4946005"/>
            <a:ext cx="7409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 smtClean="0">
                <a:latin typeface="Calibri" pitchFamily="-96" charset="0"/>
              </a:rPr>
              <a:t>Accesses </a:t>
            </a:r>
            <a:r>
              <a:rPr lang="en-US" b="0" dirty="0">
                <a:latin typeface="Calibri" pitchFamily="-96" charset="0"/>
              </a:rPr>
              <a:t>looks </a:t>
            </a:r>
            <a:r>
              <a:rPr lang="en-US" b="0" dirty="0" smtClean="0">
                <a:latin typeface="Calibri" pitchFamily="-96" charset="0"/>
              </a:rPr>
              <a:t>similar in C, </a:t>
            </a:r>
            <a:r>
              <a:rPr lang="en-US" b="0" dirty="0">
                <a:latin typeface="Calibri" pitchFamily="-96" charset="0"/>
              </a:rPr>
              <a:t>but </a:t>
            </a:r>
            <a:r>
              <a:rPr lang="en-US" b="0" dirty="0" smtClean="0">
                <a:latin typeface="Calibri" pitchFamily="-96" charset="0"/>
              </a:rPr>
              <a:t>addresses very different: </a:t>
            </a:r>
            <a:endParaRPr lang="en-US" b="0" dirty="0">
              <a:latin typeface="Calibri" pitchFamily="-96" charset="0"/>
            </a:endParaRP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381000" y="5802313"/>
            <a:ext cx="3689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>
                <a:latin typeface="Courier New" pitchFamily="-96" charset="0"/>
              </a:rPr>
              <a:t>Mem[pgh+20*index+4*dig]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648200" y="5791200"/>
            <a:ext cx="445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>
                <a:latin typeface="Courier New" pitchFamily="-96" charset="0"/>
              </a:rPr>
              <a:t>Mem[Mem[univ+4*index]+4*dig]</a:t>
            </a:r>
            <a:endParaRPr lang="en-US" sz="20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357166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Code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Know value of N at compile time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Traditional way to implement dynamic arrays</a:t>
            </a:r>
          </a:p>
          <a:p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Now supported by </a:t>
            </a:r>
            <a:r>
              <a:rPr lang="en-US" dirty="0" err="1" smtClean="0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033865" y="500042"/>
            <a:ext cx="4976818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</a:t>
            </a:r>
            <a:r>
              <a:rPr lang="en-US" sz="1800" dirty="0" smtClean="0">
                <a:solidFill>
                  <a:srgbClr val="C00000"/>
                </a:solidFill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033865" y="2857496"/>
            <a:ext cx="4976818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vec_ele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a[IDX(</a:t>
            </a:r>
            <a:r>
              <a:rPr lang="en-US" sz="1800" dirty="0" err="1" smtClean="0">
                <a:latin typeface="Courier New" pitchFamily="-96" charset="0"/>
              </a:rPr>
              <a:t>n,i,j</a:t>
            </a:r>
            <a:r>
              <a:rPr lang="en-US" sz="1800" dirty="0" smtClean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033865" y="5000636"/>
            <a:ext cx="4986342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var_ele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(int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int i, int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16 X 16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Get element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fix_ele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 smtClean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return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$6,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*64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a +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eax,%edx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*(a + j*4 +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*64)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n X n Matrix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57224" y="2854341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 smtClean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int var_ele(int n, </a:t>
            </a:r>
            <a:r>
              <a:rPr lang="pt-BR" sz="1800" dirty="0" smtClean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 smtClean="0">
                <a:latin typeface="Courier New" pitchFamily="-96" charset="0"/>
              </a:rPr>
              <a:t>, int i, int j) {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 smtClean="0">
                <a:latin typeface="Courier New" pitchFamily="-96" charset="0"/>
              </a:rPr>
              <a:t>}</a:t>
            </a:r>
            <a:endParaRPr lang="pt-BR" sz="1800" dirty="0">
              <a:latin typeface="Courier New" pitchFamily="-9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4147577"/>
            <a:ext cx="7239000" cy="230575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*n*4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20(%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a + j*4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eax,%edx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*(a + j*4 +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*n*4)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 smtClean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714620"/>
            <a:ext cx="3910009" cy="391478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Step through all elements in column j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Copy to </a:t>
            </a:r>
            <a:r>
              <a:rPr lang="en-US" dirty="0" err="1" smtClean="0">
                <a:latin typeface="Calibri" pitchFamily="-96" charset="0"/>
              </a:rPr>
              <a:t>dest</a:t>
            </a:r>
            <a:endParaRPr lang="en-US" dirty="0" smtClean="0">
              <a:latin typeface="Calibri" pitchFamily="-96" charset="0"/>
            </a:endParaRPr>
          </a:p>
          <a:p>
            <a:r>
              <a:rPr lang="en-US" dirty="0" smtClean="0">
                <a:latin typeface="Calibri" pitchFamily="-96" charset="0"/>
              </a:rPr>
              <a:t>Optimization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Retrieving successive elements from single column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495800" y="1790001"/>
            <a:ext cx="43434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typedef int fix_matrix[N][N];  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214809" y="2552001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8596" y="1066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endParaRPr lang="en-US" sz="2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rot="5400000">
            <a:off x="542103" y="1637506"/>
            <a:ext cx="1143000" cy="1587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20809" y="1154113"/>
            <a:ext cx="1271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j-th column</a:t>
            </a:r>
          </a:p>
        </p:txBody>
      </p:sp>
      <p:cxnSp>
        <p:nvCxnSpPr>
          <p:cNvPr id="28" name="Straight Arrow Connector 27"/>
          <p:cNvCxnSpPr>
            <a:cxnSpLocks noChangeShapeType="1"/>
            <a:stCxn id="26" idx="1"/>
          </p:cNvCxnSpPr>
          <p:nvPr/>
        </p:nvCxnSpPr>
        <p:spPr bwMode="auto">
          <a:xfrm rot="10800000">
            <a:off x="1112809" y="1304925"/>
            <a:ext cx="508000" cy="333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3" name="Group 2"/>
          <p:cNvGrpSpPr/>
          <p:nvPr/>
        </p:nvGrpSpPr>
        <p:grpSpPr>
          <a:xfrm>
            <a:off x="2195736" y="1628800"/>
            <a:ext cx="1440160" cy="533336"/>
            <a:chOff x="1907704" y="1907540"/>
            <a:chExt cx="1440160" cy="533336"/>
          </a:xfrm>
        </p:grpSpPr>
        <p:sp>
          <p:nvSpPr>
            <p:cNvPr id="10" name="Rectangle 9"/>
            <p:cNvSpPr/>
            <p:nvPr/>
          </p:nvSpPr>
          <p:spPr bwMode="auto">
            <a:xfrm>
              <a:off x="2051720" y="2250649"/>
              <a:ext cx="1296144" cy="190227"/>
            </a:xfrm>
            <a:prstGeom prst="rect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2000" dirty="0">
                <a:latin typeface="Courier New" pitchFamily="49" charset="0"/>
                <a:ea typeface="+mn-ea"/>
                <a:cs typeface="Courier New" pitchFamily="49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1907704" y="1907540"/>
              <a:ext cx="7387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 err="1">
                  <a:latin typeface="Courier New" pitchFamily="49" charset="0"/>
                  <a:cs typeface="Courier New" pitchFamily="49" charset="0"/>
                </a:rPr>
                <a:t>dest</a:t>
              </a:r>
              <a:endParaRPr lang="en-US" sz="1800" dirty="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96763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2714620"/>
            <a:ext cx="3910009" cy="391478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Observations</a:t>
            </a:r>
          </a:p>
          <a:p>
            <a:pPr lvl="1"/>
            <a:r>
              <a:rPr lang="en-US" dirty="0">
                <a:latin typeface="Calibri" pitchFamily="-96" charset="0"/>
              </a:rPr>
              <a:t>Elements </a:t>
            </a:r>
            <a:r>
              <a:rPr lang="en-US" b="1" dirty="0">
                <a:latin typeface="Courier New"/>
                <a:cs typeface="Courier New"/>
              </a:rPr>
              <a:t>a[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][j]</a:t>
            </a:r>
            <a:r>
              <a:rPr lang="en-US" dirty="0">
                <a:latin typeface="Calibri" pitchFamily="-96" charset="0"/>
              </a:rPr>
              <a:t> and </a:t>
            </a:r>
            <a:r>
              <a:rPr lang="en-US" b="1" dirty="0">
                <a:latin typeface="Courier New"/>
                <a:cs typeface="Courier New"/>
              </a:rPr>
              <a:t>a[i+1][j]</a:t>
            </a:r>
            <a:r>
              <a:rPr lang="en-US" dirty="0">
                <a:latin typeface="Calibri" pitchFamily="-96" charset="0"/>
              </a:rPr>
              <a:t> are N elements </a:t>
            </a:r>
            <a:r>
              <a:rPr lang="en-US" dirty="0" smtClean="0">
                <a:latin typeface="Calibri" pitchFamily="-96" charset="0"/>
              </a:rPr>
              <a:t>apart</a:t>
            </a:r>
          </a:p>
          <a:p>
            <a:pPr lvl="2"/>
            <a:r>
              <a:rPr lang="en-US" dirty="0" smtClean="0">
                <a:latin typeface="Calibri" pitchFamily="-96" charset="0"/>
              </a:rPr>
              <a:t>Offset = 4*N = 64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Stop when hit element </a:t>
            </a:r>
            <a:r>
              <a:rPr lang="en-US" b="1" dirty="0">
                <a:latin typeface="Courier New"/>
                <a:cs typeface="Courier New"/>
              </a:rPr>
              <a:t>a[N][j</a:t>
            </a:r>
            <a:r>
              <a:rPr lang="en-US" b="1" dirty="0" smtClean="0">
                <a:latin typeface="Courier New"/>
                <a:cs typeface="Courier New"/>
              </a:rPr>
              <a:t>]</a:t>
            </a:r>
          </a:p>
          <a:p>
            <a:pPr lvl="2"/>
            <a:r>
              <a:rPr lang="en-US" dirty="0">
                <a:latin typeface="Calibri" pitchFamily="-96" charset="0"/>
              </a:rPr>
              <a:t>Offset = 4*</a:t>
            </a:r>
            <a:r>
              <a:rPr lang="en-US" dirty="0" smtClean="0">
                <a:latin typeface="Calibri" pitchFamily="-96" charset="0"/>
              </a:rPr>
              <a:t>N*N = 1024</a:t>
            </a:r>
            <a:endParaRPr lang="en-US" dirty="0">
              <a:latin typeface="Calibri" pitchFamily="-96" charset="0"/>
            </a:endParaRPr>
          </a:p>
          <a:p>
            <a:pPr lvl="1"/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851920" y="4323641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8596" y="1066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z="2000" dirty="0" smtClean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endParaRPr lang="en-US" sz="2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rot="5400000">
            <a:off x="542103" y="1637506"/>
            <a:ext cx="1143000" cy="1587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20809" y="1154113"/>
            <a:ext cx="1271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j-th column</a:t>
            </a:r>
          </a:p>
        </p:txBody>
      </p:sp>
      <p:cxnSp>
        <p:nvCxnSpPr>
          <p:cNvPr id="28" name="Straight Arrow Connector 27"/>
          <p:cNvCxnSpPr>
            <a:cxnSpLocks noChangeShapeType="1"/>
            <a:stCxn id="26" idx="1"/>
          </p:cNvCxnSpPr>
          <p:nvPr/>
        </p:nvCxnSpPr>
        <p:spPr bwMode="auto">
          <a:xfrm rot="10800000">
            <a:off x="1112809" y="1304925"/>
            <a:ext cx="508000" cy="333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847072"/>
              </p:ext>
            </p:extLst>
          </p:nvPr>
        </p:nvGraphicFramePr>
        <p:xfrm>
          <a:off x="6028039" y="1154113"/>
          <a:ext cx="2448272" cy="24383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6034"/>
                <a:gridCol w="306034"/>
                <a:gridCol w="306034"/>
                <a:gridCol w="306034"/>
                <a:gridCol w="306034"/>
                <a:gridCol w="306034"/>
                <a:gridCol w="306034"/>
                <a:gridCol w="306034"/>
              </a:tblGrid>
              <a:tr h="27505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5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5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5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5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5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5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5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4048" y="2025134"/>
            <a:ext cx="1023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Row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4048" y="2339588"/>
            <a:ext cx="1023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Row i+1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48264" y="404664"/>
            <a:ext cx="1023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Column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j</a:t>
            </a:r>
            <a:endParaRPr lang="en-US" sz="1800" dirty="0" smtClean="0">
              <a:latin typeface="Calibri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7236296" y="2209800"/>
            <a:ext cx="1240015" cy="0"/>
          </a:xfrm>
          <a:prstGeom prst="straightConnector1">
            <a:avLst/>
          </a:prstGeom>
          <a:noFill/>
          <a:ln w="317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012160" y="2492896"/>
            <a:ext cx="1224136" cy="0"/>
          </a:xfrm>
          <a:prstGeom prst="straightConnector1">
            <a:avLst/>
          </a:prstGeom>
          <a:noFill/>
          <a:ln w="317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004048" y="3491716"/>
            <a:ext cx="1023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“Row” 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7236296" y="3609057"/>
            <a:ext cx="288032" cy="25199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195736" y="1628800"/>
            <a:ext cx="1440160" cy="533336"/>
            <a:chOff x="1907704" y="1907540"/>
            <a:chExt cx="1440160" cy="533336"/>
          </a:xfrm>
        </p:grpSpPr>
        <p:sp>
          <p:nvSpPr>
            <p:cNvPr id="23" name="Rectangle 22"/>
            <p:cNvSpPr/>
            <p:nvPr/>
          </p:nvSpPr>
          <p:spPr bwMode="auto">
            <a:xfrm>
              <a:off x="2051720" y="2250649"/>
              <a:ext cx="1296144" cy="190227"/>
            </a:xfrm>
            <a:prstGeom prst="rect">
              <a:avLst/>
            </a:prstGeom>
            <a:solidFill>
              <a:schemeClr val="bg2"/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2000" dirty="0">
                <a:latin typeface="Courier New" pitchFamily="49" charset="0"/>
                <a:ea typeface="+mn-ea"/>
                <a:cs typeface="Courier New" pitchFamily="49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07704" y="1907540"/>
              <a:ext cx="7387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 err="1">
                  <a:latin typeface="Courier New" pitchFamily="49" charset="0"/>
                  <a:cs typeface="Courier New" pitchFamily="49" charset="0"/>
                </a:rPr>
                <a:t>dest</a:t>
              </a:r>
              <a:endParaRPr lang="en-US" sz="1800" dirty="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83369"/>
            <a:ext cx="6350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Fixed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30" y="1124744"/>
            <a:ext cx="3910009" cy="391478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pitchFamily="-96" charset="0"/>
              </a:rPr>
              <a:t>Optimization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Elements </a:t>
            </a:r>
            <a:r>
              <a:rPr lang="en-US" b="1" dirty="0">
                <a:latin typeface="Courier New"/>
                <a:cs typeface="Courier New"/>
              </a:rPr>
              <a:t>a[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][j]</a:t>
            </a:r>
            <a:r>
              <a:rPr lang="en-US" dirty="0">
                <a:latin typeface="Calibri" pitchFamily="-96" charset="0"/>
              </a:rPr>
              <a:t> and </a:t>
            </a:r>
            <a:r>
              <a:rPr lang="en-US" b="1" dirty="0">
                <a:latin typeface="Courier New"/>
                <a:cs typeface="Courier New"/>
              </a:rPr>
              <a:t>a[i+1][j]</a:t>
            </a:r>
            <a:r>
              <a:rPr lang="en-US" dirty="0">
                <a:latin typeface="Calibri" pitchFamily="-96" charset="0"/>
              </a:rPr>
              <a:t> are N elements apart</a:t>
            </a:r>
          </a:p>
          <a:p>
            <a:pPr lvl="1"/>
            <a:r>
              <a:rPr lang="en-US" dirty="0">
                <a:latin typeface="Calibri" pitchFamily="-96" charset="0"/>
              </a:rPr>
              <a:t>Stop when hit element </a:t>
            </a:r>
            <a:r>
              <a:rPr lang="en-US" b="1" dirty="0">
                <a:latin typeface="Courier New"/>
                <a:cs typeface="Courier New"/>
              </a:rPr>
              <a:t>a[N][j]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214809" y="856456"/>
            <a:ext cx="4895853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fix_column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fix_matrix</a:t>
            </a:r>
            <a:r>
              <a:rPr lang="en-US" sz="1800" dirty="0" smtClean="0">
                <a:latin typeface="Courier New" pitchFamily="-96" charset="0"/>
              </a:rPr>
              <a:t> a,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97748" y="3332646"/>
            <a:ext cx="5618782" cy="341375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fix_column_p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fix_matrix</a:t>
            </a:r>
            <a:r>
              <a:rPr lang="en-US" sz="1800" dirty="0">
                <a:latin typeface="Courier New" pitchFamily="-96" charset="0"/>
              </a:rPr>
              <a:t> a, 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  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j,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= &amp;a[0][j];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aend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&amp;a[N][j];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do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*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 = *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+= N;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} while (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!= </a:t>
            </a:r>
            <a:r>
              <a:rPr lang="en-US" sz="1800" dirty="0" err="1" smtClean="0">
                <a:latin typeface="Courier New" pitchFamily="-96" charset="0"/>
              </a:rPr>
              <a:t>aend</a:t>
            </a:r>
            <a:r>
              <a:rPr lang="en-US" sz="1800" dirty="0" smtClean="0">
                <a:latin typeface="Courier New" pitchFamily="-96" charset="0"/>
              </a:rPr>
              <a:t>)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19135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Array Access Code: Set Up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9400" y="4567302"/>
            <a:ext cx="8735016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12(%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# j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$2,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# 4*j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8(%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# a+4*j         == &amp;a[0][j]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16(%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1024(%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# a+4*j+4*16*16 == &amp;a[0][N]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594844"/>
              </p:ext>
            </p:extLst>
          </p:nvPr>
        </p:nvGraphicFramePr>
        <p:xfrm>
          <a:off x="107504" y="1700808"/>
          <a:ext cx="28956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eax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aend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03848" y="1484784"/>
            <a:ext cx="5618782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fix_column_p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fix_matrix</a:t>
            </a:r>
            <a:r>
              <a:rPr lang="en-US" sz="1800" dirty="0">
                <a:latin typeface="Courier New" pitchFamily="-96" charset="0"/>
              </a:rPr>
              <a:t> a, 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  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j,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= &amp;a[0][j];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aend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= &amp;a[N][j];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smtClean="0">
                <a:latin typeface="Courier New" pitchFamily="-96" charset="0"/>
              </a:rPr>
              <a:t>…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Fixed Array Access Code: Loop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57464" y="3552921"/>
            <a:ext cx="8735016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L9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# t = *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)  # *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= t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$64,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+= N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$4,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++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: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aend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L9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!=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668639"/>
              </p:ext>
            </p:extLst>
          </p:nvPr>
        </p:nvGraphicFramePr>
        <p:xfrm>
          <a:off x="107504" y="1700808"/>
          <a:ext cx="28956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eax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aend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203848" y="1769933"/>
            <a:ext cx="561878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do </a:t>
            </a: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*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 = *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+= N;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} while (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!= </a:t>
            </a:r>
            <a:r>
              <a:rPr lang="en-US" sz="1800" dirty="0" err="1" smtClean="0">
                <a:latin typeface="Courier New" pitchFamily="-96" charset="0"/>
              </a:rPr>
              <a:t>aend</a:t>
            </a:r>
            <a:r>
              <a:rPr lang="en-US" sz="1800" dirty="0" smtClean="0">
                <a:latin typeface="Courier New" pitchFamily="-96" charset="0"/>
              </a:rPr>
              <a:t>);</a:t>
            </a:r>
            <a:endParaRPr lang="en-US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2260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399" y="283369"/>
            <a:ext cx="8474073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Variable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3871268"/>
            <a:ext cx="4940672" cy="286057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Observations</a:t>
            </a:r>
          </a:p>
          <a:p>
            <a:pPr lvl="1"/>
            <a:r>
              <a:rPr lang="en-US" dirty="0">
                <a:latin typeface="Calibri" pitchFamily="-96" charset="0"/>
              </a:rPr>
              <a:t>Elements </a:t>
            </a:r>
            <a:r>
              <a:rPr lang="en-US" b="1" dirty="0">
                <a:latin typeface="Courier New"/>
                <a:cs typeface="Courier New"/>
              </a:rPr>
              <a:t>a[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][j]</a:t>
            </a:r>
            <a:r>
              <a:rPr lang="en-US" dirty="0">
                <a:latin typeface="Calibri" pitchFamily="-96" charset="0"/>
              </a:rPr>
              <a:t> and </a:t>
            </a:r>
            <a:r>
              <a:rPr lang="en-US" b="1" dirty="0">
                <a:latin typeface="Courier New"/>
                <a:cs typeface="Courier New"/>
              </a:rPr>
              <a:t>a[i+1][j]</a:t>
            </a:r>
            <a:r>
              <a:rPr lang="en-US" dirty="0">
                <a:latin typeface="Calibri" pitchFamily="-96" charset="0"/>
              </a:rPr>
              <a:t> are </a:t>
            </a:r>
            <a:r>
              <a:rPr lang="en-US" dirty="0" smtClean="0">
                <a:latin typeface="Calibri" pitchFamily="-96" charset="0"/>
              </a:rPr>
              <a:t>n </a:t>
            </a:r>
            <a:r>
              <a:rPr lang="en-US" dirty="0">
                <a:latin typeface="Calibri" pitchFamily="-96" charset="0"/>
              </a:rPr>
              <a:t>elements apart</a:t>
            </a:r>
          </a:p>
          <a:p>
            <a:pPr lvl="2"/>
            <a:r>
              <a:rPr lang="en-US" dirty="0">
                <a:latin typeface="Calibri" pitchFamily="-96" charset="0"/>
              </a:rPr>
              <a:t>Offset = 4</a:t>
            </a:r>
            <a:r>
              <a:rPr lang="en-US" dirty="0" smtClean="0">
                <a:latin typeface="Calibri" pitchFamily="-96" charset="0"/>
              </a:rPr>
              <a:t>*n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Stop </a:t>
            </a:r>
            <a:r>
              <a:rPr lang="en-US" dirty="0">
                <a:latin typeface="Calibri" pitchFamily="-96" charset="0"/>
              </a:rPr>
              <a:t>when </a:t>
            </a:r>
            <a:r>
              <a:rPr lang="en-US" dirty="0" smtClean="0">
                <a:latin typeface="Calibri" pitchFamily="-96" charset="0"/>
              </a:rPr>
              <a:t>reach </a:t>
            </a:r>
            <a:r>
              <a:rPr lang="en-US" b="1" dirty="0" err="1" smtClean="0">
                <a:latin typeface="Courier New"/>
                <a:cs typeface="Courier New"/>
              </a:rPr>
              <a:t>dest</a:t>
            </a:r>
            <a:r>
              <a:rPr lang="en-US" b="1" dirty="0" smtClean="0">
                <a:latin typeface="Courier New"/>
                <a:cs typeface="Courier New"/>
              </a:rPr>
              <a:t>[</a:t>
            </a:r>
            <a:r>
              <a:rPr lang="en-US" b="1" dirty="0">
                <a:latin typeface="Courier New"/>
                <a:cs typeface="Courier New"/>
              </a:rPr>
              <a:t>N</a:t>
            </a:r>
            <a:r>
              <a:rPr lang="en-US" b="1" dirty="0" smtClean="0">
                <a:latin typeface="Courier New"/>
                <a:cs typeface="Courier New"/>
              </a:rPr>
              <a:t>]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>
                <a:latin typeface="Calibri" pitchFamily="-96" charset="0"/>
              </a:rPr>
              <a:t>Offset = 4</a:t>
            </a:r>
            <a:r>
              <a:rPr lang="en-US" dirty="0" smtClean="0">
                <a:latin typeface="Calibri" pitchFamily="-96" charset="0"/>
              </a:rPr>
              <a:t>*n</a:t>
            </a:r>
            <a:endParaRPr lang="en-US" dirty="0">
              <a:latin typeface="Calibri" pitchFamily="-96" charset="0"/>
            </a:endParaRPr>
          </a:p>
          <a:p>
            <a:pPr lvl="1"/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1763688" y="1268760"/>
            <a:ext cx="5253043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/* Retrieve column j from array */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var_column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a[n][n],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9436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762000" y="1447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%rax</a:t>
            </a: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762000" y="2057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%rbx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762000" y="2667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%rcx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762000" y="3276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%rdx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762000" y="3886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%rsi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762000" y="4495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%rdi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762000" y="51054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%rsp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762000" y="5715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%rbp</a:t>
            </a:r>
          </a:p>
        </p:txBody>
      </p:sp>
      <p:sp>
        <p:nvSpPr>
          <p:cNvPr id="27657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8001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Integer </a:t>
            </a:r>
            <a:r>
              <a:rPr lang="en-US" dirty="0" smtClean="0">
                <a:latin typeface="Calibri" pitchFamily="-96" charset="0"/>
              </a:rPr>
              <a:t>Registers: </a:t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Usage Conventions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27658" name="Rectangle 20"/>
          <p:cNvSpPr>
            <a:spLocks noChangeArrowheads="1"/>
          </p:cNvSpPr>
          <p:nvPr/>
        </p:nvSpPr>
        <p:spPr bwMode="auto">
          <a:xfrm>
            <a:off x="4724400" y="1447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%r8</a:t>
            </a:r>
          </a:p>
        </p:txBody>
      </p:sp>
      <p:sp>
        <p:nvSpPr>
          <p:cNvPr id="27659" name="Rectangle 21"/>
          <p:cNvSpPr>
            <a:spLocks noChangeArrowheads="1"/>
          </p:cNvSpPr>
          <p:nvPr/>
        </p:nvSpPr>
        <p:spPr bwMode="auto">
          <a:xfrm>
            <a:off x="4724400" y="2057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%r9</a:t>
            </a:r>
          </a:p>
        </p:txBody>
      </p:sp>
      <p:sp>
        <p:nvSpPr>
          <p:cNvPr id="27660" name="Rectangle 22"/>
          <p:cNvSpPr>
            <a:spLocks noChangeArrowheads="1"/>
          </p:cNvSpPr>
          <p:nvPr/>
        </p:nvSpPr>
        <p:spPr bwMode="auto">
          <a:xfrm>
            <a:off x="4724400" y="2667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%r10</a:t>
            </a:r>
          </a:p>
        </p:txBody>
      </p:sp>
      <p:sp>
        <p:nvSpPr>
          <p:cNvPr id="27661" name="Rectangle 23"/>
          <p:cNvSpPr>
            <a:spLocks noChangeArrowheads="1"/>
          </p:cNvSpPr>
          <p:nvPr/>
        </p:nvSpPr>
        <p:spPr bwMode="auto">
          <a:xfrm>
            <a:off x="4724400" y="3276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%r11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4724400" y="38862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%r12</a:t>
            </a: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4724400" y="44958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%r13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4724400" y="5105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%r14</a:t>
            </a:r>
          </a:p>
        </p:txBody>
      </p:sp>
      <p:sp>
        <p:nvSpPr>
          <p:cNvPr id="27665" name="Rectangle 27"/>
          <p:cNvSpPr>
            <a:spLocks noChangeArrowheads="1"/>
          </p:cNvSpPr>
          <p:nvPr/>
        </p:nvSpPr>
        <p:spPr bwMode="auto">
          <a:xfrm>
            <a:off x="4724400" y="5715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%r15</a:t>
            </a:r>
          </a:p>
        </p:txBody>
      </p:sp>
      <p:sp>
        <p:nvSpPr>
          <p:cNvPr id="27666" name="TextBox 36"/>
          <p:cNvSpPr txBox="1">
            <a:spLocks noChangeArrowheads="1"/>
          </p:cNvSpPr>
          <p:nvPr/>
        </p:nvSpPr>
        <p:spPr bwMode="auto">
          <a:xfrm>
            <a:off x="2903538" y="5802313"/>
            <a:ext cx="136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7" name="TextBox 37"/>
          <p:cNvSpPr txBox="1">
            <a:spLocks noChangeArrowheads="1"/>
          </p:cNvSpPr>
          <p:nvPr/>
        </p:nvSpPr>
        <p:spPr bwMode="auto">
          <a:xfrm>
            <a:off x="6865938" y="57912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8" name="TextBox 38"/>
          <p:cNvSpPr txBox="1">
            <a:spLocks noChangeArrowheads="1"/>
          </p:cNvSpPr>
          <p:nvPr/>
        </p:nvSpPr>
        <p:spPr bwMode="auto">
          <a:xfrm>
            <a:off x="6858000" y="51816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69" name="TextBox 39"/>
          <p:cNvSpPr txBox="1">
            <a:spLocks noChangeArrowheads="1"/>
          </p:cNvSpPr>
          <p:nvPr/>
        </p:nvSpPr>
        <p:spPr bwMode="auto">
          <a:xfrm>
            <a:off x="6858000" y="45720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70" name="TextBox 40"/>
          <p:cNvSpPr txBox="1">
            <a:spLocks noChangeArrowheads="1"/>
          </p:cNvSpPr>
          <p:nvPr/>
        </p:nvSpPr>
        <p:spPr bwMode="auto">
          <a:xfrm>
            <a:off x="6851438" y="39624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 smtClean="0">
                <a:latin typeface="Calibri" pitchFamily="-96" charset="0"/>
              </a:rPr>
              <a:t>Callee</a:t>
            </a:r>
            <a:r>
              <a:rPr lang="en-US" sz="1800" dirty="0" smtClean="0">
                <a:latin typeface="Calibri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saved</a:t>
            </a:r>
          </a:p>
        </p:txBody>
      </p:sp>
      <p:sp>
        <p:nvSpPr>
          <p:cNvPr id="27671" name="TextBox 41"/>
          <p:cNvSpPr txBox="1">
            <a:spLocks noChangeArrowheads="1"/>
          </p:cNvSpPr>
          <p:nvPr/>
        </p:nvSpPr>
        <p:spPr bwMode="auto">
          <a:xfrm>
            <a:off x="6858000" y="27432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Caller </a:t>
            </a:r>
            <a:r>
              <a:rPr lang="en-US" sz="1800" dirty="0">
                <a:latin typeface="Calibri" pitchFamily="-96" charset="0"/>
              </a:rPr>
              <a:t>saved</a:t>
            </a:r>
          </a:p>
        </p:txBody>
      </p:sp>
      <p:sp>
        <p:nvSpPr>
          <p:cNvPr id="27672" name="TextBox 42"/>
          <p:cNvSpPr txBox="1">
            <a:spLocks noChangeArrowheads="1"/>
          </p:cNvSpPr>
          <p:nvPr/>
        </p:nvSpPr>
        <p:spPr bwMode="auto">
          <a:xfrm>
            <a:off x="2895600" y="2133600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Callee saved</a:t>
            </a:r>
          </a:p>
        </p:txBody>
      </p:sp>
      <p:sp>
        <p:nvSpPr>
          <p:cNvPr id="27673" name="TextBox 43"/>
          <p:cNvSpPr txBox="1">
            <a:spLocks noChangeArrowheads="1"/>
          </p:cNvSpPr>
          <p:nvPr/>
        </p:nvSpPr>
        <p:spPr bwMode="auto">
          <a:xfrm>
            <a:off x="2822575" y="5181600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Stack pointer</a:t>
            </a:r>
          </a:p>
        </p:txBody>
      </p:sp>
      <p:sp>
        <p:nvSpPr>
          <p:cNvPr id="27674" name="TextBox 44"/>
          <p:cNvSpPr txBox="1">
            <a:spLocks noChangeArrowheads="1"/>
          </p:cNvSpPr>
          <p:nvPr/>
        </p:nvSpPr>
        <p:spPr bwMode="auto">
          <a:xfrm>
            <a:off x="6827250" y="3352800"/>
            <a:ext cx="1400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smtClean="0">
                <a:latin typeface="Calibri" pitchFamily="-96" charset="0"/>
              </a:rPr>
              <a:t>Caller Saved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27675" name="TextBox 45"/>
          <p:cNvSpPr txBox="1">
            <a:spLocks noChangeArrowheads="1"/>
          </p:cNvSpPr>
          <p:nvPr/>
        </p:nvSpPr>
        <p:spPr bwMode="auto">
          <a:xfrm>
            <a:off x="2867025" y="1524000"/>
            <a:ext cx="140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Return value</a:t>
            </a:r>
          </a:p>
        </p:txBody>
      </p:sp>
      <p:sp>
        <p:nvSpPr>
          <p:cNvPr id="27676" name="TextBox 46"/>
          <p:cNvSpPr txBox="1">
            <a:spLocks noChangeArrowheads="1"/>
          </p:cNvSpPr>
          <p:nvPr/>
        </p:nvSpPr>
        <p:spPr bwMode="auto">
          <a:xfrm>
            <a:off x="2841625" y="27543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#4</a:t>
            </a:r>
          </a:p>
        </p:txBody>
      </p:sp>
      <p:sp>
        <p:nvSpPr>
          <p:cNvPr id="27677" name="TextBox 47"/>
          <p:cNvSpPr txBox="1">
            <a:spLocks noChangeArrowheads="1"/>
          </p:cNvSpPr>
          <p:nvPr/>
        </p:nvSpPr>
        <p:spPr bwMode="auto">
          <a:xfrm>
            <a:off x="2841625" y="45720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#1</a:t>
            </a:r>
          </a:p>
        </p:txBody>
      </p:sp>
      <p:sp>
        <p:nvSpPr>
          <p:cNvPr id="27678" name="TextBox 48"/>
          <p:cNvSpPr txBox="1">
            <a:spLocks noChangeArrowheads="1"/>
          </p:cNvSpPr>
          <p:nvPr/>
        </p:nvSpPr>
        <p:spPr bwMode="auto">
          <a:xfrm>
            <a:off x="2841625" y="33639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#3</a:t>
            </a:r>
          </a:p>
        </p:txBody>
      </p:sp>
      <p:sp>
        <p:nvSpPr>
          <p:cNvPr id="27679" name="TextBox 49"/>
          <p:cNvSpPr txBox="1">
            <a:spLocks noChangeArrowheads="1"/>
          </p:cNvSpPr>
          <p:nvPr/>
        </p:nvSpPr>
        <p:spPr bwMode="auto">
          <a:xfrm>
            <a:off x="2841625" y="39735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Argument #2</a:t>
            </a:r>
          </a:p>
        </p:txBody>
      </p:sp>
      <p:sp>
        <p:nvSpPr>
          <p:cNvPr id="27680" name="TextBox 50"/>
          <p:cNvSpPr txBox="1">
            <a:spLocks noChangeArrowheads="1"/>
          </p:cNvSpPr>
          <p:nvPr/>
        </p:nvSpPr>
        <p:spPr bwMode="auto">
          <a:xfrm>
            <a:off x="6804025" y="21336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Argument #6</a:t>
            </a:r>
          </a:p>
        </p:txBody>
      </p:sp>
      <p:sp>
        <p:nvSpPr>
          <p:cNvPr id="27681" name="TextBox 51"/>
          <p:cNvSpPr txBox="1">
            <a:spLocks noChangeArrowheads="1"/>
          </p:cNvSpPr>
          <p:nvPr/>
        </p:nvSpPr>
        <p:spPr bwMode="auto">
          <a:xfrm>
            <a:off x="6804025" y="1524000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alibri" pitchFamily="-96" charset="0"/>
              </a:rPr>
              <a:t>Argument #5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9399" y="283369"/>
            <a:ext cx="8474073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Optimizing Variable Array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856456"/>
            <a:ext cx="4940672" cy="286057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Observations</a:t>
            </a:r>
          </a:p>
          <a:p>
            <a:pPr lvl="1"/>
            <a:r>
              <a:rPr lang="en-US" dirty="0">
                <a:latin typeface="Calibri" pitchFamily="-96" charset="0"/>
              </a:rPr>
              <a:t>Elements </a:t>
            </a:r>
            <a:r>
              <a:rPr lang="en-US" b="1" dirty="0">
                <a:latin typeface="Courier New"/>
                <a:cs typeface="Courier New"/>
              </a:rPr>
              <a:t>a[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][j]</a:t>
            </a:r>
            <a:r>
              <a:rPr lang="en-US" dirty="0">
                <a:latin typeface="Calibri" pitchFamily="-96" charset="0"/>
              </a:rPr>
              <a:t> and </a:t>
            </a:r>
            <a:r>
              <a:rPr lang="en-US" b="1" dirty="0">
                <a:latin typeface="Courier New"/>
                <a:cs typeface="Courier New"/>
              </a:rPr>
              <a:t>a[i+1][j]</a:t>
            </a:r>
            <a:r>
              <a:rPr lang="en-US" dirty="0">
                <a:latin typeface="Calibri" pitchFamily="-96" charset="0"/>
              </a:rPr>
              <a:t> are </a:t>
            </a:r>
            <a:r>
              <a:rPr lang="en-US" dirty="0" smtClean="0">
                <a:latin typeface="Calibri" pitchFamily="-96" charset="0"/>
              </a:rPr>
              <a:t>n </a:t>
            </a:r>
            <a:r>
              <a:rPr lang="en-US" dirty="0">
                <a:latin typeface="Calibri" pitchFamily="-96" charset="0"/>
              </a:rPr>
              <a:t>elements apart</a:t>
            </a:r>
          </a:p>
          <a:p>
            <a:pPr lvl="2"/>
            <a:r>
              <a:rPr lang="en-US" dirty="0">
                <a:latin typeface="Calibri" pitchFamily="-96" charset="0"/>
              </a:rPr>
              <a:t>Offset = 4</a:t>
            </a:r>
            <a:r>
              <a:rPr lang="en-US" dirty="0" smtClean="0">
                <a:latin typeface="Calibri" pitchFamily="-96" charset="0"/>
              </a:rPr>
              <a:t>*n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Stop </a:t>
            </a:r>
            <a:r>
              <a:rPr lang="en-US" dirty="0">
                <a:latin typeface="Calibri" pitchFamily="-96" charset="0"/>
              </a:rPr>
              <a:t>when </a:t>
            </a:r>
            <a:r>
              <a:rPr lang="en-US" dirty="0" smtClean="0">
                <a:latin typeface="Calibri" pitchFamily="-96" charset="0"/>
              </a:rPr>
              <a:t>reach </a:t>
            </a:r>
            <a:r>
              <a:rPr lang="en-US" b="1" dirty="0" err="1" smtClean="0">
                <a:latin typeface="Courier New"/>
                <a:cs typeface="Courier New"/>
              </a:rPr>
              <a:t>dest</a:t>
            </a:r>
            <a:r>
              <a:rPr lang="en-US" b="1" dirty="0" smtClean="0">
                <a:latin typeface="Courier New"/>
                <a:cs typeface="Courier New"/>
              </a:rPr>
              <a:t>[</a:t>
            </a:r>
            <a:r>
              <a:rPr lang="en-US" b="1" dirty="0">
                <a:latin typeface="Courier New"/>
                <a:cs typeface="Courier New"/>
              </a:rPr>
              <a:t>N</a:t>
            </a:r>
            <a:r>
              <a:rPr lang="en-US" b="1" dirty="0" smtClean="0">
                <a:latin typeface="Courier New"/>
                <a:cs typeface="Courier New"/>
              </a:rPr>
              <a:t>]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>
                <a:latin typeface="Calibri" pitchFamily="-96" charset="0"/>
              </a:rPr>
              <a:t>Offset = 4</a:t>
            </a:r>
            <a:r>
              <a:rPr lang="en-US" dirty="0" smtClean="0">
                <a:latin typeface="Calibri" pitchFamily="-96" charset="0"/>
              </a:rPr>
              <a:t>*n</a:t>
            </a:r>
            <a:endParaRPr lang="en-US" dirty="0">
              <a:latin typeface="Calibri" pitchFamily="-96" charset="0"/>
            </a:endParaRPr>
          </a:p>
          <a:p>
            <a:pPr lvl="1"/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5220072" y="1268760"/>
            <a:ext cx="3672408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var_column</a:t>
            </a:r>
            <a:endParaRPr lang="en-US" sz="1800" dirty="0" smtClean="0">
              <a:latin typeface="Courier New" pitchFamily="-96" charset="0"/>
            </a:endParaRP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n,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a[n][n],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j,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dest</a:t>
            </a:r>
            <a:r>
              <a:rPr lang="en-US" sz="1800" dirty="0" smtClean="0">
                <a:latin typeface="Courier New" pitchFamily="-96" charset="0"/>
              </a:rPr>
              <a:t>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 =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79399" y="3574520"/>
            <a:ext cx="5328592" cy="3136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var_column_p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n,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a[n][n]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  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j,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= &amp;a[0][j];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dend</a:t>
            </a:r>
            <a:r>
              <a:rPr lang="en-US" sz="1800" dirty="0">
                <a:latin typeface="Courier New" pitchFamily="-96" charset="0"/>
              </a:rPr>
              <a:t> = &amp;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while (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 != </a:t>
            </a:r>
            <a:r>
              <a:rPr lang="en-US" sz="1800" dirty="0" err="1">
                <a:latin typeface="Courier New" pitchFamily="-96" charset="0"/>
              </a:rPr>
              <a:t>dend</a:t>
            </a:r>
            <a:r>
              <a:rPr lang="en-US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*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 = *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+= n;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}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Variable Array Access Code: Set Up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62596" y="4317523"/>
            <a:ext cx="8735016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8(%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# n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20(%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$2,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   # 4*n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16(%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# j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12(%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# a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leal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(%eax,%edx,4),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# a+4*j       == &amp;a[0][j]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+ 4*n  == &amp;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[n]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361208"/>
              </p:ext>
            </p:extLst>
          </p:nvPr>
        </p:nvGraphicFramePr>
        <p:xfrm>
          <a:off x="107504" y="1700808"/>
          <a:ext cx="28956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eax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4*n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dend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85824" y="1400239"/>
            <a:ext cx="5328592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var_column_p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n,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a[n][n]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    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j,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= &amp;a[0][j];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dend</a:t>
            </a:r>
            <a:r>
              <a:rPr lang="en-US" sz="1800" dirty="0">
                <a:latin typeface="Courier New" pitchFamily="-96" charset="0"/>
              </a:rPr>
              <a:t> = &amp;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</a:t>
            </a:r>
            <a:r>
              <a:rPr lang="en-US" sz="1800" dirty="0" smtClean="0">
                <a:latin typeface="Courier New" pitchFamily="-96" charset="0"/>
              </a:rPr>
              <a:t> …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60429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Variable Array Access Code: Loop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07504" y="4365104"/>
            <a:ext cx="8735016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.L17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                  #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: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#  t = *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) #  *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= t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ebx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#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ap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+= n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$4,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#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++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#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dest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: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dend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01738" algn="l"/>
                <a:tab pos="3890963" algn="l"/>
              </a:tabLst>
              <a:defRPr/>
            </a:pP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L17         # 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!=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 smtClean="0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411895"/>
              </p:ext>
            </p:extLst>
          </p:nvPr>
        </p:nvGraphicFramePr>
        <p:xfrm>
          <a:off x="107504" y="1700808"/>
          <a:ext cx="28956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ap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eax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dest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ebx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4*n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dend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85824" y="1180766"/>
            <a:ext cx="532859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while 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 != </a:t>
            </a:r>
            <a:r>
              <a:rPr lang="en-US" sz="1800" dirty="0" err="1">
                <a:latin typeface="Courier New" pitchFamily="-96" charset="0"/>
              </a:rPr>
              <a:t>dend</a:t>
            </a:r>
            <a:r>
              <a:rPr lang="en-US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*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 = *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</a:t>
            </a:r>
            <a:r>
              <a:rPr lang="en-US" sz="1800" dirty="0" err="1">
                <a:latin typeface="Courier New" pitchFamily="-96" charset="0"/>
              </a:rPr>
              <a:t>dest</a:t>
            </a:r>
            <a:r>
              <a:rPr lang="en-US" sz="1800" dirty="0">
                <a:latin typeface="Courier New" pitchFamily="-96" charset="0"/>
              </a:rPr>
              <a:t>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</a:t>
            </a:r>
            <a:r>
              <a:rPr lang="en-US" sz="1800" dirty="0" err="1">
                <a:latin typeface="Courier New" pitchFamily="-96" charset="0"/>
              </a:rPr>
              <a:t>ap</a:t>
            </a:r>
            <a:r>
              <a:rPr lang="en-US" sz="1800" dirty="0">
                <a:latin typeface="Courier New" pitchFamily="-96" charset="0"/>
              </a:rPr>
              <a:t> += n;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3189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Procedures (x86-64)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+mn-ea"/>
                <a:cs typeface="+mn-cs"/>
              </a:rPr>
              <a:t>Arrays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One-dimensional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Multi-dimensional (nested)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Multi-level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 smtClean="0">
                <a:ea typeface="+mn-ea"/>
                <a:cs typeface="+mn-cs"/>
              </a:rPr>
              <a:t>Structures</a:t>
            </a:r>
            <a:endParaRPr lang="en-US" dirty="0">
              <a:ea typeface="+mn-ea"/>
              <a:cs typeface="+mn-cs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Allocation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Access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Allocation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Concept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Contiguously-allocated region of memory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Refer to members within structure by names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Members may be of different types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68" name="Rectangle 8"/>
          <p:cNvSpPr>
            <a:spLocks noChangeArrowheads="1"/>
          </p:cNvSpPr>
          <p:nvPr/>
        </p:nvSpPr>
        <p:spPr bwMode="auto">
          <a:xfrm>
            <a:off x="4083056" y="1196752"/>
            <a:ext cx="2191642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-96" charset="0"/>
              </a:rPr>
              <a:t>Memory Layout</a:t>
            </a: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3938588" y="4293096"/>
            <a:ext cx="3365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IA32 Assembly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3357555" y="4721724"/>
            <a:ext cx="5753108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r</a:t>
            </a: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Mem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[r+12]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2844" y="4307374"/>
            <a:ext cx="29686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void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set_i(struct rec *r,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   int val)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r-&gt;i = val;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Accessing Structure Member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Pointer indicates first byte of structure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 elements with offsets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458537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5306137" y="857232"/>
            <a:ext cx="92204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ourier New" pitchFamily="-96" charset="0"/>
              </a:rPr>
              <a:t>r+12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407632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92392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3983069" y="4929198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Get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r+idx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3810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*r,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Arguments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+8]: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+12]: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idx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857232"/>
            <a:ext cx="14750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 smtClean="0">
                <a:latin typeface="Courier New" pitchFamily="-96" charset="0"/>
              </a:rPr>
              <a:t>r+idx</a:t>
            </a:r>
            <a:r>
              <a:rPr lang="en-US" dirty="0" smtClean="0">
                <a:latin typeface="Courier New" pitchFamily="-96" charset="0"/>
              </a:rPr>
              <a:t>*4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479583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464343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6161106" y="1658938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821262" y="1658938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605606" y="1658938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627581" y="2074863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886488" y="2071678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6377006" y="207486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6800869" y="2057400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.L17:		# loop: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r-&gt;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(%edx,%eax,4)	# r-&gt;a[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	# r = r-&gt;n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testl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Test r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.L17	# If != 0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 smtClean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 = </a:t>
            </a:r>
            <a:r>
              <a:rPr lang="nn-NO" sz="1800" dirty="0" err="1" smtClean="0">
                <a:latin typeface="Courier New" pitchFamily="-96" charset="0"/>
              </a:rPr>
              <a:t>r-&gt;n</a:t>
            </a:r>
            <a:r>
              <a:rPr lang="nn-NO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}</a:t>
            </a:r>
            <a:endParaRPr lang="nn-NO" sz="1800" dirty="0">
              <a:latin typeface="Courier New" pitchFamily="-96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Following Linked List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4775232" y="279449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6518296" y="2235200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178452" y="2235200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6962796" y="2235200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4984771" y="2651125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243678" y="2647940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6734196" y="2651125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158059" y="2633662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47" name="Freeform 16"/>
          <p:cNvSpPr>
            <a:spLocks/>
          </p:cNvSpPr>
          <p:nvPr/>
        </p:nvSpPr>
        <p:spPr bwMode="auto">
          <a:xfrm flipH="1">
            <a:off x="7188200" y="1873274"/>
            <a:ext cx="990600" cy="457200"/>
          </a:xfrm>
          <a:custGeom>
            <a:avLst/>
            <a:gdLst>
              <a:gd name="T0" fmla="*/ 624 w 624"/>
              <a:gd name="T1" fmla="*/ 288 h 288"/>
              <a:gd name="T2" fmla="*/ 576 w 624"/>
              <a:gd name="T3" fmla="*/ 0 h 288"/>
              <a:gd name="T4" fmla="*/ 96 w 624"/>
              <a:gd name="T5" fmla="*/ 0 h 288"/>
              <a:gd name="T6" fmla="*/ 0 w 624"/>
              <a:gd name="T7" fmla="*/ 144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288"/>
              <a:gd name="T14" fmla="*/ 624 w 62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288">
                <a:moveTo>
                  <a:pt x="624" y="288"/>
                </a:moveTo>
                <a:lnTo>
                  <a:pt x="576" y="0"/>
                </a:lnTo>
                <a:lnTo>
                  <a:pt x="96" y="0"/>
                </a:lnTo>
                <a:lnTo>
                  <a:pt x="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>
              <a:latin typeface="Calibri" pitchFamily="-96" charset="0"/>
            </a:endParaRP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 flipV="1">
            <a:off x="5638800" y="2667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4800600" y="3048000"/>
            <a:ext cx="1524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Element </a:t>
            </a:r>
            <a:r>
              <a:rPr lang="en-US">
                <a:latin typeface="Courier New" pitchFamily="-96" charset="0"/>
              </a:rPr>
              <a:t>i</a:t>
            </a:r>
            <a:endParaRPr lang="en-US">
              <a:solidFill>
                <a:schemeClr val="tx2"/>
              </a:solidFill>
              <a:latin typeface="Calibri" pitchFamily="-96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28" name="Rectangle 28"/>
          <p:cNvSpPr>
            <a:spLocks noGrp="1" noChangeArrowheads="1"/>
          </p:cNvSpPr>
          <p:nvPr>
            <p:ph type="title"/>
          </p:nvPr>
        </p:nvSpPr>
        <p:spPr>
          <a:xfrm>
            <a:off x="374650" y="3714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Summary</a:t>
            </a:r>
          </a:p>
        </p:txBody>
      </p:sp>
      <p:sp>
        <p:nvSpPr>
          <p:cNvPr id="128029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Procedures in x86-64</a:t>
            </a:r>
          </a:p>
          <a:p>
            <a:pPr lvl="1"/>
            <a:r>
              <a:rPr lang="en-US" dirty="0">
                <a:latin typeface="Calibri" pitchFamily="-96" charset="0"/>
              </a:rPr>
              <a:t>Stack frame is relative to stack pointer</a:t>
            </a:r>
          </a:p>
          <a:p>
            <a:pPr lvl="1"/>
            <a:r>
              <a:rPr lang="en-US" dirty="0">
                <a:latin typeface="Calibri" pitchFamily="-96" charset="0"/>
              </a:rPr>
              <a:t>Parameters passed in registers</a:t>
            </a:r>
          </a:p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 smtClean="0">
                <a:latin typeface="Calibri" pitchFamily="-96" charset="0"/>
              </a:rPr>
              <a:t>Structures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Allocation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</a:t>
            </a:r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Registers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Arguments passed to functions via registers</a:t>
            </a:r>
          </a:p>
          <a:p>
            <a:pPr lvl="1"/>
            <a:r>
              <a:rPr lang="en-US" dirty="0">
                <a:latin typeface="Calibri" pitchFamily="-96" charset="0"/>
              </a:rPr>
              <a:t>If more than 6 integral parameters, then pass rest on stack</a:t>
            </a:r>
          </a:p>
          <a:p>
            <a:pPr lvl="1"/>
            <a:r>
              <a:rPr lang="en-US" dirty="0">
                <a:latin typeface="Calibri" pitchFamily="-96" charset="0"/>
              </a:rPr>
              <a:t>These registers can be used as caller-saved as well</a:t>
            </a:r>
          </a:p>
          <a:p>
            <a:pPr lvl="1"/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All references to stack frame via stack pointer</a:t>
            </a:r>
          </a:p>
          <a:p>
            <a:pPr lvl="1"/>
            <a:r>
              <a:rPr lang="en-US" dirty="0">
                <a:latin typeface="Calibri" pitchFamily="-96" charset="0"/>
              </a:rPr>
              <a:t>Eliminates need to update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ebp</a:t>
            </a:r>
            <a:r>
              <a:rPr lang="en-US" b="1" dirty="0">
                <a:latin typeface="Courier New" pitchFamily="-96" charset="0"/>
              </a:rPr>
              <a:t>/%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lvl="1"/>
            <a:endParaRPr lang="en-US" dirty="0">
              <a:latin typeface="Courier New" pitchFamily="-96" charset="0"/>
            </a:endParaRPr>
          </a:p>
          <a:p>
            <a:r>
              <a:rPr lang="en-US" dirty="0">
                <a:latin typeface="Calibri" pitchFamily="-96" charset="0"/>
              </a:rPr>
              <a:t>Other Registers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6 </a:t>
            </a:r>
            <a:r>
              <a:rPr lang="en-US" dirty="0" err="1">
                <a:latin typeface="Calibri" pitchFamily="-96" charset="0"/>
              </a:rPr>
              <a:t>callee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saved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2 caller saved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1 return value (also usable as caller saved)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1 special (stack pointer)</a:t>
            </a:r>
            <a:endParaRPr lang="en-US" dirty="0">
              <a:latin typeface="Calibri" pitchFamily="-96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Long Swap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581400"/>
            <a:ext cx="8307387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Operands passed in registers</a:t>
            </a:r>
          </a:p>
          <a:p>
            <a:pPr lvl="1"/>
            <a:r>
              <a:rPr lang="en-US" dirty="0">
                <a:latin typeface="Calibri" pitchFamily="-96" charset="0"/>
              </a:rPr>
              <a:t>First (</a:t>
            </a:r>
            <a:r>
              <a:rPr lang="en-US" b="1" dirty="0" err="1">
                <a:latin typeface="Courier New" pitchFamily="-96" charset="0"/>
              </a:rPr>
              <a:t>xp</a:t>
            </a:r>
            <a:r>
              <a:rPr lang="en-US" dirty="0">
                <a:latin typeface="Calibri" pitchFamily="-96" charset="0"/>
              </a:rPr>
              <a:t>) in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rdi</a:t>
            </a:r>
            <a:r>
              <a:rPr lang="en-US" dirty="0">
                <a:latin typeface="Calibri" pitchFamily="-96" charset="0"/>
              </a:rPr>
              <a:t>, second (</a:t>
            </a:r>
            <a:r>
              <a:rPr lang="en-US" b="1" dirty="0" err="1">
                <a:latin typeface="Courier New" pitchFamily="-96" charset="0"/>
              </a:rPr>
              <a:t>yp</a:t>
            </a:r>
            <a:r>
              <a:rPr lang="en-US" dirty="0">
                <a:latin typeface="Calibri" pitchFamily="-96" charset="0"/>
              </a:rPr>
              <a:t>) in </a:t>
            </a:r>
            <a:r>
              <a:rPr lang="en-US" b="1" dirty="0">
                <a:latin typeface="Courier New" pitchFamily="-96" charset="0"/>
              </a:rPr>
              <a:t>%</a:t>
            </a:r>
            <a:r>
              <a:rPr lang="en-US" b="1" dirty="0" err="1">
                <a:latin typeface="Courier New" pitchFamily="-96" charset="0"/>
              </a:rPr>
              <a:t>rsi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64-bit pointers</a:t>
            </a:r>
          </a:p>
          <a:p>
            <a:r>
              <a:rPr lang="en-US" dirty="0">
                <a:latin typeface="Calibri" pitchFamily="-96" charset="0"/>
              </a:rPr>
              <a:t>No stack operations required (except </a:t>
            </a:r>
            <a:r>
              <a:rPr lang="en-US" dirty="0">
                <a:latin typeface="Courier New" pitchFamily="-96" charset="0"/>
                <a:ea typeface="Courier New" pitchFamily="-96" charset="0"/>
                <a:cs typeface="Courier New" pitchFamily="-96" charset="0"/>
              </a:rPr>
              <a:t>ret</a:t>
            </a:r>
            <a:r>
              <a:rPr lang="en-US" dirty="0">
                <a:latin typeface="Calibri" pitchFamily="-96" charset="0"/>
              </a:rPr>
              <a:t>)</a:t>
            </a:r>
          </a:p>
          <a:p>
            <a:r>
              <a:rPr lang="en-US" dirty="0">
                <a:latin typeface="Calibri" pitchFamily="-96" charset="0"/>
              </a:rPr>
              <a:t>Avoiding stack</a:t>
            </a:r>
          </a:p>
          <a:p>
            <a:pPr lvl="1"/>
            <a:r>
              <a:rPr lang="en-US" dirty="0">
                <a:latin typeface="Calibri" pitchFamily="-96" charset="0"/>
              </a:rPr>
              <a:t>Can hold all local information in registers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393700" y="1252538"/>
            <a:ext cx="47117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swap_l</a:t>
            </a:r>
            <a:r>
              <a:rPr lang="en-US" sz="1800" dirty="0" smtClean="0">
                <a:latin typeface="Courier New" pitchFamily="-96" charset="0"/>
              </a:rPr>
              <a:t>(long </a:t>
            </a:r>
            <a:r>
              <a:rPr lang="en-US" sz="1800" dirty="0">
                <a:latin typeface="Courier New" pitchFamily="-96" charset="0"/>
              </a:rPr>
              <a:t>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, long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)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long t0 = 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long t1 =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*</a:t>
            </a:r>
            <a:r>
              <a:rPr lang="en-US" sz="1800" dirty="0" err="1">
                <a:latin typeface="Courier New" pitchFamily="-96" charset="0"/>
              </a:rPr>
              <a:t>xp</a:t>
            </a:r>
            <a:r>
              <a:rPr lang="en-US" sz="1800" dirty="0">
                <a:latin typeface="Courier New" pitchFamily="-96" charset="0"/>
              </a:rPr>
              <a:t> = 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*</a:t>
            </a:r>
            <a:r>
              <a:rPr lang="en-US" sz="1800" dirty="0" err="1">
                <a:latin typeface="Courier New" pitchFamily="-96" charset="0"/>
              </a:rPr>
              <a:t>yp</a:t>
            </a:r>
            <a:r>
              <a:rPr lang="en-US" sz="1800" dirty="0">
                <a:latin typeface="Courier New" pitchFamily="-96" charset="0"/>
              </a:rPr>
              <a:t> = t0;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5105400" y="1130300"/>
            <a:ext cx="3657600" cy="222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swap: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(%rdi), 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(%rsi),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%rax, (%rdi)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movq	%rdx, (%rsi)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>
                <a:latin typeface="Courier New" pitchFamily="-96" charset="0"/>
              </a:rPr>
              <a:t>	ret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2000">
              <a:latin typeface="Courier New" pitchFamily="-96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0" y="4005064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7162800" y="4171752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772400" y="4019352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10" name="Right Brace 9"/>
          <p:cNvSpPr/>
          <p:nvPr/>
        </p:nvSpPr>
        <p:spPr bwMode="auto">
          <a:xfrm>
            <a:off x="7234247" y="4386064"/>
            <a:ext cx="457200" cy="843136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91447" y="4453661"/>
            <a:ext cx="1273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No stack</a:t>
            </a:r>
          </a:p>
          <a:p>
            <a:r>
              <a:rPr lang="en-US" dirty="0" smtClean="0">
                <a:latin typeface="Calibri" pitchFamily="34" charset="0"/>
              </a:rPr>
              <a:t>frame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x86-64 Locals in the Red Zone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4814887" cy="1524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Avoiding Stack Pointer Change</a:t>
            </a:r>
          </a:p>
          <a:p>
            <a:pPr lvl="1"/>
            <a:r>
              <a:rPr lang="en-US">
                <a:latin typeface="Calibri" pitchFamily="-96" charset="0"/>
              </a:rPr>
              <a:t>Can hold all information within small window beyond stack pointer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381000" y="1447800"/>
            <a:ext cx="4648200" cy="25733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/* Swap, using local array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void swap_a(long *xp, long *yp)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volatile long loc[2];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loc[0] = *xp;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loc[1] = *yp;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*xp = loc[1];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    *yp = loc[0];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5334000" y="1331913"/>
            <a:ext cx="3581400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-96" charset="0"/>
              </a:rPr>
              <a:t>swap_a</a:t>
            </a:r>
            <a:r>
              <a:rPr lang="en-US" sz="1800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movq</a:t>
            </a:r>
            <a:r>
              <a:rPr lang="en-US" sz="1800" dirty="0">
                <a:latin typeface="Courier New" pitchFamily="-96" charset="0"/>
              </a:rPr>
              <a:t> 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%</a:t>
            </a:r>
            <a:r>
              <a:rPr lang="en-US" sz="1800" dirty="0" err="1">
                <a:latin typeface="Courier New" pitchFamily="-96" charset="0"/>
              </a:rPr>
              <a:t>rax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movq</a:t>
            </a:r>
            <a:r>
              <a:rPr lang="en-US" sz="1800" dirty="0">
                <a:latin typeface="Courier New" pitchFamily="-96" charset="0"/>
              </a:rPr>
              <a:t>  %</a:t>
            </a:r>
            <a:r>
              <a:rPr lang="en-US" sz="1800" dirty="0" err="1">
                <a:latin typeface="Courier New" pitchFamily="-96" charset="0"/>
              </a:rPr>
              <a:t>rax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smtClean="0">
                <a:latin typeface="Courier New" pitchFamily="-96" charset="0"/>
              </a:rPr>
              <a:t>-16(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rsp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movq</a:t>
            </a:r>
            <a:r>
              <a:rPr lang="en-US" sz="1800" dirty="0">
                <a:latin typeface="Courier New" pitchFamily="-96" charset="0"/>
              </a:rPr>
              <a:t>  (%</a:t>
            </a:r>
            <a:r>
              <a:rPr lang="en-US" sz="1800" dirty="0" err="1">
                <a:latin typeface="Courier New" pitchFamily="-96" charset="0"/>
              </a:rPr>
              <a:t>rsi</a:t>
            </a:r>
            <a:r>
              <a:rPr lang="en-US" sz="1800" dirty="0">
                <a:latin typeface="Courier New" pitchFamily="-96" charset="0"/>
              </a:rPr>
              <a:t>), %</a:t>
            </a:r>
            <a:r>
              <a:rPr lang="en-US" sz="1800" dirty="0" err="1">
                <a:latin typeface="Courier New" pitchFamily="-96" charset="0"/>
              </a:rPr>
              <a:t>rax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movq</a:t>
            </a:r>
            <a:r>
              <a:rPr lang="en-US" sz="1800" dirty="0">
                <a:latin typeface="Courier New" pitchFamily="-96" charset="0"/>
              </a:rPr>
              <a:t>  %</a:t>
            </a:r>
            <a:r>
              <a:rPr lang="en-US" sz="1800" dirty="0" err="1">
                <a:latin typeface="Courier New" pitchFamily="-96" charset="0"/>
              </a:rPr>
              <a:t>rax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smtClean="0">
                <a:latin typeface="Courier New" pitchFamily="-96" charset="0"/>
              </a:rPr>
              <a:t>-</a:t>
            </a:r>
            <a:r>
              <a:rPr lang="en-US" sz="1800" dirty="0">
                <a:latin typeface="Courier New" pitchFamily="-96" charset="0"/>
              </a:rPr>
              <a:t>8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rsp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movq</a:t>
            </a: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-</a:t>
            </a:r>
            <a:r>
              <a:rPr lang="en-US" sz="1800" dirty="0">
                <a:latin typeface="Courier New" pitchFamily="-96" charset="0"/>
              </a:rPr>
              <a:t>8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rsp</a:t>
            </a:r>
            <a:r>
              <a:rPr lang="en-US" sz="1800" dirty="0">
                <a:latin typeface="Courier New" pitchFamily="-96" charset="0"/>
              </a:rPr>
              <a:t>), %</a:t>
            </a:r>
            <a:r>
              <a:rPr lang="en-US" sz="1800" dirty="0" err="1">
                <a:latin typeface="Courier New" pitchFamily="-96" charset="0"/>
              </a:rPr>
              <a:t>rax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movq</a:t>
            </a:r>
            <a:r>
              <a:rPr lang="en-US" sz="1800" dirty="0">
                <a:latin typeface="Courier New" pitchFamily="-96" charset="0"/>
              </a:rPr>
              <a:t>  %</a:t>
            </a:r>
            <a:r>
              <a:rPr lang="en-US" sz="1800" dirty="0" err="1">
                <a:latin typeface="Courier New" pitchFamily="-96" charset="0"/>
              </a:rPr>
              <a:t>rax</a:t>
            </a:r>
            <a:r>
              <a:rPr lang="en-US" sz="1800" dirty="0">
                <a:latin typeface="Courier New" pitchFamily="-96" charset="0"/>
              </a:rPr>
              <a:t>,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movq</a:t>
            </a: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smtClean="0">
                <a:latin typeface="Courier New" pitchFamily="-96" charset="0"/>
              </a:rPr>
              <a:t>-16(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rsp</a:t>
            </a:r>
            <a:r>
              <a:rPr lang="en-US" sz="1800" dirty="0">
                <a:latin typeface="Courier New" pitchFamily="-96" charset="0"/>
              </a:rPr>
              <a:t>), %</a:t>
            </a:r>
            <a:r>
              <a:rPr lang="en-US" sz="1800" dirty="0" err="1">
                <a:latin typeface="Courier New" pitchFamily="-96" charset="0"/>
              </a:rPr>
              <a:t>rax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movq</a:t>
            </a:r>
            <a:r>
              <a:rPr lang="en-US" sz="1800" dirty="0">
                <a:latin typeface="Courier New" pitchFamily="-96" charset="0"/>
              </a:rPr>
              <a:t>  %</a:t>
            </a:r>
            <a:r>
              <a:rPr lang="en-US" sz="1800" dirty="0" err="1">
                <a:latin typeface="Courier New" pitchFamily="-96" charset="0"/>
              </a:rPr>
              <a:t>rax</a:t>
            </a:r>
            <a:r>
              <a:rPr lang="en-US" sz="1800" dirty="0">
                <a:latin typeface="Courier New" pitchFamily="-96" charset="0"/>
              </a:rPr>
              <a:t>, (%</a:t>
            </a:r>
            <a:r>
              <a:rPr lang="en-US" sz="1800" dirty="0" err="1">
                <a:latin typeface="Courier New" pitchFamily="-96" charset="0"/>
              </a:rPr>
              <a:t>rsi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 flipH="1">
            <a:off x="7162800" y="4814888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7772400" y="4662488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5334000" y="5070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8</a:t>
            </a:r>
          </a:p>
        </p:txBody>
      </p:sp>
      <p:sp>
        <p:nvSpPr>
          <p:cNvPr id="354315" name="Rectangle 11"/>
          <p:cNvSpPr>
            <a:spLocks noChangeArrowheads="1"/>
          </p:cNvSpPr>
          <p:nvPr/>
        </p:nvSpPr>
        <p:spPr bwMode="auto">
          <a:xfrm>
            <a:off x="6096000" y="5013176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loc[1]</a:t>
            </a:r>
          </a:p>
        </p:txBody>
      </p:sp>
      <p:sp>
        <p:nvSpPr>
          <p:cNvPr id="354316" name="Rectangle 12"/>
          <p:cNvSpPr>
            <a:spLocks noChangeArrowheads="1"/>
          </p:cNvSpPr>
          <p:nvPr/>
        </p:nvSpPr>
        <p:spPr bwMode="auto">
          <a:xfrm>
            <a:off x="6096000" y="5394176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loc[0]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5334000" y="5451475"/>
            <a:ext cx="731838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pitchFamily="-96" charset="0"/>
                <a:ea typeface="Arial" pitchFamily="-96" charset="0"/>
                <a:cs typeface="Arial" pitchFamily="-96" charset="0"/>
              </a:rPr>
              <a:t>−</a:t>
            </a:r>
            <a:r>
              <a:rPr lang="en-US" sz="1800">
                <a:latin typeface="Calibri" pitchFamily="-96" charset="0"/>
              </a:rPr>
              <a:t>16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8286778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</a:t>
            </a:r>
            <a:r>
              <a:rPr lang="en-US" dirty="0" err="1">
                <a:latin typeface="Calibri" pitchFamily="-96" charset="0"/>
              </a:rPr>
              <a:t>NonLeaf</a:t>
            </a:r>
            <a:r>
              <a:rPr lang="en-US" dirty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with Unused </a:t>
            </a:r>
            <a:r>
              <a:rPr lang="en-US" dirty="0">
                <a:latin typeface="Calibri" pitchFamily="-96" charset="0"/>
              </a:rPr>
              <a:t>Stack Frame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6314" y="1435100"/>
            <a:ext cx="4129086" cy="16764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No values held while swap being </a:t>
            </a:r>
            <a:r>
              <a:rPr lang="en-US" sz="2000" dirty="0" smtClean="0">
                <a:latin typeface="Calibri" pitchFamily="-96" charset="0"/>
              </a:rPr>
              <a:t>invoked</a:t>
            </a:r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No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 save registers </a:t>
            </a:r>
            <a:r>
              <a:rPr lang="en-US" sz="2000" dirty="0" smtClean="0">
                <a:latin typeface="Calibri" pitchFamily="-96" charset="0"/>
              </a:rPr>
              <a:t>needed</a:t>
            </a:r>
            <a:endParaRPr lang="en-US" sz="2000" dirty="0">
              <a:latin typeface="Calibri" pitchFamily="-96" charset="0"/>
            </a:endParaRPr>
          </a:p>
          <a:p>
            <a:r>
              <a:rPr lang="en-US" sz="2000" dirty="0" smtClean="0">
                <a:latin typeface="Calibri" pitchFamily="-96" charset="0"/>
              </a:rPr>
              <a:t>8 bytes allocated, but not used</a:t>
            </a:r>
            <a:endParaRPr lang="en-US" sz="1600" dirty="0">
              <a:latin typeface="Calibri" pitchFamily="-96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179512" y="1435100"/>
            <a:ext cx="460680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/* 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and a[j]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swap_ele</a:t>
            </a:r>
            <a:r>
              <a:rPr lang="en-US" sz="1800" dirty="0">
                <a:latin typeface="Courier New" pitchFamily="-96" charset="0"/>
              </a:rPr>
              <a:t>(long a[]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  long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long j)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swap(&amp;a[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], &amp;a[j]);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563569" y="3068960"/>
            <a:ext cx="7865118" cy="2551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err="1" smtClean="0">
                <a:latin typeface="Courier New" pitchFamily="-96" charset="0"/>
              </a:rPr>
              <a:t>swap_ele</a:t>
            </a:r>
            <a:r>
              <a:rPr lang="en-US" sz="2000" dirty="0" smtClean="0">
                <a:latin typeface="Courier New" pitchFamily="-96" charset="0"/>
              </a:rPr>
              <a:t>: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solidFill>
                  <a:srgbClr val="FF0000"/>
                </a:solidFill>
                <a:latin typeface="Courier New" pitchFamily="-96" charset="0"/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  <a:latin typeface="Courier New" pitchFamily="-96" charset="0"/>
              </a:rPr>
              <a:t>subq</a:t>
            </a:r>
            <a:r>
              <a:rPr lang="en-US" sz="2000" dirty="0" smtClean="0">
                <a:solidFill>
                  <a:srgbClr val="FF0000"/>
                </a:solidFill>
                <a:latin typeface="Courier New" pitchFamily="-96" charset="0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ourier New" pitchFamily="-96" charset="0"/>
              </a:rPr>
              <a:t>$8, %</a:t>
            </a:r>
            <a:r>
              <a:rPr lang="en-US" sz="2000" dirty="0" err="1" smtClean="0">
                <a:solidFill>
                  <a:srgbClr val="FF0000"/>
                </a:solidFill>
                <a:latin typeface="Courier New" pitchFamily="-96" charset="0"/>
              </a:rPr>
              <a:t>rsp</a:t>
            </a:r>
            <a:r>
              <a:rPr lang="en-US" sz="2000" dirty="0" smtClean="0">
                <a:solidFill>
                  <a:srgbClr val="FF0000"/>
                </a:solidFill>
                <a:latin typeface="Courier New" pitchFamily="-96" charset="0"/>
              </a:rPr>
              <a:t>    </a:t>
            </a:r>
            <a:r>
              <a:rPr lang="en-US" sz="2000" dirty="0" smtClean="0">
                <a:latin typeface="Courier New" pitchFamily="-96" charset="0"/>
              </a:rPr>
              <a:t>         # Allocate 8 bytes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  </a:t>
            </a:r>
            <a:r>
              <a:rPr lang="en-US" sz="2000" dirty="0" err="1" smtClean="0">
                <a:latin typeface="Courier New" pitchFamily="-96" charset="0"/>
              </a:rPr>
              <a:t>movq</a:t>
            </a:r>
            <a:r>
              <a:rPr lang="en-US" sz="2000" dirty="0" smtClean="0">
                <a:latin typeface="Courier New" pitchFamily="-96" charset="0"/>
              </a:rPr>
              <a:t>   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ourier New" pitchFamily="-96" charset="0"/>
              </a:rPr>
              <a:t>, %</a:t>
            </a:r>
            <a:r>
              <a:rPr lang="en-US" sz="2000" dirty="0" err="1" smtClean="0">
                <a:latin typeface="Courier New" pitchFamily="-96" charset="0"/>
              </a:rPr>
              <a:t>rax</a:t>
            </a:r>
            <a:r>
              <a:rPr lang="en-US" sz="2000" dirty="0" smtClean="0">
                <a:latin typeface="Courier New" pitchFamily="-96" charset="0"/>
              </a:rPr>
              <a:t>           # Copy </a:t>
            </a:r>
            <a:r>
              <a:rPr lang="en-US" sz="2000" dirty="0" err="1" smtClean="0">
                <a:latin typeface="Courier New" pitchFamily="-96" charset="0"/>
              </a:rPr>
              <a:t>i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  </a:t>
            </a:r>
            <a:r>
              <a:rPr lang="en-US" sz="2000" dirty="0" err="1" smtClean="0">
                <a:latin typeface="Courier New" pitchFamily="-96" charset="0"/>
              </a:rPr>
              <a:t>leaq</a:t>
            </a:r>
            <a:r>
              <a:rPr lang="en-US" sz="2000" dirty="0" smtClean="0">
                <a:latin typeface="Courier New" pitchFamily="-96" charset="0"/>
              </a:rPr>
              <a:t>    </a:t>
            </a:r>
            <a:r>
              <a:rPr lang="en-US" sz="2000" dirty="0">
                <a:latin typeface="Courier New" pitchFamily="-96" charset="0"/>
              </a:rPr>
              <a:t>(%rdi,%rdx,8), %</a:t>
            </a:r>
            <a:r>
              <a:rPr lang="en-US" sz="2000" dirty="0" err="1" smtClean="0">
                <a:latin typeface="Courier New" pitchFamily="-96" charset="0"/>
              </a:rPr>
              <a:t>rsi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smtClean="0">
                <a:latin typeface="Courier New" pitchFamily="-96" charset="0"/>
              </a:rPr>
              <a:t> # &amp;a[</a:t>
            </a:r>
            <a:r>
              <a:rPr lang="en-US" sz="2000" dirty="0" err="1" smtClean="0">
                <a:latin typeface="Courier New" pitchFamily="-96" charset="0"/>
              </a:rPr>
              <a:t>i</a:t>
            </a:r>
            <a:r>
              <a:rPr lang="en-US" sz="2000" dirty="0" smtClean="0">
                <a:latin typeface="Courier New" pitchFamily="-96" charset="0"/>
              </a:rPr>
              <a:t>]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  </a:t>
            </a:r>
            <a:r>
              <a:rPr lang="en-US" sz="2000" dirty="0" err="1" smtClean="0">
                <a:latin typeface="Courier New" pitchFamily="-96" charset="0"/>
              </a:rPr>
              <a:t>leaq</a:t>
            </a:r>
            <a:r>
              <a:rPr lang="en-US" sz="2000" dirty="0" smtClean="0">
                <a:latin typeface="Courier New" pitchFamily="-96" charset="0"/>
              </a:rPr>
              <a:t>    </a:t>
            </a:r>
            <a:r>
              <a:rPr lang="en-US" sz="2000" dirty="0">
                <a:latin typeface="Courier New" pitchFamily="-96" charset="0"/>
              </a:rPr>
              <a:t>(%rdi,%rax,8), %</a:t>
            </a:r>
            <a:r>
              <a:rPr lang="en-US" sz="2000" dirty="0" err="1" smtClean="0">
                <a:latin typeface="Courier New" pitchFamily="-96" charset="0"/>
              </a:rPr>
              <a:t>rdi</a:t>
            </a:r>
            <a:r>
              <a:rPr lang="en-US" sz="2000" dirty="0" smtClean="0">
                <a:latin typeface="Courier New" pitchFamily="-96" charset="0"/>
              </a:rPr>
              <a:t>  # &amp;a[j]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  call    swap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solidFill>
                  <a:srgbClr val="FF0000"/>
                </a:solidFill>
                <a:latin typeface="Courier New" pitchFamily="-96" charset="0"/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  <a:latin typeface="Courier New" pitchFamily="-96" charset="0"/>
              </a:rPr>
              <a:t>addq</a:t>
            </a:r>
            <a:r>
              <a:rPr lang="en-US" sz="2000" dirty="0" smtClean="0">
                <a:solidFill>
                  <a:srgbClr val="FF0000"/>
                </a:solidFill>
                <a:latin typeface="Courier New" pitchFamily="-96" charset="0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ourier New" pitchFamily="-96" charset="0"/>
              </a:rPr>
              <a:t>$8, %</a:t>
            </a:r>
            <a:r>
              <a:rPr lang="en-US" sz="2000" dirty="0" err="1" smtClean="0">
                <a:solidFill>
                  <a:srgbClr val="FF0000"/>
                </a:solidFill>
                <a:latin typeface="Courier New" pitchFamily="-96" charset="0"/>
              </a:rPr>
              <a:t>rsp</a:t>
            </a:r>
            <a:r>
              <a:rPr lang="en-US" sz="2000" dirty="0" smtClean="0">
                <a:solidFill>
                  <a:srgbClr val="FF0000"/>
                </a:solidFill>
                <a:latin typeface="Courier New" pitchFamily="-96" charset="0"/>
              </a:rPr>
              <a:t>             </a:t>
            </a:r>
            <a:r>
              <a:rPr lang="en-US" sz="2000" dirty="0" smtClean="0">
                <a:latin typeface="Courier New" pitchFamily="-96" charset="0"/>
              </a:rPr>
              <a:t># </a:t>
            </a:r>
            <a:r>
              <a:rPr lang="en-US" sz="2000" dirty="0" err="1" smtClean="0">
                <a:latin typeface="Courier New" pitchFamily="-96" charset="0"/>
              </a:rPr>
              <a:t>Deallocate</a:t>
            </a:r>
            <a:endParaRPr lang="en-US" sz="2000" dirty="0">
              <a:latin typeface="Courier New" pitchFamily="-96" charset="0"/>
            </a:endParaRPr>
          </a:p>
          <a:p>
            <a:pPr eaLnBrk="0" hangingPunct="0">
              <a:tabLst>
                <a:tab pos="465138" algn="l"/>
                <a:tab pos="1485900" algn="l"/>
                <a:tab pos="4692650" algn="l"/>
              </a:tabLst>
            </a:pPr>
            <a:r>
              <a:rPr lang="en-US" sz="2000" dirty="0" smtClean="0">
                <a:latin typeface="Courier New" pitchFamily="-96" charset="0"/>
              </a:rPr>
              <a:t>  ret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96000" y="5470376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err="1">
                <a:latin typeface="Calibri" pitchFamily="-96" charset="0"/>
              </a:rPr>
              <a:t>rtn</a:t>
            </a:r>
            <a:r>
              <a:rPr lang="en-US" sz="1800" dirty="0">
                <a:latin typeface="Calibri" pitchFamily="-96" charset="0"/>
              </a:rPr>
              <a:t> </a:t>
            </a:r>
            <a:r>
              <a:rPr lang="en-US" sz="1800" dirty="0" err="1">
                <a:latin typeface="Calibri" pitchFamily="-96" charset="0"/>
              </a:rPr>
              <a:t>Ptr</a:t>
            </a:r>
            <a:endParaRPr lang="en-US" sz="1800" dirty="0">
              <a:latin typeface="Calibri" pitchFamily="-96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7162800" y="60230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772400" y="5870600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096000" y="5835352"/>
            <a:ext cx="1066800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latin typeface="Calibri"/>
                <a:cs typeface="Calibri"/>
              </a:rPr>
              <a:t>unused</a:t>
            </a:r>
            <a:endParaRPr lang="en-US" sz="18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Stack Frame </a:t>
            </a:r>
            <a:r>
              <a:rPr lang="en-US" dirty="0" smtClean="0">
                <a:latin typeface="Calibri" pitchFamily="-96" charset="0"/>
              </a:rPr>
              <a:t>Example #1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4114800"/>
            <a:ext cx="3581400" cy="1600200"/>
          </a:xfrm>
        </p:spPr>
        <p:txBody>
          <a:bodyPr/>
          <a:lstStyle/>
          <a:p>
            <a:r>
              <a:rPr lang="en-US" sz="2000" dirty="0" smtClean="0">
                <a:latin typeface="Calibri" pitchFamily="-96" charset="0"/>
              </a:rPr>
              <a:t>Keeps </a:t>
            </a:r>
            <a:r>
              <a:rPr lang="en-US" sz="2000" dirty="0" smtClean="0">
                <a:latin typeface="Courier New"/>
                <a:cs typeface="Courier New"/>
              </a:rPr>
              <a:t>diff</a:t>
            </a:r>
            <a:r>
              <a:rPr lang="en-US" sz="2000" dirty="0" smtClean="0">
                <a:latin typeface="Calibri" pitchFamily="-96" charset="0"/>
              </a:rPr>
              <a:t> </a:t>
            </a:r>
            <a:r>
              <a:rPr lang="en-US" sz="2000" dirty="0">
                <a:latin typeface="Calibri" pitchFamily="-96" charset="0"/>
              </a:rPr>
              <a:t>in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 save </a:t>
            </a:r>
            <a:r>
              <a:rPr lang="en-US" sz="2000" dirty="0" smtClean="0">
                <a:latin typeface="Calibri" pitchFamily="-96" charset="0"/>
              </a:rPr>
              <a:t>register</a:t>
            </a:r>
          </a:p>
          <a:p>
            <a:r>
              <a:rPr lang="en-US" sz="2000" dirty="0" smtClean="0">
                <a:latin typeface="Calibri" pitchFamily="-96" charset="0"/>
              </a:rPr>
              <a:t>Uses push &amp; pop to save/restore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4786314" y="1628800"/>
            <a:ext cx="4176464" cy="3136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-96" charset="0"/>
              </a:rPr>
              <a:t>swap_ele_diff</a:t>
            </a:r>
            <a:r>
              <a:rPr lang="en-US" sz="1800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Courier New" pitchFamily="-96" charset="0"/>
              </a:rPr>
              <a:t>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-96" charset="0"/>
              </a:rPr>
              <a:t>pushq</a:t>
            </a:r>
            <a:r>
              <a:rPr lang="en-US" sz="1800" dirty="0" smtClean="0">
                <a:solidFill>
                  <a:srgbClr val="FF0000"/>
                </a:solidFill>
                <a:latin typeface="Courier New" pitchFamily="-96" charset="0"/>
              </a:rPr>
              <a:t>  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-96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(%rdi,%rdx,8), %</a:t>
            </a:r>
            <a:r>
              <a:rPr lang="en-US" sz="1800" dirty="0" err="1">
                <a:latin typeface="Courier New" pitchFamily="-96" charset="0"/>
              </a:rPr>
              <a:t>rdx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leaq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(%rdi,%rsi,8), %</a:t>
            </a:r>
            <a:r>
              <a:rPr lang="en-US" sz="1800" dirty="0" err="1">
                <a:latin typeface="Courier New" pitchFamily="-96" charset="0"/>
              </a:rPr>
              <a:t>rdi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(%</a:t>
            </a:r>
            <a:r>
              <a:rPr lang="en-US" sz="1800" dirty="0" err="1">
                <a:latin typeface="Courier New" pitchFamily="-96" charset="0"/>
              </a:rPr>
              <a:t>rdx</a:t>
            </a:r>
            <a:r>
              <a:rPr lang="en-US" sz="1800" dirty="0">
                <a:latin typeface="Courier New" pitchFamily="-96" charset="0"/>
              </a:rPr>
              <a:t>), %</a:t>
            </a:r>
            <a:r>
              <a:rPr lang="en-US" sz="1800" dirty="0" err="1">
                <a:latin typeface="Courier New" pitchFamily="-96" charset="0"/>
              </a:rPr>
              <a:t>rbx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subq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-96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rdx</a:t>
            </a:r>
            <a:r>
              <a:rPr lang="en-US" sz="1800" dirty="0">
                <a:latin typeface="Courier New" pitchFamily="-96" charset="0"/>
              </a:rPr>
              <a:t>, %</a:t>
            </a:r>
            <a:r>
              <a:rPr lang="en-US" sz="1800" dirty="0" err="1">
                <a:latin typeface="Courier New" pitchFamily="-96" charset="0"/>
              </a:rPr>
              <a:t>rsi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call    </a:t>
            </a:r>
            <a:r>
              <a:rPr lang="en-US" sz="1800" dirty="0">
                <a:latin typeface="Courier New" pitchFamily="-96" charset="0"/>
              </a:rPr>
              <a:t>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movq</a:t>
            </a:r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-96" charset="0"/>
              </a:rPr>
              <a:t>rbx</a:t>
            </a:r>
            <a:r>
              <a:rPr lang="en-US" sz="1800" dirty="0">
                <a:latin typeface="Courier New" pitchFamily="-96" charset="0"/>
              </a:rPr>
              <a:t>, %</a:t>
            </a:r>
            <a:r>
              <a:rPr lang="en-US" sz="1800" dirty="0" err="1">
                <a:latin typeface="Courier New" pitchFamily="-96" charset="0"/>
              </a:rPr>
              <a:t>rax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Courier New" pitchFamily="-96" charset="0"/>
              </a:rPr>
              <a:t> 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-96" charset="0"/>
              </a:rPr>
              <a:t>popq</a:t>
            </a:r>
            <a:r>
              <a:rPr lang="en-US" sz="1800" dirty="0" smtClean="0">
                <a:solidFill>
                  <a:srgbClr val="FF0000"/>
                </a:solidFill>
                <a:latin typeface="Courier New" pitchFamily="-96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-96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-96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-96" charset="0"/>
              </a:rPr>
              <a:t>  ret</a:t>
            </a:r>
            <a:endParaRPr lang="en-US" sz="1800" dirty="0">
              <a:latin typeface="Courier New" pitchFamily="-9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512" y="1435100"/>
            <a:ext cx="4606802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/* Swap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 and a[j</a:t>
            </a:r>
            <a:r>
              <a:rPr lang="en-US" sz="1800" dirty="0" smtClean="0">
                <a:latin typeface="Courier New" pitchFamily="-96" charset="0"/>
              </a:rPr>
              <a:t>]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Compute difference </a:t>
            </a:r>
            <a:r>
              <a:rPr lang="en-US" sz="1800" dirty="0">
                <a:latin typeface="Courier New" pitchFamily="-96" charset="0"/>
              </a:rPr>
              <a:t>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swap_ele_diff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>
                <a:latin typeface="Courier New" pitchFamily="-96" charset="0"/>
              </a:rPr>
              <a:t>long a[]</a:t>
            </a:r>
            <a:r>
              <a:rPr lang="en-US" sz="1800" dirty="0" smtClean="0">
                <a:latin typeface="Courier New" pitchFamily="-96" charset="0"/>
              </a:rPr>
              <a:t>,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            long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long j) </a:t>
            </a:r>
            <a:r>
              <a:rPr lang="en-US" sz="1800" dirty="0" smtClean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long diff = a[</a:t>
            </a:r>
            <a:r>
              <a:rPr lang="en-US" sz="1800" dirty="0">
                <a:latin typeface="Courier New" pitchFamily="-96" charset="0"/>
              </a:rPr>
              <a:t>j</a:t>
            </a:r>
            <a:r>
              <a:rPr lang="en-US" sz="1800" dirty="0" smtClean="0">
                <a:latin typeface="Courier New" pitchFamily="-96" charset="0"/>
              </a:rPr>
              <a:t>] – a[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];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 swap(&amp;a[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], &amp;a[j])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 return diff;</a:t>
            </a:r>
            <a:endParaRPr lang="en-US" sz="1800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868144" y="5470376"/>
            <a:ext cx="1294656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latin typeface="Calibri" pitchFamily="-96" charset="0"/>
              </a:rPr>
              <a:t>rtn Ptr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7162800" y="60230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772400" y="5870600"/>
            <a:ext cx="7334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%rsp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868144" y="5835352"/>
            <a:ext cx="1294656" cy="3810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 dirty="0" smtClean="0">
                <a:latin typeface="Calibri"/>
                <a:cs typeface="Calibri"/>
              </a:rPr>
              <a:t>Old </a:t>
            </a:r>
            <a:r>
              <a:rPr lang="en-US" sz="1800" dirty="0" smtClean="0">
                <a:latin typeface="Courier New" pitchFamily="-96" charset="0"/>
              </a:rPr>
              <a:t>%</a:t>
            </a:r>
            <a:r>
              <a:rPr lang="en-US" sz="1800" dirty="0" err="1">
                <a:latin typeface="Courier New" pitchFamily="-96" charset="0"/>
              </a:rPr>
              <a:t>r</a:t>
            </a:r>
            <a:r>
              <a:rPr lang="en-US" sz="1800" dirty="0" err="1" smtClean="0">
                <a:latin typeface="Courier New" pitchFamily="-96" charset="0"/>
              </a:rPr>
              <a:t>bx</a:t>
            </a:r>
            <a:endParaRPr lang="en-US" sz="1800" dirty="0">
              <a:latin typeface="Courier New" pitchFamily="-9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18329</TotalTime>
  <Words>5221</Words>
  <Application>Microsoft Macintosh PowerPoint</Application>
  <PresentationFormat>On-screen Show (4:3)</PresentationFormat>
  <Paragraphs>1125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template2007</vt:lpstr>
      <vt:lpstr>Machine-Level Programming IV: x86-64 Procedures, Data  15-213 / 18-213: Introduction to Computer Systems 8th Lecture, Sep. 19, 2013</vt:lpstr>
      <vt:lpstr>Today</vt:lpstr>
      <vt:lpstr>x86-64 Integer Registers</vt:lpstr>
      <vt:lpstr>x86-64 Integer Registers:  Usage Conventions</vt:lpstr>
      <vt:lpstr>x86-64 Registers</vt:lpstr>
      <vt:lpstr>x86-64 Long Swap</vt:lpstr>
      <vt:lpstr>x86-64 Locals in the Red Zone</vt:lpstr>
      <vt:lpstr>x86-64 NonLeaf with Unused Stack Frame</vt:lpstr>
      <vt:lpstr>x86-64 Stack Frame Example #1</vt:lpstr>
      <vt:lpstr>x86-64 Stack Frame Example #2</vt:lpstr>
      <vt:lpstr>x86-64 Stack Frame Example #3</vt:lpstr>
      <vt:lpstr>Interesting Features of Stack Frame</vt:lpstr>
      <vt:lpstr>x86-64 Procedure Summary</vt:lpstr>
      <vt:lpstr>Today</vt:lpstr>
      <vt:lpstr>Basic Data Types</vt:lpstr>
      <vt:lpstr>Array Allocation</vt:lpstr>
      <vt:lpstr>Array Access</vt:lpstr>
      <vt:lpstr>Array Example</vt:lpstr>
      <vt:lpstr>Array Accessing Example</vt:lpstr>
      <vt:lpstr>Array Loop Example (IA32)</vt:lpstr>
      <vt:lpstr>Pointer Loop Example (IA32)</vt:lpstr>
      <vt:lpstr>Nested Array Example</vt:lpstr>
      <vt:lpstr>Multidimensional (Nested) Arrays</vt:lpstr>
      <vt:lpstr>Nested Array Row Access</vt:lpstr>
      <vt:lpstr>Nested Array Row Access Code</vt:lpstr>
      <vt:lpstr>Nested Array Row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Optimizing Fixed Array Access</vt:lpstr>
      <vt:lpstr>Optimizing Fixed Array Access</vt:lpstr>
      <vt:lpstr>Optimizing Fixed Array Access</vt:lpstr>
      <vt:lpstr>Fixed Array Access Code: Set Up</vt:lpstr>
      <vt:lpstr>Fixed Array Access Code: Loop</vt:lpstr>
      <vt:lpstr>Optimizing Variable Array Access</vt:lpstr>
      <vt:lpstr>Optimizing Variable Array Access</vt:lpstr>
      <vt:lpstr>Variable Array Access Code: Set Up</vt:lpstr>
      <vt:lpstr>Variable Array Access Code: Loop</vt:lpstr>
      <vt:lpstr>Today</vt:lpstr>
      <vt:lpstr>Structure Allocation</vt:lpstr>
      <vt:lpstr>Structure Access</vt:lpstr>
      <vt:lpstr>Generating Pointer to Structure Member</vt:lpstr>
      <vt:lpstr>Following Linked List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705</cp:revision>
  <cp:lastPrinted>2013-09-19T14:37:21Z</cp:lastPrinted>
  <dcterms:created xsi:type="dcterms:W3CDTF">2012-09-20T14:26:38Z</dcterms:created>
  <dcterms:modified xsi:type="dcterms:W3CDTF">2013-10-18T15:56:25Z</dcterms:modified>
</cp:coreProperties>
</file>