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</p:sldMasterIdLst>
  <p:notesMasterIdLst>
    <p:notesMasterId r:id="rId76"/>
  </p:notesMasterIdLst>
  <p:sldIdLst>
    <p:sldId id="335" r:id="rId7"/>
    <p:sldId id="260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365" r:id="rId16"/>
    <p:sldId id="367" r:id="rId17"/>
    <p:sldId id="353" r:id="rId18"/>
    <p:sldId id="276" r:id="rId19"/>
    <p:sldId id="277" r:id="rId20"/>
    <p:sldId id="278" r:id="rId21"/>
    <p:sldId id="279" r:id="rId22"/>
    <p:sldId id="354" r:id="rId23"/>
    <p:sldId id="280" r:id="rId24"/>
    <p:sldId id="281" r:id="rId25"/>
    <p:sldId id="287" r:id="rId26"/>
    <p:sldId id="288" r:id="rId27"/>
    <p:sldId id="289" r:id="rId28"/>
    <p:sldId id="290" r:id="rId29"/>
    <p:sldId id="256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336" r:id="rId38"/>
    <p:sldId id="337" r:id="rId39"/>
    <p:sldId id="338" r:id="rId40"/>
    <p:sldId id="339" r:id="rId41"/>
    <p:sldId id="340" r:id="rId42"/>
    <p:sldId id="341" r:id="rId43"/>
    <p:sldId id="342" r:id="rId44"/>
    <p:sldId id="343" r:id="rId45"/>
    <p:sldId id="344" r:id="rId46"/>
    <p:sldId id="345" r:id="rId47"/>
    <p:sldId id="309" r:id="rId48"/>
    <p:sldId id="310" r:id="rId49"/>
    <p:sldId id="311" r:id="rId50"/>
    <p:sldId id="346" r:id="rId51"/>
    <p:sldId id="312" r:id="rId52"/>
    <p:sldId id="347" r:id="rId53"/>
    <p:sldId id="348" r:id="rId54"/>
    <p:sldId id="349" r:id="rId55"/>
    <p:sldId id="324" r:id="rId56"/>
    <p:sldId id="363" r:id="rId57"/>
    <p:sldId id="325" r:id="rId58"/>
    <p:sldId id="326" r:id="rId59"/>
    <p:sldId id="327" r:id="rId60"/>
    <p:sldId id="364" r:id="rId61"/>
    <p:sldId id="328" r:id="rId62"/>
    <p:sldId id="355" r:id="rId63"/>
    <p:sldId id="356" r:id="rId64"/>
    <p:sldId id="357" r:id="rId65"/>
    <p:sldId id="358" r:id="rId66"/>
    <p:sldId id="359" r:id="rId67"/>
    <p:sldId id="366" r:id="rId68"/>
    <p:sldId id="329" r:id="rId69"/>
    <p:sldId id="361" r:id="rId70"/>
    <p:sldId id="330" r:id="rId71"/>
    <p:sldId id="362" r:id="rId72"/>
    <p:sldId id="368" r:id="rId73"/>
    <p:sldId id="369" r:id="rId74"/>
    <p:sldId id="334" r:id="rId7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35" autoAdjust="0"/>
    <p:restoredTop sz="94660"/>
  </p:normalViewPr>
  <p:slideViewPr>
    <p:cSldViewPr>
      <p:cViewPr varScale="1">
        <p:scale>
          <a:sx n="72" d="100"/>
          <a:sy n="72" d="100"/>
        </p:scale>
        <p:origin x="-6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80" Type="http://schemas.openxmlformats.org/officeDocument/2006/relationships/theme" Target="theme/theme1.xml"/><Relationship Id="rId81" Type="http://schemas.openxmlformats.org/officeDocument/2006/relationships/tableStyles" Target="tableStyles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notesMaster" Target="notesMasters/notesMaster1.xml"/><Relationship Id="rId77" Type="http://schemas.openxmlformats.org/officeDocument/2006/relationships/printerSettings" Target="printerSettings/printerSettings1.bin"/><Relationship Id="rId78" Type="http://schemas.openxmlformats.org/officeDocument/2006/relationships/presProps" Target="presProps.xml"/><Relationship Id="rId79" Type="http://schemas.openxmlformats.org/officeDocument/2006/relationships/viewProps" Target="viewProps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84245-4571-4C90-8BD5-DFDBDCB8E868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485A2-FA6A-46DD-B3E5-15C95E45F6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2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Leave: </a:t>
            </a:r>
          </a:p>
          <a:p>
            <a:r>
              <a:rPr lang="en-US" dirty="0" err="1" smtClean="0"/>
              <a:t>Movl</a:t>
            </a:r>
            <a:r>
              <a:rPr lang="en-US" dirty="0" smtClean="0"/>
              <a:t> %</a:t>
            </a:r>
            <a:r>
              <a:rPr lang="en-US" dirty="0" err="1" smtClean="0"/>
              <a:t>ebp</a:t>
            </a:r>
            <a:r>
              <a:rPr lang="en-US" dirty="0" smtClean="0"/>
              <a:t>,</a:t>
            </a:r>
            <a:r>
              <a:rPr lang="en-US" baseline="0" dirty="0" smtClean="0"/>
              <a:t> %</a:t>
            </a:r>
            <a:r>
              <a:rPr lang="en-US" baseline="0" dirty="0" err="1" smtClean="0"/>
              <a:t>esp</a:t>
            </a:r>
            <a:r>
              <a:rPr lang="en-US" baseline="0" dirty="0" smtClean="0"/>
              <a:t>   # set stack pointer to beginning of frame</a:t>
            </a:r>
          </a:p>
          <a:p>
            <a:r>
              <a:rPr lang="en-US" baseline="0" dirty="0" err="1" smtClean="0"/>
              <a:t>Popl</a:t>
            </a:r>
            <a:r>
              <a:rPr lang="en-US" baseline="0" dirty="0" smtClean="0"/>
              <a:t> %</a:t>
            </a:r>
            <a:r>
              <a:rPr lang="en-US" baseline="0" dirty="0" err="1" smtClean="0"/>
              <a:t>ebp</a:t>
            </a:r>
            <a:r>
              <a:rPr lang="en-US" baseline="0" dirty="0" smtClean="0"/>
              <a:t>              # restore beginning of </a:t>
            </a:r>
            <a:r>
              <a:rPr lang="en-US" baseline="0" smtClean="0"/>
              <a:t>previous frame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485A2-FA6A-46DD-B3E5-15C95E45F6C6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2032000"/>
            <a:ext cx="77724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08000" indent="-22860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774700" indent="-1778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685800" y="4572000"/>
            <a:ext cx="5179879" cy="7534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Calibri"/>
                <a:ea typeface="Calibri Bold" charset="0"/>
                <a:cs typeface="Calibri"/>
                <a:sym typeface="Calibri Bold" charset="0"/>
              </a:rPr>
              <a:t>Instructors:</a:t>
            </a:r>
            <a:r>
              <a:rPr lang="en-US" sz="2000" b="1" dirty="0">
                <a:solidFill>
                  <a:schemeClr val="tx1"/>
                </a:solidFill>
                <a:latin typeface="Calibri"/>
                <a:ea typeface="Calibri" charset="0"/>
                <a:cs typeface="Calibri"/>
                <a:sym typeface="Calibri" charset="0"/>
              </a:rPr>
              <a:t> </a:t>
            </a:r>
            <a:endParaRPr lang="en-US" sz="2000" b="1" dirty="0" smtClean="0">
              <a:solidFill>
                <a:schemeClr val="tx1"/>
              </a:solidFill>
              <a:latin typeface="Calibri"/>
              <a:ea typeface="Calibri" charset="0"/>
              <a:cs typeface="Calibri"/>
              <a:sym typeface="Calibri" charset="0"/>
            </a:endParaRPr>
          </a:p>
          <a:p>
            <a:pPr algn="l">
              <a:spcBef>
                <a:spcPts val="475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"/>
                <a:ea typeface="Calibri" charset="0"/>
                <a:cs typeface="Calibri"/>
                <a:sym typeface="Calibri" charset="0"/>
              </a:rPr>
              <a:t>Randy Bryant, Dave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ea typeface="Calibri" charset="0"/>
                <a:cs typeface="Calibri"/>
                <a:sym typeface="Calibri" charset="0"/>
              </a:rPr>
              <a:t>O’Hallaron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ea typeface="Calibri" charset="0"/>
                <a:cs typeface="Calibri"/>
                <a:sym typeface="Calibri" charset="0"/>
              </a:rPr>
              <a:t>, 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ea typeface="Calibri" charset="0"/>
                <a:cs typeface="Calibri"/>
                <a:sym typeface="Calibri" charset="0"/>
              </a:rPr>
              <a:t>and Greg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ea typeface="Calibri" charset="0"/>
                <a:cs typeface="Calibri"/>
                <a:sym typeface="Calibri" charset="0"/>
              </a:rPr>
              <a:t>Kesden</a:t>
            </a:r>
            <a:endParaRPr lang="en-US" sz="2000" dirty="0">
              <a:solidFill>
                <a:schemeClr val="tx1"/>
              </a:solidFill>
              <a:latin typeface="Calibri"/>
              <a:ea typeface="Calibri" charset="0"/>
              <a:cs typeface="Calibri"/>
              <a:sym typeface="Calibri" charset="0"/>
            </a:endParaRP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609600" y="1752600"/>
            <a:ext cx="8356600" cy="2590800"/>
          </a:xfrm>
          <a:ln/>
        </p:spPr>
        <p:txBody>
          <a:bodyPr/>
          <a:lstStyle/>
          <a:p>
            <a:pPr marL="119063" indent="-119063"/>
            <a:r>
              <a:rPr lang="en-US" b="1" dirty="0" smtClean="0"/>
              <a:t>Machine-Level Programming III:</a:t>
            </a:r>
            <a:br>
              <a:rPr lang="en-US" b="1" dirty="0" smtClean="0"/>
            </a:br>
            <a:r>
              <a:rPr lang="en-US" b="1" dirty="0" smtClean="0"/>
              <a:t>Switch Statements  </a:t>
            </a:r>
            <a:r>
              <a:rPr lang="en-US" b="1" dirty="0"/>
              <a:t>and </a:t>
            </a:r>
            <a:r>
              <a:rPr lang="en-US" b="1" dirty="0" smtClean="0"/>
              <a:t>IA32 Procedures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000" dirty="0" smtClean="0"/>
              <a:t>15-213 / 18-213: Introduction to Computer Systems</a:t>
            </a:r>
            <a:br>
              <a:rPr lang="en-US" sz="2000" dirty="0" smtClean="0"/>
            </a:br>
            <a:r>
              <a:rPr lang="en-US" sz="2000" dirty="0" smtClean="0"/>
              <a:t>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Lecture, Sep </a:t>
            </a:r>
            <a:r>
              <a:rPr lang="en-US" sz="2000" dirty="0" smtClean="0"/>
              <a:t>17, 2013</a:t>
            </a:r>
            <a:endParaRPr lang="en-US" sz="20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Handling Fall-Through</a:t>
            </a:r>
            <a:endParaRPr lang="en-US" dirty="0"/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w 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16" name="Rectangle 6"/>
          <p:cNvSpPr>
            <a:spLocks/>
          </p:cNvSpPr>
          <p:nvPr/>
        </p:nvSpPr>
        <p:spPr bwMode="auto">
          <a:xfrm>
            <a:off x="6172200" y="4419600"/>
            <a:ext cx="2743200" cy="762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7" name="Rectangle 6"/>
          <p:cNvSpPr>
            <a:spLocks/>
          </p:cNvSpPr>
          <p:nvPr/>
        </p:nvSpPr>
        <p:spPr bwMode="auto">
          <a:xfrm>
            <a:off x="4191000" y="2133600"/>
            <a:ext cx="2743200" cy="990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merge;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8" name="Rectangle 6"/>
          <p:cNvSpPr>
            <a:spLocks/>
          </p:cNvSpPr>
          <p:nvPr/>
        </p:nvSpPr>
        <p:spPr bwMode="auto">
          <a:xfrm>
            <a:off x="6172200" y="5181600"/>
            <a:ext cx="2743200" cy="685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cxnSp>
        <p:nvCxnSpPr>
          <p:cNvPr id="20" name="Straight Arrow Connector 19"/>
          <p:cNvCxnSpPr>
            <a:endCxn id="17" idx="1"/>
          </p:cNvCxnSpPr>
          <p:nvPr/>
        </p:nvCxnSpPr>
        <p:spPr bwMode="auto">
          <a:xfrm flipV="1">
            <a:off x="1752600" y="2628900"/>
            <a:ext cx="2438400" cy="190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endCxn id="16" idx="1"/>
          </p:cNvCxnSpPr>
          <p:nvPr/>
        </p:nvCxnSpPr>
        <p:spPr bwMode="auto">
          <a:xfrm>
            <a:off x="1905000" y="3733800"/>
            <a:ext cx="4267200" cy="1066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17" idx="2"/>
          </p:cNvCxnSpPr>
          <p:nvPr/>
        </p:nvCxnSpPr>
        <p:spPr bwMode="auto">
          <a:xfrm>
            <a:off x="5562600" y="3124200"/>
            <a:ext cx="609600" cy="2286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</a:t>
            </a:r>
            <a:r>
              <a:rPr lang="en-US" dirty="0" smtClean="0"/>
              <a:t>(</a:t>
            </a:r>
            <a:r>
              <a:rPr lang="en-US" dirty="0" smtClean="0"/>
              <a:t>x == 2, x == 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3962400" y="1295400"/>
            <a:ext cx="5041900" cy="3048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.L5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   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== 2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12(%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cltd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idivl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16(%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   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/z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L6         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.L9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   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== 3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   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16(%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+= z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L2         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w 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2220352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</a:t>
            </a:r>
            <a:r>
              <a:rPr lang="en-US" dirty="0" smtClean="0"/>
              <a:t>(</a:t>
            </a:r>
            <a:r>
              <a:rPr lang="en-US" dirty="0" smtClean="0"/>
              <a:t>x == 5, x == 6, default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2133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== 5, 6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16(%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-= z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L2      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.L8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 # default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$2,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.L2:                # done: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2819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.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5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L7</a:t>
            </a:r>
          </a:p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case 6: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// .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L7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// .L8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86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 dirty="0" smtClean="0">
                <a:latin typeface="Calibri" charset="0"/>
                <a:ea typeface="Calibri" charset="0"/>
                <a:cs typeface="Calibri" charset="0"/>
                <a:sym typeface="Calibri" charset="0"/>
              </a:rPr>
              <a:t>Switch Code (Finish)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81000" y="2819400"/>
            <a:ext cx="8382000" cy="4013200"/>
          </a:xfrm>
        </p:spPr>
        <p:txBody>
          <a:bodyPr/>
          <a:lstStyle/>
          <a:p>
            <a:r>
              <a:rPr lang="en-US" dirty="0" smtClean="0"/>
              <a:t>Noteworthy Features</a:t>
            </a:r>
          </a:p>
          <a:p>
            <a:pPr lvl="1"/>
            <a:r>
              <a:rPr lang="en-US" dirty="0" smtClean="0"/>
              <a:t>Jump table avoids sequencing through cases</a:t>
            </a:r>
          </a:p>
          <a:p>
            <a:pPr lvl="2"/>
            <a:r>
              <a:rPr lang="en-US" dirty="0" smtClean="0"/>
              <a:t>Constant time, rather than linear</a:t>
            </a:r>
            <a:endParaRPr lang="en-US" dirty="0"/>
          </a:p>
          <a:p>
            <a:pPr lvl="1"/>
            <a:r>
              <a:rPr lang="en-US" dirty="0" smtClean="0"/>
              <a:t>Use jump table to handle holes and duplicate tags</a:t>
            </a:r>
          </a:p>
          <a:p>
            <a:pPr lvl="1"/>
            <a:r>
              <a:rPr lang="en-US" dirty="0" smtClean="0"/>
              <a:t>Use program sequencing </a:t>
            </a:r>
            <a:r>
              <a:rPr lang="en-US" dirty="0" smtClean="0"/>
              <a:t>and/or jumps to </a:t>
            </a:r>
            <a:r>
              <a:rPr lang="en-US" dirty="0" smtClean="0"/>
              <a:t>handle fall-through</a:t>
            </a:r>
          </a:p>
          <a:p>
            <a:pPr lvl="1"/>
            <a:r>
              <a:rPr lang="en-US" dirty="0" smtClean="0"/>
              <a:t>Don’t initialize w = 1 unless really need it</a:t>
            </a:r>
            <a:endParaRPr lang="en-US" dirty="0"/>
          </a:p>
        </p:txBody>
      </p:sp>
      <p:sp>
        <p:nvSpPr>
          <p:cNvPr id="28677" name="Rectangle 5"/>
          <p:cNvSpPr>
            <a:spLocks/>
          </p:cNvSpPr>
          <p:nvPr/>
        </p:nvSpPr>
        <p:spPr bwMode="auto">
          <a:xfrm>
            <a:off x="228600" y="1431925"/>
            <a:ext cx="3975100" cy="4730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return w;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4267200" y="1295400"/>
            <a:ext cx="4737100" cy="12954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L2: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# done: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969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Switch Implementation</a:t>
            </a:r>
          </a:p>
        </p:txBody>
      </p:sp>
      <p:sp>
        <p:nvSpPr>
          <p:cNvPr id="29700" name="Rectangle 4"/>
          <p:cNvSpPr>
            <a:spLocks/>
          </p:cNvSpPr>
          <p:nvPr/>
        </p:nvSpPr>
        <p:spPr bwMode="auto">
          <a:xfrm>
            <a:off x="5416550" y="2865438"/>
            <a:ext cx="3517900" cy="2925762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.section	.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.L7: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L8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x = 0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L5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x = 2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L9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x = 3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L8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x = 4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L7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X = 5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L7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x = 6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9701" name="Rectangle 5"/>
          <p:cNvSpPr>
            <a:spLocks/>
          </p:cNvSpPr>
          <p:nvPr/>
        </p:nvSpPr>
        <p:spPr bwMode="auto">
          <a:xfrm>
            <a:off x="5334000" y="2511425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6781800" cy="1384300"/>
          </a:xfrm>
          <a:ln/>
        </p:spPr>
        <p:txBody>
          <a:bodyPr/>
          <a:lstStyle/>
          <a:p>
            <a:r>
              <a:rPr lang="en-US" dirty="0"/>
              <a:t>Same general idea, adapted to 64-bit code</a:t>
            </a:r>
          </a:p>
          <a:p>
            <a:r>
              <a:rPr lang="en-US" dirty="0"/>
              <a:t>Table entries 64 bits (pointers)</a:t>
            </a:r>
          </a:p>
          <a:p>
            <a:r>
              <a:rPr lang="en-US" dirty="0"/>
              <a:t>Cases use revised code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533400" y="4924425"/>
            <a:ext cx="4038600" cy="1371600"/>
          </a:xfrm>
          <a:prstGeom prst="rect">
            <a:avLst/>
          </a:prstGeom>
          <a:solidFill>
            <a:srgbClr val="CAF4E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431925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342900" algn="l"/>
                <a:tab pos="342900" algn="l"/>
                <a:tab pos="1431925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431925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431925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9704" name="Rectangle 8"/>
          <p:cNvSpPr>
            <a:spLocks/>
          </p:cNvSpPr>
          <p:nvPr/>
        </p:nvSpPr>
        <p:spPr bwMode="auto">
          <a:xfrm>
            <a:off x="533400" y="2867024"/>
            <a:ext cx="3975100" cy="19335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07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Object Code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Setup</a:t>
            </a:r>
          </a:p>
          <a:p>
            <a:pPr marL="552450" lvl="1"/>
            <a:r>
              <a:rPr lang="en-US" dirty="0"/>
              <a:t>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L8</a:t>
            </a:r>
            <a:r>
              <a:rPr lang="en-US" dirty="0" smtClean="0"/>
              <a:t> </a:t>
            </a:r>
            <a:r>
              <a:rPr lang="en-US" dirty="0"/>
              <a:t>becomes address </a:t>
            </a:r>
            <a:r>
              <a:rPr lang="en-US" sz="1800" dirty="0" smtClean="0">
                <a:latin typeface="Courier New Bold" charset="0"/>
                <a:cs typeface="Courier New Bold" charset="0"/>
                <a:sym typeface="Courier New Bold" charset="0"/>
              </a:rPr>
              <a:t>0x80484b8</a:t>
            </a:r>
            <a:endParaRPr lang="en-US" dirty="0"/>
          </a:p>
          <a:p>
            <a:pPr marL="552450" lvl="1"/>
            <a:r>
              <a:rPr lang="en-US" dirty="0"/>
              <a:t>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L4</a:t>
            </a:r>
            <a:r>
              <a:rPr lang="en-US" dirty="0" smtClean="0"/>
              <a:t> </a:t>
            </a:r>
            <a:r>
              <a:rPr lang="en-US" dirty="0"/>
              <a:t>becomes address </a:t>
            </a:r>
            <a:r>
              <a:rPr lang="en-US" sz="1800" dirty="0" smtClean="0">
                <a:latin typeface="Courier New Bold" charset="0"/>
                <a:cs typeface="Courier New Bold" charset="0"/>
                <a:sym typeface="Courier New Bold" charset="0"/>
              </a:rPr>
              <a:t>0x8048680</a:t>
            </a:r>
            <a:endParaRPr lang="en-US" sz="1800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30725" name="Rectangle 5"/>
          <p:cNvSpPr>
            <a:spLocks/>
          </p:cNvSpPr>
          <p:nvPr/>
        </p:nvSpPr>
        <p:spPr bwMode="auto">
          <a:xfrm>
            <a:off x="457200" y="5048250"/>
            <a:ext cx="8623300" cy="1200150"/>
          </a:xfrm>
          <a:prstGeom prst="rect">
            <a:avLst/>
          </a:prstGeom>
          <a:solidFill>
            <a:srgbClr val="CAF4E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257300" algn="l"/>
                <a:tab pos="1257300" algn="l"/>
                <a:tab pos="3086100" algn="l"/>
                <a:tab pos="1257300" algn="l"/>
                <a:tab pos="3086100" algn="l"/>
                <a:tab pos="1257300" algn="l"/>
                <a:tab pos="3086100" algn="l"/>
                <a:tab pos="417512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08048480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&gt;:</a:t>
            </a:r>
          </a:p>
          <a:p>
            <a:pPr algn="l">
              <a:tabLst>
                <a:tab pos="1257300" algn="l"/>
                <a:tab pos="1257300" algn="l"/>
                <a:tab pos="3086100" algn="l"/>
                <a:tab pos="1257300" algn="l"/>
                <a:tab pos="3086100" algn="l"/>
                <a:tab pos="1257300" algn="l"/>
                <a:tab pos="3086100" algn="l"/>
                <a:tab pos="417512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1257300" algn="l"/>
                <a:tab pos="1257300" algn="l"/>
                <a:tab pos="3086100" algn="l"/>
                <a:tab pos="1257300" algn="l"/>
                <a:tab pos="3086100" algn="l"/>
                <a:tab pos="1257300" algn="l"/>
                <a:tab pos="3086100" algn="l"/>
                <a:tab pos="4175125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8048489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77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2d       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80484b8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&lt;switch_eg+0x38&gt;</a:t>
            </a:r>
          </a:p>
          <a:p>
            <a:pPr algn="l">
              <a:tabLst>
                <a:tab pos="1257300" algn="l"/>
                <a:tab pos="1257300" algn="l"/>
                <a:tab pos="3086100" algn="l"/>
                <a:tab pos="1257300" algn="l"/>
                <a:tab pos="3086100" algn="l"/>
                <a:tab pos="1257300" algn="l"/>
                <a:tab pos="3086100" algn="l"/>
                <a:tab pos="4175125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804848b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ff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24 85 80 86 04 08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*0x8048680(,%eax,4)</a:t>
            </a:r>
          </a:p>
        </p:txBody>
      </p:sp>
      <p:sp>
        <p:nvSpPr>
          <p:cNvPr id="30726" name="Rectangle 6"/>
          <p:cNvSpPr>
            <a:spLocks/>
          </p:cNvSpPr>
          <p:nvPr/>
        </p:nvSpPr>
        <p:spPr bwMode="auto">
          <a:xfrm>
            <a:off x="469900" y="3067050"/>
            <a:ext cx="7607300" cy="127635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L8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If unsigned &gt;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default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*.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L4(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,%eax,4)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[x]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0727" name="Rectangle 7"/>
          <p:cNvSpPr>
            <a:spLocks/>
          </p:cNvSpPr>
          <p:nvPr/>
        </p:nvSpPr>
        <p:spPr bwMode="auto">
          <a:xfrm>
            <a:off x="381000" y="2635250"/>
            <a:ext cx="345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Assembly Code</a:t>
            </a:r>
          </a:p>
        </p:txBody>
      </p:sp>
      <p:sp>
        <p:nvSpPr>
          <p:cNvPr id="30728" name="Rectangle 8"/>
          <p:cNvSpPr>
            <a:spLocks/>
          </p:cNvSpPr>
          <p:nvPr/>
        </p:nvSpPr>
        <p:spPr bwMode="auto">
          <a:xfrm>
            <a:off x="346075" y="4622800"/>
            <a:ext cx="51181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Disassembled Object Code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17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IA32 Object Code (cont.)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93800"/>
            <a:ext cx="8382000" cy="2768600"/>
          </a:xfrm>
          <a:ln/>
        </p:spPr>
        <p:txBody>
          <a:bodyPr/>
          <a:lstStyle/>
          <a:p>
            <a:r>
              <a:rPr lang="en-US" dirty="0"/>
              <a:t>Jump Table</a:t>
            </a:r>
          </a:p>
          <a:p>
            <a:pPr marL="552450" lvl="1"/>
            <a:r>
              <a:rPr lang="en-US" dirty="0"/>
              <a:t>Doesn’t show up in disassembled code</a:t>
            </a:r>
          </a:p>
          <a:p>
            <a:pPr marL="552450" lvl="1"/>
            <a:r>
              <a:rPr lang="en-US" dirty="0"/>
              <a:t>Can inspect using GDB</a:t>
            </a:r>
          </a:p>
          <a:p>
            <a:pPr marL="552450" lvl="1"/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gdb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switch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gdb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) x/7xw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0x8048680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838200" lvl="2"/>
            <a:r>
              <a:rPr lang="en-US" dirty="0"/>
              <a:t>E</a:t>
            </a:r>
            <a:r>
              <a:rPr lang="en-US" u="sng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x</a:t>
            </a:r>
            <a:r>
              <a:rPr lang="en-US" dirty="0"/>
              <a:t>amine </a:t>
            </a:r>
            <a:r>
              <a:rPr lang="en-US" u="sng" dirty="0"/>
              <a:t>7</a:t>
            </a:r>
            <a:r>
              <a:rPr lang="en-US" dirty="0"/>
              <a:t> he</a:t>
            </a:r>
            <a:r>
              <a:rPr lang="en-US" u="sng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x</a:t>
            </a:r>
            <a:r>
              <a:rPr lang="en-US" dirty="0"/>
              <a:t>adecimal format “</a:t>
            </a:r>
            <a:r>
              <a:rPr lang="en-US" u="sng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w</a:t>
            </a:r>
            <a:r>
              <a:rPr lang="en-US" dirty="0"/>
              <a:t>ords” (4-bytes each)</a:t>
            </a:r>
          </a:p>
          <a:p>
            <a:pPr marL="838200" lvl="2"/>
            <a:r>
              <a:rPr lang="en-US" dirty="0"/>
              <a:t>Use command “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help x</a:t>
            </a:r>
            <a:r>
              <a:rPr lang="en-US" dirty="0"/>
              <a:t>” to get format </a:t>
            </a:r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7914" y="4306669"/>
            <a:ext cx="8949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0x8048680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: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0x080484b8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0x08048492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0x0804849b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0x080484a4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0x8048690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: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0x080484b8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0x080484ae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0x080484ae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17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Object Code (cont.)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93800"/>
            <a:ext cx="8382000" cy="482600"/>
          </a:xfrm>
          <a:ln/>
        </p:spPr>
        <p:txBody>
          <a:bodyPr/>
          <a:lstStyle/>
          <a:p>
            <a:r>
              <a:rPr lang="en-US" dirty="0" smtClean="0"/>
              <a:t>Deciphering Jump Table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7914" y="1600200"/>
            <a:ext cx="8949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0x8048680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: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0x080484b8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0x08048492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0x0804849b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0x080484a4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0x8048690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: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0x080484b8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0x080484ae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0x080484ae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41287"/>
              </p:ext>
            </p:extLst>
          </p:nvPr>
        </p:nvGraphicFramePr>
        <p:xfrm>
          <a:off x="1981200" y="2514600"/>
          <a:ext cx="4724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37080"/>
                <a:gridCol w="629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0x8048680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0x80484b8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0x8048684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0x8048492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0x8048688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0x804849b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0x804868c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0x80484a4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0x8048690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0x80484b8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0x8048694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0x80484ae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0x8048698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0x80484ae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27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Disassembled Targets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304800" y="1209675"/>
            <a:ext cx="8153400" cy="3209925"/>
          </a:xfrm>
          <a:prstGeom prst="rect">
            <a:avLst/>
          </a:prstGeom>
          <a:solidFill>
            <a:srgbClr val="CAF4E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cs-CZ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8048492</a:t>
            </a:r>
            <a:r>
              <a:rPr lang="cs-CZ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       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8b 45 0c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0xc(%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8048495:       0f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af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45 10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imul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0x10(%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8048499: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22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80484bd &lt;switch_eg+0x3d&gt;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cs-CZ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804849b: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   8b 45 0c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0xc(%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804849e:       99   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cltd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804849f:       f7 7d 10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idivl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0x10(%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80484a2: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05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80484a9 &lt;switch_eg+0x29&gt;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cs-CZ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80484a4: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   b8 01 00 00 00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80484a9:       03 45 10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add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0x10(%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80484ac: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0f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80484bd &lt;switch_eg+0x3d&gt;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cs-CZ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80484ae:       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b8 01 00 00 00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80484b3:       2b 45 10                sub    0x10(%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80484b6: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05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80484bd &lt;switch_eg+0x3d&gt;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80484b8:       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b8 02 00 00 00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$0x2,%eax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4"/>
          <p:cNvSpPr>
            <a:spLocks/>
          </p:cNvSpPr>
          <p:nvPr/>
        </p:nvSpPr>
        <p:spPr bwMode="auto">
          <a:xfrm>
            <a:off x="3962400" y="1219200"/>
            <a:ext cx="7696200" cy="3209925"/>
          </a:xfrm>
          <a:prstGeom prst="rect">
            <a:avLst/>
          </a:prstGeom>
          <a:solidFill>
            <a:srgbClr val="CAF4E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cs-CZ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8048492</a:t>
            </a:r>
            <a:r>
              <a:rPr lang="cs-CZ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       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8b 45 0c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0xc(%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8048495:       0f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af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45 10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imul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0x10(%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8048499: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22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80484bd &lt;switch_eg+0x3d&gt;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cs-CZ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804849b: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   8b 45 0c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0xc(%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804849e:       99   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cltd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804849f:       f7 7d 10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idivl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0x10(%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80484a2: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05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80484a9 &lt;switch_eg+0x29&gt;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cs-CZ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80484a4: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   b8 01 00 00 00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80484a9:       03 45 10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add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0x10(%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80484ac: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0f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80484bd &lt;switch_eg+0x3d&gt;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cs-CZ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80484ae:       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b8 01 00 00 00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80484b3:       2b 45 10                sub    0x10(%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80484b6: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05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80484bd &lt;switch_eg+0x3d&gt;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cs-CZ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80484b8:       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b8 02 00 00 00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$0x2,%eax</a:t>
            </a:r>
          </a:p>
        </p:txBody>
      </p:sp>
      <p:sp>
        <p:nvSpPr>
          <p:cNvPr id="337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37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Matching Disassembled Targets</a:t>
            </a:r>
          </a:p>
        </p:txBody>
      </p:sp>
      <p:sp>
        <p:nvSpPr>
          <p:cNvPr id="33798" name="Freeform 6"/>
          <p:cNvSpPr>
            <a:spLocks/>
          </p:cNvSpPr>
          <p:nvPr/>
        </p:nvSpPr>
        <p:spPr bwMode="auto">
          <a:xfrm flipV="1">
            <a:off x="1524000" y="1371599"/>
            <a:ext cx="2362200" cy="1293813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21600" y="21229"/>
              </a:cxn>
            </a:cxnLst>
            <a:rect l="0" t="0" r="r" b="b"/>
            <a:pathLst>
              <a:path w="21600" h="21230">
                <a:moveTo>
                  <a:pt x="0" y="1"/>
                </a:moveTo>
                <a:cubicBezTo>
                  <a:pt x="12634" y="-185"/>
                  <a:pt x="8558" y="21415"/>
                  <a:pt x="21600" y="21229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799" name="Freeform 7"/>
          <p:cNvSpPr>
            <a:spLocks/>
          </p:cNvSpPr>
          <p:nvPr/>
        </p:nvSpPr>
        <p:spPr bwMode="auto">
          <a:xfrm flipV="1">
            <a:off x="1524000" y="2317750"/>
            <a:ext cx="2514600" cy="187325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8599" y="21497"/>
                  <a:pt x="9213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0" name="Freeform 8"/>
          <p:cNvSpPr>
            <a:spLocks/>
          </p:cNvSpPr>
          <p:nvPr/>
        </p:nvSpPr>
        <p:spPr bwMode="auto">
          <a:xfrm>
            <a:off x="1600200" y="2057400"/>
            <a:ext cx="2286000" cy="10033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10596" y="21472"/>
                  <a:pt x="11309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1" name="Freeform 9"/>
          <p:cNvSpPr>
            <a:spLocks/>
          </p:cNvSpPr>
          <p:nvPr/>
        </p:nvSpPr>
        <p:spPr bwMode="auto">
          <a:xfrm>
            <a:off x="1524000" y="2895600"/>
            <a:ext cx="2362200" cy="5334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11265" y="21140"/>
                  <a:pt x="11368" y="46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2" name="Freeform 10"/>
          <p:cNvSpPr>
            <a:spLocks/>
          </p:cNvSpPr>
          <p:nvPr/>
        </p:nvSpPr>
        <p:spPr bwMode="auto">
          <a:xfrm flipV="1">
            <a:off x="1600200" y="3797300"/>
            <a:ext cx="2438400" cy="3937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9142" y="21600"/>
                  <a:pt x="7736" y="1256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3" name="Freeform 11"/>
          <p:cNvSpPr>
            <a:spLocks/>
          </p:cNvSpPr>
          <p:nvPr/>
        </p:nvSpPr>
        <p:spPr bwMode="auto">
          <a:xfrm>
            <a:off x="1600200" y="3352800"/>
            <a:ext cx="2286000" cy="779463"/>
          </a:xfrm>
          <a:custGeom>
            <a:avLst/>
            <a:gdLst/>
            <a:ahLst/>
            <a:cxnLst>
              <a:cxn ang="0">
                <a:pos x="0" y="15366"/>
              </a:cxn>
              <a:cxn ang="0">
                <a:pos x="21600" y="1809"/>
              </a:cxn>
            </a:cxnLst>
            <a:rect l="0" t="0" r="r" b="b"/>
            <a:pathLst>
              <a:path w="21600" h="15366">
                <a:moveTo>
                  <a:pt x="0" y="15366"/>
                </a:moveTo>
                <a:cubicBezTo>
                  <a:pt x="10596" y="15136"/>
                  <a:pt x="8864" y="-6234"/>
                  <a:pt x="21600" y="1809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4" name="Freeform 12"/>
          <p:cNvSpPr>
            <a:spLocks/>
          </p:cNvSpPr>
          <p:nvPr/>
        </p:nvSpPr>
        <p:spPr bwMode="auto">
          <a:xfrm>
            <a:off x="1600200" y="3505200"/>
            <a:ext cx="2286000" cy="10033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9874" y="21386"/>
                  <a:pt x="9154" y="663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23049"/>
              </p:ext>
            </p:extLst>
          </p:nvPr>
        </p:nvGraphicFramePr>
        <p:xfrm>
          <a:off x="16933" y="1752600"/>
          <a:ext cx="1524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0x80484b8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0x8048492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0x804849b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0x80484a4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0x80484b8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0x80484ae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0x80484ae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Switch </a:t>
            </a:r>
            <a:r>
              <a:rPr lang="en-US" dirty="0"/>
              <a:t>statements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IA 32 Procedures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Stack Structure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Calling Conventions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Illustrations of Recursion &amp; Pointers</a:t>
            </a: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9938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Summarizing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C Control</a:t>
            </a:r>
          </a:p>
          <a:p>
            <a:pPr marL="546100" lvl="1"/>
            <a:r>
              <a:rPr lang="en-US" dirty="0"/>
              <a:t>if-then-else</a:t>
            </a:r>
          </a:p>
          <a:p>
            <a:pPr marL="546100" lvl="1"/>
            <a:r>
              <a:rPr lang="en-US" dirty="0"/>
              <a:t>do-while</a:t>
            </a:r>
          </a:p>
          <a:p>
            <a:pPr marL="546100" lvl="1"/>
            <a:r>
              <a:rPr lang="en-US" dirty="0"/>
              <a:t>while, for</a:t>
            </a:r>
          </a:p>
          <a:p>
            <a:pPr marL="546100" lvl="1"/>
            <a:r>
              <a:rPr lang="en-US" dirty="0" smtClean="0"/>
              <a:t>switch</a:t>
            </a:r>
            <a:endParaRPr lang="en-US" dirty="0"/>
          </a:p>
          <a:p>
            <a:r>
              <a:rPr lang="en-US" dirty="0"/>
              <a:t>Assembler Control</a:t>
            </a:r>
          </a:p>
          <a:p>
            <a:pPr marL="546100" lvl="1"/>
            <a:r>
              <a:rPr lang="en-US" dirty="0"/>
              <a:t>Conditional jump</a:t>
            </a:r>
          </a:p>
          <a:p>
            <a:pPr marL="546100" lvl="1"/>
            <a:r>
              <a:rPr lang="en-US" dirty="0"/>
              <a:t>Conditional move</a:t>
            </a:r>
          </a:p>
          <a:p>
            <a:pPr marL="546100" lvl="1"/>
            <a:r>
              <a:rPr lang="en-US" dirty="0"/>
              <a:t>Indirect jump</a:t>
            </a:r>
          </a:p>
          <a:p>
            <a:pPr marL="546100" lvl="1"/>
            <a:r>
              <a:rPr lang="en-US" dirty="0" smtClean="0"/>
              <a:t>Compiler generates code sequence </a:t>
            </a:r>
            <a:r>
              <a:rPr lang="en-US" dirty="0"/>
              <a:t>to implement more complex control</a:t>
            </a:r>
          </a:p>
          <a:p>
            <a:r>
              <a:rPr lang="en-US" dirty="0"/>
              <a:t>Standard Techniques</a:t>
            </a:r>
          </a:p>
          <a:p>
            <a:pPr marL="546100" lvl="1"/>
            <a:r>
              <a:rPr lang="en-US" dirty="0"/>
              <a:t>L</a:t>
            </a:r>
            <a:r>
              <a:rPr lang="en-US" dirty="0" smtClean="0"/>
              <a:t>oops </a:t>
            </a:r>
            <a:r>
              <a:rPr lang="en-US" dirty="0"/>
              <a:t>converted to do-while form</a:t>
            </a:r>
          </a:p>
          <a:p>
            <a:pPr marL="546100" lvl="1"/>
            <a:r>
              <a:rPr lang="en-US" dirty="0" smtClean="0"/>
              <a:t>Large </a:t>
            </a:r>
            <a:r>
              <a:rPr lang="en-US" dirty="0"/>
              <a:t>switch statements use jump tables</a:t>
            </a:r>
          </a:p>
          <a:p>
            <a:pPr marL="546100" lvl="1"/>
            <a:r>
              <a:rPr lang="en-US" dirty="0"/>
              <a:t>Sparse switch statements may use decision </a:t>
            </a:r>
            <a:r>
              <a:rPr lang="en-US" dirty="0" smtClean="0"/>
              <a:t>trees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>
                <a:solidFill>
                  <a:srgbClr val="B3B3B3"/>
                </a:solidFill>
              </a:rPr>
              <a:t>Switch </a:t>
            </a:r>
            <a:r>
              <a:rPr lang="en-US" dirty="0">
                <a:solidFill>
                  <a:srgbClr val="B3B3B3"/>
                </a:solidFill>
              </a:rPr>
              <a:t>statements</a:t>
            </a:r>
          </a:p>
          <a:p>
            <a:r>
              <a:rPr lang="en-US" dirty="0" smtClean="0"/>
              <a:t>IA 32 Procedures</a:t>
            </a:r>
          </a:p>
          <a:p>
            <a:pPr lvl="1"/>
            <a:r>
              <a:rPr lang="en-US" dirty="0" smtClean="0"/>
              <a:t>Stack Structure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Calling Conventions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Illustrations of Recursion &amp; Pointers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19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Stack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457700" cy="5435600"/>
          </a:xfrm>
          <a:ln/>
        </p:spPr>
        <p:txBody>
          <a:bodyPr/>
          <a:lstStyle/>
          <a:p>
            <a:r>
              <a:rPr lang="en-US"/>
              <a:t>Region of memory managed with stack discipline</a:t>
            </a:r>
          </a:p>
          <a:p>
            <a:r>
              <a:rPr lang="en-US"/>
              <a:t>Grows toward lower addresses</a:t>
            </a:r>
          </a:p>
          <a:p>
            <a:endParaRPr lang="en-US"/>
          </a:p>
          <a:p>
            <a:r>
              <a:rPr lang="en-US"/>
              <a:t>Register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  <a:r>
              <a:rPr lang="en-US"/>
              <a:t> contains </a:t>
            </a:r>
            <a:br>
              <a:rPr lang="en-US"/>
            </a:br>
            <a:r>
              <a:rPr lang="en-US"/>
              <a:t>lowest  stack address</a:t>
            </a:r>
          </a:p>
          <a:p>
            <a:pPr marL="552450" lvl="1"/>
            <a:r>
              <a:rPr lang="en-US"/>
              <a:t>address of “top” element</a:t>
            </a:r>
          </a:p>
        </p:txBody>
      </p:sp>
      <p:grpSp>
        <p:nvGrpSpPr>
          <p:cNvPr id="41989" name="Group 5"/>
          <p:cNvGrpSpPr>
            <a:grpSpLocks/>
          </p:cNvGrpSpPr>
          <p:nvPr/>
        </p:nvGrpSpPr>
        <p:grpSpPr bwMode="auto">
          <a:xfrm>
            <a:off x="2463800" y="1066800"/>
            <a:ext cx="6559550" cy="5013325"/>
            <a:chOff x="0" y="0"/>
            <a:chExt cx="4131" cy="3158"/>
          </a:xfrm>
        </p:grpSpPr>
        <p:sp>
          <p:nvSpPr>
            <p:cNvPr id="41990" name="Line 6"/>
            <p:cNvSpPr>
              <a:spLocks noChangeShapeType="1"/>
            </p:cNvSpPr>
            <p:nvPr/>
          </p:nvSpPr>
          <p:spPr bwMode="auto">
            <a:xfrm>
              <a:off x="1679" y="2496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1" name="Rectangle 7"/>
            <p:cNvSpPr>
              <a:spLocks/>
            </p:cNvSpPr>
            <p:nvPr/>
          </p:nvSpPr>
          <p:spPr bwMode="auto">
            <a:xfrm>
              <a:off x="0" y="2350"/>
              <a:ext cx="1659" cy="28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algn="r"/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  <p:sp>
          <p:nvSpPr>
            <p:cNvPr id="41992" name="Rectangle 8"/>
            <p:cNvSpPr>
              <a:spLocks/>
            </p:cNvSpPr>
            <p:nvPr/>
          </p:nvSpPr>
          <p:spPr bwMode="auto">
            <a:xfrm>
              <a:off x="2073" y="576"/>
              <a:ext cx="822" cy="2016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3" name="Line 9"/>
            <p:cNvSpPr>
              <a:spLocks noChangeShapeType="1"/>
            </p:cNvSpPr>
            <p:nvPr/>
          </p:nvSpPr>
          <p:spPr bwMode="auto">
            <a:xfrm>
              <a:off x="3418" y="1824"/>
              <a:ext cx="0" cy="864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4" name="Rectangle 10"/>
            <p:cNvSpPr>
              <a:spLocks/>
            </p:cNvSpPr>
            <p:nvPr/>
          </p:nvSpPr>
          <p:spPr bwMode="auto">
            <a:xfrm>
              <a:off x="3477" y="1918"/>
              <a:ext cx="512" cy="576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Stack Grows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Down</a:t>
              </a:r>
            </a:p>
          </p:txBody>
        </p:sp>
        <p:sp>
          <p:nvSpPr>
            <p:cNvPr id="41995" name="Line 11"/>
            <p:cNvSpPr>
              <a:spLocks noChangeShapeType="1"/>
            </p:cNvSpPr>
            <p:nvPr/>
          </p:nvSpPr>
          <p:spPr bwMode="auto">
            <a:xfrm rot="10800000" flipH="1">
              <a:off x="3418" y="432"/>
              <a:ext cx="0" cy="912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6" name="Rectangle 12"/>
            <p:cNvSpPr>
              <a:spLocks/>
            </p:cNvSpPr>
            <p:nvPr/>
          </p:nvSpPr>
          <p:spPr bwMode="auto">
            <a:xfrm>
              <a:off x="3480" y="690"/>
              <a:ext cx="651" cy="4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Increasing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Addresses</a:t>
              </a:r>
            </a:p>
          </p:txBody>
        </p:sp>
        <p:sp>
          <p:nvSpPr>
            <p:cNvPr id="41997" name="Rectangle 13"/>
            <p:cNvSpPr>
              <a:spLocks/>
            </p:cNvSpPr>
            <p:nvPr/>
          </p:nvSpPr>
          <p:spPr bwMode="auto">
            <a:xfrm>
              <a:off x="1994" y="2878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>
              <a:off x="2072" y="2400"/>
              <a:ext cx="816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9" name="Rectangle 15"/>
            <p:cNvSpPr>
              <a:spLocks/>
            </p:cNvSpPr>
            <p:nvPr/>
          </p:nvSpPr>
          <p:spPr bwMode="auto">
            <a:xfrm>
              <a:off x="1842" y="0"/>
              <a:ext cx="1285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“Bottom”</a:t>
              </a:r>
            </a:p>
          </p:txBody>
        </p:sp>
        <p:sp>
          <p:nvSpPr>
            <p:cNvPr id="42000" name="AutoShape 16"/>
            <p:cNvSpPr>
              <a:spLocks/>
            </p:cNvSpPr>
            <p:nvPr/>
          </p:nvSpPr>
          <p:spPr bwMode="auto">
            <a:xfrm>
              <a:off x="2288" y="288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01" name="AutoShape 17"/>
            <p:cNvSpPr>
              <a:spLocks/>
            </p:cNvSpPr>
            <p:nvPr/>
          </p:nvSpPr>
          <p:spPr bwMode="auto">
            <a:xfrm rot="10800000" flipH="1">
              <a:off x="2288" y="2640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Stack: Push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pushl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Fetch operand at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endParaRPr lang="en-US" dirty="0"/>
          </a:p>
          <a:p>
            <a:pPr marL="552450" lvl="1"/>
            <a:r>
              <a:rPr lang="en-US" dirty="0"/>
              <a:t>Decrement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r>
              <a:rPr lang="en-US" dirty="0"/>
              <a:t> by 4</a:t>
            </a:r>
          </a:p>
          <a:p>
            <a:pPr marL="552450" lvl="1"/>
            <a:r>
              <a:rPr lang="en-US" dirty="0"/>
              <a:t>Write operand at address given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19" name="Group 11"/>
          <p:cNvGrpSpPr>
            <a:grpSpLocks/>
          </p:cNvGrpSpPr>
          <p:nvPr/>
        </p:nvGrpSpPr>
        <p:grpSpPr bwMode="auto">
          <a:xfrm>
            <a:off x="5040313" y="5011738"/>
            <a:ext cx="2016125" cy="474662"/>
            <a:chOff x="0" y="0"/>
            <a:chExt cx="1270" cy="298"/>
          </a:xfrm>
        </p:grpSpPr>
        <p:sp>
          <p:nvSpPr>
            <p:cNvPr id="43020" name="Rectangle 12"/>
            <p:cNvSpPr>
              <a:spLocks/>
            </p:cNvSpPr>
            <p:nvPr/>
          </p:nvSpPr>
          <p:spPr bwMode="auto">
            <a:xfrm>
              <a:off x="450" y="106"/>
              <a:ext cx="820" cy="192"/>
            </a:xfrm>
            <a:prstGeom prst="rect">
              <a:avLst/>
            </a:prstGeom>
            <a:solidFill>
              <a:srgbClr val="8484E0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>
              <a:off x="56" y="203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2" name="Rectangle 14"/>
            <p:cNvSpPr>
              <a:spLocks/>
            </p:cNvSpPr>
            <p:nvPr/>
          </p:nvSpPr>
          <p:spPr bwMode="auto">
            <a:xfrm>
              <a:off x="219" y="0"/>
              <a:ext cx="160" cy="200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-4</a:t>
              </a:r>
            </a:p>
          </p:txBody>
        </p:sp>
        <p:sp>
          <p:nvSpPr>
            <p:cNvPr id="43023" name="AutoShape 15"/>
            <p:cNvSpPr>
              <a:spLocks/>
            </p:cNvSpPr>
            <p:nvPr/>
          </p:nvSpPr>
          <p:spPr bwMode="auto">
            <a:xfrm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5" name="Rectangle 17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7" name="Rectangle 19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9" name="Rectangle 21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31" name="Rectangle 23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3032" name="AutoShape 24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33" name="Group 25"/>
          <p:cNvGrpSpPr>
            <a:grpSpLocks/>
          </p:cNvGrpSpPr>
          <p:nvPr/>
        </p:nvGrpSpPr>
        <p:grpSpPr bwMode="auto">
          <a:xfrm>
            <a:off x="2451100" y="4759325"/>
            <a:ext cx="4735513" cy="1628775"/>
            <a:chOff x="0" y="0"/>
            <a:chExt cx="2983" cy="1026"/>
          </a:xfrm>
        </p:grpSpPr>
        <p:sp>
          <p:nvSpPr>
            <p:cNvPr id="43034" name="Rectangle 26"/>
            <p:cNvSpPr>
              <a:spLocks/>
            </p:cNvSpPr>
            <p:nvPr/>
          </p:nvSpPr>
          <p:spPr bwMode="auto">
            <a:xfrm>
              <a:off x="0" y="0"/>
              <a:ext cx="1659" cy="28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  <p:sp>
          <p:nvSpPr>
            <p:cNvPr id="43035" name="Rectangle 27"/>
            <p:cNvSpPr>
              <a:spLocks/>
            </p:cNvSpPr>
            <p:nvPr/>
          </p:nvSpPr>
          <p:spPr bwMode="auto">
            <a:xfrm>
              <a:off x="2002" y="746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3036" name="AutoShape 28"/>
            <p:cNvSpPr>
              <a:spLocks/>
            </p:cNvSpPr>
            <p:nvPr/>
          </p:nvSpPr>
          <p:spPr bwMode="auto">
            <a:xfrm rot="10800000" flipH="1">
              <a:off x="2296" y="506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7594240" presetClass="entr" presetSubtype="13902625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AutoShape 1"/>
          <p:cNvSpPr>
            <a:spLocks/>
          </p:cNvSpPr>
          <p:nvPr/>
        </p:nvSpPr>
        <p:spPr bwMode="auto">
          <a:xfrm rot="10800000" flipH="1">
            <a:off x="6108700" y="52578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5" name="Rectangle 3"/>
          <p:cNvSpPr>
            <a:spLocks/>
          </p:cNvSpPr>
          <p:nvPr/>
        </p:nvSpPr>
        <p:spPr bwMode="auto">
          <a:xfrm>
            <a:off x="2463800" y="4797425"/>
            <a:ext cx="2635250" cy="457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0" name="Rectangle 8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4041" name="Rectangle 9"/>
          <p:cNvSpPr>
            <a:spLocks/>
          </p:cNvSpPr>
          <p:nvPr/>
        </p:nvSpPr>
        <p:spPr bwMode="auto">
          <a:xfrm>
            <a:off x="5630863" y="5635625"/>
            <a:ext cx="155575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3" name="Rectangle 11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4044" name="AutoShape 12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5" name="Rectangle 13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4046" name="Rectangle 1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Stack: Pop</a:t>
            </a:r>
          </a:p>
        </p:txBody>
      </p:sp>
      <p:sp>
        <p:nvSpPr>
          <p:cNvPr id="44052" name="Rectangle 20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4054" name="Group 22"/>
          <p:cNvGrpSpPr>
            <a:grpSpLocks/>
          </p:cNvGrpSpPr>
          <p:nvPr/>
        </p:nvGrpSpPr>
        <p:grpSpPr bwMode="auto">
          <a:xfrm>
            <a:off x="5040313" y="4706938"/>
            <a:ext cx="641350" cy="317500"/>
            <a:chOff x="0" y="0"/>
            <a:chExt cx="404" cy="200"/>
          </a:xfrm>
        </p:grpSpPr>
        <p:sp>
          <p:nvSpPr>
            <p:cNvPr id="44055" name="Line 23"/>
            <p:cNvSpPr>
              <a:spLocks noChangeShapeType="1"/>
            </p:cNvSpPr>
            <p:nvPr/>
          </p:nvSpPr>
          <p:spPr bwMode="auto">
            <a:xfrm>
              <a:off x="56" y="10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4056" name="Rectangle 24"/>
            <p:cNvSpPr>
              <a:spLocks/>
            </p:cNvSpPr>
            <p:nvPr/>
          </p:nvSpPr>
          <p:spPr bwMode="auto">
            <a:xfrm>
              <a:off x="219" y="0"/>
              <a:ext cx="185" cy="200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+4</a:t>
              </a:r>
            </a:p>
          </p:txBody>
        </p:sp>
        <p:sp>
          <p:nvSpPr>
            <p:cNvPr id="44057" name="AutoShape 25"/>
            <p:cNvSpPr>
              <a:spLocks/>
            </p:cNvSpPr>
            <p:nvPr/>
          </p:nvSpPr>
          <p:spPr bwMode="auto">
            <a:xfrm rot="10800000" flipH="1"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4058" name="Rectangle 26"/>
          <p:cNvSpPr>
            <a:spLocks/>
          </p:cNvSpPr>
          <p:nvPr/>
        </p:nvSpPr>
        <p:spPr bwMode="auto">
          <a:xfrm>
            <a:off x="5754688" y="4876800"/>
            <a:ext cx="1301750" cy="3048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9" name="Rectangle 27"/>
          <p:cNvSpPr>
            <a:spLocks/>
          </p:cNvSpPr>
          <p:nvPr/>
        </p:nvSpPr>
        <p:spPr bwMode="auto">
          <a:xfrm>
            <a:off x="5753100" y="4876800"/>
            <a:ext cx="130175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60" name="Freeform 28"/>
          <p:cNvSpPr>
            <a:spLocks/>
          </p:cNvSpPr>
          <p:nvPr/>
        </p:nvSpPr>
        <p:spPr bwMode="auto">
          <a:xfrm>
            <a:off x="6107113" y="4953000"/>
            <a:ext cx="604837" cy="685800"/>
          </a:xfrm>
          <a:custGeom>
            <a:avLst/>
            <a:gdLst/>
            <a:ahLst/>
            <a:cxnLst>
              <a:cxn ang="0">
                <a:pos x="5263" y="6200"/>
              </a:cxn>
              <a:cxn ang="0">
                <a:pos x="5263" y="21600"/>
              </a:cxn>
              <a:cxn ang="0">
                <a:pos x="16144" y="21600"/>
              </a:cxn>
              <a:cxn ang="0">
                <a:pos x="16144" y="6400"/>
              </a:cxn>
              <a:cxn ang="0">
                <a:pos x="21600" y="6400"/>
              </a:cxn>
              <a:cxn ang="0">
                <a:pos x="10929" y="0"/>
              </a:cxn>
              <a:cxn ang="0">
                <a:pos x="0" y="6043"/>
              </a:cxn>
              <a:cxn ang="0">
                <a:pos x="5263" y="6200"/>
              </a:cxn>
              <a:cxn ang="0">
                <a:pos x="5263" y="6200"/>
              </a:cxn>
            </a:cxnLst>
            <a:rect l="0" t="0" r="r" b="b"/>
            <a:pathLst>
              <a:path w="21600" h="21600">
                <a:moveTo>
                  <a:pt x="5263" y="6200"/>
                </a:moveTo>
                <a:lnTo>
                  <a:pt x="5263" y="21600"/>
                </a:lnTo>
                <a:lnTo>
                  <a:pt x="16144" y="21600"/>
                </a:lnTo>
                <a:lnTo>
                  <a:pt x="16144" y="6400"/>
                </a:lnTo>
                <a:lnTo>
                  <a:pt x="21600" y="6400"/>
                </a:lnTo>
                <a:lnTo>
                  <a:pt x="10929" y="0"/>
                </a:lnTo>
                <a:lnTo>
                  <a:pt x="0" y="6043"/>
                </a:lnTo>
                <a:lnTo>
                  <a:pt x="5263" y="6200"/>
                </a:lnTo>
                <a:close/>
                <a:moveTo>
                  <a:pt x="5263" y="6200"/>
                </a:moveTo>
              </a:path>
            </a:pathLst>
          </a:custGeom>
          <a:solidFill>
            <a:srgbClr val="980002"/>
          </a:solidFill>
          <a:ln w="381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" name="Rectangle 8"/>
          <p:cNvSpPr txBox="1">
            <a:spLocks noChangeArrowheads="1"/>
          </p:cNvSpPr>
          <p:nvPr/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popl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Dest</a:t>
            </a:r>
            <a:endParaRPr lang="en-US" dirty="0" smtClean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smtClean="0"/>
              <a:t>Read value at address given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dirty="0" smtClean="0">
              <a:latin typeface="Courier New Bold" charset="0"/>
              <a:cs typeface="Courier New Bold" charset="0"/>
              <a:sym typeface="Courier New Bold" charset="0"/>
            </a:endParaRPr>
          </a:p>
          <a:p>
            <a:pPr marL="552450" lvl="1"/>
            <a:r>
              <a:rPr lang="en-US" dirty="0" smtClean="0"/>
              <a:t>Increment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r>
              <a:rPr lang="en-US" dirty="0" smtClean="0"/>
              <a:t> by 4</a:t>
            </a:r>
          </a:p>
          <a:p>
            <a:pPr marL="552450" lvl="1"/>
            <a:r>
              <a:rPr lang="en-US" dirty="0" smtClean="0"/>
              <a:t>Store value at </a:t>
            </a:r>
            <a:r>
              <a:rPr lang="en-US" dirty="0" err="1" smtClean="0"/>
              <a:t>Dest</a:t>
            </a:r>
            <a:r>
              <a:rPr lang="en-US" dirty="0" smtClean="0"/>
              <a:t> (must be register)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7594624" presetClass="entr" presetSubtype="1395378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67594624" presetClass="entr" presetSubtype="13953796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/>
          </p:cNvSpPr>
          <p:nvPr/>
        </p:nvSpPr>
        <p:spPr bwMode="auto">
          <a:xfrm>
            <a:off x="685800" y="4167188"/>
            <a:ext cx="7937500" cy="6858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>
              <a:lnSpc>
                <a:spcPct val="80000"/>
              </a:lnSpc>
            </a:pPr>
            <a:endParaRPr lang="en-US" b="1" dirty="0"/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Procedure Control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Use stack to support procedure call and return</a:t>
            </a:r>
          </a:p>
          <a:p>
            <a:r>
              <a:rPr lang="en-US" dirty="0">
                <a:solidFill>
                  <a:srgbClr val="980002"/>
                </a:solidFill>
              </a:rPr>
              <a:t>Procedure call: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label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Push return address on stack</a:t>
            </a:r>
          </a:p>
          <a:p>
            <a:pPr marL="552450" lvl="1"/>
            <a:r>
              <a:rPr lang="en-US" dirty="0"/>
              <a:t>Jump to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label</a:t>
            </a:r>
            <a:endParaRPr lang="en-US" dirty="0"/>
          </a:p>
          <a:p>
            <a:r>
              <a:rPr lang="en-US" dirty="0"/>
              <a:t>Return address:</a:t>
            </a:r>
          </a:p>
          <a:p>
            <a:pPr marL="552450" lvl="1"/>
            <a:r>
              <a:rPr lang="en-US" dirty="0"/>
              <a:t>Address of the next instruction right after call</a:t>
            </a:r>
          </a:p>
          <a:p>
            <a:pPr marL="552450" lvl="1"/>
            <a:r>
              <a:rPr lang="en-US" dirty="0"/>
              <a:t>Example from disassembly</a:t>
            </a:r>
          </a:p>
          <a:p>
            <a:pPr marL="552450" lvl="1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804854e:</a:t>
            </a:r>
            <a:r>
              <a:rPr lang="en-US" sz="1800" b="1" dirty="0">
                <a:latin typeface="Courier New" pitchFamily="49" charset="0"/>
                <a:ea typeface="ヒラギノ角ゴ ProN W6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e8 3d 06 00 00 </a:t>
            </a:r>
            <a:r>
              <a:rPr lang="en-US" sz="1800" b="1" dirty="0">
                <a:latin typeface="Courier New" pitchFamily="49" charset="0"/>
                <a:ea typeface="ヒラギノ角ゴ ProN W6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   8048b90 &lt;main&gt;</a:t>
            </a:r>
            <a:endParaRPr lang="en-US" sz="1800" b="1" dirty="0">
              <a:latin typeface="Courier New" pitchFamily="49" charset="0"/>
              <a:ea typeface="ヒラギノ角ゴ ProN W6" charset="0"/>
              <a:cs typeface="Courier New" pitchFamily="49" charset="0"/>
              <a:sym typeface="Courier New Bold" charset="0"/>
            </a:endParaRPr>
          </a:p>
          <a:p>
            <a:pPr marL="552450" lvl="1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8048553:</a:t>
            </a:r>
            <a:r>
              <a:rPr lang="en-US" sz="1800" b="1" dirty="0">
                <a:latin typeface="Courier New" pitchFamily="49" charset="0"/>
                <a:ea typeface="ヒラギノ角ゴ ProN W6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50             </a:t>
            </a:r>
            <a:r>
              <a:rPr lang="en-US" sz="1800" b="1" dirty="0">
                <a:latin typeface="Courier New" pitchFamily="49" charset="0"/>
                <a:ea typeface="ヒラギノ角ゴ ProN W6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b="1" dirty="0">
              <a:latin typeface="Courier New" pitchFamily="49" charset="0"/>
              <a:ea typeface="ヒラギノ角ゴ ProN W6" charset="0"/>
              <a:cs typeface="Courier New" pitchFamily="49" charset="0"/>
              <a:sym typeface="Courier New Bold" charset="0"/>
            </a:endParaRPr>
          </a:p>
          <a:p>
            <a:pPr marL="552450" lvl="1"/>
            <a:r>
              <a:rPr lang="en-US" dirty="0"/>
              <a:t>Return address =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  <a:endParaRPr lang="en-US" dirty="0"/>
          </a:p>
          <a:p>
            <a:r>
              <a:rPr lang="en-US" dirty="0">
                <a:solidFill>
                  <a:srgbClr val="980002"/>
                </a:solidFill>
              </a:rPr>
              <a:t>Procedure return: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Pop address from stack</a:t>
            </a:r>
          </a:p>
          <a:p>
            <a:pPr marL="552450" lvl="1"/>
            <a:r>
              <a:rPr lang="en-US" dirty="0"/>
              <a:t>Jump to address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/>
          </p:cNvSpPr>
          <p:nvPr/>
        </p:nvSpPr>
        <p:spPr bwMode="auto">
          <a:xfrm>
            <a:off x="4381500" y="4191000"/>
            <a:ext cx="13462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</a:p>
        </p:txBody>
      </p:sp>
      <p:sp>
        <p:nvSpPr>
          <p:cNvPr id="46082" name="Rectangle 2"/>
          <p:cNvSpPr>
            <a:spLocks/>
          </p:cNvSpPr>
          <p:nvPr/>
        </p:nvSpPr>
        <p:spPr bwMode="auto">
          <a:xfrm>
            <a:off x="4381500" y="4876800"/>
            <a:ext cx="1346200" cy="381000"/>
          </a:xfrm>
          <a:prstGeom prst="rect">
            <a:avLst/>
          </a:prstGeom>
          <a:solidFill>
            <a:srgbClr val="A8E79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0x104</a:t>
            </a:r>
          </a:p>
        </p:txBody>
      </p:sp>
      <p:sp>
        <p:nvSpPr>
          <p:cNvPr id="46083" name="Rectangle 3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6084" name="Rectangle 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6085" name="Rectangle 5"/>
          <p:cNvSpPr>
            <a:spLocks/>
          </p:cNvSpPr>
          <p:nvPr/>
        </p:nvSpPr>
        <p:spPr bwMode="auto">
          <a:xfrm>
            <a:off x="746125" y="48768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6086" name="Rectangle 6"/>
          <p:cNvSpPr>
            <a:spLocks/>
          </p:cNvSpPr>
          <p:nvPr/>
        </p:nvSpPr>
        <p:spPr bwMode="auto">
          <a:xfrm>
            <a:off x="746125" y="54864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46087" name="Rectangle 7"/>
          <p:cNvSpPr>
            <a:spLocks/>
          </p:cNvSpPr>
          <p:nvPr/>
        </p:nvSpPr>
        <p:spPr bwMode="auto">
          <a:xfrm>
            <a:off x="3641725" y="48768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6088" name="Rectangle 8"/>
          <p:cNvSpPr>
            <a:spLocks/>
          </p:cNvSpPr>
          <p:nvPr/>
        </p:nvSpPr>
        <p:spPr bwMode="auto">
          <a:xfrm>
            <a:off x="3641725" y="54864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46089" name="Rectangle 9"/>
          <p:cNvSpPr>
            <a:spLocks/>
          </p:cNvSpPr>
          <p:nvPr/>
        </p:nvSpPr>
        <p:spPr bwMode="auto">
          <a:xfrm>
            <a:off x="4381500" y="5486400"/>
            <a:ext cx="1347788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0x8048b90</a:t>
            </a:r>
          </a:p>
        </p:txBody>
      </p:sp>
      <p:sp>
        <p:nvSpPr>
          <p:cNvPr id="46090" name="Rectangle 10"/>
          <p:cNvSpPr>
            <a:spLocks/>
          </p:cNvSpPr>
          <p:nvPr/>
        </p:nvSpPr>
        <p:spPr bwMode="auto">
          <a:xfrm>
            <a:off x="3503613" y="3810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6091" name="Rectangle 11"/>
          <p:cNvSpPr>
            <a:spLocks/>
          </p:cNvSpPr>
          <p:nvPr/>
        </p:nvSpPr>
        <p:spPr bwMode="auto">
          <a:xfrm>
            <a:off x="3503613" y="3429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0x10c</a:t>
            </a:r>
          </a:p>
        </p:txBody>
      </p:sp>
      <p:sp>
        <p:nvSpPr>
          <p:cNvPr id="46092" name="Rectangle 12"/>
          <p:cNvSpPr>
            <a:spLocks/>
          </p:cNvSpPr>
          <p:nvPr/>
        </p:nvSpPr>
        <p:spPr bwMode="auto">
          <a:xfrm>
            <a:off x="3503613" y="3048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0x110</a:t>
            </a:r>
          </a:p>
        </p:txBody>
      </p:sp>
      <p:sp>
        <p:nvSpPr>
          <p:cNvPr id="46093" name="Rectangle 13"/>
          <p:cNvSpPr>
            <a:spLocks/>
          </p:cNvSpPr>
          <p:nvPr/>
        </p:nvSpPr>
        <p:spPr bwMode="auto">
          <a:xfrm>
            <a:off x="3503613" y="4191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0x104</a:t>
            </a:r>
          </a:p>
        </p:txBody>
      </p:sp>
      <p:sp>
        <p:nvSpPr>
          <p:cNvPr id="46094" name="Rectangle 14"/>
          <p:cNvSpPr>
            <a:spLocks/>
          </p:cNvSpPr>
          <p:nvPr/>
        </p:nvSpPr>
        <p:spPr bwMode="auto">
          <a:xfrm>
            <a:off x="1460500" y="54864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0x804854e</a:t>
            </a:r>
          </a:p>
        </p:txBody>
      </p:sp>
      <p:sp>
        <p:nvSpPr>
          <p:cNvPr id="46095" name="Rectangle 15"/>
          <p:cNvSpPr>
            <a:spLocks/>
          </p:cNvSpPr>
          <p:nvPr/>
        </p:nvSpPr>
        <p:spPr bwMode="auto">
          <a:xfrm>
            <a:off x="4381500" y="3810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123</a:t>
            </a:r>
          </a:p>
        </p:txBody>
      </p:sp>
      <p:sp>
        <p:nvSpPr>
          <p:cNvPr id="46096" name="Rectangle 16"/>
          <p:cNvSpPr>
            <a:spLocks/>
          </p:cNvSpPr>
          <p:nvPr/>
        </p:nvSpPr>
        <p:spPr bwMode="auto">
          <a:xfrm>
            <a:off x="4381500" y="2590800"/>
            <a:ext cx="1346200" cy="12192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097" name="Rectangle 1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Procedure Call Example</a:t>
            </a:r>
          </a:p>
        </p:txBody>
      </p:sp>
      <p:sp>
        <p:nvSpPr>
          <p:cNvPr id="46098" name="Rectangle 18"/>
          <p:cNvSpPr>
            <a:spLocks/>
          </p:cNvSpPr>
          <p:nvPr/>
        </p:nvSpPr>
        <p:spPr bwMode="auto">
          <a:xfrm>
            <a:off x="608013" y="3810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6099" name="Rectangle 19"/>
          <p:cNvSpPr>
            <a:spLocks/>
          </p:cNvSpPr>
          <p:nvPr/>
        </p:nvSpPr>
        <p:spPr bwMode="auto">
          <a:xfrm>
            <a:off x="608013" y="3429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0x10c</a:t>
            </a:r>
          </a:p>
        </p:txBody>
      </p:sp>
      <p:sp>
        <p:nvSpPr>
          <p:cNvPr id="46100" name="Rectangle 20"/>
          <p:cNvSpPr>
            <a:spLocks/>
          </p:cNvSpPr>
          <p:nvPr/>
        </p:nvSpPr>
        <p:spPr bwMode="auto">
          <a:xfrm>
            <a:off x="608013" y="3048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0x110</a:t>
            </a:r>
          </a:p>
        </p:txBody>
      </p:sp>
      <p:sp>
        <p:nvSpPr>
          <p:cNvPr id="46101" name="Rectangle 21"/>
          <p:cNvSpPr>
            <a:spLocks/>
          </p:cNvSpPr>
          <p:nvPr/>
        </p:nvSpPr>
        <p:spPr bwMode="auto">
          <a:xfrm>
            <a:off x="1460500" y="3810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123</a:t>
            </a:r>
          </a:p>
        </p:txBody>
      </p:sp>
      <p:sp>
        <p:nvSpPr>
          <p:cNvPr id="46102" name="Rectangle 22"/>
          <p:cNvSpPr>
            <a:spLocks/>
          </p:cNvSpPr>
          <p:nvPr/>
        </p:nvSpPr>
        <p:spPr bwMode="auto">
          <a:xfrm>
            <a:off x="1460500" y="2590800"/>
            <a:ext cx="1346200" cy="12192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103" name="Rectangle 23"/>
          <p:cNvSpPr>
            <a:spLocks/>
          </p:cNvSpPr>
          <p:nvPr/>
        </p:nvSpPr>
        <p:spPr bwMode="auto">
          <a:xfrm>
            <a:off x="1460500" y="48768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6104" name="Rectangle 24"/>
          <p:cNvSpPr>
            <a:spLocks/>
          </p:cNvSpPr>
          <p:nvPr/>
        </p:nvSpPr>
        <p:spPr bwMode="auto">
          <a:xfrm>
            <a:off x="4110038" y="2146300"/>
            <a:ext cx="173513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rgbClr val="C00000"/>
                </a:solidFill>
                <a:latin typeface="Courier New Bold" charset="0"/>
                <a:cs typeface="Courier New Bold" charset="0"/>
                <a:sym typeface="Courier New Bold" charset="0"/>
              </a:rPr>
              <a:t>call 8048b90</a:t>
            </a:r>
          </a:p>
        </p:txBody>
      </p:sp>
      <p:sp>
        <p:nvSpPr>
          <p:cNvPr id="46105" name="Rectangle 25"/>
          <p:cNvSpPr>
            <a:spLocks/>
          </p:cNvSpPr>
          <p:nvPr/>
        </p:nvSpPr>
        <p:spPr bwMode="auto">
          <a:xfrm>
            <a:off x="454025" y="1187450"/>
            <a:ext cx="7620000" cy="6096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marL="74613"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804854e:	e8 3d 06 00 00 	call   8048b90 &lt;main&gt;</a:t>
            </a:r>
          </a:p>
          <a:p>
            <a:pPr marL="74613"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8048553:	50             	pushl  %eax</a:t>
            </a:r>
          </a:p>
        </p:txBody>
      </p:sp>
      <p:sp>
        <p:nvSpPr>
          <p:cNvPr id="46106" name="Rectangle 26"/>
          <p:cNvSpPr>
            <a:spLocks/>
          </p:cNvSpPr>
          <p:nvPr/>
        </p:nvSpPr>
        <p:spPr bwMode="auto">
          <a:xfrm>
            <a:off x="361950" y="6400800"/>
            <a:ext cx="2513013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rgbClr val="595959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%eip: </a:t>
            </a:r>
            <a:r>
              <a:rPr lang="en-US" sz="1800">
                <a:solidFill>
                  <a:srgbClr val="595959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program counter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71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7107" name="Rectangle 3"/>
          <p:cNvSpPr>
            <a:spLocks/>
          </p:cNvSpPr>
          <p:nvPr/>
        </p:nvSpPr>
        <p:spPr bwMode="auto">
          <a:xfrm>
            <a:off x="3641725" y="47244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7108" name="Rectangle 4"/>
          <p:cNvSpPr>
            <a:spLocks/>
          </p:cNvSpPr>
          <p:nvPr/>
        </p:nvSpPr>
        <p:spPr bwMode="auto">
          <a:xfrm>
            <a:off x="3641725" y="53340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47109" name="Rectangle 5"/>
          <p:cNvSpPr>
            <a:spLocks/>
          </p:cNvSpPr>
          <p:nvPr/>
        </p:nvSpPr>
        <p:spPr bwMode="auto">
          <a:xfrm>
            <a:off x="3503613" y="4038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0x104</a:t>
            </a:r>
          </a:p>
        </p:txBody>
      </p:sp>
      <p:sp>
        <p:nvSpPr>
          <p:cNvPr id="47110" name="Rectangle 6"/>
          <p:cNvSpPr>
            <a:spLocks/>
          </p:cNvSpPr>
          <p:nvPr/>
        </p:nvSpPr>
        <p:spPr bwMode="auto">
          <a:xfrm>
            <a:off x="6689725" y="47244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7111" name="Rectangle 7"/>
          <p:cNvSpPr>
            <a:spLocks/>
          </p:cNvSpPr>
          <p:nvPr/>
        </p:nvSpPr>
        <p:spPr bwMode="auto">
          <a:xfrm>
            <a:off x="6689725" y="53340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47112" name="Rectangle 8"/>
          <p:cNvSpPr>
            <a:spLocks/>
          </p:cNvSpPr>
          <p:nvPr/>
        </p:nvSpPr>
        <p:spPr bwMode="auto">
          <a:xfrm>
            <a:off x="4381500" y="53340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0x8048591</a:t>
            </a:r>
          </a:p>
        </p:txBody>
      </p:sp>
      <p:sp>
        <p:nvSpPr>
          <p:cNvPr id="47113" name="Rectangle 9"/>
          <p:cNvSpPr>
            <a:spLocks/>
          </p:cNvSpPr>
          <p:nvPr/>
        </p:nvSpPr>
        <p:spPr bwMode="auto">
          <a:xfrm>
            <a:off x="4381500" y="4724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0x104</a:t>
            </a:r>
          </a:p>
        </p:txBody>
      </p:sp>
      <p:sp>
        <p:nvSpPr>
          <p:cNvPr id="47114" name="Rectangle 10"/>
          <p:cNvSpPr>
            <a:spLocks/>
          </p:cNvSpPr>
          <p:nvPr/>
        </p:nvSpPr>
        <p:spPr bwMode="auto">
          <a:xfrm>
            <a:off x="3503613" y="3657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7115" name="Rectangle 11"/>
          <p:cNvSpPr>
            <a:spLocks/>
          </p:cNvSpPr>
          <p:nvPr/>
        </p:nvSpPr>
        <p:spPr bwMode="auto">
          <a:xfrm>
            <a:off x="3503613" y="3276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0x10c</a:t>
            </a:r>
          </a:p>
        </p:txBody>
      </p:sp>
      <p:sp>
        <p:nvSpPr>
          <p:cNvPr id="47116" name="Rectangle 12"/>
          <p:cNvSpPr>
            <a:spLocks/>
          </p:cNvSpPr>
          <p:nvPr/>
        </p:nvSpPr>
        <p:spPr bwMode="auto">
          <a:xfrm>
            <a:off x="3503613" y="2895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0x110</a:t>
            </a:r>
          </a:p>
        </p:txBody>
      </p:sp>
      <p:sp>
        <p:nvSpPr>
          <p:cNvPr id="47117" name="Rectangle 13"/>
          <p:cNvSpPr>
            <a:spLocks/>
          </p:cNvSpPr>
          <p:nvPr/>
        </p:nvSpPr>
        <p:spPr bwMode="auto">
          <a:xfrm>
            <a:off x="4381500" y="40386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</a:p>
        </p:txBody>
      </p:sp>
      <p:sp>
        <p:nvSpPr>
          <p:cNvPr id="47118" name="Rectangle 14"/>
          <p:cNvSpPr>
            <a:spLocks/>
          </p:cNvSpPr>
          <p:nvPr/>
        </p:nvSpPr>
        <p:spPr bwMode="auto">
          <a:xfrm>
            <a:off x="4381500" y="36576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123</a:t>
            </a:r>
          </a:p>
        </p:txBody>
      </p:sp>
      <p:sp>
        <p:nvSpPr>
          <p:cNvPr id="47119" name="Rectangle 15"/>
          <p:cNvSpPr>
            <a:spLocks/>
          </p:cNvSpPr>
          <p:nvPr/>
        </p:nvSpPr>
        <p:spPr bwMode="auto">
          <a:xfrm>
            <a:off x="4381500" y="2438400"/>
            <a:ext cx="1346200" cy="12192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120" name="Rectangle 1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Procedure Return Example</a:t>
            </a:r>
          </a:p>
        </p:txBody>
      </p:sp>
      <p:sp>
        <p:nvSpPr>
          <p:cNvPr id="47121" name="Rectangle 17"/>
          <p:cNvSpPr>
            <a:spLocks/>
          </p:cNvSpPr>
          <p:nvPr/>
        </p:nvSpPr>
        <p:spPr bwMode="auto">
          <a:xfrm>
            <a:off x="6551613" y="3657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7122" name="Rectangle 18"/>
          <p:cNvSpPr>
            <a:spLocks/>
          </p:cNvSpPr>
          <p:nvPr/>
        </p:nvSpPr>
        <p:spPr bwMode="auto">
          <a:xfrm>
            <a:off x="6551613" y="3276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0x10c</a:t>
            </a:r>
          </a:p>
        </p:txBody>
      </p:sp>
      <p:sp>
        <p:nvSpPr>
          <p:cNvPr id="47123" name="Rectangle 19"/>
          <p:cNvSpPr>
            <a:spLocks/>
          </p:cNvSpPr>
          <p:nvPr/>
        </p:nvSpPr>
        <p:spPr bwMode="auto">
          <a:xfrm>
            <a:off x="6551613" y="2895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0x110</a:t>
            </a:r>
          </a:p>
        </p:txBody>
      </p:sp>
      <p:sp>
        <p:nvSpPr>
          <p:cNvPr id="47124" name="Rectangle 20"/>
          <p:cNvSpPr>
            <a:spLocks/>
          </p:cNvSpPr>
          <p:nvPr/>
        </p:nvSpPr>
        <p:spPr bwMode="auto">
          <a:xfrm>
            <a:off x="7454900" y="3657600"/>
            <a:ext cx="1346200" cy="381000"/>
          </a:xfrm>
          <a:prstGeom prst="rect">
            <a:avLst/>
          </a:prstGeom>
          <a:solidFill>
            <a:srgbClr val="AC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123</a:t>
            </a:r>
          </a:p>
        </p:txBody>
      </p:sp>
      <p:sp>
        <p:nvSpPr>
          <p:cNvPr id="47125" name="Rectangle 21"/>
          <p:cNvSpPr>
            <a:spLocks/>
          </p:cNvSpPr>
          <p:nvPr/>
        </p:nvSpPr>
        <p:spPr bwMode="auto">
          <a:xfrm>
            <a:off x="7454900" y="2438400"/>
            <a:ext cx="1346200" cy="12192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126" name="Rectangle 22"/>
          <p:cNvSpPr>
            <a:spLocks/>
          </p:cNvSpPr>
          <p:nvPr/>
        </p:nvSpPr>
        <p:spPr bwMode="auto">
          <a:xfrm>
            <a:off x="7748588" y="2057400"/>
            <a:ext cx="500062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rgbClr val="C00000"/>
                </a:solidFill>
                <a:latin typeface="Courier New Bold" charset="0"/>
                <a:cs typeface="Courier New Bold" charset="0"/>
                <a:sym typeface="Courier New Bold" charset="0"/>
              </a:rPr>
              <a:t>ret</a:t>
            </a:r>
          </a:p>
        </p:txBody>
      </p:sp>
      <p:sp>
        <p:nvSpPr>
          <p:cNvPr id="47127" name="Rectangle 23"/>
          <p:cNvSpPr>
            <a:spLocks/>
          </p:cNvSpPr>
          <p:nvPr/>
        </p:nvSpPr>
        <p:spPr bwMode="auto">
          <a:xfrm>
            <a:off x="457200" y="1371600"/>
            <a:ext cx="6515100" cy="3556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wrap="none" lIns="38100" tIns="38100" rIns="38100" bIns="38100">
            <a:spAutoFit/>
          </a:bodyPr>
          <a:lstStyle/>
          <a:p>
            <a:pPr marL="419100" indent="-346075"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8048591:	c3             	ret	</a:t>
            </a:r>
            <a:r>
              <a:rPr lang="en-US" sz="1800" b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" charset="0"/>
              </a:rPr>
              <a:t>	</a:t>
            </a:r>
          </a:p>
        </p:txBody>
      </p:sp>
      <p:sp>
        <p:nvSpPr>
          <p:cNvPr id="47128" name="Rectangle 24"/>
          <p:cNvSpPr>
            <a:spLocks/>
          </p:cNvSpPr>
          <p:nvPr/>
        </p:nvSpPr>
        <p:spPr bwMode="auto">
          <a:xfrm>
            <a:off x="7454900" y="4724400"/>
            <a:ext cx="1346200" cy="381000"/>
          </a:xfrm>
          <a:prstGeom prst="rect">
            <a:avLst/>
          </a:prstGeom>
          <a:solidFill>
            <a:srgbClr val="A8E79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7129" name="Rectangle 25"/>
          <p:cNvSpPr>
            <a:spLocks/>
          </p:cNvSpPr>
          <p:nvPr/>
        </p:nvSpPr>
        <p:spPr bwMode="auto">
          <a:xfrm>
            <a:off x="7454900" y="5334000"/>
            <a:ext cx="1346200" cy="381000"/>
          </a:xfrm>
          <a:prstGeom prst="rect">
            <a:avLst/>
          </a:prstGeom>
          <a:solidFill>
            <a:srgbClr val="FF999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</a:p>
        </p:txBody>
      </p:sp>
      <p:sp>
        <p:nvSpPr>
          <p:cNvPr id="47130" name="Rectangle 26"/>
          <p:cNvSpPr>
            <a:spLocks/>
          </p:cNvSpPr>
          <p:nvPr/>
        </p:nvSpPr>
        <p:spPr bwMode="auto">
          <a:xfrm>
            <a:off x="7454900" y="40386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</a:p>
        </p:txBody>
      </p:sp>
      <p:sp>
        <p:nvSpPr>
          <p:cNvPr id="47131" name="Rectangle 27"/>
          <p:cNvSpPr>
            <a:spLocks/>
          </p:cNvSpPr>
          <p:nvPr/>
        </p:nvSpPr>
        <p:spPr bwMode="auto">
          <a:xfrm>
            <a:off x="361950" y="6400800"/>
            <a:ext cx="2513013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rgbClr val="595959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%eip: </a:t>
            </a:r>
            <a:r>
              <a:rPr lang="en-US" sz="1800">
                <a:solidFill>
                  <a:srgbClr val="595959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program counter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Stack-Based Languages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Languages that support recursion</a:t>
            </a:r>
          </a:p>
          <a:p>
            <a:pPr marL="552450" lvl="1"/>
            <a:r>
              <a:rPr lang="en-US" dirty="0"/>
              <a:t>e.g., C, Pascal, Java</a:t>
            </a:r>
          </a:p>
          <a:p>
            <a:pPr marL="552450" lvl="1"/>
            <a:r>
              <a:rPr lang="en-US" dirty="0"/>
              <a:t>Code must be “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Reentrant</a:t>
            </a:r>
            <a:r>
              <a:rPr lang="en-US" dirty="0"/>
              <a:t>”</a:t>
            </a:r>
          </a:p>
          <a:p>
            <a:pPr marL="838200" lvl="2"/>
            <a:r>
              <a:rPr lang="en-US" dirty="0"/>
              <a:t>Multiple simultaneous instantiations of single procedure</a:t>
            </a:r>
          </a:p>
          <a:p>
            <a:pPr marL="552450" lvl="1"/>
            <a:r>
              <a:rPr lang="en-US" dirty="0"/>
              <a:t>Need some place to store state of each instantiation</a:t>
            </a:r>
          </a:p>
          <a:p>
            <a:pPr marL="838200" lvl="2"/>
            <a:r>
              <a:rPr lang="en-US" dirty="0"/>
              <a:t>Arguments</a:t>
            </a:r>
          </a:p>
          <a:p>
            <a:pPr marL="838200" lvl="2"/>
            <a:r>
              <a:rPr lang="en-US" dirty="0"/>
              <a:t>Local variables</a:t>
            </a:r>
          </a:p>
          <a:p>
            <a:pPr marL="838200" lvl="2"/>
            <a:r>
              <a:rPr lang="en-US" dirty="0"/>
              <a:t>Return pointer</a:t>
            </a:r>
          </a:p>
          <a:p>
            <a:r>
              <a:rPr lang="en-US" dirty="0"/>
              <a:t>Stack discipline</a:t>
            </a:r>
          </a:p>
          <a:p>
            <a:pPr marL="552450" lvl="1"/>
            <a:r>
              <a:rPr lang="en-US" dirty="0"/>
              <a:t>State for given procedure needed for limited time</a:t>
            </a:r>
          </a:p>
          <a:p>
            <a:pPr marL="838200" lvl="2"/>
            <a:r>
              <a:rPr lang="en-US" dirty="0"/>
              <a:t>From when called to when return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returns before caller does</a:t>
            </a:r>
          </a:p>
          <a:p>
            <a:r>
              <a:rPr lang="en-US" dirty="0"/>
              <a:t>Stack allocated in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Frames</a:t>
            </a:r>
            <a:endParaRPr lang="en-US" dirty="0"/>
          </a:p>
          <a:p>
            <a:pPr marL="552450" lvl="1"/>
            <a:r>
              <a:rPr lang="en-US" dirty="0"/>
              <a:t>state for single procedure instantiation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Call Chain Example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2286000" y="23622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191000" y="3276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9" name="Rectangle 7"/>
          <p:cNvSpPr>
            <a:spLocks/>
          </p:cNvSpPr>
          <p:nvPr/>
        </p:nvSpPr>
        <p:spPr bwMode="auto">
          <a:xfrm>
            <a:off x="6883400" y="1676400"/>
            <a:ext cx="1549400" cy="3581400"/>
          </a:xfrm>
          <a:prstGeom prst="rect">
            <a:avLst/>
          </a:prstGeom>
          <a:solidFill>
            <a:srgbClr val="D8D8D8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0" name="Rectangle 8"/>
          <p:cNvSpPr>
            <a:spLocks/>
          </p:cNvSpPr>
          <p:nvPr/>
        </p:nvSpPr>
        <p:spPr bwMode="auto">
          <a:xfrm>
            <a:off x="7096125" y="19050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7096125" y="25908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49162" name="Rectangle 10"/>
          <p:cNvSpPr>
            <a:spLocks/>
          </p:cNvSpPr>
          <p:nvPr/>
        </p:nvSpPr>
        <p:spPr bwMode="auto">
          <a:xfrm>
            <a:off x="7085013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3" name="Rectangle 11"/>
          <p:cNvSpPr>
            <a:spLocks/>
          </p:cNvSpPr>
          <p:nvPr/>
        </p:nvSpPr>
        <p:spPr bwMode="auto">
          <a:xfrm>
            <a:off x="7096125" y="3962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4" name="Rectangle 12"/>
          <p:cNvSpPr>
            <a:spLocks/>
          </p:cNvSpPr>
          <p:nvPr/>
        </p:nvSpPr>
        <p:spPr bwMode="auto">
          <a:xfrm>
            <a:off x="7096125" y="4724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7402513" y="22098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7402513" y="2895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7402513" y="3581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7402513" y="4343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9" name="Rectangle 17"/>
          <p:cNvSpPr>
            <a:spLocks/>
          </p:cNvSpPr>
          <p:nvPr/>
        </p:nvSpPr>
        <p:spPr bwMode="auto">
          <a:xfrm>
            <a:off x="6848475" y="1066800"/>
            <a:ext cx="102076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Example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 Chain</a:t>
            </a:r>
          </a:p>
        </p:txBody>
      </p:sp>
      <p:sp>
        <p:nvSpPr>
          <p:cNvPr id="49170" name="Rectangle 18"/>
          <p:cNvSpPr>
            <a:spLocks/>
          </p:cNvSpPr>
          <p:nvPr/>
        </p:nvSpPr>
        <p:spPr bwMode="auto">
          <a:xfrm>
            <a:off x="7762875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7543800" y="28956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72" name="Rectangle 20"/>
          <p:cNvSpPr>
            <a:spLocks/>
          </p:cNvSpPr>
          <p:nvPr/>
        </p:nvSpPr>
        <p:spPr bwMode="auto">
          <a:xfrm>
            <a:off x="3505200" y="5715000"/>
            <a:ext cx="2908300" cy="3683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Procedure 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()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recursive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22800" y="254000"/>
            <a:ext cx="4140200" cy="1143000"/>
          </a:xfrm>
          <a:ln/>
        </p:spPr>
        <p:txBody>
          <a:bodyPr/>
          <a:lstStyle/>
          <a:p>
            <a:pPr marL="119063" indent="-119063"/>
            <a:r>
              <a:rPr lang="en-US"/>
              <a:t>Switch Statement Example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953000" y="1803400"/>
            <a:ext cx="3810000" cy="5029200"/>
          </a:xfrm>
          <a:ln/>
        </p:spPr>
        <p:txBody>
          <a:bodyPr/>
          <a:lstStyle/>
          <a:p>
            <a:r>
              <a:rPr lang="en-US" dirty="0"/>
              <a:t>Multiple case labels</a:t>
            </a:r>
          </a:p>
          <a:p>
            <a:pPr marL="552450" lvl="1"/>
            <a:r>
              <a:rPr lang="en-US" dirty="0"/>
              <a:t>Here: 5 &amp; 6</a:t>
            </a:r>
          </a:p>
          <a:p>
            <a:r>
              <a:rPr lang="en-US" dirty="0"/>
              <a:t>Fall through cases</a:t>
            </a:r>
          </a:p>
          <a:p>
            <a:pPr marL="552450" lvl="1"/>
            <a:r>
              <a:rPr lang="en-US" dirty="0"/>
              <a:t>Here: 2</a:t>
            </a:r>
          </a:p>
          <a:p>
            <a:r>
              <a:rPr lang="en-US" dirty="0"/>
              <a:t>Missing cases</a:t>
            </a:r>
          </a:p>
          <a:p>
            <a:pPr marL="552450" lvl="1"/>
            <a:r>
              <a:rPr lang="en-US" dirty="0"/>
              <a:t>Here: 4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254000" y="304800"/>
            <a:ext cx="4127500" cy="6400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6324600" y="2573338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0" name="Rectangle 4"/>
          <p:cNvSpPr>
            <a:spLocks/>
          </p:cNvSpPr>
          <p:nvPr/>
        </p:nvSpPr>
        <p:spPr bwMode="auto">
          <a:xfrm>
            <a:off x="3808413" y="2386013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Pointer: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Stack Frames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648200" cy="5435600"/>
          </a:xfrm>
          <a:ln/>
        </p:spPr>
        <p:txBody>
          <a:bodyPr/>
          <a:lstStyle/>
          <a:p>
            <a:r>
              <a:rPr lang="en-US"/>
              <a:t>Contents</a:t>
            </a:r>
          </a:p>
          <a:p>
            <a:pPr marL="552450" lvl="1"/>
            <a:r>
              <a:rPr lang="en-US"/>
              <a:t>Local variables</a:t>
            </a:r>
          </a:p>
          <a:p>
            <a:pPr marL="552450" lvl="1"/>
            <a:r>
              <a:rPr lang="en-US"/>
              <a:t>Return information</a:t>
            </a:r>
          </a:p>
          <a:p>
            <a:pPr marL="552450" lvl="1"/>
            <a:r>
              <a:rPr lang="en-US"/>
              <a:t>Temporary space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Management</a:t>
            </a:r>
          </a:p>
          <a:p>
            <a:pPr marL="552450" lvl="1"/>
            <a:r>
              <a:rPr lang="en-US"/>
              <a:t>Space allocated when enter procedure</a:t>
            </a:r>
          </a:p>
          <a:p>
            <a:pPr marL="838200" lvl="2"/>
            <a:r>
              <a:rPr lang="en-US"/>
              <a:t>“Set-up” code</a:t>
            </a:r>
          </a:p>
          <a:p>
            <a:pPr marL="552450" lvl="1"/>
            <a:r>
              <a:rPr lang="en-US"/>
              <a:t>Deallocated when return</a:t>
            </a:r>
          </a:p>
          <a:p>
            <a:pPr marL="838200" lvl="2"/>
            <a:r>
              <a:rPr lang="en-US"/>
              <a:t>“Finish” code</a:t>
            </a:r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6334125" y="3943350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4" name="Rectangle 8"/>
          <p:cNvSpPr>
            <a:spLocks/>
          </p:cNvSpPr>
          <p:nvPr/>
        </p:nvSpPr>
        <p:spPr bwMode="auto">
          <a:xfrm>
            <a:off x="3857625" y="3754438"/>
            <a:ext cx="2438400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6994525" y="4581525"/>
            <a:ext cx="1557338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50186" name="AutoShape 10"/>
          <p:cNvSpPr>
            <a:spLocks/>
          </p:cNvSpPr>
          <p:nvPr/>
        </p:nvSpPr>
        <p:spPr bwMode="auto">
          <a:xfrm rot="10800000" flipH="1">
            <a:off x="7461250" y="42037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50187" name="Group 11"/>
          <p:cNvGraphicFramePr>
            <a:graphicFrameLocks noGrp="1"/>
          </p:cNvGraphicFramePr>
          <p:nvPr/>
        </p:nvGraphicFramePr>
        <p:xfrm>
          <a:off x="7099300" y="698500"/>
          <a:ext cx="1320800" cy="3403600"/>
        </p:xfrm>
        <a:graphic>
          <a:graphicData uri="http://schemas.openxmlformats.org/drawingml/2006/table">
            <a:tbl>
              <a:tblPr/>
              <a:tblGrid>
                <a:gridCol w="1320800"/>
              </a:tblGrid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Previous Frame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Frame for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proc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12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1254" name="AutoShape 54"/>
          <p:cNvSpPr>
            <a:spLocks/>
          </p:cNvSpPr>
          <p:nvPr/>
        </p:nvSpPr>
        <p:spPr bwMode="auto">
          <a:xfrm>
            <a:off x="203200" y="2032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" name="Rectangle 4"/>
          <p:cNvSpPr>
            <a:spLocks/>
          </p:cNvSpPr>
          <p:nvPr/>
        </p:nvSpPr>
        <p:spPr bwMode="auto">
          <a:xfrm>
            <a:off x="977900" y="15240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22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2279" name="AutoShape 55"/>
          <p:cNvSpPr>
            <a:spLocks/>
          </p:cNvSpPr>
          <p:nvPr/>
        </p:nvSpPr>
        <p:spPr bwMode="auto">
          <a:xfrm>
            <a:off x="508000" y="23749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2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32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3264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326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326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3304" name="AutoShape 56"/>
          <p:cNvSpPr>
            <a:spLocks/>
          </p:cNvSpPr>
          <p:nvPr/>
        </p:nvSpPr>
        <p:spPr bwMode="auto">
          <a:xfrm>
            <a:off x="9144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" name="Rectangle 6"/>
          <p:cNvSpPr>
            <a:spLocks/>
          </p:cNvSpPr>
          <p:nvPr/>
        </p:nvSpPr>
        <p:spPr bwMode="auto">
          <a:xfrm>
            <a:off x="16002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428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6096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52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5391150" y="4919663"/>
            <a:ext cx="1495425" cy="928687"/>
            <a:chOff x="0" y="0"/>
            <a:chExt cx="941" cy="585"/>
          </a:xfrm>
        </p:grpSpPr>
        <p:sp>
          <p:nvSpPr>
            <p:cNvPr id="55314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5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" name="AutoShape 56"/>
          <p:cNvSpPr>
            <a:spLocks/>
          </p:cNvSpPr>
          <p:nvPr/>
        </p:nvSpPr>
        <p:spPr bwMode="auto">
          <a:xfrm>
            <a:off x="1066800" y="3733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1816100" y="30480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63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3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AutoShape 56"/>
          <p:cNvSpPr>
            <a:spLocks/>
          </p:cNvSpPr>
          <p:nvPr/>
        </p:nvSpPr>
        <p:spPr bwMode="auto">
          <a:xfrm>
            <a:off x="685800" y="3429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83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838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-1524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940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25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 Structure</a:t>
            </a:r>
          </a:p>
        </p:txBody>
      </p:sp>
      <p:sp>
        <p:nvSpPr>
          <p:cNvPr id="22532" name="Rectangle 4"/>
          <p:cNvSpPr>
            <a:spLocks/>
          </p:cNvSpPr>
          <p:nvPr/>
        </p:nvSpPr>
        <p:spPr bwMode="auto">
          <a:xfrm>
            <a:off x="7235825" y="15875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0</a:t>
            </a:r>
          </a:p>
        </p:txBody>
      </p:sp>
      <p:sp>
        <p:nvSpPr>
          <p:cNvPr id="22533" name="Rectangle 5"/>
          <p:cNvSpPr>
            <a:spLocks/>
          </p:cNvSpPr>
          <p:nvPr/>
        </p:nvSpPr>
        <p:spPr bwMode="auto">
          <a:xfrm>
            <a:off x="6030913" y="15875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Targ0:</a:t>
            </a:r>
          </a:p>
        </p:txBody>
      </p:sp>
      <p:sp>
        <p:nvSpPr>
          <p:cNvPr id="22534" name="Rectangle 6"/>
          <p:cNvSpPr>
            <a:spLocks/>
          </p:cNvSpPr>
          <p:nvPr/>
        </p:nvSpPr>
        <p:spPr bwMode="auto">
          <a:xfrm>
            <a:off x="7235825" y="25781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1</a:t>
            </a:r>
          </a:p>
        </p:txBody>
      </p:sp>
      <p:sp>
        <p:nvSpPr>
          <p:cNvPr id="22535" name="Rectangle 7"/>
          <p:cNvSpPr>
            <a:spLocks/>
          </p:cNvSpPr>
          <p:nvPr/>
        </p:nvSpPr>
        <p:spPr bwMode="auto">
          <a:xfrm>
            <a:off x="6030913" y="25781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Targ1:</a:t>
            </a:r>
          </a:p>
        </p:txBody>
      </p:sp>
      <p:sp>
        <p:nvSpPr>
          <p:cNvPr id="22536" name="Rectangle 8"/>
          <p:cNvSpPr>
            <a:spLocks/>
          </p:cNvSpPr>
          <p:nvPr/>
        </p:nvSpPr>
        <p:spPr bwMode="auto">
          <a:xfrm>
            <a:off x="7235825" y="35687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2</a:t>
            </a:r>
          </a:p>
        </p:txBody>
      </p:sp>
      <p:sp>
        <p:nvSpPr>
          <p:cNvPr id="22537" name="Rectangle 9"/>
          <p:cNvSpPr>
            <a:spLocks/>
          </p:cNvSpPr>
          <p:nvPr/>
        </p:nvSpPr>
        <p:spPr bwMode="auto">
          <a:xfrm>
            <a:off x="6030913" y="35687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Targ2:</a:t>
            </a:r>
          </a:p>
        </p:txBody>
      </p:sp>
      <p:sp>
        <p:nvSpPr>
          <p:cNvPr id="22538" name="Rectangle 10"/>
          <p:cNvSpPr>
            <a:spLocks/>
          </p:cNvSpPr>
          <p:nvPr/>
        </p:nvSpPr>
        <p:spPr bwMode="auto">
          <a:xfrm>
            <a:off x="7204075" y="57023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</a:p>
        </p:txBody>
      </p:sp>
      <p:sp>
        <p:nvSpPr>
          <p:cNvPr id="22539" name="Rectangle 11"/>
          <p:cNvSpPr>
            <a:spLocks/>
          </p:cNvSpPr>
          <p:nvPr/>
        </p:nvSpPr>
        <p:spPr bwMode="auto">
          <a:xfrm>
            <a:off x="5694363" y="5702300"/>
            <a:ext cx="13096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20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</a:p>
        </p:txBody>
      </p:sp>
      <p:sp>
        <p:nvSpPr>
          <p:cNvPr id="22540" name="Rectangle 12"/>
          <p:cNvSpPr>
            <a:spLocks/>
          </p:cNvSpPr>
          <p:nvPr/>
        </p:nvSpPr>
        <p:spPr bwMode="auto">
          <a:xfrm>
            <a:off x="7702550" y="4559300"/>
            <a:ext cx="227013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22541" name="Rectangle 13"/>
          <p:cNvSpPr>
            <a:spLocks/>
          </p:cNvSpPr>
          <p:nvPr/>
        </p:nvSpPr>
        <p:spPr bwMode="auto">
          <a:xfrm>
            <a:off x="3937000" y="1714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</a:t>
            </a:r>
          </a:p>
        </p:txBody>
      </p:sp>
      <p:sp>
        <p:nvSpPr>
          <p:cNvPr id="22542" name="Rectangle 14"/>
          <p:cNvSpPr>
            <a:spLocks/>
          </p:cNvSpPr>
          <p:nvPr/>
        </p:nvSpPr>
        <p:spPr bwMode="auto">
          <a:xfrm>
            <a:off x="3937000" y="2095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</a:t>
            </a:r>
          </a:p>
        </p:txBody>
      </p:sp>
      <p:sp>
        <p:nvSpPr>
          <p:cNvPr id="22543" name="Rectangle 15"/>
          <p:cNvSpPr>
            <a:spLocks/>
          </p:cNvSpPr>
          <p:nvPr/>
        </p:nvSpPr>
        <p:spPr bwMode="auto">
          <a:xfrm>
            <a:off x="3937000" y="2476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</a:t>
            </a:r>
          </a:p>
        </p:txBody>
      </p:sp>
      <p:sp>
        <p:nvSpPr>
          <p:cNvPr id="22544" name="Rectangle 16"/>
          <p:cNvSpPr>
            <a:spLocks/>
          </p:cNvSpPr>
          <p:nvPr/>
        </p:nvSpPr>
        <p:spPr bwMode="auto">
          <a:xfrm>
            <a:off x="3937000" y="37719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18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</a:t>
            </a:r>
          </a:p>
        </p:txBody>
      </p:sp>
      <p:sp>
        <p:nvSpPr>
          <p:cNvPr id="22545" name="Rectangle 17"/>
          <p:cNvSpPr>
            <a:spLocks/>
          </p:cNvSpPr>
          <p:nvPr/>
        </p:nvSpPr>
        <p:spPr bwMode="auto">
          <a:xfrm>
            <a:off x="3937000" y="2857500"/>
            <a:ext cx="1270000" cy="9144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22546" name="Rectangle 18"/>
          <p:cNvSpPr>
            <a:spLocks/>
          </p:cNvSpPr>
          <p:nvPr/>
        </p:nvSpPr>
        <p:spPr bwMode="auto">
          <a:xfrm>
            <a:off x="3111500" y="1701800"/>
            <a:ext cx="852488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jtab:</a:t>
            </a:r>
          </a:p>
        </p:txBody>
      </p:sp>
      <p:sp>
        <p:nvSpPr>
          <p:cNvPr id="22547" name="Rectangle 19"/>
          <p:cNvSpPr>
            <a:spLocks/>
          </p:cNvSpPr>
          <p:nvPr/>
        </p:nvSpPr>
        <p:spPr bwMode="auto">
          <a:xfrm>
            <a:off x="304800" y="5092700"/>
            <a:ext cx="2984500" cy="609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target = JTab[x];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goto *target;</a:t>
            </a:r>
          </a:p>
        </p:txBody>
      </p:sp>
      <p:sp>
        <p:nvSpPr>
          <p:cNvPr id="22548" name="Rectangle 20"/>
          <p:cNvSpPr>
            <a:spLocks/>
          </p:cNvSpPr>
          <p:nvPr/>
        </p:nvSpPr>
        <p:spPr bwMode="auto">
          <a:xfrm>
            <a:off x="304800" y="1663700"/>
            <a:ext cx="2298700" cy="26035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switch(x) {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val_0: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0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• • •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</a:t>
            </a:r>
            <a:r>
              <a:rPr lang="en-US" sz="1800" dirty="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}</a:t>
            </a:r>
          </a:p>
        </p:txBody>
      </p:sp>
      <p:sp>
        <p:nvSpPr>
          <p:cNvPr id="22549" name="Rectangle 21"/>
          <p:cNvSpPr>
            <a:spLocks/>
          </p:cNvSpPr>
          <p:nvPr/>
        </p:nvSpPr>
        <p:spPr bwMode="auto">
          <a:xfrm>
            <a:off x="285750" y="1295400"/>
            <a:ext cx="139065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Switch Form</a:t>
            </a:r>
          </a:p>
        </p:txBody>
      </p:sp>
      <p:sp>
        <p:nvSpPr>
          <p:cNvPr id="22550" name="Rectangle 22"/>
          <p:cNvSpPr>
            <a:spLocks/>
          </p:cNvSpPr>
          <p:nvPr/>
        </p:nvSpPr>
        <p:spPr bwMode="auto">
          <a:xfrm>
            <a:off x="271463" y="4724400"/>
            <a:ext cx="26797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Approximate Translation</a:t>
            </a:r>
          </a:p>
        </p:txBody>
      </p:sp>
      <p:sp>
        <p:nvSpPr>
          <p:cNvPr id="22551" name="Rectangle 23"/>
          <p:cNvSpPr>
            <a:spLocks/>
          </p:cNvSpPr>
          <p:nvPr/>
        </p:nvSpPr>
        <p:spPr bwMode="auto">
          <a:xfrm>
            <a:off x="3725863" y="1282700"/>
            <a:ext cx="1268412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2552" name="Rectangle 24"/>
          <p:cNvSpPr>
            <a:spLocks/>
          </p:cNvSpPr>
          <p:nvPr/>
        </p:nvSpPr>
        <p:spPr bwMode="auto">
          <a:xfrm>
            <a:off x="6923088" y="1219200"/>
            <a:ext cx="1462087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Targets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04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60433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4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4318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7493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1443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61458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59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6" name="Rectangle 4"/>
          <p:cNvSpPr>
            <a:spLocks/>
          </p:cNvSpPr>
          <p:nvPr/>
        </p:nvSpPr>
        <p:spPr bwMode="auto">
          <a:xfrm>
            <a:off x="825500" y="16764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24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IA32/Linux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5372100" cy="5435600"/>
          </a:xfrm>
          <a:ln/>
        </p:spPr>
        <p:txBody>
          <a:bodyPr/>
          <a:lstStyle/>
          <a:p>
            <a:r>
              <a:rPr lang="en-US" dirty="0"/>
              <a:t>Current Stack Frame (“Top” to Bottom)</a:t>
            </a:r>
          </a:p>
          <a:p>
            <a:pPr marL="552450" lvl="1"/>
            <a:r>
              <a:rPr lang="en-US" dirty="0"/>
              <a:t>“Argument build:”</a:t>
            </a:r>
            <a:br>
              <a:rPr lang="en-US" dirty="0"/>
            </a:br>
            <a:r>
              <a:rPr lang="en-US" dirty="0"/>
              <a:t>Parameters for function about to call</a:t>
            </a:r>
          </a:p>
          <a:p>
            <a:pPr marL="552450" lvl="1"/>
            <a:r>
              <a:rPr lang="en-US" dirty="0"/>
              <a:t>Local variables</a:t>
            </a:r>
            <a:br>
              <a:rPr lang="en-US" dirty="0"/>
            </a:br>
            <a:r>
              <a:rPr lang="en-US" dirty="0"/>
              <a:t>If can’t keep in registers</a:t>
            </a:r>
          </a:p>
          <a:p>
            <a:pPr marL="552450" lvl="1"/>
            <a:r>
              <a:rPr lang="en-US" dirty="0"/>
              <a:t>Saved register context</a:t>
            </a:r>
          </a:p>
          <a:p>
            <a:pPr marL="552450" lvl="1"/>
            <a:r>
              <a:rPr lang="en-US" dirty="0"/>
              <a:t>Old frame pointer</a:t>
            </a:r>
          </a:p>
          <a:p>
            <a:endParaRPr lang="en-US" dirty="0"/>
          </a:p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Arguments for this call</a:t>
            </a:r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7366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7366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7366000" y="5699125"/>
            <a:ext cx="1270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7366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3" name="Rectangle 9"/>
          <p:cNvSpPr>
            <a:spLocks/>
          </p:cNvSpPr>
          <p:nvPr/>
        </p:nvSpPr>
        <p:spPr bwMode="auto">
          <a:xfrm>
            <a:off x="7366000" y="3581400"/>
            <a:ext cx="127000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%ebp</a:t>
            </a:r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7366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6235700" y="21256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6981825" y="12954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6469063" y="3732213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8" name="Rectangle 14"/>
          <p:cNvSpPr>
            <a:spLocks/>
          </p:cNvSpPr>
          <p:nvPr/>
        </p:nvSpPr>
        <p:spPr bwMode="auto">
          <a:xfrm>
            <a:off x="4927600" y="3268663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</a:t>
            </a:r>
            <a:b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</a:b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6478588" y="6365875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5005388" y="5897563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Revisiting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endParaRPr lang="en-US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4114800"/>
            <a:ext cx="39751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swap(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t0 =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t0;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3975100" cy="1879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course1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course2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18213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call_swap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swap(&amp;course1, &amp;course2);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4648200" y="1447800"/>
            <a:ext cx="4279900" cy="20574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call_swap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$24,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$course2, 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$course1,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call	swap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</a:p>
        </p:txBody>
      </p:sp>
      <p:sp>
        <p:nvSpPr>
          <p:cNvPr id="63495" name="Rectangle 7"/>
          <p:cNvSpPr>
            <a:spLocks/>
          </p:cNvSpPr>
          <p:nvPr/>
        </p:nvSpPr>
        <p:spPr bwMode="auto">
          <a:xfrm>
            <a:off x="4648200" y="4876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496" name="Rectangle 8"/>
          <p:cNvSpPr>
            <a:spLocks/>
          </p:cNvSpPr>
          <p:nvPr/>
        </p:nvSpPr>
        <p:spPr bwMode="auto">
          <a:xfrm>
            <a:off x="4648200" y="5257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497" name="Rectangle 9"/>
          <p:cNvSpPr>
            <a:spLocks/>
          </p:cNvSpPr>
          <p:nvPr/>
        </p:nvSpPr>
        <p:spPr bwMode="auto">
          <a:xfrm>
            <a:off x="4648200" y="5638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002362" y="5873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508775" y="5715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6483350" y="3886200"/>
            <a:ext cx="1060450" cy="685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4648200" y="3962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3502" name="Rectangle 14"/>
          <p:cNvSpPr>
            <a:spLocks/>
          </p:cNvSpPr>
          <p:nvPr/>
        </p:nvSpPr>
        <p:spPr bwMode="auto">
          <a:xfrm>
            <a:off x="4595813" y="1066800"/>
            <a:ext cx="3455987" cy="393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Calling 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from 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call_swap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45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Revisiting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endParaRPr lang="en-US">
              <a:latin typeface="Courier New Bold" charset="0"/>
              <a:sym typeface="Courier New Bold" charset="0"/>
            </a:endParaRPr>
          </a:p>
        </p:txBody>
      </p:sp>
      <p:sp>
        <p:nvSpPr>
          <p:cNvPr id="64516" name="Rectangle 4"/>
          <p:cNvSpPr>
            <a:spLocks/>
          </p:cNvSpPr>
          <p:nvPr/>
        </p:nvSpPr>
        <p:spPr bwMode="auto">
          <a:xfrm>
            <a:off x="457200" y="1828800"/>
            <a:ext cx="39751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swap(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t0 =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t0;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517" name="Rectangle 5"/>
          <p:cNvSpPr>
            <a:spLocks/>
          </p:cNvSpPr>
          <p:nvPr/>
        </p:nvSpPr>
        <p:spPr bwMode="auto">
          <a:xfrm>
            <a:off x="4648200" y="1308100"/>
            <a:ext cx="3365500" cy="4140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swap:</a:t>
            </a: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4518" name="AutoShape 6"/>
          <p:cNvSpPr>
            <a:spLocks/>
          </p:cNvSpPr>
          <p:nvPr/>
        </p:nvSpPr>
        <p:spPr bwMode="auto">
          <a:xfrm>
            <a:off x="7848600" y="2667000"/>
            <a:ext cx="228600" cy="1600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4519" name="Rectangle 7"/>
          <p:cNvSpPr>
            <a:spLocks/>
          </p:cNvSpPr>
          <p:nvPr/>
        </p:nvSpPr>
        <p:spPr bwMode="auto">
          <a:xfrm>
            <a:off x="8208963" y="3302000"/>
            <a:ext cx="569912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Body</a:t>
            </a:r>
          </a:p>
        </p:txBody>
      </p:sp>
      <p:sp>
        <p:nvSpPr>
          <p:cNvPr id="64520" name="AutoShape 8"/>
          <p:cNvSpPr>
            <a:spLocks/>
          </p:cNvSpPr>
          <p:nvPr/>
        </p:nvSpPr>
        <p:spPr bwMode="auto">
          <a:xfrm>
            <a:off x="7848600" y="1689100"/>
            <a:ext cx="2286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4521" name="Rectangle 9"/>
          <p:cNvSpPr>
            <a:spLocks/>
          </p:cNvSpPr>
          <p:nvPr/>
        </p:nvSpPr>
        <p:spPr bwMode="auto">
          <a:xfrm>
            <a:off x="8207375" y="1765300"/>
            <a:ext cx="390525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</a:t>
            </a:r>
          </a:p>
        </p:txBody>
      </p:sp>
      <p:sp>
        <p:nvSpPr>
          <p:cNvPr id="64522" name="AutoShape 10"/>
          <p:cNvSpPr>
            <a:spLocks/>
          </p:cNvSpPr>
          <p:nvPr/>
        </p:nvSpPr>
        <p:spPr bwMode="auto">
          <a:xfrm>
            <a:off x="7848600" y="4572000"/>
            <a:ext cx="228600" cy="99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4523" name="Rectangle 11"/>
          <p:cNvSpPr>
            <a:spLocks/>
          </p:cNvSpPr>
          <p:nvPr/>
        </p:nvSpPr>
        <p:spPr bwMode="auto">
          <a:xfrm>
            <a:off x="8207375" y="4889500"/>
            <a:ext cx="642938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Finish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55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/>
              <a:t> Setup #1</a:t>
            </a:r>
          </a:p>
        </p:txBody>
      </p:sp>
      <p:sp>
        <p:nvSpPr>
          <p:cNvPr id="65540" name="Rectangle 4"/>
          <p:cNvSpPr>
            <a:spLocks/>
          </p:cNvSpPr>
          <p:nvPr/>
        </p:nvSpPr>
        <p:spPr bwMode="auto">
          <a:xfrm>
            <a:off x="1524000" y="5105400"/>
            <a:ext cx="5041900" cy="1143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swap: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u="sng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esp,%ebp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5541" name="Rectangle 5"/>
          <p:cNvSpPr>
            <a:spLocks/>
          </p:cNvSpPr>
          <p:nvPr/>
        </p:nvSpPr>
        <p:spPr bwMode="auto">
          <a:xfrm>
            <a:off x="5500688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65542" name="Rectangle 6"/>
          <p:cNvSpPr>
            <a:spLocks/>
          </p:cNvSpPr>
          <p:nvPr/>
        </p:nvSpPr>
        <p:spPr bwMode="auto">
          <a:xfrm>
            <a:off x="1016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5543" name="Rectangle 7"/>
          <p:cNvSpPr>
            <a:spLocks/>
          </p:cNvSpPr>
          <p:nvPr/>
        </p:nvSpPr>
        <p:spPr bwMode="auto">
          <a:xfrm>
            <a:off x="1016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5544" name="Rectangle 8"/>
          <p:cNvSpPr>
            <a:spLocks/>
          </p:cNvSpPr>
          <p:nvPr/>
        </p:nvSpPr>
        <p:spPr bwMode="auto">
          <a:xfrm>
            <a:off x="1016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 flipH="1">
            <a:off x="2454275" y="41973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546" name="Rectangle 10"/>
          <p:cNvSpPr>
            <a:spLocks/>
          </p:cNvSpPr>
          <p:nvPr/>
        </p:nvSpPr>
        <p:spPr bwMode="auto">
          <a:xfrm>
            <a:off x="3100388" y="4025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5547" name="Rectangle 11"/>
          <p:cNvSpPr>
            <a:spLocks/>
          </p:cNvSpPr>
          <p:nvPr/>
        </p:nvSpPr>
        <p:spPr bwMode="auto">
          <a:xfrm>
            <a:off x="650875" y="1274763"/>
            <a:ext cx="158591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Entering Stack</a:t>
            </a:r>
          </a:p>
        </p:txBody>
      </p:sp>
      <p:sp>
        <p:nvSpPr>
          <p:cNvPr id="65548" name="Rectangle 12"/>
          <p:cNvSpPr>
            <a:spLocks/>
          </p:cNvSpPr>
          <p:nvPr/>
        </p:nvSpPr>
        <p:spPr bwMode="auto">
          <a:xfrm>
            <a:off x="1016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 flipH="1">
            <a:off x="2451100" y="198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550" name="Rectangle 14"/>
          <p:cNvSpPr>
            <a:spLocks/>
          </p:cNvSpPr>
          <p:nvPr/>
        </p:nvSpPr>
        <p:spPr bwMode="auto">
          <a:xfrm>
            <a:off x="3097213" y="18097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5551" name="Rectangle 15"/>
          <p:cNvSpPr>
            <a:spLocks/>
          </p:cNvSpPr>
          <p:nvPr/>
        </p:nvSpPr>
        <p:spPr bwMode="auto">
          <a:xfrm>
            <a:off x="5715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65552" name="Rectangle 16"/>
          <p:cNvSpPr>
            <a:spLocks/>
          </p:cNvSpPr>
          <p:nvPr/>
        </p:nvSpPr>
        <p:spPr bwMode="auto">
          <a:xfrm>
            <a:off x="5715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65553" name="Rectangle 17"/>
          <p:cNvSpPr>
            <a:spLocks/>
          </p:cNvSpPr>
          <p:nvPr/>
        </p:nvSpPr>
        <p:spPr bwMode="auto">
          <a:xfrm>
            <a:off x="5715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5554" name="Rectangle 18"/>
          <p:cNvSpPr>
            <a:spLocks/>
          </p:cNvSpPr>
          <p:nvPr/>
        </p:nvSpPr>
        <p:spPr bwMode="auto">
          <a:xfrm>
            <a:off x="5715000" y="4419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5555" name="Line 19"/>
          <p:cNvSpPr>
            <a:spLocks noChangeShapeType="1"/>
          </p:cNvSpPr>
          <p:nvPr/>
        </p:nvSpPr>
        <p:spPr bwMode="auto">
          <a:xfrm flipH="1">
            <a:off x="7073900" y="1993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556" name="Rectangle 20"/>
          <p:cNvSpPr>
            <a:spLocks/>
          </p:cNvSpPr>
          <p:nvPr/>
        </p:nvSpPr>
        <p:spPr bwMode="auto">
          <a:xfrm>
            <a:off x="7720013" y="18224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5557" name="Rectangle 21"/>
          <p:cNvSpPr>
            <a:spLocks/>
          </p:cNvSpPr>
          <p:nvPr/>
        </p:nvSpPr>
        <p:spPr bwMode="auto">
          <a:xfrm>
            <a:off x="5715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 flipH="1">
            <a:off x="7064375" y="46164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559" name="Rectangle 23"/>
          <p:cNvSpPr>
            <a:spLocks/>
          </p:cNvSpPr>
          <p:nvPr/>
        </p:nvSpPr>
        <p:spPr bwMode="auto">
          <a:xfrm>
            <a:off x="7710488" y="44450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5560" name="Freeform 24"/>
          <p:cNvSpPr>
            <a:spLocks/>
          </p:cNvSpPr>
          <p:nvPr/>
        </p:nvSpPr>
        <p:spPr bwMode="auto">
          <a:xfrm>
            <a:off x="6832600" y="2057400"/>
            <a:ext cx="1016000" cy="25146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65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/>
              <a:t> Setup #2</a:t>
            </a:r>
          </a:p>
        </p:txBody>
      </p:sp>
      <p:sp>
        <p:nvSpPr>
          <p:cNvPr id="66564" name="Rectangle 4"/>
          <p:cNvSpPr>
            <a:spLocks/>
          </p:cNvSpPr>
          <p:nvPr/>
        </p:nvSpPr>
        <p:spPr bwMode="auto">
          <a:xfrm>
            <a:off x="1524000" y="5105400"/>
            <a:ext cx="5041900" cy="1143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swap: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u="sng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esp,%ebp</a:t>
            </a:r>
            <a:endParaRPr lang="en-US" b="1" u="sng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6565" name="Rectangle 5"/>
          <p:cNvSpPr>
            <a:spLocks/>
          </p:cNvSpPr>
          <p:nvPr/>
        </p:nvSpPr>
        <p:spPr bwMode="auto">
          <a:xfrm>
            <a:off x="5500688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66566" name="Rectangle 6"/>
          <p:cNvSpPr>
            <a:spLocks/>
          </p:cNvSpPr>
          <p:nvPr/>
        </p:nvSpPr>
        <p:spPr bwMode="auto">
          <a:xfrm>
            <a:off x="1016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6567" name="Rectangle 7"/>
          <p:cNvSpPr>
            <a:spLocks/>
          </p:cNvSpPr>
          <p:nvPr/>
        </p:nvSpPr>
        <p:spPr bwMode="auto">
          <a:xfrm>
            <a:off x="1016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6568" name="Rectangle 8"/>
          <p:cNvSpPr>
            <a:spLocks/>
          </p:cNvSpPr>
          <p:nvPr/>
        </p:nvSpPr>
        <p:spPr bwMode="auto">
          <a:xfrm>
            <a:off x="1016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 flipH="1">
            <a:off x="2454275" y="41973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570" name="Rectangle 10"/>
          <p:cNvSpPr>
            <a:spLocks/>
          </p:cNvSpPr>
          <p:nvPr/>
        </p:nvSpPr>
        <p:spPr bwMode="auto">
          <a:xfrm>
            <a:off x="3100388" y="4025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6571" name="Rectangle 11"/>
          <p:cNvSpPr>
            <a:spLocks/>
          </p:cNvSpPr>
          <p:nvPr/>
        </p:nvSpPr>
        <p:spPr bwMode="auto">
          <a:xfrm>
            <a:off x="650875" y="1274763"/>
            <a:ext cx="158591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Entering Stack</a:t>
            </a:r>
          </a:p>
        </p:txBody>
      </p:sp>
      <p:sp>
        <p:nvSpPr>
          <p:cNvPr id="66572" name="Rectangle 12"/>
          <p:cNvSpPr>
            <a:spLocks/>
          </p:cNvSpPr>
          <p:nvPr/>
        </p:nvSpPr>
        <p:spPr bwMode="auto">
          <a:xfrm>
            <a:off x="1016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 flipH="1">
            <a:off x="2451100" y="198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574" name="Rectangle 14"/>
          <p:cNvSpPr>
            <a:spLocks/>
          </p:cNvSpPr>
          <p:nvPr/>
        </p:nvSpPr>
        <p:spPr bwMode="auto">
          <a:xfrm>
            <a:off x="3097213" y="18097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6575" name="Rectangle 15"/>
          <p:cNvSpPr>
            <a:spLocks/>
          </p:cNvSpPr>
          <p:nvPr/>
        </p:nvSpPr>
        <p:spPr bwMode="auto">
          <a:xfrm>
            <a:off x="5715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66576" name="Rectangle 16"/>
          <p:cNvSpPr>
            <a:spLocks/>
          </p:cNvSpPr>
          <p:nvPr/>
        </p:nvSpPr>
        <p:spPr bwMode="auto">
          <a:xfrm>
            <a:off x="5715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66577" name="Rectangle 17"/>
          <p:cNvSpPr>
            <a:spLocks/>
          </p:cNvSpPr>
          <p:nvPr/>
        </p:nvSpPr>
        <p:spPr bwMode="auto">
          <a:xfrm>
            <a:off x="5715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6578" name="Rectangle 18"/>
          <p:cNvSpPr>
            <a:spLocks/>
          </p:cNvSpPr>
          <p:nvPr/>
        </p:nvSpPr>
        <p:spPr bwMode="auto">
          <a:xfrm>
            <a:off x="5715000" y="4419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6579" name="Line 19"/>
          <p:cNvSpPr>
            <a:spLocks noChangeShapeType="1"/>
          </p:cNvSpPr>
          <p:nvPr/>
        </p:nvSpPr>
        <p:spPr bwMode="auto">
          <a:xfrm flipH="1">
            <a:off x="7061200" y="4418013"/>
            <a:ext cx="454025" cy="101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580" name="Rectangle 20"/>
          <p:cNvSpPr>
            <a:spLocks/>
          </p:cNvSpPr>
          <p:nvPr/>
        </p:nvSpPr>
        <p:spPr bwMode="auto">
          <a:xfrm>
            <a:off x="7580313" y="42735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6581" name="Rectangle 21"/>
          <p:cNvSpPr>
            <a:spLocks/>
          </p:cNvSpPr>
          <p:nvPr/>
        </p:nvSpPr>
        <p:spPr bwMode="auto">
          <a:xfrm>
            <a:off x="5715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6582" name="Line 22"/>
          <p:cNvSpPr>
            <a:spLocks noChangeShapeType="1"/>
          </p:cNvSpPr>
          <p:nvPr/>
        </p:nvSpPr>
        <p:spPr bwMode="auto">
          <a:xfrm flipH="1">
            <a:off x="7064375" y="46926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583" name="Rectangle 23"/>
          <p:cNvSpPr>
            <a:spLocks/>
          </p:cNvSpPr>
          <p:nvPr/>
        </p:nvSpPr>
        <p:spPr bwMode="auto">
          <a:xfrm>
            <a:off x="7558088" y="4533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6584" name="Freeform 24"/>
          <p:cNvSpPr>
            <a:spLocks/>
          </p:cNvSpPr>
          <p:nvPr/>
        </p:nvSpPr>
        <p:spPr bwMode="auto">
          <a:xfrm>
            <a:off x="6832600" y="2057400"/>
            <a:ext cx="1016000" cy="25146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75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/>
              <a:t> Setup #3</a:t>
            </a:r>
          </a:p>
        </p:txBody>
      </p:sp>
      <p:sp>
        <p:nvSpPr>
          <p:cNvPr id="67588" name="Rectangle 4"/>
          <p:cNvSpPr>
            <a:spLocks/>
          </p:cNvSpPr>
          <p:nvPr/>
        </p:nvSpPr>
        <p:spPr bwMode="auto">
          <a:xfrm>
            <a:off x="1524000" y="5105400"/>
            <a:ext cx="5041900" cy="1143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swap: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esp,%ebp</a:t>
            </a:r>
            <a:endParaRPr lang="en-US" b="1" u="sng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u="sng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u="sng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7589" name="Rectangle 5"/>
          <p:cNvSpPr>
            <a:spLocks/>
          </p:cNvSpPr>
          <p:nvPr/>
        </p:nvSpPr>
        <p:spPr bwMode="auto">
          <a:xfrm>
            <a:off x="5500688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67590" name="Rectangle 6"/>
          <p:cNvSpPr>
            <a:spLocks/>
          </p:cNvSpPr>
          <p:nvPr/>
        </p:nvSpPr>
        <p:spPr bwMode="auto">
          <a:xfrm>
            <a:off x="1016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7591" name="Rectangle 7"/>
          <p:cNvSpPr>
            <a:spLocks/>
          </p:cNvSpPr>
          <p:nvPr/>
        </p:nvSpPr>
        <p:spPr bwMode="auto">
          <a:xfrm>
            <a:off x="1016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7592" name="Rectangle 8"/>
          <p:cNvSpPr>
            <a:spLocks/>
          </p:cNvSpPr>
          <p:nvPr/>
        </p:nvSpPr>
        <p:spPr bwMode="auto">
          <a:xfrm>
            <a:off x="1016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 flipH="1">
            <a:off x="2454275" y="41973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594" name="Rectangle 10"/>
          <p:cNvSpPr>
            <a:spLocks/>
          </p:cNvSpPr>
          <p:nvPr/>
        </p:nvSpPr>
        <p:spPr bwMode="auto">
          <a:xfrm>
            <a:off x="3100388" y="4025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7595" name="Rectangle 11"/>
          <p:cNvSpPr>
            <a:spLocks/>
          </p:cNvSpPr>
          <p:nvPr/>
        </p:nvSpPr>
        <p:spPr bwMode="auto">
          <a:xfrm>
            <a:off x="650875" y="1274763"/>
            <a:ext cx="158591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Entering Stack</a:t>
            </a:r>
          </a:p>
        </p:txBody>
      </p:sp>
      <p:sp>
        <p:nvSpPr>
          <p:cNvPr id="67596" name="Rectangle 12"/>
          <p:cNvSpPr>
            <a:spLocks/>
          </p:cNvSpPr>
          <p:nvPr/>
        </p:nvSpPr>
        <p:spPr bwMode="auto">
          <a:xfrm>
            <a:off x="1016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 flipH="1">
            <a:off x="2451100" y="198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598" name="Rectangle 14"/>
          <p:cNvSpPr>
            <a:spLocks/>
          </p:cNvSpPr>
          <p:nvPr/>
        </p:nvSpPr>
        <p:spPr bwMode="auto">
          <a:xfrm>
            <a:off x="3097213" y="18097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7599" name="Rectangle 15"/>
          <p:cNvSpPr>
            <a:spLocks/>
          </p:cNvSpPr>
          <p:nvPr/>
        </p:nvSpPr>
        <p:spPr bwMode="auto">
          <a:xfrm>
            <a:off x="5715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67600" name="Rectangle 16"/>
          <p:cNvSpPr>
            <a:spLocks/>
          </p:cNvSpPr>
          <p:nvPr/>
        </p:nvSpPr>
        <p:spPr bwMode="auto">
          <a:xfrm>
            <a:off x="5715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67601" name="Rectangle 17"/>
          <p:cNvSpPr>
            <a:spLocks/>
          </p:cNvSpPr>
          <p:nvPr/>
        </p:nvSpPr>
        <p:spPr bwMode="auto">
          <a:xfrm>
            <a:off x="5715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7602" name="Rectangle 18"/>
          <p:cNvSpPr>
            <a:spLocks/>
          </p:cNvSpPr>
          <p:nvPr/>
        </p:nvSpPr>
        <p:spPr bwMode="auto">
          <a:xfrm>
            <a:off x="5715000" y="4419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7603" name="Line 19"/>
          <p:cNvSpPr>
            <a:spLocks noChangeShapeType="1"/>
          </p:cNvSpPr>
          <p:nvPr/>
        </p:nvSpPr>
        <p:spPr bwMode="auto">
          <a:xfrm flipH="1">
            <a:off x="7059613" y="49911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604" name="Rectangle 20"/>
          <p:cNvSpPr>
            <a:spLocks/>
          </p:cNvSpPr>
          <p:nvPr/>
        </p:nvSpPr>
        <p:spPr bwMode="auto">
          <a:xfrm>
            <a:off x="7593013" y="44513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7605" name="Rectangle 21"/>
          <p:cNvSpPr>
            <a:spLocks/>
          </p:cNvSpPr>
          <p:nvPr/>
        </p:nvSpPr>
        <p:spPr bwMode="auto">
          <a:xfrm>
            <a:off x="5715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7606" name="Line 22"/>
          <p:cNvSpPr>
            <a:spLocks noChangeShapeType="1"/>
          </p:cNvSpPr>
          <p:nvPr/>
        </p:nvSpPr>
        <p:spPr bwMode="auto">
          <a:xfrm flipH="1">
            <a:off x="7064375" y="46164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607" name="Rectangle 23"/>
          <p:cNvSpPr>
            <a:spLocks/>
          </p:cNvSpPr>
          <p:nvPr/>
        </p:nvSpPr>
        <p:spPr bwMode="auto">
          <a:xfrm>
            <a:off x="7596188" y="48260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7608" name="Freeform 24"/>
          <p:cNvSpPr>
            <a:spLocks/>
          </p:cNvSpPr>
          <p:nvPr/>
        </p:nvSpPr>
        <p:spPr bwMode="auto">
          <a:xfrm>
            <a:off x="6832600" y="2057400"/>
            <a:ext cx="1016000" cy="25146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609" name="Rectangle 25"/>
          <p:cNvSpPr>
            <a:spLocks/>
          </p:cNvSpPr>
          <p:nvPr/>
        </p:nvSpPr>
        <p:spPr bwMode="auto">
          <a:xfrm>
            <a:off x="5715000" y="4800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/>
          </p:cNvSpPr>
          <p:nvPr/>
        </p:nvSpPr>
        <p:spPr bwMode="auto">
          <a:xfrm>
            <a:off x="2298700" y="4025900"/>
            <a:ext cx="3403600" cy="381000"/>
          </a:xfrm>
          <a:prstGeom prst="rect">
            <a:avLst/>
          </a:prstGeom>
          <a:solidFill>
            <a:srgbClr val="F1C7C7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10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8611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/>
              <a:t> Body</a:t>
            </a:r>
          </a:p>
        </p:txBody>
      </p:sp>
      <p:sp>
        <p:nvSpPr>
          <p:cNvPr id="68613" name="Rectangle 5"/>
          <p:cNvSpPr>
            <a:spLocks/>
          </p:cNvSpPr>
          <p:nvPr/>
        </p:nvSpPr>
        <p:spPr bwMode="auto">
          <a:xfrm>
            <a:off x="1003300" y="5359400"/>
            <a:ext cx="5041900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get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get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</a:t>
            </a:r>
          </a:p>
        </p:txBody>
      </p:sp>
      <p:sp>
        <p:nvSpPr>
          <p:cNvPr id="68614" name="Rectangle 6"/>
          <p:cNvSpPr>
            <a:spLocks/>
          </p:cNvSpPr>
          <p:nvPr/>
        </p:nvSpPr>
        <p:spPr bwMode="auto">
          <a:xfrm>
            <a:off x="5500688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68615" name="Rectangle 7"/>
          <p:cNvSpPr>
            <a:spLocks/>
          </p:cNvSpPr>
          <p:nvPr/>
        </p:nvSpPr>
        <p:spPr bwMode="auto">
          <a:xfrm>
            <a:off x="1016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8616" name="Rectangle 8"/>
          <p:cNvSpPr>
            <a:spLocks/>
          </p:cNvSpPr>
          <p:nvPr/>
        </p:nvSpPr>
        <p:spPr bwMode="auto">
          <a:xfrm>
            <a:off x="1016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8617" name="Rectangle 9"/>
          <p:cNvSpPr>
            <a:spLocks/>
          </p:cNvSpPr>
          <p:nvPr/>
        </p:nvSpPr>
        <p:spPr bwMode="auto">
          <a:xfrm>
            <a:off x="1016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auto">
          <a:xfrm flipH="1">
            <a:off x="2454275" y="41973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19" name="Rectangle 11"/>
          <p:cNvSpPr>
            <a:spLocks/>
          </p:cNvSpPr>
          <p:nvPr/>
        </p:nvSpPr>
        <p:spPr bwMode="auto">
          <a:xfrm>
            <a:off x="3100388" y="4025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8620" name="Rectangle 12"/>
          <p:cNvSpPr>
            <a:spLocks/>
          </p:cNvSpPr>
          <p:nvPr/>
        </p:nvSpPr>
        <p:spPr bwMode="auto">
          <a:xfrm>
            <a:off x="650875" y="1274763"/>
            <a:ext cx="158591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Entering Stack</a:t>
            </a:r>
          </a:p>
        </p:txBody>
      </p:sp>
      <p:sp>
        <p:nvSpPr>
          <p:cNvPr id="68621" name="Rectangle 13"/>
          <p:cNvSpPr>
            <a:spLocks/>
          </p:cNvSpPr>
          <p:nvPr/>
        </p:nvSpPr>
        <p:spPr bwMode="auto">
          <a:xfrm>
            <a:off x="1016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8622" name="Line 14"/>
          <p:cNvSpPr>
            <a:spLocks noChangeShapeType="1"/>
          </p:cNvSpPr>
          <p:nvPr/>
        </p:nvSpPr>
        <p:spPr bwMode="auto">
          <a:xfrm flipH="1">
            <a:off x="2451100" y="198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23" name="Rectangle 15"/>
          <p:cNvSpPr>
            <a:spLocks/>
          </p:cNvSpPr>
          <p:nvPr/>
        </p:nvSpPr>
        <p:spPr bwMode="auto">
          <a:xfrm>
            <a:off x="3097213" y="18097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8624" name="Rectangle 16"/>
          <p:cNvSpPr>
            <a:spLocks/>
          </p:cNvSpPr>
          <p:nvPr/>
        </p:nvSpPr>
        <p:spPr bwMode="auto">
          <a:xfrm>
            <a:off x="5715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68625" name="Rectangle 17"/>
          <p:cNvSpPr>
            <a:spLocks/>
          </p:cNvSpPr>
          <p:nvPr/>
        </p:nvSpPr>
        <p:spPr bwMode="auto">
          <a:xfrm>
            <a:off x="5715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68626" name="Rectangle 18"/>
          <p:cNvSpPr>
            <a:spLocks/>
          </p:cNvSpPr>
          <p:nvPr/>
        </p:nvSpPr>
        <p:spPr bwMode="auto">
          <a:xfrm>
            <a:off x="5715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8627" name="Rectangle 19"/>
          <p:cNvSpPr>
            <a:spLocks/>
          </p:cNvSpPr>
          <p:nvPr/>
        </p:nvSpPr>
        <p:spPr bwMode="auto">
          <a:xfrm>
            <a:off x="5715000" y="4419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8628" name="Line 20"/>
          <p:cNvSpPr>
            <a:spLocks noChangeShapeType="1"/>
          </p:cNvSpPr>
          <p:nvPr/>
        </p:nvSpPr>
        <p:spPr bwMode="auto">
          <a:xfrm flipH="1">
            <a:off x="7059613" y="49911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29" name="Rectangle 21"/>
          <p:cNvSpPr>
            <a:spLocks/>
          </p:cNvSpPr>
          <p:nvPr/>
        </p:nvSpPr>
        <p:spPr bwMode="auto">
          <a:xfrm>
            <a:off x="7593013" y="44513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8630" name="Rectangle 22"/>
          <p:cNvSpPr>
            <a:spLocks/>
          </p:cNvSpPr>
          <p:nvPr/>
        </p:nvSpPr>
        <p:spPr bwMode="auto">
          <a:xfrm>
            <a:off x="5715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8631" name="Line 23"/>
          <p:cNvSpPr>
            <a:spLocks noChangeShapeType="1"/>
          </p:cNvSpPr>
          <p:nvPr/>
        </p:nvSpPr>
        <p:spPr bwMode="auto">
          <a:xfrm flipH="1">
            <a:off x="7064375" y="46164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32" name="Rectangle 24"/>
          <p:cNvSpPr>
            <a:spLocks/>
          </p:cNvSpPr>
          <p:nvPr/>
        </p:nvSpPr>
        <p:spPr bwMode="auto">
          <a:xfrm>
            <a:off x="7596188" y="48260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8633" name="Freeform 25"/>
          <p:cNvSpPr>
            <a:spLocks/>
          </p:cNvSpPr>
          <p:nvPr/>
        </p:nvSpPr>
        <p:spPr bwMode="auto">
          <a:xfrm>
            <a:off x="6832600" y="2057400"/>
            <a:ext cx="1016000" cy="25146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34" name="Rectangle 26"/>
          <p:cNvSpPr>
            <a:spLocks/>
          </p:cNvSpPr>
          <p:nvPr/>
        </p:nvSpPr>
        <p:spPr bwMode="auto">
          <a:xfrm>
            <a:off x="5715000" y="4800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  <p:sp>
        <p:nvSpPr>
          <p:cNvPr id="68635" name="Rectangle 27"/>
          <p:cNvSpPr>
            <a:spLocks/>
          </p:cNvSpPr>
          <p:nvPr/>
        </p:nvSpPr>
        <p:spPr bwMode="auto">
          <a:xfrm>
            <a:off x="2298700" y="3276600"/>
            <a:ext cx="3403600" cy="381000"/>
          </a:xfrm>
          <a:prstGeom prst="rect">
            <a:avLst/>
          </a:prstGeom>
          <a:solidFill>
            <a:srgbClr val="CDF1C5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36" name="Rectangle 28"/>
          <p:cNvSpPr>
            <a:spLocks/>
          </p:cNvSpPr>
          <p:nvPr/>
        </p:nvSpPr>
        <p:spPr bwMode="auto">
          <a:xfrm>
            <a:off x="2298700" y="3644900"/>
            <a:ext cx="3403600" cy="381000"/>
          </a:xfrm>
          <a:prstGeom prst="rect">
            <a:avLst/>
          </a:prstGeom>
          <a:solidFill>
            <a:srgbClr val="FFFEB2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37" name="Rectangle 29"/>
          <p:cNvSpPr>
            <a:spLocks/>
          </p:cNvSpPr>
          <p:nvPr/>
        </p:nvSpPr>
        <p:spPr bwMode="auto">
          <a:xfrm>
            <a:off x="3446463" y="2921000"/>
            <a:ext cx="225425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rgbClr val="666666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Offset relative to %ebp</a:t>
            </a:r>
          </a:p>
        </p:txBody>
      </p:sp>
      <p:sp>
        <p:nvSpPr>
          <p:cNvPr id="68638" name="Rectangle 30"/>
          <p:cNvSpPr>
            <a:spLocks/>
          </p:cNvSpPr>
          <p:nvPr/>
        </p:nvSpPr>
        <p:spPr bwMode="auto">
          <a:xfrm>
            <a:off x="5327650" y="3289300"/>
            <a:ext cx="320675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12</a:t>
            </a:r>
          </a:p>
        </p:txBody>
      </p:sp>
      <p:sp>
        <p:nvSpPr>
          <p:cNvPr id="68639" name="Rectangle 31"/>
          <p:cNvSpPr>
            <a:spLocks/>
          </p:cNvSpPr>
          <p:nvPr/>
        </p:nvSpPr>
        <p:spPr bwMode="auto">
          <a:xfrm>
            <a:off x="5441950" y="3657600"/>
            <a:ext cx="204788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8</a:t>
            </a:r>
          </a:p>
        </p:txBody>
      </p:sp>
      <p:sp>
        <p:nvSpPr>
          <p:cNvPr id="68640" name="Rectangle 32"/>
          <p:cNvSpPr>
            <a:spLocks/>
          </p:cNvSpPr>
          <p:nvPr/>
        </p:nvSpPr>
        <p:spPr bwMode="auto">
          <a:xfrm>
            <a:off x="5448300" y="4038600"/>
            <a:ext cx="2032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4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96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 dirty="0"/>
              <a:t> </a:t>
            </a:r>
            <a:r>
              <a:rPr lang="en-US" dirty="0" smtClean="0"/>
              <a:t>Finish</a:t>
            </a:r>
            <a:endParaRPr lang="en-US" dirty="0"/>
          </a:p>
        </p:txBody>
      </p:sp>
      <p:sp>
        <p:nvSpPr>
          <p:cNvPr id="69637" name="Rectangle 5"/>
          <p:cNvSpPr>
            <a:spLocks/>
          </p:cNvSpPr>
          <p:nvPr/>
        </p:nvSpPr>
        <p:spPr bwMode="auto">
          <a:xfrm>
            <a:off x="609600" y="1274763"/>
            <a:ext cx="207486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Before Finish</a:t>
            </a:r>
          </a:p>
        </p:txBody>
      </p:sp>
      <p:sp>
        <p:nvSpPr>
          <p:cNvPr id="69649" name="Rectangle 17"/>
          <p:cNvSpPr>
            <a:spLocks/>
          </p:cNvSpPr>
          <p:nvPr/>
        </p:nvSpPr>
        <p:spPr bwMode="auto">
          <a:xfrm>
            <a:off x="3340100" y="2565400"/>
            <a:ext cx="3136900" cy="1092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grpSp>
        <p:nvGrpSpPr>
          <p:cNvPr id="69651" name="Group 19"/>
          <p:cNvGrpSpPr>
            <a:grpSpLocks/>
          </p:cNvGrpSpPr>
          <p:nvPr/>
        </p:nvGrpSpPr>
        <p:grpSpPr bwMode="auto">
          <a:xfrm>
            <a:off x="1016000" y="1828800"/>
            <a:ext cx="2516188" cy="3352800"/>
            <a:chOff x="0" y="0"/>
            <a:chExt cx="1585" cy="2112"/>
          </a:xfrm>
        </p:grpSpPr>
        <p:sp>
          <p:nvSpPr>
            <p:cNvPr id="69652" name="Rectangle 20"/>
            <p:cNvSpPr>
              <a:spLocks/>
            </p:cNvSpPr>
            <p:nvPr/>
          </p:nvSpPr>
          <p:spPr bwMode="auto">
            <a:xfrm>
              <a:off x="0" y="912"/>
              <a:ext cx="800" cy="24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yp</a:t>
              </a:r>
            </a:p>
          </p:txBody>
        </p:sp>
        <p:sp>
          <p:nvSpPr>
            <p:cNvPr id="69653" name="Rectangle 21"/>
            <p:cNvSpPr>
              <a:spLocks/>
            </p:cNvSpPr>
            <p:nvPr/>
          </p:nvSpPr>
          <p:spPr bwMode="auto">
            <a:xfrm>
              <a:off x="0" y="1152"/>
              <a:ext cx="800" cy="24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xp</a:t>
              </a:r>
            </a:p>
          </p:txBody>
        </p:sp>
        <p:sp>
          <p:nvSpPr>
            <p:cNvPr id="69654" name="Rectangle 22"/>
            <p:cNvSpPr>
              <a:spLocks/>
            </p:cNvSpPr>
            <p:nvPr/>
          </p:nvSpPr>
          <p:spPr bwMode="auto">
            <a:xfrm>
              <a:off x="0" y="1392"/>
              <a:ext cx="800" cy="24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Rtn adr</a:t>
              </a:r>
            </a:p>
          </p:txBody>
        </p:sp>
        <p:sp>
          <p:nvSpPr>
            <p:cNvPr id="69655" name="Rectangle 23"/>
            <p:cNvSpPr>
              <a:spLocks/>
            </p:cNvSpPr>
            <p:nvPr/>
          </p:nvSpPr>
          <p:spPr bwMode="auto">
            <a:xfrm>
              <a:off x="0" y="1632"/>
              <a:ext cx="800" cy="240"/>
            </a:xfrm>
            <a:prstGeom prst="rect">
              <a:avLst/>
            </a:prstGeom>
            <a:solidFill>
              <a:srgbClr val="ADADEA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Old </a:t>
              </a:r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69656" name="Line 24"/>
            <p:cNvSpPr>
              <a:spLocks noChangeShapeType="1"/>
            </p:cNvSpPr>
            <p:nvPr/>
          </p:nvSpPr>
          <p:spPr bwMode="auto">
            <a:xfrm flipH="1">
              <a:off x="848" y="1992"/>
              <a:ext cx="288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9657" name="Rectangle 25"/>
            <p:cNvSpPr>
              <a:spLocks/>
            </p:cNvSpPr>
            <p:nvPr/>
          </p:nvSpPr>
          <p:spPr bwMode="auto">
            <a:xfrm>
              <a:off x="1184" y="1656"/>
              <a:ext cx="401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69658" name="Rectangle 26"/>
            <p:cNvSpPr>
              <a:spLocks/>
            </p:cNvSpPr>
            <p:nvPr/>
          </p:nvSpPr>
          <p:spPr bwMode="auto">
            <a:xfrm>
              <a:off x="0" y="0"/>
              <a:ext cx="800" cy="912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•</a:t>
              </a:r>
              <a:endParaRPr lang="en-US" sz="2400">
                <a:solidFill>
                  <a:schemeClr val="tx1"/>
                </a:solidFill>
                <a:latin typeface="Arial Narrow Bold" charset="0"/>
                <a:ea typeface="Lucida Grande" charset="0"/>
                <a:cs typeface="Lucida Grande" charset="0"/>
                <a:sym typeface="Arial Narrow Bold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•</a:t>
              </a:r>
              <a:endParaRPr lang="en-US" sz="2400">
                <a:solidFill>
                  <a:schemeClr val="tx1"/>
                </a:solidFill>
                <a:latin typeface="Arial Narrow Bold" charset="0"/>
                <a:ea typeface="Lucida Grande" charset="0"/>
                <a:cs typeface="Lucida Grande" charset="0"/>
                <a:sym typeface="Arial Narrow Bold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•</a:t>
              </a:r>
            </a:p>
          </p:txBody>
        </p:sp>
        <p:sp>
          <p:nvSpPr>
            <p:cNvPr id="69659" name="Line 27"/>
            <p:cNvSpPr>
              <a:spLocks noChangeShapeType="1"/>
            </p:cNvSpPr>
            <p:nvPr/>
          </p:nvSpPr>
          <p:spPr bwMode="auto">
            <a:xfrm flipH="1">
              <a:off x="848" y="1760"/>
              <a:ext cx="288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9660" name="Rectangle 28"/>
            <p:cNvSpPr>
              <a:spLocks/>
            </p:cNvSpPr>
            <p:nvPr/>
          </p:nvSpPr>
          <p:spPr bwMode="auto">
            <a:xfrm>
              <a:off x="1184" y="1888"/>
              <a:ext cx="401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  <p:sp>
          <p:nvSpPr>
            <p:cNvPr id="69661" name="Freeform 29"/>
            <p:cNvSpPr>
              <a:spLocks/>
            </p:cNvSpPr>
            <p:nvPr/>
          </p:nvSpPr>
          <p:spPr bwMode="auto">
            <a:xfrm>
              <a:off x="704" y="144"/>
              <a:ext cx="640" cy="1584"/>
            </a:xfrm>
            <a:custGeom>
              <a:avLst/>
              <a:gdLst/>
              <a:ahLst/>
              <a:cxnLst>
                <a:cxn ang="0">
                  <a:pos x="0" y="21600"/>
                </a:cxn>
                <a:cxn ang="0">
                  <a:pos x="21600" y="10473"/>
                </a:cxn>
                <a:cxn ang="0">
                  <a:pos x="7830" y="0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21600"/>
                    <a:pt x="21600" y="17345"/>
                    <a:pt x="21600" y="10473"/>
                  </a:cubicBezTo>
                  <a:cubicBezTo>
                    <a:pt x="21600" y="3600"/>
                    <a:pt x="7830" y="0"/>
                    <a:pt x="7830" y="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miter lim="800000"/>
              <a:headEnd type="oval" w="med" len="med"/>
              <a:tailEnd type="stealth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9662" name="Rectangle 30"/>
            <p:cNvSpPr>
              <a:spLocks/>
            </p:cNvSpPr>
            <p:nvPr/>
          </p:nvSpPr>
          <p:spPr bwMode="auto">
            <a:xfrm>
              <a:off x="0" y="1872"/>
              <a:ext cx="800" cy="240"/>
            </a:xfrm>
            <a:prstGeom prst="rect">
              <a:avLst/>
            </a:prstGeom>
            <a:solidFill>
              <a:srgbClr val="ADADEA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Old </a:t>
              </a:r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%ebx</a:t>
              </a:r>
            </a:p>
          </p:txBody>
        </p:sp>
      </p:grpSp>
      <p:sp>
        <p:nvSpPr>
          <p:cNvPr id="41" name="Rectangle 4"/>
          <p:cNvSpPr>
            <a:spLocks/>
          </p:cNvSpPr>
          <p:nvPr/>
        </p:nvSpPr>
        <p:spPr bwMode="auto">
          <a:xfrm>
            <a:off x="5891213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42" name="Rectangle 6"/>
          <p:cNvSpPr>
            <a:spLocks/>
          </p:cNvSpPr>
          <p:nvPr/>
        </p:nvSpPr>
        <p:spPr bwMode="auto">
          <a:xfrm>
            <a:off x="6283325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43" name="Rectangle 7"/>
          <p:cNvSpPr>
            <a:spLocks/>
          </p:cNvSpPr>
          <p:nvPr/>
        </p:nvSpPr>
        <p:spPr bwMode="auto">
          <a:xfrm>
            <a:off x="6283325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44" name="Rectangle 8"/>
          <p:cNvSpPr>
            <a:spLocks/>
          </p:cNvSpPr>
          <p:nvPr/>
        </p:nvSpPr>
        <p:spPr bwMode="auto">
          <a:xfrm>
            <a:off x="6283325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45" name="Rectangle 9"/>
          <p:cNvSpPr>
            <a:spLocks/>
          </p:cNvSpPr>
          <p:nvPr/>
        </p:nvSpPr>
        <p:spPr bwMode="auto">
          <a:xfrm>
            <a:off x="6283325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46" name="Line 23"/>
          <p:cNvSpPr>
            <a:spLocks noChangeShapeType="1"/>
          </p:cNvSpPr>
          <p:nvPr/>
        </p:nvSpPr>
        <p:spPr bwMode="auto">
          <a:xfrm flipH="1">
            <a:off x="7629525" y="1941513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" name="Rectangle 24"/>
          <p:cNvSpPr>
            <a:spLocks/>
          </p:cNvSpPr>
          <p:nvPr/>
        </p:nvSpPr>
        <p:spPr bwMode="auto">
          <a:xfrm>
            <a:off x="8123238" y="17716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48" name="Line 25"/>
          <p:cNvSpPr>
            <a:spLocks noChangeShapeType="1"/>
          </p:cNvSpPr>
          <p:nvPr/>
        </p:nvSpPr>
        <p:spPr bwMode="auto">
          <a:xfrm flipH="1">
            <a:off x="7632700" y="42608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" name="Rectangle 26"/>
          <p:cNvSpPr>
            <a:spLocks/>
          </p:cNvSpPr>
          <p:nvPr/>
        </p:nvSpPr>
        <p:spPr bwMode="auto">
          <a:xfrm>
            <a:off x="8126413" y="41021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50" name="Rectangle 26"/>
          <p:cNvSpPr txBox="1">
            <a:spLocks noChangeArrowheads="1"/>
          </p:cNvSpPr>
          <p:nvPr/>
        </p:nvSpPr>
        <p:spPr bwMode="auto">
          <a:xfrm>
            <a:off x="4114800" y="4800600"/>
            <a:ext cx="4800600" cy="1473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15900" marR="0" lvl="0" indent="-2159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Observation</a:t>
            </a:r>
          </a:p>
          <a:p>
            <a:pPr marL="673100" marR="0" lvl="1" indent="-2540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rPr>
              <a:t>Saved and restored register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%ebx</a:t>
            </a: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  <a:p>
            <a:pPr marL="673100" marR="0" lvl="1" indent="-2540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rPr>
              <a:t>Not so for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%eax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rPr>
              <a:t>,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%ecx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rPr>
              <a:t>,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%edx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99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3556" name="Rectangle 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Switch Statement Example (IA32)</a:t>
            </a:r>
          </a:p>
        </p:txBody>
      </p:sp>
      <p:sp>
        <p:nvSpPr>
          <p:cNvPr id="23562" name="Rectangle 10"/>
          <p:cNvSpPr>
            <a:spLocks/>
          </p:cNvSpPr>
          <p:nvPr/>
        </p:nvSpPr>
        <p:spPr bwMode="auto">
          <a:xfrm>
            <a:off x="3937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23563" name="Rectangle 11"/>
          <p:cNvSpPr>
            <a:spLocks/>
          </p:cNvSpPr>
          <p:nvPr/>
        </p:nvSpPr>
        <p:spPr bwMode="auto">
          <a:xfrm>
            <a:off x="457200" y="13763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8" name="Rectangle 1"/>
          <p:cNvSpPr>
            <a:spLocks/>
          </p:cNvSpPr>
          <p:nvPr/>
        </p:nvSpPr>
        <p:spPr bwMode="auto">
          <a:xfrm>
            <a:off x="609600" y="42672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Setup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Setup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$6,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Compare x:6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L8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If unsigned &gt;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default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*.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L4(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,%eax,4)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[x]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438400" y="2667000"/>
            <a:ext cx="6705601" cy="3048000"/>
            <a:chOff x="2438400" y="2667000"/>
            <a:chExt cx="6705601" cy="3048000"/>
          </a:xfrm>
        </p:grpSpPr>
        <p:cxnSp>
          <p:nvCxnSpPr>
            <p:cNvPr id="20" name="Straight Arrow Connector 19"/>
            <p:cNvCxnSpPr/>
            <p:nvPr/>
          </p:nvCxnSpPr>
          <p:spPr bwMode="auto">
            <a:xfrm rot="10800000" flipV="1">
              <a:off x="2438400" y="3810000"/>
              <a:ext cx="4267200" cy="19050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6705601" y="2667000"/>
              <a:ext cx="2438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dirty="0" smtClean="0">
                  <a:latin typeface="+mj-lt"/>
                </a:rPr>
                <a:t>What range of values takes default?</a:t>
              </a:r>
              <a:endParaRPr lang="en-US" sz="2400" dirty="0">
                <a:latin typeface="+mj-lt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400800" y="59436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Note that 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 not initialized here</a:t>
            </a:r>
            <a:endParaRPr lang="en-US" sz="24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37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Disassembled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endParaRPr lang="en-US">
              <a:latin typeface="Courier New Bold" charset="0"/>
              <a:sym typeface="Courier New Bold" charset="0"/>
            </a:endParaRPr>
          </a:p>
        </p:txBody>
      </p:sp>
      <p:sp>
        <p:nvSpPr>
          <p:cNvPr id="73732" name="Rectangle 4"/>
          <p:cNvSpPr>
            <a:spLocks/>
          </p:cNvSpPr>
          <p:nvPr/>
        </p:nvSpPr>
        <p:spPr bwMode="auto">
          <a:xfrm>
            <a:off x="152400" y="1219200"/>
            <a:ext cx="8610600" cy="337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08048490 &lt;swap&gt;: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8048490:       55                      push   %ebp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8048491:       89 e5                   mov    %esp,%ebp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8048493:       53                      push   %ebx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8048494:       8b 55 08                mov    0x8(%ebp),%edx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8048497:       8b 45 0c                mov    0xc(%ebp),%eax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804849a:       8b 0a                   mov    (%edx),%ecx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804849c:       8b 18                   mov    (%eax),%ebx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804849e:       89 1a                   mov    %ebx,(%edx)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80484a0:       89 08                   mov    %ecx,(%eax)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80484a2:       5b                      pop    %ebx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80484a3:       5d                      pop    %ebp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80484a4:       c3                      ret</a:t>
            </a:r>
          </a:p>
        </p:txBody>
      </p:sp>
      <p:sp>
        <p:nvSpPr>
          <p:cNvPr id="73733" name="Rectangle 5"/>
          <p:cNvSpPr>
            <a:spLocks/>
          </p:cNvSpPr>
          <p:nvPr/>
        </p:nvSpPr>
        <p:spPr bwMode="auto">
          <a:xfrm>
            <a:off x="152400" y="5181600"/>
            <a:ext cx="8839200" cy="584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8048426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c7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44 24 04 18 98 04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$0x8049818,0x4(%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804842d: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08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804842e: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c7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04 24 1c 98 04 08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$0x804981c,(%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8048435: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e8 56 00 00 00          call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8048490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&lt;swap&gt;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804843a: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c9                      leave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804843b: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c3                      ret</a:t>
            </a:r>
          </a:p>
        </p:txBody>
      </p:sp>
      <p:sp>
        <p:nvSpPr>
          <p:cNvPr id="73734" name="Rectangle 6"/>
          <p:cNvSpPr>
            <a:spLocks/>
          </p:cNvSpPr>
          <p:nvPr/>
        </p:nvSpPr>
        <p:spPr bwMode="auto">
          <a:xfrm>
            <a:off x="319088" y="4832350"/>
            <a:ext cx="138430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C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Calling Code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>
                <a:solidFill>
                  <a:srgbClr val="B3B3B3"/>
                </a:solidFill>
              </a:rPr>
              <a:t>Switch </a:t>
            </a:r>
            <a:r>
              <a:rPr lang="en-US" dirty="0">
                <a:solidFill>
                  <a:srgbClr val="B3B3B3"/>
                </a:solidFill>
              </a:rPr>
              <a:t>statements</a:t>
            </a:r>
          </a:p>
          <a:p>
            <a:r>
              <a:rPr lang="en-US" b="1" dirty="0" smtClean="0"/>
              <a:t>IA 32 Procedures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Stack Structure</a:t>
            </a:r>
          </a:p>
          <a:p>
            <a:pPr lvl="1"/>
            <a:r>
              <a:rPr lang="en-US" dirty="0" smtClean="0"/>
              <a:t>Calling Conventions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Illustrations of Recursion &amp; Pointers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47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</a:t>
            </a:r>
            <a:r>
              <a:rPr lang="en-US" dirty="0" smtClean="0"/>
              <a:t> register </a:t>
            </a:r>
            <a:r>
              <a:rPr lang="en-US" dirty="0"/>
              <a:t>be used for temporary storage?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52450" lvl="1"/>
            <a:r>
              <a:rPr lang="en-US" dirty="0"/>
              <a:t>Contents of 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r>
              <a:rPr lang="en-US" dirty="0"/>
              <a:t> overwritten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552450" lvl="1"/>
            <a:r>
              <a:rPr lang="en-US" dirty="0">
                <a:ea typeface="Zapf Dingbats" charset="0"/>
                <a:cs typeface="Zapf Dingbats" charset="0"/>
              </a:rPr>
              <a:t>This </a:t>
            </a:r>
            <a:r>
              <a:rPr lang="en-US" dirty="0" smtClean="0">
                <a:ea typeface="Zapf Dingbats" charset="0"/>
                <a:cs typeface="Zapf Dingbats" charset="0"/>
              </a:rPr>
              <a:t>could be </a:t>
            </a:r>
            <a:r>
              <a:rPr lang="en-US" dirty="0">
                <a:ea typeface="Zapf Dingbats" charset="0"/>
                <a:cs typeface="Zapf Dingbats" charset="0"/>
              </a:rPr>
              <a:t>trouble ➙ something should be done!</a:t>
            </a:r>
            <a:endParaRPr lang="en-US" sz="1800" dirty="0"/>
          </a:p>
          <a:p>
            <a:pPr marL="838200" lvl="2"/>
            <a:r>
              <a:rPr lang="en-US" dirty="0"/>
              <a:t>Need some coordination</a:t>
            </a:r>
          </a:p>
        </p:txBody>
      </p:sp>
      <p:sp>
        <p:nvSpPr>
          <p:cNvPr id="74757" name="Rectangle 5"/>
          <p:cNvSpPr>
            <a:spLocks/>
          </p:cNvSpPr>
          <p:nvPr/>
        </p:nvSpPr>
        <p:spPr bwMode="auto">
          <a:xfrm>
            <a:off x="760413" y="3200400"/>
            <a:ext cx="3797300" cy="19764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call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4758" name="Rectangle 6"/>
          <p:cNvSpPr>
            <a:spLocks/>
          </p:cNvSpPr>
          <p:nvPr/>
        </p:nvSpPr>
        <p:spPr bwMode="auto">
          <a:xfrm>
            <a:off x="4751388" y="3200400"/>
            <a:ext cx="3797300" cy="1981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$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18213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57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</a:t>
            </a:r>
            <a:r>
              <a:rPr lang="en-US" dirty="0" smtClean="0"/>
              <a:t> register </a:t>
            </a:r>
            <a:r>
              <a:rPr lang="en-US" dirty="0"/>
              <a:t>be used for temporary storage?</a:t>
            </a:r>
          </a:p>
          <a:p>
            <a:r>
              <a:rPr lang="en-US" dirty="0"/>
              <a:t>Conventions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“Caller Save”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/>
              <a:t>Caller saves temporary values in its frame before the call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Save”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saves temporary values in its frame before using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68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IA32/</a:t>
            </a:r>
            <a:r>
              <a:rPr lang="en-US" dirty="0" err="1" smtClean="0"/>
              <a:t>Linux+Windows</a:t>
            </a:r>
            <a:r>
              <a:rPr lang="en-US" dirty="0" smtClean="0"/>
              <a:t> </a:t>
            </a:r>
            <a:r>
              <a:rPr lang="en-US" dirty="0"/>
              <a:t>Register Usage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064000" cy="5435600"/>
          </a:xfrm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ecx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Caller saves prior to call if values are used later</a:t>
            </a:r>
          </a:p>
          <a:p>
            <a:pPr marL="552450" lvl="1"/>
            <a:endParaRPr lang="en-US" dirty="0"/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also used to return integer value</a:t>
            </a:r>
          </a:p>
          <a:p>
            <a:pPr marL="552450" lvl="1"/>
            <a:endParaRPr lang="en-US" dirty="0"/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esi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edi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saves if wants to use them</a:t>
            </a:r>
          </a:p>
          <a:p>
            <a:pPr marL="552450" lvl="1"/>
            <a:endParaRPr lang="en-US" dirty="0"/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ebp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smtClean="0"/>
              <a:t>special form of </a:t>
            </a:r>
            <a:r>
              <a:rPr lang="en-US" dirty="0" err="1" smtClean="0"/>
              <a:t>callee</a:t>
            </a:r>
            <a:r>
              <a:rPr lang="en-US" dirty="0" smtClean="0"/>
              <a:t> save</a:t>
            </a:r>
          </a:p>
          <a:p>
            <a:pPr marL="552450" lvl="1"/>
            <a:r>
              <a:rPr lang="en-US" dirty="0" smtClean="0"/>
              <a:t>Restored to original values upon exit from procedure</a:t>
            </a:r>
            <a:endParaRPr lang="en-US" dirty="0"/>
          </a:p>
        </p:txBody>
      </p:sp>
      <p:sp>
        <p:nvSpPr>
          <p:cNvPr id="76805" name="Rectangle 5"/>
          <p:cNvSpPr>
            <a:spLocks/>
          </p:cNvSpPr>
          <p:nvPr/>
        </p:nvSpPr>
        <p:spPr bwMode="auto">
          <a:xfrm>
            <a:off x="6350000" y="16002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%eax</a:t>
            </a:r>
          </a:p>
        </p:txBody>
      </p:sp>
      <p:sp>
        <p:nvSpPr>
          <p:cNvPr id="76806" name="Rectangle 6"/>
          <p:cNvSpPr>
            <a:spLocks/>
          </p:cNvSpPr>
          <p:nvPr/>
        </p:nvSpPr>
        <p:spPr bwMode="auto">
          <a:xfrm>
            <a:off x="6350000" y="20574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%edx</a:t>
            </a:r>
          </a:p>
        </p:txBody>
      </p:sp>
      <p:sp>
        <p:nvSpPr>
          <p:cNvPr id="76807" name="Rectangle 7"/>
          <p:cNvSpPr>
            <a:spLocks/>
          </p:cNvSpPr>
          <p:nvPr/>
        </p:nvSpPr>
        <p:spPr bwMode="auto">
          <a:xfrm>
            <a:off x="6350000" y="25146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%ecx</a:t>
            </a:r>
          </a:p>
        </p:txBody>
      </p:sp>
      <p:sp>
        <p:nvSpPr>
          <p:cNvPr id="76808" name="Rectangle 8"/>
          <p:cNvSpPr>
            <a:spLocks/>
          </p:cNvSpPr>
          <p:nvPr/>
        </p:nvSpPr>
        <p:spPr bwMode="auto">
          <a:xfrm>
            <a:off x="6350000" y="29718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  <p:sp>
        <p:nvSpPr>
          <p:cNvPr id="76809" name="Rectangle 9"/>
          <p:cNvSpPr>
            <a:spLocks/>
          </p:cNvSpPr>
          <p:nvPr/>
        </p:nvSpPr>
        <p:spPr bwMode="auto">
          <a:xfrm>
            <a:off x="6350000" y="34290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%esi</a:t>
            </a:r>
          </a:p>
        </p:txBody>
      </p:sp>
      <p:sp>
        <p:nvSpPr>
          <p:cNvPr id="76810" name="Rectangle 10"/>
          <p:cNvSpPr>
            <a:spLocks/>
          </p:cNvSpPr>
          <p:nvPr/>
        </p:nvSpPr>
        <p:spPr bwMode="auto">
          <a:xfrm>
            <a:off x="6350000" y="38862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%edi</a:t>
            </a:r>
          </a:p>
        </p:txBody>
      </p:sp>
      <p:sp>
        <p:nvSpPr>
          <p:cNvPr id="76811" name="Rectangle 11"/>
          <p:cNvSpPr>
            <a:spLocks/>
          </p:cNvSpPr>
          <p:nvPr/>
        </p:nvSpPr>
        <p:spPr bwMode="auto">
          <a:xfrm>
            <a:off x="6350000" y="43434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76812" name="Rectangle 12"/>
          <p:cNvSpPr>
            <a:spLocks/>
          </p:cNvSpPr>
          <p:nvPr/>
        </p:nvSpPr>
        <p:spPr bwMode="auto">
          <a:xfrm>
            <a:off x="6350000" y="48006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5867400" y="1600200"/>
            <a:ext cx="304800" cy="1295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4" name="AutoShape 14"/>
          <p:cNvSpPr>
            <a:spLocks/>
          </p:cNvSpPr>
          <p:nvPr/>
        </p:nvSpPr>
        <p:spPr bwMode="auto">
          <a:xfrm>
            <a:off x="5867400" y="2971800"/>
            <a:ext cx="304800" cy="1295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5" name="AutoShape 15"/>
          <p:cNvSpPr>
            <a:spLocks/>
          </p:cNvSpPr>
          <p:nvPr/>
        </p:nvSpPr>
        <p:spPr bwMode="auto">
          <a:xfrm>
            <a:off x="5867400" y="43434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6" name="Rectangle 16"/>
          <p:cNvSpPr>
            <a:spLocks/>
          </p:cNvSpPr>
          <p:nvPr/>
        </p:nvSpPr>
        <p:spPr bwMode="auto">
          <a:xfrm>
            <a:off x="4597400" y="1905000"/>
            <a:ext cx="126206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7" name="Rectangle 17"/>
          <p:cNvSpPr>
            <a:spLocks/>
          </p:cNvSpPr>
          <p:nvPr/>
        </p:nvSpPr>
        <p:spPr bwMode="auto">
          <a:xfrm>
            <a:off x="4618038" y="3276600"/>
            <a:ext cx="126206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Callee-Save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8" name="Rectangle 18"/>
          <p:cNvSpPr>
            <a:spLocks/>
          </p:cNvSpPr>
          <p:nvPr/>
        </p:nvSpPr>
        <p:spPr bwMode="auto">
          <a:xfrm>
            <a:off x="5086350" y="4572000"/>
            <a:ext cx="755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>
                <a:solidFill>
                  <a:srgbClr val="B3B3B3"/>
                </a:solidFill>
              </a:rPr>
              <a:t>Switch </a:t>
            </a:r>
            <a:r>
              <a:rPr lang="en-US" dirty="0">
                <a:solidFill>
                  <a:srgbClr val="B3B3B3"/>
                </a:solidFill>
              </a:rPr>
              <a:t>statements</a:t>
            </a:r>
          </a:p>
          <a:p>
            <a:r>
              <a:rPr lang="en-US" dirty="0" smtClean="0"/>
              <a:t>IA 32 Procedures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Stack Structure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Calling Conventions</a:t>
            </a:r>
          </a:p>
          <a:p>
            <a:pPr lvl="1"/>
            <a:r>
              <a:rPr lang="en-US" dirty="0" smtClean="0"/>
              <a:t>Illustrations of Recursion &amp; Pointers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/>
          <p:cNvSpPr>
            <a:spLocks/>
          </p:cNvSpPr>
          <p:nvPr/>
        </p:nvSpPr>
        <p:spPr bwMode="auto">
          <a:xfrm>
            <a:off x="6934200" y="2286000"/>
            <a:ext cx="685800" cy="381000"/>
          </a:xfrm>
          <a:prstGeom prst="rect">
            <a:avLst/>
          </a:prstGeom>
          <a:solidFill>
            <a:srgbClr val="F6F5BD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7"/>
          <p:cNvSpPr>
            <a:spLocks/>
          </p:cNvSpPr>
          <p:nvPr/>
        </p:nvSpPr>
        <p:spPr bwMode="auto">
          <a:xfrm>
            <a:off x="7086600" y="4191000"/>
            <a:ext cx="685800" cy="381000"/>
          </a:xfrm>
          <a:prstGeom prst="rect">
            <a:avLst/>
          </a:prstGeom>
          <a:solidFill>
            <a:srgbClr val="F6F5BD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6096000" y="5562600"/>
            <a:ext cx="1219200" cy="381000"/>
          </a:xfrm>
          <a:prstGeom prst="rect">
            <a:avLst/>
          </a:prstGeom>
          <a:solidFill>
            <a:srgbClr val="D5F1CF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8"/>
          <p:cNvSpPr>
            <a:spLocks/>
          </p:cNvSpPr>
          <p:nvPr/>
        </p:nvSpPr>
        <p:spPr bwMode="auto">
          <a:xfrm>
            <a:off x="5486400" y="1447800"/>
            <a:ext cx="1981200" cy="381000"/>
          </a:xfrm>
          <a:prstGeom prst="rect">
            <a:avLst/>
          </a:prstGeom>
          <a:solidFill>
            <a:srgbClr val="D5F1CF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2" name="Rectangle 8"/>
          <p:cNvSpPr>
            <a:spLocks/>
          </p:cNvSpPr>
          <p:nvPr/>
        </p:nvSpPr>
        <p:spPr bwMode="auto">
          <a:xfrm>
            <a:off x="7620000" y="1981200"/>
            <a:ext cx="685800" cy="381000"/>
          </a:xfrm>
          <a:prstGeom prst="rect">
            <a:avLst/>
          </a:prstGeom>
          <a:solidFill>
            <a:srgbClr val="D5F1CF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7" name="Rectangle 8"/>
          <p:cNvSpPr>
            <a:spLocks/>
          </p:cNvSpPr>
          <p:nvPr/>
        </p:nvSpPr>
        <p:spPr bwMode="auto">
          <a:xfrm>
            <a:off x="990600" y="4876800"/>
            <a:ext cx="685800" cy="381000"/>
          </a:xfrm>
          <a:prstGeom prst="rect">
            <a:avLst/>
          </a:prstGeom>
          <a:solidFill>
            <a:srgbClr val="D5F1CF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1676400" y="4191000"/>
            <a:ext cx="838200" cy="381000"/>
          </a:xfrm>
          <a:prstGeom prst="rect">
            <a:avLst/>
          </a:prstGeom>
          <a:solidFill>
            <a:srgbClr val="F6F5BD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914400" y="4191000"/>
            <a:ext cx="838200" cy="381000"/>
          </a:xfrm>
          <a:prstGeom prst="rect">
            <a:avLst/>
          </a:prstGeom>
          <a:solidFill>
            <a:srgbClr val="F6F5BD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3434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3784600"/>
            <a:ext cx="4102100" cy="2082800"/>
          </a:xfrm>
          <a:ln/>
        </p:spPr>
        <p:txBody>
          <a:bodyPr/>
          <a:lstStyle/>
          <a:p>
            <a:r>
              <a:rPr lang="en-US" dirty="0"/>
              <a:t>Registers</a:t>
            </a:r>
          </a:p>
          <a:p>
            <a:pPr marL="552450" lvl="1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r>
              <a:rPr lang="en-US" dirty="0" smtClean="0"/>
              <a:t>,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smtClean="0"/>
              <a:t>used </a:t>
            </a:r>
            <a:r>
              <a:rPr lang="en-US" dirty="0"/>
              <a:t>without first saving</a:t>
            </a:r>
          </a:p>
          <a:p>
            <a:pPr marL="552450" lvl="1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dirty="0"/>
              <a:t> used, but saved at beginning &amp; restored at </a:t>
            </a:r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029200" y="654050"/>
            <a:ext cx="3962400" cy="591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$20,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$0,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je	.L3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call	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$1,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$20,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4196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#1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3784600"/>
            <a:ext cx="4102100" cy="2082800"/>
          </a:xfrm>
          <a:ln/>
        </p:spPr>
        <p:txBody>
          <a:bodyPr/>
          <a:lstStyle/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Save old value of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ebx</a:t>
            </a:r>
            <a:r>
              <a:rPr lang="en-US" dirty="0" smtClean="0"/>
              <a:t> on stack</a:t>
            </a:r>
          </a:p>
          <a:p>
            <a:pPr lvl="1"/>
            <a:r>
              <a:rPr lang="en-US" dirty="0" smtClean="0"/>
              <a:t>Allocate space for argument to recursive call</a:t>
            </a:r>
          </a:p>
          <a:p>
            <a:pPr lvl="1"/>
            <a:r>
              <a:rPr lang="en-US" dirty="0" smtClean="0"/>
              <a:t>Store x in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ebx</a:t>
            </a:r>
            <a:endParaRPr lang="en-US" dirty="0">
              <a:latin typeface="Courier New Bold"/>
            </a:endParaRP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4876800" y="304800"/>
            <a:ext cx="35179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$20,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6" name="Rectangle 21"/>
          <p:cNvSpPr>
            <a:spLocks/>
          </p:cNvSpPr>
          <p:nvPr/>
        </p:nvSpPr>
        <p:spPr bwMode="auto">
          <a:xfrm>
            <a:off x="5257800" y="35052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" name="Rectangle 22"/>
          <p:cNvSpPr>
            <a:spLocks/>
          </p:cNvSpPr>
          <p:nvPr/>
        </p:nvSpPr>
        <p:spPr bwMode="auto">
          <a:xfrm>
            <a:off x="5257800" y="38862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28" name="Rectangle 23"/>
          <p:cNvSpPr>
            <a:spLocks/>
          </p:cNvSpPr>
          <p:nvPr/>
        </p:nvSpPr>
        <p:spPr bwMode="auto">
          <a:xfrm>
            <a:off x="5257800" y="42672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29" name="Line 24"/>
          <p:cNvSpPr>
            <a:spLocks noChangeShapeType="1"/>
          </p:cNvSpPr>
          <p:nvPr/>
        </p:nvSpPr>
        <p:spPr bwMode="auto">
          <a:xfrm flipH="1">
            <a:off x="6604000" y="6248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25"/>
          <p:cNvSpPr>
            <a:spLocks/>
          </p:cNvSpPr>
          <p:nvPr/>
        </p:nvSpPr>
        <p:spPr bwMode="auto">
          <a:xfrm>
            <a:off x="7137400" y="43053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31" name="Rectangle 26"/>
          <p:cNvSpPr>
            <a:spLocks/>
          </p:cNvSpPr>
          <p:nvPr/>
        </p:nvSpPr>
        <p:spPr bwMode="auto">
          <a:xfrm>
            <a:off x="5257800" y="2667000"/>
            <a:ext cx="1270000" cy="8382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32" name="Line 27"/>
          <p:cNvSpPr>
            <a:spLocks noChangeShapeType="1"/>
          </p:cNvSpPr>
          <p:nvPr/>
        </p:nvSpPr>
        <p:spPr bwMode="auto">
          <a:xfrm flipH="1">
            <a:off x="6604000" y="447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" name="Rectangle 28"/>
          <p:cNvSpPr>
            <a:spLocks/>
          </p:cNvSpPr>
          <p:nvPr/>
        </p:nvSpPr>
        <p:spPr bwMode="auto">
          <a:xfrm>
            <a:off x="7137400" y="60960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4" name="Freeform 29"/>
          <p:cNvSpPr>
            <a:spLocks/>
          </p:cNvSpPr>
          <p:nvPr/>
        </p:nvSpPr>
        <p:spPr bwMode="auto">
          <a:xfrm>
            <a:off x="6375400" y="2209800"/>
            <a:ext cx="1016000" cy="22098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5" name="Rectangle 30"/>
          <p:cNvSpPr>
            <a:spLocks/>
          </p:cNvSpPr>
          <p:nvPr/>
        </p:nvSpPr>
        <p:spPr bwMode="auto">
          <a:xfrm>
            <a:off x="5257800" y="46482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6" name="Rectangle 30"/>
          <p:cNvSpPr>
            <a:spLocks/>
          </p:cNvSpPr>
          <p:nvPr/>
        </p:nvSpPr>
        <p:spPr bwMode="auto">
          <a:xfrm>
            <a:off x="5257800" y="5029200"/>
            <a:ext cx="1270000" cy="10668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+mn-lt"/>
                <a:cs typeface="Courier New Bold" charset="0"/>
                <a:sym typeface="Courier New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+mn-lt"/>
              <a:cs typeface="Courier New Bold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3124200" y="58674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2362200" y="58674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30"/>
          <p:cNvSpPr>
            <a:spLocks/>
          </p:cNvSpPr>
          <p:nvPr/>
        </p:nvSpPr>
        <p:spPr bwMode="auto">
          <a:xfrm>
            <a:off x="5257800" y="6096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4196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== 0)</a:t>
            </a:r>
          </a:p>
          <a:p>
            <a:pPr algn="l"/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#2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3784600"/>
            <a:ext cx="4102100" cy="2082800"/>
          </a:xfrm>
          <a:ln/>
        </p:spPr>
        <p:txBody>
          <a:bodyPr/>
          <a:lstStyle/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If x == 0, return</a:t>
            </a:r>
          </a:p>
          <a:p>
            <a:pPr lvl="2"/>
            <a:r>
              <a:rPr lang="en-US" dirty="0" smtClean="0"/>
              <a:t>with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r>
              <a:rPr lang="en-US" dirty="0" smtClean="0"/>
              <a:t> set to 0</a:t>
            </a:r>
            <a:endParaRPr lang="en-US" dirty="0">
              <a:latin typeface="Courier New Bold"/>
            </a:endParaRP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4876800" y="762000"/>
            <a:ext cx="3517900" cy="2362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$0,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je	.L3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3124200" y="58674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2362200" y="58674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419600" cy="1981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#3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3784600"/>
            <a:ext cx="4102100" cy="2082800"/>
          </a:xfrm>
          <a:ln/>
        </p:spPr>
        <p:txBody>
          <a:bodyPr/>
          <a:lstStyle/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>
                <a:latin typeface="+mn-lt"/>
              </a:rPr>
              <a:t>Store x &gt;&gt; 1 on stack</a:t>
            </a:r>
          </a:p>
          <a:p>
            <a:pPr lvl="1"/>
            <a:r>
              <a:rPr lang="en-US" dirty="0" smtClean="0">
                <a:latin typeface="+mn-lt"/>
              </a:rPr>
              <a:t>Make recursive call</a:t>
            </a:r>
          </a:p>
          <a:p>
            <a:r>
              <a:rPr lang="en-US" dirty="0" smtClean="0"/>
              <a:t>Effect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r>
              <a:rPr lang="en-US" dirty="0" smtClean="0">
                <a:latin typeface="+mn-lt"/>
              </a:rPr>
              <a:t> set to function result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ebx</a:t>
            </a:r>
            <a:r>
              <a:rPr lang="en-US" dirty="0" smtClean="0">
                <a:latin typeface="+mn-lt"/>
              </a:rPr>
              <a:t> still has value of x</a:t>
            </a:r>
            <a:endParaRPr lang="en-US" dirty="0">
              <a:latin typeface="+mn-lt"/>
            </a:endParaRP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4876800" y="685800"/>
            <a:ext cx="3517900" cy="2362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call	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" name="Rectangle 22"/>
          <p:cNvSpPr>
            <a:spLocks/>
          </p:cNvSpPr>
          <p:nvPr/>
        </p:nvSpPr>
        <p:spPr bwMode="auto">
          <a:xfrm>
            <a:off x="5561012" y="38862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28" name="Rectangle 23"/>
          <p:cNvSpPr>
            <a:spLocks/>
          </p:cNvSpPr>
          <p:nvPr/>
        </p:nvSpPr>
        <p:spPr bwMode="auto">
          <a:xfrm>
            <a:off x="5561012" y="42672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29" name="Line 24"/>
          <p:cNvSpPr>
            <a:spLocks noChangeShapeType="1"/>
          </p:cNvSpPr>
          <p:nvPr/>
        </p:nvSpPr>
        <p:spPr bwMode="auto">
          <a:xfrm flipH="1">
            <a:off x="6907212" y="62611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25"/>
          <p:cNvSpPr>
            <a:spLocks/>
          </p:cNvSpPr>
          <p:nvPr/>
        </p:nvSpPr>
        <p:spPr bwMode="auto">
          <a:xfrm>
            <a:off x="7440612" y="43053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31" name="Rectangle 26"/>
          <p:cNvSpPr>
            <a:spLocks/>
          </p:cNvSpPr>
          <p:nvPr/>
        </p:nvSpPr>
        <p:spPr bwMode="auto">
          <a:xfrm>
            <a:off x="5561012" y="2971800"/>
            <a:ext cx="12700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32" name="Line 27"/>
          <p:cNvSpPr>
            <a:spLocks noChangeShapeType="1"/>
          </p:cNvSpPr>
          <p:nvPr/>
        </p:nvSpPr>
        <p:spPr bwMode="auto">
          <a:xfrm flipH="1">
            <a:off x="6907212" y="447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" name="Rectangle 28"/>
          <p:cNvSpPr>
            <a:spLocks/>
          </p:cNvSpPr>
          <p:nvPr/>
        </p:nvSpPr>
        <p:spPr bwMode="auto">
          <a:xfrm>
            <a:off x="7440612" y="60960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4" name="Freeform 29"/>
          <p:cNvSpPr>
            <a:spLocks/>
          </p:cNvSpPr>
          <p:nvPr/>
        </p:nvSpPr>
        <p:spPr bwMode="auto">
          <a:xfrm>
            <a:off x="6678612" y="2514600"/>
            <a:ext cx="1016000" cy="19050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5" name="Rectangle 30"/>
          <p:cNvSpPr>
            <a:spLocks/>
          </p:cNvSpPr>
          <p:nvPr/>
        </p:nvSpPr>
        <p:spPr bwMode="auto">
          <a:xfrm>
            <a:off x="5561012" y="46482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6" name="Rectangle 30"/>
          <p:cNvSpPr>
            <a:spLocks/>
          </p:cNvSpPr>
          <p:nvPr/>
        </p:nvSpPr>
        <p:spPr bwMode="auto">
          <a:xfrm>
            <a:off x="5561012" y="6096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 &gt;&gt; 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3124200" y="62484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2362200" y="62484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0" name="Rectangle 30"/>
          <p:cNvSpPr>
            <a:spLocks/>
          </p:cNvSpPr>
          <p:nvPr/>
        </p:nvSpPr>
        <p:spPr bwMode="auto">
          <a:xfrm>
            <a:off x="5562600" y="5029200"/>
            <a:ext cx="1270000" cy="10668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+mn-lt"/>
                <a:cs typeface="Courier New Bold" charset="0"/>
                <a:sym typeface="Courier New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+mn-lt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45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Switch Statement Example (IA32)</a:t>
            </a:r>
          </a:p>
        </p:txBody>
      </p:sp>
      <p:sp>
        <p:nvSpPr>
          <p:cNvPr id="24580" name="Rectangle 4"/>
          <p:cNvSpPr>
            <a:spLocks/>
          </p:cNvSpPr>
          <p:nvPr/>
        </p:nvSpPr>
        <p:spPr bwMode="auto">
          <a:xfrm>
            <a:off x="457200" y="13509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switch_eg(long x, long y, long z)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4581" name="Rectangle 5"/>
          <p:cNvSpPr>
            <a:spLocks/>
          </p:cNvSpPr>
          <p:nvPr/>
        </p:nvSpPr>
        <p:spPr bwMode="auto">
          <a:xfrm>
            <a:off x="76200" y="5638800"/>
            <a:ext cx="1004888" cy="635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Indirect </a:t>
            </a:r>
            <a:b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</a:br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jump</a:t>
            </a:r>
          </a:p>
        </p:txBody>
      </p:sp>
      <p:sp>
        <p:nvSpPr>
          <p:cNvPr id="24582" name="AutoShape 6"/>
          <p:cNvSpPr>
            <a:spLocks/>
          </p:cNvSpPr>
          <p:nvPr/>
        </p:nvSpPr>
        <p:spPr bwMode="auto">
          <a:xfrm>
            <a:off x="890588" y="5918200"/>
            <a:ext cx="631825" cy="381000"/>
          </a:xfrm>
          <a:prstGeom prst="rightArrow">
            <a:avLst>
              <a:gd name="adj1" fmla="val 50000"/>
              <a:gd name="adj2" fmla="val 50019"/>
            </a:avLst>
          </a:prstGeom>
          <a:solidFill>
            <a:srgbClr val="C00000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583" name="Rectangle 7"/>
          <p:cNvSpPr>
            <a:spLocks/>
          </p:cNvSpPr>
          <p:nvPr/>
        </p:nvSpPr>
        <p:spPr bwMode="auto">
          <a:xfrm>
            <a:off x="6172200" y="2286000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4584" name="Rectangle 8"/>
          <p:cNvSpPr>
            <a:spLocks/>
          </p:cNvSpPr>
          <p:nvPr/>
        </p:nvSpPr>
        <p:spPr bwMode="auto">
          <a:xfrm>
            <a:off x="6248400" y="26670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L4: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L8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x = 0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.L3	# x = 1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L5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x = 2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L9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x = 3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L8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x =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L7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x = 5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L7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4586" name="Rectangle 10"/>
          <p:cNvSpPr>
            <a:spLocks/>
          </p:cNvSpPr>
          <p:nvPr/>
        </p:nvSpPr>
        <p:spPr bwMode="auto">
          <a:xfrm>
            <a:off x="3937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23838" indent="-2238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12" name="Rectangle 1"/>
          <p:cNvSpPr>
            <a:spLocks/>
          </p:cNvSpPr>
          <p:nvPr/>
        </p:nvSpPr>
        <p:spPr bwMode="auto">
          <a:xfrm>
            <a:off x="1143000" y="42418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Setup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Setup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$6,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Compare x:6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L8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If unsigned &gt;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default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*.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L4(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,%eax,4)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[x]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4196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#4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3784600"/>
            <a:ext cx="4876800" cy="2082800"/>
          </a:xfrm>
          <a:ln/>
        </p:spPr>
        <p:txBody>
          <a:bodyPr/>
          <a:lstStyle/>
          <a:p>
            <a:r>
              <a:rPr lang="en-US" dirty="0" smtClean="0"/>
              <a:t>Assume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holds value from recursive call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ebx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holds x</a:t>
            </a:r>
          </a:p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>
                <a:latin typeface="+mn-lt"/>
              </a:rPr>
              <a:t>Compute (x &amp; 1) + computed value</a:t>
            </a:r>
          </a:p>
          <a:p>
            <a:r>
              <a:rPr lang="en-US" dirty="0" smtClean="0"/>
              <a:t>Effect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r>
              <a:rPr lang="en-US" dirty="0" smtClean="0">
                <a:latin typeface="+mn-lt"/>
              </a:rPr>
              <a:t> set to function result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4876800" y="1295400"/>
            <a:ext cx="4038600" cy="2362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 $1,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 • • •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5867400" y="45720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5105400" y="45720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990600"/>
            <a:ext cx="44196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736600"/>
          </a:xfrm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#5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228600" y="3505200"/>
            <a:ext cx="2819400" cy="2514600"/>
          </a:xfrm>
          <a:ln/>
        </p:spPr>
        <p:txBody>
          <a:bodyPr/>
          <a:lstStyle/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>
                <a:latin typeface="+mn-lt"/>
              </a:rPr>
              <a:t>Restore </a:t>
            </a:r>
            <a:r>
              <a:rPr lang="en-US" dirty="0" smtClean="0">
                <a:latin typeface="+mn-lt"/>
              </a:rPr>
              <a:t>values of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ebx</a:t>
            </a:r>
            <a:r>
              <a:rPr lang="en-US" dirty="0" smtClean="0">
                <a:latin typeface="+mn-lt"/>
              </a:rPr>
              <a:t> and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ebp</a:t>
            </a:r>
            <a:endParaRPr lang="en-US" dirty="0" smtClean="0">
              <a:latin typeface="Courier New Bold"/>
            </a:endParaRPr>
          </a:p>
          <a:p>
            <a:pPr lvl="1"/>
            <a:r>
              <a:rPr lang="en-US" dirty="0" smtClean="0">
                <a:latin typeface="+mn-lt"/>
              </a:rPr>
              <a:t>Restore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esp</a:t>
            </a:r>
            <a:endParaRPr lang="en-US" dirty="0">
              <a:latin typeface="Courier New Bold"/>
            </a:endParaRP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105400" y="1143000"/>
            <a:ext cx="3517900" cy="152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L3: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$20,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6399212" y="59436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Old 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6400800" y="56388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 flipH="1">
            <a:off x="7669212" y="4787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" name="Rectangle 25"/>
          <p:cNvSpPr>
            <a:spLocks/>
          </p:cNvSpPr>
          <p:nvPr/>
        </p:nvSpPr>
        <p:spPr bwMode="auto">
          <a:xfrm>
            <a:off x="8202612" y="34798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40" name="Rectangle 26"/>
          <p:cNvSpPr>
            <a:spLocks/>
          </p:cNvSpPr>
          <p:nvPr/>
        </p:nvSpPr>
        <p:spPr bwMode="auto">
          <a:xfrm>
            <a:off x="6323012" y="3479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41" name="Line 27"/>
          <p:cNvSpPr>
            <a:spLocks noChangeShapeType="1"/>
          </p:cNvSpPr>
          <p:nvPr/>
        </p:nvSpPr>
        <p:spPr bwMode="auto">
          <a:xfrm flipH="1">
            <a:off x="7669212" y="3644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2" name="Rectangle 28"/>
          <p:cNvSpPr>
            <a:spLocks/>
          </p:cNvSpPr>
          <p:nvPr/>
        </p:nvSpPr>
        <p:spPr bwMode="auto">
          <a:xfrm>
            <a:off x="8202612" y="46228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22"/>
          <p:cNvSpPr>
            <a:spLocks/>
          </p:cNvSpPr>
          <p:nvPr/>
        </p:nvSpPr>
        <p:spPr bwMode="auto">
          <a:xfrm>
            <a:off x="3581400" y="41148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43" name="Rectangle 23"/>
          <p:cNvSpPr>
            <a:spLocks/>
          </p:cNvSpPr>
          <p:nvPr/>
        </p:nvSpPr>
        <p:spPr bwMode="auto">
          <a:xfrm>
            <a:off x="3581400" y="44958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44" name="Line 24"/>
          <p:cNvSpPr>
            <a:spLocks noChangeShapeType="1"/>
          </p:cNvSpPr>
          <p:nvPr/>
        </p:nvSpPr>
        <p:spPr bwMode="auto">
          <a:xfrm flipH="1">
            <a:off x="4927600" y="64897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" name="Rectangle 26"/>
          <p:cNvSpPr>
            <a:spLocks/>
          </p:cNvSpPr>
          <p:nvPr/>
        </p:nvSpPr>
        <p:spPr bwMode="auto">
          <a:xfrm>
            <a:off x="3581400" y="3200400"/>
            <a:ext cx="12700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46" name="Line 27"/>
          <p:cNvSpPr>
            <a:spLocks noChangeShapeType="1"/>
          </p:cNvSpPr>
          <p:nvPr/>
        </p:nvSpPr>
        <p:spPr bwMode="auto">
          <a:xfrm flipH="1">
            <a:off x="4927600" y="46990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" name="Freeform 29"/>
          <p:cNvSpPr>
            <a:spLocks/>
          </p:cNvSpPr>
          <p:nvPr/>
        </p:nvSpPr>
        <p:spPr bwMode="auto">
          <a:xfrm>
            <a:off x="4699000" y="2743200"/>
            <a:ext cx="1016000" cy="19050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8" name="Rectangle 30"/>
          <p:cNvSpPr>
            <a:spLocks/>
          </p:cNvSpPr>
          <p:nvPr/>
        </p:nvSpPr>
        <p:spPr bwMode="auto">
          <a:xfrm>
            <a:off x="3581400" y="48768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49" name="Rectangle 30"/>
          <p:cNvSpPr>
            <a:spLocks/>
          </p:cNvSpPr>
          <p:nvPr/>
        </p:nvSpPr>
        <p:spPr bwMode="auto">
          <a:xfrm>
            <a:off x="3581400" y="6324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 &gt;&gt; 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" name="Rectangle 30"/>
          <p:cNvSpPr>
            <a:spLocks/>
          </p:cNvSpPr>
          <p:nvPr/>
        </p:nvSpPr>
        <p:spPr bwMode="auto">
          <a:xfrm>
            <a:off x="3582988" y="5257800"/>
            <a:ext cx="1270000" cy="10668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+mn-lt"/>
                <a:cs typeface="Courier New Bold" charset="0"/>
                <a:sym typeface="Courier New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+mn-lt"/>
              <a:cs typeface="Courier New Bold" charset="0"/>
              <a:sym typeface="Courier New Bold" charset="0"/>
            </a:endParaRPr>
          </a:p>
        </p:txBody>
      </p:sp>
      <p:sp>
        <p:nvSpPr>
          <p:cNvPr id="51" name="Rectangle 25"/>
          <p:cNvSpPr>
            <a:spLocks/>
          </p:cNvSpPr>
          <p:nvPr/>
        </p:nvSpPr>
        <p:spPr bwMode="auto">
          <a:xfrm>
            <a:off x="5410200" y="45085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52" name="Rectangle 28"/>
          <p:cNvSpPr>
            <a:spLocks/>
          </p:cNvSpPr>
          <p:nvPr/>
        </p:nvSpPr>
        <p:spPr bwMode="auto">
          <a:xfrm>
            <a:off x="5410200" y="62992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Observations About Recursion</a:t>
            </a:r>
            <a:endParaRPr lang="en-US" dirty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 smtClean="0"/>
              <a:t>Handled Without Special Consideration</a:t>
            </a:r>
          </a:p>
          <a:p>
            <a:pPr lvl="1"/>
            <a:r>
              <a:rPr lang="en-US" dirty="0" smtClean="0"/>
              <a:t>Stack frames mean that each function call has private storage</a:t>
            </a:r>
          </a:p>
          <a:p>
            <a:pPr lvl="2"/>
            <a:r>
              <a:rPr lang="en-US" dirty="0" smtClean="0"/>
              <a:t>Saved registers &amp; local variables</a:t>
            </a:r>
          </a:p>
          <a:p>
            <a:pPr lvl="2"/>
            <a:r>
              <a:rPr lang="en-US" dirty="0" smtClean="0"/>
              <a:t>Saved return pointer</a:t>
            </a:r>
          </a:p>
          <a:p>
            <a:pPr lvl="1"/>
            <a:r>
              <a:rPr lang="en-US" dirty="0" smtClean="0"/>
              <a:t>Register saving conventions prevent one function call from corrupting another’s data</a:t>
            </a:r>
          </a:p>
          <a:p>
            <a:pPr lvl="1"/>
            <a:r>
              <a:rPr lang="en-US" dirty="0" smtClean="0"/>
              <a:t>Stack discipline follows call / return pattern</a:t>
            </a:r>
          </a:p>
          <a:p>
            <a:pPr lvl="2"/>
            <a:r>
              <a:rPr lang="en-US" dirty="0" smtClean="0"/>
              <a:t>If P calls Q, then Q returns before P</a:t>
            </a:r>
          </a:p>
          <a:p>
            <a:pPr lvl="2"/>
            <a:r>
              <a:rPr lang="en-US" dirty="0" smtClean="0"/>
              <a:t>Last-In, First-Out</a:t>
            </a:r>
          </a:p>
          <a:p>
            <a:r>
              <a:rPr lang="en-US" dirty="0" smtClean="0"/>
              <a:t>Also works for mutual recursion</a:t>
            </a:r>
          </a:p>
          <a:p>
            <a:pPr lvl="1"/>
            <a:r>
              <a:rPr lang="en-US" dirty="0" smtClean="0"/>
              <a:t>P calls Q; Q calls P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88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Pointer Code</a:t>
            </a:r>
          </a:p>
        </p:txBody>
      </p:sp>
      <p:sp>
        <p:nvSpPr>
          <p:cNvPr id="78852" name="Rectangle 4"/>
          <p:cNvSpPr>
            <a:spLocks/>
          </p:cNvSpPr>
          <p:nvPr/>
        </p:nvSpPr>
        <p:spPr bwMode="auto">
          <a:xfrm>
            <a:off x="503238" y="1981200"/>
            <a:ext cx="4068762" cy="1752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Compute x + 3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add3(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3);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8855" name="Rectangle 7"/>
          <p:cNvSpPr>
            <a:spLocks/>
          </p:cNvSpPr>
          <p:nvPr/>
        </p:nvSpPr>
        <p:spPr bwMode="auto">
          <a:xfrm>
            <a:off x="446088" y="1524000"/>
            <a:ext cx="2662588" cy="446276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Generating Pointer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788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5943600"/>
            <a:ext cx="7329487" cy="685800"/>
          </a:xfrm>
          <a:ln/>
        </p:spPr>
        <p:txBody>
          <a:bodyPr/>
          <a:lstStyle/>
          <a:p>
            <a:pPr marL="304800" indent="-304800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add3</a:t>
            </a:r>
            <a:r>
              <a:rPr lang="en-US" dirty="0" smtClean="0"/>
              <a:t> creates pointer and passes it to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incrk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514350" y="4343400"/>
            <a:ext cx="4068762" cy="1371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Increment value by k */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k)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+= k;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1" name="Rectangle 7"/>
          <p:cNvSpPr>
            <a:spLocks/>
          </p:cNvSpPr>
          <p:nvPr/>
        </p:nvSpPr>
        <p:spPr bwMode="auto">
          <a:xfrm>
            <a:off x="457200" y="3886200"/>
            <a:ext cx="2800447" cy="446276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Referencing Pointer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98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9876" name="Line 4"/>
          <p:cNvSpPr>
            <a:spLocks noChangeShapeType="1"/>
          </p:cNvSpPr>
          <p:nvPr/>
        </p:nvSpPr>
        <p:spPr bwMode="auto">
          <a:xfrm flipH="1">
            <a:off x="7875588" y="6242050"/>
            <a:ext cx="2460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77" name="Rectangle 5"/>
          <p:cNvSpPr>
            <a:spLocks/>
          </p:cNvSpPr>
          <p:nvPr/>
        </p:nvSpPr>
        <p:spPr bwMode="auto">
          <a:xfrm>
            <a:off x="8126413" y="60706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Creating and Initializing Local Variable</a:t>
            </a:r>
            <a:endParaRPr lang="en-US" dirty="0"/>
          </a:p>
        </p:txBody>
      </p:sp>
      <p:sp>
        <p:nvSpPr>
          <p:cNvPr id="79879" name="Rectangle 7"/>
          <p:cNvSpPr>
            <a:spLocks/>
          </p:cNvSpPr>
          <p:nvPr/>
        </p:nvSpPr>
        <p:spPr bwMode="auto">
          <a:xfrm>
            <a:off x="455613" y="1524000"/>
            <a:ext cx="3125787" cy="1447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add3(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x) {</a:t>
            </a:r>
          </a:p>
          <a:p>
            <a:pPr algn="l"/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3);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988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089400" y="1422400"/>
            <a:ext cx="4914900" cy="1727200"/>
          </a:xfrm>
          <a:ln/>
        </p:spPr>
        <p:txBody>
          <a:bodyPr/>
          <a:lstStyle/>
          <a:p>
            <a:r>
              <a:rPr lang="en-US" dirty="0"/>
              <a:t>Variable </a:t>
            </a:r>
            <a:r>
              <a:rPr lang="en-US" dirty="0" err="1" smtClean="0"/>
              <a:t>localx</a:t>
            </a:r>
            <a:r>
              <a:rPr lang="en-US" dirty="0" smtClean="0"/>
              <a:t> </a:t>
            </a:r>
            <a:r>
              <a:rPr lang="en-US" dirty="0"/>
              <a:t>must be stored on stack</a:t>
            </a:r>
          </a:p>
          <a:p>
            <a:pPr marL="552450" lvl="1"/>
            <a:r>
              <a:rPr lang="en-US" dirty="0"/>
              <a:t>Because: Need to create pointer to it</a:t>
            </a:r>
          </a:p>
          <a:p>
            <a:r>
              <a:rPr lang="en-US" dirty="0"/>
              <a:t>Compute pointer as -4(%</a:t>
            </a:r>
            <a:r>
              <a:rPr lang="en-US" dirty="0" err="1"/>
              <a:t>ebp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9882" name="Rectangle 10"/>
          <p:cNvSpPr>
            <a:spLocks/>
          </p:cNvSpPr>
          <p:nvPr/>
        </p:nvSpPr>
        <p:spPr bwMode="auto">
          <a:xfrm>
            <a:off x="419100" y="4038600"/>
            <a:ext cx="2011769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First </a:t>
            </a:r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part of </a:t>
            </a:r>
            <a:r>
              <a:rPr lang="en-US" sz="20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add3</a:t>
            </a:r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83" name="Rectangle 11"/>
          <p:cNvSpPr>
            <a:spLocks/>
          </p:cNvSpPr>
          <p:nvPr/>
        </p:nvSpPr>
        <p:spPr bwMode="auto">
          <a:xfrm>
            <a:off x="6705600" y="3124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</a:p>
        </p:txBody>
      </p:sp>
      <p:sp>
        <p:nvSpPr>
          <p:cNvPr id="79884" name="Rectangle 12"/>
          <p:cNvSpPr>
            <a:spLocks/>
          </p:cNvSpPr>
          <p:nvPr/>
        </p:nvSpPr>
        <p:spPr bwMode="auto">
          <a:xfrm>
            <a:off x="6705600" y="3505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79885" name="Rectangle 13"/>
          <p:cNvSpPr>
            <a:spLocks/>
          </p:cNvSpPr>
          <p:nvPr/>
        </p:nvSpPr>
        <p:spPr bwMode="auto">
          <a:xfrm>
            <a:off x="6705600" y="3886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7983538" y="4071938"/>
            <a:ext cx="2333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87" name="Rectangle 15"/>
          <p:cNvSpPr>
            <a:spLocks/>
          </p:cNvSpPr>
          <p:nvPr/>
        </p:nvSpPr>
        <p:spPr bwMode="auto">
          <a:xfrm>
            <a:off x="8237538" y="3898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8" name="Rectangle 16"/>
          <p:cNvSpPr>
            <a:spLocks/>
          </p:cNvSpPr>
          <p:nvPr/>
        </p:nvSpPr>
        <p:spPr bwMode="auto">
          <a:xfrm>
            <a:off x="6308055" y="3886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0 </a:t>
            </a:r>
          </a:p>
        </p:txBody>
      </p:sp>
      <p:sp>
        <p:nvSpPr>
          <p:cNvPr id="79889" name="Rectangle 17"/>
          <p:cNvSpPr>
            <a:spLocks/>
          </p:cNvSpPr>
          <p:nvPr/>
        </p:nvSpPr>
        <p:spPr bwMode="auto">
          <a:xfrm>
            <a:off x="6308055" y="3505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4 </a:t>
            </a:r>
          </a:p>
        </p:txBody>
      </p:sp>
      <p:sp>
        <p:nvSpPr>
          <p:cNvPr id="79890" name="Rectangle 18"/>
          <p:cNvSpPr>
            <a:spLocks/>
          </p:cNvSpPr>
          <p:nvPr/>
        </p:nvSpPr>
        <p:spPr bwMode="auto">
          <a:xfrm>
            <a:off x="6308055" y="3124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8 </a:t>
            </a:r>
          </a:p>
        </p:txBody>
      </p:sp>
      <p:sp>
        <p:nvSpPr>
          <p:cNvPr id="79891" name="Rectangle 19"/>
          <p:cNvSpPr>
            <a:spLocks/>
          </p:cNvSpPr>
          <p:nvPr/>
        </p:nvSpPr>
        <p:spPr bwMode="auto">
          <a:xfrm>
            <a:off x="6295231" y="4267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-4 </a:t>
            </a:r>
          </a:p>
        </p:txBody>
      </p:sp>
      <p:sp>
        <p:nvSpPr>
          <p:cNvPr id="79892" name="Rectangle 20"/>
          <p:cNvSpPr>
            <a:spLocks/>
          </p:cNvSpPr>
          <p:nvPr/>
        </p:nvSpPr>
        <p:spPr bwMode="auto">
          <a:xfrm>
            <a:off x="6705600" y="4267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localx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= 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93" name="Rectangle 21"/>
          <p:cNvSpPr>
            <a:spLocks/>
          </p:cNvSpPr>
          <p:nvPr/>
        </p:nvSpPr>
        <p:spPr bwMode="auto">
          <a:xfrm>
            <a:off x="6705600" y="4648200"/>
            <a:ext cx="1143000" cy="1066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79894" name="Rectangle 22"/>
          <p:cNvSpPr>
            <a:spLocks/>
          </p:cNvSpPr>
          <p:nvPr/>
        </p:nvSpPr>
        <p:spPr bwMode="auto">
          <a:xfrm>
            <a:off x="6231111" y="5029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-12 </a:t>
            </a:r>
          </a:p>
        </p:txBody>
      </p:sp>
      <p:sp>
        <p:nvSpPr>
          <p:cNvPr id="79895" name="Rectangle 23"/>
          <p:cNvSpPr>
            <a:spLocks/>
          </p:cNvSpPr>
          <p:nvPr/>
        </p:nvSpPr>
        <p:spPr bwMode="auto">
          <a:xfrm>
            <a:off x="6295231" y="4648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-8 </a:t>
            </a:r>
          </a:p>
        </p:txBody>
      </p:sp>
      <p:sp>
        <p:nvSpPr>
          <p:cNvPr id="79896" name="Rectangle 24"/>
          <p:cNvSpPr>
            <a:spLocks/>
          </p:cNvSpPr>
          <p:nvPr/>
        </p:nvSpPr>
        <p:spPr bwMode="auto">
          <a:xfrm>
            <a:off x="6226349" y="5410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-16 </a:t>
            </a:r>
          </a:p>
        </p:txBody>
      </p:sp>
      <p:sp>
        <p:nvSpPr>
          <p:cNvPr id="79899" name="Rectangle 27"/>
          <p:cNvSpPr>
            <a:spLocks/>
          </p:cNvSpPr>
          <p:nvPr/>
        </p:nvSpPr>
        <p:spPr bwMode="auto">
          <a:xfrm>
            <a:off x="304800" y="4419600"/>
            <a:ext cx="5562600" cy="18288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add3:</a:t>
            </a: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$24,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Alloc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24 bytes</a:t>
            </a: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-4(%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# Set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to x</a:t>
            </a:r>
          </a:p>
        </p:txBody>
      </p:sp>
      <p:sp>
        <p:nvSpPr>
          <p:cNvPr id="29" name="Rectangle 24"/>
          <p:cNvSpPr>
            <a:spLocks/>
          </p:cNvSpPr>
          <p:nvPr/>
        </p:nvSpPr>
        <p:spPr bwMode="auto">
          <a:xfrm>
            <a:off x="6092824" y="5765800"/>
            <a:ext cx="60960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-20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0" name="Rectangle 24"/>
          <p:cNvSpPr>
            <a:spLocks/>
          </p:cNvSpPr>
          <p:nvPr/>
        </p:nvSpPr>
        <p:spPr bwMode="auto">
          <a:xfrm>
            <a:off x="6121398" y="6121400"/>
            <a:ext cx="581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-24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6705600" y="57150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705600" y="60960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98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9876" name="Line 4"/>
          <p:cNvSpPr>
            <a:spLocks noChangeShapeType="1"/>
          </p:cNvSpPr>
          <p:nvPr/>
        </p:nvSpPr>
        <p:spPr bwMode="auto">
          <a:xfrm flipH="1">
            <a:off x="7875588" y="6242050"/>
            <a:ext cx="2460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77" name="Rectangle 5"/>
          <p:cNvSpPr>
            <a:spLocks/>
          </p:cNvSpPr>
          <p:nvPr/>
        </p:nvSpPr>
        <p:spPr bwMode="auto">
          <a:xfrm>
            <a:off x="8126413" y="60706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Creating Pointer as Argument</a:t>
            </a:r>
            <a:endParaRPr lang="en-US" dirty="0"/>
          </a:p>
        </p:txBody>
      </p:sp>
      <p:sp>
        <p:nvSpPr>
          <p:cNvPr id="79879" name="Rectangle 7"/>
          <p:cNvSpPr>
            <a:spLocks/>
          </p:cNvSpPr>
          <p:nvPr/>
        </p:nvSpPr>
        <p:spPr bwMode="auto">
          <a:xfrm>
            <a:off x="455613" y="1524000"/>
            <a:ext cx="3125787" cy="1447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add3(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x) {</a:t>
            </a:r>
          </a:p>
          <a:p>
            <a:pPr algn="l"/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3);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988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089400" y="1422400"/>
            <a:ext cx="4914900" cy="1727200"/>
          </a:xfrm>
          <a:ln/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leal</a:t>
            </a:r>
            <a:r>
              <a:rPr lang="en-US" dirty="0" smtClean="0"/>
              <a:t> instruction to compute address of </a:t>
            </a:r>
            <a:r>
              <a:rPr lang="en-US" dirty="0" err="1" smtClean="0"/>
              <a:t>localx</a:t>
            </a:r>
            <a:endParaRPr lang="en-US" dirty="0"/>
          </a:p>
        </p:txBody>
      </p:sp>
      <p:sp>
        <p:nvSpPr>
          <p:cNvPr id="79882" name="Rectangle 10"/>
          <p:cNvSpPr>
            <a:spLocks/>
          </p:cNvSpPr>
          <p:nvPr/>
        </p:nvSpPr>
        <p:spPr bwMode="auto">
          <a:xfrm>
            <a:off x="419100" y="4038600"/>
            <a:ext cx="2269852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Middle </a:t>
            </a:r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part of </a:t>
            </a:r>
            <a:r>
              <a:rPr lang="en-US" sz="20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add3</a:t>
            </a:r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83" name="Rectangle 11"/>
          <p:cNvSpPr>
            <a:spLocks/>
          </p:cNvSpPr>
          <p:nvPr/>
        </p:nvSpPr>
        <p:spPr bwMode="auto">
          <a:xfrm>
            <a:off x="6705600" y="3124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</a:p>
        </p:txBody>
      </p:sp>
      <p:sp>
        <p:nvSpPr>
          <p:cNvPr id="79884" name="Rectangle 12"/>
          <p:cNvSpPr>
            <a:spLocks/>
          </p:cNvSpPr>
          <p:nvPr/>
        </p:nvSpPr>
        <p:spPr bwMode="auto">
          <a:xfrm>
            <a:off x="6705600" y="3505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79885" name="Rectangle 13"/>
          <p:cNvSpPr>
            <a:spLocks/>
          </p:cNvSpPr>
          <p:nvPr/>
        </p:nvSpPr>
        <p:spPr bwMode="auto">
          <a:xfrm>
            <a:off x="6705600" y="3886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7983538" y="4071938"/>
            <a:ext cx="2333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87" name="Rectangle 15"/>
          <p:cNvSpPr>
            <a:spLocks/>
          </p:cNvSpPr>
          <p:nvPr/>
        </p:nvSpPr>
        <p:spPr bwMode="auto">
          <a:xfrm>
            <a:off x="8237538" y="3898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8" name="Rectangle 16"/>
          <p:cNvSpPr>
            <a:spLocks/>
          </p:cNvSpPr>
          <p:nvPr/>
        </p:nvSpPr>
        <p:spPr bwMode="auto">
          <a:xfrm>
            <a:off x="6308055" y="3886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0 </a:t>
            </a:r>
          </a:p>
        </p:txBody>
      </p:sp>
      <p:sp>
        <p:nvSpPr>
          <p:cNvPr id="79889" name="Rectangle 17"/>
          <p:cNvSpPr>
            <a:spLocks/>
          </p:cNvSpPr>
          <p:nvPr/>
        </p:nvSpPr>
        <p:spPr bwMode="auto">
          <a:xfrm>
            <a:off x="6308055" y="3505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4 </a:t>
            </a:r>
          </a:p>
        </p:txBody>
      </p:sp>
      <p:sp>
        <p:nvSpPr>
          <p:cNvPr id="79890" name="Rectangle 18"/>
          <p:cNvSpPr>
            <a:spLocks/>
          </p:cNvSpPr>
          <p:nvPr/>
        </p:nvSpPr>
        <p:spPr bwMode="auto">
          <a:xfrm>
            <a:off x="6308055" y="3124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8 </a:t>
            </a:r>
          </a:p>
        </p:txBody>
      </p:sp>
      <p:sp>
        <p:nvSpPr>
          <p:cNvPr id="79891" name="Rectangle 19"/>
          <p:cNvSpPr>
            <a:spLocks/>
          </p:cNvSpPr>
          <p:nvPr/>
        </p:nvSpPr>
        <p:spPr bwMode="auto">
          <a:xfrm>
            <a:off x="6295231" y="4267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-4 </a:t>
            </a:r>
          </a:p>
        </p:txBody>
      </p:sp>
      <p:sp>
        <p:nvSpPr>
          <p:cNvPr id="79892" name="Rectangle 20"/>
          <p:cNvSpPr>
            <a:spLocks/>
          </p:cNvSpPr>
          <p:nvPr/>
        </p:nvSpPr>
        <p:spPr bwMode="auto">
          <a:xfrm>
            <a:off x="6705600" y="4267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localx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93" name="Rectangle 21"/>
          <p:cNvSpPr>
            <a:spLocks/>
          </p:cNvSpPr>
          <p:nvPr/>
        </p:nvSpPr>
        <p:spPr bwMode="auto">
          <a:xfrm>
            <a:off x="6705600" y="4648200"/>
            <a:ext cx="1143000" cy="1066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79894" name="Rectangle 22"/>
          <p:cNvSpPr>
            <a:spLocks/>
          </p:cNvSpPr>
          <p:nvPr/>
        </p:nvSpPr>
        <p:spPr bwMode="auto">
          <a:xfrm>
            <a:off x="6231111" y="5029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-12 </a:t>
            </a:r>
          </a:p>
        </p:txBody>
      </p:sp>
      <p:sp>
        <p:nvSpPr>
          <p:cNvPr id="79895" name="Rectangle 23"/>
          <p:cNvSpPr>
            <a:spLocks/>
          </p:cNvSpPr>
          <p:nvPr/>
        </p:nvSpPr>
        <p:spPr bwMode="auto">
          <a:xfrm>
            <a:off x="6295231" y="4648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-8 </a:t>
            </a:r>
          </a:p>
        </p:txBody>
      </p:sp>
      <p:sp>
        <p:nvSpPr>
          <p:cNvPr id="79896" name="Rectangle 24"/>
          <p:cNvSpPr>
            <a:spLocks/>
          </p:cNvSpPr>
          <p:nvPr/>
        </p:nvSpPr>
        <p:spPr bwMode="auto">
          <a:xfrm>
            <a:off x="6226349" y="5410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-16 </a:t>
            </a:r>
          </a:p>
        </p:txBody>
      </p:sp>
      <p:sp>
        <p:nvSpPr>
          <p:cNvPr id="79899" name="Rectangle 27"/>
          <p:cNvSpPr>
            <a:spLocks/>
          </p:cNvSpPr>
          <p:nvPr/>
        </p:nvSpPr>
        <p:spPr bwMode="auto">
          <a:xfrm>
            <a:off x="304800" y="4419600"/>
            <a:ext cx="5562600" cy="12192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$3, 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		# 2</a:t>
            </a:r>
            <a:r>
              <a:rPr lang="en-US" sz="1800" b="1" baseline="30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nd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3</a:t>
            </a: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-4(%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			# 1</a:t>
            </a:r>
            <a:r>
              <a:rPr lang="en-US" sz="1800" b="1" baseline="30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call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9" name="Rectangle 24"/>
          <p:cNvSpPr>
            <a:spLocks/>
          </p:cNvSpPr>
          <p:nvPr/>
        </p:nvSpPr>
        <p:spPr bwMode="auto">
          <a:xfrm>
            <a:off x="6092824" y="5765800"/>
            <a:ext cx="60960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-20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0" name="Rectangle 24"/>
          <p:cNvSpPr>
            <a:spLocks/>
          </p:cNvSpPr>
          <p:nvPr/>
        </p:nvSpPr>
        <p:spPr bwMode="auto">
          <a:xfrm>
            <a:off x="6121398" y="6121400"/>
            <a:ext cx="581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-24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6705600" y="5715000"/>
            <a:ext cx="1143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3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705600" y="6096000"/>
            <a:ext cx="1143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" name="Line 4"/>
          <p:cNvSpPr>
            <a:spLocks noChangeShapeType="1"/>
          </p:cNvSpPr>
          <p:nvPr/>
        </p:nvSpPr>
        <p:spPr bwMode="auto">
          <a:xfrm flipH="1">
            <a:off x="7875588" y="5886450"/>
            <a:ext cx="2460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4" name="Rectangle 5"/>
          <p:cNvSpPr>
            <a:spLocks/>
          </p:cNvSpPr>
          <p:nvPr/>
        </p:nvSpPr>
        <p:spPr bwMode="auto">
          <a:xfrm>
            <a:off x="8126413" y="5715000"/>
            <a:ext cx="91691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esp+4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5" name="Freeform 29"/>
          <p:cNvSpPr>
            <a:spLocks/>
          </p:cNvSpPr>
          <p:nvPr/>
        </p:nvSpPr>
        <p:spPr bwMode="auto">
          <a:xfrm>
            <a:off x="7620000" y="4419600"/>
            <a:ext cx="1016000" cy="19050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98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9877" name="Rectangle 5"/>
          <p:cNvSpPr>
            <a:spLocks/>
          </p:cNvSpPr>
          <p:nvPr/>
        </p:nvSpPr>
        <p:spPr bwMode="auto">
          <a:xfrm>
            <a:off x="8126413" y="60706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Retrieving local variable</a:t>
            </a:r>
            <a:endParaRPr lang="en-US" dirty="0"/>
          </a:p>
        </p:txBody>
      </p:sp>
      <p:sp>
        <p:nvSpPr>
          <p:cNvPr id="79879" name="Rectangle 7"/>
          <p:cNvSpPr>
            <a:spLocks/>
          </p:cNvSpPr>
          <p:nvPr/>
        </p:nvSpPr>
        <p:spPr bwMode="auto">
          <a:xfrm>
            <a:off x="455613" y="1524000"/>
            <a:ext cx="3125787" cy="1447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add3(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x) {</a:t>
            </a:r>
          </a:p>
          <a:p>
            <a:pPr algn="l"/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3);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988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089400" y="1422400"/>
            <a:ext cx="4914900" cy="1727200"/>
          </a:xfrm>
          <a:ln/>
        </p:spPr>
        <p:txBody>
          <a:bodyPr/>
          <a:lstStyle/>
          <a:p>
            <a:r>
              <a:rPr lang="en-US" dirty="0" smtClean="0"/>
              <a:t>Retrieve </a:t>
            </a:r>
            <a:r>
              <a:rPr lang="en-US" dirty="0" err="1" smtClean="0"/>
              <a:t>localx</a:t>
            </a:r>
            <a:r>
              <a:rPr lang="en-US" dirty="0" smtClean="0"/>
              <a:t> from stack as return value</a:t>
            </a:r>
            <a:endParaRPr lang="en-US" dirty="0"/>
          </a:p>
        </p:txBody>
      </p:sp>
      <p:sp>
        <p:nvSpPr>
          <p:cNvPr id="79882" name="Rectangle 10"/>
          <p:cNvSpPr>
            <a:spLocks/>
          </p:cNvSpPr>
          <p:nvPr/>
        </p:nvSpPr>
        <p:spPr bwMode="auto">
          <a:xfrm>
            <a:off x="419100" y="4038600"/>
            <a:ext cx="207108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</a:t>
            </a:r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part of </a:t>
            </a:r>
            <a:r>
              <a:rPr lang="en-US" sz="20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add3</a:t>
            </a:r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83" name="Rectangle 11"/>
          <p:cNvSpPr>
            <a:spLocks/>
          </p:cNvSpPr>
          <p:nvPr/>
        </p:nvSpPr>
        <p:spPr bwMode="auto">
          <a:xfrm>
            <a:off x="6705600" y="3124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</a:p>
        </p:txBody>
      </p:sp>
      <p:sp>
        <p:nvSpPr>
          <p:cNvPr id="79884" name="Rectangle 12"/>
          <p:cNvSpPr>
            <a:spLocks/>
          </p:cNvSpPr>
          <p:nvPr/>
        </p:nvSpPr>
        <p:spPr bwMode="auto">
          <a:xfrm>
            <a:off x="6705600" y="3505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79885" name="Rectangle 13"/>
          <p:cNvSpPr>
            <a:spLocks/>
          </p:cNvSpPr>
          <p:nvPr/>
        </p:nvSpPr>
        <p:spPr bwMode="auto">
          <a:xfrm>
            <a:off x="6705600" y="3886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7983538" y="4071938"/>
            <a:ext cx="2333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87" name="Rectangle 15"/>
          <p:cNvSpPr>
            <a:spLocks/>
          </p:cNvSpPr>
          <p:nvPr/>
        </p:nvSpPr>
        <p:spPr bwMode="auto">
          <a:xfrm>
            <a:off x="8237538" y="3898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8" name="Rectangle 16"/>
          <p:cNvSpPr>
            <a:spLocks/>
          </p:cNvSpPr>
          <p:nvPr/>
        </p:nvSpPr>
        <p:spPr bwMode="auto">
          <a:xfrm>
            <a:off x="6308055" y="3886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0 </a:t>
            </a:r>
          </a:p>
        </p:txBody>
      </p:sp>
      <p:sp>
        <p:nvSpPr>
          <p:cNvPr id="79889" name="Rectangle 17"/>
          <p:cNvSpPr>
            <a:spLocks/>
          </p:cNvSpPr>
          <p:nvPr/>
        </p:nvSpPr>
        <p:spPr bwMode="auto">
          <a:xfrm>
            <a:off x="6308055" y="3505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4 </a:t>
            </a:r>
          </a:p>
        </p:txBody>
      </p:sp>
      <p:sp>
        <p:nvSpPr>
          <p:cNvPr id="79890" name="Rectangle 18"/>
          <p:cNvSpPr>
            <a:spLocks/>
          </p:cNvSpPr>
          <p:nvPr/>
        </p:nvSpPr>
        <p:spPr bwMode="auto">
          <a:xfrm>
            <a:off x="6308055" y="3124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8 </a:t>
            </a:r>
          </a:p>
        </p:txBody>
      </p:sp>
      <p:sp>
        <p:nvSpPr>
          <p:cNvPr id="79891" name="Rectangle 19"/>
          <p:cNvSpPr>
            <a:spLocks/>
          </p:cNvSpPr>
          <p:nvPr/>
        </p:nvSpPr>
        <p:spPr bwMode="auto">
          <a:xfrm>
            <a:off x="6295231" y="4267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-4 </a:t>
            </a:r>
          </a:p>
        </p:txBody>
      </p:sp>
      <p:sp>
        <p:nvSpPr>
          <p:cNvPr id="79892" name="Rectangle 20"/>
          <p:cNvSpPr>
            <a:spLocks/>
          </p:cNvSpPr>
          <p:nvPr/>
        </p:nvSpPr>
        <p:spPr bwMode="auto">
          <a:xfrm>
            <a:off x="6705600" y="4267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localx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93" name="Rectangle 21"/>
          <p:cNvSpPr>
            <a:spLocks/>
          </p:cNvSpPr>
          <p:nvPr/>
        </p:nvSpPr>
        <p:spPr bwMode="auto">
          <a:xfrm>
            <a:off x="6705600" y="4648200"/>
            <a:ext cx="1143000" cy="1066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79894" name="Rectangle 22"/>
          <p:cNvSpPr>
            <a:spLocks/>
          </p:cNvSpPr>
          <p:nvPr/>
        </p:nvSpPr>
        <p:spPr bwMode="auto">
          <a:xfrm>
            <a:off x="6231111" y="5029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-12 </a:t>
            </a:r>
          </a:p>
        </p:txBody>
      </p:sp>
      <p:sp>
        <p:nvSpPr>
          <p:cNvPr id="79895" name="Rectangle 23"/>
          <p:cNvSpPr>
            <a:spLocks/>
          </p:cNvSpPr>
          <p:nvPr/>
        </p:nvSpPr>
        <p:spPr bwMode="auto">
          <a:xfrm>
            <a:off x="6295231" y="4648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-8 </a:t>
            </a:r>
          </a:p>
        </p:txBody>
      </p:sp>
      <p:sp>
        <p:nvSpPr>
          <p:cNvPr id="79896" name="Rectangle 24"/>
          <p:cNvSpPr>
            <a:spLocks/>
          </p:cNvSpPr>
          <p:nvPr/>
        </p:nvSpPr>
        <p:spPr bwMode="auto">
          <a:xfrm>
            <a:off x="6226349" y="5410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-16 </a:t>
            </a:r>
          </a:p>
        </p:txBody>
      </p:sp>
      <p:sp>
        <p:nvSpPr>
          <p:cNvPr id="79899" name="Rectangle 27"/>
          <p:cNvSpPr>
            <a:spLocks/>
          </p:cNvSpPr>
          <p:nvPr/>
        </p:nvSpPr>
        <p:spPr bwMode="auto">
          <a:xfrm>
            <a:off x="152400" y="4419600"/>
            <a:ext cx="6019800" cy="9144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-4(%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#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leave</a:t>
            </a: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</a:p>
        </p:txBody>
      </p:sp>
      <p:sp>
        <p:nvSpPr>
          <p:cNvPr id="29" name="Rectangle 24"/>
          <p:cNvSpPr>
            <a:spLocks/>
          </p:cNvSpPr>
          <p:nvPr/>
        </p:nvSpPr>
        <p:spPr bwMode="auto">
          <a:xfrm>
            <a:off x="6092824" y="5765800"/>
            <a:ext cx="60960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-20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0" name="Rectangle 24"/>
          <p:cNvSpPr>
            <a:spLocks/>
          </p:cNvSpPr>
          <p:nvPr/>
        </p:nvSpPr>
        <p:spPr bwMode="auto">
          <a:xfrm>
            <a:off x="6121398" y="6121400"/>
            <a:ext cx="581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-24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6705600" y="5715000"/>
            <a:ext cx="1143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705600" y="6096000"/>
            <a:ext cx="1143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88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IA32 Optimization: </a:t>
            </a:r>
            <a:r>
              <a:rPr lang="en-US" dirty="0" err="1" smtClean="0"/>
              <a:t>Inlining</a:t>
            </a:r>
            <a:endParaRPr lang="en-US" dirty="0"/>
          </a:p>
        </p:txBody>
      </p:sp>
      <p:sp>
        <p:nvSpPr>
          <p:cNvPr id="78852" name="Rectangle 4"/>
          <p:cNvSpPr>
            <a:spLocks/>
          </p:cNvSpPr>
          <p:nvPr/>
        </p:nvSpPr>
        <p:spPr bwMode="auto">
          <a:xfrm>
            <a:off x="503238" y="1981200"/>
            <a:ext cx="4068762" cy="1752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Compute x + 3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add3(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3);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8855" name="Rectangle 7"/>
          <p:cNvSpPr>
            <a:spLocks/>
          </p:cNvSpPr>
          <p:nvPr/>
        </p:nvSpPr>
        <p:spPr bwMode="auto">
          <a:xfrm>
            <a:off x="446088" y="1524000"/>
            <a:ext cx="2662588" cy="446276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Generating Pointer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788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953000" y="1371600"/>
            <a:ext cx="3733800" cy="685800"/>
          </a:xfrm>
          <a:ln/>
        </p:spPr>
        <p:txBody>
          <a:bodyPr/>
          <a:lstStyle/>
          <a:p>
            <a:pPr marL="304800" indent="-304800"/>
            <a:r>
              <a:rPr lang="en-US" b="0" dirty="0" smtClean="0">
                <a:cs typeface="Courier New" pitchFamily="49" charset="0"/>
              </a:rPr>
              <a:t>When both functions in same file:</a:t>
            </a:r>
          </a:p>
          <a:p>
            <a:pPr marL="304800" indent="-304800"/>
            <a:endParaRPr lang="en-US" b="0" dirty="0">
              <a:cs typeface="Courier New" pitchFamily="49" charset="0"/>
            </a:endParaRPr>
          </a:p>
          <a:p>
            <a:pPr marL="304800" indent="-304800"/>
            <a:endParaRPr lang="en-US" b="0" dirty="0" smtClean="0">
              <a:cs typeface="Courier New" pitchFamily="49" charset="0"/>
            </a:endParaRPr>
          </a:p>
          <a:p>
            <a:pPr marL="304800" indent="-304800"/>
            <a:endParaRPr lang="en-US" b="0" dirty="0">
              <a:cs typeface="Courier New" pitchFamily="49" charset="0"/>
            </a:endParaRPr>
          </a:p>
          <a:p>
            <a:pPr marL="304800" indent="-304800"/>
            <a:endParaRPr lang="en-US" b="0" dirty="0" smtClean="0">
              <a:cs typeface="Courier New" pitchFamily="49" charset="0"/>
            </a:endParaRPr>
          </a:p>
          <a:p>
            <a:pPr marL="304800" indent="-304800"/>
            <a:endParaRPr lang="en-US" b="0" dirty="0">
              <a:cs typeface="Courier New" pitchFamily="49" charset="0"/>
            </a:endParaRPr>
          </a:p>
          <a:p>
            <a:pPr marL="0" indent="0">
              <a:buNone/>
            </a:pPr>
            <a:endParaRPr lang="en-US" b="0" dirty="0" smtClean="0">
              <a:cs typeface="Courier New" pitchFamily="49" charset="0"/>
            </a:endParaRP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514350" y="4343400"/>
            <a:ext cx="4068762" cy="1371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Increment value by k */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k)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+= k;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1" name="Rectangle 7"/>
          <p:cNvSpPr>
            <a:spLocks/>
          </p:cNvSpPr>
          <p:nvPr/>
        </p:nvSpPr>
        <p:spPr bwMode="auto">
          <a:xfrm>
            <a:off x="457200" y="3886200"/>
            <a:ext cx="2800447" cy="446276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Referencing Pointer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2" name="Rectangle 27"/>
          <p:cNvSpPr>
            <a:spLocks/>
          </p:cNvSpPr>
          <p:nvPr/>
        </p:nvSpPr>
        <p:spPr bwMode="auto">
          <a:xfrm>
            <a:off x="5257800" y="2362200"/>
            <a:ext cx="3582300" cy="22098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add3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$3,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04320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88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How </a:t>
            </a:r>
            <a:r>
              <a:rPr lang="en-US" dirty="0" err="1" smtClean="0"/>
              <a:t>Inlining</a:t>
            </a:r>
            <a:r>
              <a:rPr lang="en-US" dirty="0" smtClean="0"/>
              <a:t> Works</a:t>
            </a:r>
            <a:endParaRPr lang="en-US" dirty="0"/>
          </a:p>
        </p:txBody>
      </p:sp>
      <p:sp>
        <p:nvSpPr>
          <p:cNvPr id="78852" name="Rectangle 4"/>
          <p:cNvSpPr>
            <a:spLocks/>
          </p:cNvSpPr>
          <p:nvPr/>
        </p:nvSpPr>
        <p:spPr bwMode="auto">
          <a:xfrm>
            <a:off x="4618038" y="2133600"/>
            <a:ext cx="4068762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Compute x + 3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add3_inline(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8855" name="Rectangle 7"/>
          <p:cNvSpPr>
            <a:spLocks/>
          </p:cNvSpPr>
          <p:nvPr/>
        </p:nvSpPr>
        <p:spPr bwMode="auto">
          <a:xfrm>
            <a:off x="4340231" y="1524000"/>
            <a:ext cx="3103915" cy="446276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Expand </a:t>
            </a:r>
            <a:r>
              <a:rPr lang="en-US" sz="24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into caller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3" name="Rectangle 4"/>
          <p:cNvSpPr>
            <a:spLocks/>
          </p:cNvSpPr>
          <p:nvPr/>
        </p:nvSpPr>
        <p:spPr bwMode="auto">
          <a:xfrm>
            <a:off x="285750" y="1981200"/>
            <a:ext cx="4068762" cy="1752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Compute x + 3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add3(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3);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4" name="Rectangle 7"/>
          <p:cNvSpPr>
            <a:spLocks/>
          </p:cNvSpPr>
          <p:nvPr/>
        </p:nvSpPr>
        <p:spPr bwMode="auto">
          <a:xfrm>
            <a:off x="228600" y="1524000"/>
            <a:ext cx="2662588" cy="446276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Generating Pointer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296862" y="4343400"/>
            <a:ext cx="4068762" cy="1371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Increment value by k */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k)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+= k;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239712" y="3886200"/>
            <a:ext cx="2800447" cy="446276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Referencing Pointer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13663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 32 Procedure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381000" y="1397000"/>
            <a:ext cx="5867400" cy="5232400"/>
          </a:xfrm>
        </p:spPr>
        <p:txBody>
          <a:bodyPr/>
          <a:lstStyle/>
          <a:p>
            <a:r>
              <a:rPr lang="en-US" dirty="0" smtClean="0"/>
              <a:t>Important Points</a:t>
            </a:r>
          </a:p>
          <a:p>
            <a:pPr lvl="1"/>
            <a:r>
              <a:rPr lang="en-US" dirty="0" smtClean="0"/>
              <a:t>Stack is the right data structure for procedure call / return</a:t>
            </a:r>
          </a:p>
          <a:p>
            <a:pPr lvl="2"/>
            <a:r>
              <a:rPr lang="en-US" dirty="0" smtClean="0"/>
              <a:t>If P calls Q, then Q returns before P</a:t>
            </a:r>
          </a:p>
          <a:p>
            <a:r>
              <a:rPr lang="en-US" dirty="0" smtClean="0"/>
              <a:t>Recursion (&amp; mutual recursion) handled by normal calling conventions</a:t>
            </a:r>
          </a:p>
          <a:p>
            <a:pPr lvl="1"/>
            <a:r>
              <a:rPr lang="en-US" dirty="0" smtClean="0"/>
              <a:t>Can safely store values in local stack frame and in </a:t>
            </a:r>
            <a:r>
              <a:rPr lang="en-US" dirty="0" err="1" smtClean="0"/>
              <a:t>callee</a:t>
            </a:r>
            <a:r>
              <a:rPr lang="en-US" dirty="0" smtClean="0"/>
              <a:t>-saved registers</a:t>
            </a:r>
          </a:p>
          <a:p>
            <a:pPr lvl="1"/>
            <a:r>
              <a:rPr lang="en-US" dirty="0" smtClean="0"/>
              <a:t>Put function arguments at top of stack</a:t>
            </a:r>
          </a:p>
          <a:p>
            <a:pPr lvl="1"/>
            <a:r>
              <a:rPr lang="en-US" dirty="0" smtClean="0"/>
              <a:t>Result return in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endParaRPr lang="en-US" dirty="0" smtClean="0">
              <a:latin typeface="Courier New Bold"/>
            </a:endParaRPr>
          </a:p>
          <a:p>
            <a:r>
              <a:rPr lang="en-US" b="0" dirty="0" smtClean="0"/>
              <a:t>Pointers are addresses of values</a:t>
            </a:r>
          </a:p>
          <a:p>
            <a:pPr lvl="1"/>
            <a:r>
              <a:rPr lang="en-US" dirty="0" smtClean="0">
                <a:latin typeface="+mn-lt"/>
              </a:rPr>
              <a:t>On stack or global</a:t>
            </a:r>
          </a:p>
        </p:txBody>
      </p:sp>
      <p:sp>
        <p:nvSpPr>
          <p:cNvPr id="81924" name="Rectangle 4"/>
          <p:cNvSpPr>
            <a:spLocks/>
          </p:cNvSpPr>
          <p:nvPr/>
        </p:nvSpPr>
        <p:spPr bwMode="auto">
          <a:xfrm>
            <a:off x="7620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81925" name="Rectangle 5"/>
          <p:cNvSpPr>
            <a:spLocks/>
          </p:cNvSpPr>
          <p:nvPr/>
        </p:nvSpPr>
        <p:spPr bwMode="auto">
          <a:xfrm>
            <a:off x="7620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81926" name="Rectangle 6"/>
          <p:cNvSpPr>
            <a:spLocks/>
          </p:cNvSpPr>
          <p:nvPr/>
        </p:nvSpPr>
        <p:spPr bwMode="auto">
          <a:xfrm>
            <a:off x="7620000" y="5699125"/>
            <a:ext cx="1270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1927" name="Rectangle 7"/>
          <p:cNvSpPr>
            <a:spLocks/>
          </p:cNvSpPr>
          <p:nvPr/>
        </p:nvSpPr>
        <p:spPr bwMode="auto">
          <a:xfrm>
            <a:off x="7620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28" name="Rectangle 8"/>
          <p:cNvSpPr>
            <a:spLocks/>
          </p:cNvSpPr>
          <p:nvPr/>
        </p:nvSpPr>
        <p:spPr bwMode="auto">
          <a:xfrm>
            <a:off x="7620000" y="3581400"/>
            <a:ext cx="127000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%ebp</a:t>
            </a:r>
          </a:p>
        </p:txBody>
      </p:sp>
      <p:sp>
        <p:nvSpPr>
          <p:cNvPr id="81929" name="Rectangle 9"/>
          <p:cNvSpPr>
            <a:spLocks/>
          </p:cNvSpPr>
          <p:nvPr/>
        </p:nvSpPr>
        <p:spPr bwMode="auto">
          <a:xfrm>
            <a:off x="7620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</p:txBody>
      </p:sp>
      <p:sp>
        <p:nvSpPr>
          <p:cNvPr id="81930" name="Rectangle 10"/>
          <p:cNvSpPr>
            <a:spLocks/>
          </p:cNvSpPr>
          <p:nvPr/>
        </p:nvSpPr>
        <p:spPr bwMode="auto">
          <a:xfrm>
            <a:off x="6535738" y="2125663"/>
            <a:ext cx="68421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81931" name="AutoShape 11"/>
          <p:cNvSpPr>
            <a:spLocks/>
          </p:cNvSpPr>
          <p:nvPr/>
        </p:nvSpPr>
        <p:spPr bwMode="auto">
          <a:xfrm>
            <a:off x="7283450" y="1295400"/>
            <a:ext cx="228600" cy="2286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>
            <a:off x="7207250" y="3732213"/>
            <a:ext cx="280988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3" name="Rectangle 13"/>
          <p:cNvSpPr>
            <a:spLocks/>
          </p:cNvSpPr>
          <p:nvPr/>
        </p:nvSpPr>
        <p:spPr bwMode="auto">
          <a:xfrm>
            <a:off x="5646738" y="3552825"/>
            <a:ext cx="15621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>
            <a:off x="7207250" y="6365875"/>
            <a:ext cx="290513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5" name="Rectangle 15"/>
          <p:cNvSpPr>
            <a:spLocks/>
          </p:cNvSpPr>
          <p:nvPr/>
        </p:nvSpPr>
        <p:spPr bwMode="auto">
          <a:xfrm>
            <a:off x="5765800" y="6184900"/>
            <a:ext cx="1485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56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Assembly Setup Explanation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156200"/>
          </a:xfrm>
          <a:ln/>
        </p:spPr>
        <p:txBody>
          <a:bodyPr/>
          <a:lstStyle/>
          <a:p>
            <a:r>
              <a:rPr lang="en-US" dirty="0"/>
              <a:t>Table Structure</a:t>
            </a:r>
          </a:p>
          <a:p>
            <a:pPr marL="552450" lvl="1"/>
            <a:r>
              <a:rPr lang="en-US" dirty="0"/>
              <a:t>Each target requires 4 bytes</a:t>
            </a:r>
          </a:p>
          <a:p>
            <a:pPr marL="552450" lvl="1"/>
            <a:r>
              <a:rPr lang="en-US" dirty="0"/>
              <a:t>Base address at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L4</a:t>
            </a:r>
            <a:endParaRPr lang="en-US" dirty="0"/>
          </a:p>
          <a:p>
            <a:endParaRPr lang="en-US" dirty="0"/>
          </a:p>
          <a:p>
            <a:r>
              <a:rPr lang="en-US" dirty="0"/>
              <a:t>Jumping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.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L2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Jump target is denoted by 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L2</a:t>
            </a:r>
            <a:endParaRPr lang="en-US" dirty="0"/>
          </a:p>
          <a:p>
            <a:pPr marL="552450" lvl="1"/>
            <a:endParaRPr lang="en-US" dirty="0"/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*.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L4(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,%eax,4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Start of jump table: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L4</a:t>
            </a:r>
            <a:endParaRPr lang="en-US" dirty="0"/>
          </a:p>
          <a:p>
            <a:pPr marL="552450" lvl="1"/>
            <a:r>
              <a:rPr lang="en-US" dirty="0"/>
              <a:t>Must scale by factor of 4 (labels have 32-bits = 4 Bytes on IA32)</a:t>
            </a:r>
          </a:p>
          <a:p>
            <a:pPr marL="552450" lvl="1"/>
            <a:r>
              <a:rPr lang="en-US" dirty="0"/>
              <a:t>Fetch target from effective Address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L4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+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*4</a:t>
            </a:r>
            <a:endParaRPr lang="en-US" dirty="0"/>
          </a:p>
          <a:p>
            <a:pPr marL="838200" lvl="2"/>
            <a:r>
              <a:rPr lang="en-US" dirty="0"/>
              <a:t>Only for  0 ≤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 ≤ 6</a:t>
            </a:r>
          </a:p>
        </p:txBody>
      </p:sp>
      <p:sp>
        <p:nvSpPr>
          <p:cNvPr id="25606" name="Rectangle 6"/>
          <p:cNvSpPr>
            <a:spLocks/>
          </p:cNvSpPr>
          <p:nvPr/>
        </p:nvSpPr>
        <p:spPr bwMode="auto">
          <a:xfrm>
            <a:off x="5257800" y="1646238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5486400" y="21336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L4: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L8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x = 0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.L3	# x = 1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L5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x = 2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L9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x = 3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L8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x =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L7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x = 5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L7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/>
          <p:cNvSpPr>
            <a:spLocks/>
          </p:cNvSpPr>
          <p:nvPr/>
        </p:nvSpPr>
        <p:spPr bwMode="auto">
          <a:xfrm>
            <a:off x="1130300" y="19812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L4: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L8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x = 0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.L3	# x = 1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L5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x = 2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L9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x = 3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L8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x =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L7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x = 5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L7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66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</a:t>
            </a:r>
          </a:p>
        </p:txBody>
      </p:sp>
      <p:sp>
        <p:nvSpPr>
          <p:cNvPr id="26629" name="Rectangle 5"/>
          <p:cNvSpPr>
            <a:spLocks/>
          </p:cNvSpPr>
          <p:nvPr/>
        </p:nvSpPr>
        <p:spPr bwMode="auto">
          <a:xfrm>
            <a:off x="292100" y="137160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4419600" y="1600200"/>
            <a:ext cx="4432300" cy="47704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L5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L9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L7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L8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3581400" y="2743200"/>
            <a:ext cx="1371600" cy="27241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rot="10800000" flipH="1">
            <a:off x="3568700" y="2146300"/>
            <a:ext cx="1390650" cy="73660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rot="10800000" flipH="1">
            <a:off x="3570288" y="2906713"/>
            <a:ext cx="1392237" cy="236537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3575050" y="3403600"/>
            <a:ext cx="1390650" cy="271463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581400" y="3670300"/>
            <a:ext cx="1373188" cy="17970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3581400" y="3905250"/>
            <a:ext cx="1295400" cy="6667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3581400" y="4159250"/>
            <a:ext cx="1295400" cy="6413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</a:t>
            </a:r>
            <a:r>
              <a:rPr lang="en-US" dirty="0" smtClean="0"/>
              <a:t>(</a:t>
            </a:r>
            <a:r>
              <a:rPr lang="en-US" dirty="0" smtClean="0"/>
              <a:t>x == 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1371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L3:		# x ==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12(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16(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w = y*z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1981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case 1:	  // .L3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Only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FFF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wo Column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wo Columns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wo Colum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6679</TotalTime>
  <Pages>0</Pages>
  <Words>5022</Words>
  <Characters>0</Characters>
  <Application>Microsoft Macintosh PowerPoint</Application>
  <PresentationFormat>On-screen Show (4:3)</PresentationFormat>
  <Lines>0</Lines>
  <Paragraphs>1700</Paragraphs>
  <Slides>69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69</vt:i4>
      </vt:variant>
    </vt:vector>
  </HeadingPairs>
  <TitlesOfParts>
    <vt:vector size="75" baseType="lpstr">
      <vt:lpstr>Title Slide</vt:lpstr>
      <vt:lpstr>Title and Content</vt:lpstr>
      <vt:lpstr>Title Only</vt:lpstr>
      <vt:lpstr>Title Only: Build</vt:lpstr>
      <vt:lpstr>Two Columns</vt:lpstr>
      <vt:lpstr>Title and Content: Build</vt:lpstr>
      <vt:lpstr>Machine-Level Programming III: Switch Statements  and IA32 Procedures  15-213 / 18-213: Introduction to Computer Systems 7th Lecture, Sep 17, 2013</vt:lpstr>
      <vt:lpstr>Today</vt:lpstr>
      <vt:lpstr>Switch Statement Example</vt:lpstr>
      <vt:lpstr>Jump Table Structure</vt:lpstr>
      <vt:lpstr>Switch Statement Example (IA32)</vt:lpstr>
      <vt:lpstr>Switch Statement Example (IA32)</vt:lpstr>
      <vt:lpstr>Assembly Setup Explanation</vt:lpstr>
      <vt:lpstr>Jump Table</vt:lpstr>
      <vt:lpstr>Code Blocks (x == 1)</vt:lpstr>
      <vt:lpstr>Handling Fall-Through</vt:lpstr>
      <vt:lpstr>Code Blocks (x == 2, x == 3)</vt:lpstr>
      <vt:lpstr>Code Blocks (x == 5, x == 6, default)</vt:lpstr>
      <vt:lpstr>Switch Code (Finish)</vt:lpstr>
      <vt:lpstr>x86-64 Switch Implementation</vt:lpstr>
      <vt:lpstr>IA32 Object Code</vt:lpstr>
      <vt:lpstr>IA32 Object Code (cont.)</vt:lpstr>
      <vt:lpstr>IA32 Object Code (cont.)</vt:lpstr>
      <vt:lpstr>Disassembled Targets</vt:lpstr>
      <vt:lpstr>Matching Disassembled Targets</vt:lpstr>
      <vt:lpstr>Summarizing</vt:lpstr>
      <vt:lpstr>Today</vt:lpstr>
      <vt:lpstr>IA32 Stack</vt:lpstr>
      <vt:lpstr>IA32 Stack: Push</vt:lpstr>
      <vt:lpstr>IA32 Stack: Pop</vt:lpstr>
      <vt:lpstr>Procedure Control Flow</vt:lpstr>
      <vt:lpstr>Procedure Call Example</vt:lpstr>
      <vt:lpstr>Procedure Return Example</vt:lpstr>
      <vt:lpstr>Stack-Based Languages</vt:lpstr>
      <vt:lpstr>Call Chain Example</vt:lpstr>
      <vt:lpstr>Stack Frames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IA32/Linux Stack Frame</vt:lpstr>
      <vt:lpstr>Revisiting swap</vt:lpstr>
      <vt:lpstr>Revisiting swap</vt:lpstr>
      <vt:lpstr>swap Setup #1</vt:lpstr>
      <vt:lpstr>swap Setup #2</vt:lpstr>
      <vt:lpstr>swap Setup #3</vt:lpstr>
      <vt:lpstr>swap Body</vt:lpstr>
      <vt:lpstr>swap Finish</vt:lpstr>
      <vt:lpstr>Disassembled swap</vt:lpstr>
      <vt:lpstr>Today</vt:lpstr>
      <vt:lpstr>Register Saving Conventions</vt:lpstr>
      <vt:lpstr>Register Saving Conventions</vt:lpstr>
      <vt:lpstr>IA32/Linux+Windows Register Usage</vt:lpstr>
      <vt:lpstr>Today</vt:lpstr>
      <vt:lpstr>Recursive Function</vt:lpstr>
      <vt:lpstr>Recursive Call #1</vt:lpstr>
      <vt:lpstr>Recursive Call #2</vt:lpstr>
      <vt:lpstr>Recursive Call #3</vt:lpstr>
      <vt:lpstr>Recursive Call #4</vt:lpstr>
      <vt:lpstr>Recursive Call #5</vt:lpstr>
      <vt:lpstr>Observations About Recursion</vt:lpstr>
      <vt:lpstr>Pointer Code</vt:lpstr>
      <vt:lpstr>Creating and Initializing Local Variable</vt:lpstr>
      <vt:lpstr>Creating Pointer as Argument</vt:lpstr>
      <vt:lpstr>Retrieving local variable</vt:lpstr>
      <vt:lpstr>IA32 Optimization: Inlining</vt:lpstr>
      <vt:lpstr>How Inlining Works</vt:lpstr>
      <vt:lpstr>IA 32 Procedure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Randy Bryant</cp:lastModifiedBy>
  <cp:revision>346</cp:revision>
  <dcterms:created xsi:type="dcterms:W3CDTF">2012-09-18T14:16:22Z</dcterms:created>
  <dcterms:modified xsi:type="dcterms:W3CDTF">2013-09-17T15:36:23Z</dcterms:modified>
</cp:coreProperties>
</file>