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542" r:id="rId2"/>
    <p:sldId id="645" r:id="rId3"/>
    <p:sldId id="580" r:id="rId4"/>
    <p:sldId id="581" r:id="rId5"/>
    <p:sldId id="582" r:id="rId6"/>
    <p:sldId id="662" r:id="rId7"/>
    <p:sldId id="584" r:id="rId8"/>
    <p:sldId id="585" r:id="rId9"/>
    <p:sldId id="586" r:id="rId10"/>
    <p:sldId id="646" r:id="rId11"/>
    <p:sldId id="632" r:id="rId12"/>
    <p:sldId id="661" r:id="rId13"/>
    <p:sldId id="588" r:id="rId14"/>
    <p:sldId id="589" r:id="rId15"/>
    <p:sldId id="590" r:id="rId16"/>
    <p:sldId id="637" r:id="rId17"/>
    <p:sldId id="591" r:id="rId18"/>
    <p:sldId id="592" r:id="rId19"/>
    <p:sldId id="593" r:id="rId20"/>
    <p:sldId id="594" r:id="rId21"/>
    <p:sldId id="595" r:id="rId22"/>
    <p:sldId id="647" r:id="rId23"/>
    <p:sldId id="639" r:id="rId24"/>
    <p:sldId id="649" r:id="rId25"/>
    <p:sldId id="597" r:id="rId26"/>
    <p:sldId id="598" r:id="rId27"/>
    <p:sldId id="599" r:id="rId28"/>
    <p:sldId id="600" r:id="rId29"/>
    <p:sldId id="601" r:id="rId30"/>
    <p:sldId id="602" r:id="rId31"/>
    <p:sldId id="603" r:id="rId32"/>
    <p:sldId id="604" r:id="rId33"/>
    <p:sldId id="605" r:id="rId34"/>
    <p:sldId id="606" r:id="rId35"/>
    <p:sldId id="607" r:id="rId36"/>
    <p:sldId id="608" r:id="rId37"/>
    <p:sldId id="609" r:id="rId38"/>
    <p:sldId id="660" r:id="rId39"/>
    <p:sldId id="650" r:id="rId40"/>
    <p:sldId id="651" r:id="rId41"/>
    <p:sldId id="652" r:id="rId42"/>
    <p:sldId id="656" r:id="rId43"/>
    <p:sldId id="657" r:id="rId44"/>
    <p:sldId id="658" r:id="rId45"/>
    <p:sldId id="659" r:id="rId46"/>
  </p:sldIdLst>
  <p:sldSz cx="9144000" cy="6858000" type="screen4x3"/>
  <p:notesSz cx="7302500" cy="9586913"/>
  <p:custDataLst>
    <p:tags r:id="rId5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EFBFBF"/>
    <a:srgbClr val="F6F5BD"/>
    <a:srgbClr val="CC6600"/>
    <a:srgbClr val="FF9999"/>
    <a:srgbClr val="A8E799"/>
    <a:srgbClr val="FFFF99"/>
    <a:srgbClr val="CDF1C5"/>
    <a:srgbClr val="F1C7C7"/>
    <a:srgbClr val="C5FEB8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 snapToObjects="1">
      <p:cViewPr varScale="1">
        <p:scale>
          <a:sx n="111" d="100"/>
          <a:sy n="111" d="100"/>
        </p:scale>
        <p:origin x="-544" y="-104"/>
      </p:cViewPr>
      <p:guideLst>
        <p:guide orient="horz" pos="254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tags" Target="tags/tag1.xml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87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42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8B12C5-B8B1-41C6-B29F-6FC9FEB127AE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9035143" y="67249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Machine-Level Programming I: Basics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15-213/18-213</a:t>
            </a:r>
            <a:r>
              <a:rPr lang="en-US" sz="2000" b="0" dirty="0" smtClean="0">
                <a:solidFill>
                  <a:srgbClr val="000000"/>
                </a:solidFill>
                <a:latin typeface="Calibri" charset="0"/>
                <a:sym typeface="Calibri" charset="0"/>
              </a:rPr>
              <a:t>:</a:t>
            </a:r>
            <a:r>
              <a:rPr lang="en-US" sz="2000" b="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Introduction to Computer Systems 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5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Sep. 10, </a:t>
            </a:r>
            <a:r>
              <a:rPr lang="en-US" sz="2000" b="0" dirty="0" smtClean="0"/>
              <a:t>2013</a:t>
            </a:r>
            <a:endParaRPr lang="en-US" sz="2000" b="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spcBef>
                <a:spcPct val="0"/>
              </a:spcBef>
              <a:buClrTx/>
              <a:buSzTx/>
              <a:defRPr/>
            </a:pPr>
            <a:r>
              <a:rPr lang="en-US" b="1" dirty="0" smtClean="0">
                <a:solidFill>
                  <a:srgbClr val="000000"/>
                </a:solidFill>
                <a:latin typeface="Calibri"/>
                <a:ea typeface="Calibri Bold" charset="0"/>
                <a:cs typeface="Calibri"/>
                <a:sym typeface="Calibri Bold" charset="0"/>
              </a:rPr>
              <a:t>Instructors:</a:t>
            </a:r>
            <a:r>
              <a:rPr lang="en-US" b="1" dirty="0" smtClean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Randy Bryant, Dave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O’Hallaron</a:t>
            </a:r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, and Greg </a:t>
            </a:r>
            <a:r>
              <a:rPr lang="en-US" dirty="0" err="1" smtClean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Kesden</a:t>
            </a:r>
            <a:endParaRPr lang="en-US" dirty="0">
              <a:solidFill>
                <a:srgbClr val="000000"/>
              </a:solidFill>
              <a:latin typeface="Calibri"/>
              <a:cs typeface="Calibri"/>
              <a:sym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/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 to x86-64</a:t>
            </a:r>
          </a:p>
          <a:p>
            <a:pPr>
              <a:buNone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Architecture:</a:t>
            </a:r>
            <a:r>
              <a:rPr lang="en-US" dirty="0" smtClean="0"/>
              <a:t> (also ISA: instruction set architecture) The parts of a processor design that one needs to understand to write assembly code. </a:t>
            </a:r>
          </a:p>
          <a:p>
            <a:pPr lvl="1"/>
            <a:r>
              <a:rPr lang="en-US" dirty="0" smtClean="0"/>
              <a:t>Examples: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instruction set specification, registers.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Microarchitecture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  <a:r>
              <a:rPr lang="en-US" dirty="0" smtClean="0"/>
              <a:t> Implementation of the architecture.</a:t>
            </a:r>
          </a:p>
          <a:p>
            <a:pPr lvl="1"/>
            <a:r>
              <a:rPr lang="en-US" dirty="0" smtClean="0"/>
              <a:t>Examples: cache sizes and core frequency.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Example ISAs (Intel): IA32, x86-64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1066800" y="1066800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CPU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26300" cy="573088"/>
          </a:xfrm>
        </p:spPr>
        <p:txBody>
          <a:bodyPr/>
          <a:lstStyle/>
          <a:p>
            <a:r>
              <a:rPr lang="en-US"/>
              <a:t>Assembly Programmer’s View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9113" y="3352800"/>
            <a:ext cx="4852987" cy="3092450"/>
          </a:xfrm>
        </p:spPr>
        <p:txBody>
          <a:bodyPr/>
          <a:lstStyle/>
          <a:p>
            <a:pPr marL="227013" indent="-227013" defTabSz="895350">
              <a:buNone/>
              <a:tabLst>
                <a:tab pos="1371600" algn="l"/>
                <a:tab pos="4572000" algn="l"/>
              </a:tabLst>
            </a:pPr>
            <a:r>
              <a:rPr lang="en-US" sz="2400" dirty="0"/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 smtClean="0"/>
              <a:t>PC: Program counter</a:t>
            </a:r>
            <a:endParaRPr lang="en-US" sz="2000" b="1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Address of next instruction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Called “EIP” (IA32) or “RIP” (x86-64)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Register </a:t>
            </a:r>
            <a:r>
              <a:rPr lang="en-US" sz="2000" b="1" dirty="0" smtClean="0"/>
              <a:t>file</a:t>
            </a:r>
            <a:endParaRPr lang="en-US" sz="2000" b="1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Heavily used program data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Condition </a:t>
            </a:r>
            <a:r>
              <a:rPr lang="en-US" sz="2000" b="1" dirty="0" smtClean="0"/>
              <a:t>codes</a:t>
            </a:r>
            <a:endParaRPr lang="en-US" sz="2000" b="1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Store status information about most recent arithmetic </a:t>
            </a:r>
            <a:r>
              <a:rPr lang="en-US" sz="1800" dirty="0" smtClean="0"/>
              <a:t>or logical operation</a:t>
            </a:r>
            <a:endParaRPr lang="en-US" sz="1800" dirty="0"/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Used for conditional branching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409700" y="1981200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PC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2362200" y="1371600"/>
            <a:ext cx="16764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Registers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6019800" y="1066800"/>
            <a:ext cx="1752600" cy="2209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6324600" y="1730102"/>
            <a:ext cx="1143000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Calibri" pitchFamily="34" charset="0"/>
              </a:rPr>
              <a:t>Code</a:t>
            </a:r>
          </a:p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Calibri" pitchFamily="34" charset="0"/>
              </a:rPr>
              <a:t>Data</a:t>
            </a:r>
          </a:p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Calibri" pitchFamily="34" charset="0"/>
              </a:rPr>
              <a:t>Stack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>
            <a:off x="4267200" y="17018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4267200" y="22352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>
            <a:off x="4267200" y="2768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4267200" y="12954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Addresses</a:t>
            </a:r>
          </a:p>
        </p:txBody>
      </p: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4267200" y="18542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Data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4267200" y="238760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Instructions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2667000" y="2286000"/>
            <a:ext cx="10668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Condition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5372100" y="3702050"/>
            <a:ext cx="3619500" cy="1568450"/>
          </a:xfrm>
        </p:spPr>
        <p:txBody>
          <a:bodyPr/>
          <a:lstStyle/>
          <a:p>
            <a:pPr marL="292100" lvl="1" indent="-177800"/>
            <a:r>
              <a:rPr lang="en-US" sz="2000" b="1" dirty="0"/>
              <a:t>Memory</a:t>
            </a:r>
          </a:p>
          <a:p>
            <a:pPr marL="571500" lvl="2" indent="-165100"/>
            <a:r>
              <a:rPr lang="en-US" sz="1800" dirty="0"/>
              <a:t>Byte addressable array</a:t>
            </a:r>
          </a:p>
          <a:p>
            <a:pPr marL="571500" lvl="2" indent="-165100"/>
            <a:r>
              <a:rPr lang="en-US" sz="1800" dirty="0" smtClean="0"/>
              <a:t>Code and user data</a:t>
            </a:r>
          </a:p>
          <a:p>
            <a:pPr marL="571500" lvl="2" indent="-165100"/>
            <a:r>
              <a:rPr lang="en-US" sz="1800" dirty="0" smtClean="0"/>
              <a:t>Stack to support procedures</a:t>
            </a:r>
          </a:p>
          <a:p>
            <a:pPr marL="0" indent="0"/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1101725" y="2514600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text</a:t>
            </a: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1101725" y="3655700"/>
            <a:ext cx="72707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text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828675" y="4724400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binary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828675" y="5867400"/>
            <a:ext cx="100012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binary</a:t>
            </a:r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>
            <a:off x="3989388" y="2977233"/>
            <a:ext cx="0" cy="680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4295775" y="3124200"/>
            <a:ext cx="25019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Compiler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ourier New" pitchFamily="49" charset="0"/>
              </a:rPr>
              <a:t> -S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4279900" y="4191000"/>
            <a:ext cx="30480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Assembler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 </a:t>
            </a:r>
            <a:r>
              <a:rPr lang="en-US" sz="2000" dirty="0">
                <a:latin typeface="Courier New" pitchFamily="49" charset="0"/>
              </a:rPr>
              <a:t>as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9" name="Rectangle 9"/>
          <p:cNvSpPr>
            <a:spLocks noChangeArrowheads="1"/>
          </p:cNvSpPr>
          <p:nvPr/>
        </p:nvSpPr>
        <p:spPr bwMode="auto">
          <a:xfrm>
            <a:off x="4295775" y="5334000"/>
            <a:ext cx="26384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Linker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</a:t>
            </a:r>
            <a:r>
              <a:rPr lang="en-US" sz="2000" dirty="0">
                <a:latin typeface="Courier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ld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2373313" y="2579688"/>
            <a:ext cx="32639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 program (</a:t>
            </a:r>
            <a:r>
              <a:rPr lang="en-US" sz="2000" dirty="0">
                <a:latin typeface="Courier New" pitchFamily="49" charset="0"/>
              </a:rPr>
              <a:t>p1.c p2.c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2259013" y="3657600"/>
            <a:ext cx="34925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 pitchFamily="34" charset="0"/>
              </a:rPr>
              <a:t>Asm</a:t>
            </a:r>
            <a:r>
              <a:rPr lang="en-US" sz="2000" dirty="0">
                <a:latin typeface="Calibri" pitchFamily="34" charset="0"/>
              </a:rPr>
              <a:t> program (</a:t>
            </a:r>
            <a:r>
              <a:rPr lang="en-US" sz="2000" dirty="0">
                <a:latin typeface="Courier New" pitchFamily="49" charset="0"/>
              </a:rPr>
              <a:t>p1.s p2.s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2144713" y="4800600"/>
            <a:ext cx="3721100" cy="397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Object program (</a:t>
            </a:r>
            <a:r>
              <a:rPr lang="en-US" sz="2000" dirty="0">
                <a:latin typeface="Courier New" pitchFamily="49" charset="0"/>
              </a:rPr>
              <a:t>p1.o p2.o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2131219" y="5943600"/>
            <a:ext cx="3748088" cy="397545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Executable program (</a:t>
            </a:r>
            <a:r>
              <a:rPr lang="en-US" sz="2000" dirty="0">
                <a:latin typeface="Courier New" pitchFamily="49" charset="0"/>
              </a:rPr>
              <a:t>p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4" name="Line 14"/>
          <p:cNvSpPr>
            <a:spLocks noChangeShapeType="1"/>
          </p:cNvSpPr>
          <p:nvPr/>
        </p:nvSpPr>
        <p:spPr bwMode="auto">
          <a:xfrm>
            <a:off x="3989388" y="4055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5" name="Line 15"/>
          <p:cNvSpPr>
            <a:spLocks noChangeShapeType="1"/>
          </p:cNvSpPr>
          <p:nvPr/>
        </p:nvSpPr>
        <p:spPr bwMode="auto">
          <a:xfrm>
            <a:off x="3989388" y="5198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6858000" y="4800600"/>
            <a:ext cx="2044700" cy="705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Static libraries (</a:t>
            </a:r>
            <a:r>
              <a:rPr lang="en-US" sz="2000" dirty="0">
                <a:latin typeface="Courier New" pitchFamily="49" charset="0"/>
              </a:rPr>
              <a:t>.a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7" name="Line 17"/>
          <p:cNvSpPr>
            <a:spLocks noChangeShapeType="1"/>
          </p:cNvSpPr>
          <p:nvPr/>
        </p:nvSpPr>
        <p:spPr bwMode="auto">
          <a:xfrm flipH="1">
            <a:off x="5865813" y="5334000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8" name="Rectangle 18"/>
          <p:cNvSpPr>
            <a:spLocks noGrp="1" noChangeArrowheads="1"/>
          </p:cNvSpPr>
          <p:nvPr>
            <p:ph type="title"/>
          </p:nvPr>
        </p:nvSpPr>
        <p:spPr>
          <a:xfrm>
            <a:off x="381000" y="341312"/>
            <a:ext cx="6997700" cy="573088"/>
          </a:xfrm>
        </p:spPr>
        <p:txBody>
          <a:bodyPr/>
          <a:lstStyle/>
          <a:p>
            <a:r>
              <a:rPr lang="en-US"/>
              <a:t>Turning C into Object Code</a:t>
            </a:r>
          </a:p>
        </p:txBody>
      </p:sp>
      <p:sp>
        <p:nvSpPr>
          <p:cNvPr id="148499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463675"/>
          </a:xfrm>
        </p:spPr>
        <p:txBody>
          <a:bodyPr/>
          <a:lstStyle/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Code in files</a:t>
            </a:r>
            <a:r>
              <a:rPr lang="en-US" dirty="0" smtClean="0"/>
              <a:t>  </a:t>
            </a:r>
            <a:r>
              <a:rPr lang="en-US" b="1" dirty="0" smtClean="0">
                <a:latin typeface="Courier New" pitchFamily="49" charset="0"/>
              </a:rPr>
              <a:t>p1</a:t>
            </a:r>
            <a:r>
              <a:rPr lang="en-US" b="1" dirty="0">
                <a:latin typeface="Courier New" pitchFamily="49" charset="0"/>
              </a:rPr>
              <a:t>.c p2.c</a:t>
            </a:r>
            <a:endParaRPr lang="en-US" b="1" dirty="0">
              <a:latin typeface="Courier" pitchFamily="49" charset="0"/>
            </a:endParaRPr>
          </a:p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Compile with command:</a:t>
            </a:r>
            <a:r>
              <a:rPr lang="en-US" dirty="0" smtClean="0"/>
              <a:t>  </a:t>
            </a:r>
            <a:r>
              <a:rPr lang="en-US" b="1" dirty="0" err="1" smtClean="0">
                <a:latin typeface="Courier New" pitchFamily="49" charset="0"/>
              </a:rPr>
              <a:t>gcc</a:t>
            </a:r>
            <a:r>
              <a:rPr lang="en-US" b="1" dirty="0" smtClean="0">
                <a:latin typeface="Courier New" pitchFamily="49" charset="0"/>
              </a:rPr>
              <a:t> –O1 </a:t>
            </a:r>
            <a:r>
              <a:rPr lang="en-US" b="1" dirty="0">
                <a:latin typeface="Courier New" pitchFamily="49" charset="0"/>
              </a:rPr>
              <a:t>p1.c p2.c -o p</a:t>
            </a:r>
            <a:endParaRPr lang="en-US" b="1" dirty="0">
              <a:latin typeface="Courier" pitchFamily="49" charset="0"/>
            </a:endParaRP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Use </a:t>
            </a:r>
            <a:r>
              <a:rPr lang="en-US" dirty="0" smtClean="0"/>
              <a:t>basic optimizations </a:t>
            </a:r>
            <a:r>
              <a:rPr lang="en-US" dirty="0"/>
              <a:t>(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</a:rPr>
              <a:t>O1</a:t>
            </a:r>
            <a:r>
              <a:rPr lang="en-US" dirty="0" smtClean="0"/>
              <a:t>)</a:t>
            </a:r>
            <a:endParaRPr lang="en-US" dirty="0"/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Put resulting binary in file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b="1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34975"/>
            <a:ext cx="6845300" cy="555625"/>
          </a:xfrm>
          <a:noFill/>
          <a:ln/>
          <a:effectLst/>
        </p:spPr>
        <p:txBody>
          <a:bodyPr/>
          <a:lstStyle/>
          <a:p>
            <a:r>
              <a:rPr lang="en-US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2438400" cy="363538"/>
          </a:xfrm>
          <a:noFill/>
          <a:ln/>
        </p:spPr>
        <p:txBody>
          <a:bodyPr lIns="90487" tIns="44450" rIns="90487" bIns="44450"/>
          <a:lstStyle/>
          <a:p>
            <a:pPr>
              <a:buNone/>
            </a:pPr>
            <a:r>
              <a:rPr lang="en-US" dirty="0"/>
              <a:t>C </a:t>
            </a:r>
            <a:r>
              <a:rPr lang="en-US" dirty="0" smtClean="0"/>
              <a:t>Code (p1.c)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304800" y="1600200"/>
            <a:ext cx="388302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sum(int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x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y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t</a:t>
            </a:r>
            <a:r>
              <a:rPr lang="en-US" sz="1800" dirty="0">
                <a:latin typeface="Courier New" pitchFamily="49" charset="0"/>
              </a:rPr>
              <a:t> = </a:t>
            </a:r>
            <a:r>
              <a:rPr lang="en-US" sz="1800" dirty="0" err="1">
                <a:latin typeface="Courier New" pitchFamily="49" charset="0"/>
              </a:rPr>
              <a:t>x+y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</a:t>
            </a:r>
            <a:r>
              <a:rPr lang="en-US" sz="1800" dirty="0" err="1">
                <a:latin typeface="Courier New" pitchFamily="49" charset="0"/>
              </a:rPr>
              <a:t>t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419600" y="111125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IA32 Assembly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4495800" y="1592263"/>
            <a:ext cx="4195763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sum: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pushl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esp,%ebp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12(%ebp),%eax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addl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8(%ebp),%</a:t>
            </a:r>
            <a:r>
              <a:rPr lang="en-US" sz="1800" dirty="0" smtClean="0">
                <a:latin typeface="Courier New" pitchFamily="49" charset="0"/>
              </a:rPr>
              <a:t>eax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popl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ret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454025" y="3638098"/>
            <a:ext cx="7467600" cy="34137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Obtain </a:t>
            </a:r>
            <a:r>
              <a:rPr lang="en-US" dirty="0" smtClean="0">
                <a:latin typeface="Calibri" pitchFamily="34" charset="0"/>
              </a:rPr>
              <a:t>(on shark machine) with </a:t>
            </a:r>
            <a:r>
              <a:rPr lang="en-US" dirty="0">
                <a:latin typeface="Calibri" pitchFamily="34" charset="0"/>
              </a:rPr>
              <a:t>command</a:t>
            </a:r>
          </a:p>
          <a:p>
            <a:pPr lvl="1" algn="l">
              <a:lnSpc>
                <a:spcPct val="100000"/>
              </a:lnSpc>
              <a:spcBef>
                <a:spcPct val="50000"/>
              </a:spcBef>
            </a:pPr>
            <a:r>
              <a:rPr lang="en-US" dirty="0" err="1" smtClean="0">
                <a:latin typeface="Courier New" pitchFamily="49" charset="0"/>
              </a:rPr>
              <a:t>gcc</a:t>
            </a:r>
            <a:r>
              <a:rPr lang="en-US" dirty="0" smtClean="0">
                <a:latin typeface="Courier New" pitchFamily="49" charset="0"/>
              </a:rPr>
              <a:t> –O1 –m32 –S p1.c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Produces file </a:t>
            </a:r>
            <a:r>
              <a:rPr lang="en-US" dirty="0" smtClean="0">
                <a:latin typeface="Courier New" pitchFamily="49" charset="0"/>
              </a:rPr>
              <a:t>p1.s</a:t>
            </a:r>
          </a:p>
          <a:p>
            <a:pPr>
              <a:spcBef>
                <a:spcPct val="50000"/>
              </a:spcBef>
            </a:pPr>
            <a:r>
              <a:rPr lang="en-US" i="1" dirty="0" smtClean="0">
                <a:solidFill>
                  <a:srgbClr val="FF0000"/>
                </a:solidFill>
                <a:latin typeface="Calibri" pitchFamily="34" charset="0"/>
              </a:rPr>
              <a:t>Warning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: Will get very different results on non-Shark machines (Andrew Linux, Mac OS-X, …) due to different versions of </a:t>
            </a:r>
            <a:r>
              <a:rPr lang="en-US" dirty="0" err="1" smtClean="0">
                <a:solidFill>
                  <a:srgbClr val="FF0000"/>
                </a:solidFill>
                <a:latin typeface="Calibri" pitchFamily="34" charset="0"/>
              </a:rPr>
              <a:t>gcc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 and different compiler settings.</a:t>
            </a:r>
            <a:endParaRPr lang="en-US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r>
              <a:rPr lang="en-US" dirty="0"/>
              <a:t>Assembly </a:t>
            </a:r>
            <a:r>
              <a:rPr lang="en-US" dirty="0" smtClean="0"/>
              <a:t>Characteristics: Data Types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548687" cy="5530850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Integer” data of 1, 2, or 4 bytes</a:t>
            </a:r>
          </a:p>
          <a:p>
            <a:pPr lvl="1"/>
            <a:r>
              <a:rPr lang="en-US" dirty="0"/>
              <a:t>Data values</a:t>
            </a:r>
          </a:p>
          <a:p>
            <a:pPr lvl="1"/>
            <a:r>
              <a:rPr lang="en-US" dirty="0"/>
              <a:t>Addresses (</a:t>
            </a:r>
            <a:r>
              <a:rPr lang="en-US" dirty="0" err="1"/>
              <a:t>untyped</a:t>
            </a:r>
            <a:r>
              <a:rPr lang="en-US" dirty="0"/>
              <a:t> pointers)</a:t>
            </a:r>
          </a:p>
          <a:p>
            <a:endParaRPr lang="en-US" dirty="0" smtClean="0"/>
          </a:p>
          <a:p>
            <a:r>
              <a:rPr lang="en-US" dirty="0" smtClean="0"/>
              <a:t>Floating </a:t>
            </a:r>
            <a:r>
              <a:rPr lang="en-US" dirty="0"/>
              <a:t>point data of 4, 8, or 10 bytes</a:t>
            </a:r>
          </a:p>
          <a:p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/>
              <a:t>aggregate types such as arrays or structures</a:t>
            </a:r>
          </a:p>
          <a:p>
            <a:pPr lvl="1"/>
            <a:r>
              <a:rPr lang="en-US" dirty="0"/>
              <a:t>Just contiguously allocated bytes in </a:t>
            </a:r>
            <a:r>
              <a:rPr lang="en-US" dirty="0" smtClean="0"/>
              <a:t>memory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r>
              <a:rPr lang="en-US" dirty="0"/>
              <a:t>Assembly </a:t>
            </a:r>
            <a:r>
              <a:rPr lang="en-US" dirty="0" smtClean="0"/>
              <a:t>Characteristics: Operations</a:t>
            </a:r>
            <a:endParaRPr lang="en-US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27150"/>
            <a:ext cx="8548687" cy="4921250"/>
          </a:xfrm>
        </p:spPr>
        <p:txBody>
          <a:bodyPr/>
          <a:lstStyle/>
          <a:p>
            <a:r>
              <a:rPr lang="en-US" dirty="0" smtClean="0"/>
              <a:t>Perform </a:t>
            </a:r>
            <a:r>
              <a:rPr lang="en-US" dirty="0"/>
              <a:t>arithmetic function on register or memory data</a:t>
            </a:r>
          </a:p>
          <a:p>
            <a:endParaRPr lang="en-US" dirty="0" smtClean="0"/>
          </a:p>
          <a:p>
            <a:r>
              <a:rPr lang="en-US" dirty="0" smtClean="0"/>
              <a:t>Transfer </a:t>
            </a:r>
            <a:r>
              <a:rPr lang="en-US" dirty="0"/>
              <a:t>data between memory and register</a:t>
            </a:r>
          </a:p>
          <a:p>
            <a:pPr lvl="1"/>
            <a:r>
              <a:rPr lang="en-US" dirty="0"/>
              <a:t>Load data from memory into register</a:t>
            </a:r>
          </a:p>
          <a:p>
            <a:pPr lvl="1"/>
            <a:r>
              <a:rPr lang="en-US" dirty="0"/>
              <a:t>Store register data into memory</a:t>
            </a:r>
          </a:p>
          <a:p>
            <a:endParaRPr lang="en-US" dirty="0" smtClean="0"/>
          </a:p>
          <a:p>
            <a:r>
              <a:rPr lang="en-US" dirty="0" smtClean="0"/>
              <a:t>Transfer </a:t>
            </a:r>
            <a:r>
              <a:rPr lang="en-US" dirty="0"/>
              <a:t>control</a:t>
            </a:r>
          </a:p>
          <a:p>
            <a:pPr lvl="1"/>
            <a:r>
              <a:rPr lang="en-US" dirty="0"/>
              <a:t>Unconditional jumps to/from procedures</a:t>
            </a:r>
          </a:p>
          <a:p>
            <a:pPr lvl="1"/>
            <a:r>
              <a:rPr lang="en-US" dirty="0"/>
              <a:t>Conditional branches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342900" y="914400"/>
            <a:ext cx="25146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Code for </a:t>
            </a:r>
            <a:r>
              <a:rPr lang="en-US" sz="2400" dirty="0">
                <a:latin typeface="Courier New" pitchFamily="49" charset="0"/>
              </a:rPr>
              <a:t>sum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344488" y="1447800"/>
            <a:ext cx="2511425" cy="34137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0x08483f4 </a:t>
            </a:r>
            <a:r>
              <a:rPr lang="en-US" sz="1800" dirty="0">
                <a:latin typeface="Courier New" pitchFamily="49" charset="0"/>
              </a:rPr>
              <a:t>&lt;sum&gt;</a:t>
            </a:r>
            <a:r>
              <a:rPr lang="en-US" sz="1800" dirty="0" smtClean="0">
                <a:latin typeface="Courier New" pitchFamily="49" charset="0"/>
              </a:rPr>
              <a:t>:    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0xe5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0x0c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0x5d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0xc3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524500" cy="573088"/>
          </a:xfrm>
        </p:spPr>
        <p:txBody>
          <a:bodyPr/>
          <a:lstStyle/>
          <a:p>
            <a:r>
              <a:rPr lang="en-US"/>
              <a:t>Object Code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05200" y="1143000"/>
            <a:ext cx="5486400" cy="5486400"/>
          </a:xfrm>
        </p:spPr>
        <p:txBody>
          <a:bodyPr/>
          <a:lstStyle/>
          <a:p>
            <a:r>
              <a:rPr lang="en-US" dirty="0"/>
              <a:t>Assembler</a:t>
            </a:r>
          </a:p>
          <a:p>
            <a:pPr lvl="1"/>
            <a:r>
              <a:rPr lang="en-US" dirty="0"/>
              <a:t>Translates </a:t>
            </a:r>
            <a:r>
              <a:rPr lang="en-US" dirty="0">
                <a:latin typeface="Courier New" pitchFamily="49" charset="0"/>
              </a:rPr>
              <a:t>.s</a:t>
            </a:r>
            <a:r>
              <a:rPr lang="en-US" dirty="0"/>
              <a:t> into </a:t>
            </a:r>
            <a:r>
              <a:rPr lang="en-US" dirty="0">
                <a:latin typeface="Courier New" pitchFamily="49" charset="0"/>
              </a:rPr>
              <a:t>.o</a:t>
            </a:r>
          </a:p>
          <a:p>
            <a:pPr lvl="1"/>
            <a:r>
              <a:rPr lang="en-US" dirty="0"/>
              <a:t>Binary encoding of each instruction</a:t>
            </a:r>
          </a:p>
          <a:p>
            <a:pPr lvl="1"/>
            <a:r>
              <a:rPr lang="en-US" dirty="0"/>
              <a:t>Nearly-complete image of executable code</a:t>
            </a:r>
          </a:p>
          <a:p>
            <a:pPr lvl="1"/>
            <a:r>
              <a:rPr lang="en-US" dirty="0"/>
              <a:t>Missing linkages between code in different files</a:t>
            </a:r>
          </a:p>
          <a:p>
            <a:r>
              <a:rPr lang="en-US" dirty="0"/>
              <a:t>Linker</a:t>
            </a:r>
          </a:p>
          <a:p>
            <a:pPr lvl="1"/>
            <a:r>
              <a:rPr lang="en-US" dirty="0"/>
              <a:t>Resolves references between files</a:t>
            </a:r>
          </a:p>
          <a:p>
            <a:pPr lvl="1"/>
            <a:r>
              <a:rPr lang="en-US" dirty="0"/>
              <a:t>Combines with static run-time libraries</a:t>
            </a:r>
          </a:p>
          <a:p>
            <a:pPr lvl="2"/>
            <a:r>
              <a:rPr lang="en-US" dirty="0"/>
              <a:t>E.g., code for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printf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Some libraries are </a:t>
            </a:r>
            <a:r>
              <a:rPr lang="en-US" i="1" dirty="0"/>
              <a:t>dynamically linked</a:t>
            </a:r>
          </a:p>
          <a:p>
            <a:pPr lvl="2"/>
            <a:r>
              <a:rPr lang="en-US" dirty="0"/>
              <a:t>Linking occurs when program begins execution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295400" y="4038600"/>
            <a:ext cx="2362200" cy="190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Total of 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11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Each instruction 1, 2, or 3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Starts at address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0x401040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264400" cy="573088"/>
          </a:xfrm>
        </p:spPr>
        <p:txBody>
          <a:bodyPr/>
          <a:lstStyle/>
          <a:p>
            <a:r>
              <a:rPr lang="en-US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838200"/>
            <a:ext cx="4572000" cy="5791200"/>
          </a:xfrm>
        </p:spPr>
        <p:txBody>
          <a:bodyPr/>
          <a:lstStyle/>
          <a:p>
            <a:pPr marL="223838" indent="-223838" defTabSz="895350">
              <a:tabLst>
                <a:tab pos="1143000" algn="l"/>
                <a:tab pos="2514600" algn="l"/>
              </a:tabLst>
            </a:pPr>
            <a:r>
              <a:rPr lang="en-US" dirty="0"/>
              <a:t>C Code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Add two signed integers</a:t>
            </a:r>
          </a:p>
          <a:p>
            <a:pPr marL="223838" indent="-223838" defTabSz="895350">
              <a:tabLst>
                <a:tab pos="1143000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Add 2 4-byte integers</a:t>
            </a:r>
          </a:p>
          <a:p>
            <a:pPr marL="839788" lvl="2" indent="-165100" defTabSz="895350">
              <a:tabLst>
                <a:tab pos="1143000" algn="l"/>
                <a:tab pos="2514600" algn="l"/>
              </a:tabLst>
            </a:pPr>
            <a:r>
              <a:rPr lang="en-US" dirty="0"/>
              <a:t>“Long” words in GCC parlance</a:t>
            </a:r>
          </a:p>
          <a:p>
            <a:pPr marL="839788" lvl="2" indent="-165100" defTabSz="895350">
              <a:tabLst>
                <a:tab pos="1143000" algn="l"/>
                <a:tab pos="2514600" algn="l"/>
              </a:tabLst>
            </a:pPr>
            <a:r>
              <a:rPr lang="en-US" dirty="0"/>
              <a:t>Same instruction whether signed or unsigned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Font typeface="Wingdings" pitchFamily="2" charset="2"/>
              <a:buNone/>
              <a:tabLst>
                <a:tab pos="1143000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x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eax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143000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y</a:t>
            </a:r>
            <a:r>
              <a:rPr lang="en-US" b="1" dirty="0"/>
              <a:t>:</a:t>
            </a:r>
            <a:r>
              <a:rPr lang="en-US" dirty="0"/>
              <a:t>	Memory	</a:t>
            </a:r>
            <a:r>
              <a:rPr lang="en-US" b="1" dirty="0"/>
              <a:t>M[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%ebp+8]</a:t>
            </a:r>
            <a:endParaRPr lang="en-US" b="1" dirty="0"/>
          </a:p>
          <a:p>
            <a:pPr marL="839788" lvl="2" indent="-165100" defTabSz="895350">
              <a:buFont typeface="Wingdings" pitchFamily="2" charset="2"/>
              <a:buNone/>
              <a:tabLst>
                <a:tab pos="1143000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eax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1120775" lvl="3" indent="-166688" defTabSz="895350">
              <a:tabLst>
                <a:tab pos="1143000" algn="l"/>
                <a:tab pos="2514600" algn="l"/>
              </a:tabLst>
            </a:pPr>
            <a:r>
              <a:rPr lang="en-US" dirty="0"/>
              <a:t>Return function value in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eax</a:t>
            </a:r>
            <a:endParaRPr lang="en-US" b="1" dirty="0"/>
          </a:p>
          <a:p>
            <a:pPr marL="223838" indent="-223838" defTabSz="895350">
              <a:tabLst>
                <a:tab pos="1143000" algn="l"/>
                <a:tab pos="2514600" algn="l"/>
              </a:tabLst>
            </a:pPr>
            <a:r>
              <a:rPr lang="en-US" dirty="0"/>
              <a:t>Object Code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388" lvl="1" indent="-222250" defTabSz="895350">
              <a:tabLst>
                <a:tab pos="1143000" algn="l"/>
                <a:tab pos="2514600" algn="l"/>
              </a:tabLst>
            </a:pPr>
            <a:r>
              <a:rPr lang="en-US" dirty="0"/>
              <a:t>Stored at address </a:t>
            </a:r>
            <a:r>
              <a:rPr lang="en-US" b="1" dirty="0" smtClean="0">
                <a:latin typeface="Courier New" pitchFamily="49" charset="0"/>
              </a:rPr>
              <a:t>0x80483fa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533400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 = </a:t>
            </a:r>
            <a:r>
              <a:rPr lang="en-US" sz="1800" dirty="0" err="1">
                <a:latin typeface="Courier New" pitchFamily="49" charset="0"/>
              </a:rPr>
              <a:t>x+y</a:t>
            </a:r>
            <a:r>
              <a:rPr lang="en-US" sz="1800" dirty="0">
                <a:latin typeface="Courier New" pitchFamily="49" charset="0"/>
              </a:rPr>
              <a:t>;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5334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sz="1800" dirty="0" err="1" smtClean="0">
                <a:latin typeface="Courier New" pitchFamily="49" charset="0"/>
              </a:rPr>
              <a:t>addl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8(%</a:t>
            </a:r>
            <a:r>
              <a:rPr lang="en-US" sz="1800" dirty="0" err="1">
                <a:latin typeface="Courier New" pitchFamily="49" charset="0"/>
              </a:rPr>
              <a:t>ebp</a:t>
            </a:r>
            <a:r>
              <a:rPr lang="en-US" sz="1800" dirty="0">
                <a:latin typeface="Courier New" pitchFamily="49" charset="0"/>
              </a:rPr>
              <a:t>),%</a:t>
            </a:r>
            <a:r>
              <a:rPr lang="en-US" sz="1800" dirty="0" err="1">
                <a:latin typeface="Courier New" pitchFamily="49" charset="0"/>
              </a:rPr>
              <a:t>eax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533400" y="54864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92100" algn="l"/>
              </a:tabLst>
            </a:pPr>
            <a:r>
              <a:rPr lang="en-US" sz="1800" dirty="0" smtClean="0">
                <a:latin typeface="Courier New" pitchFamily="49" charset="0"/>
              </a:rPr>
              <a:t>0x80483fa:  03 </a:t>
            </a:r>
            <a:r>
              <a:rPr lang="en-US" sz="1800" dirty="0">
                <a:latin typeface="Courier New" pitchFamily="49" charset="0"/>
              </a:rPr>
              <a:t>45 08</a:t>
            </a:r>
          </a:p>
        </p:txBody>
      </p:sp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762000" y="2819400"/>
            <a:ext cx="3429000" cy="21698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Similar to expression: </a:t>
            </a:r>
            <a:r>
              <a:rPr lang="en-US" sz="1800" dirty="0">
                <a:latin typeface="Courier New" pitchFamily="49" charset="0"/>
              </a:rPr>
              <a:t> 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x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+= y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smtClean="0">
                <a:latin typeface="Calibri" pitchFamily="34" charset="0"/>
              </a:rPr>
              <a:t>More precisely: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;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ebp</a:t>
            </a:r>
            <a:r>
              <a:rPr lang="en-US" sz="1800" dirty="0">
                <a:latin typeface="Courier New" pitchFamily="49" charset="0"/>
              </a:rPr>
              <a:t>;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+= ebp[2]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901700" y="10350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819900" cy="573088"/>
          </a:xfrm>
        </p:spPr>
        <p:txBody>
          <a:bodyPr/>
          <a:lstStyle/>
          <a:p>
            <a:r>
              <a:rPr lang="en-US"/>
              <a:t>Disassembling Object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140700" cy="2249488"/>
          </a:xfrm>
        </p:spPr>
        <p:txBody>
          <a:bodyPr/>
          <a:lstStyle/>
          <a:p>
            <a:r>
              <a:rPr lang="en-US" dirty="0" err="1"/>
              <a:t>Disassembler</a:t>
            </a:r>
            <a:endParaRPr lang="en-US" dirty="0"/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-d p</a:t>
            </a:r>
          </a:p>
          <a:p>
            <a:pPr lvl="1"/>
            <a:r>
              <a:rPr lang="en-US" dirty="0"/>
              <a:t>Useful tool for examining object code</a:t>
            </a:r>
          </a:p>
          <a:p>
            <a:pPr lvl="1"/>
            <a:r>
              <a:rPr lang="en-US" dirty="0"/>
              <a:t>Analyzes bit pattern of series of instructions</a:t>
            </a:r>
          </a:p>
          <a:p>
            <a:pPr lvl="1"/>
            <a:r>
              <a:rPr lang="en-US" dirty="0"/>
              <a:t>Produces approximate rendition of assembly code</a:t>
            </a:r>
          </a:p>
          <a:p>
            <a:pPr lvl="1"/>
            <a:r>
              <a:rPr lang="en-US" dirty="0"/>
              <a:t>Can be run on either </a:t>
            </a:r>
            <a:r>
              <a:rPr lang="en-US" dirty="0" err="1">
                <a:latin typeface="Courier New" pitchFamily="49" charset="0"/>
              </a:rPr>
              <a:t>a.out</a:t>
            </a:r>
            <a:r>
              <a:rPr lang="en-US" dirty="0"/>
              <a:t> (complete executable) or </a:t>
            </a:r>
            <a:r>
              <a:rPr lang="en-US" dirty="0">
                <a:latin typeface="Courier New" pitchFamily="49" charset="0"/>
              </a:rPr>
              <a:t>.o</a:t>
            </a:r>
            <a:r>
              <a:rPr lang="en-US" dirty="0"/>
              <a:t> file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4900" y="1628839"/>
            <a:ext cx="60960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080483f4 &lt;sum&gt;: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80483f4:  55        push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80483f5:  89 e5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r>
              <a:rPr lang="en-US" sz="1800" dirty="0" smtClean="0">
                <a:latin typeface="Courier New" pitchFamily="49" charset="0"/>
              </a:rPr>
              <a:t>,%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80483f7:  8b 45 0c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0xc(%ebp),%eax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80483fa:  03 45 08  add    0x8(%ebp),%eax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80483fd:  5d        pop 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80483fe:  c3        ret </a:t>
            </a:r>
            <a:endParaRPr lang="en-US" sz="1800" i="1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 to x86-64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4191000" y="91440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2438400" y="1705039"/>
            <a:ext cx="65532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Dump of assembler code for function sum: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0x080483f4 &lt;sum+0&gt;:     push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0x080483f5 &lt;sum+1&gt;: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r>
              <a:rPr lang="en-US" sz="1800" dirty="0" smtClean="0">
                <a:latin typeface="Courier New" pitchFamily="49" charset="0"/>
              </a:rPr>
              <a:t>,%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0x080483f7 &lt;sum+3&gt;:    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0xc(%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0x080483fa &lt;sum+6&gt;:     add    0x8(%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0x080483fd &lt;sum+9&gt;:     pop    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0x080483fe &lt;sum+10&gt;:    ret</a:t>
            </a:r>
            <a:endParaRPr lang="en-US" sz="1800" i="1" dirty="0">
              <a:latin typeface="Courier New" pitchFamily="49" charset="0"/>
            </a:endParaRP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417512"/>
            <a:ext cx="6248400" cy="573088"/>
          </a:xfrm>
        </p:spPr>
        <p:txBody>
          <a:bodyPr/>
          <a:lstStyle/>
          <a:p>
            <a:r>
              <a:rPr lang="en-US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97113" y="4195763"/>
            <a:ext cx="6300787" cy="2249487"/>
          </a:xfrm>
        </p:spPr>
        <p:txBody>
          <a:bodyPr/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p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sum</a:t>
            </a:r>
          </a:p>
          <a:p>
            <a:pPr lvl="1"/>
            <a:r>
              <a:rPr lang="en-US" dirty="0"/>
              <a:t>Disassemble procedure</a:t>
            </a:r>
          </a:p>
          <a:p>
            <a:pPr lvl="1"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</a:rPr>
              <a:t>x/11xb </a:t>
            </a:r>
            <a:r>
              <a:rPr lang="en-US" b="1" dirty="0">
                <a:latin typeface="Courier New" pitchFamily="49" charset="0"/>
              </a:rPr>
              <a:t>sum</a:t>
            </a:r>
          </a:p>
          <a:p>
            <a:pPr lvl="1"/>
            <a:r>
              <a:rPr lang="en-US" dirty="0"/>
              <a:t>Examine the </a:t>
            </a:r>
            <a:r>
              <a:rPr lang="en-US" dirty="0" smtClean="0"/>
              <a:t>11 </a:t>
            </a:r>
            <a:r>
              <a:rPr lang="en-US" dirty="0"/>
              <a:t>bytes starting at </a:t>
            </a:r>
            <a:r>
              <a:rPr lang="en-US" dirty="0">
                <a:latin typeface="Courier New" pitchFamily="49" charset="0"/>
              </a:rPr>
              <a:t>sum</a:t>
            </a:r>
          </a:p>
          <a:p>
            <a:pPr lvl="1"/>
            <a:endParaRPr lang="en-US" dirty="0"/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685800" y="1066800"/>
            <a:ext cx="13081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Object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304800" y="1524000"/>
            <a:ext cx="1828800" cy="34137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0x080483f4: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0xe5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0x8b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0x0c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0x45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0x08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0x5d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 0xc3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7150100" cy="573088"/>
          </a:xfrm>
        </p:spPr>
        <p:txBody>
          <a:bodyPr/>
          <a:lstStyle/>
          <a:p>
            <a:r>
              <a:rPr lang="en-US"/>
              <a:t>What Can be Disassembled?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551488"/>
            <a:ext cx="8624887" cy="1306512"/>
          </a:xfrm>
        </p:spPr>
        <p:txBody>
          <a:bodyPr/>
          <a:lstStyle/>
          <a:p>
            <a:r>
              <a:rPr lang="en-US" dirty="0"/>
              <a:t>Anything that can be interpreted as executable code</a:t>
            </a:r>
          </a:p>
          <a:p>
            <a:r>
              <a:rPr lang="en-US" dirty="0" err="1"/>
              <a:t>Disassembler</a:t>
            </a:r>
            <a:r>
              <a:rPr lang="en-US" dirty="0"/>
              <a:t> examines bytes and reconstructs assembly source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533400" y="1585912"/>
            <a:ext cx="8153400" cy="36718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% </a:t>
            </a:r>
            <a:r>
              <a:rPr lang="en-US" sz="1800" dirty="0" err="1">
                <a:latin typeface="Courier New" pitchFamily="49" charset="0"/>
              </a:rPr>
              <a:t>objdump</a:t>
            </a:r>
            <a:r>
              <a:rPr lang="en-US" sz="1800" dirty="0">
                <a:latin typeface="Courier New" pitchFamily="49" charset="0"/>
              </a:rPr>
              <a:t> -</a:t>
            </a:r>
            <a:r>
              <a:rPr lang="en-US" sz="1800" dirty="0" err="1">
                <a:latin typeface="Courier New" pitchFamily="49" charset="0"/>
              </a:rPr>
              <a:t>d</a:t>
            </a:r>
            <a:r>
              <a:rPr lang="en-US" sz="1800" dirty="0">
                <a:latin typeface="Courier New" pitchFamily="49" charset="0"/>
              </a:rPr>
              <a:t> WINWORD.EXE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WINWORD.EXE:  </a:t>
            </a:r>
            <a:r>
              <a:rPr lang="en-US" sz="1800" dirty="0" smtClean="0">
                <a:latin typeface="Courier New" pitchFamily="49" charset="0"/>
              </a:rPr>
              <a:t> file </a:t>
            </a:r>
            <a:r>
              <a:rPr lang="en-US" sz="1800" dirty="0">
                <a:latin typeface="Courier New" pitchFamily="49" charset="0"/>
              </a:rPr>
              <a:t>format pei-i386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No symbols in "WINWORD.EXE".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Disassembly of section .text: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 &lt;.text&gt;: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30001000</a:t>
            </a:r>
            <a:r>
              <a:rPr lang="en-US" sz="1800" dirty="0" smtClean="0">
                <a:latin typeface="Courier New" pitchFamily="49" charset="0"/>
              </a:rPr>
              <a:t>:  55             push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30001001</a:t>
            </a:r>
            <a:r>
              <a:rPr lang="en-US" sz="1800" dirty="0" smtClean="0">
                <a:latin typeface="Courier New" pitchFamily="49" charset="0"/>
              </a:rPr>
              <a:t>:  8b </a:t>
            </a:r>
            <a:r>
              <a:rPr lang="en-US" sz="1800" dirty="0" err="1">
                <a:latin typeface="Courier New" pitchFamily="49" charset="0"/>
              </a:rPr>
              <a:t>ec</a:t>
            </a:r>
            <a:r>
              <a:rPr lang="en-US" sz="1800" dirty="0">
                <a:latin typeface="Courier New" pitchFamily="49" charset="0"/>
              </a:rPr>
              <a:t>         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mov</a:t>
            </a: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esp,%ebp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30001003</a:t>
            </a:r>
            <a:r>
              <a:rPr lang="en-US" sz="1800" dirty="0" smtClean="0">
                <a:latin typeface="Courier New" pitchFamily="49" charset="0"/>
              </a:rPr>
              <a:t>:  6a </a:t>
            </a:r>
            <a:r>
              <a:rPr lang="en-US" sz="1800" dirty="0">
                <a:latin typeface="Courier New" pitchFamily="49" charset="0"/>
              </a:rPr>
              <a:t>ff         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$0xffffffff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30001005</a:t>
            </a:r>
            <a:r>
              <a:rPr lang="en-US" sz="1800" dirty="0" smtClean="0">
                <a:latin typeface="Courier New" pitchFamily="49" charset="0"/>
              </a:rPr>
              <a:t>:  68 </a:t>
            </a:r>
            <a:r>
              <a:rPr lang="en-US" sz="1800" dirty="0">
                <a:latin typeface="Courier New" pitchFamily="49" charset="0"/>
              </a:rPr>
              <a:t>90 10 00 30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$0x30001090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3000100a</a:t>
            </a:r>
            <a:r>
              <a:rPr lang="en-US" sz="1800" dirty="0" smtClean="0">
                <a:latin typeface="Courier New" pitchFamily="49" charset="0"/>
              </a:rPr>
              <a:t>:  68 </a:t>
            </a:r>
            <a:r>
              <a:rPr lang="en-US" sz="1800" dirty="0">
                <a:latin typeface="Courier New" pitchFamily="49" charset="0"/>
              </a:rPr>
              <a:t>91 dc 4c 30</a:t>
            </a:r>
            <a:r>
              <a:rPr lang="en-US" sz="1800" dirty="0" smtClean="0">
                <a:latin typeface="Courier New" pitchFamily="49" charset="0"/>
              </a:rPr>
              <a:t> push   </a:t>
            </a:r>
            <a:r>
              <a:rPr lang="en-US" sz="1800" dirty="0">
                <a:latin typeface="Courier New" pitchFamily="49" charset="0"/>
              </a:rPr>
              <a:t>$0x304cdc91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/>
              <a:t>Assembly Basics: Registers, operands, move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Intro to x86-64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Registers (IA32)</a:t>
            </a:r>
            <a:endParaRPr lang="en-US" dirty="0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295400" y="1333501"/>
            <a:ext cx="5715000" cy="4533902"/>
            <a:chOff x="3984" y="1008"/>
            <a:chExt cx="1584" cy="225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eax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184326" y="1404970"/>
            <a:ext cx="2819400" cy="343694"/>
            <a:chOff x="4495800" y="1404970"/>
            <a:chExt cx="2819400" cy="343694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19" name="Straight Connector 18"/>
            <p:cNvCxnSpPr>
              <a:stCxn id="13" idx="0"/>
              <a:endCxn id="13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" name="Group 22"/>
          <p:cNvGrpSpPr/>
          <p:nvPr/>
        </p:nvGrpSpPr>
        <p:grpSpPr>
          <a:xfrm>
            <a:off x="4184326" y="1989024"/>
            <a:ext cx="2819400" cy="343694"/>
            <a:chOff x="4495800" y="1404970"/>
            <a:chExt cx="2819400" cy="343694"/>
          </a:xfrm>
        </p:grpSpPr>
        <p:sp>
          <p:nvSpPr>
            <p:cNvPr id="24" name="Rectangle 23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5" name="Straight Connector 24"/>
            <p:cNvCxnSpPr>
              <a:stCxn id="24" idx="0"/>
              <a:endCxn id="24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4184326" y="2558580"/>
            <a:ext cx="2819400" cy="343694"/>
            <a:chOff x="4495800" y="1404970"/>
            <a:chExt cx="2819400" cy="343694"/>
          </a:xfrm>
        </p:grpSpPr>
        <p:sp>
          <p:nvSpPr>
            <p:cNvPr id="27" name="Rectangle 26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28" name="Straight Connector 27"/>
            <p:cNvCxnSpPr>
              <a:stCxn id="27" idx="0"/>
              <a:endCxn id="27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28"/>
          <p:cNvGrpSpPr/>
          <p:nvPr/>
        </p:nvGrpSpPr>
        <p:grpSpPr>
          <a:xfrm>
            <a:off x="4184326" y="3141484"/>
            <a:ext cx="2819400" cy="343694"/>
            <a:chOff x="4495800" y="1404970"/>
            <a:chExt cx="2819400" cy="343694"/>
          </a:xfrm>
        </p:grpSpPr>
        <p:sp>
          <p:nvSpPr>
            <p:cNvPr id="30" name="Rectangle 29"/>
            <p:cNvSpPr/>
            <p:nvPr/>
          </p:nvSpPr>
          <p:spPr bwMode="auto">
            <a:xfrm>
              <a:off x="4495800" y="1404970"/>
              <a:ext cx="2819400" cy="3429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cxnSp>
          <p:nvCxnSpPr>
            <p:cNvPr id="31" name="Straight Connector 30"/>
            <p:cNvCxnSpPr>
              <a:stCxn id="30" idx="0"/>
              <a:endCxn id="30" idx="2"/>
            </p:cNvCxnSpPr>
            <p:nvPr/>
          </p:nvCxnSpPr>
          <p:spPr bwMode="auto">
            <a:xfrm rot="16200000" flipH="1">
              <a:off x="5734050" y="1576420"/>
              <a:ext cx="342900" cy="1588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Rectangle 32"/>
          <p:cNvSpPr/>
          <p:nvPr/>
        </p:nvSpPr>
        <p:spPr bwMode="auto">
          <a:xfrm>
            <a:off x="4184326" y="3717666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184326" y="4301720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84326" y="4871276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184326" y="5454180"/>
            <a:ext cx="2819400" cy="342900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3" name="TextBox 52"/>
          <p:cNvSpPr txBox="1"/>
          <p:nvPr/>
        </p:nvSpPr>
        <p:spPr>
          <a:xfrm>
            <a:off x="35814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%ax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814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814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814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bx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581400" y="370801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si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81400" y="42872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di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81400" y="485769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%sp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581400" y="544357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bp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5720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%ah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720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ch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5720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%dh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5720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bh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943600" y="13916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%al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943600" y="197543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943600" y="25412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%dl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943600" y="313178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bl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3" name="AutoShape 7"/>
          <p:cNvSpPr>
            <a:spLocks/>
          </p:cNvSpPr>
          <p:nvPr/>
        </p:nvSpPr>
        <p:spPr bwMode="auto">
          <a:xfrm rot="5400000">
            <a:off x="5451983" y="4671257"/>
            <a:ext cx="279400" cy="2824085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267200" y="6172200"/>
            <a:ext cx="26607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16-bit virtual registers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(backwards compatibility)</a:t>
            </a:r>
          </a:p>
        </p:txBody>
      </p:sp>
      <p:sp>
        <p:nvSpPr>
          <p:cNvPr id="75" name="AutoShape 7"/>
          <p:cNvSpPr>
            <a:spLocks/>
          </p:cNvSpPr>
          <p:nvPr/>
        </p:nvSpPr>
        <p:spPr bwMode="auto">
          <a:xfrm rot="10800000">
            <a:off x="914400" y="1333500"/>
            <a:ext cx="279400" cy="337631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 rot="16200000">
            <a:off x="-221736" y="2812536"/>
            <a:ext cx="172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general purpose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555159" y="1391622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accumulate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55159" y="1975438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counter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555159" y="2541296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data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555159" y="3131786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base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55159" y="3626836"/>
            <a:ext cx="93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source 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555159" y="4204648"/>
            <a:ext cx="136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destination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index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555159" y="4701317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stack </a:t>
            </a:r>
          </a:p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555159" y="5313528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base</a:t>
            </a:r>
          </a:p>
          <a:p>
            <a:r>
              <a:rPr lang="en-US" sz="1800" i="1" dirty="0" smtClean="0">
                <a:latin typeface="Courier New" pitchFamily="49" charset="0"/>
                <a:cs typeface="Courier New" pitchFamily="49" charset="0"/>
              </a:rPr>
              <a:t>pointer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293942" y="649069"/>
            <a:ext cx="1850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Origin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(mostly obsolete)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  <p:bldP spid="39" grpId="0" animBg="1"/>
      <p:bldP spid="4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9" grpId="0"/>
      <p:bldP spid="70" grpId="0"/>
      <p:bldP spid="71" grpId="0"/>
      <p:bldP spid="72" grpId="0"/>
      <p:bldP spid="73" grpId="0" animBg="1"/>
      <p:bldP spid="74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5537200" cy="573088"/>
          </a:xfrm>
        </p:spPr>
        <p:txBody>
          <a:bodyPr/>
          <a:lstStyle/>
          <a:p>
            <a:r>
              <a:rPr lang="en-US"/>
              <a:t>Moving Data: IA32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00138"/>
            <a:ext cx="8396287" cy="5224462"/>
          </a:xfrm>
        </p:spPr>
        <p:txBody>
          <a:bodyPr/>
          <a:lstStyle/>
          <a:p>
            <a:r>
              <a:rPr lang="en-US" dirty="0"/>
              <a:t>Moving Data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movl</a:t>
            </a:r>
            <a:r>
              <a:rPr lang="en-US" b="1" dirty="0"/>
              <a:t> </a:t>
            </a:r>
            <a:r>
              <a:rPr lang="en-US" b="1" i="1" dirty="0"/>
              <a:t>Source</a:t>
            </a:r>
            <a:r>
              <a:rPr lang="en-US" b="1" dirty="0" smtClean="0"/>
              <a:t>, </a:t>
            </a:r>
            <a:r>
              <a:rPr lang="en-US" b="1" i="1" dirty="0" err="1" smtClean="0"/>
              <a:t>Dest</a:t>
            </a:r>
            <a:r>
              <a:rPr lang="en-US" b="1" dirty="0" smtClean="0"/>
              <a:t>:</a:t>
            </a:r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Operand </a:t>
            </a:r>
            <a:r>
              <a:rPr lang="en-US" dirty="0"/>
              <a:t>Types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Immediate:</a:t>
            </a:r>
            <a:r>
              <a:rPr lang="en-US" dirty="0"/>
              <a:t> Constant integer data</a:t>
            </a:r>
          </a:p>
          <a:p>
            <a:pPr lvl="2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</a:rPr>
              <a:t>$0x400</a:t>
            </a:r>
            <a:r>
              <a:rPr lang="en-US" b="1" dirty="0" smtClean="0"/>
              <a:t>, </a:t>
            </a:r>
            <a:r>
              <a:rPr lang="en-US" b="1" dirty="0" smtClean="0">
                <a:latin typeface="Courier New" pitchFamily="49" charset="0"/>
              </a:rPr>
              <a:t>$-533</a:t>
            </a:r>
            <a:endParaRPr lang="en-US" dirty="0" smtClean="0"/>
          </a:p>
          <a:p>
            <a:pPr lvl="2"/>
            <a:r>
              <a:rPr lang="en-US" dirty="0" smtClean="0"/>
              <a:t>Like </a:t>
            </a:r>
            <a:r>
              <a:rPr lang="en-US" dirty="0"/>
              <a:t>C constant, but prefixed with </a:t>
            </a:r>
            <a:r>
              <a:rPr lang="en-US" b="1" dirty="0">
                <a:latin typeface="Courier New" pitchFamily="49" charset="0"/>
              </a:rPr>
              <a:t>‘$’</a:t>
            </a:r>
          </a:p>
          <a:p>
            <a:pPr lvl="2"/>
            <a:r>
              <a:rPr lang="en-US" dirty="0" smtClean="0"/>
              <a:t>Encoded </a:t>
            </a:r>
            <a:r>
              <a:rPr lang="en-US" dirty="0"/>
              <a:t>with 1, 2, or 4 bytes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Register: </a:t>
            </a:r>
            <a:r>
              <a:rPr lang="en-US" dirty="0"/>
              <a:t>One of 8 integer </a:t>
            </a:r>
            <a:r>
              <a:rPr lang="en-US" dirty="0" smtClean="0"/>
              <a:t>registers</a:t>
            </a:r>
          </a:p>
          <a:p>
            <a:pPr lvl="2"/>
            <a:r>
              <a:rPr lang="en-US" dirty="0" smtClean="0"/>
              <a:t>Example: </a:t>
            </a:r>
            <a:r>
              <a:rPr lang="en-US" b="1" dirty="0" smtClean="0">
                <a:latin typeface="Courier New" pitchFamily="49" charset="0"/>
              </a:rPr>
              <a:t>%</a:t>
            </a:r>
            <a:r>
              <a:rPr lang="en-US" b="1" dirty="0" err="1" smtClean="0">
                <a:latin typeface="Courier New" pitchFamily="49" charset="0"/>
              </a:rPr>
              <a:t>eax</a:t>
            </a:r>
            <a:r>
              <a:rPr lang="en-US" b="1" dirty="0" smtClean="0">
                <a:latin typeface="Courier New" pitchFamily="49" charset="0"/>
              </a:rPr>
              <a:t>, %</a:t>
            </a:r>
            <a:r>
              <a:rPr lang="en-US" b="1" dirty="0" err="1" smtClean="0">
                <a:latin typeface="Courier New" pitchFamily="49" charset="0"/>
              </a:rPr>
              <a:t>edx</a:t>
            </a:r>
            <a:endParaRPr lang="en-US" b="1" dirty="0" smtClean="0">
              <a:latin typeface="Courier New" pitchFamily="49" charset="0"/>
            </a:endParaRPr>
          </a:p>
          <a:p>
            <a:pPr lvl="2"/>
            <a:r>
              <a:rPr lang="en-US" dirty="0"/>
              <a:t>But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esp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ebp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reserved for special use</a:t>
            </a:r>
          </a:p>
          <a:p>
            <a:pPr lvl="2"/>
            <a:r>
              <a:rPr lang="en-US" dirty="0"/>
              <a:t>Others have special uses for particular instructions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Memory:</a:t>
            </a:r>
            <a:r>
              <a:rPr lang="en-US" dirty="0"/>
              <a:t> 4 consecutive bytes of </a:t>
            </a:r>
            <a:r>
              <a:rPr lang="en-US" dirty="0" smtClean="0"/>
              <a:t>memory at address given by register</a:t>
            </a:r>
          </a:p>
          <a:p>
            <a:pPr lvl="2"/>
            <a:r>
              <a:rPr lang="en-US" dirty="0" smtClean="0"/>
              <a:t>Simplest example: </a:t>
            </a:r>
            <a:r>
              <a:rPr lang="en-US" b="1" dirty="0" smtClean="0">
                <a:latin typeface="Courier New" pitchFamily="49" charset="0"/>
              </a:rPr>
              <a:t>(%</a:t>
            </a:r>
            <a:r>
              <a:rPr lang="en-US" b="1" dirty="0" err="1" smtClean="0">
                <a:latin typeface="Courier New" pitchFamily="49" charset="0"/>
              </a:rPr>
              <a:t>eax</a:t>
            </a:r>
            <a:r>
              <a:rPr lang="en-US" b="1" dirty="0" smtClean="0">
                <a:latin typeface="Courier New" pitchFamily="49" charset="0"/>
              </a:rPr>
              <a:t>)</a:t>
            </a:r>
            <a:endParaRPr lang="en-US" b="1" dirty="0">
              <a:latin typeface="Courier New" pitchFamily="49" charset="0"/>
            </a:endParaRPr>
          </a:p>
          <a:p>
            <a:pPr lvl="2"/>
            <a:r>
              <a:rPr lang="en-US" dirty="0"/>
              <a:t>Various </a:t>
            </a:r>
            <a:r>
              <a:rPr lang="en-US" dirty="0" smtClean="0"/>
              <a:t>other “address </a:t>
            </a:r>
            <a:r>
              <a:rPr lang="en-US" dirty="0"/>
              <a:t>modes”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172200" y="609600"/>
            <a:ext cx="2514600" cy="3581400"/>
            <a:chOff x="3984" y="1008"/>
            <a:chExt cx="1584" cy="2256"/>
          </a:xfrm>
        </p:grpSpPr>
        <p:sp>
          <p:nvSpPr>
            <p:cNvPr id="156676" name="Rectangle 4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8" name="Rectangle 6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 smtClean="0">
                  <a:latin typeface="Courier New" pitchFamily="49" charset="0"/>
                </a:rPr>
                <a:t>edx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9" name="Rectangle 7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56681" name="Rectangle 9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56683" name="Rectangle 11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%ebp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7165975" cy="573088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movl</a:t>
            </a:r>
            <a:r>
              <a:rPr lang="en-US"/>
              <a:t> 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943600"/>
            <a:ext cx="8140700" cy="533400"/>
          </a:xfrm>
          <a:noFill/>
        </p:spPr>
        <p:txBody>
          <a:bodyPr lIns="0" tIns="0" rIns="0" bIns="0"/>
          <a:lstStyle/>
          <a:p>
            <a:pPr marL="0" indent="0" algn="ctr">
              <a:buNone/>
            </a:pPr>
            <a:r>
              <a:rPr lang="en-US" i="1">
                <a:solidFill>
                  <a:srgbClr val="C00000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228600" y="3771900"/>
            <a:ext cx="9144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>
                <a:latin typeface="Courier New" pitchFamily="49" charset="0"/>
              </a:rPr>
              <a:t>movl</a:t>
            </a: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1600200" y="2705100"/>
            <a:ext cx="760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Imm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1600200" y="3771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1600200" y="49149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2819400" y="2476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2819400" y="2933700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2819400" y="36195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2819400" y="4065588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2819400" y="4914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1447800" y="17526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2819400" y="17526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1295400" y="2628900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7" name="AutoShape 21"/>
          <p:cNvSpPr>
            <a:spLocks/>
          </p:cNvSpPr>
          <p:nvPr/>
        </p:nvSpPr>
        <p:spPr bwMode="auto">
          <a:xfrm>
            <a:off x="2514600" y="2552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8" name="AutoShape 22"/>
          <p:cNvSpPr>
            <a:spLocks/>
          </p:cNvSpPr>
          <p:nvPr/>
        </p:nvSpPr>
        <p:spPr bwMode="auto">
          <a:xfrm>
            <a:off x="2514600" y="36957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6858000" y="17526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3733800" y="2506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$0x4,%eax</a:t>
            </a: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6673850" y="2506663"/>
            <a:ext cx="1860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0x4;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3733800" y="2963863"/>
            <a:ext cx="2774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$-147,(%eax)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6673850" y="29638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373380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%eax,%edx</a:t>
            </a: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6673850" y="36496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temp2 = temp1;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3733800" y="4095750"/>
            <a:ext cx="2622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eax</a:t>
            </a:r>
            <a:r>
              <a:rPr lang="en-US" sz="2000" dirty="0">
                <a:latin typeface="Courier New" pitchFamily="49" charset="0"/>
              </a:rPr>
              <a:t>,(%</a:t>
            </a:r>
            <a:r>
              <a:rPr lang="en-US" sz="2000" dirty="0" err="1">
                <a:latin typeface="Courier New" pitchFamily="49" charset="0"/>
              </a:rPr>
              <a:t>edx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6673850" y="4095750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*p = temp;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3733800" y="4945063"/>
            <a:ext cx="2622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movl (%eax),%edx</a:t>
            </a: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6673850" y="49450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ourier New" pitchFamily="49" charset="0"/>
              </a:rPr>
              <a:t>temp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4572000" y="1752600"/>
            <a:ext cx="12203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Src,Dest</a:t>
            </a: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035800" cy="573088"/>
          </a:xfrm>
        </p:spPr>
        <p:txBody>
          <a:bodyPr/>
          <a:lstStyle/>
          <a:p>
            <a:r>
              <a:rPr lang="en-US" dirty="0"/>
              <a:t>Simple </a:t>
            </a:r>
            <a:r>
              <a:rPr lang="en-US" dirty="0" smtClean="0"/>
              <a:t>Memory Addressing </a:t>
            </a:r>
            <a:r>
              <a:rPr lang="en-US" dirty="0"/>
              <a:t>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 smtClean="0"/>
              <a:t>Normal	(</a:t>
            </a:r>
            <a:r>
              <a:rPr lang="en-US" dirty="0"/>
              <a:t>R)	</a:t>
            </a:r>
            <a:r>
              <a:rPr lang="en-US" dirty="0" err="1"/>
              <a:t>Mem[Reg[R</a:t>
            </a:r>
            <a:r>
              <a:rPr lang="en-US" dirty="0"/>
              <a:t>]]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memory </a:t>
            </a:r>
            <a:r>
              <a:rPr lang="en-US" sz="2400" dirty="0" smtClean="0"/>
              <a:t>address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 smtClean="0"/>
              <a:t>Aha! Pointer dereferencing in C</a:t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movl</a:t>
            </a:r>
            <a:r>
              <a:rPr lang="en-US" sz="2400" b="1" dirty="0">
                <a:latin typeface="Courier New" pitchFamily="49" charset="0"/>
              </a:rPr>
              <a:t> (%</a:t>
            </a:r>
            <a:r>
              <a:rPr lang="en-US" sz="2400" b="1" dirty="0" err="1">
                <a:latin typeface="Courier New" pitchFamily="49" charset="0"/>
              </a:rPr>
              <a:t>ecx),%eax</a:t>
            </a:r>
            <a:endParaRPr lang="en-US" sz="2400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endParaRPr lang="en-US" sz="2400" dirty="0"/>
          </a:p>
          <a:p>
            <a:pPr marL="223838" indent="-223838" defTabSz="895350">
              <a:tabLst>
                <a:tab pos="2349500" algn="l"/>
                <a:tab pos="4114800" algn="l"/>
              </a:tabLst>
            </a:pPr>
            <a:r>
              <a:rPr lang="en-US" dirty="0"/>
              <a:t>Displacement	D(R)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Register R specifies start of memory region</a:t>
            </a:r>
          </a:p>
          <a:p>
            <a:pPr marL="560388" lvl="1" indent="-222250" defTabSz="895350">
              <a:tabLst>
                <a:tab pos="2349500" algn="l"/>
                <a:tab pos="4114800" algn="l"/>
              </a:tabLst>
            </a:pPr>
            <a:r>
              <a:rPr lang="en-US" sz="2400" dirty="0"/>
              <a:t>Constant displacement D specifies offset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err="1">
                <a:latin typeface="Courier New" pitchFamily="49" charset="0"/>
              </a:rPr>
              <a:t>movl</a:t>
            </a:r>
            <a:r>
              <a:rPr lang="en-US" sz="2400" b="1" dirty="0">
                <a:latin typeface="Courier New" pitchFamily="49" charset="0"/>
              </a:rPr>
              <a:t> 8(%</a:t>
            </a:r>
            <a:r>
              <a:rPr lang="en-US" sz="2400" b="1" dirty="0" err="1">
                <a:latin typeface="Courier New" pitchFamily="49" charset="0"/>
              </a:rPr>
              <a:t>ebp</a:t>
            </a:r>
            <a:r>
              <a:rPr lang="en-US" sz="2400" b="1" dirty="0">
                <a:latin typeface="Courier New" pitchFamily="49" charset="0"/>
              </a:rPr>
              <a:t>),%</a:t>
            </a:r>
            <a:r>
              <a:rPr lang="en-US" sz="2400" b="1" dirty="0" err="1">
                <a:latin typeface="Courier New" pitchFamily="49" charset="0"/>
              </a:rPr>
              <a:t>edx</a:t>
            </a:r>
            <a:endParaRPr lang="en-US" sz="24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/>
          <a:lstStyle/>
          <a:p>
            <a:r>
              <a:rPr lang="en-US" dirty="0" smtClean="0"/>
              <a:t>Example of Simple </a:t>
            </a:r>
            <a:r>
              <a:rPr lang="en-US" dirty="0"/>
              <a:t>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52400" y="1600200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  <a:endParaRPr lang="en-US" sz="18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514600"/>
            <a:ext cx="271462" cy="1905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328295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1447800"/>
            <a:ext cx="279400" cy="838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546225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4800600"/>
            <a:ext cx="280987" cy="887115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5029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066800"/>
            <a:ext cx="4191000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swap: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pushl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ebp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>
                <a:latin typeface="Courier New" pitchFamily="49" charset="0"/>
              </a:rPr>
              <a:t>%</a:t>
            </a:r>
            <a:r>
              <a:rPr lang="en-US" sz="2000" dirty="0" err="1">
                <a:latin typeface="Courier New" pitchFamily="49" charset="0"/>
              </a:rPr>
              <a:t>esp,%ebp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pushl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8(%ebp),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12(%ebp),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(%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  %</a:t>
            </a:r>
            <a:r>
              <a:rPr lang="en-US" sz="2000" dirty="0" err="1" smtClean="0">
                <a:latin typeface="Courier New" pitchFamily="49" charset="0"/>
              </a:rPr>
              <a:t>ecx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 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  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  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/>
          <a:lstStyle/>
          <a:p>
            <a:r>
              <a:rPr lang="en-US"/>
              <a:t>Using Simple Addressing Modes</a:t>
            </a:r>
          </a:p>
        </p:txBody>
      </p:sp>
      <p:sp>
        <p:nvSpPr>
          <p:cNvPr id="189443" name="Rectangle 3"/>
          <p:cNvSpPr>
            <a:spLocks noChangeArrowheads="1"/>
          </p:cNvSpPr>
          <p:nvPr/>
        </p:nvSpPr>
        <p:spPr bwMode="auto">
          <a:xfrm>
            <a:off x="152400" y="1600200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89444" name="Rectangle 4"/>
          <p:cNvSpPr>
            <a:spLocks noChangeArrowheads="1"/>
          </p:cNvSpPr>
          <p:nvPr/>
        </p:nvSpPr>
        <p:spPr bwMode="auto">
          <a:xfrm>
            <a:off x="4191000" y="1066800"/>
            <a:ext cx="3657600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pushl</a:t>
            </a: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 %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ebp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movl</a:t>
            </a: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  %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esp,%ebp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pushl</a:t>
            </a: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 %</a:t>
            </a:r>
            <a:r>
              <a:rPr lang="en-US" sz="20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ebx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 8(%</a:t>
            </a:r>
            <a:r>
              <a:rPr lang="en-US" sz="2000" dirty="0" err="1">
                <a:latin typeface="Courier New" pitchFamily="49" charset="0"/>
              </a:rPr>
              <a:t>ebp</a:t>
            </a:r>
            <a:r>
              <a:rPr lang="en-US" sz="2000" dirty="0">
                <a:latin typeface="Courier New" pitchFamily="49" charset="0"/>
              </a:rPr>
              <a:t>), %</a:t>
            </a:r>
            <a:r>
              <a:rPr lang="en-US" sz="2000" dirty="0" err="1">
                <a:latin typeface="Courier New" pitchFamily="49" charset="0"/>
              </a:rPr>
              <a:t>edx</a:t>
            </a: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 12(%</a:t>
            </a:r>
            <a:r>
              <a:rPr lang="en-US" sz="2000" dirty="0" err="1">
                <a:latin typeface="Courier New" pitchFamily="49" charset="0"/>
              </a:rPr>
              <a:t>ebp</a:t>
            </a:r>
            <a:r>
              <a:rPr lang="en-US" sz="2000" dirty="0">
                <a:latin typeface="Courier New" pitchFamily="49" charset="0"/>
              </a:rPr>
              <a:t>), %</a:t>
            </a:r>
            <a:r>
              <a:rPr lang="en-US" sz="2000" dirty="0" err="1">
                <a:latin typeface="Courier New" pitchFamily="49" charset="0"/>
              </a:rPr>
              <a:t>eax</a:t>
            </a: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 (%</a:t>
            </a:r>
            <a:r>
              <a:rPr lang="en-US" sz="2000" dirty="0" err="1">
                <a:latin typeface="Courier New" pitchFamily="49" charset="0"/>
              </a:rPr>
              <a:t>edx</a:t>
            </a:r>
            <a:r>
              <a:rPr lang="en-US" sz="2000" dirty="0">
                <a:latin typeface="Courier New" pitchFamily="49" charset="0"/>
              </a:rPr>
              <a:t>), %</a:t>
            </a:r>
            <a:r>
              <a:rPr lang="en-US" sz="2000" dirty="0" err="1">
                <a:latin typeface="Courier New" pitchFamily="49" charset="0"/>
              </a:rPr>
              <a:t>ecx</a:t>
            </a: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 (%</a:t>
            </a:r>
            <a:r>
              <a:rPr lang="en-US" sz="2000" dirty="0" err="1">
                <a:latin typeface="Courier New" pitchFamily="49" charset="0"/>
              </a:rPr>
              <a:t>eax</a:t>
            </a:r>
            <a:r>
              <a:rPr lang="en-US" sz="2000" dirty="0">
                <a:latin typeface="Courier New" pitchFamily="49" charset="0"/>
              </a:rPr>
              <a:t>), %</a:t>
            </a:r>
            <a:r>
              <a:rPr lang="en-US" sz="2000" dirty="0" err="1">
                <a:latin typeface="Courier New" pitchFamily="49" charset="0"/>
              </a:rPr>
              <a:t>ebx</a:t>
            </a: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 %</a:t>
            </a:r>
            <a:r>
              <a:rPr lang="en-US" sz="2000" dirty="0" err="1">
                <a:latin typeface="Courier New" pitchFamily="49" charset="0"/>
              </a:rPr>
              <a:t>ebx</a:t>
            </a:r>
            <a:r>
              <a:rPr lang="en-US" sz="2000" dirty="0">
                <a:latin typeface="Courier New" pitchFamily="49" charset="0"/>
              </a:rPr>
              <a:t>, (%</a:t>
            </a:r>
            <a:r>
              <a:rPr lang="en-US" sz="2000" dirty="0" err="1">
                <a:latin typeface="Courier New" pitchFamily="49" charset="0"/>
              </a:rPr>
              <a:t>edx</a:t>
            </a:r>
            <a:r>
              <a:rPr lang="en-US" sz="2000" dirty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 %</a:t>
            </a:r>
            <a:r>
              <a:rPr lang="en-US" sz="2000" dirty="0" err="1">
                <a:latin typeface="Courier New" pitchFamily="49" charset="0"/>
              </a:rPr>
              <a:t>ecx</a:t>
            </a:r>
            <a:r>
              <a:rPr lang="en-US" sz="2000" dirty="0">
                <a:latin typeface="Courier New" pitchFamily="49" charset="0"/>
              </a:rPr>
              <a:t>, (%</a:t>
            </a:r>
            <a:r>
              <a:rPr lang="en-US" sz="2000" dirty="0" err="1">
                <a:latin typeface="Courier New" pitchFamily="49" charset="0"/>
              </a:rPr>
              <a:t>eax</a:t>
            </a:r>
            <a:r>
              <a:rPr lang="en-US" sz="20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398463" algn="l"/>
                <a:tab pos="1201738" algn="l"/>
              </a:tabLst>
            </a:pP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popl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%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ebx</a:t>
            </a:r>
            <a:endParaRPr lang="en-U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popl</a:t>
            </a: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%</a:t>
            </a:r>
            <a:r>
              <a:rPr lang="en-US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ebp</a:t>
            </a:r>
            <a:endParaRPr lang="en-U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urier New" pitchFamily="49" charset="0"/>
              </a:rPr>
              <a:t>	ret</a:t>
            </a:r>
            <a:endParaRPr lang="en-US" sz="2000" dirty="0">
              <a:solidFill>
                <a:schemeClr val="accent2">
                  <a:lumMod val="60000"/>
                  <a:lumOff val="40000"/>
                </a:schemeClr>
              </a:solidFill>
              <a:latin typeface="Courier New" pitchFamily="49" charset="0"/>
            </a:endParaRPr>
          </a:p>
        </p:txBody>
      </p:sp>
      <p:sp>
        <p:nvSpPr>
          <p:cNvPr id="189445" name="AutoShape 5"/>
          <p:cNvSpPr>
            <a:spLocks/>
          </p:cNvSpPr>
          <p:nvPr/>
        </p:nvSpPr>
        <p:spPr bwMode="auto">
          <a:xfrm>
            <a:off x="7786688" y="2514600"/>
            <a:ext cx="271462" cy="1905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9446" name="Text Box 6"/>
          <p:cNvSpPr txBox="1">
            <a:spLocks noChangeArrowheads="1"/>
          </p:cNvSpPr>
          <p:nvPr/>
        </p:nvSpPr>
        <p:spPr bwMode="auto">
          <a:xfrm>
            <a:off x="8134350" y="328295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89447" name="AutoShape 7"/>
          <p:cNvSpPr>
            <a:spLocks/>
          </p:cNvSpPr>
          <p:nvPr/>
        </p:nvSpPr>
        <p:spPr bwMode="auto">
          <a:xfrm>
            <a:off x="7778750" y="1447800"/>
            <a:ext cx="279400" cy="838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9448" name="Text Box 8"/>
          <p:cNvSpPr txBox="1">
            <a:spLocks noChangeArrowheads="1"/>
          </p:cNvSpPr>
          <p:nvPr/>
        </p:nvSpPr>
        <p:spPr bwMode="auto">
          <a:xfrm>
            <a:off x="8134350" y="1546225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Up</a:t>
            </a:r>
          </a:p>
        </p:txBody>
      </p:sp>
      <p:sp>
        <p:nvSpPr>
          <p:cNvPr id="189449" name="AutoShape 9"/>
          <p:cNvSpPr>
            <a:spLocks/>
          </p:cNvSpPr>
          <p:nvPr/>
        </p:nvSpPr>
        <p:spPr bwMode="auto">
          <a:xfrm>
            <a:off x="7777163" y="4800600"/>
            <a:ext cx="280987" cy="887115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89450" name="Text Box 10"/>
          <p:cNvSpPr txBox="1">
            <a:spLocks noChangeArrowheads="1"/>
          </p:cNvSpPr>
          <p:nvPr/>
        </p:nvSpPr>
        <p:spPr bwMode="auto">
          <a:xfrm>
            <a:off x="8134350" y="5029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Finish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304800" y="1295400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void swap(int *xp, int *yp)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int t0 = *xp;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int t1 = *yp;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*xp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  *yp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7391400" y="1371600"/>
            <a:ext cx="1763368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smtClean="0">
                <a:latin typeface="Calibri" pitchFamily="34" charset="0"/>
              </a:rPr>
              <a:t>Stack</a:t>
            </a:r>
          </a:p>
          <a:p>
            <a:pPr algn="l">
              <a:lnSpc>
                <a:spcPct val="100000"/>
              </a:lnSpc>
            </a:pPr>
            <a:r>
              <a:rPr lang="en-US" dirty="0" smtClean="0">
                <a:latin typeface="Calibri" pitchFamily="34" charset="0"/>
              </a:rPr>
              <a:t>(in memory)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533400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alibri" pitchFamily="34" charset="0"/>
              </a:rPr>
              <a:t>Register	</a:t>
            </a:r>
            <a:r>
              <a:rPr lang="en-US" sz="1800" dirty="0" smtClean="0">
                <a:latin typeface="Calibri" pitchFamily="34" charset="0"/>
              </a:rPr>
              <a:t>Value</a:t>
            </a:r>
            <a:endParaRPr lang="en-US" sz="1800" dirty="0">
              <a:latin typeface="Calibri" pitchFamily="34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t0</a:t>
            </a:r>
            <a:endParaRPr lang="en-US" sz="1800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t1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257800" y="914400"/>
            <a:ext cx="3311024" cy="3355419"/>
            <a:chOff x="5257800" y="914400"/>
            <a:chExt cx="3311024" cy="3355419"/>
          </a:xfrm>
        </p:grpSpPr>
        <p:grpSp>
          <p:nvGrpSpPr>
            <p:cNvPr id="25" name="Group 24"/>
            <p:cNvGrpSpPr/>
            <p:nvPr/>
          </p:nvGrpSpPr>
          <p:grpSpPr>
            <a:xfrm>
              <a:off x="5257800" y="914400"/>
              <a:ext cx="3305175" cy="3352800"/>
              <a:chOff x="5257800" y="914400"/>
              <a:chExt cx="3305175" cy="3352800"/>
            </a:xfrm>
          </p:grpSpPr>
          <p:sp>
            <p:nvSpPr>
              <p:cNvPr id="160776" name="Rectangle 8"/>
              <p:cNvSpPr>
                <a:spLocks noChangeArrowheads="1"/>
              </p:cNvSpPr>
              <p:nvPr/>
            </p:nvSpPr>
            <p:spPr bwMode="auto">
              <a:xfrm>
                <a:off x="6172200" y="2362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yp</a:t>
                </a:r>
              </a:p>
            </p:txBody>
          </p:sp>
          <p:sp>
            <p:nvSpPr>
              <p:cNvPr id="160777" name="Rectangle 9"/>
              <p:cNvSpPr>
                <a:spLocks noChangeArrowheads="1"/>
              </p:cNvSpPr>
              <p:nvPr/>
            </p:nvSpPr>
            <p:spPr bwMode="auto">
              <a:xfrm>
                <a:off x="6172200" y="2743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xp</a:t>
                </a:r>
              </a:p>
            </p:txBody>
          </p:sp>
          <p:sp>
            <p:nvSpPr>
              <p:cNvPr id="160778" name="Rectangle 10"/>
              <p:cNvSpPr>
                <a:spLocks noChangeArrowheads="1"/>
              </p:cNvSpPr>
              <p:nvPr/>
            </p:nvSpPr>
            <p:spPr bwMode="auto">
              <a:xfrm>
                <a:off x="6172200" y="3124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 err="1">
                    <a:latin typeface="Calibri" pitchFamily="34" charset="0"/>
                  </a:rPr>
                  <a:t>Rtn</a:t>
                </a:r>
                <a:r>
                  <a:rPr lang="en-US" sz="1800" dirty="0">
                    <a:latin typeface="Calibri" pitchFamily="34" charset="0"/>
                  </a:rPr>
                  <a:t> </a:t>
                </a:r>
                <a:r>
                  <a:rPr lang="en-US" sz="1800" dirty="0" err="1">
                    <a:latin typeface="Calibri" pitchFamily="34" charset="0"/>
                  </a:rPr>
                  <a:t>adr</a:t>
                </a:r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79" name="Rectangle 11"/>
              <p:cNvSpPr>
                <a:spLocks noChangeArrowheads="1"/>
              </p:cNvSpPr>
              <p:nvPr/>
            </p:nvSpPr>
            <p:spPr bwMode="auto">
              <a:xfrm>
                <a:off x="6172200" y="3505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Old %</a:t>
                </a:r>
                <a:r>
                  <a:rPr lang="en-US" sz="1800" dirty="0" err="1">
                    <a:latin typeface="Courier New" pitchFamily="49" charset="0"/>
                  </a:rPr>
                  <a:t>ebp</a:t>
                </a:r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80" name="Line 12"/>
              <p:cNvSpPr>
                <a:spLocks noChangeShapeType="1"/>
              </p:cNvSpPr>
              <p:nvPr/>
            </p:nvSpPr>
            <p:spPr bwMode="auto">
              <a:xfrm flipH="1">
                <a:off x="7239000" y="3690938"/>
                <a:ext cx="4572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81" name="Text Box 13"/>
              <p:cNvSpPr txBox="1">
                <a:spLocks noChangeArrowheads="1"/>
              </p:cNvSpPr>
              <p:nvPr/>
            </p:nvSpPr>
            <p:spPr bwMode="auto">
              <a:xfrm>
                <a:off x="7832725" y="3519488"/>
                <a:ext cx="730250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 dirty="0">
                    <a:latin typeface="Courier New" pitchFamily="49" charset="0"/>
                  </a:rPr>
                  <a:t>%</a:t>
                </a:r>
                <a:r>
                  <a:rPr lang="en-US" sz="1800" dirty="0" err="1">
                    <a:latin typeface="Courier New" pitchFamily="49" charset="0"/>
                  </a:rPr>
                  <a:t>ebp</a:t>
                </a:r>
                <a:endParaRPr lang="en-US" sz="1800" dirty="0">
                  <a:latin typeface="Courier New" pitchFamily="49" charset="0"/>
                </a:endParaRPr>
              </a:p>
            </p:txBody>
          </p:sp>
          <p:sp>
            <p:nvSpPr>
              <p:cNvPr id="160782" name="Text Box 14"/>
              <p:cNvSpPr txBox="1">
                <a:spLocks noChangeArrowheads="1"/>
              </p:cNvSpPr>
              <p:nvPr/>
            </p:nvSpPr>
            <p:spPr bwMode="auto">
              <a:xfrm>
                <a:off x="5638800" y="3505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 0 </a:t>
                </a:r>
              </a:p>
            </p:txBody>
          </p:sp>
          <p:sp>
            <p:nvSpPr>
              <p:cNvPr id="160783" name="Text Box 15"/>
              <p:cNvSpPr txBox="1">
                <a:spLocks noChangeArrowheads="1"/>
              </p:cNvSpPr>
              <p:nvPr/>
            </p:nvSpPr>
            <p:spPr bwMode="auto">
              <a:xfrm>
                <a:off x="5638800" y="3124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 4 </a:t>
                </a:r>
              </a:p>
            </p:txBody>
          </p:sp>
          <p:sp>
            <p:nvSpPr>
              <p:cNvPr id="160784" name="Text Box 16"/>
              <p:cNvSpPr txBox="1">
                <a:spLocks noChangeArrowheads="1"/>
              </p:cNvSpPr>
              <p:nvPr/>
            </p:nvSpPr>
            <p:spPr bwMode="auto">
              <a:xfrm>
                <a:off x="5638800" y="2743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 8 </a:t>
                </a:r>
              </a:p>
            </p:txBody>
          </p:sp>
          <p:sp>
            <p:nvSpPr>
              <p:cNvPr id="160785" name="Text Box 17"/>
              <p:cNvSpPr txBox="1">
                <a:spLocks noChangeArrowheads="1"/>
              </p:cNvSpPr>
              <p:nvPr/>
            </p:nvSpPr>
            <p:spPr bwMode="auto">
              <a:xfrm>
                <a:off x="5638800" y="2362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12 </a:t>
                </a:r>
              </a:p>
            </p:txBody>
          </p:sp>
          <p:sp>
            <p:nvSpPr>
              <p:cNvPr id="160786" name="Text Box 18"/>
              <p:cNvSpPr txBox="1">
                <a:spLocks noChangeArrowheads="1"/>
              </p:cNvSpPr>
              <p:nvPr/>
            </p:nvSpPr>
            <p:spPr bwMode="auto">
              <a:xfrm>
                <a:off x="5257800" y="1905000"/>
                <a:ext cx="769938" cy="3698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Offset</a:t>
                </a:r>
              </a:p>
            </p:txBody>
          </p:sp>
          <p:sp>
            <p:nvSpPr>
              <p:cNvPr id="160787" name="Rectangle 19"/>
              <p:cNvSpPr>
                <a:spLocks noChangeArrowheads="1"/>
              </p:cNvSpPr>
              <p:nvPr/>
            </p:nvSpPr>
            <p:spPr bwMode="auto">
              <a:xfrm>
                <a:off x="6172200" y="914400"/>
                <a:ext cx="1066800" cy="1447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•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•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•</a:t>
                </a:r>
                <a:endParaRPr lang="en-US" sz="1800" dirty="0">
                  <a:latin typeface="Courier New" pitchFamily="49" charset="0"/>
                </a:endParaRPr>
              </a:p>
            </p:txBody>
          </p:sp>
          <p:sp>
            <p:nvSpPr>
              <p:cNvPr id="160788" name="Rectangle 20"/>
              <p:cNvSpPr>
                <a:spLocks noChangeArrowheads="1"/>
              </p:cNvSpPr>
              <p:nvPr/>
            </p:nvSpPr>
            <p:spPr bwMode="auto">
              <a:xfrm>
                <a:off x="6172200" y="3886200"/>
                <a:ext cx="1066800" cy="381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sz="1800" dirty="0">
                    <a:latin typeface="Calibri" pitchFamily="34" charset="0"/>
                  </a:rPr>
                  <a:t>Old %</a:t>
                </a:r>
                <a:r>
                  <a:rPr lang="en-US" sz="1800" dirty="0" err="1">
                    <a:latin typeface="Courier New" pitchFamily="49" charset="0"/>
                  </a:rPr>
                  <a:t>ebx</a:t>
                </a:r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160789" name="Text Box 21"/>
              <p:cNvSpPr txBox="1">
                <a:spLocks noChangeArrowheads="1"/>
              </p:cNvSpPr>
              <p:nvPr/>
            </p:nvSpPr>
            <p:spPr bwMode="auto">
              <a:xfrm>
                <a:off x="5638800" y="3886200"/>
                <a:ext cx="593725" cy="3667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800">
                    <a:latin typeface="Courier New" pitchFamily="49" charset="0"/>
                  </a:rPr>
                  <a:t>-4 </a:t>
                </a:r>
              </a:p>
            </p:txBody>
          </p:sp>
        </p:grp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flipH="1">
              <a:off x="7239000" y="4071937"/>
              <a:ext cx="457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4" name="Text Box 13"/>
            <p:cNvSpPr txBox="1">
              <a:spLocks noChangeArrowheads="1"/>
            </p:cNvSpPr>
            <p:nvPr/>
          </p:nvSpPr>
          <p:spPr bwMode="auto">
            <a:xfrm>
              <a:off x="7832725" y="3900487"/>
              <a:ext cx="736099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</p:grp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3055938" y="4915319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 smtClean="0"/>
              <a:t>Intel x86 Processors</a:t>
            </a:r>
            <a:endParaRPr lang="en-US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62075"/>
            <a:ext cx="7896225" cy="4972050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Totally </a:t>
            </a:r>
            <a:r>
              <a:rPr lang="en-US" dirty="0" smtClean="0"/>
              <a:t>dominate laptop/desktop/server market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Evolutionary design</a:t>
            </a:r>
            <a:endParaRPr lang="en-US" dirty="0"/>
          </a:p>
          <a:p>
            <a:pPr lvl="1"/>
            <a:r>
              <a:rPr lang="en-US" dirty="0" smtClean="0"/>
              <a:t>Backwards compatible up until 8086, introduced in 1978</a:t>
            </a:r>
            <a:endParaRPr lang="en-US" dirty="0"/>
          </a:p>
          <a:p>
            <a:pPr lvl="1"/>
            <a:r>
              <a:rPr lang="en-US" dirty="0"/>
              <a:t>Added more features as time goes on</a:t>
            </a:r>
          </a:p>
          <a:p>
            <a:endParaRPr lang="en-US" dirty="0" smtClean="0"/>
          </a:p>
          <a:p>
            <a:r>
              <a:rPr lang="en-US" dirty="0" smtClean="0"/>
              <a:t>Complex instruction set computer </a:t>
            </a:r>
            <a:r>
              <a:rPr lang="en-US" dirty="0"/>
              <a:t>(CISC)</a:t>
            </a:r>
          </a:p>
          <a:p>
            <a:pPr lvl="1"/>
            <a:r>
              <a:rPr lang="en-US" dirty="0"/>
              <a:t>Many different instructions with many different formats</a:t>
            </a:r>
          </a:p>
          <a:p>
            <a:pPr lvl="2"/>
            <a:r>
              <a:rPr lang="en-US" dirty="0"/>
              <a:t>But, only small subset encountered with Linux programs</a:t>
            </a:r>
          </a:p>
          <a:p>
            <a:pPr lvl="1"/>
            <a:r>
              <a:rPr lang="en-US" dirty="0"/>
              <a:t>Hard to match performance of Reduced Instruction Set Computers (RISC)</a:t>
            </a:r>
          </a:p>
          <a:p>
            <a:pPr lvl="1"/>
            <a:r>
              <a:rPr lang="en-US" dirty="0"/>
              <a:t>But, Intel has done just that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In terms of speed.  Less so for low power.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40" name="Line 12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6141" name="Text Box 13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6142" name="Text Box 14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6143" name="Text Box 15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6144" name="Text Box 16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6145" name="Text Box 17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6146" name="Text Box 18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6148" name="Rectangle 20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6149" name="Text Box 21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6151" name="Rectangle 23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6152" name="Rectangle 24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6153" name="Rectangle 25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5" name="Rectangle 27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6156" name="Text Box 28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6157" name="Text Box 29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6158" name="Text Box 30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6159" name="Text Box 31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6160" name="Text Box 32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6161" name="Text Box 33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6162" name="Text Box 34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6163" name="Text Box 35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6164" name="Text Box 36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6165" name="Text Box 37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6166" name="Text Box 38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6167" name="Rectangle 39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6168" name="Rectangle 40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6171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6172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3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 smtClean="0">
                  <a:latin typeface="Courier New" pitchFamily="49" charset="0"/>
                </a:rPr>
                <a:t>ecx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6174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6175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6176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6177" name="Rectangle 49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76178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1219200" y="1524000"/>
            <a:ext cx="1066800" cy="3581400"/>
            <a:chOff x="3984" y="1008"/>
            <a:chExt cx="1584" cy="2256"/>
          </a:xfrm>
        </p:grpSpPr>
        <p:sp>
          <p:nvSpPr>
            <p:cNvPr id="176180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1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2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3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4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5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6" name="Rectangle 58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76187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0x104</a:t>
              </a:r>
            </a:p>
          </p:txBody>
        </p:sp>
      </p:grp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3055938" y="4915319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7160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7161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7167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7169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7170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7171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72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73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74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7175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7176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7177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7178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7179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7180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7181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7182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7183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7184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7185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7186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7188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7189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edx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7190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77191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7192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7193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7194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7195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77197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198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0x124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77199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177200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1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2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3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7204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77215" name="Rectangle 63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7216" name="Rectangle 64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3055938" y="4915319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8(%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xp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231" name="Rectangle 55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0x120</a:t>
            </a:r>
          </a:p>
        </p:txBody>
      </p:sp>
      <p:sp>
        <p:nvSpPr>
          <p:cNvPr id="178181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8182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8183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8184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8185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8186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8187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8188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8189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8190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8191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8192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8193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8194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8195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96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97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198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8199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8200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8201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8202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8203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8204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8205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8206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8207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8208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8209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8210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8212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8213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78214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78215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8216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8217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8218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78219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78221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0x120</a:t>
            </a:r>
          </a:p>
        </p:txBody>
      </p:sp>
      <p:sp>
        <p:nvSpPr>
          <p:cNvPr id="178223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78224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5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6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7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8228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78230" name="Rectangle 54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8222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0x124</a:t>
            </a: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3055938" y="4915319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12(%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yp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57" name="Rectangle 57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9256" name="Rectangle 56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9206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9207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9208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79209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79210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79211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79212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79213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79214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79215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79216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79217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79218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79219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20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21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22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79223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79224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79225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79226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79227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79228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79229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79230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79231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79232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79233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79234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79236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79237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79238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79239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79240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79241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79242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79243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79246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79247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</a:rPr>
              <a:t>123</a:t>
            </a:r>
          </a:p>
        </p:txBody>
      </p:sp>
      <p:sp>
        <p:nvSpPr>
          <p:cNvPr id="179248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79249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50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51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79252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79245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0x120</a:t>
            </a: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3055938" y="4915319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xp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78" name="Rectangle 54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0230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0231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0232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80233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80234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80236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80237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80238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80239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0240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80241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0242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0243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44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45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46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80248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80249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80250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80251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80252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80253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80254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80255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80256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80257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80258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80260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80261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80262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80263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80264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80265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80266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80267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80269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US" sz="1800" dirty="0">
                <a:latin typeface="Courier New" pitchFamily="49" charset="0"/>
              </a:rPr>
              <a:t>0x120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180270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0271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123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80273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74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75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0276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80280" name="Rectangle 56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180272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456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3055938" y="4915319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), 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# 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yp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13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solidFill>
                  <a:srgbClr val="CC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183314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83300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3301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3303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3304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83305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83306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83307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83308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83309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83310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83311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3312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83315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16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17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18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83319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83320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83321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83322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83323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83324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83325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83326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83327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83328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83329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83330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83332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83333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83334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83335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83336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83337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83338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 dirty="0">
                  <a:latin typeface="Courier New" pitchFamily="49" charset="0"/>
                </a:rPr>
                <a:t>%</a:t>
              </a:r>
              <a:r>
                <a:rPr lang="en-US" sz="1800" dirty="0" err="1">
                  <a:latin typeface="Courier New" pitchFamily="49" charset="0"/>
                </a:rPr>
                <a:t>esp</a:t>
              </a:r>
              <a:endParaRPr lang="en-US" sz="1800" dirty="0">
                <a:latin typeface="Courier New" pitchFamily="49" charset="0"/>
              </a:endParaRPr>
            </a:p>
          </p:txBody>
        </p:sp>
        <p:sp>
          <p:nvSpPr>
            <p:cNvPr id="183339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83345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46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47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3348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183351" name="Rectangle 55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56" name="Rectangle 4"/>
          <p:cNvSpPr>
            <a:spLocks noChangeArrowheads="1"/>
          </p:cNvSpPr>
          <p:nvPr/>
        </p:nvSpPr>
        <p:spPr bwMode="auto">
          <a:xfrm>
            <a:off x="3055938" y="4915319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ebx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, 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edx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	#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xp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= t0</a:t>
            </a:r>
          </a:p>
        </p:txBody>
      </p:sp>
      <p:sp>
        <p:nvSpPr>
          <p:cNvPr id="57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US" sz="1800" dirty="0">
                <a:latin typeface="Courier New" pitchFamily="49" charset="0"/>
              </a:rPr>
              <a:t>0x120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58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59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123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0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US" sz="1800" dirty="0" smtClean="0">
                <a:latin typeface="Courier New" pitchFamily="49" charset="0"/>
              </a:rPr>
              <a:t>456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r>
              <a:rPr lang="en-US"/>
              <a:t>Understanding Swap</a:t>
            </a:r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</a:t>
            </a:r>
          </a:p>
        </p:txBody>
      </p:sp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alibri" pitchFamily="34" charset="0"/>
              </a:rPr>
              <a:t>Rtn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4328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84329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7302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184330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0 </a:t>
            </a:r>
          </a:p>
        </p:txBody>
      </p:sp>
      <p:sp>
        <p:nvSpPr>
          <p:cNvPr id="184331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4 </a:t>
            </a:r>
          </a:p>
        </p:txBody>
      </p:sp>
      <p:sp>
        <p:nvSpPr>
          <p:cNvPr id="184332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8 </a:t>
            </a:r>
          </a:p>
        </p:txBody>
      </p:sp>
      <p:sp>
        <p:nvSpPr>
          <p:cNvPr id="184333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12 </a:t>
            </a:r>
          </a:p>
        </p:txBody>
      </p:sp>
      <p:sp>
        <p:nvSpPr>
          <p:cNvPr id="184334" name="Text Box 14"/>
          <p:cNvSpPr txBox="1">
            <a:spLocks noChangeArrowheads="1"/>
          </p:cNvSpPr>
          <p:nvPr/>
        </p:nvSpPr>
        <p:spPr bwMode="auto">
          <a:xfrm>
            <a:off x="5638800" y="1905000"/>
            <a:ext cx="7707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184335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184336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-4 </a:t>
            </a:r>
          </a:p>
        </p:txBody>
      </p:sp>
      <p:sp>
        <p:nvSpPr>
          <p:cNvPr id="184337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456</a:t>
            </a:r>
          </a:p>
        </p:txBody>
      </p:sp>
      <p:sp>
        <p:nvSpPr>
          <p:cNvPr id="184338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 smtClean="0">
                <a:solidFill>
                  <a:srgbClr val="CC0000"/>
                </a:solidFill>
                <a:latin typeface="Courier New" pitchFamily="49" charset="0"/>
              </a:rPr>
              <a:t>123</a:t>
            </a:r>
            <a:endParaRPr lang="en-US" sz="1800" dirty="0">
              <a:solidFill>
                <a:srgbClr val="CC0000"/>
              </a:solidFill>
              <a:latin typeface="Courier New" pitchFamily="49" charset="0"/>
            </a:endParaRPr>
          </a:p>
        </p:txBody>
      </p:sp>
      <p:sp>
        <p:nvSpPr>
          <p:cNvPr id="184339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40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41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42" name="Text Box 22"/>
          <p:cNvSpPr txBox="1">
            <a:spLocks noChangeArrowheads="1"/>
          </p:cNvSpPr>
          <p:nvPr/>
        </p:nvSpPr>
        <p:spPr bwMode="auto">
          <a:xfrm>
            <a:off x="7620000" y="1640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184343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 </a:t>
            </a:r>
          </a:p>
        </p:txBody>
      </p:sp>
      <p:sp>
        <p:nvSpPr>
          <p:cNvPr id="184344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0x120 </a:t>
            </a:r>
          </a:p>
        </p:txBody>
      </p:sp>
      <p:sp>
        <p:nvSpPr>
          <p:cNvPr id="184345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0x11c </a:t>
            </a:r>
          </a:p>
        </p:txBody>
      </p:sp>
      <p:sp>
        <p:nvSpPr>
          <p:cNvPr id="184346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0x118 </a:t>
            </a:r>
          </a:p>
        </p:txBody>
      </p:sp>
      <p:sp>
        <p:nvSpPr>
          <p:cNvPr id="184347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0x114 </a:t>
            </a:r>
          </a:p>
        </p:txBody>
      </p:sp>
      <p:sp>
        <p:nvSpPr>
          <p:cNvPr id="184348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0x110 </a:t>
            </a:r>
          </a:p>
        </p:txBody>
      </p: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0x10c</a:t>
            </a:r>
          </a:p>
        </p:txBody>
      </p:sp>
      <p:sp>
        <p:nvSpPr>
          <p:cNvPr id="184350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0x108 </a:t>
            </a:r>
          </a:p>
        </p:txBody>
      </p:sp>
      <p:sp>
        <p:nvSpPr>
          <p:cNvPr id="184351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 </a:t>
            </a:r>
          </a:p>
        </p:txBody>
      </p:sp>
      <p:sp>
        <p:nvSpPr>
          <p:cNvPr id="184352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0x100 </a:t>
            </a:r>
          </a:p>
        </p:txBody>
      </p:sp>
      <p:sp>
        <p:nvSpPr>
          <p:cNvPr id="184353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yp</a:t>
            </a:r>
          </a:p>
        </p:txBody>
      </p:sp>
      <p:sp>
        <p:nvSpPr>
          <p:cNvPr id="184354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800">
                <a:latin typeface="Courier New" pitchFamily="49" charset="0"/>
              </a:rPr>
              <a:t>xp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184356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184357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184358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184359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184360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184361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184362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184363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sz="1800">
                  <a:latin typeface="Courier New" pitchFamily="49" charset="0"/>
                </a:rPr>
                <a:t>%ebp</a:t>
              </a:r>
            </a:p>
          </p:txBody>
        </p:sp>
      </p:grpSp>
      <p:sp>
        <p:nvSpPr>
          <p:cNvPr id="184369" name="Rectangle 49"/>
          <p:cNvSpPr>
            <a:spLocks noChangeArrowheads="1"/>
          </p:cNvSpPr>
          <p:nvPr/>
        </p:nvSpPr>
        <p:spPr bwMode="auto">
          <a:xfrm>
            <a:off x="1219200" y="33528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70" name="Rectangle 50"/>
          <p:cNvSpPr>
            <a:spLocks noChangeArrowheads="1"/>
          </p:cNvSpPr>
          <p:nvPr/>
        </p:nvSpPr>
        <p:spPr bwMode="auto">
          <a:xfrm>
            <a:off x="1219200" y="3810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71" name="Rectangle 51"/>
          <p:cNvSpPr>
            <a:spLocks noChangeArrowheads="1"/>
          </p:cNvSpPr>
          <p:nvPr/>
        </p:nvSpPr>
        <p:spPr bwMode="auto">
          <a:xfrm>
            <a:off x="1219200" y="42672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</p:txBody>
      </p:sp>
      <p:sp>
        <p:nvSpPr>
          <p:cNvPr id="184372" name="Rectangle 52"/>
          <p:cNvSpPr>
            <a:spLocks noChangeArrowheads="1"/>
          </p:cNvSpPr>
          <p:nvPr/>
        </p:nvSpPr>
        <p:spPr bwMode="auto">
          <a:xfrm>
            <a:off x="1219200" y="4724400"/>
            <a:ext cx="1066800" cy="3810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0x104</a:t>
            </a: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3055938" y="4915319"/>
            <a:ext cx="5943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8(%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12(%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ecx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(t0)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(%</a:t>
            </a:r>
            <a:r>
              <a:rPr lang="en-US" sz="1800" dirty="0" err="1" smtClean="0">
                <a:latin typeface="Courier New" pitchFamily="49" charset="0"/>
              </a:rPr>
              <a:t>eax</a:t>
            </a:r>
            <a:r>
              <a:rPr lang="en-US" sz="1800" dirty="0" smtClean="0">
                <a:latin typeface="Courier New" pitchFamily="49" charset="0"/>
              </a:rPr>
              <a:t>), 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	# 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yp</a:t>
            </a:r>
            <a:r>
              <a:rPr lang="en-US" sz="1800" dirty="0" smtClean="0">
                <a:latin typeface="Courier New" pitchFamily="49" charset="0"/>
              </a:rPr>
              <a:t> (t1)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movl</a:t>
            </a:r>
            <a:r>
              <a:rPr lang="en-US" sz="1800" dirty="0" smtClean="0">
                <a:latin typeface="Courier New" pitchFamily="49" charset="0"/>
              </a:rPr>
              <a:t>	%</a:t>
            </a:r>
            <a:r>
              <a:rPr lang="en-US" sz="1800" dirty="0" err="1" smtClean="0">
                <a:latin typeface="Courier New" pitchFamily="49" charset="0"/>
              </a:rPr>
              <a:t>ebx</a:t>
            </a:r>
            <a:r>
              <a:rPr lang="en-US" sz="1800" dirty="0" smtClean="0">
                <a:latin typeface="Courier New" pitchFamily="49" charset="0"/>
              </a:rPr>
              <a:t>, (%</a:t>
            </a:r>
            <a:r>
              <a:rPr lang="en-US" sz="1800" dirty="0" err="1" smtClean="0">
                <a:latin typeface="Courier New" pitchFamily="49" charset="0"/>
              </a:rPr>
              <a:t>edx</a:t>
            </a:r>
            <a:r>
              <a:rPr lang="en-US" sz="1800" dirty="0" smtClean="0">
                <a:latin typeface="Courier New" pitchFamily="49" charset="0"/>
              </a:rPr>
              <a:t>)	# *</a:t>
            </a:r>
            <a:r>
              <a:rPr lang="en-US" sz="1800" dirty="0" err="1" smtClean="0">
                <a:latin typeface="Courier New" pitchFamily="49" charset="0"/>
              </a:rPr>
              <a:t>xp</a:t>
            </a:r>
            <a:r>
              <a:rPr lang="en-US" sz="1800" dirty="0" smtClean="0">
                <a:latin typeface="Courier New" pitchFamily="49" charset="0"/>
              </a:rPr>
              <a:t> = t1</a:t>
            </a:r>
          </a:p>
          <a:p>
            <a:pPr>
              <a:tabLst>
                <a:tab pos="398463" algn="l"/>
                <a:tab pos="1201738" algn="l"/>
                <a:tab pos="3370263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movl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	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ecx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, (%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eax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)	# *</a:t>
            </a:r>
            <a:r>
              <a:rPr lang="en-US" sz="1800" dirty="0" err="1" smtClean="0">
                <a:solidFill>
                  <a:srgbClr val="FF0000"/>
                </a:solidFill>
                <a:latin typeface="Courier New" pitchFamily="49" charset="0"/>
              </a:rPr>
              <a:t>yp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 = t0</a:t>
            </a:r>
          </a:p>
        </p:txBody>
      </p:sp>
      <p:sp>
        <p:nvSpPr>
          <p:cNvPr id="55" name="Rectangle 45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US" sz="1800" dirty="0">
                <a:latin typeface="Courier New" pitchFamily="49" charset="0"/>
              </a:rPr>
              <a:t>0x120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56" name="Rectangle 46"/>
          <p:cNvSpPr>
            <a:spLocks noChangeArrowheads="1"/>
          </p:cNvSpPr>
          <p:nvPr/>
        </p:nvSpPr>
        <p:spPr bwMode="auto">
          <a:xfrm>
            <a:off x="1219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0x124</a:t>
            </a:r>
          </a:p>
        </p:txBody>
      </p:sp>
      <p:sp>
        <p:nvSpPr>
          <p:cNvPr id="57" name="Rectangle 47"/>
          <p:cNvSpPr>
            <a:spLocks noChangeArrowheads="1"/>
          </p:cNvSpPr>
          <p:nvPr/>
        </p:nvSpPr>
        <p:spPr bwMode="auto">
          <a:xfrm>
            <a:off x="1219200" y="2438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123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8" name="Rectangle 48"/>
          <p:cNvSpPr>
            <a:spLocks noChangeArrowheads="1"/>
          </p:cNvSpPr>
          <p:nvPr/>
        </p:nvSpPr>
        <p:spPr bwMode="auto">
          <a:xfrm>
            <a:off x="1219200" y="28956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US" sz="1800" dirty="0" smtClean="0">
                <a:latin typeface="Courier New" pitchFamily="49" charset="0"/>
              </a:rPr>
              <a:t>456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077200" cy="573088"/>
          </a:xfrm>
        </p:spPr>
        <p:txBody>
          <a:bodyPr/>
          <a:lstStyle/>
          <a:p>
            <a:r>
              <a:rPr lang="en-US" dirty="0" smtClean="0"/>
              <a:t>Complete Memory </a:t>
            </a:r>
            <a:r>
              <a:rPr lang="en-US" dirty="0"/>
              <a:t>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307387" cy="5530850"/>
          </a:xfrm>
        </p:spPr>
        <p:txBody>
          <a:bodyPr/>
          <a:lstStyle/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/>
              <a:t>Most General Form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D(</a:t>
            </a:r>
            <a:r>
              <a:rPr lang="en-US" dirty="0" err="1" smtClean="0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 D]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D: 	Constant “displacement” 1, 2, or 4 bytes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Rb</a:t>
            </a:r>
            <a:r>
              <a:rPr lang="en-US" dirty="0"/>
              <a:t>: 	Base register: Any of 8 integer registers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Ri</a:t>
            </a:r>
            <a:r>
              <a:rPr lang="en-US" dirty="0"/>
              <a:t>:	Index register: Any, except for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esp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tabLst>
                <a:tab pos="1206500" algn="l"/>
                <a:tab pos="3657600" algn="l"/>
              </a:tabLst>
            </a:pPr>
            <a:r>
              <a:rPr lang="en-US" sz="2000" dirty="0"/>
              <a:t>Unlikely you’d use </a:t>
            </a:r>
            <a:r>
              <a:rPr lang="en-US" sz="2000" b="1" dirty="0">
                <a:latin typeface="Courier New" pitchFamily="49" charset="0"/>
              </a:rPr>
              <a:t>%</a:t>
            </a:r>
            <a:r>
              <a:rPr lang="en-US" sz="2000" b="1" dirty="0" err="1">
                <a:latin typeface="Courier New" pitchFamily="49" charset="0"/>
              </a:rPr>
              <a:t>ebp</a:t>
            </a:r>
            <a:r>
              <a:rPr lang="en-US" sz="2000" b="0" dirty="0"/>
              <a:t>,</a:t>
            </a:r>
            <a:r>
              <a:rPr lang="en-US" sz="2000" dirty="0"/>
              <a:t> either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S: 	Scale: 1, 2, 4, or </a:t>
            </a:r>
            <a:r>
              <a:rPr lang="en-US" dirty="0" smtClean="0"/>
              <a:t>8 (</a:t>
            </a:r>
            <a:r>
              <a:rPr lang="en-US" i="1" dirty="0" smtClean="0">
                <a:solidFill>
                  <a:srgbClr val="C00000"/>
                </a:solidFill>
              </a:rPr>
              <a:t>why these numbers?</a:t>
            </a:r>
            <a:r>
              <a:rPr lang="en-US" dirty="0" smtClean="0"/>
              <a:t>)</a:t>
            </a:r>
            <a:endParaRPr lang="en-US" dirty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endParaRPr lang="en-US" dirty="0" smtClean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 smtClean="0"/>
              <a:t>Special </a:t>
            </a:r>
            <a:r>
              <a:rPr lang="en-US" dirty="0"/>
              <a:t>Cases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err="1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D(</a:t>
            </a:r>
            <a:r>
              <a:rPr lang="en-US" dirty="0" err="1" smtClean="0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]+D]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 err="1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Machine Programming I: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History of Intel processors and architectures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C, assembly, machine code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Assembly Basics: Registers, operands, move</a:t>
            </a:r>
          </a:p>
          <a:p>
            <a:r>
              <a:rPr lang="en-US" dirty="0" smtClean="0"/>
              <a:t>Intro to x86-64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1181100" y="4779963"/>
            <a:ext cx="6451600" cy="685800"/>
          </a:xfrm>
          <a:prstGeom prst="rect">
            <a:avLst/>
          </a:prstGeom>
          <a:solidFill>
            <a:srgbClr val="CCCCCC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1181100" y="2933700"/>
            <a:ext cx="6451600" cy="381000"/>
          </a:xfrm>
          <a:prstGeom prst="rect">
            <a:avLst/>
          </a:prstGeom>
          <a:solidFill>
            <a:srgbClr val="CCCCCC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Data Representations: IA32 + x86-64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Sizes of C Objects (in Bytes)</a:t>
            </a:r>
            <a:endParaRPr lang="en-US" dirty="0" smtClean="0"/>
          </a:p>
          <a:p>
            <a:pPr marL="0" lvl="1" indent="0">
              <a:buNone/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 smtClean="0"/>
              <a:t>       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  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 Data Type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Generic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32-bit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Intel IA32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x86-64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unsigned	4	4	4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 err="1"/>
              <a:t>int</a:t>
            </a:r>
            <a:r>
              <a:rPr lang="en-US" dirty="0"/>
              <a:t>	4	4	4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long </a:t>
            </a:r>
            <a:r>
              <a:rPr lang="en-US" dirty="0" err="1"/>
              <a:t>int</a:t>
            </a:r>
            <a:r>
              <a:rPr lang="en-US" dirty="0"/>
              <a:t>	4	4	8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char	1	1	1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short	2	2	2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float	4	4	4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double	8	8	8</a:t>
            </a:r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long double	</a:t>
            </a:r>
            <a:r>
              <a:rPr lang="en-US" dirty="0" smtClean="0"/>
              <a:t>8                   10</a:t>
            </a:r>
            <a:r>
              <a:rPr lang="en-US" dirty="0"/>
              <a:t>/</a:t>
            </a:r>
            <a:r>
              <a:rPr lang="en-US" dirty="0" smtClean="0"/>
              <a:t>12                    10/16</a:t>
            </a:r>
            <a:endParaRPr lang="en-US" dirty="0"/>
          </a:p>
          <a:p>
            <a:pPr marL="838200" lvl="2"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/>
              <a:t>char *	4	4	8</a:t>
            </a:r>
          </a:p>
          <a:p>
            <a:pPr marL="1181100" lvl="3">
              <a:spcBef>
                <a:spcPts val="100"/>
              </a:spcBef>
              <a:tabLst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  <a:tab pos="3328988" algn="l"/>
                <a:tab pos="4975225" algn="l"/>
                <a:tab pos="6804025" algn="l"/>
              </a:tabLst>
            </a:pPr>
            <a:r>
              <a:rPr lang="en-US" dirty="0">
                <a:solidFill>
                  <a:srgbClr val="999999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Or any other pointer</a:t>
            </a:r>
            <a:endParaRPr lang="en-US" dirty="0">
              <a:solidFill>
                <a:srgbClr val="999999"/>
              </a:solidFill>
              <a:latin typeface="Calibri Italic" charset="0"/>
              <a:sym typeface="Calibri Italic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9912"/>
            <a:ext cx="8229600" cy="573088"/>
          </a:xfrm>
        </p:spPr>
        <p:txBody>
          <a:bodyPr/>
          <a:lstStyle/>
          <a:p>
            <a:r>
              <a:rPr lang="en-US" dirty="0" smtClean="0"/>
              <a:t>Intel x86 Evolution: Milestones</a:t>
            </a:r>
            <a:endParaRPr lang="en-US" dirty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924800" cy="5105400"/>
          </a:xfrm>
        </p:spPr>
        <p:txBody>
          <a:bodyPr/>
          <a:lstStyle/>
          <a:p>
            <a:pPr marL="223838" indent="-223838" defTabSz="895350">
              <a:buNone/>
              <a:tabLst>
                <a:tab pos="2055813" algn="l"/>
                <a:tab pos="3884613" algn="l"/>
                <a:tab pos="5946775" algn="l"/>
              </a:tabLst>
            </a:pPr>
            <a:r>
              <a:rPr lang="en-US" i="1" dirty="0" smtClean="0">
                <a:solidFill>
                  <a:srgbClr val="C00000"/>
                </a:solidFill>
              </a:rPr>
              <a:t>	Name</a:t>
            </a:r>
            <a:r>
              <a:rPr lang="en-US" i="1" dirty="0">
                <a:solidFill>
                  <a:srgbClr val="C00000"/>
                </a:solidFill>
              </a:rPr>
              <a:t>	Date	</a:t>
            </a:r>
            <a:r>
              <a:rPr lang="en-US" i="1" dirty="0" smtClean="0">
                <a:solidFill>
                  <a:srgbClr val="C00000"/>
                </a:solidFill>
              </a:rPr>
              <a:t>Transistors	MHz</a:t>
            </a:r>
            <a:endParaRPr lang="en-US" i="1" dirty="0">
              <a:solidFill>
                <a:srgbClr val="C00000"/>
              </a:solidFill>
            </a:endParaRPr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8086	1978	</a:t>
            </a:r>
            <a:r>
              <a:rPr lang="en-US" dirty="0" smtClean="0"/>
              <a:t>29K	5-10</a:t>
            </a:r>
            <a:endParaRPr lang="en-US" dirty="0"/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16-bit Intel processor</a:t>
            </a:r>
            <a:r>
              <a:rPr lang="en-US" dirty="0"/>
              <a:t>.  Basis for IBM PC &amp; DOS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1MB </a:t>
            </a:r>
            <a:r>
              <a:rPr lang="en-US" dirty="0"/>
              <a:t>address </a:t>
            </a:r>
            <a:r>
              <a:rPr lang="en-US" dirty="0" smtClean="0"/>
              <a:t>space</a:t>
            </a:r>
            <a:endParaRPr lang="en-US" dirty="0"/>
          </a:p>
          <a:p>
            <a:pPr marL="223838" indent="-223838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/>
              <a:t>386	1985	</a:t>
            </a:r>
            <a:r>
              <a:rPr lang="en-US" dirty="0" smtClean="0"/>
              <a:t>275K	16-33</a:t>
            </a:r>
            <a:r>
              <a:rPr lang="en-US" dirty="0"/>
              <a:t>	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32 bit Intel processor , referred to as IA32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Added </a:t>
            </a:r>
            <a:r>
              <a:rPr lang="en-US" dirty="0"/>
              <a:t>“flat addressing</a:t>
            </a:r>
            <a:r>
              <a:rPr lang="en-US" dirty="0" smtClean="0"/>
              <a:t>”, capable of running Unix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Pentium 4F	2004	125M	2800-3800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64-bit Intel processor, referred to as x86-64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Core 2	2006	291M	1060-3500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First multi-core Intel processor</a:t>
            </a:r>
          </a:p>
          <a:p>
            <a:pPr marL="160338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Core i7	2008	731M	1700-3900</a:t>
            </a:r>
          </a:p>
          <a:p>
            <a:pPr marL="560388" lvl="1" indent="-222250" defTabSz="895350">
              <a:tabLst>
                <a:tab pos="2055813" algn="l"/>
                <a:tab pos="3884613" algn="l"/>
                <a:tab pos="5946775" algn="l"/>
              </a:tabLst>
            </a:pPr>
            <a:r>
              <a:rPr lang="en-US" dirty="0" smtClean="0"/>
              <a:t>Four cores (our shark machines)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6019800"/>
            <a:ext cx="7329487" cy="838200"/>
          </a:xfrm>
          <a:ln/>
        </p:spPr>
        <p:txBody>
          <a:bodyPr/>
          <a:lstStyle/>
          <a:p>
            <a:pPr lvl="1">
              <a:spcBef>
                <a:spcPct val="0"/>
              </a:spcBef>
            </a:pPr>
            <a:r>
              <a:rPr lang="en-US"/>
              <a:t>Extend existing registers.  Add 8 new ones.</a:t>
            </a:r>
          </a:p>
          <a:p>
            <a:pPr lvl="1"/>
            <a:r>
              <a:rPr lang="en-US"/>
              <a:t>Make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/>
              <a:t>general purpose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25527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25527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%ebx</a:t>
            </a: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25527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%ecx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25527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%edx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25527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%esi</a:t>
            </a: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25527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%edi</a:t>
            </a: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2552700" y="4838700"/>
            <a:ext cx="1752600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2552700" y="54356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6515100" y="1181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%r8d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6515100" y="1790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%r9d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6515100" y="2400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%r10d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6515100" y="30099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%r11d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6515100" y="36195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%r12d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6515100" y="42291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%r13d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6515100" y="48387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%r14d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6515100" y="5448300"/>
            <a:ext cx="17653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%r15d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Instructions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Long word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l</a:t>
            </a:r>
            <a:r>
              <a:rPr lang="en-US"/>
              <a:t> (4 Bytes) ↔ Quad word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q</a:t>
            </a:r>
            <a:r>
              <a:rPr lang="en-US"/>
              <a:t> (8 Bytes)</a:t>
            </a:r>
          </a:p>
          <a:p>
            <a:endParaRPr lang="en-US"/>
          </a:p>
          <a:p>
            <a:r>
              <a:rPr lang="en-US"/>
              <a:t>New instructions:</a:t>
            </a:r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movl</a:t>
            </a:r>
            <a:r>
              <a:rPr lang="en-US">
                <a:ea typeface="Zapf Dingbats" charset="0"/>
                <a:cs typeface="Zapf Dingbats" charset="0"/>
              </a:rPr>
              <a:t> ➙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movq</a:t>
            </a:r>
            <a:endParaRPr lang="en-US"/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addl</a:t>
            </a:r>
            <a:r>
              <a:rPr lang="en-US">
                <a:ea typeface="Zapf Dingbats" charset="0"/>
                <a:cs typeface="Zapf Dingbats" charset="0"/>
              </a:rPr>
              <a:t> ➙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endParaRPr lang="en-US"/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sall</a:t>
            </a:r>
            <a:r>
              <a:rPr lang="en-US">
                <a:ea typeface="Zapf Dingbats" charset="0"/>
                <a:cs typeface="Zapf Dingbats" charset="0"/>
              </a:rPr>
              <a:t> ➙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salq</a:t>
            </a:r>
            <a:endParaRPr lang="en-US"/>
          </a:p>
          <a:p>
            <a:pPr marL="552450" lvl="1"/>
            <a:r>
              <a:rPr lang="en-US"/>
              <a:t>etc.</a:t>
            </a:r>
          </a:p>
          <a:p>
            <a:pPr marL="552450" lvl="1"/>
            <a:endParaRPr lang="en-US"/>
          </a:p>
          <a:p>
            <a:r>
              <a:rPr lang="en-US"/>
              <a:t>32-bit instructions that generate 32-bit results</a:t>
            </a:r>
          </a:p>
          <a:p>
            <a:pPr marL="552450" lvl="1"/>
            <a:r>
              <a:rPr lang="en-US"/>
              <a:t>Set higher order bits of destination register to 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endParaRPr lang="en-US"/>
          </a:p>
          <a:p>
            <a:pPr marL="552450" lvl="1"/>
            <a:r>
              <a:rPr lang="en-US"/>
              <a:t>Example: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addl</a:t>
            </a:r>
            <a:endParaRPr lang="en-US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658100" cy="573088"/>
          </a:xfrm>
        </p:spPr>
        <p:txBody>
          <a:bodyPr/>
          <a:lstStyle/>
          <a:p>
            <a:r>
              <a:rPr lang="en-US" dirty="0" smtClean="0"/>
              <a:t>32-bit code for swap</a:t>
            </a:r>
            <a:endParaRPr lang="en-US" dirty="0"/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228600" y="1546225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514600"/>
            <a:ext cx="271462" cy="1905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328295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1447800"/>
            <a:ext cx="279400" cy="838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546225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4800600"/>
            <a:ext cx="280987" cy="887115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5029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066800"/>
            <a:ext cx="4191000" cy="47064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swap:</a:t>
            </a: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pushl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ebp</a:t>
            </a:r>
            <a:endParaRPr lang="en-US" sz="20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 %</a:t>
            </a:r>
            <a:r>
              <a:rPr lang="en-US" sz="2000" dirty="0" err="1">
                <a:latin typeface="Courier New" pitchFamily="49" charset="0"/>
              </a:rPr>
              <a:t>esp,%ebp</a:t>
            </a:r>
            <a:endParaRPr lang="en-US" sz="20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pushl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 8(%</a:t>
            </a:r>
            <a:r>
              <a:rPr lang="en-US" sz="2000" dirty="0" err="1">
                <a:latin typeface="Courier New" pitchFamily="49" charset="0"/>
              </a:rPr>
              <a:t>ebp</a:t>
            </a:r>
            <a:r>
              <a:rPr lang="en-US" sz="2000" dirty="0">
                <a:latin typeface="Courier New" pitchFamily="49" charset="0"/>
              </a:rPr>
              <a:t>), %</a:t>
            </a:r>
            <a:r>
              <a:rPr lang="en-US" sz="2000" dirty="0" err="1">
                <a:latin typeface="Courier New" pitchFamily="49" charset="0"/>
              </a:rPr>
              <a:t>edx</a:t>
            </a: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 12(%</a:t>
            </a:r>
            <a:r>
              <a:rPr lang="en-US" sz="2000" dirty="0" err="1">
                <a:latin typeface="Courier New" pitchFamily="49" charset="0"/>
              </a:rPr>
              <a:t>ebp</a:t>
            </a:r>
            <a:r>
              <a:rPr lang="en-US" sz="2000" dirty="0">
                <a:latin typeface="Courier New" pitchFamily="49" charset="0"/>
              </a:rPr>
              <a:t>), %</a:t>
            </a:r>
            <a:r>
              <a:rPr lang="en-US" sz="2000" dirty="0" err="1">
                <a:latin typeface="Courier New" pitchFamily="49" charset="0"/>
              </a:rPr>
              <a:t>eax</a:t>
            </a: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 (%</a:t>
            </a:r>
            <a:r>
              <a:rPr lang="en-US" sz="2000" dirty="0" err="1">
                <a:latin typeface="Courier New" pitchFamily="49" charset="0"/>
              </a:rPr>
              <a:t>edx</a:t>
            </a:r>
            <a:r>
              <a:rPr lang="en-US" sz="2000" dirty="0">
                <a:latin typeface="Courier New" pitchFamily="49" charset="0"/>
              </a:rPr>
              <a:t>), %</a:t>
            </a:r>
            <a:r>
              <a:rPr lang="en-US" sz="2000" dirty="0" err="1">
                <a:latin typeface="Courier New" pitchFamily="49" charset="0"/>
              </a:rPr>
              <a:t>ecx</a:t>
            </a: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 (%</a:t>
            </a:r>
            <a:r>
              <a:rPr lang="en-US" sz="2000" dirty="0" err="1">
                <a:latin typeface="Courier New" pitchFamily="49" charset="0"/>
              </a:rPr>
              <a:t>eax</a:t>
            </a:r>
            <a:r>
              <a:rPr lang="en-US" sz="2000" dirty="0">
                <a:latin typeface="Courier New" pitchFamily="49" charset="0"/>
              </a:rPr>
              <a:t>), %</a:t>
            </a:r>
            <a:r>
              <a:rPr lang="en-US" sz="2000" dirty="0" err="1">
                <a:latin typeface="Courier New" pitchFamily="49" charset="0"/>
              </a:rPr>
              <a:t>ebx</a:t>
            </a:r>
            <a:endParaRPr lang="en-US" sz="2000" dirty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 %</a:t>
            </a:r>
            <a:r>
              <a:rPr lang="en-US" sz="2000" dirty="0" err="1">
                <a:latin typeface="Courier New" pitchFamily="49" charset="0"/>
              </a:rPr>
              <a:t>ebx</a:t>
            </a:r>
            <a:r>
              <a:rPr lang="en-US" sz="2000" dirty="0">
                <a:latin typeface="Courier New" pitchFamily="49" charset="0"/>
              </a:rPr>
              <a:t>, (%</a:t>
            </a:r>
            <a:r>
              <a:rPr lang="en-US" sz="2000" dirty="0" err="1">
                <a:latin typeface="Courier New" pitchFamily="49" charset="0"/>
              </a:rPr>
              <a:t>edx</a:t>
            </a:r>
            <a:r>
              <a:rPr lang="en-US" sz="2000" dirty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dirty="0" err="1">
                <a:latin typeface="Courier New" pitchFamily="49" charset="0"/>
              </a:rPr>
              <a:t>movl</a:t>
            </a:r>
            <a:r>
              <a:rPr lang="en-US" sz="2000" dirty="0">
                <a:latin typeface="Courier New" pitchFamily="49" charset="0"/>
              </a:rPr>
              <a:t>  %</a:t>
            </a:r>
            <a:r>
              <a:rPr lang="en-US" sz="2000" dirty="0" err="1">
                <a:latin typeface="Courier New" pitchFamily="49" charset="0"/>
              </a:rPr>
              <a:t>ecx</a:t>
            </a:r>
            <a:r>
              <a:rPr lang="en-US" sz="2000" dirty="0">
                <a:latin typeface="Courier New" pitchFamily="49" charset="0"/>
              </a:rPr>
              <a:t>, (%</a:t>
            </a:r>
            <a:r>
              <a:rPr lang="en-US" sz="2000" dirty="0" err="1">
                <a:latin typeface="Courier New" pitchFamily="49" charset="0"/>
              </a:rPr>
              <a:t>eax</a:t>
            </a:r>
            <a:r>
              <a:rPr lang="en-US" sz="2000" dirty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popl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ebp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64-bit code for swap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396875" y="4038600"/>
            <a:ext cx="7896225" cy="1789410"/>
          </a:xfrm>
        </p:spPr>
        <p:txBody>
          <a:bodyPr/>
          <a:lstStyle/>
          <a:p>
            <a:r>
              <a:rPr lang="en-US" dirty="0" smtClean="0"/>
              <a:t>Operands passed in registers (why useful?)</a:t>
            </a:r>
          </a:p>
          <a:p>
            <a:pPr marL="552450" lvl="1"/>
            <a:r>
              <a:rPr lang="en-US" dirty="0" smtClean="0"/>
              <a:t>First (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xp</a:t>
            </a:r>
            <a:r>
              <a:rPr lang="en-US" dirty="0" smtClean="0"/>
              <a:t>) in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dirty="0" smtClean="0"/>
              <a:t>, second (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yp</a:t>
            </a:r>
            <a:r>
              <a:rPr lang="en-US" dirty="0" smtClean="0"/>
              <a:t>) in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dirty="0" smtClean="0"/>
          </a:p>
          <a:p>
            <a:pPr marL="552450" lvl="1"/>
            <a:r>
              <a:rPr lang="en-US" dirty="0" smtClean="0"/>
              <a:t>64-bit pointers</a:t>
            </a:r>
          </a:p>
          <a:p>
            <a:r>
              <a:rPr lang="en-US" dirty="0" smtClean="0"/>
              <a:t>No stack operations required</a:t>
            </a:r>
          </a:p>
          <a:p>
            <a:r>
              <a:rPr lang="en-US" dirty="0" smtClean="0"/>
              <a:t>32-bit data</a:t>
            </a:r>
          </a:p>
          <a:p>
            <a:pPr marL="552450" lvl="1"/>
            <a:r>
              <a:rPr lang="en-US" dirty="0" smtClean="0"/>
              <a:t>Data held in registers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dirty="0" smtClean="0"/>
              <a:t> and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eax</a:t>
            </a:r>
            <a:endParaRPr lang="en-US" dirty="0" smtClean="0"/>
          </a:p>
          <a:p>
            <a:pPr marL="552450" lvl="1"/>
            <a:r>
              <a:rPr lang="en-US" dirty="0" smtClean="0"/>
              <a:t>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movl</a:t>
            </a:r>
            <a:r>
              <a:rPr lang="en-US" dirty="0" smtClean="0"/>
              <a:t> operation</a:t>
            </a:r>
          </a:p>
          <a:p>
            <a:endParaRPr lang="en-US" dirty="0"/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228600" y="1546225"/>
            <a:ext cx="3962400" cy="2024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swap(int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133600"/>
            <a:ext cx="271462" cy="1143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243840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1447800"/>
            <a:ext cx="279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295400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3505200"/>
            <a:ext cx="280987" cy="381000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3505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066800"/>
            <a:ext cx="4191000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swap: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edx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movl</a:t>
            </a:r>
            <a:r>
              <a:rPr lang="en-US" sz="2000" dirty="0" smtClean="0">
                <a:latin typeface="Courier New" pitchFamily="49" charset="0"/>
              </a:rPr>
              <a:t>	%</a:t>
            </a:r>
            <a:r>
              <a:rPr lang="en-US" sz="2000" dirty="0" err="1" smtClean="0">
                <a:latin typeface="Courier New" pitchFamily="49" charset="0"/>
              </a:rPr>
              <a:t>eax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64-bit code for long </a:t>
            </a:r>
            <a:r>
              <a:rPr lang="en-US" dirty="0" err="1" smtClean="0"/>
              <a:t>int</a:t>
            </a:r>
            <a:r>
              <a:rPr lang="en-US" dirty="0" smtClean="0"/>
              <a:t> swap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09575" y="4038600"/>
            <a:ext cx="7896225" cy="1789410"/>
          </a:xfrm>
        </p:spPr>
        <p:txBody>
          <a:bodyPr/>
          <a:lstStyle/>
          <a:p>
            <a:r>
              <a:rPr lang="en-US" dirty="0" smtClean="0"/>
              <a:t>64-bit data</a:t>
            </a:r>
          </a:p>
          <a:p>
            <a:pPr marL="552450" lvl="1"/>
            <a:r>
              <a:rPr lang="en-US" dirty="0" smtClean="0"/>
              <a:t>Data held in registers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 smtClean="0"/>
              <a:t> and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 smtClean="0"/>
          </a:p>
          <a:p>
            <a:pPr marL="552450" lvl="1"/>
            <a:r>
              <a:rPr lang="en-US" dirty="0" smtClean="0"/>
              <a:t>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mov</a:t>
            </a:r>
            <a:r>
              <a:rPr lang="en-US" dirty="0" err="1" smtClean="0">
                <a:latin typeface="Courier New Bold Italic" charset="0"/>
                <a:cs typeface="Courier New Bold Italic" charset="0"/>
                <a:sym typeface="Courier New Bold Italic" charset="0"/>
              </a:rPr>
              <a:t>q</a:t>
            </a:r>
            <a:r>
              <a:rPr lang="en-US" dirty="0" smtClean="0"/>
              <a:t> operation</a:t>
            </a:r>
          </a:p>
          <a:p>
            <a:pPr marL="952500" lvl="2"/>
            <a:r>
              <a:rPr lang="en-US" dirty="0" smtClean="0"/>
              <a:t>“q” stands for quad-word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152400" y="1546225"/>
            <a:ext cx="41910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err="1">
                <a:latin typeface="Courier New" pitchFamily="49" charset="0"/>
              </a:rPr>
              <a:t>swap</a:t>
            </a:r>
            <a:r>
              <a:rPr lang="en-US" sz="1800" dirty="0" err="1" smtClean="0">
                <a:latin typeface="Courier New" pitchFamily="49" charset="0"/>
              </a:rPr>
              <a:t>(long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,</a:t>
            </a:r>
            <a:r>
              <a:rPr lang="en-US" sz="1800" dirty="0" smtClean="0">
                <a:latin typeface="Courier New" pitchFamily="49" charset="0"/>
              </a:rPr>
              <a:t> long </a:t>
            </a:r>
            <a:r>
              <a:rPr lang="en-US" sz="1800" dirty="0">
                <a:latin typeface="Courier New" pitchFamily="49" charset="0"/>
              </a:rPr>
              <a:t>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long </a:t>
            </a:r>
            <a:r>
              <a:rPr lang="en-US" sz="1800" dirty="0">
                <a:latin typeface="Courier New" pitchFamily="49" charset="0"/>
              </a:rPr>
              <a:t>t0 =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long </a:t>
            </a:r>
            <a:r>
              <a:rPr lang="en-US" sz="1800" dirty="0">
                <a:latin typeface="Courier New" pitchFamily="49" charset="0"/>
              </a:rPr>
              <a:t>t1 =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xp</a:t>
            </a:r>
            <a:r>
              <a:rPr lang="en-US" sz="1800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yp</a:t>
            </a:r>
            <a:r>
              <a:rPr lang="en-US" sz="1800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9749" name="AutoShape 5"/>
          <p:cNvSpPr>
            <a:spLocks/>
          </p:cNvSpPr>
          <p:nvPr/>
        </p:nvSpPr>
        <p:spPr bwMode="auto">
          <a:xfrm>
            <a:off x="7786688" y="2133600"/>
            <a:ext cx="271462" cy="1143000"/>
          </a:xfrm>
          <a:prstGeom prst="rightBrace">
            <a:avLst>
              <a:gd name="adj1" fmla="val 5848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8134350" y="2438400"/>
            <a:ext cx="83388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Body</a:t>
            </a:r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7778750" y="1447800"/>
            <a:ext cx="279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8134350" y="1295400"/>
            <a:ext cx="591316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Set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Up</a:t>
            </a:r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7777163" y="3505200"/>
            <a:ext cx="280987" cy="381000"/>
          </a:xfrm>
          <a:prstGeom prst="rightBrace">
            <a:avLst>
              <a:gd name="adj1" fmla="val 361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8134350" y="3505200"/>
            <a:ext cx="93006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Finish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191000" y="1066800"/>
            <a:ext cx="4191000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7663" algn="l"/>
                <a:tab pos="1312863" algn="l"/>
              </a:tabLst>
            </a:pPr>
            <a:r>
              <a:rPr lang="en-US" sz="2000" dirty="0" err="1" smtClean="0">
                <a:latin typeface="Courier New" pitchFamily="49" charset="0"/>
              </a:rPr>
              <a:t>swap_l</a:t>
            </a:r>
            <a:r>
              <a:rPr lang="en-US" sz="2000" dirty="0" smtClean="0">
                <a:latin typeface="Courier New" pitchFamily="49" charset="0"/>
              </a:rPr>
              <a:t>: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rax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), %</a:t>
            </a:r>
            <a:r>
              <a:rPr lang="en-US" sz="2000" dirty="0" err="1" smtClean="0">
                <a:latin typeface="Courier New" pitchFamily="49" charset="0"/>
              </a:rPr>
              <a:t>rdx</a:t>
            </a: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%</a:t>
            </a:r>
            <a:r>
              <a:rPr lang="en-US" sz="2000" dirty="0" err="1" smtClean="0">
                <a:latin typeface="Courier New" pitchFamily="49" charset="0"/>
              </a:rPr>
              <a:t>rdx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rdi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movq</a:t>
            </a:r>
            <a:r>
              <a:rPr lang="en-US" sz="2000" dirty="0" smtClean="0">
                <a:latin typeface="Courier New" pitchFamily="49" charset="0"/>
              </a:rPr>
              <a:t>    %</a:t>
            </a:r>
            <a:r>
              <a:rPr lang="en-US" sz="2000" dirty="0" err="1" smtClean="0">
                <a:latin typeface="Courier New" pitchFamily="49" charset="0"/>
              </a:rPr>
              <a:t>rax</a:t>
            </a:r>
            <a:r>
              <a:rPr lang="en-US" sz="2000" dirty="0" smtClean="0">
                <a:latin typeface="Courier New" pitchFamily="49" charset="0"/>
              </a:rPr>
              <a:t>, (%</a:t>
            </a:r>
            <a:r>
              <a:rPr lang="en-US" sz="2000" dirty="0" err="1" smtClean="0">
                <a:latin typeface="Courier New" pitchFamily="49" charset="0"/>
              </a:rPr>
              <a:t>rsi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>
              <a:tabLst>
                <a:tab pos="347663" algn="l"/>
                <a:tab pos="1312863" algn="l"/>
              </a:tabLst>
            </a:pPr>
            <a:endParaRPr lang="en-US" sz="2000" dirty="0" smtClean="0">
              <a:latin typeface="Courier New" pitchFamily="49" charset="0"/>
            </a:endParaRPr>
          </a:p>
          <a:p>
            <a:pPr>
              <a:tabLst>
                <a:tab pos="347663" algn="l"/>
                <a:tab pos="1312863" algn="l"/>
              </a:tabLst>
            </a:pPr>
            <a:r>
              <a:rPr lang="en-US" sz="2000" dirty="0" smtClean="0">
                <a:latin typeface="Courier New" pitchFamily="49" charset="0"/>
              </a:rPr>
              <a:t>	ret</a:t>
            </a:r>
            <a:endParaRPr lang="en-US" sz="20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Programming I: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of Intel processors and architectures</a:t>
            </a:r>
          </a:p>
          <a:p>
            <a:pPr lvl="1"/>
            <a:r>
              <a:rPr lang="en-US" dirty="0" smtClean="0"/>
              <a:t>Evolutionary design leads to many quirks and artifacts</a:t>
            </a:r>
          </a:p>
          <a:p>
            <a:r>
              <a:rPr lang="en-US" dirty="0" smtClean="0"/>
              <a:t>C, assembly, machine code</a:t>
            </a:r>
          </a:p>
          <a:p>
            <a:pPr lvl="1"/>
            <a:r>
              <a:rPr lang="en-US" dirty="0" smtClean="0"/>
              <a:t>Compiler must transform statements, expressions, procedures into low-level instruction sequences</a:t>
            </a:r>
          </a:p>
          <a:p>
            <a:r>
              <a:rPr lang="en-US" dirty="0" smtClean="0"/>
              <a:t>Assembly Basics: Registers, operands, move</a:t>
            </a:r>
          </a:p>
          <a:p>
            <a:pPr lvl="1"/>
            <a:r>
              <a:rPr lang="en-US" dirty="0" smtClean="0"/>
              <a:t>The x86 move instructions cover wide range of data movement forms</a:t>
            </a:r>
          </a:p>
          <a:p>
            <a:r>
              <a:rPr lang="en-US" dirty="0" smtClean="0"/>
              <a:t>Intro to x86-64</a:t>
            </a:r>
          </a:p>
          <a:p>
            <a:pPr lvl="1"/>
            <a:r>
              <a:rPr lang="en-US" dirty="0" smtClean="0"/>
              <a:t>A major departure from the style of code seen in IA32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573088"/>
          </a:xfrm>
        </p:spPr>
        <p:txBody>
          <a:bodyPr/>
          <a:lstStyle/>
          <a:p>
            <a:r>
              <a:rPr lang="en-US" dirty="0" smtClean="0"/>
              <a:t>Intel x86 Processors, cont.</a:t>
            </a:r>
            <a:endParaRPr lang="en-US" dirty="0"/>
          </a:p>
        </p:txBody>
      </p:sp>
      <p:sp>
        <p:nvSpPr>
          <p:cNvPr id="144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877888"/>
            <a:ext cx="7896225" cy="4972050"/>
          </a:xfrm>
        </p:spPr>
        <p:txBody>
          <a:bodyPr/>
          <a:lstStyle/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Machine Evolution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386</a:t>
            </a:r>
            <a:r>
              <a:rPr lang="en-US" dirty="0"/>
              <a:t>	</a:t>
            </a:r>
            <a:r>
              <a:rPr lang="en-US" dirty="0" smtClean="0"/>
              <a:t>1985</a:t>
            </a:r>
            <a:r>
              <a:rPr lang="en-US" dirty="0"/>
              <a:t>	</a:t>
            </a:r>
            <a:r>
              <a:rPr lang="en-US" dirty="0" smtClean="0"/>
              <a:t>0.3M</a:t>
            </a:r>
            <a:r>
              <a:rPr lang="en-US" dirty="0"/>
              <a:t>	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	1993	3.1M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Pentium/MMX	1997	4.5M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err="1"/>
              <a:t>PentiumPro</a:t>
            </a:r>
            <a:r>
              <a:rPr lang="en-US" dirty="0"/>
              <a:t>	1995	6.5M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 III	1999	8.2M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Pentium 4	2001	42M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Core </a:t>
            </a:r>
            <a:r>
              <a:rPr lang="en-US" dirty="0" smtClean="0"/>
              <a:t>2 Duo</a:t>
            </a:r>
            <a:r>
              <a:rPr lang="en-US" dirty="0"/>
              <a:t>	2006	</a:t>
            </a:r>
            <a:r>
              <a:rPr lang="en-US" dirty="0" smtClean="0"/>
              <a:t>291M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Core i7	2008	731M</a:t>
            </a:r>
            <a:endParaRPr lang="en-US" dirty="0"/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/>
              <a:t>Added Features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/>
              <a:t>Instructions to support multimedia operations</a:t>
            </a:r>
            <a:endParaRPr lang="en-US" dirty="0" smtClean="0"/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Instructions </a:t>
            </a:r>
            <a:r>
              <a:rPr lang="en-US" dirty="0"/>
              <a:t>to enable more efficient conditional </a:t>
            </a:r>
            <a:r>
              <a:rPr lang="en-US" dirty="0" smtClean="0"/>
              <a:t>operations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Transition from 32 bits to 64 bits</a:t>
            </a:r>
          </a:p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More cores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143000"/>
            <a:ext cx="42481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573088"/>
          </a:xfrm>
        </p:spPr>
        <p:txBody>
          <a:bodyPr/>
          <a:lstStyle/>
          <a:p>
            <a:r>
              <a:rPr lang="en-US" dirty="0" smtClean="0"/>
              <a:t>2013 State of the Art</a:t>
            </a:r>
            <a:endParaRPr lang="en-US" dirty="0"/>
          </a:p>
        </p:txBody>
      </p:sp>
      <p:sp>
        <p:nvSpPr>
          <p:cNvPr id="144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877888"/>
            <a:ext cx="7896225" cy="4972050"/>
          </a:xfrm>
        </p:spPr>
        <p:txBody>
          <a:bodyPr/>
          <a:lstStyle/>
          <a:p>
            <a:pPr marL="560388" lvl="1" indent="-222250" defTabSz="895350">
              <a:tabLst>
                <a:tab pos="2349500" algn="l"/>
              </a:tabLst>
            </a:pPr>
            <a:r>
              <a:rPr lang="en-US" dirty="0" smtClean="0"/>
              <a:t>Core i7 </a:t>
            </a:r>
            <a:r>
              <a:rPr lang="en-US" dirty="0" err="1" smtClean="0"/>
              <a:t>Haswell</a:t>
            </a:r>
            <a:r>
              <a:rPr lang="en-US" dirty="0" smtClean="0"/>
              <a:t>	2013	1.4</a:t>
            </a:r>
            <a:r>
              <a:rPr lang="en-US" dirty="0"/>
              <a:t>B</a:t>
            </a:r>
          </a:p>
          <a:p>
            <a:pPr marL="223838" indent="-223838" defTabSz="895350">
              <a:tabLst>
                <a:tab pos="2349500" algn="l"/>
              </a:tabLst>
            </a:pPr>
            <a:endParaRPr lang="en-US" dirty="0" smtClean="0"/>
          </a:p>
          <a:p>
            <a:pPr marL="223838" indent="-223838" defTabSz="895350">
              <a:tabLst>
                <a:tab pos="2349500" algn="l"/>
              </a:tabLst>
            </a:pPr>
            <a:endParaRPr lang="en-US" dirty="0"/>
          </a:p>
          <a:p>
            <a:pPr marL="223838" indent="-223838" defTabSz="895350">
              <a:tabLst>
                <a:tab pos="2349500" algn="l"/>
              </a:tabLst>
            </a:pPr>
            <a:endParaRPr lang="en-US" dirty="0" smtClean="0"/>
          </a:p>
          <a:p>
            <a:pPr marL="223838" indent="-223838" defTabSz="895350">
              <a:tabLst>
                <a:tab pos="2349500" algn="l"/>
              </a:tabLst>
            </a:pPr>
            <a:endParaRPr lang="en-US" dirty="0"/>
          </a:p>
          <a:p>
            <a:pPr marL="223838" indent="-223838" defTabSz="895350">
              <a:tabLst>
                <a:tab pos="2349500" algn="l"/>
              </a:tabLst>
            </a:pPr>
            <a:endParaRPr lang="en-US" dirty="0" smtClean="0"/>
          </a:p>
          <a:p>
            <a:pPr marL="223838" indent="-223838" defTabSz="895350">
              <a:tabLst>
                <a:tab pos="2349500" algn="l"/>
              </a:tabLst>
            </a:pPr>
            <a:endParaRPr lang="en-US" dirty="0"/>
          </a:p>
          <a:p>
            <a:pPr marL="223838" indent="-223838" defTabSz="895350">
              <a:tabLst>
                <a:tab pos="2349500" algn="l"/>
              </a:tabLst>
            </a:pPr>
            <a:endParaRPr lang="en-US" dirty="0" smtClean="0"/>
          </a:p>
          <a:p>
            <a:pPr marL="223838" indent="-223838" defTabSz="895350">
              <a:tabLst>
                <a:tab pos="2349500" algn="l"/>
              </a:tabLst>
            </a:pPr>
            <a:endParaRPr lang="en-US" dirty="0" smtClean="0"/>
          </a:p>
          <a:p>
            <a:pPr marL="223838" indent="-223838" defTabSz="895350">
              <a:tabLst>
                <a:tab pos="2349500" algn="l"/>
              </a:tabLst>
            </a:pPr>
            <a:endParaRPr lang="en-US" dirty="0"/>
          </a:p>
          <a:p>
            <a:pPr marL="223838" indent="-223838" defTabSz="895350">
              <a:tabLst>
                <a:tab pos="2349500" algn="l"/>
              </a:tabLst>
            </a:pPr>
            <a:endParaRPr lang="en-US" dirty="0" smtClean="0"/>
          </a:p>
          <a:p>
            <a:pPr marL="223838" indent="-223838" defTabSz="895350">
              <a:tabLst>
                <a:tab pos="2349500" algn="l"/>
              </a:tabLst>
            </a:pPr>
            <a:r>
              <a:rPr lang="en-US" dirty="0" smtClean="0"/>
              <a:t>Features:</a:t>
            </a:r>
          </a:p>
          <a:p>
            <a:pPr marL="623888" lvl="1" indent="-223838" defTabSz="895350">
              <a:tabLst>
                <a:tab pos="2349500" algn="l"/>
              </a:tabLst>
            </a:pPr>
            <a:r>
              <a:rPr lang="en-US" dirty="0" smtClean="0"/>
              <a:t>4 cores	Max 4.0 GHz Clock	84 Watts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371600"/>
            <a:ext cx="7937500" cy="393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237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573088"/>
          </a:xfrm>
        </p:spPr>
        <p:txBody>
          <a:bodyPr/>
          <a:lstStyle/>
          <a:p>
            <a:r>
              <a:rPr lang="en-US" dirty="0" smtClean="0"/>
              <a:t>x86 Clones: Advanced Micro Devices (AMD)</a:t>
            </a:r>
            <a:endParaRPr lang="en-US" dirty="0"/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447800"/>
            <a:ext cx="7896225" cy="4972050"/>
          </a:xfrm>
        </p:spPr>
        <p:txBody>
          <a:bodyPr/>
          <a:lstStyle/>
          <a:p>
            <a:pPr marL="160338" indent="-222250" defTabSz="895350">
              <a:tabLst>
                <a:tab pos="2349500" algn="l"/>
              </a:tabLst>
            </a:pPr>
            <a:r>
              <a:rPr lang="en-US" dirty="0" smtClean="0"/>
              <a:t>Historically</a:t>
            </a:r>
            <a:endParaRPr lang="en-US" dirty="0"/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AMD has followed just behind Intel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A little bit slower, a lot cheaper</a:t>
            </a:r>
          </a:p>
          <a:p>
            <a:pPr marL="160338" indent="-222250" defTabSz="895350">
              <a:tabLst>
                <a:tab pos="2349500" algn="l"/>
              </a:tabLst>
            </a:pPr>
            <a:r>
              <a:rPr lang="en-US" dirty="0" smtClean="0"/>
              <a:t>Then</a:t>
            </a:r>
            <a:endParaRPr lang="en-US" dirty="0"/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/>
              <a:t>Recruited top circuit designers from Digital Equipment Corp. and other downward trending companies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Built </a:t>
            </a:r>
            <a:r>
              <a:rPr lang="en-US" dirty="0" err="1" smtClean="0"/>
              <a:t>Opteron</a:t>
            </a:r>
            <a:r>
              <a:rPr lang="en-US" dirty="0" smtClean="0"/>
              <a:t>: tough competitor to Pentium 4</a:t>
            </a:r>
          </a:p>
          <a:p>
            <a:pPr marL="439738" lvl="1" indent="-165100" defTabSz="895350">
              <a:tabLst>
                <a:tab pos="2349500" algn="l"/>
              </a:tabLst>
            </a:pPr>
            <a:r>
              <a:rPr lang="en-US" dirty="0" smtClean="0"/>
              <a:t>Developed x86-64, their own extension to 64 bits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Intel’s </a:t>
            </a:r>
            <a:r>
              <a:rPr lang="en-US" dirty="0" smtClean="0"/>
              <a:t>64-Bit History</a:t>
            </a:r>
            <a:endParaRPr lang="en-US" dirty="0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7896225" cy="4972050"/>
          </a:xfrm>
        </p:spPr>
        <p:txBody>
          <a:bodyPr/>
          <a:lstStyle/>
          <a:p>
            <a:r>
              <a:rPr lang="en-US" dirty="0"/>
              <a:t>Intel Attempted Radical Shift from IA32 to IA64</a:t>
            </a:r>
          </a:p>
          <a:p>
            <a:pPr lvl="1"/>
            <a:r>
              <a:rPr lang="en-US" dirty="0"/>
              <a:t>Totally different </a:t>
            </a:r>
            <a:r>
              <a:rPr lang="en-US" dirty="0" smtClean="0"/>
              <a:t>architecture (Itanium)</a:t>
            </a:r>
            <a:endParaRPr lang="en-US" dirty="0"/>
          </a:p>
          <a:p>
            <a:pPr lvl="1"/>
            <a:r>
              <a:rPr lang="en-US" dirty="0"/>
              <a:t>Executes </a:t>
            </a:r>
            <a:r>
              <a:rPr lang="en-US" dirty="0" smtClean="0"/>
              <a:t>IA32 </a:t>
            </a:r>
            <a:r>
              <a:rPr lang="en-US" dirty="0"/>
              <a:t>code only as legacy</a:t>
            </a:r>
          </a:p>
          <a:p>
            <a:pPr lvl="1"/>
            <a:r>
              <a:rPr lang="en-US" dirty="0"/>
              <a:t>Performance disappointing</a:t>
            </a:r>
          </a:p>
          <a:p>
            <a:r>
              <a:rPr lang="en-US" dirty="0"/>
              <a:t>AMD Stepped in with Evolutionary Solution</a:t>
            </a:r>
          </a:p>
          <a:p>
            <a:pPr lvl="1"/>
            <a:r>
              <a:rPr lang="en-US" dirty="0"/>
              <a:t>x86-64 (now called “AMD64”)</a:t>
            </a:r>
          </a:p>
          <a:p>
            <a:r>
              <a:rPr lang="en-US" dirty="0"/>
              <a:t>Intel Felt Obligated to Focus on IA64</a:t>
            </a:r>
          </a:p>
          <a:p>
            <a:pPr lvl="1"/>
            <a:r>
              <a:rPr lang="en-US" dirty="0"/>
              <a:t>Hard to admit mistake or that AMD is better</a:t>
            </a:r>
          </a:p>
          <a:p>
            <a:r>
              <a:rPr lang="en-US" dirty="0"/>
              <a:t>2004: Intel Announces EM64T extension to IA32</a:t>
            </a:r>
          </a:p>
          <a:p>
            <a:pPr lvl="1"/>
            <a:r>
              <a:rPr lang="en-US" dirty="0"/>
              <a:t>Extended Memory 64-bit Technology</a:t>
            </a:r>
          </a:p>
          <a:p>
            <a:pPr lvl="1"/>
            <a:r>
              <a:rPr lang="en-US" dirty="0"/>
              <a:t>Almost identical to x86-64!</a:t>
            </a:r>
          </a:p>
          <a:p>
            <a:r>
              <a:rPr lang="en-US" dirty="0" smtClean="0"/>
              <a:t>All but low-end x86 processors support x86-64</a:t>
            </a:r>
          </a:p>
          <a:p>
            <a:pPr lvl="1"/>
            <a:r>
              <a:rPr lang="en-US" dirty="0" smtClean="0"/>
              <a:t>But, lots of code still runs in 32-bit mode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Coverage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IA32</a:t>
            </a:r>
          </a:p>
          <a:p>
            <a:pPr lvl="1"/>
            <a:r>
              <a:rPr lang="en-US" dirty="0"/>
              <a:t>The traditional </a:t>
            </a:r>
            <a:r>
              <a:rPr lang="en-US" dirty="0" smtClean="0"/>
              <a:t>x86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shark&gt; </a:t>
            </a:r>
            <a:r>
              <a:rPr lang="en-US" dirty="0" err="1" smtClean="0">
                <a:latin typeface="Courier New"/>
                <a:cs typeface="Courier New"/>
              </a:rPr>
              <a:t>gcc</a:t>
            </a:r>
            <a:r>
              <a:rPr lang="en-US" dirty="0" smtClean="0">
                <a:latin typeface="Courier New"/>
                <a:cs typeface="Courier New"/>
              </a:rPr>
              <a:t> –m32 </a:t>
            </a:r>
            <a:r>
              <a:rPr lang="en-US" dirty="0" err="1" smtClean="0">
                <a:latin typeface="Courier New"/>
                <a:cs typeface="Courier New"/>
              </a:rPr>
              <a:t>hello.c</a:t>
            </a:r>
            <a:endParaRPr lang="en-US" dirty="0" smtClean="0"/>
          </a:p>
          <a:p>
            <a:r>
              <a:rPr lang="en-US" dirty="0" smtClean="0"/>
              <a:t>x86-64</a:t>
            </a:r>
          </a:p>
          <a:p>
            <a:pPr lvl="1"/>
            <a:r>
              <a:rPr lang="en-US" dirty="0"/>
              <a:t>The emerging </a:t>
            </a:r>
            <a:r>
              <a:rPr lang="en-US" dirty="0" smtClean="0"/>
              <a:t>standard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shark&gt; </a:t>
            </a:r>
            <a:r>
              <a:rPr lang="en-US" dirty="0" err="1" smtClean="0">
                <a:latin typeface="Courier New"/>
                <a:cs typeface="Courier New"/>
              </a:rPr>
              <a:t>gcc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hello.c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shark&gt; </a:t>
            </a:r>
            <a:r>
              <a:rPr lang="en-US" dirty="0" err="1" smtClean="0">
                <a:latin typeface="Courier New"/>
                <a:cs typeface="Courier New"/>
              </a:rPr>
              <a:t>gcc</a:t>
            </a:r>
            <a:r>
              <a:rPr lang="en-US" dirty="0" smtClean="0">
                <a:latin typeface="Courier New"/>
                <a:cs typeface="Courier New"/>
              </a:rPr>
              <a:t> –m64 </a:t>
            </a:r>
            <a:r>
              <a:rPr lang="en-US" dirty="0" err="1" smtClean="0">
                <a:latin typeface="Courier New"/>
                <a:cs typeface="Courier New"/>
              </a:rPr>
              <a:t>hello.c</a:t>
            </a:r>
            <a:endParaRPr lang="en-US" dirty="0" smtClean="0">
              <a:latin typeface="Courier New"/>
              <a:cs typeface="Courier New"/>
            </a:endParaRPr>
          </a:p>
          <a:p>
            <a:endParaRPr lang="en-US" dirty="0" smtClean="0"/>
          </a:p>
          <a:p>
            <a:r>
              <a:rPr lang="en-US" dirty="0" smtClean="0"/>
              <a:t>Presentation</a:t>
            </a:r>
            <a:endParaRPr lang="en-US" dirty="0"/>
          </a:p>
          <a:p>
            <a:pPr lvl="1"/>
            <a:r>
              <a:rPr lang="en-US" dirty="0"/>
              <a:t>Book </a:t>
            </a:r>
            <a:r>
              <a:rPr lang="en-US" dirty="0" smtClean="0"/>
              <a:t>presents IA32 in Sections 3.1—3.12</a:t>
            </a:r>
            <a:endParaRPr lang="en-US" dirty="0"/>
          </a:p>
          <a:p>
            <a:pPr lvl="1"/>
            <a:r>
              <a:rPr lang="en-US" dirty="0" smtClean="0"/>
              <a:t>Covers x86-64 in 3.13</a:t>
            </a:r>
          </a:p>
          <a:p>
            <a:pPr lvl="1"/>
            <a:r>
              <a:rPr lang="en-US" dirty="0" smtClean="0"/>
              <a:t>We will cover both simultaneously</a:t>
            </a:r>
          </a:p>
          <a:p>
            <a:pPr lvl="1"/>
            <a:r>
              <a:rPr lang="en-US" dirty="0" smtClean="0"/>
              <a:t>Some labs will be based on x86-64, others on IA32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13573</TotalTime>
  <Words>2845</Words>
  <Application>Microsoft Macintosh PowerPoint</Application>
  <PresentationFormat>On-screen Show (4:3)</PresentationFormat>
  <Paragraphs>982</Paragraphs>
  <Slides>45</Slides>
  <Notes>42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template2007</vt:lpstr>
      <vt:lpstr>Machine-Level Programming I: Basics  15-213/18-213: Introduction to Computer Systems  5th Lecture, Sep. 10, 2013</vt:lpstr>
      <vt:lpstr>Today: Machine Programming I: Basics</vt:lpstr>
      <vt:lpstr>Intel x86 Processors</vt:lpstr>
      <vt:lpstr>Intel x86 Evolution: Milestones</vt:lpstr>
      <vt:lpstr>Intel x86 Processors, cont.</vt:lpstr>
      <vt:lpstr>2013 State of the Art</vt:lpstr>
      <vt:lpstr>x86 Clones: Advanced Micro Devices (AMD)</vt:lpstr>
      <vt:lpstr>Intel’s 64-Bit History</vt:lpstr>
      <vt:lpstr>Our Coverage</vt:lpstr>
      <vt:lpstr>Today: Machine Programming I: Basics</vt:lpstr>
      <vt:lpstr>Definitions</vt:lpstr>
      <vt:lpstr>Assembly Programmer’s View</vt:lpstr>
      <vt:lpstr>Turning C into Object Code</vt:lpstr>
      <vt:lpstr>Compiling Into Assembly</vt:lpstr>
      <vt:lpstr>Assembly Characteristics: Data Types</vt:lpstr>
      <vt:lpstr>Assembly Characteristics: Operations</vt:lpstr>
      <vt:lpstr>Object Code</vt:lpstr>
      <vt:lpstr>Machine Instruction Example</vt:lpstr>
      <vt:lpstr>Disassembling Object Code</vt:lpstr>
      <vt:lpstr>Alternate Disassembly</vt:lpstr>
      <vt:lpstr>What Can be Disassembled?</vt:lpstr>
      <vt:lpstr>Today: Machine Programming I: Basics</vt:lpstr>
      <vt:lpstr>Integer Registers (IA32)</vt:lpstr>
      <vt:lpstr>Moving Data: IA32</vt:lpstr>
      <vt:lpstr>movl Operand Combinations</vt:lpstr>
      <vt:lpstr>Simple Memory Addressing Modes</vt:lpstr>
      <vt:lpstr>Example of Simple Addressing Modes</vt:lpstr>
      <vt:lpstr>Using Simple Addressing Modes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Complete Memory Addressing Modes</vt:lpstr>
      <vt:lpstr>Today: Machine Programming I: Basics</vt:lpstr>
      <vt:lpstr>Data Representations: IA32 + x86-64</vt:lpstr>
      <vt:lpstr>x86-64 Integer Registers</vt:lpstr>
      <vt:lpstr>Instructions</vt:lpstr>
      <vt:lpstr>32-bit code for swap</vt:lpstr>
      <vt:lpstr>64-bit code for swap</vt:lpstr>
      <vt:lpstr>64-bit code for long int swap</vt:lpstr>
      <vt:lpstr>Machine Programming I: Summary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Introduction to Computer Systems 15-213/18-213 </dc:title>
  <dc:subject/>
  <dc:creator>Markus Pueschel</dc:creator>
  <cp:keywords/>
  <dc:description/>
  <cp:lastModifiedBy>Dave</cp:lastModifiedBy>
  <cp:revision>627</cp:revision>
  <cp:lastPrinted>2011-09-12T20:37:42Z</cp:lastPrinted>
  <dcterms:created xsi:type="dcterms:W3CDTF">2012-09-11T15:51:41Z</dcterms:created>
  <dcterms:modified xsi:type="dcterms:W3CDTF">2013-09-10T16:55:42Z</dcterms:modified>
  <cp:category/>
</cp:coreProperties>
</file>