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</p:sldMasterIdLst>
  <p:notesMasterIdLst>
    <p:notesMasterId r:id="rId46"/>
  </p:notesMasterIdLst>
  <p:handoutMasterIdLst>
    <p:handoutMasterId r:id="rId47"/>
  </p:handoutMasterIdLst>
  <p:sldIdLst>
    <p:sldId id="29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8" r:id="rId34"/>
    <p:sldId id="289" r:id="rId35"/>
    <p:sldId id="292" r:id="rId36"/>
    <p:sldId id="290" r:id="rId37"/>
    <p:sldId id="300" r:id="rId38"/>
    <p:sldId id="301" r:id="rId39"/>
    <p:sldId id="302" r:id="rId40"/>
    <p:sldId id="303" r:id="rId41"/>
    <p:sldId id="293" r:id="rId42"/>
    <p:sldId id="277" r:id="rId43"/>
    <p:sldId id="286" r:id="rId44"/>
    <p:sldId id="287" r:id="rId4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Calibri" charset="0"/>
              </a:rPr>
              <a:t>Second level</a:t>
            </a:r>
          </a:p>
          <a:p>
            <a:pPr lvl="2"/>
            <a:r>
              <a:rPr lang="en-US" smtClean="0">
                <a:sym typeface="Calibri" charset="0"/>
              </a:rPr>
              <a:t>Third level</a:t>
            </a:r>
          </a:p>
          <a:p>
            <a:pPr lvl="3"/>
            <a:r>
              <a:rPr lang="en-US" smtClean="0">
                <a:sym typeface="Calibri" charset="0"/>
              </a:rPr>
              <a:t>Fourth level</a:t>
            </a:r>
          </a:p>
          <a:p>
            <a:pPr lvl="4"/>
            <a:r>
              <a:rPr lang="en-US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5301857" cy="7534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Randy Bryant, Dave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O’Hallaron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and Greg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Kesden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dirty="0" smtClean="0"/>
              <a:t>4</a:t>
            </a:r>
            <a:r>
              <a:rPr lang="en-US" sz="2000" baseline="30000" dirty="0" smtClean="0"/>
              <a:t>th</a:t>
            </a:r>
            <a:r>
              <a:rPr lang="en-US" sz="2000" b="0" dirty="0" smtClean="0"/>
              <a:t> Lecture, Sep </a:t>
            </a:r>
            <a:r>
              <a:rPr lang="en-US" sz="2000" b="0" dirty="0" smtClean="0"/>
              <a:t>5, 2013</a:t>
            </a:r>
            <a:endParaRPr lang="en-US" sz="2000" b="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Precision options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“Normalized” </a:t>
            </a:r>
            <a:r>
              <a:rPr lang="en-US" dirty="0"/>
              <a:t>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When: </a:t>
            </a:r>
            <a:r>
              <a:rPr lang="en-US" dirty="0"/>
              <a:t>exp ≠ 000…0 and exp ≠ 111…1</a:t>
            </a:r>
          </a:p>
          <a:p>
            <a:endParaRPr lang="en-US" dirty="0"/>
          </a:p>
          <a:p>
            <a:r>
              <a:rPr lang="en-US" dirty="0"/>
              <a:t>Exponent coded as</a:t>
            </a:r>
            <a:r>
              <a:rPr lang="en-US" dirty="0" smtClean="0"/>
              <a:t> a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 smtClean="0"/>
              <a:t> </a:t>
            </a:r>
            <a:r>
              <a:rPr lang="en-US" dirty="0"/>
              <a:t>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1.xxx…x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 marL="552450" lvl="1"/>
            <a:r>
              <a:rPr lang="en-US" dirty="0"/>
              <a:t> 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xxx…x</a:t>
            </a:r>
            <a:r>
              <a:rPr lang="en-US" dirty="0"/>
              <a:t>: bits of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endParaRPr lang="en-US" dirty="0"/>
          </a:p>
          <a:p>
            <a:pPr marL="552450" lvl="1"/>
            <a:r>
              <a:rPr lang="en-US" dirty="0"/>
              <a:t>Minimum when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=000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…0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1.0)</a:t>
            </a:r>
          </a:p>
          <a:p>
            <a:pPr marL="552450" lvl="1"/>
            <a:r>
              <a:rPr lang="en-US" dirty="0"/>
              <a:t>Maximum when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=111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…1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1722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1722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1722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 = 000…0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–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 + 1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</a:t>
            </a:r>
            <a:r>
              <a:rPr lang="en-US" dirty="0" smtClean="0"/>
              <a:t> closest </a:t>
            </a:r>
            <a:r>
              <a:rPr lang="en-US" dirty="0"/>
              <a:t>to 0.0</a:t>
            </a:r>
            <a:endParaRPr lang="en-US" dirty="0" smtClean="0"/>
          </a:p>
          <a:p>
            <a:pPr marL="838200" lvl="2"/>
            <a:r>
              <a:rPr lang="en-US" dirty="0" err="1" smtClean="0"/>
              <a:t>Equispaced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/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3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23-1-1 = 3</a:t>
            </a:r>
          </a:p>
          <a:p>
            <a:pPr marL="552450" lvl="1"/>
            <a:endParaRPr lang="en-US"/>
          </a:p>
          <a:p>
            <a:r>
              <a:rPr lang="en-US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Worksheet" r:id="rId3" imgW="7848600" imgH="965200" progId="Excel.Sheet.8">
                  <p:embed/>
                </p:oleObj>
              </mc:Choice>
              <mc:Fallback>
                <p:oleObj name="Worksheet" r:id="rId3" imgW="7848600" imgH="9652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Properties of</a:t>
            </a:r>
            <a:r>
              <a:rPr lang="en-US" dirty="0" smtClean="0"/>
              <a:t> </a:t>
            </a:r>
            <a:r>
              <a:rPr lang="en-US" smtClean="0"/>
              <a:t>the IEEE Encoding</a:t>
            </a: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</a:t>
            </a:r>
            <a:r>
              <a:rPr lang="en-US" dirty="0" smtClean="0"/>
              <a:t>Decimal</a:t>
            </a:r>
            <a:r>
              <a:rPr lang="en-US" dirty="0" smtClean="0"/>
              <a:t>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1.2349999</a:t>
            </a:r>
            <a:r>
              <a:rPr lang="en-US" dirty="0"/>
              <a:t>	1.23	(Less than half way)</a:t>
            </a:r>
          </a:p>
          <a:p>
            <a:pPr marL="838200" lvl="2">
              <a:buNone/>
            </a:pPr>
            <a:r>
              <a:rPr lang="en-US" dirty="0" smtClean="0"/>
              <a:t>	1.2350001</a:t>
            </a:r>
            <a:r>
              <a:rPr lang="en-US" dirty="0"/>
              <a:t>	1.24	(Greater than half way)</a:t>
            </a:r>
          </a:p>
          <a:p>
            <a:pPr marL="838200" lvl="2">
              <a:buNone/>
            </a:pPr>
            <a:r>
              <a:rPr lang="en-US" dirty="0" smtClean="0"/>
              <a:t>	1.2350000</a:t>
            </a:r>
            <a:r>
              <a:rPr lang="en-US" dirty="0"/>
              <a:t>	1.24	(Half way—round up)</a:t>
            </a:r>
          </a:p>
          <a:p>
            <a:pPr marL="838200" lvl="2">
              <a:buNone/>
            </a:pPr>
            <a:r>
              <a:rPr lang="en-US" dirty="0" smtClean="0"/>
              <a:t>	1.2450000</a:t>
            </a:r>
            <a:r>
              <a:rPr lang="en-US" dirty="0"/>
              <a:t>	1.24	(Half way—round down)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 dirty="0"/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100…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</a:t>
            </a:r>
            <a:r>
              <a:rPr lang="en-US" sz="18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)(float) x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</a:t>
            </a:r>
            <a:r>
              <a:rPr lang="en-US" sz="18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)(double) x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(float)(double) f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== </a:t>
            </a:r>
            <a:r>
              <a:rPr lang="en-US" sz="18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(double)(</a:t>
            </a: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float) d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-(-f);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2/3 == 2/3.0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&lt; 0.0	 ⇒ 	((d*2) &lt; 0.0)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&gt; f	 ⇒ 	-f &gt; -d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* d &gt;= 0.0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d+f</a:t>
            </a:r>
            <a:r>
              <a:rPr lang="en-US" sz="18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x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float f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/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5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1.1111100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endParaRPr lang="en-US" dirty="0">
              <a:latin typeface="Monaco" charset="0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/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167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39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16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20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134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1.000/6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64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52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More 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Compare to those of Abelian Group</a:t>
            </a:r>
          </a:p>
          <a:p>
            <a:pPr lvl="1"/>
            <a:r>
              <a:rPr lang="en-US" smtClean="0"/>
              <a:t>Closed under addition?			</a:t>
            </a:r>
          </a:p>
          <a:p>
            <a:pPr lvl="2"/>
            <a:r>
              <a:rPr lang="en-US" smtClean="0"/>
              <a:t>But may generate infinity or NaN</a:t>
            </a:r>
          </a:p>
          <a:p>
            <a:pPr lvl="1"/>
            <a:r>
              <a:rPr lang="en-US" smtClean="0"/>
              <a:t>Commutative?</a:t>
            </a:r>
          </a:p>
          <a:p>
            <a:pPr lvl="1"/>
            <a:r>
              <a:rPr lang="en-US" smtClean="0"/>
              <a:t>Associative?</a:t>
            </a:r>
          </a:p>
          <a:p>
            <a:pPr lvl="2"/>
            <a:r>
              <a:rPr lang="en-US" smtClean="0"/>
              <a:t>Overflow and inexactness of rounding</a:t>
            </a:r>
          </a:p>
          <a:p>
            <a:pPr lvl="1"/>
            <a:r>
              <a:rPr lang="en-US" smtClean="0"/>
              <a:t>0 is additive identity?</a:t>
            </a:r>
          </a:p>
          <a:p>
            <a:pPr lvl="1"/>
            <a:r>
              <a:rPr lang="en-US" smtClean="0"/>
              <a:t>Every element has additive inverse</a:t>
            </a:r>
          </a:p>
          <a:p>
            <a:pPr lvl="2"/>
            <a:r>
              <a:rPr lang="en-US" smtClean="0"/>
              <a:t>Except for infinities &amp; NaNs</a:t>
            </a:r>
          </a:p>
          <a:p>
            <a:r>
              <a:rPr lang="en-US" smtClean="0"/>
              <a:t>Monotonicity</a:t>
            </a:r>
          </a:p>
          <a:p>
            <a:pPr lvl="1"/>
            <a:r>
              <a:rPr lang="en-US" smtClean="0">
                <a:sym typeface="Calibri Italic" charset="0"/>
              </a:rPr>
              <a:t>a</a:t>
            </a:r>
            <a:r>
              <a:rPr lang="en-US" smtClean="0"/>
              <a:t> ≥ </a:t>
            </a:r>
            <a:r>
              <a:rPr lang="en-US" smtClean="0">
                <a:sym typeface="Calibri Italic" charset="0"/>
              </a:rPr>
              <a:t>b</a:t>
            </a:r>
            <a:r>
              <a:rPr lang="en-US" smtClean="0"/>
              <a:t> ⇒ </a:t>
            </a:r>
            <a:r>
              <a:rPr lang="en-US" smtClean="0">
                <a:sym typeface="Calibri Italic" charset="0"/>
              </a:rPr>
              <a:t>a</a:t>
            </a:r>
            <a:r>
              <a:rPr lang="en-US" smtClean="0"/>
              <a:t>+</a:t>
            </a:r>
            <a:r>
              <a:rPr lang="en-US" smtClean="0">
                <a:sym typeface="Calibri Italic" charset="0"/>
              </a:rPr>
              <a:t>c</a:t>
            </a:r>
            <a:r>
              <a:rPr lang="en-US" smtClean="0"/>
              <a:t> ≥ </a:t>
            </a:r>
            <a:r>
              <a:rPr lang="en-US" smtClean="0">
                <a:sym typeface="Calibri Italic" charset="0"/>
              </a:rPr>
              <a:t>b</a:t>
            </a:r>
            <a:r>
              <a:rPr lang="en-US" smtClean="0"/>
              <a:t>+</a:t>
            </a:r>
            <a:r>
              <a:rPr lang="en-US" smtClean="0">
                <a:sym typeface="Calibri Italic" charset="0"/>
              </a:rPr>
              <a:t>c</a:t>
            </a:r>
            <a:r>
              <a:rPr lang="en-US" smtClean="0"/>
              <a:t>?</a:t>
            </a:r>
          </a:p>
          <a:p>
            <a:pPr lvl="2"/>
            <a:r>
              <a:rPr lang="en-US" smtClean="0"/>
              <a:t>Except for infinities &amp; NaNs</a:t>
            </a:r>
            <a:endParaRPr lang="en-US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689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67350" y="39830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67350" y="5156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5" name="Rectangle 15"/>
          <p:cNvSpPr>
            <a:spLocks/>
          </p:cNvSpPr>
          <p:nvPr/>
        </p:nvSpPr>
        <p:spPr bwMode="auto">
          <a:xfrm>
            <a:off x="5270500" y="1689100"/>
            <a:ext cx="1358900" cy="40259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3" name="Rectangle 95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Compare to Commutative Ring</a:t>
            </a:r>
          </a:p>
          <a:p>
            <a:pPr marL="552450" lvl="1"/>
            <a:r>
              <a:rPr lang="en-US"/>
              <a:t>Closed under multiplication?</a:t>
            </a:r>
          </a:p>
          <a:p>
            <a:pPr marL="838200" lvl="2"/>
            <a:r>
              <a:rPr lang="en-US"/>
              <a:t>But may generate infinity or NaN</a:t>
            </a:r>
          </a:p>
          <a:p>
            <a:pPr marL="552450" lvl="1"/>
            <a:r>
              <a:rPr lang="en-US"/>
              <a:t>Multiplication Commutative?</a:t>
            </a:r>
          </a:p>
          <a:p>
            <a:pPr marL="552450" lvl="1"/>
            <a:r>
              <a:rPr lang="en-US"/>
              <a:t>Multiplication is Associative?</a:t>
            </a:r>
          </a:p>
          <a:p>
            <a:pPr marL="838200" lvl="2"/>
            <a:r>
              <a:rPr lang="en-US"/>
              <a:t>Possibility of overflow, inexactness of rounding</a:t>
            </a:r>
          </a:p>
          <a:p>
            <a:pPr marL="552450" lvl="1"/>
            <a:r>
              <a:rPr lang="en-US"/>
              <a:t>1 is multiplicative identity?</a:t>
            </a:r>
          </a:p>
          <a:p>
            <a:pPr marL="552450" lvl="1"/>
            <a:r>
              <a:rPr lang="en-US"/>
              <a:t>Multiplication distributes over addition?</a:t>
            </a:r>
          </a:p>
          <a:p>
            <a:pPr marL="838200" lvl="2"/>
            <a:r>
              <a:rPr lang="en-US"/>
              <a:t>Possibility of overflow, inexactness of rounding</a:t>
            </a:r>
          </a:p>
          <a:p>
            <a:endParaRPr lang="en-US"/>
          </a:p>
          <a:p>
            <a:r>
              <a:rPr lang="en-US"/>
              <a:t>Monotonicity</a:t>
            </a:r>
          </a:p>
          <a:p>
            <a:pPr marL="552450" lvl="1"/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/>
              <a:t> ≥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/>
              <a:t> 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 ≥ 0  ⇒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/>
              <a:t> *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 ≥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/>
              <a:t> *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?</a:t>
            </a:r>
          </a:p>
          <a:p>
            <a:pPr marL="838200" lvl="2"/>
            <a:r>
              <a:rPr lang="en-US"/>
              <a:t>Except for infinities &amp; NaNs</a:t>
            </a: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7138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7138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71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3990975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05550" y="55832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1999" name="Rectangle 15"/>
          <p:cNvSpPr>
            <a:spLocks/>
          </p:cNvSpPr>
          <p:nvPr/>
        </p:nvSpPr>
        <p:spPr bwMode="auto">
          <a:xfrm>
            <a:off x="6121400" y="1790700"/>
            <a:ext cx="1358900" cy="42418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5 3/4	101.11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2 7/8	</a:t>
            </a:r>
            <a:r>
              <a:rPr lang="en-US" sz="2000" dirty="0" smtClean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10.111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1 7/16	</a:t>
            </a:r>
            <a:r>
              <a:rPr lang="en-US" sz="2000" dirty="0" smtClean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1.0111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</a:t>
            </a:r>
            <a:r>
              <a:rPr lang="en-US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 smtClean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  <a:endParaRPr lang="en-US" dirty="0" smtClean="0"/>
          </a:p>
          <a:p>
            <a:pPr lvl="4">
              <a:tabLst>
                <a:tab pos="1828800" algn="l"/>
              </a:tabLst>
            </a:pPr>
            <a:endParaRPr lang="en-US" sz="200" dirty="0" smtClean="0"/>
          </a:p>
          <a:p>
            <a:pPr lvl="1">
              <a:tabLst>
                <a:tab pos="1828800" algn="l"/>
              </a:tabLst>
            </a:pPr>
            <a:r>
              <a:rPr lang="en-US" dirty="0" smtClean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0.0101010101[01]…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1/10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 smtClean="0">
              <a:latin typeface="Monaco" charset="0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dirty="0" smtClean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Just one setting of </a:t>
            </a:r>
            <a:r>
              <a:rPr lang="en-US" dirty="0" smtClean="0"/>
              <a:t>binary</a:t>
            </a:r>
            <a:r>
              <a:rPr lang="en-US" dirty="0" smtClean="0"/>
              <a:t> </a:t>
            </a:r>
            <a:r>
              <a:rPr lang="en-US" dirty="0" smtClean="0"/>
              <a:t>point within the </a:t>
            </a:r>
            <a:r>
              <a:rPr lang="en-US" i="1" dirty="0" smtClean="0"/>
              <a:t>w </a:t>
            </a:r>
            <a:r>
              <a:rPr lang="en-US" dirty="0" smtClean="0"/>
              <a:t>bits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Limited range of numbers (very small values?  very large?)</a:t>
            </a:r>
            <a:endParaRPr lang="en-US" dirty="0" smtClean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Numerical Form: </a:t>
            </a:r>
            <a:br>
              <a:rPr lang="en-US"/>
            </a:br>
            <a:r>
              <a:rPr lang="en-US"/>
              <a:t>			(–1)</a:t>
            </a:r>
            <a:r>
              <a:rPr lang="en-US" baseline="32000"/>
              <a:t>s</a:t>
            </a:r>
            <a:r>
              <a:rPr lang="en-US"/>
              <a:t>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 2</a:t>
            </a:r>
            <a:r>
              <a:rPr lang="en-US" baseline="3200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/>
              <a:t> determines whether number is negative or positive</a:t>
            </a:r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 normally a fractional value in range [1.0,2.0).</a:t>
            </a:r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weights value by power of two</a:t>
            </a:r>
          </a:p>
          <a:p>
            <a:endParaRPr lang="en-US"/>
          </a:p>
          <a:p>
            <a:r>
              <a:rPr lang="en-US"/>
              <a:t>Encoding</a:t>
            </a:r>
          </a:p>
          <a:p>
            <a:pPr marL="552450" lvl="1"/>
            <a:r>
              <a:rPr lang="en-US"/>
              <a:t>MSB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/>
              <a:t> is sign bit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/>
          </a:p>
          <a:p>
            <a:pPr marL="552450" lvl="1"/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/>
              <a:t> field encodes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(but is not equal to E)</a:t>
            </a:r>
          </a:p>
          <a:p>
            <a:pPr marL="552450" lvl="1"/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/>
              <a:t> field encodes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/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Pages>0</Pages>
  <Words>1769</Words>
  <Characters>0</Characters>
  <Application>Microsoft Macintosh PowerPoint</Application>
  <PresentationFormat>On-screen Show (4:3)</PresentationFormat>
  <Lines>0</Lines>
  <Paragraphs>566</Paragraphs>
  <Slides>40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Title Slide</vt:lpstr>
      <vt:lpstr>Title and Content</vt:lpstr>
      <vt:lpstr>Title and Content: Build</vt:lpstr>
      <vt:lpstr>Title Only</vt:lpstr>
      <vt:lpstr>template2007</vt:lpstr>
      <vt:lpstr>Worksheet</vt:lpstr>
      <vt:lpstr>Floating Point  15-213: Introduction to Computer Systems 4th Lecture, Sep 5, 2013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 options</vt:lpstr>
      <vt:lpstr>“Normalized”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the IEEE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Today: Floating Point</vt:lpstr>
      <vt:lpstr>Floating Point in C</vt:lpstr>
      <vt:lpstr>Summary</vt:lpstr>
      <vt:lpstr>Floating Point Puzzles</vt:lpstr>
      <vt:lpstr>Creating Floating Point Number</vt:lpstr>
      <vt:lpstr>Normalize</vt:lpstr>
      <vt:lpstr>Rounding</vt:lpstr>
      <vt:lpstr>Postnormalize</vt:lpstr>
      <vt:lpstr>More Slides</vt:lpstr>
      <vt:lpstr>Interesting Numbers</vt:lpstr>
      <vt:lpstr>Mathematical Properties of FP Add</vt:lpstr>
      <vt:lpstr>Mathematical Properties of FP Mult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Randy Bryant</cp:lastModifiedBy>
  <cp:revision>28</cp:revision>
  <cp:lastPrinted>2012-09-05T04:08:39Z</cp:lastPrinted>
  <dcterms:created xsi:type="dcterms:W3CDTF">2012-09-06T15:16:51Z</dcterms:created>
  <dcterms:modified xsi:type="dcterms:W3CDTF">2013-09-05T17:15:36Z</dcterms:modified>
</cp:coreProperties>
</file>