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6" r:id="rId14"/>
    <p:sldId id="270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190" autoAdjust="0"/>
  </p:normalViewPr>
  <p:slideViewPr>
    <p:cSldViewPr>
      <p:cViewPr>
        <p:scale>
          <a:sx n="65" d="100"/>
          <a:sy n="65" d="100"/>
        </p:scale>
        <p:origin x="-153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619153-4A5D-45B9-A5B8-055A78DC9C29}" type="datetimeFigureOut">
              <a:rPr lang="en-US" smtClean="0"/>
              <a:pPr/>
              <a:t>04-Oct-10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073B26-4765-4952-B032-27AE5AEA8C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859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</a:t>
            </a:r>
            <a:r>
              <a:rPr lang="en-US" baseline="0" dirty="0" smtClean="0"/>
              <a:t> syllabus actually has the percentage of each exam and lab. It also said the final grade is computed on a curve. Students ask about how their final grade is computed, just tell them to look at the syllabus.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3B26-4765-4952-B032-27AE5AEA8C0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Make</a:t>
            </a:r>
            <a:r>
              <a:rPr lang="en-US" baseline="0" dirty="0" smtClean="0"/>
              <a:t> it clear that the idea of caching happens between every level. We are just going to focus on the interaction between main memory and SRAM cache today.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3B26-4765-4952-B032-27AE5AEA8C0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Lots of students get confused about</a:t>
            </a:r>
            <a:r>
              <a:rPr lang="en-US" baseline="0" dirty="0" smtClean="0"/>
              <a:t>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3B26-4765-4952-B032-27AE5AEA8C0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Tell them what Least</a:t>
            </a:r>
            <a:r>
              <a:rPr lang="en-US" baseline="0" dirty="0" smtClean="0"/>
              <a:t> Recently Used is.  The LRU counter can be a time stamp, or just an integer.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3B26-4765-4952-B032-27AE5AEA8C0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Describe</a:t>
            </a:r>
            <a:r>
              <a:rPr lang="en-US" baseline="0" dirty="0" smtClean="0"/>
              <a:t> what is matrix transpose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3B26-4765-4952-B032-27AE5AEA8C0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Say that accessing</a:t>
            </a:r>
            <a:r>
              <a:rPr lang="en-US" baseline="0" dirty="0" smtClean="0"/>
              <a:t> A[0][0] puts the whole block in cache. And if we access A[0][1] next, we get a cache hit.</a:t>
            </a:r>
          </a:p>
          <a:p>
            <a:r>
              <a:rPr lang="en-US" baseline="0" dirty="0" smtClean="0"/>
              <a:t>However, when put A[0][1] into B[1][0], we get another miss.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3B26-4765-4952-B032-27AE5AEA8C0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3B26-4765-4952-B032-27AE5AEA8C0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 that the transpose</a:t>
            </a:r>
            <a:r>
              <a:rPr lang="en-US" baseline="0" dirty="0" smtClean="0"/>
              <a:t> function must be correct! Because an </a:t>
            </a:r>
            <a:r>
              <a:rPr lang="en-US" baseline="0" dirty="0" err="1" smtClean="0"/>
              <a:t>inco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3B26-4765-4952-B032-27AE5AEA8C0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04-Oct-10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04-Oct-10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04-Oct-10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04-Oct-10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04-Oct-10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04-Oct-10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04-Oct-10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04-Oct-10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04-Oct-10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04-Oct-10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04-Oct-10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04-Oct-10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213/misc/syllabus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905000"/>
            <a:ext cx="7406640" cy="1472184"/>
          </a:xfrm>
        </p:spPr>
        <p:txBody>
          <a:bodyPr/>
          <a:lstStyle/>
          <a:p>
            <a:pPr algn="ctr"/>
            <a:r>
              <a:rPr lang="en-US" dirty="0" smtClean="0"/>
              <a:t>Recitation 7  Caching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191000"/>
            <a:ext cx="7406640" cy="17526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By </a:t>
            </a:r>
            <a:r>
              <a:rPr lang="en-US" dirty="0" err="1" smtClean="0">
                <a:solidFill>
                  <a:schemeClr val="bg2">
                    <a:lumMod val="75000"/>
                  </a:schemeClr>
                </a:solidFill>
              </a:rPr>
              <a:t>yzhuang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simulator: Hints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cache is just 2D array of </a:t>
            </a:r>
            <a:r>
              <a:rPr lang="en-US" i="1" dirty="0" smtClean="0"/>
              <a:t>cache lines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cache_line</a:t>
            </a:r>
            <a:r>
              <a:rPr lang="en-US" dirty="0" smtClean="0"/>
              <a:t> cache[S][E];</a:t>
            </a:r>
          </a:p>
          <a:p>
            <a:pPr lvl="1"/>
            <a:r>
              <a:rPr lang="en-US" dirty="0" smtClean="0"/>
              <a:t>S = 2^s,  is the number of sets</a:t>
            </a:r>
          </a:p>
          <a:p>
            <a:pPr lvl="1"/>
            <a:r>
              <a:rPr lang="en-US" dirty="0" smtClean="0"/>
              <a:t>E is </a:t>
            </a:r>
            <a:r>
              <a:rPr lang="en-US" dirty="0" err="1" smtClean="0"/>
              <a:t>associativity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 err="1" smtClean="0"/>
              <a:t>cache_line</a:t>
            </a:r>
            <a:r>
              <a:rPr lang="en-US" dirty="0" smtClean="0"/>
              <a:t> has:</a:t>
            </a:r>
          </a:p>
          <a:p>
            <a:pPr lvl="1"/>
            <a:r>
              <a:rPr lang="en-US" dirty="0" smtClean="0"/>
              <a:t>Valid bit</a:t>
            </a:r>
          </a:p>
          <a:p>
            <a:pPr lvl="1"/>
            <a:r>
              <a:rPr lang="en-US" dirty="0" smtClean="0"/>
              <a:t>Tag</a:t>
            </a:r>
          </a:p>
          <a:p>
            <a:pPr lvl="1"/>
            <a:r>
              <a:rPr lang="en-US" dirty="0" smtClean="0"/>
              <a:t>LRU counter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Matrix Transpose  (A  -&gt;  B)</a:t>
            </a:r>
          </a:p>
          <a:p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r>
              <a:rPr lang="en-US" dirty="0" smtClean="0">
                <a:latin typeface="Helvetica" pitchFamily="34" charset="0"/>
                <a:cs typeface="Helvetica" pitchFamily="34" charset="0"/>
              </a:rPr>
              <a:t>  Matrix A                            Matrix B</a:t>
            </a: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3225800"/>
          <a:ext cx="2438400" cy="2108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609600"/>
                <a:gridCol w="609600"/>
              </a:tblGrid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019800" y="3124200"/>
          <a:ext cx="2438400" cy="2108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609600"/>
                <a:gridCol w="609600"/>
              </a:tblGrid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4267200" y="3886200"/>
            <a:ext cx="15240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 (b) Efficient Matrix Transpose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Matrix Transpose  (A  -&gt;  B)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Suppose block size is 8 bytes (2 </a:t>
            </a:r>
            <a:r>
              <a:rPr lang="en-US" dirty="0" err="1" smtClean="0">
                <a:latin typeface="Helvetica" pitchFamily="34" charset="0"/>
                <a:cs typeface="Helvetica" pitchFamily="34" charset="0"/>
              </a:rPr>
              <a:t>ints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)</a:t>
            </a:r>
          </a:p>
          <a:p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r>
              <a:rPr lang="en-US" dirty="0" smtClean="0">
                <a:latin typeface="Helvetica" pitchFamily="34" charset="0"/>
                <a:cs typeface="Helvetica" pitchFamily="34" charset="0"/>
              </a:rPr>
              <a:t>       Matrix A                                                          Matrix B</a:t>
            </a: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r>
              <a:rPr lang="en-US" dirty="0" smtClean="0">
                <a:latin typeface="Helvetica" pitchFamily="34" charset="0"/>
                <a:cs typeface="Helvetica" pitchFamily="34" charset="0"/>
              </a:rPr>
              <a:t>Access A[0][0]    cache miss         </a:t>
            </a:r>
          </a:p>
          <a:p>
            <a:pPr>
              <a:buNone/>
            </a:pPr>
            <a:r>
              <a:rPr lang="en-US" dirty="0" smtClean="0">
                <a:latin typeface="Helvetica" pitchFamily="34" charset="0"/>
                <a:cs typeface="Helvetica" pitchFamily="34" charset="0"/>
              </a:rPr>
              <a:t>Access  B[0][0]   cache miss</a:t>
            </a:r>
          </a:p>
          <a:p>
            <a:pPr>
              <a:buNone/>
            </a:pPr>
            <a:r>
              <a:rPr lang="en-US" dirty="0" smtClean="0">
                <a:latin typeface="Helvetica" pitchFamily="34" charset="0"/>
                <a:cs typeface="Helvetica" pitchFamily="34" charset="0"/>
              </a:rPr>
              <a:t>Access A[0][1]    cache hit</a:t>
            </a:r>
          </a:p>
          <a:p>
            <a:pPr>
              <a:buNone/>
            </a:pPr>
            <a:r>
              <a:rPr lang="en-US" dirty="0" smtClean="0">
                <a:latin typeface="Helvetica" pitchFamily="34" charset="0"/>
                <a:cs typeface="Helvetica" pitchFamily="34" charset="0"/>
              </a:rPr>
              <a:t>Access B[1][0]    cache miss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447800" y="2743200"/>
            <a:ext cx="1143000" cy="4572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447800" y="2768600"/>
          <a:ext cx="2438400" cy="2108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609600"/>
                <a:gridCol w="609600"/>
              </a:tblGrid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5943600" y="3200400"/>
            <a:ext cx="1143000" cy="457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5943600" y="2667000"/>
            <a:ext cx="1143000" cy="4572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943600" y="2667000"/>
          <a:ext cx="2438400" cy="2108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609600"/>
                <a:gridCol w="609600"/>
              </a:tblGrid>
              <a:tr h="5270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4191000" y="3429000"/>
            <a:ext cx="15240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 (b) Efficient Matrix Transpose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638800" y="5181600"/>
            <a:ext cx="312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Question:  After we handle 1&amp;2. Should we handle 3&amp;4 first, or 5&amp;6 first 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198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1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19800" y="3276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2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2" grpId="0" animBg="1"/>
      <p:bldP spid="11" grpId="0" animBg="1"/>
      <p:bldP spid="13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(b)  Hint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inspiration do you get from previous slide ?</a:t>
            </a:r>
          </a:p>
          <a:p>
            <a:pPr lvl="1"/>
            <a:r>
              <a:rPr lang="en-US" dirty="0" smtClean="0"/>
              <a:t>Divide matrix into sub-matrices</a:t>
            </a:r>
          </a:p>
          <a:p>
            <a:pPr lvl="1"/>
            <a:r>
              <a:rPr lang="en-US" dirty="0" smtClean="0"/>
              <a:t>This is called blocking (CSAPP2e p.629)</a:t>
            </a:r>
          </a:p>
          <a:p>
            <a:pPr lvl="1"/>
            <a:r>
              <a:rPr lang="en-US" dirty="0" smtClean="0"/>
              <a:t>Size of sub-matrix depends on</a:t>
            </a:r>
          </a:p>
          <a:p>
            <a:pPr lvl="2"/>
            <a:r>
              <a:rPr lang="en-US" dirty="0" smtClean="0"/>
              <a:t>cache block size, cache size, input matrix size</a:t>
            </a:r>
          </a:p>
          <a:p>
            <a:pPr lvl="1"/>
            <a:r>
              <a:rPr lang="en-US" dirty="0" smtClean="0"/>
              <a:t>Try different sub-matrix sizes</a:t>
            </a:r>
          </a:p>
          <a:p>
            <a:r>
              <a:rPr lang="en-US" dirty="0" smtClean="0"/>
              <a:t>We hope you invent more tricks to reduce the number of misses 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(b)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Cache: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You get 1 kilobytes of cache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Directly mapped (E=1)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Block size is 32 bytes (b=5)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There are 32 sets (s=5)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Test Matrices: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32 by 32,  64 by 64,  61 by 67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Good luck!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Pick up your exam from ECE course hub</a:t>
            </a:r>
          </a:p>
          <a:p>
            <a:pPr lvl="1"/>
            <a:r>
              <a:rPr lang="en-US" dirty="0" smtClean="0"/>
              <a:t>Average is 43/60</a:t>
            </a:r>
          </a:p>
          <a:p>
            <a:pPr lvl="1"/>
            <a:r>
              <a:rPr lang="en-US" dirty="0" smtClean="0"/>
              <a:t>Final Grade computation? See syllabus </a:t>
            </a:r>
            <a:r>
              <a:rPr lang="en-US" dirty="0" smtClean="0">
                <a:hlinkClick r:id="rId3"/>
              </a:rPr>
              <a:t>http://www.cs.cmu.edu/~213/misc/syllabus.pdf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you download </a:t>
            </a:r>
            <a:r>
              <a:rPr lang="en-US" dirty="0" err="1" smtClean="0"/>
              <a:t>cachelab</a:t>
            </a:r>
            <a:r>
              <a:rPr lang="en-US" dirty="0" smtClean="0"/>
              <a:t> before noon of September 30, you should re-download the </a:t>
            </a:r>
            <a:r>
              <a:rPr lang="en-US" dirty="0" err="1" smtClean="0"/>
              <a:t>tarball</a:t>
            </a:r>
            <a:r>
              <a:rPr lang="en-US" dirty="0" smtClean="0"/>
              <a:t>.  See the </a:t>
            </a:r>
            <a:r>
              <a:rPr lang="en-US" dirty="0" err="1" smtClean="0"/>
              <a:t>writeup</a:t>
            </a:r>
            <a:r>
              <a:rPr lang="en-US" dirty="0" smtClean="0"/>
              <a:t> for details.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Registers</a:t>
            </a:r>
          </a:p>
          <a:p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SRAM</a:t>
            </a:r>
          </a:p>
          <a:p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DRAM</a:t>
            </a:r>
          </a:p>
          <a:p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Local Secondary storage</a:t>
            </a:r>
          </a:p>
          <a:p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Remote Secondary storage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" name="Curved Left Arrow 3"/>
          <p:cNvSpPr/>
          <p:nvPr/>
        </p:nvSpPr>
        <p:spPr>
          <a:xfrm>
            <a:off x="3505200" y="2590800"/>
            <a:ext cx="838200" cy="13716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2743200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Today: we study this interaction to give you an idea how caching works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SRAM </a:t>
            </a:r>
            <a:r>
              <a:rPr lang="en-US" dirty="0" err="1" smtClean="0">
                <a:latin typeface="Helvetica" pitchFamily="34" charset="0"/>
                <a:cs typeface="Helvetica" pitchFamily="34" charset="0"/>
              </a:rPr>
              <a:t>vs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 DRAM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SRAM (cache)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Faster (L1 cache: 1 CPU cycle)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Smaller (Megabytes)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More expensive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DRAM (main memory)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Relatively slower (100 CPU cycles)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Larger (Gigabytes)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Cheaper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Temporal locality</a:t>
            </a:r>
          </a:p>
          <a:p>
            <a:pPr lvl="1"/>
            <a:r>
              <a:rPr lang="en-US" dirty="0" smtClean="0"/>
              <a:t>A memory location accessed is likely to be accessed again multiple times in the future</a:t>
            </a:r>
          </a:p>
          <a:p>
            <a:pPr lvl="1"/>
            <a:r>
              <a:rPr lang="en-US" dirty="0" smtClean="0"/>
              <a:t>After accessing address X in memory, save the bytes in cache for future access</a:t>
            </a:r>
          </a:p>
          <a:p>
            <a:r>
              <a:rPr lang="en-US" dirty="0" smtClean="0"/>
              <a:t>Spatial locality</a:t>
            </a:r>
          </a:p>
          <a:p>
            <a:pPr lvl="1"/>
            <a:r>
              <a:rPr lang="en-US" dirty="0" smtClean="0"/>
              <a:t>If a location is accessed, then nearby locations are likely to be accessed in the future.</a:t>
            </a:r>
          </a:p>
          <a:p>
            <a:pPr lvl="1"/>
            <a:r>
              <a:rPr lang="en-US" dirty="0" smtClean="0"/>
              <a:t>After accessing address X, save the block of memory around X in cache for future access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64-bit on shark machines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Block offset:  b bits</a:t>
            </a:r>
          </a:p>
          <a:p>
            <a:r>
              <a:rPr lang="en-US" dirty="0" smtClean="0"/>
              <a:t>Set index:  s bits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 descr="add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3276600"/>
            <a:ext cx="6381033" cy="9957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A cache is a set of 2^s </a:t>
            </a:r>
            <a:r>
              <a:rPr lang="en-US" i="1" dirty="0" smtClean="0">
                <a:latin typeface="Helvetica" pitchFamily="34" charset="0"/>
                <a:cs typeface="Helvetica" pitchFamily="34" charset="0"/>
              </a:rPr>
              <a:t>cache sets</a:t>
            </a:r>
          </a:p>
          <a:p>
            <a:endParaRPr lang="en-US" i="1" dirty="0" smtClean="0">
              <a:latin typeface="Helvetica" pitchFamily="34" charset="0"/>
              <a:cs typeface="Helvetica" pitchFamily="34" charset="0"/>
            </a:endParaRP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A </a:t>
            </a:r>
            <a:r>
              <a:rPr lang="en-US" i="1" dirty="0" smtClean="0">
                <a:latin typeface="Helvetica" pitchFamily="34" charset="0"/>
                <a:cs typeface="Helvetica" pitchFamily="34" charset="0"/>
              </a:rPr>
              <a:t>cache set 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is a set of E </a:t>
            </a:r>
            <a:r>
              <a:rPr lang="en-US" i="1" dirty="0" smtClean="0">
                <a:latin typeface="Helvetica" pitchFamily="34" charset="0"/>
                <a:cs typeface="Helvetica" pitchFamily="34" charset="0"/>
              </a:rPr>
              <a:t>cache lines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E is called </a:t>
            </a:r>
            <a:r>
              <a:rPr lang="en-US" dirty="0" err="1" smtClean="0">
                <a:latin typeface="Helvetica" pitchFamily="34" charset="0"/>
                <a:cs typeface="Helvetica" pitchFamily="34" charset="0"/>
              </a:rPr>
              <a:t>associativity</a:t>
            </a: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If E=1, it is called “direct-mapped”</a:t>
            </a:r>
          </a:p>
          <a:p>
            <a:pPr lvl="1"/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Each </a:t>
            </a:r>
            <a:r>
              <a:rPr lang="en-US" i="1" dirty="0" smtClean="0">
                <a:latin typeface="Helvetica" pitchFamily="34" charset="0"/>
                <a:cs typeface="Helvetica" pitchFamily="34" charset="0"/>
              </a:rPr>
              <a:t>cache line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 stores a block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Each block has 2^b bytes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Cachelab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(a) Building a cache simulator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Part(b) Optimizing matrix transpose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Part(a) Cache simulator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cache simulator is NOT a cache! </a:t>
            </a:r>
          </a:p>
          <a:p>
            <a:pPr lvl="1"/>
            <a:r>
              <a:rPr lang="en-US" dirty="0" smtClean="0"/>
              <a:t>Memory contents NOT stored</a:t>
            </a:r>
          </a:p>
          <a:p>
            <a:pPr lvl="1"/>
            <a:r>
              <a:rPr lang="en-US" dirty="0" smtClean="0"/>
              <a:t>Block offsets are NOT used</a:t>
            </a:r>
          </a:p>
          <a:p>
            <a:pPr lvl="1"/>
            <a:r>
              <a:rPr lang="en-US" dirty="0" smtClean="0"/>
              <a:t>Simply counts hits, misses, and evictions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Your cache simulator need to work for different s, b, E, given at run time.</a:t>
            </a:r>
          </a:p>
          <a:p>
            <a:r>
              <a:rPr lang="en-US" dirty="0" smtClean="0"/>
              <a:t>Use LRU </a:t>
            </a:r>
            <a:r>
              <a:rPr lang="en-US" smtClean="0"/>
              <a:t>replacement policy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241</TotalTime>
  <Words>779</Words>
  <Application>Microsoft Office PowerPoint</Application>
  <PresentationFormat>On-screen Show (4:3)</PresentationFormat>
  <Paragraphs>193</Paragraphs>
  <Slides>15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Solstice</vt:lpstr>
      <vt:lpstr>Recitation 7  Caching</vt:lpstr>
      <vt:lpstr>Announcements</vt:lpstr>
      <vt:lpstr>Memory Hierarchy</vt:lpstr>
      <vt:lpstr>SRAM vs DRAM</vt:lpstr>
      <vt:lpstr>Caching</vt:lpstr>
      <vt:lpstr>Memory Address</vt:lpstr>
      <vt:lpstr>Cache</vt:lpstr>
      <vt:lpstr>Cachelab</vt:lpstr>
      <vt:lpstr>Part(a) Cache simulator</vt:lpstr>
      <vt:lpstr>Cache simulator: Hints</vt:lpstr>
      <vt:lpstr>Part (b) Efficient Matrix Transpose</vt:lpstr>
      <vt:lpstr>Part (b) Efficient Matrix Transpose</vt:lpstr>
      <vt:lpstr>Part (b)  Hint</vt:lpstr>
      <vt:lpstr>Part (b)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7  Caching</dc:title>
  <dc:creator>yzhuang</dc:creator>
  <cp:lastModifiedBy>Lucas Tan</cp:lastModifiedBy>
  <cp:revision>36</cp:revision>
  <dcterms:created xsi:type="dcterms:W3CDTF">2006-08-16T00:00:00Z</dcterms:created>
  <dcterms:modified xsi:type="dcterms:W3CDTF">2010-10-04T08:13:53Z</dcterms:modified>
</cp:coreProperties>
</file>