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1" r:id="rId12"/>
    <p:sldId id="273" r:id="rId13"/>
    <p:sldId id="265" r:id="rId14"/>
    <p:sldId id="266" r:id="rId15"/>
    <p:sldId id="267" r:id="rId16"/>
    <p:sldId id="268" r:id="rId17"/>
    <p:sldId id="274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42" autoAdjust="0"/>
  </p:normalViewPr>
  <p:slideViewPr>
    <p:cSldViewPr>
      <p:cViewPr varScale="1">
        <p:scale>
          <a:sx n="56" d="100"/>
          <a:sy n="5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15-213/18-243 </a:t>
            </a:r>
            <a:br>
              <a:rPr lang="en-US" dirty="0" smtClean="0"/>
            </a:br>
            <a:r>
              <a:rPr lang="en-US" dirty="0" smtClean="0"/>
              <a:t>Intro to Computer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btan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with reference to Spring 10’s slides</a:t>
            </a:r>
          </a:p>
        </p:txBody>
      </p:sp>
    </p:spTree>
    <p:extLst>
      <p:ext uri="{BB962C8B-B14F-4D97-AF65-F5344CB8AC3E}">
        <p14:creationId xmlns:p14="http://schemas.microsoft.com/office/powerpoint/2010/main" val="1923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24400" y="2743200"/>
            <a:ext cx="4114800" cy="36576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possible output </a:t>
            </a:r>
            <a:r>
              <a:rPr lang="en-US" dirty="0" smtClean="0"/>
              <a:t> (</a:t>
            </a:r>
            <a:r>
              <a:rPr lang="en-US" dirty="0" smtClean="0"/>
              <a:t>assuming fork succeeds) ?</a:t>
            </a:r>
          </a:p>
          <a:p>
            <a:pPr lvl="1"/>
            <a:r>
              <a:rPr lang="en-US" dirty="0" smtClean="0"/>
              <a:t>Child!, Parent!</a:t>
            </a:r>
          </a:p>
          <a:p>
            <a:pPr lvl="1"/>
            <a:r>
              <a:rPr lang="en-US" dirty="0" smtClean="0"/>
              <a:t>Parent!, Child!</a:t>
            </a:r>
          </a:p>
          <a:p>
            <a:pPr lvl="1"/>
            <a:endParaRPr lang="en-US" dirty="0"/>
          </a:p>
          <a:p>
            <a:r>
              <a:rPr lang="en-US" dirty="0" smtClean="0"/>
              <a:t>How to get the child to always print first?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(Concurrency)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216727"/>
            <a:ext cx="434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pid_t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fork();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0){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/* only child comes here */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(“Child!\n”);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exit(0);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else{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(“Parent!\n”);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73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198254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status;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pid_t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fork();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== 0){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/* only child comes here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(“Child!\n”);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exit(0);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else{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waitpid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&amp;status, 0);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(“Parent!\n”);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(Concurrency)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62400" y="2667000"/>
            <a:ext cx="4876800" cy="3761509"/>
          </a:xfrm>
        </p:spPr>
        <p:txBody>
          <a:bodyPr/>
          <a:lstStyle/>
          <a:p>
            <a:r>
              <a:rPr lang="en-US" dirty="0" smtClean="0"/>
              <a:t>Waits </a:t>
            </a:r>
            <a:r>
              <a:rPr lang="en-US" dirty="0" err="1" smtClean="0"/>
              <a:t>til</a:t>
            </a:r>
            <a:r>
              <a:rPr lang="en-US" dirty="0" smtClean="0"/>
              <a:t> the child has </a:t>
            </a:r>
            <a:r>
              <a:rPr lang="en-US" dirty="0" smtClean="0"/>
              <a:t>terminated.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/>
              <a:t>Parent can inspect exit status of  </a:t>
            </a:r>
            <a:br>
              <a:rPr lang="en-US" dirty="0" smtClean="0"/>
            </a:br>
            <a:r>
              <a:rPr lang="en-US" dirty="0" smtClean="0"/>
              <a:t>    child using ‘status’</a:t>
            </a:r>
          </a:p>
          <a:p>
            <a:pPr lvl="1"/>
            <a:r>
              <a:rPr lang="en-US" dirty="0" smtClean="0"/>
              <a:t>WEXITSTATUS(status)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Output always: Child!, Parent!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657600" y="3124200"/>
            <a:ext cx="609600" cy="179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33400" y="4919133"/>
            <a:ext cx="3962400" cy="381000"/>
          </a:xfrm>
          <a:prstGeom prst="rect">
            <a:avLst/>
          </a:prstGeom>
          <a:noFill/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8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(Concurrency)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981200"/>
            <a:ext cx="4800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status;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pid_t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fork();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char*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[] = {“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”, “-l”, NULL};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char*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env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[] = {…, NULL};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== 0){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/* only child comes here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(“/bin/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env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/* will child reach here?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else{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waitpid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&amp;status, 0);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… parent continue execution…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/>
          </a:p>
        </p:txBody>
      </p:sp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4876800" y="2759527"/>
            <a:ext cx="3810000" cy="2884715"/>
          </a:xfrm>
        </p:spPr>
        <p:txBody>
          <a:bodyPr>
            <a:normAutofit/>
          </a:bodyPr>
          <a:lstStyle/>
          <a:p>
            <a:r>
              <a:rPr lang="en-US" dirty="0" smtClean="0"/>
              <a:t>An example of something useful.</a:t>
            </a:r>
          </a:p>
          <a:p>
            <a:r>
              <a:rPr lang="en-US" dirty="0" smtClean="0"/>
              <a:t>Why is the first </a:t>
            </a:r>
            <a:r>
              <a:rPr lang="en-US" dirty="0" err="1" smtClean="0"/>
              <a:t>arg</a:t>
            </a:r>
            <a:r>
              <a:rPr lang="en-US" dirty="0" smtClean="0"/>
              <a:t> “</a:t>
            </a:r>
            <a:r>
              <a:rPr lang="en-US" dirty="0" err="1" smtClean="0"/>
              <a:t>ls</a:t>
            </a:r>
            <a:r>
              <a:rPr lang="en-US" dirty="0" smtClean="0"/>
              <a:t>”?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Will child reach here?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191000" y="4572000"/>
            <a:ext cx="762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895600" y="2667000"/>
            <a:ext cx="20574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95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1" y="1981200"/>
            <a:ext cx="75946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Four basic States</a:t>
            </a:r>
          </a:p>
          <a:p>
            <a:pPr lvl="1"/>
            <a:r>
              <a:rPr lang="en-US" sz="2600" dirty="0" smtClean="0"/>
              <a:t>Running</a:t>
            </a:r>
          </a:p>
          <a:p>
            <a:pPr lvl="2"/>
            <a:r>
              <a:rPr lang="en-US" sz="2600" dirty="0" smtClean="0"/>
              <a:t>Executing instructions on the CPU</a:t>
            </a:r>
          </a:p>
          <a:p>
            <a:pPr lvl="2"/>
            <a:r>
              <a:rPr lang="en-US" sz="2600" dirty="0" smtClean="0"/>
              <a:t>Number bounded by number of CPU cores</a:t>
            </a:r>
          </a:p>
          <a:p>
            <a:pPr lvl="1"/>
            <a:r>
              <a:rPr lang="en-US" sz="2600" dirty="0" smtClean="0"/>
              <a:t>Runnable</a:t>
            </a:r>
          </a:p>
          <a:p>
            <a:pPr lvl="2"/>
            <a:r>
              <a:rPr lang="en-US" sz="2600" dirty="0" smtClean="0"/>
              <a:t>Waiting to be running</a:t>
            </a:r>
          </a:p>
          <a:p>
            <a:pPr lvl="1"/>
            <a:r>
              <a:rPr lang="en-US" sz="2600" dirty="0" smtClean="0"/>
              <a:t>Blocked</a:t>
            </a:r>
          </a:p>
          <a:p>
            <a:pPr lvl="2"/>
            <a:r>
              <a:rPr lang="en-US" sz="2600" dirty="0" smtClean="0"/>
              <a:t>Waiting for an event, maybe input from STDIN</a:t>
            </a:r>
          </a:p>
          <a:p>
            <a:pPr lvl="2"/>
            <a:r>
              <a:rPr lang="en-US" sz="2600" dirty="0" smtClean="0"/>
              <a:t>Not runnable</a:t>
            </a:r>
          </a:p>
          <a:p>
            <a:pPr lvl="1"/>
            <a:r>
              <a:rPr lang="en-US" sz="2600" dirty="0" smtClean="0"/>
              <a:t>Zombie =]</a:t>
            </a:r>
          </a:p>
          <a:p>
            <a:pPr lvl="2"/>
            <a:r>
              <a:rPr lang="en-US" sz="2600" dirty="0" smtClean="0"/>
              <a:t>Terminated, not yet reaped</a:t>
            </a:r>
          </a:p>
          <a:p>
            <a:pPr marL="627063" lvl="2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438400"/>
            <a:ext cx="79248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Primitive form of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r>
              <a:rPr lang="en-US" dirty="0" smtClean="0"/>
              <a:t>Notify a process of an event</a:t>
            </a:r>
          </a:p>
          <a:p>
            <a:r>
              <a:rPr lang="en-US" dirty="0" smtClean="0"/>
              <a:t>Asynchronous with normal execution</a:t>
            </a:r>
          </a:p>
          <a:p>
            <a:r>
              <a:rPr lang="en-US" dirty="0" smtClean="0"/>
              <a:t>Come in several types</a:t>
            </a:r>
          </a:p>
          <a:p>
            <a:pPr lvl="1"/>
            <a:r>
              <a:rPr lang="en-US" sz="2400" dirty="0"/>
              <a:t>m</a:t>
            </a:r>
            <a:r>
              <a:rPr lang="en-US" sz="2400" dirty="0" smtClean="0"/>
              <a:t>an 7 signal</a:t>
            </a:r>
          </a:p>
          <a:p>
            <a:r>
              <a:rPr lang="en-US" dirty="0" smtClean="0"/>
              <a:t>Sent in various ways</a:t>
            </a:r>
          </a:p>
          <a:p>
            <a:pPr lvl="1"/>
            <a:r>
              <a:rPr lang="en-US" sz="2400" dirty="0" err="1" smtClean="0"/>
              <a:t>Ctrl+C</a:t>
            </a:r>
            <a:r>
              <a:rPr lang="en-US" sz="2400" dirty="0" smtClean="0"/>
              <a:t>, </a:t>
            </a:r>
            <a:r>
              <a:rPr lang="en-US" sz="2400" dirty="0" err="1" smtClean="0"/>
              <a:t>Ctrl+Z</a:t>
            </a:r>
            <a:endParaRPr lang="en-US" sz="2400" dirty="0" smtClean="0"/>
          </a:p>
          <a:p>
            <a:pPr lvl="1"/>
            <a:r>
              <a:rPr lang="en-US" sz="2400" dirty="0" smtClean="0"/>
              <a:t>kill()</a:t>
            </a:r>
          </a:p>
          <a:p>
            <a:pPr lvl="1"/>
            <a:r>
              <a:rPr lang="en-US" sz="2400" dirty="0" smtClean="0"/>
              <a:t>kill utility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6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Handling signals</a:t>
            </a:r>
          </a:p>
          <a:p>
            <a:pPr lvl="1"/>
            <a:r>
              <a:rPr lang="en-US" sz="2400" dirty="0" smtClean="0"/>
              <a:t>Ignore</a:t>
            </a:r>
          </a:p>
          <a:p>
            <a:pPr lvl="1"/>
            <a:r>
              <a:rPr lang="en-US" sz="2400" dirty="0" smtClean="0"/>
              <a:t>Catch and run signal handler</a:t>
            </a:r>
          </a:p>
          <a:p>
            <a:pPr lvl="1"/>
            <a:r>
              <a:rPr lang="en-US" sz="2400" dirty="0" smtClean="0"/>
              <a:t>Terminate, and optionally dump core</a:t>
            </a:r>
          </a:p>
          <a:p>
            <a:r>
              <a:rPr lang="en-US" dirty="0" smtClean="0"/>
              <a:t>Blocking signals</a:t>
            </a:r>
          </a:p>
          <a:p>
            <a:pPr lvl="1"/>
            <a:r>
              <a:rPr lang="en-US" sz="2400" dirty="0" err="1" smtClean="0"/>
              <a:t>sigprocmask</a:t>
            </a:r>
            <a:r>
              <a:rPr lang="en-US" sz="2400" dirty="0" smtClean="0"/>
              <a:t>()</a:t>
            </a:r>
          </a:p>
          <a:p>
            <a:r>
              <a:rPr lang="en-US" dirty="0" smtClean="0"/>
              <a:t>Waiting for signals</a:t>
            </a:r>
          </a:p>
          <a:p>
            <a:pPr lvl="1"/>
            <a:r>
              <a:rPr lang="en-US" sz="2400" dirty="0" err="1"/>
              <a:t>s</a:t>
            </a:r>
            <a:r>
              <a:rPr lang="en-US" sz="2400" dirty="0" err="1" smtClean="0"/>
              <a:t>igsuspend</a:t>
            </a:r>
            <a:r>
              <a:rPr lang="en-US" sz="2400" dirty="0" smtClean="0"/>
              <a:t>()</a:t>
            </a:r>
          </a:p>
          <a:p>
            <a:r>
              <a:rPr lang="en-US" dirty="0" smtClean="0"/>
              <a:t>Can’t modify behavior of SIGKILL and SIGSTOP </a:t>
            </a:r>
          </a:p>
          <a:p>
            <a:r>
              <a:rPr lang="en-US" b="1" dirty="0" smtClean="0"/>
              <a:t>Non-queuing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65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86000"/>
            <a:ext cx="8001000" cy="4267200"/>
          </a:xfrm>
        </p:spPr>
        <p:txBody>
          <a:bodyPr/>
          <a:lstStyle/>
          <a:p>
            <a:r>
              <a:rPr lang="en-US" dirty="0" smtClean="0"/>
              <a:t>Signal handlers</a:t>
            </a:r>
          </a:p>
          <a:p>
            <a:pPr lvl="1"/>
            <a:r>
              <a:rPr lang="en-US" sz="2400" dirty="0" smtClean="0"/>
              <a:t>Can be installed to run when a signal is received</a:t>
            </a:r>
          </a:p>
          <a:p>
            <a:pPr lvl="1"/>
            <a:r>
              <a:rPr lang="en-US" sz="2400" dirty="0" smtClean="0"/>
              <a:t>The form is   void  handler(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signum</a:t>
            </a:r>
            <a:r>
              <a:rPr lang="en-US" sz="2400" dirty="0" smtClean="0"/>
              <a:t>){ …. }</a:t>
            </a:r>
          </a:p>
          <a:p>
            <a:pPr lvl="1"/>
            <a:r>
              <a:rPr lang="en-US" sz="2400" b="1" dirty="0" smtClean="0"/>
              <a:t>Separate </a:t>
            </a:r>
            <a:r>
              <a:rPr lang="en-US" sz="2400" dirty="0" smtClean="0"/>
              <a:t>flow of control in the same process</a:t>
            </a:r>
          </a:p>
          <a:p>
            <a:pPr lvl="1"/>
            <a:r>
              <a:rPr lang="en-US" sz="2400" dirty="0" smtClean="0"/>
              <a:t>Resumes normal flow of control upon returning</a:t>
            </a:r>
          </a:p>
          <a:p>
            <a:pPr lvl="1"/>
            <a:r>
              <a:rPr lang="en-US" sz="2400" dirty="0" smtClean="0"/>
              <a:t>Can be called </a:t>
            </a:r>
            <a:r>
              <a:rPr lang="en-US" sz="2400" b="1" dirty="0" smtClean="0"/>
              <a:t>anytime</a:t>
            </a:r>
            <a:r>
              <a:rPr lang="en-US" sz="2400" dirty="0" smtClean="0"/>
              <a:t> when the appropriate signal is fired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8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 (Concurrency)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216727"/>
            <a:ext cx="3810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….install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sigchld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handler…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pid_t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fork();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== 0){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/*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child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comes here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(……);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else{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add_job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076700" y="2053259"/>
            <a:ext cx="46863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sigchld_handler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signum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status;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pid_t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waitpid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(-1, &amp;status, WNOHANG);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if (WIFEXITED(status))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remove_job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child_pid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478751" y="6068199"/>
            <a:ext cx="344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could happen here?</a:t>
            </a:r>
            <a:endParaRPr lang="en-US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0" y="5329535"/>
            <a:ext cx="472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How to solve this issue? </a:t>
            </a:r>
            <a:b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Block off SIGCHLD signal at the appropriate places. You’d have to think of it yourself.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23879" y="4808243"/>
            <a:ext cx="1010654" cy="1406290"/>
          </a:xfrm>
          <a:custGeom>
            <a:avLst/>
            <a:gdLst>
              <a:gd name="connsiteX0" fmla="*/ 367188 w 1010654"/>
              <a:gd name="connsiteY0" fmla="*/ 1406290 h 1406290"/>
              <a:gd name="connsiteX1" fmla="*/ 231721 w 1010654"/>
              <a:gd name="connsiteY1" fmla="*/ 1389357 h 1406290"/>
              <a:gd name="connsiteX2" fmla="*/ 113188 w 1010654"/>
              <a:gd name="connsiteY2" fmla="*/ 1253890 h 1406290"/>
              <a:gd name="connsiteX3" fmla="*/ 79321 w 1010654"/>
              <a:gd name="connsiteY3" fmla="*/ 1203090 h 1406290"/>
              <a:gd name="connsiteX4" fmla="*/ 45454 w 1010654"/>
              <a:gd name="connsiteY4" fmla="*/ 1152290 h 1406290"/>
              <a:gd name="connsiteX5" fmla="*/ 28521 w 1010654"/>
              <a:gd name="connsiteY5" fmla="*/ 728957 h 1406290"/>
              <a:gd name="connsiteX6" fmla="*/ 62388 w 1010654"/>
              <a:gd name="connsiteY6" fmla="*/ 627357 h 1406290"/>
              <a:gd name="connsiteX7" fmla="*/ 113188 w 1010654"/>
              <a:gd name="connsiteY7" fmla="*/ 458024 h 1406290"/>
              <a:gd name="connsiteX8" fmla="*/ 180921 w 1010654"/>
              <a:gd name="connsiteY8" fmla="*/ 356424 h 1406290"/>
              <a:gd name="connsiteX9" fmla="*/ 333321 w 1010654"/>
              <a:gd name="connsiteY9" fmla="*/ 237890 h 1406290"/>
              <a:gd name="connsiteX10" fmla="*/ 384121 w 1010654"/>
              <a:gd name="connsiteY10" fmla="*/ 220957 h 1406290"/>
              <a:gd name="connsiteX11" fmla="*/ 536521 w 1010654"/>
              <a:gd name="connsiteY11" fmla="*/ 136290 h 1406290"/>
              <a:gd name="connsiteX12" fmla="*/ 688921 w 1010654"/>
              <a:gd name="connsiteY12" fmla="*/ 85490 h 1406290"/>
              <a:gd name="connsiteX13" fmla="*/ 739721 w 1010654"/>
              <a:gd name="connsiteY13" fmla="*/ 68557 h 1406290"/>
              <a:gd name="connsiteX14" fmla="*/ 790521 w 1010654"/>
              <a:gd name="connsiteY14" fmla="*/ 51624 h 1406290"/>
              <a:gd name="connsiteX15" fmla="*/ 858254 w 1010654"/>
              <a:gd name="connsiteY15" fmla="*/ 34690 h 1406290"/>
              <a:gd name="connsiteX16" fmla="*/ 976788 w 1010654"/>
              <a:gd name="connsiteY16" fmla="*/ 824 h 1406290"/>
              <a:gd name="connsiteX17" fmla="*/ 1010654 w 1010654"/>
              <a:gd name="connsiteY17" fmla="*/ 824 h 140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10654" h="1406290">
                <a:moveTo>
                  <a:pt x="367188" y="1406290"/>
                </a:moveTo>
                <a:cubicBezTo>
                  <a:pt x="322032" y="1400646"/>
                  <a:pt x="275625" y="1401331"/>
                  <a:pt x="231721" y="1389357"/>
                </a:cubicBezTo>
                <a:cubicBezTo>
                  <a:pt x="174232" y="1373678"/>
                  <a:pt x="137856" y="1290892"/>
                  <a:pt x="113188" y="1253890"/>
                </a:cubicBezTo>
                <a:lnTo>
                  <a:pt x="79321" y="1203090"/>
                </a:lnTo>
                <a:lnTo>
                  <a:pt x="45454" y="1152290"/>
                </a:lnTo>
                <a:cubicBezTo>
                  <a:pt x="-16487" y="966463"/>
                  <a:pt x="-7992" y="1033228"/>
                  <a:pt x="28521" y="728957"/>
                </a:cubicBezTo>
                <a:cubicBezTo>
                  <a:pt x="32774" y="693513"/>
                  <a:pt x="53730" y="661990"/>
                  <a:pt x="62388" y="627357"/>
                </a:cubicBezTo>
                <a:cubicBezTo>
                  <a:pt x="71854" y="589492"/>
                  <a:pt x="96696" y="482762"/>
                  <a:pt x="113188" y="458024"/>
                </a:cubicBezTo>
                <a:cubicBezTo>
                  <a:pt x="135766" y="424157"/>
                  <a:pt x="152140" y="385205"/>
                  <a:pt x="180921" y="356424"/>
                </a:cubicBezTo>
                <a:cubicBezTo>
                  <a:pt x="224752" y="312593"/>
                  <a:pt x="272560" y="258143"/>
                  <a:pt x="333321" y="237890"/>
                </a:cubicBezTo>
                <a:lnTo>
                  <a:pt x="384121" y="220957"/>
                </a:lnTo>
                <a:cubicBezTo>
                  <a:pt x="460163" y="144915"/>
                  <a:pt x="412203" y="177729"/>
                  <a:pt x="536521" y="136290"/>
                </a:cubicBezTo>
                <a:lnTo>
                  <a:pt x="688921" y="85490"/>
                </a:lnTo>
                <a:lnTo>
                  <a:pt x="739721" y="68557"/>
                </a:lnTo>
                <a:cubicBezTo>
                  <a:pt x="756654" y="62913"/>
                  <a:pt x="773205" y="55953"/>
                  <a:pt x="790521" y="51624"/>
                </a:cubicBezTo>
                <a:cubicBezTo>
                  <a:pt x="813099" y="45979"/>
                  <a:pt x="835877" y="41084"/>
                  <a:pt x="858254" y="34690"/>
                </a:cubicBezTo>
                <a:cubicBezTo>
                  <a:pt x="914620" y="18585"/>
                  <a:pt x="913268" y="11411"/>
                  <a:pt x="976788" y="824"/>
                </a:cubicBezTo>
                <a:cubicBezTo>
                  <a:pt x="987923" y="-1032"/>
                  <a:pt x="999365" y="824"/>
                  <a:pt x="1010654" y="82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810000" y="2053259"/>
            <a:ext cx="0" cy="3128341"/>
          </a:xfrm>
          <a:prstGeom prst="lin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18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53933"/>
          </a:xfrm>
        </p:spPr>
        <p:txBody>
          <a:bodyPr/>
          <a:lstStyle/>
          <a:p>
            <a:r>
              <a:rPr lang="en-US" dirty="0" smtClean="0"/>
              <a:t>A series of puzzles on process control and signal handling</a:t>
            </a:r>
          </a:p>
          <a:p>
            <a:r>
              <a:rPr lang="en-US" dirty="0" smtClean="0"/>
              <a:t>Correct use of system functions</a:t>
            </a:r>
          </a:p>
          <a:p>
            <a:r>
              <a:rPr lang="en-US" dirty="0" smtClean="0"/>
              <a:t>Test your </a:t>
            </a:r>
            <a:r>
              <a:rPr lang="en-US" dirty="0"/>
              <a:t>u</a:t>
            </a:r>
            <a:r>
              <a:rPr lang="en-US" dirty="0" smtClean="0"/>
              <a:t>nderstanding of the concepts</a:t>
            </a:r>
          </a:p>
          <a:p>
            <a:r>
              <a:rPr lang="en-US" dirty="0" smtClean="0"/>
              <a:t>Should not need to write a lot of code</a:t>
            </a:r>
          </a:p>
          <a:p>
            <a:r>
              <a:rPr lang="en-US" dirty="0" smtClean="0"/>
              <a:t>5 Style points – Yes, we will</a:t>
            </a:r>
            <a:r>
              <a:rPr lang="en-US" b="1" dirty="0" smtClean="0"/>
              <a:t> read </a:t>
            </a:r>
            <a:r>
              <a:rPr lang="en-US" dirty="0" smtClean="0"/>
              <a:t>your code</a:t>
            </a:r>
          </a:p>
          <a:p>
            <a:r>
              <a:rPr lang="en-US" dirty="0" smtClean="0"/>
              <a:t>Details in the handout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Cachelab</a:t>
            </a:r>
            <a:r>
              <a:rPr lang="en-US" sz="3200" dirty="0" smtClean="0"/>
              <a:t> due tomorrow 11:59pm</a:t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dirty="0" err="1" smtClean="0"/>
              <a:t>Proclab</a:t>
            </a:r>
            <a:r>
              <a:rPr lang="en-US" sz="3200" dirty="0" smtClean="0"/>
              <a:t> out tomorrow</a:t>
            </a:r>
          </a:p>
          <a:p>
            <a:endParaRPr lang="en-US" sz="3200" dirty="0"/>
          </a:p>
          <a:p>
            <a:r>
              <a:rPr lang="en-US" sz="3200" dirty="0" smtClean="0"/>
              <a:t>Today’s recitation will be on</a:t>
            </a:r>
            <a:r>
              <a:rPr lang="en-US" sz="3200" dirty="0"/>
              <a:t> </a:t>
            </a:r>
            <a:r>
              <a:rPr lang="en-US" sz="3200" dirty="0" smtClean="0"/>
              <a:t>Process Control and Signal Handling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78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is a program?</a:t>
            </a:r>
          </a:p>
          <a:p>
            <a:pPr lvl="1"/>
            <a:r>
              <a:rPr lang="en-US" sz="2800" dirty="0" smtClean="0"/>
              <a:t>Written according to a specification that tells users what it is supposed to do</a:t>
            </a:r>
          </a:p>
          <a:p>
            <a:pPr lvl="1"/>
            <a:r>
              <a:rPr lang="en-US" sz="2800" dirty="0" smtClean="0"/>
              <a:t>A bunch of data and instructions stored in an executable binary file</a:t>
            </a:r>
          </a:p>
          <a:p>
            <a:pPr lvl="1"/>
            <a:r>
              <a:rPr lang="en-US" sz="2800" dirty="0" smtClean="0"/>
              <a:t>Stateless since binary file is static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9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2133600"/>
            <a:ext cx="76962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What is a process?</a:t>
            </a:r>
          </a:p>
          <a:p>
            <a:pPr lvl="1"/>
            <a:r>
              <a:rPr lang="en-US" sz="2600" dirty="0" smtClean="0"/>
              <a:t>A running</a:t>
            </a:r>
            <a:r>
              <a:rPr lang="en-US" sz="2600" b="1" dirty="0" smtClean="0"/>
              <a:t> instance </a:t>
            </a:r>
            <a:r>
              <a:rPr lang="en-US" sz="2600" dirty="0" smtClean="0"/>
              <a:t>of a program in execution</a:t>
            </a:r>
          </a:p>
          <a:p>
            <a:pPr lvl="1"/>
            <a:r>
              <a:rPr lang="en-US" sz="2600" dirty="0" smtClean="0"/>
              <a:t>One of the most profound ideas in CS</a:t>
            </a:r>
          </a:p>
          <a:p>
            <a:pPr marL="301943" lvl="1" indent="0">
              <a:buNone/>
            </a:pPr>
            <a:endParaRPr lang="en-US" sz="2600" dirty="0" smtClean="0"/>
          </a:p>
          <a:p>
            <a:r>
              <a:rPr lang="en-US" sz="2600" dirty="0" smtClean="0"/>
              <a:t>A fundamental abstraction provided by the OS</a:t>
            </a:r>
          </a:p>
          <a:p>
            <a:pPr lvl="1"/>
            <a:r>
              <a:rPr lang="en-US" sz="2600" dirty="0" smtClean="0"/>
              <a:t>Single thread of execution (linear control flow) ….</a:t>
            </a:r>
          </a:p>
          <a:p>
            <a:pPr lvl="1"/>
            <a:r>
              <a:rPr lang="en-US" sz="2600" dirty="0" smtClean="0"/>
              <a:t>… until you create more threads (later in the course)</a:t>
            </a:r>
          </a:p>
          <a:p>
            <a:pPr lvl="1"/>
            <a:r>
              <a:rPr lang="en-US" sz="2600" b="1" dirty="0" err="1" smtClean="0"/>
              <a:t>Stateful</a:t>
            </a:r>
            <a:r>
              <a:rPr lang="en-US" sz="2600" b="1" dirty="0" smtClean="0"/>
              <a:t>:</a:t>
            </a:r>
          </a:p>
          <a:p>
            <a:pPr lvl="2"/>
            <a:r>
              <a:rPr lang="en-US" sz="2600" dirty="0" smtClean="0"/>
              <a:t>Full set of </a:t>
            </a:r>
            <a:r>
              <a:rPr lang="en-US" sz="2600" b="1" dirty="0" smtClean="0"/>
              <a:t>private</a:t>
            </a:r>
            <a:r>
              <a:rPr lang="en-US" sz="2600" dirty="0" smtClean="0"/>
              <a:t> address space and registers</a:t>
            </a:r>
          </a:p>
          <a:p>
            <a:pPr lvl="2"/>
            <a:r>
              <a:rPr lang="en-US" sz="2600" dirty="0" smtClean="0"/>
              <a:t>Other state like open file descriptors and etc.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1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62200"/>
            <a:ext cx="7814733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Four basic process control functions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ork()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xec*()  and other variants such as </a:t>
            </a:r>
            <a:r>
              <a:rPr lang="en-US" dirty="0" err="1" smtClean="0"/>
              <a:t>execve</a:t>
            </a:r>
            <a:r>
              <a:rPr lang="en-US" dirty="0" smtClean="0"/>
              <a:t>() </a:t>
            </a:r>
          </a:p>
          <a:p>
            <a:pPr lvl="2"/>
            <a:r>
              <a:rPr lang="en-US" dirty="0" smtClean="0"/>
              <a:t>But they all fundamentally do the same thing</a:t>
            </a:r>
          </a:p>
          <a:p>
            <a:pPr lvl="1"/>
            <a:r>
              <a:rPr lang="en-US" dirty="0" smtClean="0"/>
              <a:t>exit()</a:t>
            </a:r>
          </a:p>
          <a:p>
            <a:pPr lvl="1"/>
            <a:r>
              <a:rPr lang="en-US" dirty="0" smtClean="0"/>
              <a:t>wait()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Standard on all UNIX-based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Don’t be confused:</a:t>
            </a:r>
            <a:br>
              <a:rPr lang="en-US" dirty="0" smtClean="0"/>
            </a:br>
            <a:r>
              <a:rPr lang="en-US" b="1" u="sng" dirty="0" smtClean="0"/>
              <a:t>F</a:t>
            </a:r>
            <a:r>
              <a:rPr lang="en-US" dirty="0" smtClean="0"/>
              <a:t>ork(), </a:t>
            </a:r>
            <a:r>
              <a:rPr lang="en-US" b="1" u="sng" dirty="0" smtClean="0"/>
              <a:t>E</a:t>
            </a:r>
            <a:r>
              <a:rPr lang="en-US" dirty="0" smtClean="0"/>
              <a:t>xit(), </a:t>
            </a:r>
            <a:r>
              <a:rPr lang="en-US" b="1" u="sng" dirty="0" smtClean="0"/>
              <a:t>W</a:t>
            </a:r>
            <a:r>
              <a:rPr lang="en-US" dirty="0" smtClean="0"/>
              <a:t>ait() are all wrappers provided by CSAPP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4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967133" cy="4191000"/>
          </a:xfrm>
        </p:spPr>
        <p:txBody>
          <a:bodyPr/>
          <a:lstStyle/>
          <a:p>
            <a:r>
              <a:rPr lang="en-US" dirty="0" smtClean="0"/>
              <a:t>fork()</a:t>
            </a:r>
          </a:p>
          <a:p>
            <a:pPr lvl="1"/>
            <a:r>
              <a:rPr lang="en-US" sz="2400" dirty="0" smtClean="0"/>
              <a:t>Creates or spawns a child process</a:t>
            </a:r>
          </a:p>
          <a:p>
            <a:pPr lvl="1"/>
            <a:r>
              <a:rPr lang="en-US" sz="2400" dirty="0" smtClean="0"/>
              <a:t>OS creates an exact duplicate of parent’s state:</a:t>
            </a:r>
          </a:p>
          <a:p>
            <a:pPr lvl="2"/>
            <a:r>
              <a:rPr lang="en-US" sz="2400" dirty="0" smtClean="0"/>
              <a:t>Virtual address space (memory), including heap and stack</a:t>
            </a:r>
          </a:p>
          <a:p>
            <a:pPr lvl="2"/>
            <a:r>
              <a:rPr lang="en-US" sz="2400" dirty="0" smtClean="0"/>
              <a:t>Registers, except for the return value (%</a:t>
            </a:r>
            <a:r>
              <a:rPr lang="en-US" sz="2400" dirty="0" err="1" smtClean="0"/>
              <a:t>eax</a:t>
            </a:r>
            <a:r>
              <a:rPr lang="en-US" sz="2400" dirty="0" smtClean="0"/>
              <a:t>/%</a:t>
            </a:r>
            <a:r>
              <a:rPr lang="en-US" sz="2400" dirty="0" err="1" smtClean="0"/>
              <a:t>rax</a:t>
            </a:r>
            <a:r>
              <a:rPr lang="en-US" sz="2400" dirty="0" smtClean="0"/>
              <a:t>)</a:t>
            </a:r>
          </a:p>
          <a:p>
            <a:pPr lvl="2"/>
            <a:r>
              <a:rPr lang="en-US" sz="2400" dirty="0" smtClean="0"/>
              <a:t>File descriptors </a:t>
            </a:r>
            <a:r>
              <a:rPr lang="en-US" sz="2400" b="1" dirty="0" smtClean="0"/>
              <a:t>but files are shared</a:t>
            </a:r>
          </a:p>
          <a:p>
            <a:pPr lvl="1"/>
            <a:r>
              <a:rPr lang="en-US" sz="2400" b="1" dirty="0" smtClean="0"/>
              <a:t>Result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dirty="0" smtClean="0"/>
              <a:t>Equal</a:t>
            </a:r>
            <a:r>
              <a:rPr lang="en-US" sz="2400" b="1" dirty="0" smtClean="0"/>
              <a:t> </a:t>
            </a:r>
            <a:r>
              <a:rPr lang="en-US" sz="2400" dirty="0" smtClean="0"/>
              <a:t>but </a:t>
            </a:r>
            <a:r>
              <a:rPr lang="en-US" sz="2400" b="1" dirty="0" smtClean="0"/>
              <a:t>separate </a:t>
            </a:r>
            <a:r>
              <a:rPr lang="en-US" sz="2400" dirty="0" smtClean="0"/>
              <a:t>state</a:t>
            </a:r>
            <a:endParaRPr lang="en-US" sz="2400" dirty="0"/>
          </a:p>
          <a:p>
            <a:pPr lvl="1"/>
            <a:r>
              <a:rPr lang="en-US" sz="2400" dirty="0" smtClean="0"/>
              <a:t>Returns 0 for child process but child’s PID for parent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73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4495799"/>
          </a:xfrm>
        </p:spPr>
        <p:txBody>
          <a:bodyPr>
            <a:normAutofit/>
          </a:bodyPr>
          <a:lstStyle/>
          <a:p>
            <a:r>
              <a:rPr lang="en-US" dirty="0" smtClean="0"/>
              <a:t>exec*()</a:t>
            </a:r>
          </a:p>
          <a:p>
            <a:pPr lvl="1"/>
            <a:r>
              <a:rPr lang="en-US" dirty="0" smtClean="0"/>
              <a:t>Replaces the current process’s state and context</a:t>
            </a:r>
          </a:p>
          <a:p>
            <a:pPr lvl="1"/>
            <a:r>
              <a:rPr lang="en-US" dirty="0" smtClean="0"/>
              <a:t>Provides a way to load and run </a:t>
            </a:r>
            <a:r>
              <a:rPr lang="en-US" b="1" dirty="0" smtClean="0"/>
              <a:t>another</a:t>
            </a:r>
            <a:r>
              <a:rPr lang="en-US" dirty="0" smtClean="0"/>
              <a:t> program</a:t>
            </a:r>
          </a:p>
          <a:p>
            <a:pPr lvl="2"/>
            <a:r>
              <a:rPr lang="en-US" dirty="0" smtClean="0"/>
              <a:t>Replaces the current running memory image with that of new program</a:t>
            </a:r>
          </a:p>
          <a:p>
            <a:pPr lvl="2"/>
            <a:r>
              <a:rPr lang="en-US" dirty="0" smtClean="0"/>
              <a:t>Set up stack with arguments and environment variables</a:t>
            </a:r>
          </a:p>
          <a:p>
            <a:pPr lvl="2"/>
            <a:r>
              <a:rPr lang="en-US" dirty="0" smtClean="0"/>
              <a:t>Start execution at the entry point </a:t>
            </a:r>
          </a:p>
          <a:p>
            <a:pPr lvl="1"/>
            <a:r>
              <a:rPr lang="en-US" dirty="0" smtClean="0"/>
              <a:t>The newly loaded program’s perspective: as if the previous program has not been run before</a:t>
            </a:r>
          </a:p>
          <a:p>
            <a:pPr lvl="1"/>
            <a:r>
              <a:rPr lang="en-US" dirty="0" smtClean="0"/>
              <a:t>It is actually a family of functions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an 3 exec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69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209800"/>
            <a:ext cx="7408333" cy="4419600"/>
          </a:xfrm>
        </p:spPr>
        <p:txBody>
          <a:bodyPr/>
          <a:lstStyle/>
          <a:p>
            <a:r>
              <a:rPr lang="en-US" sz="2800" dirty="0" smtClean="0"/>
              <a:t>exit()</a:t>
            </a:r>
          </a:p>
          <a:p>
            <a:pPr lvl="1"/>
            <a:r>
              <a:rPr lang="en-US" sz="2800" dirty="0" smtClean="0"/>
              <a:t>Terminates the current process</a:t>
            </a:r>
          </a:p>
          <a:p>
            <a:pPr lvl="1"/>
            <a:r>
              <a:rPr lang="en-US" sz="2800" dirty="0" smtClean="0"/>
              <a:t>OS frees resources such as heap memory and open file descriptors and so on…</a:t>
            </a:r>
          </a:p>
          <a:p>
            <a:pPr lvl="1"/>
            <a:r>
              <a:rPr lang="en-US" sz="2800" dirty="0" smtClean="0"/>
              <a:t>Reduce to a zombie state  =]</a:t>
            </a:r>
          </a:p>
          <a:p>
            <a:pPr lvl="2"/>
            <a:r>
              <a:rPr lang="en-US" sz="2800" dirty="0" smtClean="0"/>
              <a:t>Must wait to be </a:t>
            </a:r>
            <a:r>
              <a:rPr lang="en-US" sz="2800" b="1" dirty="0" smtClean="0"/>
              <a:t>reaped</a:t>
            </a:r>
            <a:r>
              <a:rPr lang="en-US" sz="2800" dirty="0" smtClean="0"/>
              <a:t> by the parent process (or the </a:t>
            </a:r>
            <a:r>
              <a:rPr lang="en-US" sz="2800" b="1" dirty="0" err="1" smtClean="0"/>
              <a:t>init</a:t>
            </a:r>
            <a:r>
              <a:rPr lang="en-US" sz="2800" b="1" dirty="0" smtClean="0"/>
              <a:t> </a:t>
            </a:r>
            <a:r>
              <a:rPr lang="en-US" sz="2800" dirty="0" smtClean="0"/>
              <a:t>process if the parent died)</a:t>
            </a:r>
          </a:p>
          <a:p>
            <a:pPr lvl="2"/>
            <a:r>
              <a:rPr lang="en-US" sz="2800" dirty="0" smtClean="0"/>
              <a:t>Reaper can inspect the exit status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0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wait()</a:t>
            </a:r>
          </a:p>
          <a:p>
            <a:pPr lvl="1"/>
            <a:r>
              <a:rPr lang="en-US" sz="2800" dirty="0" smtClean="0"/>
              <a:t>Waits for a child process to change state</a:t>
            </a:r>
          </a:p>
          <a:p>
            <a:pPr lvl="1"/>
            <a:r>
              <a:rPr lang="en-US" sz="2800" dirty="0" smtClean="0"/>
              <a:t>If a child terminated, the parent “reaps” the child, freeing all resources and getting the exit status</a:t>
            </a:r>
          </a:p>
          <a:p>
            <a:pPr lvl="1"/>
            <a:r>
              <a:rPr lang="en-US" sz="2800" dirty="0" smtClean="0"/>
              <a:t>Child fully “gone” </a:t>
            </a:r>
            <a:r>
              <a:rPr lang="en-US" sz="2800" dirty="0" smtClean="0">
                <a:sym typeface="Wingdings" pitchFamily="2" charset="2"/>
              </a:rPr>
              <a:t></a:t>
            </a:r>
          </a:p>
          <a:p>
            <a:pPr lvl="1"/>
            <a:r>
              <a:rPr lang="en-US" sz="2800" dirty="0" smtClean="0"/>
              <a:t>For details: man 2 wait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1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205</TotalTime>
  <Words>682</Words>
  <Application>Microsoft Office PowerPoint</Application>
  <PresentationFormat>On-screen Show (4:3)</PresentationFormat>
  <Paragraphs>148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Waveform</vt:lpstr>
      <vt:lpstr>15-213/18-243  Intro to Computer Systems</vt:lpstr>
      <vt:lpstr>News</vt:lpstr>
      <vt:lpstr>Processes</vt:lpstr>
      <vt:lpstr>Processes</vt:lpstr>
      <vt:lpstr>Processes</vt:lpstr>
      <vt:lpstr>Processes</vt:lpstr>
      <vt:lpstr>Processes</vt:lpstr>
      <vt:lpstr>Processes</vt:lpstr>
      <vt:lpstr>Processes</vt:lpstr>
      <vt:lpstr>Processes (Concurrency)</vt:lpstr>
      <vt:lpstr>Processes (Concurrency)</vt:lpstr>
      <vt:lpstr>Processes (Concurrency)</vt:lpstr>
      <vt:lpstr>Processes</vt:lpstr>
      <vt:lpstr>Signals</vt:lpstr>
      <vt:lpstr>Signals</vt:lpstr>
      <vt:lpstr>Signals</vt:lpstr>
      <vt:lpstr>Signals (Concurrency)</vt:lpstr>
      <vt:lpstr>ProcLab</vt:lpstr>
      <vt:lpstr>Q &amp; 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Lucas Tan</cp:lastModifiedBy>
  <cp:revision>38</cp:revision>
  <dcterms:created xsi:type="dcterms:W3CDTF">2006-08-16T00:00:00Z</dcterms:created>
  <dcterms:modified xsi:type="dcterms:W3CDTF">2010-10-11T06:53:57Z</dcterms:modified>
</cp:coreProperties>
</file>