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3"/>
  </p:notesMasterIdLst>
  <p:sldIdLst>
    <p:sldId id="256" r:id="rId2"/>
    <p:sldId id="259" r:id="rId3"/>
    <p:sldId id="275" r:id="rId4"/>
    <p:sldId id="269" r:id="rId5"/>
    <p:sldId id="270" r:id="rId6"/>
    <p:sldId id="276" r:id="rId7"/>
    <p:sldId id="273" r:id="rId8"/>
    <p:sldId id="274" r:id="rId9"/>
    <p:sldId id="277" r:id="rId10"/>
    <p:sldId id="271" r:id="rId11"/>
    <p:sldId id="272" r:id="rId12"/>
    <p:sldId id="282" r:id="rId13"/>
    <p:sldId id="279" r:id="rId14"/>
    <p:sldId id="280" r:id="rId15"/>
    <p:sldId id="281" r:id="rId16"/>
    <p:sldId id="283" r:id="rId17"/>
    <p:sldId id="284" r:id="rId18"/>
    <p:sldId id="285" r:id="rId19"/>
    <p:sldId id="286" r:id="rId20"/>
    <p:sldId id="278" r:id="rId21"/>
    <p:sldId id="261" r:id="rId22"/>
    <p:sldId id="260" r:id="rId23"/>
    <p:sldId id="262" r:id="rId24"/>
    <p:sldId id="263" r:id="rId25"/>
    <p:sldId id="264" r:id="rId26"/>
    <p:sldId id="267" r:id="rId27"/>
    <p:sldId id="268" r:id="rId28"/>
    <p:sldId id="288" r:id="rId29"/>
    <p:sldId id="287" r:id="rId30"/>
    <p:sldId id="266" r:id="rId31"/>
    <p:sldId id="265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A368C-9BA0-4C50-A05C-73D6A7980337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481925-B482-48E1-ACE7-DEF2ABBBC8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80" y="4345252"/>
            <a:ext cx="5030040" cy="4113874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80" y="4345252"/>
            <a:ext cx="5030040" cy="4113874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E3E1B-8A43-4EB3-BBDE-AA035119551E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62C8-DE45-46FB-BE54-25B9649D9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E3E1B-8A43-4EB3-BBDE-AA035119551E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62C8-DE45-46FB-BE54-25B9649D9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E3E1B-8A43-4EB3-BBDE-AA035119551E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62C8-DE45-46FB-BE54-25B9649D9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E3E1B-8A43-4EB3-BBDE-AA035119551E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62C8-DE45-46FB-BE54-25B9649D9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E3E1B-8A43-4EB3-BBDE-AA035119551E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62C8-DE45-46FB-BE54-25B9649D9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E3E1B-8A43-4EB3-BBDE-AA035119551E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62C8-DE45-46FB-BE54-25B9649D9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E3E1B-8A43-4EB3-BBDE-AA035119551E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62C8-DE45-46FB-BE54-25B9649D9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E3E1B-8A43-4EB3-BBDE-AA035119551E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62C8-DE45-46FB-BE54-25B9649D9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E3E1B-8A43-4EB3-BBDE-AA035119551E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62C8-DE45-46FB-BE54-25B9649D9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E3E1B-8A43-4EB3-BBDE-AA035119551E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62C8-DE45-46FB-BE54-25B9649D9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E3E1B-8A43-4EB3-BBDE-AA035119551E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A62C8-DE45-46FB-BE54-25B9649D9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E3E1B-8A43-4EB3-BBDE-AA035119551E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A62C8-DE45-46FB-BE54-25B9649D9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Malloc</a:t>
            </a:r>
            <a:r>
              <a:rPr lang="en-US" dirty="0" smtClean="0"/>
              <a:t> Recitation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</a:t>
            </a:r>
            <a:r>
              <a:rPr lang="en-US" dirty="0" err="1" smtClean="0"/>
              <a:t>sseshadr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casting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Separate from non-pointer casting</a:t>
            </a:r>
          </a:p>
          <a:p>
            <a:pPr lvl="1"/>
            <a:r>
              <a:rPr lang="en-US" dirty="0" smtClean="0"/>
              <a:t>float to </a:t>
            </a:r>
            <a:r>
              <a:rPr lang="en-US" dirty="0" err="1" smtClean="0"/>
              <a:t>int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to float</a:t>
            </a:r>
          </a:p>
          <a:p>
            <a:pPr lvl="1"/>
            <a:r>
              <a:rPr lang="en-US" dirty="0" smtClean="0"/>
              <a:t>&lt;</a:t>
            </a:r>
            <a:r>
              <a:rPr lang="en-US" dirty="0" err="1" smtClean="0"/>
              <a:t>struct_a</a:t>
            </a:r>
            <a:r>
              <a:rPr lang="en-US" dirty="0" smtClean="0"/>
              <a:t>&gt; to &lt;</a:t>
            </a:r>
            <a:r>
              <a:rPr lang="en-US" dirty="0" err="1" smtClean="0"/>
              <a:t>struct_b</a:t>
            </a:r>
            <a:r>
              <a:rPr lang="en-US" dirty="0" smtClean="0"/>
              <a:t>&gt;</a:t>
            </a:r>
          </a:p>
          <a:p>
            <a:pPr lvl="2"/>
            <a:r>
              <a:rPr lang="en-US" dirty="0" smtClean="0"/>
              <a:t>No! </a:t>
            </a:r>
            <a:r>
              <a:rPr lang="en-US" dirty="0" err="1" smtClean="0"/>
              <a:t>gcc</a:t>
            </a:r>
            <a:r>
              <a:rPr lang="en-US" dirty="0" smtClean="0"/>
              <a:t> error.</a:t>
            </a:r>
          </a:p>
          <a:p>
            <a:r>
              <a:rPr lang="en-US" dirty="0" smtClean="0"/>
              <a:t>Cast from</a:t>
            </a:r>
          </a:p>
          <a:p>
            <a:pPr lvl="1"/>
            <a:r>
              <a:rPr lang="en-US" dirty="0" smtClean="0"/>
              <a:t>&lt;</a:t>
            </a:r>
            <a:r>
              <a:rPr lang="en-US" dirty="0" err="1" smtClean="0"/>
              <a:t>type_a</a:t>
            </a:r>
            <a:r>
              <a:rPr lang="en-US" dirty="0" smtClean="0"/>
              <a:t>&gt; * to &lt;</a:t>
            </a:r>
            <a:r>
              <a:rPr lang="en-US" dirty="0" err="1" smtClean="0"/>
              <a:t>type_b</a:t>
            </a:r>
            <a:r>
              <a:rPr lang="en-US" dirty="0" smtClean="0"/>
              <a:t>&gt; *</a:t>
            </a:r>
          </a:p>
          <a:p>
            <a:pPr lvl="1"/>
            <a:r>
              <a:rPr lang="en-US" dirty="0" smtClean="0"/>
              <a:t>&lt;</a:t>
            </a:r>
            <a:r>
              <a:rPr lang="en-US" dirty="0" err="1" smtClean="0"/>
              <a:t>type_a</a:t>
            </a:r>
            <a:r>
              <a:rPr lang="en-US" dirty="0" smtClean="0"/>
              <a:t>&gt; * to integer/ unsigned </a:t>
            </a:r>
            <a:r>
              <a:rPr lang="en-US" dirty="0" err="1" smtClean="0"/>
              <a:t>int</a:t>
            </a:r>
            <a:endParaRPr lang="en-US" dirty="0"/>
          </a:p>
          <a:p>
            <a:pPr lvl="1"/>
            <a:r>
              <a:rPr lang="en-US" dirty="0" smtClean="0"/>
              <a:t>integer/ unsigned </a:t>
            </a:r>
            <a:r>
              <a:rPr lang="en-US" dirty="0" err="1" smtClean="0"/>
              <a:t>int</a:t>
            </a:r>
            <a:r>
              <a:rPr lang="en-US" dirty="0" smtClean="0"/>
              <a:t> to &lt;</a:t>
            </a:r>
            <a:r>
              <a:rPr lang="en-US" dirty="0" err="1" smtClean="0"/>
              <a:t>type_a</a:t>
            </a:r>
            <a:r>
              <a:rPr lang="en-US" dirty="0" smtClean="0"/>
              <a:t>&gt; *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casting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actually happens in a pointer cast?</a:t>
            </a:r>
          </a:p>
          <a:p>
            <a:pPr lvl="1"/>
            <a:r>
              <a:rPr lang="en-US" dirty="0" smtClean="0"/>
              <a:t>Nothing! It’s just an assignment. Remember all pointers are the same size.</a:t>
            </a:r>
            <a:endParaRPr lang="en-US" dirty="0"/>
          </a:p>
          <a:p>
            <a:pPr lvl="1"/>
            <a:r>
              <a:rPr lang="en-US" dirty="0" smtClean="0"/>
              <a:t>The magic happens in dereferencing and arithmetic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expression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+ a </a:t>
            </a:r>
            <a:r>
              <a:rPr lang="en-US" dirty="0" smtClean="0"/>
              <a:t>doesn’t always evaluate into the arithmetic sum of the two</a:t>
            </a:r>
          </a:p>
          <a:p>
            <a:r>
              <a:rPr lang="en-US" dirty="0" smtClean="0"/>
              <a:t>Consider:</a:t>
            </a:r>
            <a:br>
              <a:rPr lang="en-US" dirty="0" smtClean="0"/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type_a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&gt; * pointer = …;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(void *) pointer2 = (void *) (pointer + a);</a:t>
            </a:r>
          </a:p>
          <a:p>
            <a:r>
              <a:rPr lang="en-US" dirty="0" smtClean="0">
                <a:latin typeface="+mj-lt"/>
                <a:cs typeface="Courier New" pitchFamily="49" charset="0"/>
              </a:rPr>
              <a:t>Think about it as </a:t>
            </a:r>
          </a:p>
          <a:p>
            <a:pPr lvl="1"/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leal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(pointer, a,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type_a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)), pointer2;</a:t>
            </a:r>
          </a:p>
          <a:p>
            <a:endParaRPr lang="en-US" dirty="0" smtClean="0">
              <a:latin typeface="+mj-lt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*)0x12341234;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 ptr2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+ 1;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char 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(char *)0x12341234;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char * ptr2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+ 1;</a:t>
            </a:r>
          </a:p>
          <a:p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*)0x12341234;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 ptr2 = ((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*) (((char *)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 + 1));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oid 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(char *)0x12341234;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void * ptr2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+ 1;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void 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*)0x12341234;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void * ptr2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+ 1;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*)0x12341234;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 ptr2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+ 1;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is 0x12341238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char 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(char *)0x12341234;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char * ptr2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+ 1;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is 0x12341235</a:t>
            </a:r>
          </a:p>
          <a:p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*)0x12341234;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 ptr2 = ((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*) (((char *)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 + 1));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is 0x12341235</a:t>
            </a:r>
          </a:p>
          <a:p>
            <a:pPr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oid 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(char *)0x12341234;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void * ptr2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+ 1;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is 0x12341235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void 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*)0x12341234;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void * ptr2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+ 1;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is still 0x12341235</a:t>
            </a:r>
          </a:p>
          <a:p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pointer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029200"/>
          </a:xfrm>
        </p:spPr>
        <p:txBody>
          <a:bodyPr>
            <a:normAutofit/>
          </a:bodyPr>
          <a:lstStyle/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**)0x12341234;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 ptr2 =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*)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+ 1);</a:t>
            </a: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har **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(char **)0x12341234;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short * ptr2 = (short *)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+ 1);</a:t>
            </a:r>
          </a:p>
          <a:p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*)0x12341234;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void * ptr2 = &amp;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+ 1;</a:t>
            </a:r>
          </a:p>
          <a:p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*)0x12341234;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void * ptr2 = ((void *) (*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+ 1));</a:t>
            </a:r>
          </a:p>
          <a:p>
            <a:endParaRPr lang="en-US" dirty="0" smtClean="0"/>
          </a:p>
          <a:p>
            <a:r>
              <a:rPr lang="en-US" b="1" u="sng" dirty="0" smtClean="0"/>
              <a:t>This is on a 64-bit machine!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pointer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029200"/>
          </a:xfrm>
        </p:spPr>
        <p:txBody>
          <a:bodyPr>
            <a:normAutofit lnSpcReduction="10000"/>
          </a:bodyPr>
          <a:lstStyle/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**)0x12341234;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 ptr2 =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*)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+ 1);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= 0x1234123c</a:t>
            </a: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har **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(char **)0x12341234;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short * ptr2 = (short *)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+ 1);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= 0x1234123c</a:t>
            </a:r>
          </a:p>
          <a:p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*)0x12341234;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void * ptr2 = &amp;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+ 1;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= ??</a:t>
            </a:r>
            <a:b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is actually 8 bytes higher than the address of the variable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ptr</a:t>
            </a:r>
            <a:endParaRPr lang="en-US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*)0x12341234; 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void * ptr2 = ((void *) (*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+ 1));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= ??</a:t>
            </a:r>
            <a:b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is just one higher than the value at 0x12341234 (so probably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segfault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dereferencing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Basics</a:t>
            </a:r>
          </a:p>
          <a:p>
            <a:pPr lvl="1"/>
            <a:r>
              <a:rPr lang="en-US" dirty="0" smtClean="0"/>
              <a:t>It must be a POINTER type (or cast to one) at the time of dereference</a:t>
            </a:r>
          </a:p>
          <a:p>
            <a:pPr lvl="1"/>
            <a:r>
              <a:rPr lang="en-US" dirty="0" smtClean="0"/>
              <a:t>Cannot dereference (void *)</a:t>
            </a:r>
          </a:p>
          <a:p>
            <a:pPr lvl="1"/>
            <a:r>
              <a:rPr lang="en-US" dirty="0" smtClean="0"/>
              <a:t>The result must get assigned into the right </a:t>
            </a:r>
            <a:r>
              <a:rPr lang="en-US" dirty="0" err="1" smtClean="0"/>
              <a:t>datatype</a:t>
            </a:r>
            <a:r>
              <a:rPr lang="en-US" dirty="0" smtClean="0"/>
              <a:t> (or cast into it)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dereferencing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gets “returned?”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* ptr1 =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(100);</a:t>
            </a:r>
            <a:br>
              <a:rPr lang="en-US" sz="22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*ptr1 = 0xdeadbeef;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val1 = *ptr1;</a:t>
            </a:r>
          </a:p>
          <a:p>
            <a:pPr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val2 = 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 *((char *) ptr1);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What are val1 and val2?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dereferencing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gets “returned?”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* ptr1 =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smtClean="0">
                <a:latin typeface="Courier New" pitchFamily="49" charset="0"/>
                <a:cs typeface="Courier New" pitchFamily="49" charset="0"/>
              </a:rPr>
              <a:t>));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2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*ptr1 = 0xdeadbeef;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val1 = *ptr1;</a:t>
            </a:r>
          </a:p>
          <a:p>
            <a:pPr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val2 = 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 *((char *) ptr1);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val1 = 0xdeadbeef;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val2 = 0xffffffef;</a:t>
            </a:r>
          </a:p>
          <a:p>
            <a:pPr>
              <a:buNone/>
            </a:pPr>
            <a:r>
              <a:rPr lang="en-US" dirty="0" smtClean="0"/>
              <a:t>What happened??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Macros in C</a:t>
            </a:r>
          </a:p>
          <a:p>
            <a:r>
              <a:rPr lang="en-US" dirty="0" smtClean="0"/>
              <a:t>Pointer declarations</a:t>
            </a:r>
          </a:p>
          <a:p>
            <a:r>
              <a:rPr lang="en-US" dirty="0" smtClean="0"/>
              <a:t>Casting and Pointer Arithmetic</a:t>
            </a:r>
          </a:p>
          <a:p>
            <a:r>
              <a:rPr lang="en-US" dirty="0" err="1" smtClean="0"/>
              <a:t>Malloc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Malloc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Malloc</a:t>
            </a:r>
            <a:r>
              <a:rPr lang="en-US" dirty="0" smtClean="0"/>
              <a:t>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is dynamic memory allocation?</a:t>
            </a:r>
          </a:p>
          <a:p>
            <a:endParaRPr lang="en-US" dirty="0"/>
          </a:p>
          <a:p>
            <a:r>
              <a:rPr lang="en-US" dirty="0" smtClean="0"/>
              <a:t>Terms you will need to know</a:t>
            </a:r>
          </a:p>
          <a:p>
            <a:pPr lvl="1"/>
            <a:r>
              <a:rPr lang="en-US" dirty="0" err="1" smtClean="0"/>
              <a:t>malloc</a:t>
            </a:r>
            <a:r>
              <a:rPr lang="en-US" dirty="0" smtClean="0"/>
              <a:t>	/ </a:t>
            </a:r>
            <a:r>
              <a:rPr lang="en-US" dirty="0" err="1" smtClean="0"/>
              <a:t>calloc</a:t>
            </a:r>
            <a:r>
              <a:rPr lang="en-US" dirty="0" smtClean="0"/>
              <a:t> / </a:t>
            </a:r>
            <a:r>
              <a:rPr lang="en-US" dirty="0" err="1" smtClean="0"/>
              <a:t>realloc</a:t>
            </a:r>
            <a:endParaRPr lang="en-US" dirty="0"/>
          </a:p>
          <a:p>
            <a:pPr lvl="1"/>
            <a:r>
              <a:rPr lang="en-US" dirty="0" smtClean="0"/>
              <a:t>free</a:t>
            </a:r>
          </a:p>
          <a:p>
            <a:pPr lvl="1"/>
            <a:r>
              <a:rPr lang="en-US" dirty="0" err="1" smtClean="0"/>
              <a:t>sbrk</a:t>
            </a:r>
            <a:endParaRPr lang="en-US" dirty="0" smtClean="0"/>
          </a:p>
          <a:p>
            <a:pPr lvl="1"/>
            <a:r>
              <a:rPr lang="en-US" dirty="0" smtClean="0"/>
              <a:t>payload</a:t>
            </a:r>
          </a:p>
          <a:p>
            <a:pPr lvl="1"/>
            <a:r>
              <a:rPr lang="en-US" dirty="0" smtClean="0"/>
              <a:t>fragmentation (internal vs. external)</a:t>
            </a:r>
          </a:p>
          <a:p>
            <a:pPr lvl="1"/>
            <a:r>
              <a:rPr lang="en-US" dirty="0" smtClean="0"/>
              <a:t>coalescing</a:t>
            </a:r>
          </a:p>
          <a:p>
            <a:pPr lvl="2"/>
            <a:r>
              <a:rPr lang="en-US" dirty="0" smtClean="0"/>
              <a:t>Bi-directional</a:t>
            </a:r>
          </a:p>
          <a:p>
            <a:pPr lvl="2"/>
            <a:r>
              <a:rPr lang="en-US" dirty="0" smtClean="0"/>
              <a:t>Immediate vs. Deferred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9181942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fragmentation</a:t>
            </a:r>
          </a:p>
          <a:p>
            <a:pPr lvl="1"/>
            <a:r>
              <a:rPr lang="en-US" dirty="0" smtClean="0"/>
              <a:t>Result of </a:t>
            </a:r>
            <a:r>
              <a:rPr lang="en-US" b="1" u="sng" dirty="0" smtClean="0"/>
              <a:t>payload</a:t>
            </a:r>
            <a:r>
              <a:rPr lang="en-US" dirty="0" smtClean="0"/>
              <a:t> being smaller than block size.</a:t>
            </a:r>
          </a:p>
          <a:p>
            <a:pPr lvl="1"/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void * m1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(3); void * m1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(3);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m1,m2 </a:t>
            </a:r>
            <a:r>
              <a:rPr lang="en-US" dirty="0" smtClean="0"/>
              <a:t>both have to be aligned to 8 bytes…</a:t>
            </a:r>
          </a:p>
          <a:p>
            <a:endParaRPr lang="en-US" dirty="0" smtClean="0"/>
          </a:p>
          <a:p>
            <a:r>
              <a:rPr lang="en-US" dirty="0" smtClean="0"/>
              <a:t>External fragmentation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"/>
            <a:ext cx="8463036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Hurdles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How do we know where the chunks are?</a:t>
            </a:r>
          </a:p>
          <a:p>
            <a:r>
              <a:rPr lang="en-US" dirty="0" smtClean="0"/>
              <a:t>How do we know how big the chunks are?</a:t>
            </a:r>
          </a:p>
          <a:p>
            <a:r>
              <a:rPr lang="en-US" dirty="0" smtClean="0"/>
              <a:t>How do we know which chunks are free?</a:t>
            </a:r>
            <a:endParaRPr lang="en-US" dirty="0"/>
          </a:p>
          <a:p>
            <a:r>
              <a:rPr lang="en-US" dirty="0" smtClean="0"/>
              <a:t>Remember: can’t buffer calls to </a:t>
            </a:r>
            <a:r>
              <a:rPr lang="en-US" dirty="0" err="1" smtClean="0"/>
              <a:t>malloc</a:t>
            </a:r>
            <a:r>
              <a:rPr lang="en-US" dirty="0" smtClean="0"/>
              <a:t> and free… must deal with them real-time.</a:t>
            </a:r>
          </a:p>
          <a:p>
            <a:r>
              <a:rPr lang="en-US" dirty="0" smtClean="0"/>
              <a:t>Remember: calls to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free</a:t>
            </a:r>
            <a:r>
              <a:rPr lang="en-US" dirty="0" smtClean="0"/>
              <a:t> only takes a pointer, not a pointer and a size.</a:t>
            </a:r>
          </a:p>
          <a:p>
            <a:r>
              <a:rPr lang="en-US" dirty="0" smtClean="0"/>
              <a:t>Solution: </a:t>
            </a:r>
            <a:r>
              <a:rPr lang="en-US" b="1" u="sng" dirty="0" smtClean="0"/>
              <a:t>Need a data structure to store information on the “chunks”</a:t>
            </a:r>
          </a:p>
          <a:p>
            <a:pPr lvl="1"/>
            <a:r>
              <a:rPr lang="en-US" dirty="0" smtClean="0"/>
              <a:t>Where do I keep this data structure?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data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Requirements:</a:t>
            </a:r>
          </a:p>
          <a:p>
            <a:pPr lvl="1"/>
            <a:r>
              <a:rPr lang="en-US" dirty="0" smtClean="0"/>
              <a:t>The data structure needs to tell us where the chunks are, how big they are, and whether they’re free</a:t>
            </a:r>
          </a:p>
          <a:p>
            <a:pPr lvl="1"/>
            <a:r>
              <a:rPr lang="en-US" dirty="0" smtClean="0"/>
              <a:t>We need to be able to CHANGE the data structure during calls to </a:t>
            </a:r>
            <a:r>
              <a:rPr lang="en-US" dirty="0" err="1" smtClean="0"/>
              <a:t>malloc</a:t>
            </a:r>
            <a:r>
              <a:rPr lang="en-US" dirty="0" smtClean="0"/>
              <a:t> and free</a:t>
            </a:r>
          </a:p>
          <a:p>
            <a:pPr lvl="1"/>
            <a:r>
              <a:rPr lang="en-US" dirty="0" smtClean="0"/>
              <a:t>We need to be able to find the </a:t>
            </a:r>
            <a:r>
              <a:rPr lang="en-US" b="1" dirty="0" smtClean="0"/>
              <a:t>next free chunk</a:t>
            </a:r>
            <a:r>
              <a:rPr lang="en-US" dirty="0" smtClean="0"/>
              <a:t> that is “a good fit for” a given payload</a:t>
            </a:r>
          </a:p>
          <a:p>
            <a:pPr lvl="1"/>
            <a:r>
              <a:rPr lang="en-US" dirty="0" smtClean="0"/>
              <a:t>We need to be able to quickly mark a chunk as free/allocated</a:t>
            </a:r>
          </a:p>
          <a:p>
            <a:pPr lvl="1"/>
            <a:r>
              <a:rPr lang="en-US" dirty="0" smtClean="0"/>
              <a:t>We need to be able to detect when we’re out of chunks.</a:t>
            </a:r>
          </a:p>
          <a:p>
            <a:pPr lvl="2"/>
            <a:r>
              <a:rPr lang="en-US" dirty="0" smtClean="0"/>
              <a:t>What do we do when we’re out of chunks?</a:t>
            </a:r>
          </a:p>
          <a:p>
            <a:pPr lvl="1">
              <a:buNone/>
            </a:pPr>
            <a:endParaRPr lang="en-US" sz="25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endParaRPr lang="en-US" sz="25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data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 would be convenient if it worked like:</a:t>
            </a:r>
          </a:p>
          <a:p>
            <a:pPr lvl="1">
              <a:buNone/>
            </a:pP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malloc_struct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malloc_data_structure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…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(100, &amp;malloc_data_structure);</a:t>
            </a:r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free(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malloc_data_structure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r>
              <a:rPr lang="en-US" dirty="0" smtClean="0"/>
              <a:t>Instead all we have is the memory we’re giving out.</a:t>
            </a:r>
          </a:p>
          <a:p>
            <a:pPr lvl="1"/>
            <a:r>
              <a:rPr lang="en-US" dirty="0" smtClean="0"/>
              <a:t>All of it doesn’t have to be payload! We can use some of that for our data structure.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data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data structure IS your memory!</a:t>
            </a:r>
          </a:p>
          <a:p>
            <a:r>
              <a:rPr lang="en-US" dirty="0" smtClean="0"/>
              <a:t>A start:</a:t>
            </a:r>
          </a:p>
          <a:p>
            <a:pPr lvl="1"/>
            <a:r>
              <a:rPr lang="en-US" dirty="0" smtClean="0"/>
              <a:t>&lt;h1&gt; &lt;pl1&gt; &lt;h2&gt; &lt;pl2&gt; &lt;h3&gt; &lt;pl3&gt;</a:t>
            </a:r>
          </a:p>
          <a:p>
            <a:pPr lvl="1"/>
            <a:r>
              <a:rPr lang="en-US" dirty="0" smtClean="0"/>
              <a:t>What goes in the header?</a:t>
            </a:r>
          </a:p>
          <a:p>
            <a:pPr lvl="2"/>
            <a:r>
              <a:rPr lang="en-US" dirty="0" smtClean="0"/>
              <a:t>That’s your job!</a:t>
            </a:r>
          </a:p>
          <a:p>
            <a:pPr lvl="1"/>
            <a:r>
              <a:rPr lang="en-US" dirty="0" smtClean="0"/>
              <a:t>Lets say somebody calls free(p2), how can I coalesce?</a:t>
            </a:r>
          </a:p>
          <a:p>
            <a:pPr lvl="2"/>
            <a:r>
              <a:rPr lang="en-US" dirty="0" smtClean="0"/>
              <a:t>Maybe you need a </a:t>
            </a:r>
            <a:r>
              <a:rPr lang="en-US" b="1" dirty="0" smtClean="0"/>
              <a:t>footer</a:t>
            </a:r>
            <a:r>
              <a:rPr lang="en-US" dirty="0" smtClean="0"/>
              <a:t>? Maybe not?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data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 types</a:t>
            </a:r>
          </a:p>
          <a:p>
            <a:pPr lvl="1"/>
            <a:r>
              <a:rPr lang="en-US" sz="2000" dirty="0" smtClean="0"/>
              <a:t>Implicit List</a:t>
            </a:r>
          </a:p>
          <a:p>
            <a:pPr lvl="2"/>
            <a:r>
              <a:rPr lang="en-US" sz="2000" dirty="0" smtClean="0"/>
              <a:t>Root -&gt; chunk1 -&gt; chunk2 -&gt; chunk3 -&gt; …</a:t>
            </a:r>
          </a:p>
          <a:p>
            <a:pPr lvl="1"/>
            <a:r>
              <a:rPr lang="en-US" sz="2000" dirty="0" smtClean="0"/>
              <a:t>Explicit List</a:t>
            </a:r>
          </a:p>
          <a:p>
            <a:pPr lvl="2"/>
            <a:r>
              <a:rPr lang="en-US" sz="2000" dirty="0" smtClean="0"/>
              <a:t>Root -&gt; free chunk 1 -&gt; free chunk 2 -&gt; free chunk 3 -&gt; …</a:t>
            </a:r>
          </a:p>
          <a:p>
            <a:pPr lvl="1"/>
            <a:r>
              <a:rPr lang="en-US" sz="2000" dirty="0" smtClean="0"/>
              <a:t>Segregated List</a:t>
            </a:r>
          </a:p>
          <a:p>
            <a:pPr lvl="2"/>
            <a:r>
              <a:rPr lang="en-US" sz="2000" dirty="0" smtClean="0"/>
              <a:t>Small-</a:t>
            </a:r>
            <a:r>
              <a:rPr lang="en-US" sz="2000" dirty="0" err="1" smtClean="0"/>
              <a:t>malloc</a:t>
            </a:r>
            <a:r>
              <a:rPr lang="en-US" sz="2000" dirty="0" smtClean="0"/>
              <a:t> root -&gt; free small chunk 1 -&gt; free small chunk 2 -&gt; …</a:t>
            </a:r>
          </a:p>
          <a:p>
            <a:pPr lvl="2"/>
            <a:r>
              <a:rPr lang="en-US" sz="2000" dirty="0" smtClean="0"/>
              <a:t>Medium-</a:t>
            </a:r>
            <a:r>
              <a:rPr lang="en-US" sz="2000" dirty="0" err="1" smtClean="0"/>
              <a:t>malloc</a:t>
            </a:r>
            <a:r>
              <a:rPr lang="en-US" sz="2000" dirty="0" smtClean="0"/>
              <a:t> root -&gt; free medium chunk 1 -&gt; …</a:t>
            </a:r>
          </a:p>
          <a:p>
            <a:pPr lvl="2"/>
            <a:r>
              <a:rPr lang="en-US" sz="2000" dirty="0" smtClean="0"/>
              <a:t>Large-</a:t>
            </a:r>
            <a:r>
              <a:rPr lang="en-US" sz="2000" dirty="0" err="1" smtClean="0"/>
              <a:t>malloc</a:t>
            </a:r>
            <a:r>
              <a:rPr lang="en-US" sz="2000" dirty="0" smtClean="0"/>
              <a:t> root -&gt; free large chunk1 -&gt; 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Macros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found a chunk that fits the necessary payload… should I look for a better fit or not?</a:t>
            </a:r>
          </a:p>
          <a:p>
            <a:r>
              <a:rPr lang="en-US" dirty="0" smtClean="0"/>
              <a:t>Splitting a free block:</a:t>
            </a:r>
            <a:endParaRPr lang="en-US" dirty="0"/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void*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(200);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free(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(50);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//use same space, then “mark” remaining bytes 			as free</a:t>
            </a:r>
          </a:p>
          <a:p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void*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(200);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free(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(192);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//use same space, then “mark” remaining bytes 			as free??</a:t>
            </a:r>
          </a:p>
          <a:p>
            <a:pPr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 blocks: address-ordered or LIFO</a:t>
            </a:r>
          </a:p>
          <a:p>
            <a:pPr lvl="1"/>
            <a:r>
              <a:rPr lang="en-US" dirty="0" smtClean="0"/>
              <a:t>What’s the difference?</a:t>
            </a:r>
          </a:p>
          <a:p>
            <a:pPr lvl="1"/>
            <a:r>
              <a:rPr lang="en-US" dirty="0" smtClean="0"/>
              <a:t>Pros and cons?</a:t>
            </a:r>
          </a:p>
          <a:p>
            <a:r>
              <a:rPr lang="en-US" dirty="0" smtClean="0"/>
              <a:t>Implicit / Explicit / or </a:t>
            </a:r>
            <a:r>
              <a:rPr lang="en-US" dirty="0" err="1" smtClean="0"/>
              <a:t>Seg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Implicit won’t get you very far… too slow.</a:t>
            </a:r>
          </a:p>
          <a:p>
            <a:pPr lvl="1"/>
            <a:r>
              <a:rPr lang="en-US" dirty="0" smtClean="0"/>
              <a:t>Explicit is a good place to start, and can be turned into a </a:t>
            </a:r>
            <a:r>
              <a:rPr lang="en-US" dirty="0" err="1" smtClean="0"/>
              <a:t>seg</a:t>
            </a:r>
            <a:r>
              <a:rPr lang="en-US" dirty="0" smtClean="0"/>
              <a:t>-list.</a:t>
            </a:r>
            <a:endParaRPr lang="en-US" dirty="0"/>
          </a:p>
          <a:p>
            <a:pPr lvl="1"/>
            <a:r>
              <a:rPr lang="en-US" dirty="0" err="1" smtClean="0"/>
              <a:t>Seg</a:t>
            </a:r>
            <a:r>
              <a:rPr lang="en-US" dirty="0" smtClean="0"/>
              <a:t>-list: what are the thresholds?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Runtime, compile-time, or pre-compile time?</a:t>
            </a:r>
          </a:p>
          <a:p>
            <a:r>
              <a:rPr lang="en-US" dirty="0" smtClean="0"/>
              <a:t>Constant: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#define NUM_ENTRIES 100</a:t>
            </a:r>
          </a:p>
          <a:p>
            <a:pPr lvl="1"/>
            <a:r>
              <a:rPr lang="en-US" dirty="0" smtClean="0"/>
              <a:t>OK</a:t>
            </a:r>
          </a:p>
          <a:p>
            <a:r>
              <a:rPr lang="en-US" dirty="0" smtClean="0"/>
              <a:t>Macro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#define twice(x) 2*x</a:t>
            </a:r>
          </a:p>
          <a:p>
            <a:pPr lvl="2"/>
            <a:r>
              <a:rPr lang="en-US" dirty="0" smtClean="0"/>
              <a:t>Not OK</a:t>
            </a:r>
          </a:p>
          <a:p>
            <a:pPr lvl="2"/>
            <a:r>
              <a:rPr lang="en-US" dirty="0" smtClean="0"/>
              <a:t>twice(x+1) becomes 2*x+1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#define twice(x) (2*(x))</a:t>
            </a:r>
          </a:p>
          <a:p>
            <a:pPr lvl="2"/>
            <a:r>
              <a:rPr lang="en-US" dirty="0" smtClean="0"/>
              <a:t>OK</a:t>
            </a:r>
          </a:p>
          <a:p>
            <a:pPr lvl="1"/>
            <a:r>
              <a:rPr lang="en-US" dirty="0" smtClean="0"/>
              <a:t>Use lots of parenthesis, it’s a naïve search-and-replace!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macros?</a:t>
            </a:r>
          </a:p>
          <a:p>
            <a:pPr lvl="1"/>
            <a:r>
              <a:rPr lang="en-US" dirty="0" smtClean="0"/>
              <a:t>“Faster” than function calls</a:t>
            </a:r>
          </a:p>
          <a:p>
            <a:pPr lvl="2"/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For </a:t>
            </a:r>
            <a:r>
              <a:rPr lang="en-US" dirty="0" err="1" smtClean="0"/>
              <a:t>malloc</a:t>
            </a:r>
            <a:endParaRPr lang="en-US" dirty="0" smtClean="0"/>
          </a:p>
          <a:p>
            <a:pPr lvl="2"/>
            <a:r>
              <a:rPr lang="en-US" dirty="0" smtClean="0"/>
              <a:t>Quick access to header information (payload size, valid)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What’s the keyword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inline</a:t>
            </a:r>
            <a:r>
              <a:rPr lang="en-US" dirty="0" smtClean="0"/>
              <a:t> do?</a:t>
            </a:r>
          </a:p>
          <a:p>
            <a:pPr lvl="1"/>
            <a:r>
              <a:rPr lang="en-US" dirty="0" smtClean="0"/>
              <a:t>At </a:t>
            </a:r>
            <a:r>
              <a:rPr lang="en-US" b="1" dirty="0" smtClean="0"/>
              <a:t>compile-time </a:t>
            </a:r>
            <a:r>
              <a:rPr lang="en-US" dirty="0" smtClean="0"/>
              <a:t>replaces “function calls” with code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Pointer declarations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417513"/>
            <a:ext cx="6858000" cy="5730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C operators (K&amp;R p. 53)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685800" y="1320800"/>
            <a:ext cx="8129588" cy="5156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solidFill>
                  <a:schemeClr val="accent1"/>
                </a:solidFill>
              </a:rPr>
              <a:t>Operators					</a:t>
            </a:r>
            <a:r>
              <a:rPr lang="en-US" dirty="0" err="1">
                <a:solidFill>
                  <a:schemeClr val="accent1"/>
                </a:solidFill>
              </a:rPr>
              <a:t>Associativity</a:t>
            </a:r>
            <a:endParaRPr lang="en-US" dirty="0">
              <a:solidFill>
                <a:schemeClr val="accent1"/>
              </a:solidFill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()  []  -&gt;  .					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!  ~  ++  --  +  -  *  &amp; (type) </a:t>
            </a:r>
            <a:r>
              <a:rPr lang="en-US" sz="1800" dirty="0" err="1">
                <a:latin typeface="Courier New" charset="0"/>
              </a:rPr>
              <a:t>sizeof</a:t>
            </a:r>
            <a:r>
              <a:rPr lang="en-US" sz="1800" dirty="0">
                <a:latin typeface="Courier New" charset="0"/>
              </a:rPr>
              <a:t>	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*  /  %					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+  -						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&lt;&lt;  &gt;&gt;						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&lt;  &lt;=  &gt;  &gt;=					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==  !=						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&amp;						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^						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|						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&amp;&amp;						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||						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?:						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= += -= *= /= %= &amp;= ^= != &lt;&lt;= &gt;&gt;=		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,						left to right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2000" dirty="0"/>
              <a:t>Note: Unary </a:t>
            </a:r>
            <a:r>
              <a:rPr lang="en-US" sz="2000" dirty="0">
                <a:latin typeface="Courier New" charset="0"/>
              </a:rPr>
              <a:t>+</a:t>
            </a:r>
            <a:r>
              <a:rPr lang="en-US" sz="2000" dirty="0"/>
              <a:t>, </a:t>
            </a:r>
            <a:r>
              <a:rPr lang="en-US" sz="2000" dirty="0">
                <a:latin typeface="Courier New" charset="0"/>
              </a:rPr>
              <a:t>-</a:t>
            </a:r>
            <a:r>
              <a:rPr lang="en-US" sz="2000" dirty="0"/>
              <a:t>, and </a:t>
            </a:r>
            <a:r>
              <a:rPr lang="en-US" sz="2000" dirty="0">
                <a:latin typeface="Courier New" charset="0"/>
              </a:rPr>
              <a:t>*</a:t>
            </a:r>
            <a:r>
              <a:rPr lang="en-US" sz="2000" dirty="0"/>
              <a:t> have higher precedence than binary forms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7513"/>
            <a:ext cx="7924800" cy="5730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Review of C Pointer Declarations</a:t>
            </a:r>
            <a:br>
              <a:rPr lang="en-US" smtClean="0"/>
            </a:br>
            <a:r>
              <a:rPr lang="en-US" smtClean="0"/>
              <a:t>(K&amp;R section 5.12)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2971800" cy="53101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*p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*p[13]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*(p[13])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**p	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(*p)[13]		</a:t>
            </a:r>
            <a:endParaRPr lang="en-US" sz="1800" dirty="0"/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*f()		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(*f)()	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(*(*f())[13])()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(*(*x[3])())[5]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</p:txBody>
      </p:sp>
      <p:sp>
        <p:nvSpPr>
          <p:cNvPr id="681988" name="Text Box 4"/>
          <p:cNvSpPr txBox="1">
            <a:spLocks noChangeArrowheads="1"/>
          </p:cNvSpPr>
          <p:nvPr/>
        </p:nvSpPr>
        <p:spPr bwMode="auto">
          <a:xfrm>
            <a:off x="3733800" y="1184275"/>
            <a:ext cx="21367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l"/>
            <a:r>
              <a:rPr lang="en-US" sz="1800" dirty="0"/>
              <a:t>p is a pointer to </a:t>
            </a:r>
            <a:r>
              <a:rPr lang="en-US" sz="1800" dirty="0" err="1"/>
              <a:t>int</a:t>
            </a:r>
            <a:endParaRPr lang="en-US" sz="1800" dirty="0"/>
          </a:p>
        </p:txBody>
      </p:sp>
      <p:sp>
        <p:nvSpPr>
          <p:cNvPr id="681989" name="Text Box 5"/>
          <p:cNvSpPr txBox="1">
            <a:spLocks noChangeArrowheads="1"/>
          </p:cNvSpPr>
          <p:nvPr/>
        </p:nvSpPr>
        <p:spPr bwMode="auto">
          <a:xfrm>
            <a:off x="3733800" y="1690688"/>
            <a:ext cx="3584575" cy="36671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/>
              <a:t>p is an array[13] of pointer to int</a:t>
            </a:r>
          </a:p>
        </p:txBody>
      </p:sp>
      <p:sp>
        <p:nvSpPr>
          <p:cNvPr id="681990" name="Text Box 6"/>
          <p:cNvSpPr txBox="1">
            <a:spLocks noChangeArrowheads="1"/>
          </p:cNvSpPr>
          <p:nvPr/>
        </p:nvSpPr>
        <p:spPr bwMode="auto">
          <a:xfrm>
            <a:off x="3733800" y="2224088"/>
            <a:ext cx="3584575" cy="36671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/>
              <a:t>p is an array[13] of pointer to int</a:t>
            </a:r>
          </a:p>
        </p:txBody>
      </p:sp>
      <p:sp>
        <p:nvSpPr>
          <p:cNvPr id="681991" name="Text Box 7"/>
          <p:cNvSpPr txBox="1">
            <a:spLocks noChangeArrowheads="1"/>
          </p:cNvSpPr>
          <p:nvPr/>
        </p:nvSpPr>
        <p:spPr bwMode="auto">
          <a:xfrm>
            <a:off x="3733800" y="2757488"/>
            <a:ext cx="3775075" cy="36671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/>
              <a:t>p is a pointer to a pointer to an int</a:t>
            </a:r>
          </a:p>
        </p:txBody>
      </p:sp>
      <p:sp>
        <p:nvSpPr>
          <p:cNvPr id="681992" name="Text Box 8"/>
          <p:cNvSpPr txBox="1">
            <a:spLocks noChangeArrowheads="1"/>
          </p:cNvSpPr>
          <p:nvPr/>
        </p:nvSpPr>
        <p:spPr bwMode="auto">
          <a:xfrm>
            <a:off x="3733800" y="3394075"/>
            <a:ext cx="37750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l"/>
            <a:r>
              <a:rPr lang="en-US" sz="1800"/>
              <a:t>p is a pointer to an array[13] of int</a:t>
            </a:r>
          </a:p>
        </p:txBody>
      </p:sp>
      <p:sp>
        <p:nvSpPr>
          <p:cNvPr id="681993" name="Text Box 9"/>
          <p:cNvSpPr txBox="1">
            <a:spLocks noChangeArrowheads="1"/>
          </p:cNvSpPr>
          <p:nvPr/>
        </p:nvSpPr>
        <p:spPr bwMode="auto">
          <a:xfrm>
            <a:off x="3733800" y="3844925"/>
            <a:ext cx="4295775" cy="3667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/>
              <a:t>f is a function returning a pointer to int</a:t>
            </a:r>
          </a:p>
        </p:txBody>
      </p:sp>
      <p:sp>
        <p:nvSpPr>
          <p:cNvPr id="681994" name="Text Box 10"/>
          <p:cNvSpPr txBox="1">
            <a:spLocks noChangeArrowheads="1"/>
          </p:cNvSpPr>
          <p:nvPr/>
        </p:nvSpPr>
        <p:spPr bwMode="auto">
          <a:xfrm>
            <a:off x="3733800" y="4460875"/>
            <a:ext cx="42957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l"/>
            <a:r>
              <a:rPr lang="en-US" sz="1800"/>
              <a:t>f is a pointer to a function returning int</a:t>
            </a:r>
          </a:p>
        </p:txBody>
      </p:sp>
      <p:sp>
        <p:nvSpPr>
          <p:cNvPr id="681995" name="Text Box 11"/>
          <p:cNvSpPr txBox="1">
            <a:spLocks noChangeArrowheads="1"/>
          </p:cNvSpPr>
          <p:nvPr/>
        </p:nvSpPr>
        <p:spPr bwMode="auto">
          <a:xfrm>
            <a:off x="3733800" y="4921250"/>
            <a:ext cx="4651375" cy="6413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/>
              <a:t>f is a function returning ptr to an array[13]</a:t>
            </a:r>
          </a:p>
          <a:p>
            <a:pPr algn="l">
              <a:lnSpc>
                <a:spcPct val="100000"/>
              </a:lnSpc>
            </a:pPr>
            <a:r>
              <a:rPr lang="en-US" sz="1800"/>
              <a:t>of pointers to functions returning int</a:t>
            </a:r>
          </a:p>
        </p:txBody>
      </p:sp>
      <p:sp>
        <p:nvSpPr>
          <p:cNvPr id="681996" name="Text Box 12"/>
          <p:cNvSpPr txBox="1">
            <a:spLocks noChangeArrowheads="1"/>
          </p:cNvSpPr>
          <p:nvPr/>
        </p:nvSpPr>
        <p:spPr bwMode="auto">
          <a:xfrm>
            <a:off x="3733800" y="5715000"/>
            <a:ext cx="4448175" cy="6413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/>
              <a:t>x is an array[3] of pointers  to functions </a:t>
            </a:r>
          </a:p>
          <a:p>
            <a:pPr algn="l">
              <a:lnSpc>
                <a:spcPct val="100000"/>
              </a:lnSpc>
            </a:pPr>
            <a:r>
              <a:rPr lang="en-US" sz="1800" dirty="0"/>
              <a:t>returning pointers to array[5] of </a:t>
            </a:r>
            <a:r>
              <a:rPr lang="en-US" sz="1800" dirty="0" err="1"/>
              <a:t>ints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1988" grpId="0" autoUpdateAnimBg="0"/>
      <p:bldP spid="681989" grpId="0" autoUpdateAnimBg="0"/>
      <p:bldP spid="681990" grpId="0" autoUpdateAnimBg="0"/>
      <p:bldP spid="681991" grpId="0" autoUpdateAnimBg="0"/>
      <p:bldP spid="681992" grpId="0" autoUpdateAnimBg="0"/>
      <p:bldP spid="681993" grpId="0" autoUpdateAnimBg="0"/>
      <p:bldP spid="681994" grpId="0" autoUpdateAnimBg="0"/>
      <p:bldP spid="681995" grpId="0" autoUpdateAnimBg="0"/>
      <p:bldP spid="68199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Pointer casting, arithmetic, and dereferencing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Words>887</Words>
  <Application>Microsoft Office PowerPoint</Application>
  <PresentationFormat>On-screen Show (4:3)</PresentationFormat>
  <Paragraphs>243</Paragraphs>
  <Slides>31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Malloc Recitation</vt:lpstr>
      <vt:lpstr>Agenda</vt:lpstr>
      <vt:lpstr>Macros</vt:lpstr>
      <vt:lpstr>Macros</vt:lpstr>
      <vt:lpstr>Macros</vt:lpstr>
      <vt:lpstr>Pointer declarations</vt:lpstr>
      <vt:lpstr>C operators (K&amp;R p. 53)</vt:lpstr>
      <vt:lpstr>Review of C Pointer Declarations (K&amp;R section 5.12)</vt:lpstr>
      <vt:lpstr>Pointer casting, arithmetic, and dereferencing</vt:lpstr>
      <vt:lpstr>Pointer casting</vt:lpstr>
      <vt:lpstr>Pointer casting</vt:lpstr>
      <vt:lpstr>Pointer arithmetic</vt:lpstr>
      <vt:lpstr>Pointer arithmetic</vt:lpstr>
      <vt:lpstr>Pointer arithmetic</vt:lpstr>
      <vt:lpstr>More pointer arithmetic</vt:lpstr>
      <vt:lpstr>More pointer arithmetic</vt:lpstr>
      <vt:lpstr>Pointer dereferencing</vt:lpstr>
      <vt:lpstr>Pointer dereferencing</vt:lpstr>
      <vt:lpstr>Pointer dereferencing</vt:lpstr>
      <vt:lpstr>Malloc</vt:lpstr>
      <vt:lpstr>Malloc basics</vt:lpstr>
      <vt:lpstr>Slide 22</vt:lpstr>
      <vt:lpstr>Fragmentation</vt:lpstr>
      <vt:lpstr>Slide 24</vt:lpstr>
      <vt:lpstr>Implementation Hurdles</vt:lpstr>
      <vt:lpstr>The data structure</vt:lpstr>
      <vt:lpstr>The data structure</vt:lpstr>
      <vt:lpstr>The data structure</vt:lpstr>
      <vt:lpstr>The data structure</vt:lpstr>
      <vt:lpstr>Design considerations</vt:lpstr>
      <vt:lpstr>Design Considerations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Malloc Recitation</dc:title>
  <dc:creator>Hari Seshadri</dc:creator>
  <cp:lastModifiedBy>Hari Seshadri</cp:lastModifiedBy>
  <cp:revision>11</cp:revision>
  <dcterms:created xsi:type="dcterms:W3CDTF">2010-10-24T05:11:51Z</dcterms:created>
  <dcterms:modified xsi:type="dcterms:W3CDTF">2010-10-25T19:29:41Z</dcterms:modified>
</cp:coreProperties>
</file>