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66" r:id="rId10"/>
    <p:sldId id="271" r:id="rId11"/>
    <p:sldId id="272" r:id="rId12"/>
    <p:sldId id="273" r:id="rId13"/>
    <p:sldId id="267" r:id="rId14"/>
    <p:sldId id="268" r:id="rId15"/>
    <p:sldId id="274" r:id="rId16"/>
    <p:sldId id="275" r:id="rId17"/>
    <p:sldId id="276" r:id="rId18"/>
    <p:sldId id="269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E15E-D615-423B-AC0D-020EFCA841CF}" type="datetimeFigureOut">
              <a:rPr lang="en-US" smtClean="0"/>
              <a:pPr/>
              <a:t>08-Nov-10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C567-75CD-4BEE-B1BE-708F5D191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E15E-D615-423B-AC0D-020EFCA841CF}" type="datetimeFigureOut">
              <a:rPr lang="en-US" smtClean="0"/>
              <a:pPr/>
              <a:t>08-Nov-10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C567-75CD-4BEE-B1BE-708F5D191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E15E-D615-423B-AC0D-020EFCA841CF}" type="datetimeFigureOut">
              <a:rPr lang="en-US" smtClean="0"/>
              <a:pPr/>
              <a:t>08-Nov-10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C567-75CD-4BEE-B1BE-708F5D191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E15E-D615-423B-AC0D-020EFCA841CF}" type="datetimeFigureOut">
              <a:rPr lang="en-US" smtClean="0"/>
              <a:pPr/>
              <a:t>08-Nov-10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C567-75CD-4BEE-B1BE-708F5D191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E15E-D615-423B-AC0D-020EFCA841CF}" type="datetimeFigureOut">
              <a:rPr lang="en-US" smtClean="0"/>
              <a:pPr/>
              <a:t>08-Nov-10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C567-75CD-4BEE-B1BE-708F5D191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E15E-D615-423B-AC0D-020EFCA841CF}" type="datetimeFigureOut">
              <a:rPr lang="en-US" smtClean="0"/>
              <a:pPr/>
              <a:t>08-Nov-10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C567-75CD-4BEE-B1BE-708F5D191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E15E-D615-423B-AC0D-020EFCA841CF}" type="datetimeFigureOut">
              <a:rPr lang="en-US" smtClean="0"/>
              <a:pPr/>
              <a:t>08-Nov-10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C567-75CD-4BEE-B1BE-708F5D191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E15E-D615-423B-AC0D-020EFCA841CF}" type="datetimeFigureOut">
              <a:rPr lang="en-US" smtClean="0"/>
              <a:pPr/>
              <a:t>08-Nov-10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C567-75CD-4BEE-B1BE-708F5D191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E15E-D615-423B-AC0D-020EFCA841CF}" type="datetimeFigureOut">
              <a:rPr lang="en-US" smtClean="0"/>
              <a:pPr/>
              <a:t>08-Nov-10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C567-75CD-4BEE-B1BE-708F5D191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E15E-D615-423B-AC0D-020EFCA841CF}" type="datetimeFigureOut">
              <a:rPr lang="en-US" smtClean="0"/>
              <a:pPr/>
              <a:t>08-Nov-10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C567-75CD-4BEE-B1BE-708F5D191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CE15E-D615-423B-AC0D-020EFCA841CF}" type="datetimeFigureOut">
              <a:rPr lang="en-US" smtClean="0"/>
              <a:pPr/>
              <a:t>08-Nov-10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8C567-75CD-4BEE-B1BE-708F5D191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CE15E-D615-423B-AC0D-020EFCA841CF}" type="datetimeFigureOut">
              <a:rPr lang="en-US" smtClean="0"/>
              <a:pPr/>
              <a:t>08-Nov-10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8C567-75CD-4BEE-B1BE-708F5D1913E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 #2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sseshadr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[Subset of] Exam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Virtual Memory</a:t>
            </a:r>
          </a:p>
          <a:p>
            <a:pPr lvl="1"/>
            <a:r>
              <a:rPr lang="en-US" dirty="0" smtClean="0"/>
              <a:t>Diagrams…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52400"/>
            <a:ext cx="7267574" cy="6622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838200"/>
            <a:ext cx="8637104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[Subset of] Exam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Dynamic Memory Allocation</a:t>
            </a:r>
          </a:p>
          <a:p>
            <a:pPr lvl="1"/>
            <a:r>
              <a:rPr lang="en-US" dirty="0" err="1" smtClean="0"/>
              <a:t>malloc</a:t>
            </a:r>
            <a:r>
              <a:rPr lang="en-US" dirty="0" smtClean="0"/>
              <a:t>/</a:t>
            </a:r>
            <a:r>
              <a:rPr lang="en-US" dirty="0" err="1" smtClean="0"/>
              <a:t>calloc</a:t>
            </a:r>
            <a:r>
              <a:rPr lang="en-US" dirty="0" smtClean="0"/>
              <a:t>/</a:t>
            </a:r>
            <a:r>
              <a:rPr lang="en-US" dirty="0" err="1" smtClean="0"/>
              <a:t>realloc</a:t>
            </a:r>
            <a:r>
              <a:rPr lang="en-US" dirty="0" smtClean="0"/>
              <a:t>/free/</a:t>
            </a:r>
            <a:r>
              <a:rPr lang="en-US" dirty="0" err="1" smtClean="0"/>
              <a:t>sbrk</a:t>
            </a:r>
            <a:endParaRPr lang="en-US" dirty="0" smtClean="0"/>
          </a:p>
          <a:p>
            <a:pPr lvl="1"/>
            <a:r>
              <a:rPr lang="en-US" dirty="0" smtClean="0"/>
              <a:t>Types of fragmentation</a:t>
            </a:r>
          </a:p>
          <a:p>
            <a:pPr lvl="1"/>
            <a:r>
              <a:rPr lang="en-US" dirty="0" smtClean="0"/>
              <a:t>Ways to coalesce</a:t>
            </a:r>
          </a:p>
          <a:p>
            <a:pPr lvl="1"/>
            <a:r>
              <a:rPr lang="en-US" dirty="0" smtClean="0"/>
              <a:t>Implementation</a:t>
            </a:r>
          </a:p>
          <a:p>
            <a:pPr lvl="2"/>
            <a:r>
              <a:rPr lang="en-US" dirty="0" smtClean="0"/>
              <a:t>Types of lists (pros and cons)</a:t>
            </a:r>
          </a:p>
          <a:p>
            <a:pPr lvl="2"/>
            <a:r>
              <a:rPr lang="en-US" dirty="0" smtClean="0"/>
              <a:t>First-fit/best-fit? Address-ordered vs. LIFO? </a:t>
            </a:r>
          </a:p>
          <a:p>
            <a:pPr lvl="1"/>
            <a:r>
              <a:rPr lang="en-US" dirty="0" smtClean="0"/>
              <a:t>Garbage collection</a:t>
            </a:r>
          </a:p>
          <a:p>
            <a:pPr lvl="1"/>
            <a:r>
              <a:rPr lang="en-US" dirty="0" smtClean="0"/>
              <a:t>Identifying memory bugs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[Subset of] Exam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Lab &amp; Recitation Topics</a:t>
            </a:r>
          </a:p>
          <a:p>
            <a:pPr lvl="1"/>
            <a:r>
              <a:rPr lang="en-US" dirty="0" smtClean="0"/>
              <a:t>Can you</a:t>
            </a:r>
          </a:p>
          <a:p>
            <a:pPr lvl="2"/>
            <a:r>
              <a:rPr lang="en-US" dirty="0" smtClean="0"/>
              <a:t>Simulate a cache?</a:t>
            </a:r>
          </a:p>
          <a:p>
            <a:pPr lvl="2"/>
            <a:r>
              <a:rPr lang="en-US" dirty="0" smtClean="0"/>
              <a:t>Simulate calls to </a:t>
            </a:r>
            <a:r>
              <a:rPr lang="en-US" dirty="0" err="1" smtClean="0"/>
              <a:t>malloc</a:t>
            </a:r>
            <a:r>
              <a:rPr lang="en-US" dirty="0" smtClean="0"/>
              <a:t>/free?</a:t>
            </a:r>
          </a:p>
          <a:p>
            <a:pPr lvl="2"/>
            <a:r>
              <a:rPr lang="en-US" dirty="0" smtClean="0"/>
              <a:t>Draw process trees?</a:t>
            </a:r>
          </a:p>
          <a:p>
            <a:pPr lvl="1"/>
            <a:r>
              <a:rPr lang="en-US" dirty="0" smtClean="0"/>
              <a:t>Macros</a:t>
            </a:r>
          </a:p>
          <a:p>
            <a:pPr lvl="1"/>
            <a:r>
              <a:rPr lang="en-US" dirty="0" smtClean="0"/>
              <a:t>Pointer declarations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-1"/>
            <a:ext cx="8077200" cy="6697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4572000" y="6019800"/>
            <a:ext cx="2438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abc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225728"/>
            <a:ext cx="6829425" cy="53465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228600"/>
            <a:ext cx="27908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572000" y="6019800"/>
            <a:ext cx="2438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nyzxid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799" y="1066800"/>
            <a:ext cx="7387657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228600"/>
            <a:ext cx="2790825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334000" y="1981200"/>
            <a:ext cx="335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Pretend r3 was initialized to some nice value (even 0 works)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00600" y="6019800"/>
            <a:ext cx="2438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clr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allAtOnce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Administrative things</a:t>
            </a:r>
          </a:p>
          <a:p>
            <a:pPr lvl="1"/>
            <a:r>
              <a:rPr lang="en-US" dirty="0" smtClean="0"/>
              <a:t>Exam tomorrow, should’ve been studying</a:t>
            </a:r>
          </a:p>
          <a:p>
            <a:pPr lvl="1"/>
            <a:r>
              <a:rPr lang="en-US" dirty="0" smtClean="0"/>
              <a:t>Proxy lab out tomorrow</a:t>
            </a:r>
          </a:p>
          <a:p>
            <a:pPr lvl="1"/>
            <a:r>
              <a:rPr lang="en-US" dirty="0" smtClean="0"/>
              <a:t>You’re probably done with </a:t>
            </a:r>
            <a:r>
              <a:rPr lang="en-US" dirty="0" err="1" smtClean="0"/>
              <a:t>malloc</a:t>
            </a:r>
            <a:r>
              <a:rPr lang="en-US" dirty="0" smtClean="0"/>
              <a:t>. Congratulations!</a:t>
            </a:r>
          </a:p>
          <a:p>
            <a:r>
              <a:rPr lang="en-US" dirty="0" smtClean="0"/>
              <a:t>Exam Review</a:t>
            </a:r>
          </a:p>
          <a:p>
            <a:r>
              <a:rPr lang="en-US" dirty="0" smtClean="0"/>
              <a:t>Brief intro to proxy lab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What to do</a:t>
            </a:r>
          </a:p>
          <a:p>
            <a:pPr lvl="1"/>
            <a:r>
              <a:rPr lang="en-US" dirty="0" smtClean="0"/>
              <a:t>Look at the 213 lecture schedule and read lectures</a:t>
            </a:r>
          </a:p>
          <a:p>
            <a:pPr lvl="1"/>
            <a:r>
              <a:rPr lang="en-US" dirty="0" smtClean="0"/>
              <a:t>Read the book</a:t>
            </a:r>
          </a:p>
          <a:p>
            <a:pPr lvl="1"/>
            <a:r>
              <a:rPr lang="en-US" dirty="0" smtClean="0"/>
              <a:t>Do the past exams</a:t>
            </a:r>
          </a:p>
          <a:p>
            <a:pPr lvl="1"/>
            <a:r>
              <a:rPr lang="en-US" b="1" dirty="0" smtClean="0"/>
              <a:t>Understand</a:t>
            </a:r>
            <a:r>
              <a:rPr lang="en-US" dirty="0" smtClean="0"/>
              <a:t> the labs</a:t>
            </a:r>
            <a:endParaRPr lang="en-US" b="1" dirty="0" smtClean="0"/>
          </a:p>
          <a:p>
            <a:r>
              <a:rPr lang="en-US" dirty="0" smtClean="0"/>
              <a:t>Lectures?</a:t>
            </a:r>
          </a:p>
          <a:p>
            <a:pPr lvl="1"/>
            <a:r>
              <a:rPr lang="en-US" dirty="0" smtClean="0"/>
              <a:t>“Memory </a:t>
            </a:r>
            <a:r>
              <a:rPr lang="en-US" dirty="0" smtClean="0"/>
              <a:t>Hierarchy” to </a:t>
            </a:r>
            <a:r>
              <a:rPr lang="en-US" dirty="0" smtClean="0"/>
              <a:t>“Dynamic Memory Allocation”</a:t>
            </a:r>
            <a:endParaRPr lang="en-US" dirty="0" smtClean="0"/>
          </a:p>
          <a:p>
            <a:r>
              <a:rPr lang="en-US" dirty="0" smtClean="0"/>
              <a:t>Book?</a:t>
            </a:r>
          </a:p>
          <a:p>
            <a:pPr lvl="1"/>
            <a:r>
              <a:rPr lang="en-US" dirty="0" smtClean="0"/>
              <a:t>The readings next to the lectures on the schedule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[Subset of] Exam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Physical Memory</a:t>
            </a:r>
          </a:p>
          <a:p>
            <a:pPr lvl="1"/>
            <a:r>
              <a:rPr lang="en-US" dirty="0" smtClean="0"/>
              <a:t>SRAM/DRAM? SSD? Volatile vs. non-volatile? Bus?</a:t>
            </a:r>
          </a:p>
          <a:p>
            <a:pPr lvl="1"/>
            <a:r>
              <a:rPr lang="en-US" dirty="0" smtClean="0"/>
              <a:t>Disks (calculating capacity, </a:t>
            </a:r>
            <a:r>
              <a:rPr lang="en-US" dirty="0" err="1" smtClean="0"/>
              <a:t>mem</a:t>
            </a:r>
            <a:r>
              <a:rPr lang="en-US" dirty="0" smtClean="0"/>
              <a:t>. access time)</a:t>
            </a:r>
          </a:p>
          <a:p>
            <a:pPr lvl="1"/>
            <a:r>
              <a:rPr lang="en-US" dirty="0" smtClean="0"/>
              <a:t>Locality (temporal, spatial)</a:t>
            </a:r>
          </a:p>
          <a:p>
            <a:pPr lvl="1"/>
            <a:r>
              <a:rPr lang="en-US" dirty="0" smtClean="0"/>
              <a:t>Cache memories</a:t>
            </a:r>
          </a:p>
          <a:p>
            <a:pPr lvl="2"/>
            <a:r>
              <a:rPr lang="en-US" dirty="0" smtClean="0"/>
              <a:t>Terms: types of misses, write-{through/back/allocate}, blocking, L1, L2, …</a:t>
            </a:r>
          </a:p>
          <a:p>
            <a:pPr lvl="2"/>
            <a:r>
              <a:rPr lang="en-US" dirty="0" smtClean="0"/>
              <a:t>Given S E B &amp; memory accesses, calculate hits/misses/evictions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[Subset of] Exam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Linking</a:t>
            </a:r>
          </a:p>
          <a:p>
            <a:pPr lvl="1"/>
            <a:r>
              <a:rPr lang="en-US" dirty="0" smtClean="0"/>
              <a:t>Types of ELF files (.o, .so, and the “</a:t>
            </a:r>
            <a:r>
              <a:rPr lang="en-US" dirty="0" err="1" smtClean="0"/>
              <a:t>a.out</a:t>
            </a:r>
            <a:r>
              <a:rPr lang="en-US" dirty="0" smtClean="0"/>
              <a:t>” file)</a:t>
            </a:r>
          </a:p>
          <a:p>
            <a:pPr lvl="1"/>
            <a:r>
              <a:rPr lang="en-US" dirty="0" smtClean="0"/>
              <a:t>Static libraries (.a “archive files”)</a:t>
            </a:r>
          </a:p>
          <a:p>
            <a:pPr lvl="1"/>
            <a:r>
              <a:rPr lang="en-US" dirty="0" smtClean="0"/>
              <a:t>What goes in an ELF?</a:t>
            </a:r>
          </a:p>
          <a:p>
            <a:pPr lvl="1"/>
            <a:r>
              <a:rPr lang="en-US" dirty="0" smtClean="0"/>
              <a:t>Symbol resolution (strong/weak, global/external/local?)</a:t>
            </a:r>
          </a:p>
          <a:p>
            <a:pPr lvl="1"/>
            <a:r>
              <a:rPr lang="en-US" dirty="0" smtClean="0"/>
              <a:t>static keyword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ld</a:t>
            </a:r>
            <a:r>
              <a:rPr lang="en-US" dirty="0" smtClean="0"/>
              <a:t> command? What is dynamic linking 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dlopen</a:t>
            </a:r>
            <a:r>
              <a:rPr lang="en-US" dirty="0" smtClean="0">
                <a:cs typeface="Courier New" pitchFamily="49" charset="0"/>
              </a:rPr>
              <a:t>)</a:t>
            </a:r>
            <a:r>
              <a:rPr lang="en-US" dirty="0" smtClean="0">
                <a:latin typeface="+mj-lt"/>
                <a:cs typeface="Courier New" pitchFamily="49" charset="0"/>
              </a:rPr>
              <a:t>?</a:t>
            </a:r>
          </a:p>
          <a:p>
            <a:pPr lvl="1"/>
            <a:r>
              <a:rPr lang="en-US" dirty="0" smtClean="0"/>
              <a:t>Types of </a:t>
            </a:r>
            <a:r>
              <a:rPr lang="en-US" dirty="0" err="1" smtClean="0"/>
              <a:t>interpositioning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[Subset of] Exam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ECF and Processes</a:t>
            </a:r>
          </a:p>
          <a:p>
            <a:pPr lvl="1"/>
            <a:r>
              <a:rPr lang="en-US" dirty="0" smtClean="0"/>
              <a:t>What is ECF and “when can it happen”</a:t>
            </a:r>
          </a:p>
          <a:p>
            <a:pPr lvl="1"/>
            <a:r>
              <a:rPr lang="en-US" dirty="0" smtClean="0"/>
              <a:t>Kernel code vs. user code, context switching at a high level</a:t>
            </a:r>
          </a:p>
          <a:p>
            <a:pPr lvl="1"/>
            <a:r>
              <a:rPr lang="en-US" dirty="0" smtClean="0"/>
              <a:t>Synchronous ECF (traps, faults, aborts) vs. asynchronous ECF (interrupts)</a:t>
            </a:r>
          </a:p>
          <a:p>
            <a:pPr lvl="1"/>
            <a:r>
              <a:rPr lang="en-US" b="1" u="sng" dirty="0" smtClean="0"/>
              <a:t>SIGNALS</a:t>
            </a:r>
            <a:r>
              <a:rPr lang="en-US" dirty="0" smtClean="0"/>
              <a:t> and </a:t>
            </a:r>
            <a:r>
              <a:rPr lang="en-US" b="1" u="sng" dirty="0" smtClean="0"/>
              <a:t>HANDLERS</a:t>
            </a:r>
            <a:r>
              <a:rPr lang="en-US" dirty="0" smtClean="0"/>
              <a:t> (a lot to know here….)</a:t>
            </a:r>
          </a:p>
          <a:p>
            <a:pPr lvl="2"/>
            <a:r>
              <a:rPr lang="en-US" dirty="0" smtClean="0"/>
              <a:t>Non-queuing, signal system calls, defaults, deferring</a:t>
            </a:r>
          </a:p>
          <a:p>
            <a:pPr lvl="2"/>
            <a:r>
              <a:rPr lang="en-US" dirty="0" smtClean="0"/>
              <a:t>Here is some code with signals and handlers and…</a:t>
            </a:r>
          </a:p>
          <a:p>
            <a:pPr lvl="3"/>
            <a:r>
              <a:rPr lang="en-US" dirty="0" smtClean="0"/>
              <a:t>It’s trying to do X, but it doesn’t. What’s wrong with it?</a:t>
            </a:r>
          </a:p>
          <a:p>
            <a:pPr lvl="3"/>
            <a:r>
              <a:rPr lang="en-US" dirty="0" smtClean="0"/>
              <a:t>What all could it print output? (Gets worse with sys </a:t>
            </a:r>
            <a:r>
              <a:rPr lang="en-US" dirty="0" err="1" smtClean="0"/>
              <a:t>io</a:t>
            </a:r>
            <a:r>
              <a:rPr lang="en-US" dirty="0" smtClean="0"/>
              <a:t>)</a:t>
            </a:r>
          </a:p>
          <a:p>
            <a:pPr lvl="3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[Subset of] Exam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ECF and Processes</a:t>
            </a:r>
          </a:p>
          <a:p>
            <a:pPr lvl="1"/>
            <a:r>
              <a:rPr lang="en-US" dirty="0" smtClean="0"/>
              <a:t>Types of processes, what is reaping?</a:t>
            </a:r>
          </a:p>
          <a:p>
            <a:pPr lvl="1"/>
            <a:r>
              <a:rPr lang="en-US" dirty="0" smtClean="0"/>
              <a:t>What is a process group?</a:t>
            </a:r>
          </a:p>
          <a:p>
            <a:pPr lvl="1"/>
            <a:r>
              <a:rPr lang="en-US" dirty="0" smtClean="0"/>
              <a:t>What is </a:t>
            </a:r>
            <a:r>
              <a:rPr lang="en-US" dirty="0" err="1" smtClean="0"/>
              <a:t>async</a:t>
            </a:r>
            <a:r>
              <a:rPr lang="en-US" dirty="0" smtClean="0"/>
              <a:t>-signal-safety?</a:t>
            </a:r>
          </a:p>
          <a:p>
            <a:pPr lvl="1"/>
            <a:r>
              <a:rPr lang="en-US" dirty="0" smtClean="0"/>
              <a:t>fork, exec, wait/</a:t>
            </a:r>
            <a:r>
              <a:rPr lang="en-US" dirty="0" err="1" smtClean="0"/>
              <a:t>waitpid</a:t>
            </a:r>
            <a:endParaRPr lang="en-US" dirty="0" smtClean="0"/>
          </a:p>
          <a:p>
            <a:pPr lvl="2"/>
            <a:r>
              <a:rPr lang="en-US" dirty="0" smtClean="0"/>
              <a:t>Fork COPIES and ISOLATES memory</a:t>
            </a:r>
          </a:p>
          <a:p>
            <a:pPr lvl="2"/>
            <a:r>
              <a:rPr lang="en-US" dirty="0" smtClean="0"/>
              <a:t>Exec REPLACES memory</a:t>
            </a:r>
          </a:p>
          <a:p>
            <a:pPr lvl="1"/>
            <a:r>
              <a:rPr lang="en-US" dirty="0" smtClean="0"/>
              <a:t>Process lab concepts</a:t>
            </a:r>
          </a:p>
          <a:p>
            <a:pPr lvl="2"/>
            <a:r>
              <a:rPr lang="en-US" b="1" u="sng" dirty="0" smtClean="0"/>
              <a:t>SYNCHRONIZATION</a:t>
            </a:r>
          </a:p>
          <a:p>
            <a:pPr lvl="1"/>
            <a:r>
              <a:rPr lang="en-US" dirty="0" smtClean="0"/>
              <a:t>Non-local jumps</a:t>
            </a:r>
          </a:p>
          <a:p>
            <a:pPr lvl="2"/>
            <a:r>
              <a:rPr lang="en-US" dirty="0" smtClean="0"/>
              <a:t>How do you use </a:t>
            </a:r>
            <a:r>
              <a:rPr lang="en-US" dirty="0" err="1" smtClean="0"/>
              <a:t>sigsetjmp</a:t>
            </a:r>
            <a:r>
              <a:rPr lang="en-US" dirty="0" smtClean="0"/>
              <a:t>, </a:t>
            </a:r>
            <a:r>
              <a:rPr lang="en-US" dirty="0" err="1" smtClean="0"/>
              <a:t>siglongjmp</a:t>
            </a:r>
            <a:r>
              <a:rPr lang="en-US" dirty="0" smtClean="0"/>
              <a:t>? Stack dangers?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[Subset of] Exam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dirty="0" smtClean="0"/>
              <a:t>I/O</a:t>
            </a:r>
          </a:p>
          <a:p>
            <a:pPr lvl="1"/>
            <a:r>
              <a:rPr lang="en-US" dirty="0" smtClean="0"/>
              <a:t>open/close/read/write, wrappers, RIO, standard IO</a:t>
            </a:r>
          </a:p>
          <a:p>
            <a:pPr lvl="2"/>
            <a:r>
              <a:rPr lang="en-US" dirty="0" smtClean="0"/>
              <a:t>When do you use what?</a:t>
            </a:r>
          </a:p>
          <a:p>
            <a:pPr lvl="1"/>
            <a:r>
              <a:rPr lang="en-US" dirty="0" smtClean="0"/>
              <a:t>File descriptor table, initialized with 0, 1, 2</a:t>
            </a:r>
          </a:p>
          <a:p>
            <a:pPr lvl="1"/>
            <a:r>
              <a:rPr lang="en-US" dirty="0" smtClean="0"/>
              <a:t>File metadata</a:t>
            </a:r>
          </a:p>
          <a:p>
            <a:pPr lvl="1"/>
            <a:r>
              <a:rPr lang="en-US" dirty="0" smtClean="0"/>
              <a:t>File sharing and redirection</a:t>
            </a:r>
          </a:p>
          <a:p>
            <a:pPr lvl="2"/>
            <a:r>
              <a:rPr lang="en-US" dirty="0" smtClean="0"/>
              <a:t>Interaction with fork (</a:t>
            </a:r>
            <a:r>
              <a:rPr lang="en-US" dirty="0" err="1" smtClean="0"/>
              <a:t>refcnt</a:t>
            </a:r>
            <a:r>
              <a:rPr lang="en-US" dirty="0" smtClean="0"/>
              <a:t>, file position)</a:t>
            </a:r>
          </a:p>
          <a:p>
            <a:pPr lvl="2"/>
            <a:r>
              <a:rPr lang="en-US" dirty="0" smtClean="0"/>
              <a:t>dup and dup2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[Subset of] Exam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Virtual Memory (a lot to know here…)</a:t>
            </a:r>
          </a:p>
          <a:p>
            <a:pPr lvl="1"/>
            <a:r>
              <a:rPr lang="en-US" b="1" u="sng" dirty="0" smtClean="0"/>
              <a:t>TRANSLATIONS</a:t>
            </a:r>
            <a:endParaRPr lang="en-US" dirty="0" smtClean="0"/>
          </a:p>
          <a:p>
            <a:pPr lvl="1"/>
            <a:r>
              <a:rPr lang="en-US" dirty="0" smtClean="0"/>
              <a:t>Address anatomy</a:t>
            </a:r>
          </a:p>
          <a:p>
            <a:pPr lvl="1"/>
            <a:r>
              <a:rPr lang="en-US" dirty="0" smtClean="0"/>
              <a:t>VM system design</a:t>
            </a:r>
          </a:p>
          <a:p>
            <a:pPr lvl="1"/>
            <a:r>
              <a:rPr lang="en-US" dirty="0" smtClean="0"/>
              <a:t>TLB</a:t>
            </a:r>
          </a:p>
          <a:p>
            <a:pPr lvl="1"/>
            <a:r>
              <a:rPr lang="en-US" dirty="0" smtClean="0"/>
              <a:t>Page table &amp; PTEs</a:t>
            </a:r>
          </a:p>
          <a:p>
            <a:pPr lvl="1"/>
            <a:r>
              <a:rPr lang="en-US" dirty="0" err="1" smtClean="0"/>
              <a:t>mmap</a:t>
            </a:r>
            <a:endParaRPr lang="en-US" dirty="0" smtClean="0"/>
          </a:p>
          <a:p>
            <a:pPr lvl="1"/>
            <a:r>
              <a:rPr lang="en-US" dirty="0" smtClean="0"/>
              <a:t>Page faults</a:t>
            </a:r>
          </a:p>
          <a:p>
            <a:pPr lvl="1"/>
            <a:r>
              <a:rPr lang="en-US" dirty="0" smtClean="0"/>
              <a:t>Special registers</a:t>
            </a:r>
          </a:p>
          <a:p>
            <a:pPr lvl="1"/>
            <a:r>
              <a:rPr lang="en-US" dirty="0" smtClean="0"/>
              <a:t>COW and Demand Paging (ZFOD)?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548</Words>
  <Application>Microsoft Office PowerPoint</Application>
  <PresentationFormat>On-screen Show (4:3)</PresentationFormat>
  <Paragraphs>104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Exam #2 Review</vt:lpstr>
      <vt:lpstr>Agenda</vt:lpstr>
      <vt:lpstr>Studying</vt:lpstr>
      <vt:lpstr>[Subset of] Exam Topics</vt:lpstr>
      <vt:lpstr>[Subset of] Exam Topics</vt:lpstr>
      <vt:lpstr>[Subset of] Exam Topics</vt:lpstr>
      <vt:lpstr>[Subset of] Exam Topics</vt:lpstr>
      <vt:lpstr>[Subset of] Exam Topics</vt:lpstr>
      <vt:lpstr>[Subset of] Exam Topics</vt:lpstr>
      <vt:lpstr>[Subset of] Exam Topics</vt:lpstr>
      <vt:lpstr>PowerPoint Presentation</vt:lpstr>
      <vt:lpstr>PowerPoint Presentation</vt:lpstr>
      <vt:lpstr>[Subset of] Exam Topics</vt:lpstr>
      <vt:lpstr>[Subset of] Exam Topics</vt:lpstr>
      <vt:lpstr>PowerPoint Presentation</vt:lpstr>
      <vt:lpstr>PowerPoint Presentation</vt:lpstr>
      <vt:lpstr>PowerPoint Presentation</vt:lpstr>
      <vt:lpstr>Questions?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 #2 Review</dc:title>
  <dc:creator>Hari Seshadri</dc:creator>
  <cp:lastModifiedBy>Lucas Tan</cp:lastModifiedBy>
  <cp:revision>7</cp:revision>
  <dcterms:created xsi:type="dcterms:W3CDTF">2010-11-07T20:33:33Z</dcterms:created>
  <dcterms:modified xsi:type="dcterms:W3CDTF">2010-11-08T19:57:36Z</dcterms:modified>
</cp:coreProperties>
</file>