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42" r:id="rId2"/>
    <p:sldId id="604" r:id="rId3"/>
    <p:sldId id="608" r:id="rId4"/>
    <p:sldId id="605" r:id="rId5"/>
    <p:sldId id="606" r:id="rId6"/>
    <p:sldId id="607" r:id="rId7"/>
    <p:sldId id="610" r:id="rId8"/>
    <p:sldId id="609" r:id="rId9"/>
    <p:sldId id="613" r:id="rId10"/>
    <p:sldId id="615" r:id="rId11"/>
    <p:sldId id="616" r:id="rId12"/>
    <p:sldId id="634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4" r:id="rId21"/>
    <p:sldId id="635" r:id="rId22"/>
    <p:sldId id="625" r:id="rId23"/>
    <p:sldId id="626" r:id="rId24"/>
    <p:sldId id="627" r:id="rId25"/>
    <p:sldId id="628" r:id="rId26"/>
    <p:sldId id="632" r:id="rId27"/>
    <p:sldId id="630" r:id="rId28"/>
    <p:sldId id="633" r:id="rId29"/>
    <p:sldId id="631" r:id="rId30"/>
    <p:sldId id="636" r:id="rId31"/>
    <p:sldId id="574" r:id="rId32"/>
    <p:sldId id="575" r:id="rId33"/>
    <p:sldId id="637" r:id="rId34"/>
    <p:sldId id="576" r:id="rId35"/>
    <p:sldId id="577" r:id="rId36"/>
    <p:sldId id="578" r:id="rId37"/>
    <p:sldId id="579" r:id="rId38"/>
    <p:sldId id="596" r:id="rId39"/>
    <p:sldId id="593" r:id="rId40"/>
  </p:sldIdLst>
  <p:sldSz cx="9144000" cy="6858000" type="screen4x3"/>
  <p:notesSz cx="7302500" cy="9586913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2977" autoAdjust="0"/>
    <p:restoredTop sz="94626" autoAdjust="0"/>
  </p:normalViewPr>
  <p:slideViewPr>
    <p:cSldViewPr snapToObjects="1">
      <p:cViewPr varScale="1">
        <p:scale>
          <a:sx n="99" d="100"/>
          <a:sy n="99" d="100"/>
        </p:scale>
        <p:origin x="-624" y="-104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tags" Target="tags/tag1.xml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18,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33600"/>
            <a:ext cx="8991600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sbuf_insert(sbuf_t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-&gt;slots);                        /* Wait for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rear)%(sp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 = item; /* Insert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-&gt;items);                        /* Announce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0625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1985665"/>
            <a:ext cx="89916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sbuf_remove(sbuf_t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-&gt;items);                         /* Wait for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item =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front)%(sp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)]; /* Remove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-&gt;slots);                         /* Announce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return item;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625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r>
              <a:rPr lang="en-US" dirty="0" smtClean="0"/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mutual exclusion problem</a:t>
            </a:r>
          </a:p>
          <a:p>
            <a:endParaRPr lang="en-US" dirty="0" smtClean="0"/>
          </a:p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object. </a:t>
            </a:r>
          </a:p>
          <a:p>
            <a:pPr lvl="1"/>
            <a:r>
              <a:rPr lang="en-US" dirty="0" smtClean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waiting.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ctr"/>
            <a:r>
              <a:rPr lang="en-US" sz="2000" dirty="0" smtClean="0">
                <a:latin typeface="+mn-lt"/>
              </a:rPr>
              <a:t>worker</a:t>
            </a:r>
          </a:p>
          <a:p>
            <a:pPr algn="ctr"/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threads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57464" cy="54168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sbuf_t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Shared buffer of connected descriptors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, port;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=</a:t>
            </a:r>
            <a:r>
              <a:rPr lang="en-US" sz="1600" dirty="0" err="1" smtClean="0">
                <a:latin typeface="Courier New" pitchFamily="49" charset="0"/>
              </a:rPr>
              <a:t>sizeof(struct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port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sbuf_init(&amp;sbuf</a:t>
            </a:r>
            <a:r>
              <a:rPr lang="en-US" sz="1600" dirty="0" smtClean="0">
                <a:latin typeface="Courier New" pitchFamily="49" charset="0"/>
              </a:rPr>
              <a:t>, SBUFSIZE);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Open_listenfd(port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NTHREADS;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Create worker threads */     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Pthread_create(&amp;tid</a:t>
            </a:r>
            <a:r>
              <a:rPr lang="en-US" sz="1600" dirty="0" smtClean="0">
                <a:latin typeface="Courier New" pitchFamily="49" charset="0"/>
              </a:rPr>
              <a:t>, NULL, thread,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Accept(listenfd</a:t>
            </a:r>
            <a:r>
              <a:rPr lang="en-US" sz="1600" dirty="0" smtClean="0">
                <a:latin typeface="Courier New" pitchFamily="49" charset="0"/>
              </a:rPr>
              <a:t>, (SA *) &amp;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sbuf_insert(&amp;sbuf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Insert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connfd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in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185988"/>
            <a:ext cx="8357464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thread(void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Pthread_detach(pthread_self</a:t>
            </a:r>
            <a:r>
              <a:rPr lang="en-US" sz="1600" dirty="0" smtClean="0">
                <a:latin typeface="Courier New" pitchFamily="49" charset="0"/>
              </a:rPr>
              <a:t>());</a:t>
            </a: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sbuf_remove(&amp;sbuf</a:t>
            </a:r>
            <a:r>
              <a:rPr lang="en-US" sz="1600" dirty="0" smtClean="0">
                <a:latin typeface="Courier New" pitchFamily="49" charset="0"/>
              </a:rPr>
              <a:t>); /* Remove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from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                      buffer */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echo_cnt(connfd</a:t>
            </a:r>
            <a:r>
              <a:rPr lang="en-US" sz="1600" dirty="0" smtClean="0">
                <a:latin typeface="Courier New" pitchFamily="49" charset="0"/>
              </a:rPr>
              <a:t>);                /* Service client */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Close(connfd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3291" y="4583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240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71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;  /* Byte counter */</a:t>
            </a:r>
          </a:p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;   /* and the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 that protects it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static void </a:t>
            </a:r>
            <a:r>
              <a:rPr lang="en-US" sz="1600" dirty="0" err="1" smtClean="0">
                <a:latin typeface="Courier New" pitchFamily="49" charset="0"/>
              </a:rPr>
              <a:t>init_echo_cnt(void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Sem_init(&amp;mutex</a:t>
            </a:r>
            <a:r>
              <a:rPr lang="en-US" sz="1600" dirty="0" smtClean="0">
                <a:latin typeface="Courier New" pitchFamily="49" charset="0"/>
              </a:rPr>
              <a:t>, 0, 1);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2213" y="43434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3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echo_cnt</a:t>
            </a:r>
            <a:r>
              <a:rPr lang="en-US" sz="1800" dirty="0" smtClean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Producer-consumer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57464" cy="4924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echo_cnt(int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char </a:t>
            </a:r>
            <a:r>
              <a:rPr lang="en-US" sz="1600" dirty="0" err="1" smtClean="0">
                <a:latin typeface="Courier New" pitchFamily="49" charset="0"/>
              </a:rPr>
              <a:t>buf[MAXLINE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rio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static </a:t>
            </a:r>
            <a:r>
              <a:rPr lang="en-US" sz="1600" dirty="0" err="1" smtClean="0">
                <a:latin typeface="Courier New" pitchFamily="49" charset="0"/>
              </a:rPr>
              <a:t>pthread_once_t</a:t>
            </a:r>
            <a:r>
              <a:rPr lang="en-US" sz="1600" dirty="0" smtClean="0">
                <a:latin typeface="Courier New" pitchFamily="49" charset="0"/>
              </a:rPr>
              <a:t> once = PTHREAD_ONCE_INIT;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Pthread_once(&amp;once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init_echo_cnt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Rio_readinitb(&amp;rio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while((n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Rio_readlineb(&amp;rio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MAXLINE)) != 0)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printf("thread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received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(%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total) bytes on </a:t>
            </a:r>
            <a:r>
              <a:rPr lang="en-US" sz="1600" dirty="0" err="1" smtClean="0">
                <a:latin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</a:rPr>
              <a:t>pthread_self</a:t>
            </a:r>
            <a:r>
              <a:rPr lang="en-US" sz="1600" dirty="0" smtClean="0">
                <a:latin typeface="Courier New" pitchFamily="49" charset="0"/>
              </a:rPr>
              <a:t>(),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Rio_writen(connfd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312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1477" y="6336268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/>
              <a:t>Thread safety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 </a:t>
            </a:r>
            <a:r>
              <a:rPr lang="en-US" dirty="0"/>
              <a:t>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threads. 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variables.</a:t>
            </a:r>
          </a:p>
          <a:p>
            <a:pPr lvl="1"/>
            <a:r>
              <a:rPr lang="en-US" dirty="0" smtClean="0"/>
              <a:t>Class 2: Functions that keep state across multiple invocations.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variable.</a:t>
            </a:r>
          </a:p>
          <a:p>
            <a:pPr lvl="1"/>
            <a:r>
              <a:rPr lang="en-US" dirty="0" smtClean="0"/>
              <a:t>Class 4: Functions that call thread-unsafe functions.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  <a:endParaRPr lang="en-US" sz="1600" dirty="0" smtClean="0">
              <a:latin typeface="Courier New" pitchFamily="49" charset="0"/>
            </a:endParaRPr>
          </a:p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next </a:t>
            </a:r>
            <a:r>
              <a:rPr lang="en-US" sz="1600" dirty="0">
                <a:latin typeface="Courier New" pitchFamily="49" charset="0"/>
              </a:rPr>
              <a:t>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: set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</a:rPr>
              <a:t>nextp = *nextp*1103515245 + 12345;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209563"/>
            <a:ext cx="4494239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lock-and-copy version */</a:t>
            </a:r>
          </a:p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ctime_ts(const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timep</a:t>
            </a:r>
            <a:r>
              <a:rPr lang="en-US" sz="1600" dirty="0" smtClean="0">
                <a:latin typeface="Courier New" pitchFamily="49" charset="0"/>
              </a:rPr>
              <a:t>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char *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ctime(timep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strcpy(privatep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70607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latin typeface="+mn-lt"/>
              </a:rPr>
              <a:t>Warning: Some functions like </a:t>
            </a:r>
            <a:r>
              <a:rPr lang="en-US" sz="1800" dirty="0" err="1" smtClean="0">
                <a:latin typeface="Courier New"/>
                <a:cs typeface="Courier New"/>
              </a:rPr>
              <a:t>gethostbyname</a:t>
            </a:r>
            <a:r>
              <a:rPr lang="en-US" sz="1800" dirty="0" smtClean="0">
                <a:latin typeface="+mn-lt"/>
              </a:rPr>
              <a:t> require a </a:t>
            </a:r>
            <a:r>
              <a:rPr lang="en-US" sz="1800" i="1" dirty="0" smtClean="0">
                <a:latin typeface="+mn-lt"/>
              </a:rPr>
              <a:t>deep copy. </a:t>
            </a:r>
            <a:r>
              <a:rPr lang="en-US" sz="1800" dirty="0" smtClean="0">
                <a:latin typeface="+mn-lt"/>
              </a:rPr>
              <a:t>Use reentrant </a:t>
            </a:r>
            <a:r>
              <a:rPr lang="en-US" sz="1800" i="1" dirty="0" err="1" smtClean="0">
                <a:latin typeface="Courier New"/>
                <a:cs typeface="Courier New"/>
              </a:rPr>
              <a:t>gethostbyname_r</a:t>
            </a:r>
            <a:r>
              <a:rPr lang="en-US" sz="1800" i="1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version instead.</a:t>
            </a:r>
          </a:p>
          <a:p>
            <a:endParaRPr 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functions.</a:t>
            </a:r>
          </a:p>
          <a:p>
            <a:pPr lvl="2"/>
            <a:r>
              <a:rPr lang="en-US" dirty="0" smtClean="0"/>
              <a:t>Require no synchronization operations.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 Schedule Access 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state.</a:t>
            </a:r>
          </a:p>
          <a:p>
            <a:pPr lvl="1"/>
            <a:r>
              <a:rPr lang="en-US" dirty="0" smtClean="0"/>
              <a:t>Use binary semaphores to notify other threads.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</a:t>
            </a:r>
            <a:r>
              <a:rPr lang="en-US" dirty="0" smtClean="0"/>
              <a:t> Worry</a:t>
            </a:r>
            <a:r>
              <a:rPr lang="en-US" dirty="0"/>
              <a:t>:</a:t>
            </a:r>
            <a:r>
              <a:rPr lang="en-US" dirty="0" smtClean="0"/>
              <a:t> 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&amp;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Make sure don’t have unintended sharing of state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1629489"/>
            <a:ext cx="6587461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a threaded program without the race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tid[N];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*valp = malloc(sizeof(int));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*</a:t>
            </a:r>
            <a:r>
              <a:rPr lang="en-US" sz="1600" dirty="0">
                <a:latin typeface="Courier New" pitchFamily="49" charset="0"/>
              </a:rPr>
              <a:t>valp = 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valp);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}  </a:t>
            </a: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myid = *((int *)vargp);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</a:t>
            </a:r>
            <a:r>
              <a:rPr lang="en-US" sz="1600" dirty="0" err="1">
                <a:latin typeface="Courier New" pitchFamily="49" charset="0"/>
              </a:rPr>
              <a:t>(vargp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myid);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64124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Thread safety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/>
              <a:t>Deadlocks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/>
              <a:t>Another</a:t>
            </a:r>
            <a:r>
              <a:rPr lang="en-US" dirty="0" smtClean="0"/>
              <a:t> Worry</a:t>
            </a:r>
            <a:r>
              <a:rPr lang="en-US" dirty="0"/>
              <a:t>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true. 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    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943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80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480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11396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30065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20540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9209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2194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49212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0830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3685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80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480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11396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30065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20540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9209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2194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49212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0830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3685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7896225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</a:t>
            </a:r>
            <a:r>
              <a:rPr lang="en-US" dirty="0" smtClean="0"/>
              <a:t>1997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</a:rPr>
              <a:t>include “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”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654175"/>
            <a:ext cx="4854575" cy="4670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Initialize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Create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exit(0);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Produce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    item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Write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shared.buf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item;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Read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Consume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("consumed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smtClean="0">
                <a:latin typeface="Courier New" pitchFamily="49" charset="0"/>
              </a:rPr>
              <a:t>d\n“, item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Courier New"/>
                <a:cs typeface="Courier New"/>
              </a:rPr>
              <a:t>empty==1</a:t>
            </a:r>
            <a:r>
              <a:rPr lang="en-US" b="0" dirty="0">
                <a:latin typeface="Courier New"/>
                <a:cs typeface="Courier New"/>
              </a:rPr>
              <a:t>, </a:t>
            </a:r>
            <a:r>
              <a:rPr lang="en-US" b="0" dirty="0" smtClean="0">
                <a:latin typeface="Courier New"/>
                <a:cs typeface="Courier New"/>
              </a:rPr>
              <a:t>full==0</a:t>
            </a:r>
            <a:endParaRPr lang="en-US" b="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Consumer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endParaRPr lang="en-US" dirty="0" smtClean="0"/>
          </a:p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57464" cy="47089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#include "</a:t>
            </a:r>
            <a:r>
              <a:rPr lang="en-US" sz="1800" dirty="0" err="1" smtClean="0">
                <a:latin typeface="Courier New" pitchFamily="49" charset="0"/>
              </a:rPr>
              <a:t>csapp.h</a:t>
            </a:r>
            <a:r>
              <a:rPr lang="en-US" sz="1800" dirty="0" smtClean="0">
                <a:latin typeface="Courier New" pitchFamily="49" charset="0"/>
              </a:rPr>
              <a:t>”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</a:rPr>
              <a:t>typedef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</a:rPr>
              <a:t> {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;          /* Buffer array */         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;             /* Maximum number of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front;         /* buf[(front+1)%n] is first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rear;          /* </a:t>
            </a:r>
            <a:r>
              <a:rPr lang="en-US" sz="1800" dirty="0" err="1" smtClean="0">
                <a:latin typeface="Courier New" pitchFamily="49" charset="0"/>
              </a:rPr>
              <a:t>buf[rear%n</a:t>
            </a:r>
            <a:r>
              <a:rPr lang="en-US" sz="1800" dirty="0" smtClean="0">
                <a:latin typeface="Courier New" pitchFamily="49" charset="0"/>
              </a:rPr>
              <a:t>] is last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mutex</a:t>
            </a:r>
            <a:r>
              <a:rPr lang="en-US" sz="1800" dirty="0" smtClean="0">
                <a:latin typeface="Courier New" pitchFamily="49" charset="0"/>
              </a:rPr>
              <a:t>;       /* Protects accesses to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slots;       /* Counts available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items;       /* Counts available items */</a:t>
            </a:r>
          </a:p>
          <a:p>
            <a:r>
              <a:rPr lang="en-US" sz="1800" dirty="0" smtClean="0">
                <a:latin typeface="Courier New" pitchFamily="49" charset="0"/>
              </a:rPr>
              <a:t>} </a:t>
            </a:r>
            <a:r>
              <a:rPr lang="en-US" sz="1800" dirty="0" err="1" smtClean="0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sbuf_init(sbuf_t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sbuf_deinit(sbuf_t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sbuf_insert(sbuf_t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item);</a:t>
            </a:r>
          </a:p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sbuf_remove(sbuf_t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slots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sbuf_init(sbuf_t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Calloc(n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sizeof(int</a:t>
            </a:r>
            <a:r>
              <a:rPr lang="en-US" sz="1600" dirty="0" smtClean="0">
                <a:latin typeface="Courier New" pitchFamily="49" charset="0"/>
              </a:rPr>
              <a:t>)); 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                  /* Buffer holds max of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items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 smtClean="0">
                <a:latin typeface="Courier New" pitchFamily="49" charset="0"/>
              </a:rPr>
              <a:t>iff</a:t>
            </a:r>
            <a:r>
              <a:rPr lang="en-US" sz="1600" dirty="0" smtClean="0">
                <a:latin typeface="Courier New" pitchFamily="49" charset="0"/>
              </a:rPr>
              <a:t> front == rear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-&gt;slots, 0,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empty slots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-&gt;items, 0, 0);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zero items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sbuf_deinit(sbuf_t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14736</TotalTime>
  <Words>4039</Words>
  <Application>Microsoft Macintosh PowerPoint</Application>
  <PresentationFormat>On-screen Show (4:3)</PresentationFormat>
  <Paragraphs>645</Paragraphs>
  <Slides>39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template2007</vt:lpstr>
      <vt:lpstr>Synchronization: Advanced  15-213: Introduction to Computer Systems 24th Lecture, Nov. 18, 2010</vt:lpstr>
      <vt:lpstr>Today</vt:lpstr>
      <vt:lpstr>Using Semaphores to Schedule Access to Shared Resources</vt:lpstr>
      <vt:lpstr>Producer-Consumer Problem</vt:lpstr>
      <vt:lpstr>Producer-Consumer on 1-element Buffer</vt:lpstr>
      <vt:lpstr>Producer-Consumer on 1-element Buffer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Today</vt:lpstr>
      <vt:lpstr>Readers-Writers Problem</vt:lpstr>
      <vt:lpstr>Variants of Readers-Writers </vt:lpstr>
      <vt:lpstr>Solution to First Readers-Writers Problem</vt:lpstr>
      <vt:lpstr>Case Study: Prethreaded Concurrent Server</vt:lpstr>
      <vt:lpstr>Prethreaded Concurrent Server</vt:lpstr>
      <vt:lpstr>Prethreaded Concurrent Server</vt:lpstr>
      <vt:lpstr>Prethreaded Concurrent Server</vt:lpstr>
      <vt:lpstr>Prethreaded Concurrent Server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Today</vt:lpstr>
      <vt:lpstr>One Worry: Races</vt:lpstr>
      <vt:lpstr>Race Elimination</vt:lpstr>
      <vt:lpstr>Today</vt:lpstr>
      <vt:lpstr>Another Worry: Deadlock</vt:lpstr>
      <vt:lpstr>Deadlocking With Semaphores</vt:lpstr>
      <vt:lpstr>Deadlock Visualized in Progress Graph</vt:lpstr>
      <vt:lpstr>Avoiding Deadlock</vt:lpstr>
      <vt:lpstr>Avoided Deadlock in Progress Graph</vt:lpstr>
      <vt:lpstr>Threads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828</cp:revision>
  <cp:lastPrinted>1999-09-20T15:19:18Z</cp:lastPrinted>
  <dcterms:created xsi:type="dcterms:W3CDTF">2011-01-05T23:58:06Z</dcterms:created>
  <dcterms:modified xsi:type="dcterms:W3CDTF">2011-01-05T23:58:42Z</dcterms:modified>
</cp:coreProperties>
</file>