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s/slide14.xml" ContentType="application/vnd.openxmlformats-officedocument.presentationml.slide+xml"/>
  <Override PartName="/ppt/notesSlides/notesSlide16.xml" ContentType="application/vnd.openxmlformats-officedocument.presentationml.notesSlide+xml"/>
  <Default Extension="xml" ContentType="application/xml"/>
  <Override PartName="/ppt/tableStyles.xml" ContentType="application/vnd.openxmlformats-officedocument.presentationml.tableStyles+xml"/>
  <Override PartName="/ppt/notesSlides/notesSlide31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21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notesSlides/notesSlide30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Override PartName="/ppt/notesSlides/notesSlide29.xml" ContentType="application/vnd.openxmlformats-officedocument.presentationml.notes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notesSlides/notesSlide8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s/slide26.xml" ContentType="application/vnd.openxmlformats-officedocument.presentationml.slide+xml"/>
  <Override PartName="/ppt/notesSlides/notesSlide28.xml" ContentType="application/vnd.openxmlformats-officedocument.presentationml.notesSlide+xml"/>
  <Override PartName="/ppt/slides/slide35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s/slide25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notesSlides/notesSlide20.xml" ContentType="application/vnd.openxmlformats-officedocument.presentationml.notesSlide+xml"/>
  <Override PartName="/ppt/tags/tag1.xml" ContentType="application/vnd.openxmlformats-officedocument.presentationml.tags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notesSlides/notesSlide4.xml" ContentType="application/vnd.openxmlformats-officedocument.presentationml.notesSlide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s/slide24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26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notesSlides/notesSlide18.xml" ContentType="application/vnd.openxmlformats-officedocument.presentationml.notesSlide+xml"/>
  <Override PartName="/ppt/viewProps.xml" ContentType="application/vnd.openxmlformats-officedocument.presentationml.viewProps+xml"/>
  <Default Extension="jpeg" ContentType="image/jpeg"/>
  <Override PartName="/ppt/notesSlides/notesSlide11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23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0.xml" ContentType="application/vnd.openxmlformats-officedocument.presentationml.slideLayout+xml"/>
  <Override PartName="/ppt/slides/slide6.xml" ContentType="application/vnd.openxmlformats-officedocument.presentationml.slide+xml"/>
  <Default Extension="bin" ContentType="application/vnd.openxmlformats-officedocument.presentationml.printerSettings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Override PartName="/ppt/notesSlides/notesSlide2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542" r:id="rId2"/>
    <p:sldId id="610" r:id="rId3"/>
    <p:sldId id="543" r:id="rId4"/>
    <p:sldId id="544" r:id="rId5"/>
    <p:sldId id="545" r:id="rId6"/>
    <p:sldId id="547" r:id="rId7"/>
    <p:sldId id="546" r:id="rId8"/>
    <p:sldId id="548" r:id="rId9"/>
    <p:sldId id="549" r:id="rId10"/>
    <p:sldId id="551" r:id="rId11"/>
    <p:sldId id="614" r:id="rId12"/>
    <p:sldId id="552" r:id="rId13"/>
    <p:sldId id="553" r:id="rId14"/>
    <p:sldId id="554" r:id="rId15"/>
    <p:sldId id="602" r:id="rId16"/>
    <p:sldId id="555" r:id="rId17"/>
    <p:sldId id="556" r:id="rId18"/>
    <p:sldId id="615" r:id="rId19"/>
    <p:sldId id="557" r:id="rId20"/>
    <p:sldId id="558" r:id="rId21"/>
    <p:sldId id="559" r:id="rId22"/>
    <p:sldId id="560" r:id="rId23"/>
    <p:sldId id="561" r:id="rId24"/>
    <p:sldId id="562" r:id="rId25"/>
    <p:sldId id="563" r:id="rId26"/>
    <p:sldId id="564" r:id="rId27"/>
    <p:sldId id="571" r:id="rId28"/>
    <p:sldId id="566" r:id="rId29"/>
    <p:sldId id="616" r:id="rId30"/>
    <p:sldId id="605" r:id="rId31"/>
    <p:sldId id="607" r:id="rId32"/>
    <p:sldId id="606" r:id="rId33"/>
    <p:sldId id="608" r:id="rId34"/>
    <p:sldId id="567" r:id="rId35"/>
    <p:sldId id="568" r:id="rId36"/>
    <p:sldId id="611" r:id="rId37"/>
  </p:sldIdLst>
  <p:sldSz cx="9144000" cy="6858000" type="screen4x3"/>
  <p:notesSz cx="7302500" cy="9586913"/>
  <p:custDataLst>
    <p:tags r:id="rId4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AC0000"/>
    <a:srgbClr val="F7F5CD"/>
    <a:srgbClr val="000000"/>
    <a:srgbClr val="9D3E40"/>
    <a:srgbClr val="990000"/>
    <a:srgbClr val="D5F1CF"/>
    <a:srgbClr val="F1C7C7"/>
    <a:srgbClr val="F6F5BD"/>
    <a:srgbClr val="EBAFAF"/>
    <a:srgbClr val="DB6F6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2977" autoAdjust="0"/>
    <p:restoredTop sz="94626" autoAdjust="0"/>
  </p:normalViewPr>
  <p:slideViewPr>
    <p:cSldViewPr snapToObjects="1">
      <p:cViewPr varScale="1">
        <p:scale>
          <a:sx n="99" d="100"/>
          <a:sy n="99" d="100"/>
        </p:scale>
        <p:origin x="-624" y="-104"/>
      </p:cViewPr>
      <p:guideLst>
        <p:guide orient="horz" pos="172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notesMaster" Target="notesMasters/notesMaster1.xml"/><Relationship Id="rId39" Type="http://schemas.openxmlformats.org/officeDocument/2006/relationships/handoutMaster" Target="handoutMasters/handoutMaster1.xml"/><Relationship Id="rId40" Type="http://schemas.openxmlformats.org/officeDocument/2006/relationships/printerSettings" Target="printerSettings/printerSettings1.bin"/><Relationship Id="rId41" Type="http://schemas.openxmlformats.org/officeDocument/2006/relationships/tags" Target="tags/tag1.xml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6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0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2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6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9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1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5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7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7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9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6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7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873250"/>
          </a:xfrm>
        </p:spPr>
        <p:txBody>
          <a:bodyPr/>
          <a:lstStyle/>
          <a:p>
            <a:pPr marL="0" indent="0"/>
            <a:r>
              <a:rPr lang="en-US" dirty="0" smtClean="0"/>
              <a:t>Synchronization: Basics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15-213: 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23</a:t>
            </a:r>
            <a:r>
              <a:rPr lang="en-US" sz="2000" b="0" baseline="30000" dirty="0" smtClean="0"/>
              <a:t>rd</a:t>
            </a:r>
            <a:r>
              <a:rPr lang="en-US" sz="2000" b="0" dirty="0" smtClean="0"/>
              <a:t> Lecture, Nov. 16, 2010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Randy Bryant and Dave O’Hallaron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4084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435678"/>
            <a:ext cx="8482182" cy="762000"/>
          </a:xfrm>
        </p:spPr>
        <p:txBody>
          <a:bodyPr/>
          <a:lstStyle/>
          <a:p>
            <a:r>
              <a:rPr lang="en-US"/>
              <a:t>Pros and Cons of Thread-Based Designs</a:t>
            </a:r>
          </a:p>
        </p:txBody>
      </p:sp>
      <p:sp>
        <p:nvSpPr>
          <p:cNvPr id="8140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15325" y="1252538"/>
            <a:ext cx="8307387" cy="5224462"/>
          </a:xfrm>
        </p:spPr>
        <p:txBody>
          <a:bodyPr/>
          <a:lstStyle/>
          <a:p>
            <a:r>
              <a:rPr lang="en-US" dirty="0"/>
              <a:t>+ Easy to share data structures between threads</a:t>
            </a:r>
          </a:p>
          <a:p>
            <a:pPr lvl="1"/>
            <a:r>
              <a:rPr lang="en-US" dirty="0"/>
              <a:t>e.g., logging information, file cache</a:t>
            </a:r>
          </a:p>
          <a:p>
            <a:r>
              <a:rPr lang="en-US" dirty="0"/>
              <a:t>+ Threads are more efficient than processes</a:t>
            </a:r>
          </a:p>
          <a:p>
            <a:endParaRPr lang="en-US" dirty="0" smtClean="0"/>
          </a:p>
          <a:p>
            <a:r>
              <a:rPr lang="en-US" dirty="0" smtClean="0">
                <a:latin typeface="Calibri"/>
              </a:rPr>
              <a:t>–</a:t>
            </a:r>
            <a:r>
              <a:rPr lang="en-US" dirty="0" smtClean="0"/>
              <a:t> Unintentional </a:t>
            </a:r>
            <a:r>
              <a:rPr lang="en-US" dirty="0"/>
              <a:t>sharing can introduce subtle and hard-to-reproduce errors</a:t>
            </a:r>
            <a:r>
              <a:rPr lang="en-US" dirty="0" smtClean="0"/>
              <a:t>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0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Threads review</a:t>
            </a:r>
          </a:p>
          <a:p>
            <a:r>
              <a:rPr lang="en-US" dirty="0" smtClean="0"/>
              <a:t>Sharing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Mutual exclusion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Semaphores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2514" y="435678"/>
            <a:ext cx="8634582" cy="762000"/>
          </a:xfrm>
        </p:spPr>
        <p:txBody>
          <a:bodyPr/>
          <a:lstStyle/>
          <a:p>
            <a:r>
              <a:rPr lang="en-US"/>
              <a:t>Shared Variables in Threaded C Programs</a:t>
            </a:r>
          </a:p>
        </p:txBody>
      </p:sp>
      <p:sp>
        <p:nvSpPr>
          <p:cNvPr id="92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4457" y="1257300"/>
            <a:ext cx="8307387" cy="5143500"/>
          </a:xfrm>
        </p:spPr>
        <p:txBody>
          <a:bodyPr/>
          <a:lstStyle/>
          <a:p>
            <a:r>
              <a:rPr lang="en-US" dirty="0"/>
              <a:t>Question: Which variables  in a threaded C program are </a:t>
            </a:r>
            <a:r>
              <a:rPr lang="en-US" dirty="0" smtClean="0"/>
              <a:t>shared?</a:t>
            </a:r>
            <a:endParaRPr lang="en-US" dirty="0"/>
          </a:p>
          <a:p>
            <a:pPr lvl="1"/>
            <a:r>
              <a:rPr lang="en-US" dirty="0"/>
              <a:t>The answer is not as simple as “</a:t>
            </a:r>
            <a:r>
              <a:rPr lang="en-US" i="1" dirty="0"/>
              <a:t>global variables are shared</a:t>
            </a:r>
            <a:r>
              <a:rPr lang="en-US" dirty="0"/>
              <a:t>” and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</a:t>
            </a:r>
            <a:r>
              <a:rPr lang="en-US" i="1" dirty="0"/>
              <a:t>stack variables are private</a:t>
            </a:r>
            <a:r>
              <a:rPr lang="en-US" dirty="0"/>
              <a:t>”</a:t>
            </a:r>
          </a:p>
          <a:p>
            <a:endParaRPr lang="en-US" dirty="0"/>
          </a:p>
          <a:p>
            <a:r>
              <a:rPr lang="en-US" dirty="0"/>
              <a:t>Requires answers to the following questions:</a:t>
            </a:r>
          </a:p>
          <a:p>
            <a:pPr lvl="1"/>
            <a:r>
              <a:rPr lang="en-US" dirty="0"/>
              <a:t>What is the memory model for threads?</a:t>
            </a:r>
          </a:p>
          <a:p>
            <a:pPr lvl="1"/>
            <a:r>
              <a:rPr lang="en-US" dirty="0"/>
              <a:t>How are</a:t>
            </a:r>
            <a:r>
              <a:rPr lang="en-US" dirty="0" smtClean="0"/>
              <a:t> instances of variables mapped to memory?</a:t>
            </a:r>
          </a:p>
          <a:p>
            <a:pPr lvl="1"/>
            <a:r>
              <a:rPr lang="en-US" dirty="0"/>
              <a:t>How many threads might reference each of these instances</a:t>
            </a:r>
            <a:r>
              <a:rPr lang="en-US" dirty="0" smtClean="0"/>
              <a:t>?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i="1" dirty="0" smtClean="0"/>
              <a:t>Def:</a:t>
            </a:r>
            <a:r>
              <a:rPr lang="en-US" dirty="0" smtClean="0"/>
              <a:t> A variable </a:t>
            </a:r>
            <a:r>
              <a:rPr lang="en-US" dirty="0" err="1" smtClean="0">
                <a:latin typeface="Courier New"/>
                <a:cs typeface="Courier New"/>
              </a:rPr>
              <a:t>x</a:t>
            </a:r>
            <a:r>
              <a:rPr lang="en-US" dirty="0" smtClean="0"/>
              <a:t> is </a:t>
            </a:r>
            <a:r>
              <a:rPr lang="en-US" i="1" dirty="0" smtClean="0"/>
              <a:t>shared </a:t>
            </a:r>
            <a:r>
              <a:rPr lang="en-US" dirty="0" smtClean="0"/>
              <a:t>if and only if multiple threads reference some instance of </a:t>
            </a:r>
            <a:r>
              <a:rPr lang="en-US" dirty="0" err="1" smtClean="0">
                <a:latin typeface="Courier New"/>
                <a:cs typeface="Courier New"/>
              </a:rPr>
              <a:t>x</a:t>
            </a:r>
            <a:r>
              <a:rPr lang="en-US" dirty="0" smtClean="0"/>
              <a:t>. </a:t>
            </a:r>
            <a:endParaRPr lang="en-US" i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Threads </a:t>
            </a:r>
            <a:r>
              <a:rPr lang="en-US" dirty="0"/>
              <a:t>Memory Model</a:t>
            </a:r>
          </a:p>
        </p:txBody>
      </p:sp>
      <p:sp>
        <p:nvSpPr>
          <p:cNvPr id="92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3375" y="1264238"/>
            <a:ext cx="8201025" cy="4972050"/>
          </a:xfrm>
        </p:spPr>
        <p:txBody>
          <a:bodyPr/>
          <a:lstStyle/>
          <a:p>
            <a:r>
              <a:rPr lang="en-US" dirty="0"/>
              <a:t>Conceptual model:</a:t>
            </a:r>
          </a:p>
          <a:p>
            <a:pPr lvl="1"/>
            <a:r>
              <a:rPr lang="en-US" dirty="0"/>
              <a:t>Multiple threads run within the context of a single process</a:t>
            </a:r>
          </a:p>
          <a:p>
            <a:pPr lvl="1"/>
            <a:r>
              <a:rPr lang="en-US" dirty="0"/>
              <a:t>Each thread has its own separate thread context</a:t>
            </a:r>
          </a:p>
          <a:p>
            <a:pPr lvl="2"/>
            <a:r>
              <a:rPr lang="en-US" sz="1600" dirty="0"/>
              <a:t>Thread ID, stack, stack </a:t>
            </a:r>
            <a:r>
              <a:rPr lang="en-US" sz="1600" dirty="0" smtClean="0"/>
              <a:t>pointer, PC, condition </a:t>
            </a:r>
            <a:r>
              <a:rPr lang="en-US" sz="1600" dirty="0"/>
              <a:t>codes, and</a:t>
            </a:r>
            <a:r>
              <a:rPr lang="en-US" sz="1600" dirty="0" smtClean="0"/>
              <a:t> GP registers</a:t>
            </a:r>
            <a:endParaRPr lang="en-US" sz="1600" dirty="0"/>
          </a:p>
          <a:p>
            <a:pPr lvl="1"/>
            <a:r>
              <a:rPr lang="en-US" dirty="0"/>
              <a:t>All threads share the remaining process context</a:t>
            </a:r>
          </a:p>
          <a:p>
            <a:pPr lvl="2"/>
            <a:r>
              <a:rPr lang="en-US" sz="1600" dirty="0"/>
              <a:t>Code, data, heap, and shared library segments of the process virtual address space</a:t>
            </a:r>
          </a:p>
          <a:p>
            <a:pPr lvl="2"/>
            <a:r>
              <a:rPr lang="en-US" sz="1600" dirty="0"/>
              <a:t>Open files and installed handlers</a:t>
            </a:r>
          </a:p>
          <a:p>
            <a:r>
              <a:rPr lang="en-US" dirty="0"/>
              <a:t>Operationally, this model is not strictly enforced:</a:t>
            </a:r>
          </a:p>
          <a:p>
            <a:pPr lvl="1"/>
            <a:r>
              <a:rPr lang="en-US" dirty="0" smtClean="0"/>
              <a:t>Register </a:t>
            </a:r>
            <a:r>
              <a:rPr lang="en-US" dirty="0"/>
              <a:t>values are truly separate and </a:t>
            </a:r>
            <a:r>
              <a:rPr lang="en-US" dirty="0" smtClean="0"/>
              <a:t>protected, but…</a:t>
            </a:r>
          </a:p>
          <a:p>
            <a:pPr lvl="1"/>
            <a:r>
              <a:rPr lang="en-US" dirty="0"/>
              <a:t>Any thread can read and write the stack of any other thread</a:t>
            </a:r>
          </a:p>
          <a:p>
            <a:endParaRPr lang="en-US" sz="2000" dirty="0" smtClean="0"/>
          </a:p>
          <a:p>
            <a:pPr>
              <a:buNone/>
            </a:pPr>
            <a:r>
              <a:rPr lang="en-US" i="1" dirty="0" smtClean="0">
                <a:solidFill>
                  <a:srgbClr val="C00000"/>
                </a:solidFill>
              </a:rPr>
              <a:t>The mismatch </a:t>
            </a:r>
            <a:r>
              <a:rPr lang="en-US" i="1" dirty="0">
                <a:solidFill>
                  <a:srgbClr val="C00000"/>
                </a:solidFill>
              </a:rPr>
              <a:t>between the conceptual and operation model </a:t>
            </a:r>
            <a:r>
              <a:rPr lang="en-US" i="1" dirty="0" smtClean="0">
                <a:solidFill>
                  <a:srgbClr val="C00000"/>
                </a:solidFill>
              </a:rPr>
              <a:t/>
            </a:r>
            <a:br>
              <a:rPr lang="en-US" i="1" dirty="0" smtClean="0">
                <a:solidFill>
                  <a:srgbClr val="C00000"/>
                </a:solidFill>
              </a:rPr>
            </a:br>
            <a:r>
              <a:rPr lang="en-US" i="1" dirty="0" smtClean="0">
                <a:solidFill>
                  <a:srgbClr val="C00000"/>
                </a:solidFill>
              </a:rPr>
              <a:t>is </a:t>
            </a:r>
            <a:r>
              <a:rPr lang="en-US" i="1" dirty="0">
                <a:solidFill>
                  <a:srgbClr val="C00000"/>
                </a:solidFill>
              </a:rPr>
              <a:t>a source of confusion and errors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774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9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50962" y="435678"/>
            <a:ext cx="8507016" cy="762000"/>
          </a:xfrm>
        </p:spPr>
        <p:txBody>
          <a:bodyPr/>
          <a:lstStyle/>
          <a:p>
            <a:r>
              <a:rPr lang="en-US" dirty="0" smtClean="0"/>
              <a:t>Example Program to Illustrate Sharing</a:t>
            </a:r>
            <a:endParaRPr lang="en-US" dirty="0"/>
          </a:p>
        </p:txBody>
      </p:sp>
      <p:sp>
        <p:nvSpPr>
          <p:cNvPr id="929795" name="Rectangle 3"/>
          <p:cNvSpPr>
            <a:spLocks noChangeArrowheads="1"/>
          </p:cNvSpPr>
          <p:nvPr/>
        </p:nvSpPr>
        <p:spPr bwMode="auto">
          <a:xfrm>
            <a:off x="457200" y="1457325"/>
            <a:ext cx="3764172" cy="477053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char **ptr;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global */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int main()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i;</a:t>
            </a:r>
          </a:p>
          <a:p>
            <a:r>
              <a:rPr lang="en-US" sz="1600" dirty="0">
                <a:latin typeface="Courier New" pitchFamily="49" charset="0"/>
              </a:rPr>
              <a:t>    pthread_t tid;</a:t>
            </a:r>
          </a:p>
          <a:p>
            <a:r>
              <a:rPr lang="en-US" sz="1600" dirty="0">
                <a:latin typeface="Courier New" pitchFamily="49" charset="0"/>
              </a:rPr>
              <a:t>    char *</a:t>
            </a:r>
            <a:r>
              <a:rPr lang="en-US" sz="1600" dirty="0" err="1" smtClean="0">
                <a:latin typeface="Courier New" pitchFamily="49" charset="0"/>
              </a:rPr>
              <a:t>msgs</a:t>
            </a:r>
            <a:r>
              <a:rPr lang="en-US" sz="1600" dirty="0" smtClean="0">
                <a:latin typeface="Courier New" pitchFamily="49" charset="0"/>
              </a:rPr>
              <a:t>[2] </a:t>
            </a:r>
            <a:r>
              <a:rPr lang="en-US" sz="1600" dirty="0">
                <a:latin typeface="Courier New" pitchFamily="49" charset="0"/>
              </a:rPr>
              <a:t>= {</a:t>
            </a:r>
          </a:p>
          <a:p>
            <a:r>
              <a:rPr lang="en-US" sz="1600" dirty="0">
                <a:latin typeface="Courier New" pitchFamily="49" charset="0"/>
              </a:rPr>
              <a:t>        "Hello from foo",</a:t>
            </a:r>
          </a:p>
          <a:p>
            <a:r>
              <a:rPr lang="en-US" sz="1600" dirty="0">
                <a:latin typeface="Courier New" pitchFamily="49" charset="0"/>
              </a:rPr>
              <a:t>        "Hello from bar"</a:t>
            </a:r>
          </a:p>
          <a:p>
            <a:r>
              <a:rPr lang="en-US" sz="1600" dirty="0">
                <a:latin typeface="Courier New" pitchFamily="49" charset="0"/>
              </a:rPr>
              <a:t>    };</a:t>
            </a:r>
          </a:p>
          <a:p>
            <a:r>
              <a:rPr lang="en-US" sz="1600" dirty="0">
                <a:latin typeface="Courier New" pitchFamily="49" charset="0"/>
              </a:rPr>
              <a:t>    ptr = </a:t>
            </a:r>
            <a:r>
              <a:rPr lang="en-US" sz="1600" dirty="0" err="1">
                <a:latin typeface="Courier New" pitchFamily="49" charset="0"/>
              </a:rPr>
              <a:t>msgs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for (i = 0; i &lt; 2; i++)</a:t>
            </a:r>
          </a:p>
          <a:p>
            <a:r>
              <a:rPr lang="en-US" sz="1600" dirty="0">
                <a:latin typeface="Courier New" pitchFamily="49" charset="0"/>
              </a:rPr>
              <a:t>        Pthread_create(&amp;tid, </a:t>
            </a:r>
          </a:p>
          <a:p>
            <a:r>
              <a:rPr lang="en-US" sz="1600" dirty="0">
                <a:latin typeface="Courier New" pitchFamily="49" charset="0"/>
              </a:rPr>
              <a:t>            NULL, </a:t>
            </a:r>
          </a:p>
          <a:p>
            <a:r>
              <a:rPr lang="en-US" sz="1600" dirty="0">
                <a:latin typeface="Courier New" pitchFamily="49" charset="0"/>
              </a:rPr>
              <a:t>            thread, </a:t>
            </a:r>
          </a:p>
          <a:p>
            <a:r>
              <a:rPr lang="en-US" sz="1600" dirty="0">
                <a:latin typeface="Courier New" pitchFamily="49" charset="0"/>
              </a:rPr>
              <a:t>            (void *)i);</a:t>
            </a:r>
          </a:p>
          <a:p>
            <a:r>
              <a:rPr lang="en-US" sz="1600" dirty="0">
                <a:latin typeface="Courier New" pitchFamily="49" charset="0"/>
              </a:rPr>
              <a:t>    Pthread_exit(NULL);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929796" name="Rectangle 4"/>
          <p:cNvSpPr>
            <a:spLocks noChangeArrowheads="1"/>
          </p:cNvSpPr>
          <p:nvPr/>
        </p:nvSpPr>
        <p:spPr bwMode="auto">
          <a:xfrm>
            <a:off x="4413250" y="1447800"/>
            <a:ext cx="4504759" cy="230832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thread routine */</a:t>
            </a:r>
          </a:p>
          <a:p>
            <a:r>
              <a:rPr lang="en-US" sz="1600" dirty="0">
                <a:latin typeface="Courier New" pitchFamily="49" charset="0"/>
              </a:rPr>
              <a:t>void *thread(void *vargp)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myid = (int) vargp;</a:t>
            </a:r>
          </a:p>
          <a:p>
            <a:r>
              <a:rPr lang="en-US" sz="1600" dirty="0">
                <a:latin typeface="Courier New" pitchFamily="49" charset="0"/>
              </a:rPr>
              <a:t>    static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cnt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= 0;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</a:p>
          <a:p>
            <a:r>
              <a:rPr lang="en-US" sz="1600" dirty="0">
                <a:latin typeface="Courier New" pitchFamily="49" charset="0"/>
              </a:rPr>
              <a:t>    printf("[%d]: %s (svar=%d)\n", </a:t>
            </a:r>
          </a:p>
          <a:p>
            <a:r>
              <a:rPr lang="en-US" sz="1600" dirty="0">
                <a:latin typeface="Courier New" pitchFamily="49" charset="0"/>
              </a:rPr>
              <a:t>         myid, ptr[myid], +</a:t>
            </a:r>
            <a:r>
              <a:rPr lang="en-US" sz="1600" dirty="0" smtClean="0">
                <a:latin typeface="Courier New" pitchFamily="49" charset="0"/>
              </a:rPr>
              <a:t>+</a:t>
            </a:r>
            <a:r>
              <a:rPr lang="en-US" sz="1600" dirty="0" err="1" smtClean="0">
                <a:latin typeface="Courier New" pitchFamily="49" charset="0"/>
              </a:rPr>
              <a:t>cnt</a:t>
            </a:r>
            <a:r>
              <a:rPr lang="en-US" sz="1600" dirty="0" smtClean="0">
                <a:latin typeface="Courier New" pitchFamily="49" charset="0"/>
              </a:rPr>
              <a:t>)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929797" name="Text Box 5"/>
          <p:cNvSpPr txBox="1">
            <a:spLocks noChangeArrowheads="1"/>
          </p:cNvSpPr>
          <p:nvPr/>
        </p:nvSpPr>
        <p:spPr bwMode="auto">
          <a:xfrm>
            <a:off x="4461234" y="4140200"/>
            <a:ext cx="4320614" cy="55399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i="1" dirty="0">
                <a:latin typeface="+mj-lt"/>
              </a:rPr>
              <a:t>Peer threads</a:t>
            </a:r>
            <a:r>
              <a:rPr lang="en-US" sz="1800" i="1" dirty="0" smtClean="0">
                <a:latin typeface="+mj-lt"/>
              </a:rPr>
              <a:t> reference </a:t>
            </a:r>
            <a:r>
              <a:rPr lang="en-US" sz="1800" i="1" dirty="0">
                <a:latin typeface="+mj-lt"/>
              </a:rPr>
              <a:t>main thread’s stack</a:t>
            </a:r>
          </a:p>
          <a:p>
            <a:r>
              <a:rPr lang="en-US" sz="1800" i="1" dirty="0">
                <a:latin typeface="+mj-lt"/>
              </a:rPr>
              <a:t>indirectly through global </a:t>
            </a:r>
            <a:r>
              <a:rPr lang="en-US" sz="1800" i="1" dirty="0" err="1">
                <a:latin typeface="+mj-lt"/>
              </a:rPr>
              <a:t>ptr</a:t>
            </a:r>
            <a:r>
              <a:rPr lang="en-US" sz="1800" i="1" dirty="0">
                <a:latin typeface="+mj-lt"/>
              </a:rPr>
              <a:t> variable</a:t>
            </a:r>
            <a:endParaRPr lang="en-US" sz="1800" dirty="0">
              <a:latin typeface="+mj-lt"/>
            </a:endParaRPr>
          </a:p>
        </p:txBody>
      </p:sp>
      <p:sp>
        <p:nvSpPr>
          <p:cNvPr id="929798" name="Line 6"/>
          <p:cNvSpPr>
            <a:spLocks noChangeShapeType="1"/>
          </p:cNvSpPr>
          <p:nvPr/>
        </p:nvSpPr>
        <p:spPr bwMode="auto">
          <a:xfrm flipV="1">
            <a:off x="5984875" y="3435350"/>
            <a:ext cx="520700" cy="6731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9797" grpId="0"/>
      <p:bldP spid="92979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 smtClean="0"/>
              <a:t>Mapping Variable Instances to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442325" cy="4972050"/>
          </a:xfrm>
        </p:spPr>
        <p:txBody>
          <a:bodyPr/>
          <a:lstStyle/>
          <a:p>
            <a:r>
              <a:rPr lang="en-US" dirty="0" smtClean="0"/>
              <a:t>Global variables</a:t>
            </a:r>
          </a:p>
          <a:p>
            <a:pPr lvl="1"/>
            <a:r>
              <a:rPr lang="en-US" i="1" dirty="0" smtClean="0"/>
              <a:t>Def:</a:t>
            </a:r>
            <a:r>
              <a:rPr lang="en-US" dirty="0" smtClean="0"/>
              <a:t>  Variable declared outside of a function</a:t>
            </a:r>
          </a:p>
          <a:p>
            <a:pPr lvl="1"/>
            <a:r>
              <a:rPr lang="en-US" b="1" dirty="0" smtClean="0">
                <a:solidFill>
                  <a:srgbClr val="990000"/>
                </a:solidFill>
              </a:rPr>
              <a:t>Virtual memory contains exactly one instance of any global variable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Local variables</a:t>
            </a:r>
          </a:p>
          <a:p>
            <a:pPr lvl="1"/>
            <a:r>
              <a:rPr lang="en-US" i="1" dirty="0" smtClean="0"/>
              <a:t>Def:</a:t>
            </a:r>
            <a:r>
              <a:rPr lang="en-US" dirty="0" smtClean="0"/>
              <a:t> Variable declared inside function without  </a:t>
            </a:r>
            <a:r>
              <a:rPr lang="en-US" dirty="0" smtClean="0">
                <a:latin typeface="Courier New"/>
                <a:cs typeface="Courier New"/>
              </a:rPr>
              <a:t>static</a:t>
            </a:r>
            <a:r>
              <a:rPr lang="en-US" dirty="0" smtClean="0"/>
              <a:t> attribute</a:t>
            </a:r>
          </a:p>
          <a:p>
            <a:pPr lvl="1"/>
            <a:r>
              <a:rPr lang="en-US" b="1" dirty="0" smtClean="0">
                <a:solidFill>
                  <a:srgbClr val="990000"/>
                </a:solidFill>
              </a:rPr>
              <a:t>Each thread stack contains one instance of each local variable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Local static variables</a:t>
            </a:r>
          </a:p>
          <a:p>
            <a:pPr lvl="1"/>
            <a:r>
              <a:rPr lang="en-US" i="1" dirty="0" smtClean="0"/>
              <a:t>Def: </a:t>
            </a:r>
            <a:r>
              <a:rPr lang="en-US" dirty="0" smtClean="0"/>
              <a:t> Variable declared inside  function with the </a:t>
            </a:r>
            <a:r>
              <a:rPr lang="en-US" dirty="0" smtClean="0">
                <a:latin typeface="Courier New"/>
                <a:cs typeface="Courier New"/>
              </a:rPr>
              <a:t>static</a:t>
            </a:r>
            <a:r>
              <a:rPr lang="en-US" dirty="0" smtClean="0"/>
              <a:t> attribute</a:t>
            </a:r>
          </a:p>
          <a:p>
            <a:pPr lvl="1"/>
            <a:r>
              <a:rPr lang="en-US" b="1" dirty="0" smtClean="0">
                <a:solidFill>
                  <a:srgbClr val="990000"/>
                </a:solidFill>
              </a:rPr>
              <a:t>Virtual memory contains exactly one instance of any local static variable.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97862"/>
            <a:ext cx="8972550" cy="781050"/>
          </a:xfrm>
        </p:spPr>
        <p:txBody>
          <a:bodyPr/>
          <a:lstStyle/>
          <a:p>
            <a:r>
              <a:rPr lang="en-US" dirty="0"/>
              <a:t>Mapping </a:t>
            </a:r>
            <a:r>
              <a:rPr lang="en-US" dirty="0" smtClean="0"/>
              <a:t>Variable Instances </a:t>
            </a:r>
            <a:r>
              <a:rPr lang="en-US" dirty="0"/>
              <a:t>to </a:t>
            </a:r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931843" name="Rectangle 3"/>
          <p:cNvSpPr>
            <a:spLocks noChangeArrowheads="1"/>
          </p:cNvSpPr>
          <p:nvPr/>
        </p:nvSpPr>
        <p:spPr bwMode="auto">
          <a:xfrm>
            <a:off x="365773" y="1971675"/>
            <a:ext cx="3764172" cy="477053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char **ptr;  </a:t>
            </a:r>
            <a:r>
              <a:rPr lang="en-US" sz="1600" dirty="0">
                <a:solidFill>
                  <a:srgbClr val="AC0000"/>
                </a:solidFill>
                <a:latin typeface="Courier New" pitchFamily="49" charset="0"/>
              </a:rPr>
              <a:t>/* global */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int main()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i;</a:t>
            </a:r>
          </a:p>
          <a:p>
            <a:r>
              <a:rPr lang="en-US" sz="1600" dirty="0">
                <a:latin typeface="Courier New" pitchFamily="49" charset="0"/>
              </a:rPr>
              <a:t>    pthread_t tid;</a:t>
            </a:r>
          </a:p>
          <a:p>
            <a:r>
              <a:rPr lang="en-US" sz="1600" dirty="0">
                <a:latin typeface="Courier New" pitchFamily="49" charset="0"/>
              </a:rPr>
              <a:t>    char *</a:t>
            </a:r>
            <a:r>
              <a:rPr lang="en-US" sz="1600" dirty="0" err="1" smtClean="0">
                <a:latin typeface="Courier New" pitchFamily="49" charset="0"/>
              </a:rPr>
              <a:t>msgs</a:t>
            </a:r>
            <a:r>
              <a:rPr lang="en-US" sz="1600" dirty="0" smtClean="0">
                <a:latin typeface="Courier New" pitchFamily="49" charset="0"/>
              </a:rPr>
              <a:t>[2] </a:t>
            </a:r>
            <a:r>
              <a:rPr lang="en-US" sz="1600" dirty="0">
                <a:latin typeface="Courier New" pitchFamily="49" charset="0"/>
              </a:rPr>
              <a:t>= {</a:t>
            </a:r>
          </a:p>
          <a:p>
            <a:r>
              <a:rPr lang="en-US" sz="1600" dirty="0">
                <a:latin typeface="Courier New" pitchFamily="49" charset="0"/>
              </a:rPr>
              <a:t>        "Hello from foo",</a:t>
            </a:r>
          </a:p>
          <a:p>
            <a:r>
              <a:rPr lang="en-US" sz="1600" dirty="0">
                <a:latin typeface="Courier New" pitchFamily="49" charset="0"/>
              </a:rPr>
              <a:t>        "Hello from bar"</a:t>
            </a:r>
          </a:p>
          <a:p>
            <a:r>
              <a:rPr lang="en-US" sz="1600" dirty="0">
                <a:latin typeface="Courier New" pitchFamily="49" charset="0"/>
              </a:rPr>
              <a:t>    };</a:t>
            </a:r>
          </a:p>
          <a:p>
            <a:r>
              <a:rPr lang="en-US" sz="1600" dirty="0">
                <a:latin typeface="Courier New" pitchFamily="49" charset="0"/>
              </a:rPr>
              <a:t>    ptr = </a:t>
            </a:r>
            <a:r>
              <a:rPr lang="en-US" sz="1600" dirty="0" err="1">
                <a:latin typeface="Courier New" pitchFamily="49" charset="0"/>
              </a:rPr>
              <a:t>msgs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for (i = 0; i &lt; 2; i++)</a:t>
            </a:r>
          </a:p>
          <a:p>
            <a:r>
              <a:rPr lang="en-US" sz="1600" dirty="0">
                <a:latin typeface="Courier New" pitchFamily="49" charset="0"/>
              </a:rPr>
              <a:t>        Pthread_create(&amp;tid, </a:t>
            </a:r>
          </a:p>
          <a:p>
            <a:r>
              <a:rPr lang="en-US" sz="1600" dirty="0">
                <a:latin typeface="Courier New" pitchFamily="49" charset="0"/>
              </a:rPr>
              <a:t>            NULL, </a:t>
            </a:r>
          </a:p>
          <a:p>
            <a:r>
              <a:rPr lang="en-US" sz="1600" dirty="0">
                <a:latin typeface="Courier New" pitchFamily="49" charset="0"/>
              </a:rPr>
              <a:t>            thread, </a:t>
            </a:r>
          </a:p>
          <a:p>
            <a:r>
              <a:rPr lang="en-US" sz="1600" dirty="0">
                <a:latin typeface="Courier New" pitchFamily="49" charset="0"/>
              </a:rPr>
              <a:t>            (void *)i);</a:t>
            </a:r>
          </a:p>
          <a:p>
            <a:r>
              <a:rPr lang="en-US" sz="1600" dirty="0">
                <a:latin typeface="Courier New" pitchFamily="49" charset="0"/>
              </a:rPr>
              <a:t>    Pthread_exit(NULL);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931844" name="Rectangle 4"/>
          <p:cNvSpPr>
            <a:spLocks noChangeArrowheads="1"/>
          </p:cNvSpPr>
          <p:nvPr/>
        </p:nvSpPr>
        <p:spPr bwMode="auto">
          <a:xfrm>
            <a:off x="4486275" y="3371850"/>
            <a:ext cx="4504759" cy="230832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thread routine */</a:t>
            </a:r>
          </a:p>
          <a:p>
            <a:r>
              <a:rPr lang="en-US" sz="1600" dirty="0">
                <a:latin typeface="Courier New" pitchFamily="49" charset="0"/>
              </a:rPr>
              <a:t>void *thread(void *vargp)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myid = (int)vargp;</a:t>
            </a:r>
          </a:p>
          <a:p>
            <a:r>
              <a:rPr lang="en-US" sz="1600" dirty="0">
                <a:latin typeface="Courier New" pitchFamily="49" charset="0"/>
              </a:rPr>
              <a:t>    static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cnt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= 0;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</a:p>
          <a:p>
            <a:r>
              <a:rPr lang="en-US" sz="1600" dirty="0">
                <a:latin typeface="Courier New" pitchFamily="49" charset="0"/>
              </a:rPr>
              <a:t>    printf("[%d]: %s (svar=%d)\n", </a:t>
            </a:r>
          </a:p>
          <a:p>
            <a:r>
              <a:rPr lang="en-US" sz="1600" dirty="0">
                <a:latin typeface="Courier New" pitchFamily="49" charset="0"/>
              </a:rPr>
              <a:t>         myid, ptr[myid], +</a:t>
            </a:r>
            <a:r>
              <a:rPr lang="en-US" sz="1600" dirty="0" smtClean="0">
                <a:latin typeface="Courier New" pitchFamily="49" charset="0"/>
              </a:rPr>
              <a:t>+</a:t>
            </a:r>
            <a:r>
              <a:rPr lang="en-US" sz="1600" dirty="0" err="1" smtClean="0">
                <a:latin typeface="Courier New" pitchFamily="49" charset="0"/>
              </a:rPr>
              <a:t>cnt</a:t>
            </a:r>
            <a:r>
              <a:rPr lang="en-US" sz="1600" dirty="0" smtClean="0">
                <a:latin typeface="Courier New" pitchFamily="49" charset="0"/>
              </a:rPr>
              <a:t>)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931845" name="Text Box 5"/>
          <p:cNvSpPr txBox="1">
            <a:spLocks noChangeArrowheads="1"/>
          </p:cNvSpPr>
          <p:nvPr/>
        </p:nvSpPr>
        <p:spPr bwMode="auto">
          <a:xfrm>
            <a:off x="200673" y="1130888"/>
            <a:ext cx="3583481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Global </a:t>
            </a:r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var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: </a:t>
            </a:r>
            <a:r>
              <a:rPr lang="en-US" sz="1800" dirty="0">
                <a:latin typeface="Calibri" pitchFamily="34" charset="0"/>
              </a:rPr>
              <a:t>1 instance (</a:t>
            </a:r>
            <a:r>
              <a:rPr lang="en-US" sz="1800" dirty="0" err="1">
                <a:latin typeface="Courier New" pitchFamily="49" charset="0"/>
              </a:rPr>
              <a:t>ptr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>
                <a:latin typeface="Calibri" pitchFamily="34" charset="0"/>
              </a:rPr>
              <a:t>[data])</a:t>
            </a:r>
          </a:p>
        </p:txBody>
      </p:sp>
      <p:sp>
        <p:nvSpPr>
          <p:cNvPr id="931846" name="Line 6"/>
          <p:cNvSpPr>
            <a:spLocks noChangeShapeType="1"/>
          </p:cNvSpPr>
          <p:nvPr/>
        </p:nvSpPr>
        <p:spPr bwMode="auto">
          <a:xfrm>
            <a:off x="1295401" y="1450976"/>
            <a:ext cx="191148" cy="606424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1847" name="Text Box 7"/>
          <p:cNvSpPr txBox="1">
            <a:spLocks noChangeArrowheads="1"/>
          </p:cNvSpPr>
          <p:nvPr/>
        </p:nvSpPr>
        <p:spPr bwMode="auto">
          <a:xfrm>
            <a:off x="4972286" y="6019800"/>
            <a:ext cx="4032837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Local static </a:t>
            </a:r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var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: </a:t>
            </a:r>
            <a:r>
              <a:rPr lang="en-US" sz="1800" dirty="0">
                <a:latin typeface="Calibri" pitchFamily="34" charset="0"/>
              </a:rPr>
              <a:t>1 instance </a:t>
            </a:r>
            <a:r>
              <a:rPr lang="en-US" sz="1800" dirty="0" smtClean="0">
                <a:latin typeface="Calibri" pitchFamily="34" charset="0"/>
              </a:rPr>
              <a:t>(</a:t>
            </a:r>
            <a:r>
              <a:rPr lang="en-US" sz="1800" dirty="0" err="1" smtClean="0">
                <a:latin typeface="Courier New" pitchFamily="49" charset="0"/>
              </a:rPr>
              <a:t>cnt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alibri" pitchFamily="34" charset="0"/>
              </a:rPr>
              <a:t>[data])</a:t>
            </a:r>
          </a:p>
        </p:txBody>
      </p:sp>
      <p:sp>
        <p:nvSpPr>
          <p:cNvPr id="931848" name="Line 8"/>
          <p:cNvSpPr>
            <a:spLocks noChangeShapeType="1"/>
          </p:cNvSpPr>
          <p:nvPr/>
        </p:nvSpPr>
        <p:spPr bwMode="auto">
          <a:xfrm flipV="1">
            <a:off x="6348824" y="4636088"/>
            <a:ext cx="304800" cy="13462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1849" name="Text Box 9"/>
          <p:cNvSpPr txBox="1">
            <a:spLocks noChangeArrowheads="1"/>
          </p:cNvSpPr>
          <p:nvPr/>
        </p:nvSpPr>
        <p:spPr bwMode="auto">
          <a:xfrm>
            <a:off x="3815414" y="1399401"/>
            <a:ext cx="3927485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Local </a:t>
            </a:r>
            <a:r>
              <a:rPr lang="en-US" sz="1800" i="1" dirty="0" err="1" smtClean="0">
                <a:solidFill>
                  <a:srgbClr val="C00000"/>
                </a:solidFill>
                <a:latin typeface="Calibri" pitchFamily="34" charset="0"/>
              </a:rPr>
              <a:t>vars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: </a:t>
            </a:r>
            <a:r>
              <a:rPr lang="en-US" sz="1800" dirty="0">
                <a:latin typeface="Calibri" pitchFamily="34" charset="0"/>
              </a:rPr>
              <a:t>1 instance (</a:t>
            </a:r>
            <a:r>
              <a:rPr lang="en-US" sz="1800" dirty="0" err="1">
                <a:latin typeface="Courier New" pitchFamily="49" charset="0"/>
              </a:rPr>
              <a:t>i.m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err="1" smtClean="0">
                <a:latin typeface="Courier New" pitchFamily="49" charset="0"/>
              </a:rPr>
              <a:t>msgs.m</a:t>
            </a:r>
            <a:r>
              <a:rPr lang="en-US" sz="1800" dirty="0" smtClean="0">
                <a:latin typeface="Calibri" pitchFamily="34" charset="0"/>
              </a:rPr>
              <a:t>)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31850" name="Line 10"/>
          <p:cNvSpPr>
            <a:spLocks noChangeShapeType="1"/>
          </p:cNvSpPr>
          <p:nvPr/>
        </p:nvSpPr>
        <p:spPr bwMode="auto">
          <a:xfrm flipH="1">
            <a:off x="1676400" y="1676400"/>
            <a:ext cx="2781948" cy="14478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1851" name="Text Box 11"/>
          <p:cNvSpPr txBox="1">
            <a:spLocks noChangeArrowheads="1"/>
          </p:cNvSpPr>
          <p:nvPr/>
        </p:nvSpPr>
        <p:spPr bwMode="auto">
          <a:xfrm>
            <a:off x="4290073" y="1955800"/>
            <a:ext cx="3872086" cy="110799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Local </a:t>
            </a:r>
            <a:r>
              <a:rPr lang="en-US" sz="1800" i="1" dirty="0" err="1" smtClean="0">
                <a:solidFill>
                  <a:srgbClr val="C00000"/>
                </a:solidFill>
                <a:latin typeface="Calibri" pitchFamily="34" charset="0"/>
              </a:rPr>
              <a:t>var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: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  </a:t>
            </a:r>
            <a:r>
              <a:rPr lang="en-US" sz="1800" dirty="0">
                <a:latin typeface="Calibri" pitchFamily="34" charset="0"/>
              </a:rPr>
              <a:t>2 instances (</a:t>
            </a:r>
          </a:p>
          <a:p>
            <a:r>
              <a:rPr lang="en-US" sz="1800" dirty="0">
                <a:latin typeface="Calibri" pitchFamily="34" charset="0"/>
              </a:rPr>
              <a:t>     </a:t>
            </a:r>
            <a:r>
              <a:rPr lang="en-US" sz="1800" dirty="0" smtClean="0">
                <a:latin typeface="Courier New" pitchFamily="49" charset="0"/>
              </a:rPr>
              <a:t>myid.p0 </a:t>
            </a:r>
            <a:r>
              <a:rPr lang="en-US" sz="1800" dirty="0" smtClean="0">
                <a:latin typeface="Calibri" pitchFamily="34" charset="0"/>
              </a:rPr>
              <a:t>[peer </a:t>
            </a:r>
            <a:r>
              <a:rPr lang="en-US" sz="1800" dirty="0">
                <a:latin typeface="Calibri" pitchFamily="34" charset="0"/>
              </a:rPr>
              <a:t>thread 0’s stack],</a:t>
            </a:r>
            <a:r>
              <a:rPr lang="en-US" sz="1800" dirty="0">
                <a:latin typeface="Courier New" pitchFamily="49" charset="0"/>
              </a:rPr>
              <a:t> </a:t>
            </a:r>
          </a:p>
          <a:p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smtClean="0">
                <a:latin typeface="Courier New" pitchFamily="49" charset="0"/>
              </a:rPr>
              <a:t>myid.p1 </a:t>
            </a:r>
            <a:r>
              <a:rPr lang="en-US" sz="1800" dirty="0" smtClean="0">
                <a:latin typeface="Calibri" pitchFamily="34" charset="0"/>
              </a:rPr>
              <a:t>[peer </a:t>
            </a:r>
            <a:r>
              <a:rPr lang="en-US" sz="1800" dirty="0">
                <a:latin typeface="Calibri" pitchFamily="34" charset="0"/>
              </a:rPr>
              <a:t>thread 1’s stack]</a:t>
            </a:r>
          </a:p>
          <a:p>
            <a:r>
              <a:rPr lang="en-US" sz="1800" dirty="0">
                <a:latin typeface="Calibri" pitchFamily="34" charset="0"/>
              </a:rPr>
              <a:t>)</a:t>
            </a:r>
          </a:p>
        </p:txBody>
      </p:sp>
      <p:sp>
        <p:nvSpPr>
          <p:cNvPr id="931852" name="Line 12"/>
          <p:cNvSpPr>
            <a:spLocks noChangeShapeType="1"/>
          </p:cNvSpPr>
          <p:nvPr/>
        </p:nvSpPr>
        <p:spPr bwMode="auto">
          <a:xfrm flipH="1">
            <a:off x="5943600" y="2864732"/>
            <a:ext cx="533400" cy="13208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H="1">
            <a:off x="2018652" y="1676400"/>
            <a:ext cx="2439696" cy="1886832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45" grpId="0"/>
      <p:bldP spid="931846" grpId="0" animBg="1"/>
      <p:bldP spid="931847" grpId="0"/>
      <p:bldP spid="931848" grpId="0" animBg="1"/>
      <p:bldP spid="931849" grpId="0"/>
      <p:bldP spid="931850" grpId="0" animBg="1"/>
      <p:bldP spid="931851" grpId="0"/>
      <p:bldP spid="931852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Shared Variable Analysis</a:t>
            </a:r>
          </a:p>
        </p:txBody>
      </p:sp>
      <p:sp>
        <p:nvSpPr>
          <p:cNvPr id="93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136" y="1219200"/>
            <a:ext cx="7896225" cy="5181600"/>
          </a:xfrm>
        </p:spPr>
        <p:txBody>
          <a:bodyPr/>
          <a:lstStyle/>
          <a:p>
            <a:r>
              <a:rPr lang="en-US" dirty="0"/>
              <a:t>Which </a:t>
            </a:r>
            <a:r>
              <a:rPr lang="en-US" dirty="0" smtClean="0"/>
              <a:t>variables </a:t>
            </a:r>
            <a:r>
              <a:rPr lang="en-US" dirty="0"/>
              <a:t>are shared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lnSpc>
                <a:spcPct val="95000"/>
              </a:lnSpc>
            </a:pPr>
            <a:endParaRPr lang="en-US" dirty="0" smtClean="0"/>
          </a:p>
          <a:p>
            <a:pPr>
              <a:lnSpc>
                <a:spcPct val="95000"/>
              </a:lnSpc>
            </a:pPr>
            <a:r>
              <a:rPr lang="en-US" dirty="0" smtClean="0"/>
              <a:t>Answer: A variable </a:t>
            </a:r>
            <a:r>
              <a:rPr lang="en-US" dirty="0" smtClean="0">
                <a:latin typeface="Courier New"/>
                <a:cs typeface="Courier New"/>
              </a:rPr>
              <a:t>x</a:t>
            </a:r>
            <a:r>
              <a:rPr lang="en-US" dirty="0" smtClean="0"/>
              <a:t> is shared </a:t>
            </a:r>
            <a:r>
              <a:rPr lang="en-US" dirty="0" err="1" smtClean="0"/>
              <a:t>iff</a:t>
            </a:r>
            <a:r>
              <a:rPr lang="en-US" dirty="0" smtClean="0"/>
              <a:t> multiple threads reference at least one instance of </a:t>
            </a:r>
            <a:r>
              <a:rPr lang="en-US" dirty="0" smtClean="0">
                <a:latin typeface="Courier New"/>
                <a:cs typeface="Courier New"/>
              </a:rPr>
              <a:t>x</a:t>
            </a:r>
            <a:r>
              <a:rPr lang="en-US" dirty="0" smtClean="0"/>
              <a:t>. Thus:</a:t>
            </a:r>
          </a:p>
          <a:p>
            <a:pPr marL="744538" lvl="1" indent="-246063">
              <a:spcBef>
                <a:spcPct val="25000"/>
              </a:spcBef>
              <a:buClr>
                <a:srgbClr val="C00000"/>
              </a:buClr>
              <a:buSzPct val="75000"/>
              <a:buFont typeface="Wingdings" pitchFamily="2" charset="2"/>
              <a:buChar char="n"/>
            </a:pPr>
            <a:r>
              <a:rPr lang="en-US" b="1" kern="1200" dirty="0" err="1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ptr</a:t>
            </a:r>
            <a:r>
              <a:rPr lang="en-US" b="1" kern="1200" dirty="0" smtClean="0">
                <a:solidFill>
                  <a:srgbClr val="000000"/>
                </a:solidFill>
                <a:ea typeface="+mn-ea"/>
                <a:cs typeface="+mn-cs"/>
              </a:rPr>
              <a:t>,  </a:t>
            </a:r>
            <a:r>
              <a:rPr lang="en-US" b="1" kern="1200" dirty="0" err="1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cnt</a:t>
            </a:r>
            <a:r>
              <a:rPr lang="en-US" b="1" kern="1200" dirty="0" smtClean="0">
                <a:solidFill>
                  <a:srgbClr val="000000"/>
                </a:solidFill>
                <a:ea typeface="+mn-ea"/>
                <a:cs typeface="+mn-cs"/>
              </a:rPr>
              <a:t>, and </a:t>
            </a:r>
            <a:r>
              <a:rPr lang="en-US" b="1" kern="1200" dirty="0" err="1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msgs</a:t>
            </a:r>
            <a:r>
              <a:rPr lang="en-US" b="1" kern="1200" dirty="0" smtClean="0">
                <a:solidFill>
                  <a:srgbClr val="000000"/>
                </a:solidFill>
                <a:ea typeface="+mn-ea"/>
                <a:cs typeface="+mn-cs"/>
              </a:rPr>
              <a:t> are shared</a:t>
            </a:r>
          </a:p>
          <a:p>
            <a:pPr marL="744538" lvl="1" indent="-246063">
              <a:spcBef>
                <a:spcPct val="25000"/>
              </a:spcBef>
              <a:buClr>
                <a:srgbClr val="C00000"/>
              </a:buClr>
              <a:buSzPct val="75000"/>
              <a:buFont typeface="Wingdings" pitchFamily="2" charset="2"/>
              <a:buChar char="n"/>
            </a:pPr>
            <a:r>
              <a:rPr lang="en-US" b="1" kern="1200" dirty="0" err="1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b="1" kern="1200" dirty="0" smtClean="0">
                <a:solidFill>
                  <a:srgbClr val="000000"/>
                </a:solidFill>
                <a:ea typeface="+mn-ea"/>
                <a:cs typeface="+mn-cs"/>
              </a:rPr>
              <a:t> and </a:t>
            </a:r>
            <a:r>
              <a:rPr lang="en-US" b="1" kern="1200" dirty="0" err="1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myid</a:t>
            </a:r>
            <a:r>
              <a:rPr lang="en-US" b="1" kern="1200" dirty="0" smtClean="0">
                <a:solidFill>
                  <a:srgbClr val="000000"/>
                </a:solidFill>
                <a:ea typeface="+mn-ea"/>
                <a:cs typeface="+mn-cs"/>
              </a:rPr>
              <a:t> are </a:t>
            </a:r>
            <a:r>
              <a:rPr lang="en-US" b="1" i="1" kern="1200" dirty="0" smtClean="0">
                <a:solidFill>
                  <a:srgbClr val="C00000"/>
                </a:solidFill>
                <a:ea typeface="+mn-ea"/>
                <a:cs typeface="+mn-cs"/>
              </a:rPr>
              <a:t>not</a:t>
            </a:r>
            <a:r>
              <a:rPr lang="en-US" b="1" kern="1200" dirty="0" smtClean="0">
                <a:solidFill>
                  <a:srgbClr val="000000"/>
                </a:solidFill>
                <a:ea typeface="+mn-ea"/>
                <a:cs typeface="+mn-cs"/>
              </a:rPr>
              <a:t> shared</a:t>
            </a:r>
          </a:p>
        </p:txBody>
      </p:sp>
      <p:sp>
        <p:nvSpPr>
          <p:cNvPr id="933892" name="Text Box 4"/>
          <p:cNvSpPr txBox="1">
            <a:spLocks noChangeArrowheads="1"/>
          </p:cNvSpPr>
          <p:nvPr/>
        </p:nvSpPr>
        <p:spPr bwMode="auto">
          <a:xfrm>
            <a:off x="785813" y="1765300"/>
            <a:ext cx="6224794" cy="23698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Variable 	</a:t>
            </a:r>
            <a:r>
              <a:rPr lang="en-US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Referenced </a:t>
            </a:r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by	Referenced by 	Referenced by</a:t>
            </a:r>
          </a:p>
          <a:p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instance	</a:t>
            </a:r>
            <a:r>
              <a:rPr lang="en-US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 main </a:t>
            </a:r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thread?	peer thread 0?	peer thread 1</a:t>
            </a:r>
            <a:r>
              <a:rPr lang="en-US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?</a:t>
            </a:r>
            <a:endParaRPr lang="en-US" sz="1800" dirty="0">
              <a:latin typeface="Calibri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1800" dirty="0" err="1">
                <a:latin typeface="Courier New" pitchFamily="49" charset="0"/>
              </a:rPr>
              <a:t>ptr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	</a:t>
            </a:r>
          </a:p>
          <a:p>
            <a:r>
              <a:rPr lang="en-US" sz="1800" dirty="0" err="1" smtClean="0">
                <a:latin typeface="Courier New" pitchFamily="49" charset="0"/>
              </a:rPr>
              <a:t>cnt</a:t>
            </a:r>
            <a:r>
              <a:rPr lang="en-US" sz="1800" dirty="0" smtClean="0">
                <a:latin typeface="Courier New" pitchFamily="49" charset="0"/>
              </a:rPr>
              <a:t>		</a:t>
            </a:r>
          </a:p>
          <a:p>
            <a:r>
              <a:rPr lang="en-US" sz="1800" dirty="0" err="1" smtClean="0">
                <a:latin typeface="Courier New" pitchFamily="49" charset="0"/>
              </a:rPr>
              <a:t>i.m</a:t>
            </a:r>
            <a:r>
              <a:rPr lang="en-US" sz="1800" dirty="0" smtClean="0">
                <a:latin typeface="Courier New" pitchFamily="49" charset="0"/>
              </a:rPr>
              <a:t>		</a:t>
            </a:r>
            <a:endParaRPr lang="en-US" sz="1800" dirty="0">
              <a:latin typeface="Courier New" pitchFamily="49" charset="0"/>
            </a:endParaRPr>
          </a:p>
          <a:p>
            <a:r>
              <a:rPr lang="en-US" sz="1800" dirty="0" err="1">
                <a:latin typeface="Courier New" pitchFamily="49" charset="0"/>
              </a:rPr>
              <a:t>msgs.m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		</a:t>
            </a:r>
            <a:endParaRPr lang="en-US" sz="1800" dirty="0">
              <a:latin typeface="Courier New" pitchFamily="49" charset="0"/>
            </a:endParaRPr>
          </a:p>
          <a:p>
            <a:r>
              <a:rPr lang="en-US" sz="1800" dirty="0">
                <a:latin typeface="Courier New" pitchFamily="49" charset="0"/>
              </a:rPr>
              <a:t>myid.p0</a:t>
            </a:r>
            <a:r>
              <a:rPr lang="en-US" sz="1800" dirty="0" smtClean="0">
                <a:latin typeface="Courier New" pitchFamily="49" charset="0"/>
              </a:rPr>
              <a:t>		</a:t>
            </a:r>
            <a:endParaRPr lang="en-US" sz="1800" dirty="0">
              <a:latin typeface="Courier New" pitchFamily="49" charset="0"/>
            </a:endParaRPr>
          </a:p>
          <a:p>
            <a:r>
              <a:rPr lang="en-US" sz="1800" dirty="0" smtClean="0">
                <a:latin typeface="Courier New" pitchFamily="49" charset="0"/>
              </a:rPr>
              <a:t>myid.p1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62200" y="23622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yes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38774" y="23622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yes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67400" y="23622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yes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95732" y="2654300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38774" y="26543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yes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67400" y="26543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yes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62200" y="29210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yes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72306" y="2921000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no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900932" y="2921000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no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362200" y="3227864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yes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038774" y="3227864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yes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867400" y="3227864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yes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395732" y="3510002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no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38774" y="3510002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yes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00932" y="3510002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no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395732" y="3770868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no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063170" y="3770868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no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867400" y="3770868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yes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3891" grpId="0" build="p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Threads review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Sharing</a:t>
            </a:r>
          </a:p>
          <a:p>
            <a:r>
              <a:rPr lang="en-US" dirty="0" smtClean="0"/>
              <a:t>Mutual exclusion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Semaphores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66007" y="152400"/>
            <a:ext cx="8775700" cy="1095375"/>
          </a:xfrm>
        </p:spPr>
        <p:txBody>
          <a:bodyPr/>
          <a:lstStyle/>
          <a:p>
            <a:r>
              <a:rPr lang="en-US" dirty="0" err="1">
                <a:latin typeface="Courier New" pitchFamily="49" charset="0"/>
              </a:rPr>
              <a:t>badcnt.c</a:t>
            </a:r>
            <a:r>
              <a:rPr lang="en-US" dirty="0"/>
              <a:t>: </a:t>
            </a:r>
            <a:r>
              <a:rPr lang="en-US" dirty="0" smtClean="0"/>
              <a:t>Improper Synchronization</a:t>
            </a:r>
            <a:endParaRPr lang="en-US" dirty="0"/>
          </a:p>
        </p:txBody>
      </p:sp>
      <p:sp>
        <p:nvSpPr>
          <p:cNvPr id="935939" name="Rectangle 3"/>
          <p:cNvSpPr>
            <a:spLocks noChangeArrowheads="1"/>
          </p:cNvSpPr>
          <p:nvPr/>
        </p:nvSpPr>
        <p:spPr bwMode="auto">
          <a:xfrm>
            <a:off x="152400" y="1066800"/>
            <a:ext cx="4419600" cy="575542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r>
              <a:rPr lang="en-US" sz="1600" dirty="0" smtClean="0">
                <a:latin typeface="Courier New" pitchFamily="49" charset="0"/>
              </a:rPr>
              <a:t>volatile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cnt</a:t>
            </a:r>
            <a:r>
              <a:rPr lang="en-US" sz="1600" dirty="0" smtClean="0">
                <a:latin typeface="Courier New" pitchFamily="49" charset="0"/>
              </a:rPr>
              <a:t> = 0; </a:t>
            </a:r>
            <a:r>
              <a:rPr lang="en-US" sz="1600" dirty="0" smtClean="0">
                <a:solidFill>
                  <a:srgbClr val="9D3E40"/>
                </a:solidFill>
                <a:latin typeface="Courier New" pitchFamily="49" charset="0"/>
              </a:rPr>
              <a:t>/* global */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main(int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argc</a:t>
            </a:r>
            <a:r>
              <a:rPr lang="en-US" sz="1600" dirty="0" smtClean="0">
                <a:latin typeface="Courier New" pitchFamily="49" charset="0"/>
              </a:rPr>
              <a:t>, char **</a:t>
            </a:r>
            <a:r>
              <a:rPr lang="en-US" sz="1600" dirty="0" err="1" smtClean="0">
                <a:latin typeface="Courier New" pitchFamily="49" charset="0"/>
              </a:rPr>
              <a:t>argv</a:t>
            </a:r>
            <a:r>
              <a:rPr lang="en-US" sz="1600" dirty="0" smtClean="0">
                <a:latin typeface="Courier New" pitchFamily="49" charset="0"/>
              </a:rPr>
              <a:t>)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niters = atoi(argv[1]);</a:t>
            </a:r>
          </a:p>
          <a:p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</a:rPr>
              <a:t>pthread_t</a:t>
            </a:r>
            <a:r>
              <a:rPr lang="en-US" sz="1600" dirty="0" smtClean="0">
                <a:latin typeface="Courier New" pitchFamily="49" charset="0"/>
              </a:rPr>
              <a:t> tid1, tid2;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Pthread_create(&amp;tid1, NULL,          </a:t>
            </a:r>
          </a:p>
          <a:p>
            <a:r>
              <a:rPr lang="en-US" sz="1600" dirty="0" smtClean="0">
                <a:latin typeface="Courier New" pitchFamily="49" charset="0"/>
              </a:rPr>
              <a:t>                 thread, &amp;niters);</a:t>
            </a:r>
          </a:p>
          <a:p>
            <a:r>
              <a:rPr lang="en-US" sz="1600" dirty="0" smtClean="0">
                <a:latin typeface="Courier New" pitchFamily="49" charset="0"/>
              </a:rPr>
              <a:t>  Pthread_create(&amp;tid2, NULL, </a:t>
            </a:r>
          </a:p>
          <a:p>
            <a:r>
              <a:rPr lang="en-US" sz="1600" dirty="0" smtClean="0">
                <a:latin typeface="Courier New" pitchFamily="49" charset="0"/>
              </a:rPr>
              <a:t>                 thread, &amp;niters);</a:t>
            </a:r>
          </a:p>
          <a:p>
            <a:r>
              <a:rPr lang="en-US" sz="1600" dirty="0" smtClean="0">
                <a:latin typeface="Courier New" pitchFamily="49" charset="0"/>
              </a:rPr>
              <a:t>  Pthread_join(tid1, NULL);</a:t>
            </a:r>
          </a:p>
          <a:p>
            <a:r>
              <a:rPr lang="en-US" sz="1600" dirty="0" smtClean="0">
                <a:latin typeface="Courier New" pitchFamily="49" charset="0"/>
              </a:rPr>
              <a:t>  Pthread_join(tid2, NULL);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/* Check result */</a:t>
            </a:r>
          </a:p>
          <a:p>
            <a:r>
              <a:rPr lang="en-US" sz="1600" dirty="0" smtClean="0">
                <a:latin typeface="Courier New" pitchFamily="49" charset="0"/>
              </a:rPr>
              <a:t>  if (</a:t>
            </a:r>
            <a:r>
              <a:rPr lang="en-US" sz="1600" dirty="0" err="1" smtClean="0">
                <a:latin typeface="Courier New" pitchFamily="49" charset="0"/>
              </a:rPr>
              <a:t>cnt</a:t>
            </a:r>
            <a:r>
              <a:rPr lang="en-US" sz="1600" dirty="0" smtClean="0">
                <a:latin typeface="Courier New" pitchFamily="49" charset="0"/>
              </a:rPr>
              <a:t> != (2 * niters))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printf("BOOM</a:t>
            </a:r>
            <a:r>
              <a:rPr lang="en-US" sz="1600" dirty="0" smtClean="0">
                <a:latin typeface="Courier New" pitchFamily="49" charset="0"/>
              </a:rPr>
              <a:t>! </a:t>
            </a:r>
            <a:r>
              <a:rPr lang="en-US" sz="1600" dirty="0" err="1" smtClean="0">
                <a:latin typeface="Courier New" pitchFamily="49" charset="0"/>
              </a:rPr>
              <a:t>cnt</a:t>
            </a:r>
            <a:r>
              <a:rPr lang="en-US" sz="1600" dirty="0" smtClean="0">
                <a:latin typeface="Courier New" pitchFamily="49" charset="0"/>
              </a:rPr>
              <a:t>=%</a:t>
            </a:r>
            <a:r>
              <a:rPr lang="en-US" sz="1600" dirty="0" err="1" smtClean="0">
                <a:latin typeface="Courier New" pitchFamily="49" charset="0"/>
              </a:rPr>
              <a:t>d\n</a:t>
            </a:r>
            <a:r>
              <a:rPr lang="en-US" sz="1600" dirty="0" smtClean="0">
                <a:latin typeface="Courier New" pitchFamily="49" charset="0"/>
              </a:rPr>
              <a:t>”, </a:t>
            </a:r>
            <a:r>
              <a:rPr lang="en-US" sz="1600" dirty="0" err="1" smtClean="0">
                <a:latin typeface="Courier New" pitchFamily="49" charset="0"/>
              </a:rPr>
              <a:t>cnt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else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printf("OK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cnt</a:t>
            </a:r>
            <a:r>
              <a:rPr lang="en-US" sz="1600" dirty="0" smtClean="0">
                <a:latin typeface="Courier New" pitchFamily="49" charset="0"/>
              </a:rPr>
              <a:t>=%</a:t>
            </a:r>
            <a:r>
              <a:rPr lang="en-US" sz="1600" dirty="0" err="1" smtClean="0">
                <a:latin typeface="Courier New" pitchFamily="49" charset="0"/>
              </a:rPr>
              <a:t>d\n</a:t>
            </a:r>
            <a:r>
              <a:rPr lang="en-US" sz="1600" dirty="0" smtClean="0">
                <a:latin typeface="Courier New" pitchFamily="49" charset="0"/>
              </a:rPr>
              <a:t>", </a:t>
            </a:r>
            <a:r>
              <a:rPr lang="en-US" sz="1600" dirty="0" err="1" smtClean="0">
                <a:latin typeface="Courier New" pitchFamily="49" charset="0"/>
              </a:rPr>
              <a:t>cnt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exit(0);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935940" name="Rectangle 4"/>
          <p:cNvSpPr>
            <a:spLocks noChangeArrowheads="1"/>
          </p:cNvSpPr>
          <p:nvPr/>
        </p:nvSpPr>
        <p:spPr bwMode="auto">
          <a:xfrm>
            <a:off x="4800600" y="1189910"/>
            <a:ext cx="4371109" cy="255454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 smtClean="0">
                <a:solidFill>
                  <a:srgbClr val="9D3E40"/>
                </a:solidFill>
                <a:latin typeface="Courier New" pitchFamily="49" charset="0"/>
              </a:rPr>
              <a:t>/* Thread routine */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void *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</a:rPr>
              <a:t>thread(void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 *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</a:rPr>
              <a:t>vargp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)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, niters = *((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 *)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</a:rPr>
              <a:t>vargp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endParaRPr lang="en-US" sz="16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  for (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 = 0; 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 &lt; niters; 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++)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</a:rPr>
              <a:t>cnt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++;                   </a:t>
            </a:r>
          </a:p>
          <a:p>
            <a:endParaRPr lang="en-US" sz="16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  return NULL;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en-US" sz="1600" dirty="0">
              <a:solidFill>
                <a:srgbClr val="000000"/>
              </a:solidFill>
              <a:latin typeface="Courier New" pitchFamily="49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105400" y="4192250"/>
            <a:ext cx="3505200" cy="2605684"/>
            <a:chOff x="5105400" y="4192250"/>
            <a:chExt cx="3505200" cy="2605684"/>
          </a:xfrm>
        </p:grpSpPr>
        <p:sp>
          <p:nvSpPr>
            <p:cNvPr id="935941" name="Text Box 5"/>
            <p:cNvSpPr txBox="1">
              <a:spLocks noChangeArrowheads="1"/>
            </p:cNvSpPr>
            <p:nvPr/>
          </p:nvSpPr>
          <p:spPr bwMode="auto">
            <a:xfrm>
              <a:off x="5486400" y="4192250"/>
              <a:ext cx="2770410" cy="132343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 err="1" smtClean="0">
                  <a:latin typeface="Courier New" pitchFamily="49" charset="0"/>
                </a:rPr>
                <a:t>linux</a:t>
              </a:r>
              <a:r>
                <a:rPr lang="en-US" sz="1600" dirty="0" smtClean="0">
                  <a:latin typeface="Courier New" pitchFamily="49" charset="0"/>
                </a:rPr>
                <a:t>&gt; ./</a:t>
              </a:r>
              <a:r>
                <a:rPr lang="en-US" sz="1600" dirty="0" err="1" smtClean="0">
                  <a:latin typeface="Courier New" pitchFamily="49" charset="0"/>
                </a:rPr>
                <a:t>badcnt</a:t>
              </a:r>
              <a:r>
                <a:rPr lang="en-US" sz="1600" dirty="0" smtClean="0">
                  <a:latin typeface="Courier New" pitchFamily="49" charset="0"/>
                </a:rPr>
                <a:t> 10000</a:t>
              </a:r>
            </a:p>
            <a:p>
              <a:r>
                <a:rPr lang="en-US" sz="1600" dirty="0" smtClean="0">
                  <a:latin typeface="Courier New" pitchFamily="49" charset="0"/>
                </a:rPr>
                <a:t>OK </a:t>
              </a:r>
              <a:r>
                <a:rPr lang="en-US" sz="1600" dirty="0" err="1" smtClean="0">
                  <a:latin typeface="Courier New" pitchFamily="49" charset="0"/>
                </a:rPr>
                <a:t>cnt</a:t>
              </a:r>
              <a:r>
                <a:rPr lang="en-US" sz="1600" dirty="0" smtClean="0">
                  <a:latin typeface="Courier New" pitchFamily="49" charset="0"/>
                </a:rPr>
                <a:t>=20000</a:t>
              </a:r>
            </a:p>
            <a:p>
              <a:r>
                <a:rPr lang="en-US" sz="1600" dirty="0" err="1" smtClean="0">
                  <a:latin typeface="Courier New" pitchFamily="49" charset="0"/>
                </a:rPr>
                <a:t>linux</a:t>
              </a:r>
              <a:r>
                <a:rPr lang="en-US" sz="1600" dirty="0" smtClean="0">
                  <a:latin typeface="Courier New" pitchFamily="49" charset="0"/>
                </a:rPr>
                <a:t>&gt; ./</a:t>
              </a:r>
              <a:r>
                <a:rPr lang="en-US" sz="1600" dirty="0" err="1" smtClean="0">
                  <a:latin typeface="Courier New" pitchFamily="49" charset="0"/>
                </a:rPr>
                <a:t>badcnt</a:t>
              </a:r>
              <a:r>
                <a:rPr lang="en-US" sz="1600" dirty="0" smtClean="0">
                  <a:latin typeface="Courier New" pitchFamily="49" charset="0"/>
                </a:rPr>
                <a:t> 10000</a:t>
              </a:r>
            </a:p>
            <a:p>
              <a:r>
                <a:rPr lang="en-US" sz="1600" dirty="0" smtClean="0">
                  <a:latin typeface="Courier New" pitchFamily="49" charset="0"/>
                </a:rPr>
                <a:t>BOOM! </a:t>
              </a:r>
              <a:r>
                <a:rPr lang="en-US" sz="1600" dirty="0" err="1" smtClean="0">
                  <a:latin typeface="Courier New" pitchFamily="49" charset="0"/>
                </a:rPr>
                <a:t>cnt</a:t>
              </a:r>
              <a:r>
                <a:rPr lang="en-US" sz="1600" dirty="0" smtClean="0">
                  <a:latin typeface="Courier New" pitchFamily="49" charset="0"/>
                </a:rPr>
                <a:t>=13051</a:t>
              </a:r>
            </a:p>
            <a:p>
              <a:r>
                <a:rPr lang="en-US" sz="1600" dirty="0" err="1" smtClean="0">
                  <a:latin typeface="Courier New" pitchFamily="49" charset="0"/>
                </a:rPr>
                <a:t>linux</a:t>
              </a:r>
              <a:r>
                <a:rPr lang="en-US" sz="1600" dirty="0" smtClean="0">
                  <a:latin typeface="Courier New" pitchFamily="49" charset="0"/>
                </a:rPr>
                <a:t>&gt;</a:t>
              </a:r>
              <a:endParaRPr lang="en-US" sz="1600" dirty="0">
                <a:latin typeface="Courier New" pitchFamily="49" charset="0"/>
              </a:endParaRPr>
            </a:p>
          </p:txBody>
        </p:sp>
        <p:sp>
          <p:nvSpPr>
            <p:cNvPr id="935942" name="Text Box 6"/>
            <p:cNvSpPr txBox="1">
              <a:spLocks noChangeArrowheads="1"/>
            </p:cNvSpPr>
            <p:nvPr/>
          </p:nvSpPr>
          <p:spPr bwMode="auto">
            <a:xfrm>
              <a:off x="5105400" y="5689938"/>
              <a:ext cx="3505200" cy="110799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dirty="0" err="1">
                  <a:latin typeface="Courier New" pitchFamily="49" charset="0"/>
                </a:rPr>
                <a:t>cnt</a:t>
              </a:r>
              <a:r>
                <a:rPr lang="en-US" dirty="0">
                  <a:latin typeface="Calibri" pitchFamily="34" charset="0"/>
                </a:rPr>
                <a:t> should</a:t>
              </a:r>
              <a:r>
                <a:rPr lang="en-US" dirty="0" smtClean="0">
                  <a:latin typeface="Calibri" pitchFamily="34" charset="0"/>
                </a:rPr>
                <a:t> equal 20,000.</a:t>
              </a:r>
            </a:p>
            <a:p>
              <a:pPr algn="ctr"/>
              <a:endParaRPr lang="en-US" sz="1800" dirty="0" smtClean="0">
                <a:latin typeface="Calibri" pitchFamily="34" charset="0"/>
              </a:endParaRPr>
            </a:p>
            <a:p>
              <a:pPr algn="ctr"/>
              <a:r>
                <a:rPr lang="en-US" dirty="0">
                  <a:solidFill>
                    <a:srgbClr val="9D3E40"/>
                  </a:solidFill>
                  <a:latin typeface="Calibri" pitchFamily="34" charset="0"/>
                </a:rPr>
                <a:t>What went wrong</a:t>
              </a:r>
              <a:r>
                <a:rPr lang="en-US" dirty="0" smtClean="0">
                  <a:solidFill>
                    <a:srgbClr val="9D3E40"/>
                  </a:solidFill>
                  <a:latin typeface="Calibri" pitchFamily="34" charset="0"/>
                </a:rPr>
                <a:t>?</a:t>
              </a:r>
              <a:endParaRPr lang="en-US" dirty="0">
                <a:solidFill>
                  <a:srgbClr val="9D3E40"/>
                </a:solidFill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Threads review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Sharing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Mutual exclusion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Semaphores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Code for Counter Loop</a:t>
            </a:r>
          </a:p>
        </p:txBody>
      </p:sp>
      <p:sp>
        <p:nvSpPr>
          <p:cNvPr id="937987" name="Text Box 3"/>
          <p:cNvSpPr txBox="1">
            <a:spLocks noChangeArrowheads="1"/>
          </p:cNvSpPr>
          <p:nvPr/>
        </p:nvSpPr>
        <p:spPr bwMode="auto">
          <a:xfrm>
            <a:off x="2092886" y="3136880"/>
            <a:ext cx="3972512" cy="341632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800" i="1" dirty="0" smtClean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movl</a:t>
            </a:r>
            <a:r>
              <a:rPr lang="en-US" sz="1800" dirty="0" smtClean="0">
                <a:latin typeface="Courier New"/>
                <a:cs typeface="Courier New"/>
              </a:rPr>
              <a:t> (%</a:t>
            </a:r>
            <a:r>
              <a:rPr lang="en-US" sz="1800" dirty="0" err="1" smtClean="0">
                <a:latin typeface="Courier New"/>
                <a:cs typeface="Courier New"/>
              </a:rPr>
              <a:t>rdi),%ecx</a:t>
            </a:r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smtClean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movl</a:t>
            </a:r>
            <a:r>
              <a:rPr lang="en-US" sz="1800" dirty="0" smtClean="0">
                <a:latin typeface="Courier New"/>
                <a:cs typeface="Courier New"/>
              </a:rPr>
              <a:t> $0,%edx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cmpl</a:t>
            </a:r>
            <a:r>
              <a:rPr lang="en-US" sz="1800" dirty="0" smtClean="0">
                <a:latin typeface="Courier New"/>
                <a:cs typeface="Courier New"/>
              </a:rPr>
              <a:t> %</a:t>
            </a:r>
            <a:r>
              <a:rPr lang="en-US" sz="1800" dirty="0" err="1" smtClean="0">
                <a:latin typeface="Courier New"/>
                <a:cs typeface="Courier New"/>
              </a:rPr>
              <a:t>ecx,%edx</a:t>
            </a:r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smtClean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jge</a:t>
            </a:r>
            <a:r>
              <a:rPr lang="en-US" sz="1800" dirty="0" smtClean="0">
                <a:latin typeface="Courier New"/>
                <a:cs typeface="Courier New"/>
              </a:rPr>
              <a:t> .L13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.L11: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movl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latin typeface="Courier New"/>
                <a:cs typeface="Courier New"/>
              </a:rPr>
              <a:t>cnt(%rip),%eax</a:t>
            </a:r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smtClean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incl</a:t>
            </a:r>
            <a:r>
              <a:rPr lang="en-US" sz="1800" dirty="0" smtClean="0">
                <a:latin typeface="Courier New"/>
                <a:cs typeface="Courier New"/>
              </a:rPr>
              <a:t> %</a:t>
            </a:r>
            <a:r>
              <a:rPr lang="en-US" sz="1800" dirty="0" err="1" smtClean="0">
                <a:latin typeface="Courier New"/>
                <a:cs typeface="Courier New"/>
              </a:rPr>
              <a:t>eax</a:t>
            </a:r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smtClean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movl</a:t>
            </a:r>
            <a:r>
              <a:rPr lang="en-US" sz="1800" dirty="0" smtClean="0">
                <a:latin typeface="Courier New"/>
                <a:cs typeface="Courier New"/>
              </a:rPr>
              <a:t> %</a:t>
            </a:r>
            <a:r>
              <a:rPr lang="en-US" sz="1800" dirty="0" err="1" smtClean="0">
                <a:latin typeface="Courier New"/>
                <a:cs typeface="Courier New"/>
              </a:rPr>
              <a:t>eax,cnt(%rip</a:t>
            </a:r>
            <a:r>
              <a:rPr lang="en-US" sz="1800" dirty="0" smtClean="0">
                <a:latin typeface="Courier New"/>
                <a:cs typeface="Courier New"/>
              </a:rPr>
              <a:t>)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incl</a:t>
            </a:r>
            <a:r>
              <a:rPr lang="en-US" sz="1800" dirty="0" smtClean="0">
                <a:latin typeface="Courier New"/>
                <a:cs typeface="Courier New"/>
              </a:rPr>
              <a:t> %</a:t>
            </a:r>
            <a:r>
              <a:rPr lang="en-US" sz="1800" dirty="0" err="1" smtClean="0">
                <a:latin typeface="Courier New"/>
                <a:cs typeface="Courier New"/>
              </a:rPr>
              <a:t>edx</a:t>
            </a:r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smtClean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cmpl</a:t>
            </a:r>
            <a:r>
              <a:rPr lang="en-US" sz="1800" dirty="0" smtClean="0">
                <a:latin typeface="Courier New"/>
                <a:cs typeface="Courier New"/>
              </a:rPr>
              <a:t> %</a:t>
            </a:r>
            <a:r>
              <a:rPr lang="en-US" sz="1800" dirty="0" err="1" smtClean="0">
                <a:latin typeface="Courier New"/>
                <a:cs typeface="Courier New"/>
              </a:rPr>
              <a:t>ecx,%edx</a:t>
            </a:r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smtClean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jl</a:t>
            </a:r>
            <a:r>
              <a:rPr lang="en-US" sz="1800" dirty="0" smtClean="0">
                <a:latin typeface="Courier New"/>
                <a:cs typeface="Courier New"/>
              </a:rPr>
              <a:t> .L11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.L13: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937988" name="Text Box 4"/>
          <p:cNvSpPr txBox="1">
            <a:spLocks noChangeArrowheads="1"/>
          </p:cNvSpPr>
          <p:nvPr/>
        </p:nvSpPr>
        <p:spPr bwMode="auto">
          <a:xfrm>
            <a:off x="1981200" y="2759561"/>
            <a:ext cx="3525837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Corresponding </a:t>
            </a:r>
            <a:r>
              <a:rPr lang="en-US" sz="1800" dirty="0" smtClean="0">
                <a:latin typeface="Calibri" pitchFamily="34" charset="0"/>
              </a:rPr>
              <a:t>assembly code 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37989" name="Rectangle 5"/>
          <p:cNvSpPr>
            <a:spLocks noChangeArrowheads="1"/>
          </p:cNvSpPr>
          <p:nvPr/>
        </p:nvSpPr>
        <p:spPr bwMode="auto">
          <a:xfrm>
            <a:off x="2073836" y="1638279"/>
            <a:ext cx="3786238" cy="64633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for (i=0;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 &lt; niters; </a:t>
            </a:r>
            <a:r>
              <a:rPr lang="en-US" sz="1800" dirty="0">
                <a:latin typeface="Courier New" pitchFamily="49" charset="0"/>
              </a:rPr>
              <a:t>i++)</a:t>
            </a:r>
          </a:p>
          <a:p>
            <a:r>
              <a:rPr lang="en-US" sz="1800" dirty="0">
                <a:latin typeface="Courier New" pitchFamily="49" charset="0"/>
              </a:rPr>
              <a:t>    cnt++;</a:t>
            </a:r>
          </a:p>
        </p:txBody>
      </p:sp>
      <p:sp>
        <p:nvSpPr>
          <p:cNvPr id="937990" name="Text Box 6"/>
          <p:cNvSpPr txBox="1">
            <a:spLocks noChangeArrowheads="1"/>
          </p:cNvSpPr>
          <p:nvPr/>
        </p:nvSpPr>
        <p:spPr bwMode="auto">
          <a:xfrm>
            <a:off x="1997636" y="1295400"/>
            <a:ext cx="34290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C code for counter </a:t>
            </a:r>
            <a:r>
              <a:rPr lang="en-US" sz="1800" dirty="0" smtClean="0">
                <a:latin typeface="Calibri" pitchFamily="34" charset="0"/>
              </a:rPr>
              <a:t>loop in thread </a:t>
            </a:r>
            <a:r>
              <a:rPr lang="en-US" sz="1800" dirty="0" err="1" smtClean="0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37992" name="Text Box 8"/>
          <p:cNvSpPr txBox="1">
            <a:spLocks noChangeArrowheads="1"/>
          </p:cNvSpPr>
          <p:nvPr/>
        </p:nvSpPr>
        <p:spPr bwMode="auto">
          <a:xfrm>
            <a:off x="6446398" y="3488164"/>
            <a:ext cx="116141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/>
            <a:r>
              <a:rPr lang="en-US" sz="2000" dirty="0">
                <a:latin typeface="Calibri" pitchFamily="34" charset="0"/>
              </a:rPr>
              <a:t>Head (H</a:t>
            </a:r>
            <a:r>
              <a:rPr lang="en-US" sz="2000" baseline="-25000" dirty="0">
                <a:latin typeface="Calibri" pitchFamily="34" charset="0"/>
              </a:rPr>
              <a:t>i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937993" name="Text Box 9"/>
          <p:cNvSpPr txBox="1">
            <a:spLocks noChangeArrowheads="1"/>
          </p:cNvSpPr>
          <p:nvPr/>
        </p:nvSpPr>
        <p:spPr bwMode="auto">
          <a:xfrm>
            <a:off x="6446398" y="5783761"/>
            <a:ext cx="93160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/>
            <a:r>
              <a:rPr lang="en-US" sz="2000" dirty="0">
                <a:latin typeface="Calibri" pitchFamily="34" charset="0"/>
              </a:rPr>
              <a:t>Tail (T</a:t>
            </a:r>
            <a:r>
              <a:rPr lang="en-US" sz="2000" baseline="-25000" dirty="0">
                <a:latin typeface="Calibri" pitchFamily="34" charset="0"/>
              </a:rPr>
              <a:t>i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937994" name="AutoShape 10"/>
          <p:cNvSpPr>
            <a:spLocks/>
          </p:cNvSpPr>
          <p:nvPr/>
        </p:nvSpPr>
        <p:spPr bwMode="auto">
          <a:xfrm flipH="1" flipV="1">
            <a:off x="6217798" y="5564674"/>
            <a:ext cx="152400" cy="958776"/>
          </a:xfrm>
          <a:prstGeom prst="leftBrace">
            <a:avLst>
              <a:gd name="adj1" fmla="val 625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7995" name="Line 11"/>
          <p:cNvSpPr>
            <a:spLocks noChangeShapeType="1"/>
          </p:cNvSpPr>
          <p:nvPr/>
        </p:nvSpPr>
        <p:spPr bwMode="auto">
          <a:xfrm>
            <a:off x="2086830" y="4345474"/>
            <a:ext cx="3978568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7997" name="Text Box 13"/>
          <p:cNvSpPr txBox="1">
            <a:spLocks noChangeArrowheads="1"/>
          </p:cNvSpPr>
          <p:nvPr/>
        </p:nvSpPr>
        <p:spPr bwMode="auto">
          <a:xfrm>
            <a:off x="6446398" y="4421674"/>
            <a:ext cx="1851789" cy="10156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Load </a:t>
            </a:r>
            <a:r>
              <a:rPr lang="en-US" sz="2000" dirty="0" err="1">
                <a:latin typeface="Courier New"/>
                <a:cs typeface="Courier New"/>
              </a:rPr>
              <a:t>cn</a:t>
            </a:r>
            <a:r>
              <a:rPr lang="en-US" sz="2000" dirty="0" err="1">
                <a:latin typeface="Calibri" pitchFamily="34" charset="0"/>
              </a:rPr>
              <a:t>t</a:t>
            </a:r>
            <a:r>
              <a:rPr lang="en-US" sz="2000" dirty="0">
                <a:latin typeface="Calibri" pitchFamily="34" charset="0"/>
              </a:rPr>
              <a:t> (L</a:t>
            </a:r>
            <a:r>
              <a:rPr lang="en-US" sz="2000" baseline="-25000" dirty="0">
                <a:latin typeface="Calibri" pitchFamily="34" charset="0"/>
              </a:rPr>
              <a:t>i</a:t>
            </a:r>
            <a:r>
              <a:rPr lang="en-US" sz="2000" dirty="0">
                <a:latin typeface="Calibri" pitchFamily="34" charset="0"/>
              </a:rPr>
              <a:t>)</a:t>
            </a:r>
          </a:p>
          <a:p>
            <a:r>
              <a:rPr lang="en-US" sz="2000" dirty="0">
                <a:latin typeface="Calibri" pitchFamily="34" charset="0"/>
              </a:rPr>
              <a:t>Update </a:t>
            </a:r>
            <a:r>
              <a:rPr lang="en-US" sz="2000" dirty="0" err="1">
                <a:latin typeface="Courier New"/>
                <a:cs typeface="Courier New"/>
              </a:rPr>
              <a:t>cn</a:t>
            </a:r>
            <a:r>
              <a:rPr lang="en-US" sz="2000" dirty="0" err="1">
                <a:latin typeface="Calibri" pitchFamily="34" charset="0"/>
              </a:rPr>
              <a:t>t</a:t>
            </a:r>
            <a:r>
              <a:rPr lang="en-US" sz="2000" dirty="0">
                <a:latin typeface="Calibri" pitchFamily="34" charset="0"/>
              </a:rPr>
              <a:t> (</a:t>
            </a:r>
            <a:r>
              <a:rPr lang="en-US" sz="2000" dirty="0" err="1">
                <a:latin typeface="Calibri" pitchFamily="34" charset="0"/>
              </a:rPr>
              <a:t>U</a:t>
            </a:r>
            <a:r>
              <a:rPr lang="en-US" sz="2000" baseline="-25000" dirty="0" err="1">
                <a:latin typeface="Calibri" pitchFamily="34" charset="0"/>
              </a:rPr>
              <a:t>i</a:t>
            </a:r>
            <a:r>
              <a:rPr lang="en-US" sz="2000" dirty="0">
                <a:latin typeface="Calibri" pitchFamily="34" charset="0"/>
              </a:rPr>
              <a:t>)</a:t>
            </a:r>
          </a:p>
          <a:p>
            <a:r>
              <a:rPr lang="en-US" sz="2000" dirty="0">
                <a:latin typeface="Calibri" pitchFamily="34" charset="0"/>
              </a:rPr>
              <a:t>Store </a:t>
            </a:r>
            <a:r>
              <a:rPr lang="en-US" sz="2000" dirty="0" err="1">
                <a:latin typeface="Courier New"/>
                <a:cs typeface="Courier New"/>
              </a:rPr>
              <a:t>cnt</a:t>
            </a:r>
            <a:r>
              <a:rPr lang="en-US" sz="2000" dirty="0">
                <a:latin typeface="Calibri" pitchFamily="34" charset="0"/>
              </a:rPr>
              <a:t> (S</a:t>
            </a:r>
            <a:r>
              <a:rPr lang="en-US" sz="2000" baseline="-25000" dirty="0">
                <a:latin typeface="Calibri" pitchFamily="34" charset="0"/>
              </a:rPr>
              <a:t>i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937998" name="Line 14"/>
          <p:cNvSpPr>
            <a:spLocks noChangeShapeType="1"/>
          </p:cNvSpPr>
          <p:nvPr/>
        </p:nvSpPr>
        <p:spPr bwMode="auto">
          <a:xfrm>
            <a:off x="2061724" y="5488474"/>
            <a:ext cx="4003674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" name="AutoShape 10"/>
          <p:cNvSpPr>
            <a:spLocks/>
          </p:cNvSpPr>
          <p:nvPr/>
        </p:nvSpPr>
        <p:spPr bwMode="auto">
          <a:xfrm flipH="1" flipV="1">
            <a:off x="6217798" y="4453498"/>
            <a:ext cx="152400" cy="958776"/>
          </a:xfrm>
          <a:prstGeom prst="leftBrace">
            <a:avLst>
              <a:gd name="adj1" fmla="val 625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6" name="AutoShape 10"/>
          <p:cNvSpPr>
            <a:spLocks/>
          </p:cNvSpPr>
          <p:nvPr/>
        </p:nvSpPr>
        <p:spPr bwMode="auto">
          <a:xfrm flipH="1" flipV="1">
            <a:off x="6217798" y="3126274"/>
            <a:ext cx="152400" cy="1219200"/>
          </a:xfrm>
          <a:prstGeom prst="leftBrace">
            <a:avLst>
              <a:gd name="adj1" fmla="val 625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0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92688" y="493712"/>
            <a:ext cx="6616700" cy="573088"/>
          </a:xfrm>
        </p:spPr>
        <p:txBody>
          <a:bodyPr/>
          <a:lstStyle/>
          <a:p>
            <a:r>
              <a:rPr lang="en-US"/>
              <a:t>Concurrent Execution</a:t>
            </a:r>
          </a:p>
        </p:txBody>
      </p:sp>
      <p:sp>
        <p:nvSpPr>
          <p:cNvPr id="94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1450975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i="1" dirty="0">
                <a:solidFill>
                  <a:srgbClr val="C00000"/>
                </a:solidFill>
              </a:rPr>
              <a:t>Key idea: </a:t>
            </a:r>
            <a:r>
              <a:rPr lang="en-US" dirty="0"/>
              <a:t>In general, any sequentially consistent interleaving is possible, but </a:t>
            </a:r>
            <a:r>
              <a:rPr lang="en-US" dirty="0" smtClean="0"/>
              <a:t>some give an unexpected result!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I</a:t>
            </a:r>
            <a:r>
              <a:rPr lang="en-US" baseline="-25000" dirty="0"/>
              <a:t>i</a:t>
            </a:r>
            <a:r>
              <a:rPr lang="en-US" dirty="0"/>
              <a:t> denotes that thread </a:t>
            </a:r>
            <a:r>
              <a:rPr lang="en-US" dirty="0" err="1"/>
              <a:t>i</a:t>
            </a:r>
            <a:r>
              <a:rPr lang="en-US" dirty="0"/>
              <a:t> executes instruction I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dirty="0"/>
              <a:t>%</a:t>
            </a:r>
            <a:r>
              <a:rPr lang="en-US" dirty="0" err="1"/>
              <a:t>eax</a:t>
            </a:r>
            <a:r>
              <a:rPr lang="en-US" baseline="-25000" dirty="0" err="1"/>
              <a:t>i</a:t>
            </a:r>
            <a:r>
              <a:rPr lang="en-US" baseline="-25000" dirty="0"/>
              <a:t> </a:t>
            </a:r>
            <a:r>
              <a:rPr lang="en-US" dirty="0"/>
              <a:t>is the </a:t>
            </a:r>
            <a:r>
              <a:rPr lang="en-US" dirty="0" smtClean="0"/>
              <a:t>content </a:t>
            </a:r>
            <a:r>
              <a:rPr lang="en-US" dirty="0"/>
              <a:t>of %</a:t>
            </a:r>
            <a:r>
              <a:rPr lang="en-US" dirty="0" err="1"/>
              <a:t>eax</a:t>
            </a:r>
            <a:r>
              <a:rPr lang="en-US" dirty="0"/>
              <a:t> in thread </a:t>
            </a:r>
            <a:r>
              <a:rPr lang="en-US" dirty="0" err="1"/>
              <a:t>i’s</a:t>
            </a:r>
            <a:r>
              <a:rPr lang="en-US" dirty="0"/>
              <a:t> context</a:t>
            </a:r>
            <a:endParaRPr lang="en-US" sz="1800" dirty="0"/>
          </a:p>
        </p:txBody>
      </p:sp>
      <p:sp>
        <p:nvSpPr>
          <p:cNvPr id="940036" name="Rectangle 4"/>
          <p:cNvSpPr>
            <a:spLocks noChangeArrowheads="1"/>
          </p:cNvSpPr>
          <p:nvPr/>
        </p:nvSpPr>
        <p:spPr bwMode="auto">
          <a:xfrm>
            <a:off x="1820863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7" name="Rectangle 5"/>
          <p:cNvSpPr>
            <a:spLocks noChangeArrowheads="1"/>
          </p:cNvSpPr>
          <p:nvPr/>
        </p:nvSpPr>
        <p:spPr bwMode="auto">
          <a:xfrm>
            <a:off x="1820863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8" name="Rectangle 6"/>
          <p:cNvSpPr>
            <a:spLocks noChangeArrowheads="1"/>
          </p:cNvSpPr>
          <p:nvPr/>
        </p:nvSpPr>
        <p:spPr bwMode="auto">
          <a:xfrm>
            <a:off x="1820863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9" name="Rectangle 7"/>
          <p:cNvSpPr>
            <a:spLocks noChangeArrowheads="1"/>
          </p:cNvSpPr>
          <p:nvPr/>
        </p:nvSpPr>
        <p:spPr bwMode="auto">
          <a:xfrm>
            <a:off x="1820863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0" name="Rectangle 8"/>
          <p:cNvSpPr>
            <a:spLocks noChangeArrowheads="1"/>
          </p:cNvSpPr>
          <p:nvPr/>
        </p:nvSpPr>
        <p:spPr bwMode="auto">
          <a:xfrm>
            <a:off x="1820863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1" name="Rectangle 9"/>
          <p:cNvSpPr>
            <a:spLocks noChangeArrowheads="1"/>
          </p:cNvSpPr>
          <p:nvPr/>
        </p:nvSpPr>
        <p:spPr bwMode="auto">
          <a:xfrm>
            <a:off x="1820863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2" name="Rectangle 10"/>
          <p:cNvSpPr>
            <a:spLocks noChangeArrowheads="1"/>
          </p:cNvSpPr>
          <p:nvPr/>
        </p:nvSpPr>
        <p:spPr bwMode="auto">
          <a:xfrm>
            <a:off x="1820863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3" name="Rectangle 11"/>
          <p:cNvSpPr>
            <a:spLocks noChangeArrowheads="1"/>
          </p:cNvSpPr>
          <p:nvPr/>
        </p:nvSpPr>
        <p:spPr bwMode="auto">
          <a:xfrm>
            <a:off x="1820863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4" name="Rectangle 12"/>
          <p:cNvSpPr>
            <a:spLocks noChangeArrowheads="1"/>
          </p:cNvSpPr>
          <p:nvPr/>
        </p:nvSpPr>
        <p:spPr bwMode="auto">
          <a:xfrm>
            <a:off x="1820863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5" name="Rectangle 13"/>
          <p:cNvSpPr>
            <a:spLocks noChangeArrowheads="1"/>
          </p:cNvSpPr>
          <p:nvPr/>
        </p:nvSpPr>
        <p:spPr bwMode="auto">
          <a:xfrm>
            <a:off x="1820863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6" name="Rectangle 14"/>
          <p:cNvSpPr>
            <a:spLocks noChangeArrowheads="1"/>
          </p:cNvSpPr>
          <p:nvPr/>
        </p:nvSpPr>
        <p:spPr bwMode="auto">
          <a:xfrm>
            <a:off x="846138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7" name="Rectangle 15"/>
          <p:cNvSpPr>
            <a:spLocks noChangeArrowheads="1"/>
          </p:cNvSpPr>
          <p:nvPr/>
        </p:nvSpPr>
        <p:spPr bwMode="auto">
          <a:xfrm>
            <a:off x="846138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8" name="Rectangle 16"/>
          <p:cNvSpPr>
            <a:spLocks noChangeArrowheads="1"/>
          </p:cNvSpPr>
          <p:nvPr/>
        </p:nvSpPr>
        <p:spPr bwMode="auto">
          <a:xfrm>
            <a:off x="846138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9" name="Rectangle 17"/>
          <p:cNvSpPr>
            <a:spLocks noChangeArrowheads="1"/>
          </p:cNvSpPr>
          <p:nvPr/>
        </p:nvSpPr>
        <p:spPr bwMode="auto">
          <a:xfrm>
            <a:off x="846138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0" name="Rectangle 18"/>
          <p:cNvSpPr>
            <a:spLocks noChangeArrowheads="1"/>
          </p:cNvSpPr>
          <p:nvPr/>
        </p:nvSpPr>
        <p:spPr bwMode="auto">
          <a:xfrm>
            <a:off x="846138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1" name="Rectangle 19"/>
          <p:cNvSpPr>
            <a:spLocks noChangeArrowheads="1"/>
          </p:cNvSpPr>
          <p:nvPr/>
        </p:nvSpPr>
        <p:spPr bwMode="auto">
          <a:xfrm>
            <a:off x="846138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2" name="Rectangle 20"/>
          <p:cNvSpPr>
            <a:spLocks noChangeArrowheads="1"/>
          </p:cNvSpPr>
          <p:nvPr/>
        </p:nvSpPr>
        <p:spPr bwMode="auto">
          <a:xfrm>
            <a:off x="846138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3" name="Rectangle 21"/>
          <p:cNvSpPr>
            <a:spLocks noChangeArrowheads="1"/>
          </p:cNvSpPr>
          <p:nvPr/>
        </p:nvSpPr>
        <p:spPr bwMode="auto">
          <a:xfrm>
            <a:off x="846138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4" name="Rectangle 22"/>
          <p:cNvSpPr>
            <a:spLocks noChangeArrowheads="1"/>
          </p:cNvSpPr>
          <p:nvPr/>
        </p:nvSpPr>
        <p:spPr bwMode="auto">
          <a:xfrm>
            <a:off x="846138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5" name="Rectangle 23"/>
          <p:cNvSpPr>
            <a:spLocks noChangeArrowheads="1"/>
          </p:cNvSpPr>
          <p:nvPr/>
        </p:nvSpPr>
        <p:spPr bwMode="auto">
          <a:xfrm>
            <a:off x="846138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6" name="Rectangle 24"/>
          <p:cNvSpPr>
            <a:spLocks noChangeArrowheads="1"/>
          </p:cNvSpPr>
          <p:nvPr/>
        </p:nvSpPr>
        <p:spPr bwMode="auto">
          <a:xfrm>
            <a:off x="2795588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57" name="Rectangle 25"/>
          <p:cNvSpPr>
            <a:spLocks noChangeArrowheads="1"/>
          </p:cNvSpPr>
          <p:nvPr/>
        </p:nvSpPr>
        <p:spPr bwMode="auto">
          <a:xfrm>
            <a:off x="2795588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58" name="Rectangle 26"/>
          <p:cNvSpPr>
            <a:spLocks noChangeArrowheads="1"/>
          </p:cNvSpPr>
          <p:nvPr/>
        </p:nvSpPr>
        <p:spPr bwMode="auto">
          <a:xfrm>
            <a:off x="2795588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9" name="Rectangle 27"/>
          <p:cNvSpPr>
            <a:spLocks noChangeArrowheads="1"/>
          </p:cNvSpPr>
          <p:nvPr/>
        </p:nvSpPr>
        <p:spPr bwMode="auto">
          <a:xfrm>
            <a:off x="2795588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60" name="Rectangle 28"/>
          <p:cNvSpPr>
            <a:spLocks noChangeArrowheads="1"/>
          </p:cNvSpPr>
          <p:nvPr/>
        </p:nvSpPr>
        <p:spPr bwMode="auto">
          <a:xfrm>
            <a:off x="2795588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1" name="Rectangle 29"/>
          <p:cNvSpPr>
            <a:spLocks noChangeArrowheads="1"/>
          </p:cNvSpPr>
          <p:nvPr/>
        </p:nvSpPr>
        <p:spPr bwMode="auto">
          <a:xfrm>
            <a:off x="2795588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2" name="Rectangle 30"/>
          <p:cNvSpPr>
            <a:spLocks noChangeArrowheads="1"/>
          </p:cNvSpPr>
          <p:nvPr/>
        </p:nvSpPr>
        <p:spPr bwMode="auto">
          <a:xfrm>
            <a:off x="2795588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3" name="Rectangle 31"/>
          <p:cNvSpPr>
            <a:spLocks noChangeArrowheads="1"/>
          </p:cNvSpPr>
          <p:nvPr/>
        </p:nvSpPr>
        <p:spPr bwMode="auto">
          <a:xfrm>
            <a:off x="2795588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4" name="Rectangle 32"/>
          <p:cNvSpPr>
            <a:spLocks noChangeArrowheads="1"/>
          </p:cNvSpPr>
          <p:nvPr/>
        </p:nvSpPr>
        <p:spPr bwMode="auto">
          <a:xfrm>
            <a:off x="2795588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5" name="Rectangle 33"/>
          <p:cNvSpPr>
            <a:spLocks noChangeArrowheads="1"/>
          </p:cNvSpPr>
          <p:nvPr/>
        </p:nvSpPr>
        <p:spPr bwMode="auto">
          <a:xfrm>
            <a:off x="2795588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66" name="Rectangle 34"/>
          <p:cNvSpPr>
            <a:spLocks noChangeArrowheads="1"/>
          </p:cNvSpPr>
          <p:nvPr/>
        </p:nvSpPr>
        <p:spPr bwMode="auto">
          <a:xfrm>
            <a:off x="4716463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7" name="Rectangle 35"/>
          <p:cNvSpPr>
            <a:spLocks noChangeArrowheads="1"/>
          </p:cNvSpPr>
          <p:nvPr/>
        </p:nvSpPr>
        <p:spPr bwMode="auto">
          <a:xfrm>
            <a:off x="4716463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8" name="Rectangle 36"/>
          <p:cNvSpPr>
            <a:spLocks noChangeArrowheads="1"/>
          </p:cNvSpPr>
          <p:nvPr/>
        </p:nvSpPr>
        <p:spPr bwMode="auto">
          <a:xfrm>
            <a:off x="4716463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9" name="Rectangle 37"/>
          <p:cNvSpPr>
            <a:spLocks noChangeArrowheads="1"/>
          </p:cNvSpPr>
          <p:nvPr/>
        </p:nvSpPr>
        <p:spPr bwMode="auto">
          <a:xfrm>
            <a:off x="4716463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0" name="Rectangle 38"/>
          <p:cNvSpPr>
            <a:spLocks noChangeArrowheads="1"/>
          </p:cNvSpPr>
          <p:nvPr/>
        </p:nvSpPr>
        <p:spPr bwMode="auto">
          <a:xfrm>
            <a:off x="4716463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1" name="Rectangle 39"/>
          <p:cNvSpPr>
            <a:spLocks noChangeArrowheads="1"/>
          </p:cNvSpPr>
          <p:nvPr/>
        </p:nvSpPr>
        <p:spPr bwMode="auto">
          <a:xfrm>
            <a:off x="4716463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2" name="Rectangle 40"/>
          <p:cNvSpPr>
            <a:spLocks noChangeArrowheads="1"/>
          </p:cNvSpPr>
          <p:nvPr/>
        </p:nvSpPr>
        <p:spPr bwMode="auto">
          <a:xfrm>
            <a:off x="4716463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3" name="Rectangle 41"/>
          <p:cNvSpPr>
            <a:spLocks noChangeArrowheads="1"/>
          </p:cNvSpPr>
          <p:nvPr/>
        </p:nvSpPr>
        <p:spPr bwMode="auto">
          <a:xfrm>
            <a:off x="4716463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4" name="Rectangle 42"/>
          <p:cNvSpPr>
            <a:spLocks noChangeArrowheads="1"/>
          </p:cNvSpPr>
          <p:nvPr/>
        </p:nvSpPr>
        <p:spPr bwMode="auto">
          <a:xfrm>
            <a:off x="4716463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5" name="Rectangle 43"/>
          <p:cNvSpPr>
            <a:spLocks noChangeArrowheads="1"/>
          </p:cNvSpPr>
          <p:nvPr/>
        </p:nvSpPr>
        <p:spPr bwMode="auto">
          <a:xfrm>
            <a:off x="4716463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6" name="Text Box 44"/>
          <p:cNvSpPr txBox="1">
            <a:spLocks noChangeArrowheads="1"/>
          </p:cNvSpPr>
          <p:nvPr/>
        </p:nvSpPr>
        <p:spPr bwMode="auto">
          <a:xfrm>
            <a:off x="838200" y="2895600"/>
            <a:ext cx="10733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(thread)</a:t>
            </a:r>
          </a:p>
        </p:txBody>
      </p:sp>
      <p:sp>
        <p:nvSpPr>
          <p:cNvPr id="940077" name="Text Box 45"/>
          <p:cNvSpPr txBox="1">
            <a:spLocks noChangeArrowheads="1"/>
          </p:cNvSpPr>
          <p:nvPr/>
        </p:nvSpPr>
        <p:spPr bwMode="auto">
          <a:xfrm>
            <a:off x="2001838" y="2911475"/>
            <a:ext cx="653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78" name="Text Box 46"/>
          <p:cNvSpPr txBox="1">
            <a:spLocks noChangeArrowheads="1"/>
          </p:cNvSpPr>
          <p:nvPr/>
        </p:nvSpPr>
        <p:spPr bwMode="auto">
          <a:xfrm>
            <a:off x="4983163" y="2911475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79" name="Text Box 47"/>
          <p:cNvSpPr txBox="1">
            <a:spLocks noChangeArrowheads="1"/>
          </p:cNvSpPr>
          <p:nvPr/>
        </p:nvSpPr>
        <p:spPr bwMode="auto">
          <a:xfrm>
            <a:off x="2911475" y="2911475"/>
            <a:ext cx="76444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%eax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80" name="Text Box 48"/>
          <p:cNvSpPr txBox="1">
            <a:spLocks noChangeArrowheads="1"/>
          </p:cNvSpPr>
          <p:nvPr/>
        </p:nvSpPr>
        <p:spPr bwMode="auto">
          <a:xfrm>
            <a:off x="5915628" y="5669080"/>
            <a:ext cx="5613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OK</a:t>
            </a:r>
          </a:p>
        </p:txBody>
      </p:sp>
      <p:sp>
        <p:nvSpPr>
          <p:cNvPr id="940081" name="Rectangle 49"/>
          <p:cNvSpPr>
            <a:spLocks noChangeArrowheads="1"/>
          </p:cNvSpPr>
          <p:nvPr/>
        </p:nvSpPr>
        <p:spPr bwMode="auto">
          <a:xfrm>
            <a:off x="3741738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2" name="Rectangle 50"/>
          <p:cNvSpPr>
            <a:spLocks noChangeArrowheads="1"/>
          </p:cNvSpPr>
          <p:nvPr/>
        </p:nvSpPr>
        <p:spPr bwMode="auto">
          <a:xfrm>
            <a:off x="3741738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3" name="Rectangle 51"/>
          <p:cNvSpPr>
            <a:spLocks noChangeArrowheads="1"/>
          </p:cNvSpPr>
          <p:nvPr/>
        </p:nvSpPr>
        <p:spPr bwMode="auto">
          <a:xfrm>
            <a:off x="3741738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4" name="Rectangle 52"/>
          <p:cNvSpPr>
            <a:spLocks noChangeArrowheads="1"/>
          </p:cNvSpPr>
          <p:nvPr/>
        </p:nvSpPr>
        <p:spPr bwMode="auto">
          <a:xfrm>
            <a:off x="3741738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5" name="Rectangle 53"/>
          <p:cNvSpPr>
            <a:spLocks noChangeArrowheads="1"/>
          </p:cNvSpPr>
          <p:nvPr/>
        </p:nvSpPr>
        <p:spPr bwMode="auto">
          <a:xfrm>
            <a:off x="3741738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6" name="Rectangle 54"/>
          <p:cNvSpPr>
            <a:spLocks noChangeArrowheads="1"/>
          </p:cNvSpPr>
          <p:nvPr/>
        </p:nvSpPr>
        <p:spPr bwMode="auto">
          <a:xfrm>
            <a:off x="3741738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87" name="Rectangle 55"/>
          <p:cNvSpPr>
            <a:spLocks noChangeArrowheads="1"/>
          </p:cNvSpPr>
          <p:nvPr/>
        </p:nvSpPr>
        <p:spPr bwMode="auto">
          <a:xfrm>
            <a:off x="3741738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88" name="Rectangle 56"/>
          <p:cNvSpPr>
            <a:spLocks noChangeArrowheads="1"/>
          </p:cNvSpPr>
          <p:nvPr/>
        </p:nvSpPr>
        <p:spPr bwMode="auto">
          <a:xfrm>
            <a:off x="3741738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89" name="Rectangle 57"/>
          <p:cNvSpPr>
            <a:spLocks noChangeArrowheads="1"/>
          </p:cNvSpPr>
          <p:nvPr/>
        </p:nvSpPr>
        <p:spPr bwMode="auto">
          <a:xfrm>
            <a:off x="3741738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90" name="Rectangle 58"/>
          <p:cNvSpPr>
            <a:spLocks noChangeArrowheads="1"/>
          </p:cNvSpPr>
          <p:nvPr/>
        </p:nvSpPr>
        <p:spPr bwMode="auto">
          <a:xfrm>
            <a:off x="3741738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91" name="Text Box 59"/>
          <p:cNvSpPr txBox="1">
            <a:spLocks noChangeArrowheads="1"/>
          </p:cNvSpPr>
          <p:nvPr/>
        </p:nvSpPr>
        <p:spPr bwMode="auto">
          <a:xfrm>
            <a:off x="3857625" y="2911475"/>
            <a:ext cx="76444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%eax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0" name="Rectangle 35"/>
          <p:cNvSpPr>
            <a:spLocks noChangeArrowheads="1"/>
          </p:cNvSpPr>
          <p:nvPr/>
        </p:nvSpPr>
        <p:spPr bwMode="auto">
          <a:xfrm>
            <a:off x="6238837" y="3620869"/>
            <a:ext cx="487363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934200" y="3392269"/>
            <a:ext cx="1600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Thread 1 critical section</a:t>
            </a:r>
          </a:p>
        </p:txBody>
      </p:sp>
      <p:sp>
        <p:nvSpPr>
          <p:cNvPr id="62" name="Rectangle 37"/>
          <p:cNvSpPr>
            <a:spLocks noChangeArrowheads="1"/>
          </p:cNvSpPr>
          <p:nvPr/>
        </p:nvSpPr>
        <p:spPr bwMode="auto">
          <a:xfrm>
            <a:off x="6238837" y="4258806"/>
            <a:ext cx="487363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934200" y="4078069"/>
            <a:ext cx="1600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Thread 2 critical section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0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008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Concurrent Execution (cont)</a:t>
            </a:r>
          </a:p>
        </p:txBody>
      </p:sp>
      <p:sp>
        <p:nvSpPr>
          <p:cNvPr id="94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6776" y="1276350"/>
            <a:ext cx="7896225" cy="857250"/>
          </a:xfrm>
        </p:spPr>
        <p:txBody>
          <a:bodyPr/>
          <a:lstStyle/>
          <a:p>
            <a:r>
              <a:rPr lang="en-US" dirty="0"/>
              <a:t>Incorrect ordering: two threads increment the counter, but the result is 1 instead of 2</a:t>
            </a:r>
          </a:p>
        </p:txBody>
      </p:sp>
      <p:sp>
        <p:nvSpPr>
          <p:cNvPr id="942084" name="Rectangle 4"/>
          <p:cNvSpPr>
            <a:spLocks noChangeArrowheads="1"/>
          </p:cNvSpPr>
          <p:nvPr/>
        </p:nvSpPr>
        <p:spPr bwMode="auto">
          <a:xfrm>
            <a:off x="1798534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5" name="Rectangle 5"/>
          <p:cNvSpPr>
            <a:spLocks noChangeArrowheads="1"/>
          </p:cNvSpPr>
          <p:nvPr/>
        </p:nvSpPr>
        <p:spPr bwMode="auto">
          <a:xfrm>
            <a:off x="1798534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6" name="Rectangle 6"/>
          <p:cNvSpPr>
            <a:spLocks noChangeArrowheads="1"/>
          </p:cNvSpPr>
          <p:nvPr/>
        </p:nvSpPr>
        <p:spPr bwMode="auto">
          <a:xfrm>
            <a:off x="1798534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7" name="Rectangle 7"/>
          <p:cNvSpPr>
            <a:spLocks noChangeArrowheads="1"/>
          </p:cNvSpPr>
          <p:nvPr/>
        </p:nvSpPr>
        <p:spPr bwMode="auto">
          <a:xfrm>
            <a:off x="1798534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8" name="Rectangle 8"/>
          <p:cNvSpPr>
            <a:spLocks noChangeArrowheads="1"/>
          </p:cNvSpPr>
          <p:nvPr/>
        </p:nvSpPr>
        <p:spPr bwMode="auto">
          <a:xfrm>
            <a:off x="1798534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9" name="Rectangle 9"/>
          <p:cNvSpPr>
            <a:spLocks noChangeArrowheads="1"/>
          </p:cNvSpPr>
          <p:nvPr/>
        </p:nvSpPr>
        <p:spPr bwMode="auto">
          <a:xfrm>
            <a:off x="1798534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0" name="Rectangle 10"/>
          <p:cNvSpPr>
            <a:spLocks noChangeArrowheads="1"/>
          </p:cNvSpPr>
          <p:nvPr/>
        </p:nvSpPr>
        <p:spPr bwMode="auto">
          <a:xfrm>
            <a:off x="1798534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1" name="Rectangle 11"/>
          <p:cNvSpPr>
            <a:spLocks noChangeArrowheads="1"/>
          </p:cNvSpPr>
          <p:nvPr/>
        </p:nvSpPr>
        <p:spPr bwMode="auto">
          <a:xfrm>
            <a:off x="1798534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2" name="Rectangle 12"/>
          <p:cNvSpPr>
            <a:spLocks noChangeArrowheads="1"/>
          </p:cNvSpPr>
          <p:nvPr/>
        </p:nvSpPr>
        <p:spPr bwMode="auto">
          <a:xfrm>
            <a:off x="1798534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3" name="Rectangle 13"/>
          <p:cNvSpPr>
            <a:spLocks noChangeArrowheads="1"/>
          </p:cNvSpPr>
          <p:nvPr/>
        </p:nvSpPr>
        <p:spPr bwMode="auto">
          <a:xfrm>
            <a:off x="1798534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4" name="Rectangle 14"/>
          <p:cNvSpPr>
            <a:spLocks noChangeArrowheads="1"/>
          </p:cNvSpPr>
          <p:nvPr/>
        </p:nvSpPr>
        <p:spPr bwMode="auto">
          <a:xfrm>
            <a:off x="823809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095" name="Rectangle 15"/>
          <p:cNvSpPr>
            <a:spLocks noChangeArrowheads="1"/>
          </p:cNvSpPr>
          <p:nvPr/>
        </p:nvSpPr>
        <p:spPr bwMode="auto">
          <a:xfrm>
            <a:off x="823809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096" name="Rectangle 16"/>
          <p:cNvSpPr>
            <a:spLocks noChangeArrowheads="1"/>
          </p:cNvSpPr>
          <p:nvPr/>
        </p:nvSpPr>
        <p:spPr bwMode="auto">
          <a:xfrm>
            <a:off x="823809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097" name="Rectangle 17"/>
          <p:cNvSpPr>
            <a:spLocks noChangeArrowheads="1"/>
          </p:cNvSpPr>
          <p:nvPr/>
        </p:nvSpPr>
        <p:spPr bwMode="auto">
          <a:xfrm>
            <a:off x="823809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098" name="Rectangle 18"/>
          <p:cNvSpPr>
            <a:spLocks noChangeArrowheads="1"/>
          </p:cNvSpPr>
          <p:nvPr/>
        </p:nvSpPr>
        <p:spPr bwMode="auto">
          <a:xfrm>
            <a:off x="823809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099" name="Rectangle 19"/>
          <p:cNvSpPr>
            <a:spLocks noChangeArrowheads="1"/>
          </p:cNvSpPr>
          <p:nvPr/>
        </p:nvSpPr>
        <p:spPr bwMode="auto">
          <a:xfrm>
            <a:off x="823809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00" name="Rectangle 20"/>
          <p:cNvSpPr>
            <a:spLocks noChangeArrowheads="1"/>
          </p:cNvSpPr>
          <p:nvPr/>
        </p:nvSpPr>
        <p:spPr bwMode="auto">
          <a:xfrm>
            <a:off x="823809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01" name="Rectangle 21"/>
          <p:cNvSpPr>
            <a:spLocks noChangeArrowheads="1"/>
          </p:cNvSpPr>
          <p:nvPr/>
        </p:nvSpPr>
        <p:spPr bwMode="auto">
          <a:xfrm>
            <a:off x="823809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102" name="Rectangle 22"/>
          <p:cNvSpPr>
            <a:spLocks noChangeArrowheads="1"/>
          </p:cNvSpPr>
          <p:nvPr/>
        </p:nvSpPr>
        <p:spPr bwMode="auto">
          <a:xfrm>
            <a:off x="823809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103" name="Rectangle 23"/>
          <p:cNvSpPr>
            <a:spLocks noChangeArrowheads="1"/>
          </p:cNvSpPr>
          <p:nvPr/>
        </p:nvSpPr>
        <p:spPr bwMode="auto">
          <a:xfrm>
            <a:off x="823809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104" name="Rectangle 24"/>
          <p:cNvSpPr>
            <a:spLocks noChangeArrowheads="1"/>
          </p:cNvSpPr>
          <p:nvPr/>
        </p:nvSpPr>
        <p:spPr bwMode="auto">
          <a:xfrm>
            <a:off x="2773259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05" name="Rectangle 25"/>
          <p:cNvSpPr>
            <a:spLocks noChangeArrowheads="1"/>
          </p:cNvSpPr>
          <p:nvPr/>
        </p:nvSpPr>
        <p:spPr bwMode="auto">
          <a:xfrm>
            <a:off x="2773259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06" name="Rectangle 26"/>
          <p:cNvSpPr>
            <a:spLocks noChangeArrowheads="1"/>
          </p:cNvSpPr>
          <p:nvPr/>
        </p:nvSpPr>
        <p:spPr bwMode="auto">
          <a:xfrm>
            <a:off x="2773259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07" name="Rectangle 27"/>
          <p:cNvSpPr>
            <a:spLocks noChangeArrowheads="1"/>
          </p:cNvSpPr>
          <p:nvPr/>
        </p:nvSpPr>
        <p:spPr bwMode="auto">
          <a:xfrm>
            <a:off x="2773259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08" name="Rectangle 28"/>
          <p:cNvSpPr>
            <a:spLocks noChangeArrowheads="1"/>
          </p:cNvSpPr>
          <p:nvPr/>
        </p:nvSpPr>
        <p:spPr bwMode="auto">
          <a:xfrm>
            <a:off x="2773259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09" name="Rectangle 29"/>
          <p:cNvSpPr>
            <a:spLocks noChangeArrowheads="1"/>
          </p:cNvSpPr>
          <p:nvPr/>
        </p:nvSpPr>
        <p:spPr bwMode="auto">
          <a:xfrm>
            <a:off x="2773259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10" name="Rectangle 30"/>
          <p:cNvSpPr>
            <a:spLocks noChangeArrowheads="1"/>
          </p:cNvSpPr>
          <p:nvPr/>
        </p:nvSpPr>
        <p:spPr bwMode="auto">
          <a:xfrm>
            <a:off x="2773259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11" name="Rectangle 31"/>
          <p:cNvSpPr>
            <a:spLocks noChangeArrowheads="1"/>
          </p:cNvSpPr>
          <p:nvPr/>
        </p:nvSpPr>
        <p:spPr bwMode="auto">
          <a:xfrm>
            <a:off x="2773259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12" name="Rectangle 32"/>
          <p:cNvSpPr>
            <a:spLocks noChangeArrowheads="1"/>
          </p:cNvSpPr>
          <p:nvPr/>
        </p:nvSpPr>
        <p:spPr bwMode="auto">
          <a:xfrm>
            <a:off x="2773259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13" name="Rectangle 33"/>
          <p:cNvSpPr>
            <a:spLocks noChangeArrowheads="1"/>
          </p:cNvSpPr>
          <p:nvPr/>
        </p:nvSpPr>
        <p:spPr bwMode="auto">
          <a:xfrm>
            <a:off x="2773259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14" name="Rectangle 34"/>
          <p:cNvSpPr>
            <a:spLocks noChangeArrowheads="1"/>
          </p:cNvSpPr>
          <p:nvPr/>
        </p:nvSpPr>
        <p:spPr bwMode="auto">
          <a:xfrm>
            <a:off x="4662384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5" name="Rectangle 35"/>
          <p:cNvSpPr>
            <a:spLocks noChangeArrowheads="1"/>
          </p:cNvSpPr>
          <p:nvPr/>
        </p:nvSpPr>
        <p:spPr bwMode="auto">
          <a:xfrm>
            <a:off x="4662384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6" name="Rectangle 36"/>
          <p:cNvSpPr>
            <a:spLocks noChangeArrowheads="1"/>
          </p:cNvSpPr>
          <p:nvPr/>
        </p:nvSpPr>
        <p:spPr bwMode="auto">
          <a:xfrm>
            <a:off x="4662384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7" name="Rectangle 37"/>
          <p:cNvSpPr>
            <a:spLocks noChangeArrowheads="1"/>
          </p:cNvSpPr>
          <p:nvPr/>
        </p:nvSpPr>
        <p:spPr bwMode="auto">
          <a:xfrm>
            <a:off x="4662384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8" name="Rectangle 38"/>
          <p:cNvSpPr>
            <a:spLocks noChangeArrowheads="1"/>
          </p:cNvSpPr>
          <p:nvPr/>
        </p:nvSpPr>
        <p:spPr bwMode="auto">
          <a:xfrm>
            <a:off x="4662384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9" name="Rectangle 39"/>
          <p:cNvSpPr>
            <a:spLocks noChangeArrowheads="1"/>
          </p:cNvSpPr>
          <p:nvPr/>
        </p:nvSpPr>
        <p:spPr bwMode="auto">
          <a:xfrm>
            <a:off x="4662384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0" name="Rectangle 40"/>
          <p:cNvSpPr>
            <a:spLocks noChangeArrowheads="1"/>
          </p:cNvSpPr>
          <p:nvPr/>
        </p:nvSpPr>
        <p:spPr bwMode="auto">
          <a:xfrm>
            <a:off x="4662384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1" name="Rectangle 41"/>
          <p:cNvSpPr>
            <a:spLocks noChangeArrowheads="1"/>
          </p:cNvSpPr>
          <p:nvPr/>
        </p:nvSpPr>
        <p:spPr bwMode="auto">
          <a:xfrm>
            <a:off x="4662384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2" name="Rectangle 42"/>
          <p:cNvSpPr>
            <a:spLocks noChangeArrowheads="1"/>
          </p:cNvSpPr>
          <p:nvPr/>
        </p:nvSpPr>
        <p:spPr bwMode="auto">
          <a:xfrm>
            <a:off x="4662384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3" name="Rectangle 43"/>
          <p:cNvSpPr>
            <a:spLocks noChangeArrowheads="1"/>
          </p:cNvSpPr>
          <p:nvPr/>
        </p:nvSpPr>
        <p:spPr bwMode="auto">
          <a:xfrm>
            <a:off x="4662384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4" name="Text Box 44"/>
          <p:cNvSpPr txBox="1">
            <a:spLocks noChangeArrowheads="1"/>
          </p:cNvSpPr>
          <p:nvPr/>
        </p:nvSpPr>
        <p:spPr bwMode="auto">
          <a:xfrm>
            <a:off x="814676" y="2281793"/>
            <a:ext cx="10733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(thread)</a:t>
            </a:r>
          </a:p>
        </p:txBody>
      </p:sp>
      <p:sp>
        <p:nvSpPr>
          <p:cNvPr id="942125" name="Text Box 45"/>
          <p:cNvSpPr txBox="1">
            <a:spLocks noChangeArrowheads="1"/>
          </p:cNvSpPr>
          <p:nvPr/>
        </p:nvSpPr>
        <p:spPr bwMode="auto">
          <a:xfrm>
            <a:off x="1978313" y="2297668"/>
            <a:ext cx="653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26" name="Text Box 46"/>
          <p:cNvSpPr txBox="1">
            <a:spLocks noChangeArrowheads="1"/>
          </p:cNvSpPr>
          <p:nvPr/>
        </p:nvSpPr>
        <p:spPr bwMode="auto">
          <a:xfrm>
            <a:off x="4927888" y="2297668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27" name="Text Box 47"/>
          <p:cNvSpPr txBox="1">
            <a:spLocks noChangeArrowheads="1"/>
          </p:cNvSpPr>
          <p:nvPr/>
        </p:nvSpPr>
        <p:spPr bwMode="auto">
          <a:xfrm>
            <a:off x="2887951" y="2297668"/>
            <a:ext cx="76444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%eax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28" name="Rectangle 48"/>
          <p:cNvSpPr>
            <a:spLocks noChangeArrowheads="1"/>
          </p:cNvSpPr>
          <p:nvPr/>
        </p:nvSpPr>
        <p:spPr bwMode="auto">
          <a:xfrm>
            <a:off x="3732109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29" name="Rectangle 49"/>
          <p:cNvSpPr>
            <a:spLocks noChangeArrowheads="1"/>
          </p:cNvSpPr>
          <p:nvPr/>
        </p:nvSpPr>
        <p:spPr bwMode="auto">
          <a:xfrm>
            <a:off x="3732109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0" name="Rectangle 50"/>
          <p:cNvSpPr>
            <a:spLocks noChangeArrowheads="1"/>
          </p:cNvSpPr>
          <p:nvPr/>
        </p:nvSpPr>
        <p:spPr bwMode="auto">
          <a:xfrm>
            <a:off x="3732109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1" name="Rectangle 51"/>
          <p:cNvSpPr>
            <a:spLocks noChangeArrowheads="1"/>
          </p:cNvSpPr>
          <p:nvPr/>
        </p:nvSpPr>
        <p:spPr bwMode="auto">
          <a:xfrm>
            <a:off x="3732109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2" name="Rectangle 52"/>
          <p:cNvSpPr>
            <a:spLocks noChangeArrowheads="1"/>
          </p:cNvSpPr>
          <p:nvPr/>
        </p:nvSpPr>
        <p:spPr bwMode="auto">
          <a:xfrm>
            <a:off x="3732109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33" name="Rectangle 53"/>
          <p:cNvSpPr>
            <a:spLocks noChangeArrowheads="1"/>
          </p:cNvSpPr>
          <p:nvPr/>
        </p:nvSpPr>
        <p:spPr bwMode="auto">
          <a:xfrm>
            <a:off x="3732109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4" name="Rectangle 54"/>
          <p:cNvSpPr>
            <a:spLocks noChangeArrowheads="1"/>
          </p:cNvSpPr>
          <p:nvPr/>
        </p:nvSpPr>
        <p:spPr bwMode="auto">
          <a:xfrm>
            <a:off x="3732109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5" name="Rectangle 55"/>
          <p:cNvSpPr>
            <a:spLocks noChangeArrowheads="1"/>
          </p:cNvSpPr>
          <p:nvPr/>
        </p:nvSpPr>
        <p:spPr bwMode="auto">
          <a:xfrm>
            <a:off x="3732109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36" name="Rectangle 56"/>
          <p:cNvSpPr>
            <a:spLocks noChangeArrowheads="1"/>
          </p:cNvSpPr>
          <p:nvPr/>
        </p:nvSpPr>
        <p:spPr bwMode="auto">
          <a:xfrm>
            <a:off x="3732109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37" name="Rectangle 57"/>
          <p:cNvSpPr>
            <a:spLocks noChangeArrowheads="1"/>
          </p:cNvSpPr>
          <p:nvPr/>
        </p:nvSpPr>
        <p:spPr bwMode="auto">
          <a:xfrm>
            <a:off x="3732109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38" name="Text Box 58"/>
          <p:cNvSpPr txBox="1">
            <a:spLocks noChangeArrowheads="1"/>
          </p:cNvSpPr>
          <p:nvPr/>
        </p:nvSpPr>
        <p:spPr bwMode="auto">
          <a:xfrm>
            <a:off x="3846801" y="2297668"/>
            <a:ext cx="76444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%eax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39" name="Text Box 59"/>
          <p:cNvSpPr txBox="1">
            <a:spLocks noChangeArrowheads="1"/>
          </p:cNvSpPr>
          <p:nvPr/>
        </p:nvSpPr>
        <p:spPr bwMode="auto">
          <a:xfrm>
            <a:off x="5791200" y="4953000"/>
            <a:ext cx="93500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Oops!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Concurrent Execution (cont)</a:t>
            </a:r>
          </a:p>
        </p:txBody>
      </p:sp>
      <p:sp>
        <p:nvSpPr>
          <p:cNvPr id="94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2651" y="1258182"/>
            <a:ext cx="7896225" cy="4972050"/>
          </a:xfrm>
        </p:spPr>
        <p:txBody>
          <a:bodyPr/>
          <a:lstStyle/>
          <a:p>
            <a:r>
              <a:rPr lang="en-US" dirty="0"/>
              <a:t>How about this ordering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marL="344488" indent="-344488" algn="ctr">
              <a:buNone/>
            </a:pPr>
            <a:endParaRPr lang="en-US" dirty="0" smtClean="0"/>
          </a:p>
          <a:p>
            <a:r>
              <a:rPr lang="en-US" dirty="0" smtClean="0"/>
              <a:t>We can analyze the behavior using a </a:t>
            </a:r>
            <a:r>
              <a:rPr lang="en-US" i="1" dirty="0" smtClean="0">
                <a:solidFill>
                  <a:srgbClr val="C00000"/>
                </a:solidFill>
              </a:rPr>
              <a:t>progress graph</a:t>
            </a:r>
            <a:endParaRPr lang="en-US" i="1" dirty="0">
              <a:solidFill>
                <a:srgbClr val="C00000"/>
              </a:solidFill>
            </a:endParaRPr>
          </a:p>
        </p:txBody>
      </p:sp>
      <p:sp>
        <p:nvSpPr>
          <p:cNvPr id="944132" name="Rectangle 4"/>
          <p:cNvSpPr>
            <a:spLocks noChangeArrowheads="1"/>
          </p:cNvSpPr>
          <p:nvPr/>
        </p:nvSpPr>
        <p:spPr bwMode="auto">
          <a:xfrm>
            <a:off x="1814806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3" name="Rectangle 5"/>
          <p:cNvSpPr>
            <a:spLocks noChangeArrowheads="1"/>
          </p:cNvSpPr>
          <p:nvPr/>
        </p:nvSpPr>
        <p:spPr bwMode="auto">
          <a:xfrm>
            <a:off x="1814806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4" name="Rectangle 6"/>
          <p:cNvSpPr>
            <a:spLocks noChangeArrowheads="1"/>
          </p:cNvSpPr>
          <p:nvPr/>
        </p:nvSpPr>
        <p:spPr bwMode="auto">
          <a:xfrm>
            <a:off x="1814806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5" name="Rectangle 7"/>
          <p:cNvSpPr>
            <a:spLocks noChangeArrowheads="1"/>
          </p:cNvSpPr>
          <p:nvPr/>
        </p:nvSpPr>
        <p:spPr bwMode="auto">
          <a:xfrm>
            <a:off x="1814806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6" name="Rectangle 8"/>
          <p:cNvSpPr>
            <a:spLocks noChangeArrowheads="1"/>
          </p:cNvSpPr>
          <p:nvPr/>
        </p:nvSpPr>
        <p:spPr bwMode="auto">
          <a:xfrm>
            <a:off x="1814806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7" name="Rectangle 9"/>
          <p:cNvSpPr>
            <a:spLocks noChangeArrowheads="1"/>
          </p:cNvSpPr>
          <p:nvPr/>
        </p:nvSpPr>
        <p:spPr bwMode="auto">
          <a:xfrm>
            <a:off x="1814806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8" name="Rectangle 10"/>
          <p:cNvSpPr>
            <a:spLocks noChangeArrowheads="1"/>
          </p:cNvSpPr>
          <p:nvPr/>
        </p:nvSpPr>
        <p:spPr bwMode="auto">
          <a:xfrm>
            <a:off x="1814806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9" name="Rectangle 11"/>
          <p:cNvSpPr>
            <a:spLocks noChangeArrowheads="1"/>
          </p:cNvSpPr>
          <p:nvPr/>
        </p:nvSpPr>
        <p:spPr bwMode="auto">
          <a:xfrm>
            <a:off x="1814806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40" name="Rectangle 12"/>
          <p:cNvSpPr>
            <a:spLocks noChangeArrowheads="1"/>
          </p:cNvSpPr>
          <p:nvPr/>
        </p:nvSpPr>
        <p:spPr bwMode="auto">
          <a:xfrm>
            <a:off x="1814806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41" name="Rectangle 13"/>
          <p:cNvSpPr>
            <a:spLocks noChangeArrowheads="1"/>
          </p:cNvSpPr>
          <p:nvPr/>
        </p:nvSpPr>
        <p:spPr bwMode="auto">
          <a:xfrm>
            <a:off x="1814806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42" name="Rectangle 14"/>
          <p:cNvSpPr>
            <a:spLocks noChangeArrowheads="1"/>
          </p:cNvSpPr>
          <p:nvPr/>
        </p:nvSpPr>
        <p:spPr bwMode="auto">
          <a:xfrm>
            <a:off x="840081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43" name="Rectangle 15"/>
          <p:cNvSpPr>
            <a:spLocks noChangeArrowheads="1"/>
          </p:cNvSpPr>
          <p:nvPr/>
        </p:nvSpPr>
        <p:spPr bwMode="auto">
          <a:xfrm>
            <a:off x="840081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44" name="Rectangle 16"/>
          <p:cNvSpPr>
            <a:spLocks noChangeArrowheads="1"/>
          </p:cNvSpPr>
          <p:nvPr/>
        </p:nvSpPr>
        <p:spPr bwMode="auto">
          <a:xfrm>
            <a:off x="840081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5" name="Rectangle 17"/>
          <p:cNvSpPr>
            <a:spLocks noChangeArrowheads="1"/>
          </p:cNvSpPr>
          <p:nvPr/>
        </p:nvSpPr>
        <p:spPr bwMode="auto">
          <a:xfrm>
            <a:off x="840081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6" name="Rectangle 18"/>
          <p:cNvSpPr>
            <a:spLocks noChangeArrowheads="1"/>
          </p:cNvSpPr>
          <p:nvPr/>
        </p:nvSpPr>
        <p:spPr bwMode="auto">
          <a:xfrm>
            <a:off x="840081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7" name="Rectangle 19"/>
          <p:cNvSpPr>
            <a:spLocks noChangeArrowheads="1"/>
          </p:cNvSpPr>
          <p:nvPr/>
        </p:nvSpPr>
        <p:spPr bwMode="auto">
          <a:xfrm>
            <a:off x="840081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8" name="Rectangle 20"/>
          <p:cNvSpPr>
            <a:spLocks noChangeArrowheads="1"/>
          </p:cNvSpPr>
          <p:nvPr/>
        </p:nvSpPr>
        <p:spPr bwMode="auto">
          <a:xfrm>
            <a:off x="840081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49" name="Rectangle 21"/>
          <p:cNvSpPr>
            <a:spLocks noChangeArrowheads="1"/>
          </p:cNvSpPr>
          <p:nvPr/>
        </p:nvSpPr>
        <p:spPr bwMode="auto">
          <a:xfrm>
            <a:off x="840081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50" name="Rectangle 22"/>
          <p:cNvSpPr>
            <a:spLocks noChangeArrowheads="1"/>
          </p:cNvSpPr>
          <p:nvPr/>
        </p:nvSpPr>
        <p:spPr bwMode="auto">
          <a:xfrm>
            <a:off x="840081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51" name="Rectangle 23"/>
          <p:cNvSpPr>
            <a:spLocks noChangeArrowheads="1"/>
          </p:cNvSpPr>
          <p:nvPr/>
        </p:nvSpPr>
        <p:spPr bwMode="auto">
          <a:xfrm>
            <a:off x="840081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52" name="Rectangle 24"/>
          <p:cNvSpPr>
            <a:spLocks noChangeArrowheads="1"/>
          </p:cNvSpPr>
          <p:nvPr/>
        </p:nvSpPr>
        <p:spPr bwMode="auto">
          <a:xfrm>
            <a:off x="2789531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3" name="Rectangle 25"/>
          <p:cNvSpPr>
            <a:spLocks noChangeArrowheads="1"/>
          </p:cNvSpPr>
          <p:nvPr/>
        </p:nvSpPr>
        <p:spPr bwMode="auto">
          <a:xfrm>
            <a:off x="2789531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4" name="Rectangle 26"/>
          <p:cNvSpPr>
            <a:spLocks noChangeArrowheads="1"/>
          </p:cNvSpPr>
          <p:nvPr/>
        </p:nvSpPr>
        <p:spPr bwMode="auto">
          <a:xfrm>
            <a:off x="2789531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5" name="Rectangle 27"/>
          <p:cNvSpPr>
            <a:spLocks noChangeArrowheads="1"/>
          </p:cNvSpPr>
          <p:nvPr/>
        </p:nvSpPr>
        <p:spPr bwMode="auto">
          <a:xfrm>
            <a:off x="2789531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6" name="Rectangle 28"/>
          <p:cNvSpPr>
            <a:spLocks noChangeArrowheads="1"/>
          </p:cNvSpPr>
          <p:nvPr/>
        </p:nvSpPr>
        <p:spPr bwMode="auto">
          <a:xfrm>
            <a:off x="2789531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7" name="Rectangle 29"/>
          <p:cNvSpPr>
            <a:spLocks noChangeArrowheads="1"/>
          </p:cNvSpPr>
          <p:nvPr/>
        </p:nvSpPr>
        <p:spPr bwMode="auto">
          <a:xfrm>
            <a:off x="2789531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8" name="Rectangle 30"/>
          <p:cNvSpPr>
            <a:spLocks noChangeArrowheads="1"/>
          </p:cNvSpPr>
          <p:nvPr/>
        </p:nvSpPr>
        <p:spPr bwMode="auto">
          <a:xfrm>
            <a:off x="2789531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9" name="Rectangle 31"/>
          <p:cNvSpPr>
            <a:spLocks noChangeArrowheads="1"/>
          </p:cNvSpPr>
          <p:nvPr/>
        </p:nvSpPr>
        <p:spPr bwMode="auto">
          <a:xfrm>
            <a:off x="2789531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0" name="Rectangle 32"/>
          <p:cNvSpPr>
            <a:spLocks noChangeArrowheads="1"/>
          </p:cNvSpPr>
          <p:nvPr/>
        </p:nvSpPr>
        <p:spPr bwMode="auto">
          <a:xfrm>
            <a:off x="2789531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1" name="Rectangle 33"/>
          <p:cNvSpPr>
            <a:spLocks noChangeArrowheads="1"/>
          </p:cNvSpPr>
          <p:nvPr/>
        </p:nvSpPr>
        <p:spPr bwMode="auto">
          <a:xfrm>
            <a:off x="2789531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2" name="Rectangle 34"/>
          <p:cNvSpPr>
            <a:spLocks noChangeArrowheads="1"/>
          </p:cNvSpPr>
          <p:nvPr/>
        </p:nvSpPr>
        <p:spPr bwMode="auto">
          <a:xfrm>
            <a:off x="4678656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3" name="Rectangle 35"/>
          <p:cNvSpPr>
            <a:spLocks noChangeArrowheads="1"/>
          </p:cNvSpPr>
          <p:nvPr/>
        </p:nvSpPr>
        <p:spPr bwMode="auto">
          <a:xfrm>
            <a:off x="4678656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4" name="Rectangle 36"/>
          <p:cNvSpPr>
            <a:spLocks noChangeArrowheads="1"/>
          </p:cNvSpPr>
          <p:nvPr/>
        </p:nvSpPr>
        <p:spPr bwMode="auto">
          <a:xfrm>
            <a:off x="4678656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5" name="Rectangle 37"/>
          <p:cNvSpPr>
            <a:spLocks noChangeArrowheads="1"/>
          </p:cNvSpPr>
          <p:nvPr/>
        </p:nvSpPr>
        <p:spPr bwMode="auto">
          <a:xfrm>
            <a:off x="4678656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6" name="Rectangle 38"/>
          <p:cNvSpPr>
            <a:spLocks noChangeArrowheads="1"/>
          </p:cNvSpPr>
          <p:nvPr/>
        </p:nvSpPr>
        <p:spPr bwMode="auto">
          <a:xfrm>
            <a:off x="4678656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7" name="Rectangle 39"/>
          <p:cNvSpPr>
            <a:spLocks noChangeArrowheads="1"/>
          </p:cNvSpPr>
          <p:nvPr/>
        </p:nvSpPr>
        <p:spPr bwMode="auto">
          <a:xfrm>
            <a:off x="4678656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8" name="Rectangle 40"/>
          <p:cNvSpPr>
            <a:spLocks noChangeArrowheads="1"/>
          </p:cNvSpPr>
          <p:nvPr/>
        </p:nvSpPr>
        <p:spPr bwMode="auto">
          <a:xfrm>
            <a:off x="4678656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9" name="Rectangle 41"/>
          <p:cNvSpPr>
            <a:spLocks noChangeArrowheads="1"/>
          </p:cNvSpPr>
          <p:nvPr/>
        </p:nvSpPr>
        <p:spPr bwMode="auto">
          <a:xfrm>
            <a:off x="4678656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0" name="Rectangle 42"/>
          <p:cNvSpPr>
            <a:spLocks noChangeArrowheads="1"/>
          </p:cNvSpPr>
          <p:nvPr/>
        </p:nvSpPr>
        <p:spPr bwMode="auto">
          <a:xfrm>
            <a:off x="4678656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1" name="Rectangle 43"/>
          <p:cNvSpPr>
            <a:spLocks noChangeArrowheads="1"/>
          </p:cNvSpPr>
          <p:nvPr/>
        </p:nvSpPr>
        <p:spPr bwMode="auto">
          <a:xfrm>
            <a:off x="4678656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2" name="Text Box 44"/>
          <p:cNvSpPr txBox="1">
            <a:spLocks noChangeArrowheads="1"/>
          </p:cNvSpPr>
          <p:nvPr/>
        </p:nvSpPr>
        <p:spPr bwMode="auto">
          <a:xfrm>
            <a:off x="832144" y="1828800"/>
            <a:ext cx="10733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(thread)</a:t>
            </a:r>
          </a:p>
        </p:txBody>
      </p:sp>
      <p:sp>
        <p:nvSpPr>
          <p:cNvPr id="944173" name="Text Box 45"/>
          <p:cNvSpPr txBox="1">
            <a:spLocks noChangeArrowheads="1"/>
          </p:cNvSpPr>
          <p:nvPr/>
        </p:nvSpPr>
        <p:spPr bwMode="auto">
          <a:xfrm>
            <a:off x="1995781" y="1844675"/>
            <a:ext cx="653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74" name="Text Box 46"/>
          <p:cNvSpPr txBox="1">
            <a:spLocks noChangeArrowheads="1"/>
          </p:cNvSpPr>
          <p:nvPr/>
        </p:nvSpPr>
        <p:spPr bwMode="auto">
          <a:xfrm>
            <a:off x="4945356" y="1844675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75" name="Text Box 47"/>
          <p:cNvSpPr txBox="1">
            <a:spLocks noChangeArrowheads="1"/>
          </p:cNvSpPr>
          <p:nvPr/>
        </p:nvSpPr>
        <p:spPr bwMode="auto">
          <a:xfrm>
            <a:off x="2905419" y="1844675"/>
            <a:ext cx="76444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%eax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76" name="Rectangle 48"/>
          <p:cNvSpPr>
            <a:spLocks noChangeArrowheads="1"/>
          </p:cNvSpPr>
          <p:nvPr/>
        </p:nvSpPr>
        <p:spPr bwMode="auto">
          <a:xfrm>
            <a:off x="3748381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7" name="Rectangle 49"/>
          <p:cNvSpPr>
            <a:spLocks noChangeArrowheads="1"/>
          </p:cNvSpPr>
          <p:nvPr/>
        </p:nvSpPr>
        <p:spPr bwMode="auto">
          <a:xfrm>
            <a:off x="3748381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8" name="Rectangle 50"/>
          <p:cNvSpPr>
            <a:spLocks noChangeArrowheads="1"/>
          </p:cNvSpPr>
          <p:nvPr/>
        </p:nvSpPr>
        <p:spPr bwMode="auto">
          <a:xfrm>
            <a:off x="3748381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9" name="Rectangle 51"/>
          <p:cNvSpPr>
            <a:spLocks noChangeArrowheads="1"/>
          </p:cNvSpPr>
          <p:nvPr/>
        </p:nvSpPr>
        <p:spPr bwMode="auto">
          <a:xfrm>
            <a:off x="3748381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0" name="Rectangle 52"/>
          <p:cNvSpPr>
            <a:spLocks noChangeArrowheads="1"/>
          </p:cNvSpPr>
          <p:nvPr/>
        </p:nvSpPr>
        <p:spPr bwMode="auto">
          <a:xfrm>
            <a:off x="3748381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1" name="Rectangle 53"/>
          <p:cNvSpPr>
            <a:spLocks noChangeArrowheads="1"/>
          </p:cNvSpPr>
          <p:nvPr/>
        </p:nvSpPr>
        <p:spPr bwMode="auto">
          <a:xfrm>
            <a:off x="3748381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2" name="Rectangle 54"/>
          <p:cNvSpPr>
            <a:spLocks noChangeArrowheads="1"/>
          </p:cNvSpPr>
          <p:nvPr/>
        </p:nvSpPr>
        <p:spPr bwMode="auto">
          <a:xfrm>
            <a:off x="3748381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3" name="Rectangle 55"/>
          <p:cNvSpPr>
            <a:spLocks noChangeArrowheads="1"/>
          </p:cNvSpPr>
          <p:nvPr/>
        </p:nvSpPr>
        <p:spPr bwMode="auto">
          <a:xfrm>
            <a:off x="3748381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4" name="Rectangle 56"/>
          <p:cNvSpPr>
            <a:spLocks noChangeArrowheads="1"/>
          </p:cNvSpPr>
          <p:nvPr/>
        </p:nvSpPr>
        <p:spPr bwMode="auto">
          <a:xfrm>
            <a:off x="3748381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5" name="Rectangle 57"/>
          <p:cNvSpPr>
            <a:spLocks noChangeArrowheads="1"/>
          </p:cNvSpPr>
          <p:nvPr/>
        </p:nvSpPr>
        <p:spPr bwMode="auto">
          <a:xfrm>
            <a:off x="3748381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6" name="Text Box 58"/>
          <p:cNvSpPr txBox="1">
            <a:spLocks noChangeArrowheads="1"/>
          </p:cNvSpPr>
          <p:nvPr/>
        </p:nvSpPr>
        <p:spPr bwMode="auto">
          <a:xfrm>
            <a:off x="3864269" y="1844675"/>
            <a:ext cx="76444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%eax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124200" y="23738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032340" y="21336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0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114800" y="29072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0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116370" y="32004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117940" y="3431143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032340" y="34406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124200" y="370260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124200" y="39740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032340" y="39624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5029200" y="44958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</a:p>
        </p:txBody>
      </p:sp>
      <p:sp>
        <p:nvSpPr>
          <p:cNvPr id="69" name="Text Box 59"/>
          <p:cNvSpPr txBox="1">
            <a:spLocks noChangeArrowheads="1"/>
          </p:cNvSpPr>
          <p:nvPr/>
        </p:nvSpPr>
        <p:spPr bwMode="auto">
          <a:xfrm>
            <a:off x="5791200" y="4419600"/>
            <a:ext cx="93500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Oops!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Progress Graphs</a:t>
            </a:r>
          </a:p>
        </p:txBody>
      </p:sp>
      <p:sp>
        <p:nvSpPr>
          <p:cNvPr id="946179" name="Text Box 3"/>
          <p:cNvSpPr txBox="1">
            <a:spLocks noChangeArrowheads="1"/>
          </p:cNvSpPr>
          <p:nvPr/>
        </p:nvSpPr>
        <p:spPr bwMode="auto">
          <a:xfrm>
            <a:off x="5930900" y="1371600"/>
            <a:ext cx="2663037" cy="480131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progress graph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depicts</a:t>
            </a:r>
          </a:p>
          <a:p>
            <a:r>
              <a:rPr lang="en-US" sz="1800" dirty="0">
                <a:latin typeface="Calibri" pitchFamily="34" charset="0"/>
              </a:rPr>
              <a:t>the discrete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execution </a:t>
            </a:r>
          </a:p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state space</a:t>
            </a:r>
            <a:r>
              <a:rPr lang="en-US" sz="1800" dirty="0">
                <a:latin typeface="Calibri" pitchFamily="34" charset="0"/>
              </a:rPr>
              <a:t> of concurrent</a:t>
            </a:r>
          </a:p>
          <a:p>
            <a:r>
              <a:rPr lang="en-US" sz="1800" dirty="0">
                <a:latin typeface="Calibri" pitchFamily="34" charset="0"/>
              </a:rPr>
              <a:t> threads.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Each axis corresponds to</a:t>
            </a:r>
          </a:p>
          <a:p>
            <a:r>
              <a:rPr lang="en-US" sz="1800" dirty="0">
                <a:latin typeface="Calibri" pitchFamily="34" charset="0"/>
              </a:rPr>
              <a:t>the sequential order of</a:t>
            </a:r>
          </a:p>
          <a:p>
            <a:r>
              <a:rPr lang="en-US" sz="1800" dirty="0">
                <a:latin typeface="Calibri" pitchFamily="34" charset="0"/>
              </a:rPr>
              <a:t>instructions in a thread.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Each point corresponds to</a:t>
            </a:r>
          </a:p>
          <a:p>
            <a:r>
              <a:rPr lang="en-US" sz="1800" dirty="0">
                <a:latin typeface="Calibri" pitchFamily="34" charset="0"/>
              </a:rPr>
              <a:t>a possible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execution state</a:t>
            </a:r>
            <a:endParaRPr lang="en-US" sz="1800" dirty="0">
              <a:solidFill>
                <a:srgbClr val="C00000"/>
              </a:solidFill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(Inst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, Inst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).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E.g.,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(L</a:t>
            </a:r>
            <a:r>
              <a:rPr lang="en-US" sz="1800" baseline="-250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, S</a:t>
            </a:r>
            <a:r>
              <a:rPr lang="en-US" sz="1800" baseline="-25000" dirty="0">
                <a:solidFill>
                  <a:srgbClr val="C00000"/>
                </a:solidFill>
                <a:latin typeface="Calibri" pitchFamily="34" charset="0"/>
              </a:rPr>
              <a:t>2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)  </a:t>
            </a:r>
            <a:r>
              <a:rPr lang="en-US" sz="1800" dirty="0">
                <a:latin typeface="Calibri" pitchFamily="34" charset="0"/>
              </a:rPr>
              <a:t>denotes state</a:t>
            </a:r>
          </a:p>
          <a:p>
            <a:r>
              <a:rPr lang="en-US" sz="1800" dirty="0">
                <a:latin typeface="Calibri" pitchFamily="34" charset="0"/>
              </a:rPr>
              <a:t>where  thread 1 has</a:t>
            </a:r>
          </a:p>
          <a:p>
            <a:r>
              <a:rPr lang="en-US" sz="1800" dirty="0">
                <a:latin typeface="Calibri" pitchFamily="34" charset="0"/>
              </a:rPr>
              <a:t>completed L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 and thread</a:t>
            </a:r>
          </a:p>
          <a:p>
            <a:r>
              <a:rPr lang="en-US" sz="1800" dirty="0">
                <a:latin typeface="Calibri" pitchFamily="34" charset="0"/>
              </a:rPr>
              <a:t>2 has completed S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.</a:t>
            </a:r>
          </a:p>
        </p:txBody>
      </p:sp>
      <p:sp>
        <p:nvSpPr>
          <p:cNvPr id="946180" name="Line 4"/>
          <p:cNvSpPr>
            <a:spLocks noChangeAspect="1" noChangeShapeType="1"/>
          </p:cNvSpPr>
          <p:nvPr/>
        </p:nvSpPr>
        <p:spPr bwMode="auto">
          <a:xfrm flipV="1">
            <a:off x="811213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946181" name="Line 5"/>
          <p:cNvSpPr>
            <a:spLocks noChangeAspect="1" noChangeShapeType="1"/>
          </p:cNvSpPr>
          <p:nvPr/>
        </p:nvSpPr>
        <p:spPr bwMode="auto">
          <a:xfrm flipH="1" flipV="1">
            <a:off x="811213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946182" name="Text Box 6"/>
          <p:cNvSpPr txBox="1">
            <a:spLocks noChangeAspect="1" noChangeArrowheads="1"/>
          </p:cNvSpPr>
          <p:nvPr/>
        </p:nvSpPr>
        <p:spPr bwMode="auto">
          <a:xfrm>
            <a:off x="965200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3" name="Text Box 7"/>
          <p:cNvSpPr txBox="1">
            <a:spLocks noChangeAspect="1" noChangeArrowheads="1"/>
          </p:cNvSpPr>
          <p:nvPr/>
        </p:nvSpPr>
        <p:spPr bwMode="auto">
          <a:xfrm>
            <a:off x="1662113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4" name="Text Box 8"/>
          <p:cNvSpPr txBox="1">
            <a:spLocks noChangeAspect="1" noChangeArrowheads="1"/>
          </p:cNvSpPr>
          <p:nvPr/>
        </p:nvSpPr>
        <p:spPr bwMode="auto">
          <a:xfrm>
            <a:off x="2362200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5" name="Text Box 9"/>
          <p:cNvSpPr txBox="1">
            <a:spLocks noChangeAspect="1" noChangeArrowheads="1"/>
          </p:cNvSpPr>
          <p:nvPr/>
        </p:nvSpPr>
        <p:spPr bwMode="auto">
          <a:xfrm>
            <a:off x="3079750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6" name="Text Box 10"/>
          <p:cNvSpPr txBox="1">
            <a:spLocks noChangeAspect="1" noChangeArrowheads="1"/>
          </p:cNvSpPr>
          <p:nvPr/>
        </p:nvSpPr>
        <p:spPr bwMode="auto">
          <a:xfrm>
            <a:off x="3805238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7" name="Text Box 11"/>
          <p:cNvSpPr txBox="1">
            <a:spLocks noChangeAspect="1" noChangeArrowheads="1"/>
          </p:cNvSpPr>
          <p:nvPr/>
        </p:nvSpPr>
        <p:spPr bwMode="auto">
          <a:xfrm>
            <a:off x="430213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8" name="Text Box 12"/>
          <p:cNvSpPr txBox="1">
            <a:spLocks noChangeAspect="1" noChangeArrowheads="1"/>
          </p:cNvSpPr>
          <p:nvPr/>
        </p:nvSpPr>
        <p:spPr bwMode="auto">
          <a:xfrm>
            <a:off x="458788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9" name="Text Box 13"/>
          <p:cNvSpPr txBox="1">
            <a:spLocks noChangeAspect="1" noChangeArrowheads="1"/>
          </p:cNvSpPr>
          <p:nvPr/>
        </p:nvSpPr>
        <p:spPr bwMode="auto">
          <a:xfrm>
            <a:off x="430213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90" name="Text Box 14"/>
          <p:cNvSpPr txBox="1">
            <a:spLocks noChangeAspect="1" noChangeArrowheads="1"/>
          </p:cNvSpPr>
          <p:nvPr/>
        </p:nvSpPr>
        <p:spPr bwMode="auto">
          <a:xfrm>
            <a:off x="441325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91" name="Text Box 15"/>
          <p:cNvSpPr txBox="1">
            <a:spLocks noChangeAspect="1" noChangeArrowheads="1"/>
          </p:cNvSpPr>
          <p:nvPr/>
        </p:nvSpPr>
        <p:spPr bwMode="auto">
          <a:xfrm>
            <a:off x="452438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217" name="Text Box 41"/>
          <p:cNvSpPr txBox="1">
            <a:spLocks noChangeAspect="1" noChangeArrowheads="1"/>
          </p:cNvSpPr>
          <p:nvPr/>
        </p:nvSpPr>
        <p:spPr bwMode="auto">
          <a:xfrm>
            <a:off x="4600575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946218" name="Text Box 42"/>
          <p:cNvSpPr txBox="1">
            <a:spLocks noChangeAspect="1" noChangeArrowheads="1"/>
          </p:cNvSpPr>
          <p:nvPr/>
        </p:nvSpPr>
        <p:spPr bwMode="auto">
          <a:xfrm>
            <a:off x="255574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62" name="Group 61"/>
          <p:cNvGrpSpPr/>
          <p:nvPr/>
        </p:nvGrpSpPr>
        <p:grpSpPr>
          <a:xfrm>
            <a:off x="770156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56" name="Oval 5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1484805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64" name="Oval 63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2199454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1" name="Oval 70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2914103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8" name="Oval 77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3628752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5" name="Oval 84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4343400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2" name="Oval 91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98" name="Rectangle 97"/>
          <p:cNvSpPr/>
          <p:nvPr/>
        </p:nvSpPr>
        <p:spPr>
          <a:xfrm>
            <a:off x="1713047" y="2373968"/>
            <a:ext cx="1079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(L</a:t>
            </a:r>
            <a:r>
              <a:rPr lang="en-US" baseline="-25000" dirty="0" smtClean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, S</a:t>
            </a:r>
            <a:r>
              <a:rPr lang="en-US" baseline="-25000" dirty="0" smtClean="0">
                <a:solidFill>
                  <a:srgbClr val="C00000"/>
                </a:solidFill>
                <a:latin typeface="Calibri" pitchFamily="34" charset="0"/>
              </a:rPr>
              <a:t>2</a:t>
            </a:r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617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Trajectories in Progress Graphs</a:t>
            </a:r>
          </a:p>
        </p:txBody>
      </p:sp>
      <p:sp>
        <p:nvSpPr>
          <p:cNvPr id="948227" name="Text Box 3"/>
          <p:cNvSpPr txBox="1">
            <a:spLocks noChangeArrowheads="1"/>
          </p:cNvSpPr>
          <p:nvPr/>
        </p:nvSpPr>
        <p:spPr bwMode="auto">
          <a:xfrm>
            <a:off x="5257800" y="1686698"/>
            <a:ext cx="3810000" cy="218521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trajectory</a:t>
            </a:r>
            <a:r>
              <a:rPr lang="en-US" sz="1800" dirty="0">
                <a:latin typeface="Calibri" pitchFamily="34" charset="0"/>
              </a:rPr>
              <a:t> is a sequence</a:t>
            </a:r>
            <a:r>
              <a:rPr lang="en-US" sz="1800" dirty="0" smtClean="0">
                <a:latin typeface="Calibri" pitchFamily="34" charset="0"/>
              </a:rPr>
              <a:t> of </a:t>
            </a:r>
            <a:r>
              <a:rPr lang="en-US" sz="1800" dirty="0">
                <a:latin typeface="Calibri" pitchFamily="34" charset="0"/>
              </a:rPr>
              <a:t>legal state transitions</a:t>
            </a:r>
            <a:r>
              <a:rPr lang="en-US" sz="1800" dirty="0" smtClean="0">
                <a:latin typeface="Calibri" pitchFamily="34" charset="0"/>
              </a:rPr>
              <a:t> that </a:t>
            </a:r>
            <a:r>
              <a:rPr lang="en-US" sz="1800" dirty="0">
                <a:latin typeface="Calibri" pitchFamily="34" charset="0"/>
              </a:rPr>
              <a:t>describes one possible</a:t>
            </a:r>
            <a:r>
              <a:rPr lang="en-US" sz="1800" dirty="0" smtClean="0">
                <a:latin typeface="Calibri" pitchFamily="34" charset="0"/>
              </a:rPr>
              <a:t> concurrent </a:t>
            </a:r>
            <a:r>
              <a:rPr lang="en-US" sz="1800" dirty="0">
                <a:latin typeface="Calibri" pitchFamily="34" charset="0"/>
              </a:rPr>
              <a:t>execution </a:t>
            </a:r>
            <a:r>
              <a:rPr lang="en-US" sz="1800" dirty="0" smtClean="0">
                <a:latin typeface="Calibri" pitchFamily="34" charset="0"/>
              </a:rPr>
              <a:t>of the </a:t>
            </a:r>
            <a:r>
              <a:rPr lang="en-US" sz="1800" dirty="0">
                <a:latin typeface="Calibri" pitchFamily="34" charset="0"/>
              </a:rPr>
              <a:t>threads.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Example</a:t>
            </a:r>
            <a:r>
              <a:rPr lang="en-US" sz="1800" dirty="0" smtClean="0">
                <a:latin typeface="Calibri" pitchFamily="34" charset="0"/>
              </a:rPr>
              <a:t>:</a:t>
            </a:r>
            <a:endParaRPr lang="en-US" sz="1800" dirty="0">
              <a:latin typeface="Calibri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1800" dirty="0">
                <a:latin typeface="Calibri" pitchFamily="34" charset="0"/>
              </a:rPr>
              <a:t>H1, L1, U1, H2, L2,</a:t>
            </a:r>
            <a:r>
              <a:rPr lang="en-US" sz="1800" dirty="0" smtClean="0">
                <a:latin typeface="Calibri" pitchFamily="34" charset="0"/>
              </a:rPr>
              <a:t>  S1</a:t>
            </a:r>
            <a:r>
              <a:rPr lang="en-US" sz="1800" dirty="0">
                <a:latin typeface="Calibri" pitchFamily="34" charset="0"/>
              </a:rPr>
              <a:t>, T1, U2, S2, T2</a:t>
            </a:r>
          </a:p>
        </p:txBody>
      </p:sp>
      <p:sp>
        <p:nvSpPr>
          <p:cNvPr id="64" name="Line 4"/>
          <p:cNvSpPr>
            <a:spLocks noChangeAspect="1" noChangeShapeType="1"/>
          </p:cNvSpPr>
          <p:nvPr/>
        </p:nvSpPr>
        <p:spPr bwMode="auto">
          <a:xfrm flipV="1">
            <a:off x="942599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5" name="Line 5"/>
          <p:cNvSpPr>
            <a:spLocks noChangeAspect="1" noChangeShapeType="1"/>
          </p:cNvSpPr>
          <p:nvPr/>
        </p:nvSpPr>
        <p:spPr bwMode="auto">
          <a:xfrm flipH="1" flipV="1">
            <a:off x="942599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6" name="Text Box 6"/>
          <p:cNvSpPr txBox="1">
            <a:spLocks noChangeAspect="1" noChangeArrowheads="1"/>
          </p:cNvSpPr>
          <p:nvPr/>
        </p:nvSpPr>
        <p:spPr bwMode="auto">
          <a:xfrm>
            <a:off x="1096586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7" name="Text Box 7"/>
          <p:cNvSpPr txBox="1">
            <a:spLocks noChangeAspect="1" noChangeArrowheads="1"/>
          </p:cNvSpPr>
          <p:nvPr/>
        </p:nvSpPr>
        <p:spPr bwMode="auto">
          <a:xfrm>
            <a:off x="1793499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8" name="Text Box 8"/>
          <p:cNvSpPr txBox="1">
            <a:spLocks noChangeAspect="1" noChangeArrowheads="1"/>
          </p:cNvSpPr>
          <p:nvPr/>
        </p:nvSpPr>
        <p:spPr bwMode="auto">
          <a:xfrm>
            <a:off x="2493586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" name="Text Box 9"/>
          <p:cNvSpPr txBox="1">
            <a:spLocks noChangeAspect="1" noChangeArrowheads="1"/>
          </p:cNvSpPr>
          <p:nvPr/>
        </p:nvSpPr>
        <p:spPr bwMode="auto">
          <a:xfrm>
            <a:off x="3211136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0" name="Text Box 10"/>
          <p:cNvSpPr txBox="1">
            <a:spLocks noChangeAspect="1" noChangeArrowheads="1"/>
          </p:cNvSpPr>
          <p:nvPr/>
        </p:nvSpPr>
        <p:spPr bwMode="auto">
          <a:xfrm>
            <a:off x="3936624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1" name="Text Box 11"/>
          <p:cNvSpPr txBox="1">
            <a:spLocks noChangeAspect="1" noChangeArrowheads="1"/>
          </p:cNvSpPr>
          <p:nvPr/>
        </p:nvSpPr>
        <p:spPr bwMode="auto">
          <a:xfrm>
            <a:off x="561599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2" name="Text Box 12"/>
          <p:cNvSpPr txBox="1">
            <a:spLocks noChangeAspect="1" noChangeArrowheads="1"/>
          </p:cNvSpPr>
          <p:nvPr/>
        </p:nvSpPr>
        <p:spPr bwMode="auto">
          <a:xfrm>
            <a:off x="590174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3" name="Text Box 13"/>
          <p:cNvSpPr txBox="1">
            <a:spLocks noChangeAspect="1" noChangeArrowheads="1"/>
          </p:cNvSpPr>
          <p:nvPr/>
        </p:nvSpPr>
        <p:spPr bwMode="auto">
          <a:xfrm>
            <a:off x="561599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4" name="Text Box 14"/>
          <p:cNvSpPr txBox="1">
            <a:spLocks noChangeAspect="1" noChangeArrowheads="1"/>
          </p:cNvSpPr>
          <p:nvPr/>
        </p:nvSpPr>
        <p:spPr bwMode="auto">
          <a:xfrm>
            <a:off x="572711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5" name="Text Box 15"/>
          <p:cNvSpPr txBox="1">
            <a:spLocks noChangeAspect="1" noChangeArrowheads="1"/>
          </p:cNvSpPr>
          <p:nvPr/>
        </p:nvSpPr>
        <p:spPr bwMode="auto">
          <a:xfrm>
            <a:off x="583824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6" name="Text Box 41"/>
          <p:cNvSpPr txBox="1">
            <a:spLocks noChangeAspect="1" noChangeArrowheads="1"/>
          </p:cNvSpPr>
          <p:nvPr/>
        </p:nvSpPr>
        <p:spPr bwMode="auto">
          <a:xfrm>
            <a:off x="4731961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77" name="Text Box 42"/>
          <p:cNvSpPr txBox="1">
            <a:spLocks noChangeAspect="1" noChangeArrowheads="1"/>
          </p:cNvSpPr>
          <p:nvPr/>
        </p:nvSpPr>
        <p:spPr bwMode="auto">
          <a:xfrm>
            <a:off x="386960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78" name="Group 77"/>
          <p:cNvGrpSpPr/>
          <p:nvPr/>
        </p:nvGrpSpPr>
        <p:grpSpPr>
          <a:xfrm>
            <a:off x="901542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9" name="Oval 78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1616191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6" name="Oval 8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2330840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3" name="Oval 92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3045489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0" name="Oval 99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3" name="Oval 102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3760138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7" name="Oval 106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4474786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14" name="Oval 113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9" name="Oval 118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21" name="Line 54"/>
          <p:cNvSpPr>
            <a:spLocks noChangeShapeType="1"/>
          </p:cNvSpPr>
          <p:nvPr/>
        </p:nvSpPr>
        <p:spPr bwMode="auto">
          <a:xfrm>
            <a:off x="917239" y="5653128"/>
            <a:ext cx="731520" cy="9525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2" name="Line 55"/>
          <p:cNvSpPr>
            <a:spLocks noChangeShapeType="1"/>
          </p:cNvSpPr>
          <p:nvPr/>
        </p:nvSpPr>
        <p:spPr bwMode="auto">
          <a:xfrm>
            <a:off x="1663269" y="5653128"/>
            <a:ext cx="739775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3" name="Line 56"/>
          <p:cNvSpPr>
            <a:spLocks noChangeShapeType="1"/>
          </p:cNvSpPr>
          <p:nvPr/>
        </p:nvSpPr>
        <p:spPr bwMode="auto">
          <a:xfrm>
            <a:off x="2457019" y="5653128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4" name="Line 57"/>
          <p:cNvSpPr>
            <a:spLocks noChangeShapeType="1"/>
          </p:cNvSpPr>
          <p:nvPr/>
        </p:nvSpPr>
        <p:spPr bwMode="auto">
          <a:xfrm flipV="1">
            <a:off x="3096728" y="4978454"/>
            <a:ext cx="0" cy="633412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5" name="Line 58"/>
          <p:cNvSpPr>
            <a:spLocks noChangeShapeType="1"/>
          </p:cNvSpPr>
          <p:nvPr/>
        </p:nvSpPr>
        <p:spPr bwMode="auto">
          <a:xfrm flipV="1">
            <a:off x="3087203" y="4268841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6" name="Line 59"/>
          <p:cNvSpPr>
            <a:spLocks noChangeShapeType="1"/>
          </p:cNvSpPr>
          <p:nvPr/>
        </p:nvSpPr>
        <p:spPr bwMode="auto">
          <a:xfrm>
            <a:off x="3147582" y="4278420"/>
            <a:ext cx="655637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7" name="Line 60"/>
          <p:cNvSpPr>
            <a:spLocks noChangeShapeType="1"/>
          </p:cNvSpPr>
          <p:nvPr/>
        </p:nvSpPr>
        <p:spPr bwMode="auto">
          <a:xfrm>
            <a:off x="3838144" y="4278420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8" name="Line 61"/>
          <p:cNvSpPr>
            <a:spLocks noChangeShapeType="1"/>
          </p:cNvSpPr>
          <p:nvPr/>
        </p:nvSpPr>
        <p:spPr bwMode="auto">
          <a:xfrm flipV="1">
            <a:off x="4519182" y="3560803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9" name="Line 62"/>
          <p:cNvSpPr>
            <a:spLocks noChangeShapeType="1"/>
          </p:cNvSpPr>
          <p:nvPr/>
        </p:nvSpPr>
        <p:spPr bwMode="auto">
          <a:xfrm flipV="1">
            <a:off x="4519182" y="2846428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0" name="Line 63"/>
          <p:cNvSpPr>
            <a:spLocks noChangeShapeType="1"/>
          </p:cNvSpPr>
          <p:nvPr/>
        </p:nvSpPr>
        <p:spPr bwMode="auto">
          <a:xfrm flipV="1">
            <a:off x="4519182" y="2146340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129"/>
          <p:cNvSpPr/>
          <p:nvPr/>
        </p:nvSpPr>
        <p:spPr bwMode="auto">
          <a:xfrm>
            <a:off x="2109747" y="2946758"/>
            <a:ext cx="2039112" cy="1965960"/>
          </a:xfrm>
          <a:prstGeom prst="rect">
            <a:avLst/>
          </a:prstGeom>
          <a:solidFill>
            <a:srgbClr val="F1C7C7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5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Critical Sections and Unsafe Regions</a:t>
            </a:r>
          </a:p>
        </p:txBody>
      </p:sp>
      <p:sp>
        <p:nvSpPr>
          <p:cNvPr id="950275" name="Text Box 3"/>
          <p:cNvSpPr txBox="1">
            <a:spLocks noChangeArrowheads="1"/>
          </p:cNvSpPr>
          <p:nvPr/>
        </p:nvSpPr>
        <p:spPr bwMode="auto">
          <a:xfrm>
            <a:off x="5997575" y="1648350"/>
            <a:ext cx="2917825" cy="36009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L, U, and S form a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critical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section </a:t>
            </a:r>
            <a:r>
              <a:rPr lang="en-US" sz="1800" dirty="0" smtClean="0">
                <a:latin typeface="Calibri" pitchFamily="34" charset="0"/>
              </a:rPr>
              <a:t>with respect </a:t>
            </a:r>
            <a:r>
              <a:rPr lang="en-US" sz="1800" dirty="0">
                <a:latin typeface="Calibri" pitchFamily="34" charset="0"/>
              </a:rPr>
              <a:t>to the </a:t>
            </a:r>
            <a:r>
              <a:rPr lang="en-US" sz="1800" dirty="0" smtClean="0">
                <a:latin typeface="Calibri" pitchFamily="34" charset="0"/>
              </a:rPr>
              <a:t>shared variable </a:t>
            </a:r>
            <a:r>
              <a:rPr lang="en-US" sz="1800" dirty="0" err="1" smtClean="0">
                <a:latin typeface="Courier New" pitchFamily="49" charset="0"/>
              </a:rPr>
              <a:t>cnt</a:t>
            </a:r>
            <a:endParaRPr lang="en-US" sz="1800" i="1" dirty="0">
              <a:latin typeface="Calibri" pitchFamily="34" charset="0"/>
            </a:endParaRP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Instructions in </a:t>
            </a:r>
            <a:r>
              <a:rPr lang="en-US" sz="1800" dirty="0" smtClean="0">
                <a:latin typeface="Calibri" pitchFamily="34" charset="0"/>
              </a:rPr>
              <a:t>critical sections </a:t>
            </a:r>
            <a:r>
              <a:rPr lang="en-US" sz="1800" dirty="0">
                <a:latin typeface="Calibri" pitchFamily="34" charset="0"/>
              </a:rPr>
              <a:t>(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to </a:t>
            </a:r>
            <a:r>
              <a:rPr lang="en-US" sz="1800" dirty="0" smtClean="0">
                <a:latin typeface="Calibri" pitchFamily="34" charset="0"/>
              </a:rPr>
              <a:t>some shared </a:t>
            </a:r>
            <a:r>
              <a:rPr lang="en-US" sz="1800" dirty="0">
                <a:latin typeface="Calibri" pitchFamily="34" charset="0"/>
              </a:rPr>
              <a:t>variable) should</a:t>
            </a:r>
            <a:r>
              <a:rPr lang="en-US" sz="1800" dirty="0" smtClean="0">
                <a:latin typeface="Calibri" pitchFamily="34" charset="0"/>
              </a:rPr>
              <a:t> not </a:t>
            </a:r>
            <a:r>
              <a:rPr lang="en-US" sz="1800" dirty="0">
                <a:latin typeface="Calibri" pitchFamily="34" charset="0"/>
              </a:rPr>
              <a:t>be </a:t>
            </a:r>
            <a:r>
              <a:rPr lang="en-US" sz="1800" dirty="0" smtClean="0">
                <a:latin typeface="Calibri" pitchFamily="34" charset="0"/>
              </a:rPr>
              <a:t>interleaved</a:t>
            </a:r>
            <a:endParaRPr lang="en-US" sz="1800" dirty="0">
              <a:latin typeface="Calibri" pitchFamily="34" charset="0"/>
            </a:endParaRP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Sets of states where </a:t>
            </a:r>
            <a:r>
              <a:rPr lang="en-US" sz="1800" dirty="0" smtClean="0">
                <a:latin typeface="Calibri" pitchFamily="34" charset="0"/>
              </a:rPr>
              <a:t>such interleaving occurs form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unsafe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regions</a:t>
            </a:r>
            <a:endParaRPr lang="en-US" sz="1800" dirty="0">
              <a:latin typeface="Calibri" pitchFamily="34" charset="0"/>
            </a:endParaRPr>
          </a:p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0" name="Line 4"/>
          <p:cNvSpPr>
            <a:spLocks noChangeAspect="1" noChangeShapeType="1"/>
          </p:cNvSpPr>
          <p:nvPr/>
        </p:nvSpPr>
        <p:spPr bwMode="auto">
          <a:xfrm flipV="1">
            <a:off x="1339501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1" name="Line 5"/>
          <p:cNvSpPr>
            <a:spLocks noChangeAspect="1" noChangeShapeType="1"/>
          </p:cNvSpPr>
          <p:nvPr/>
        </p:nvSpPr>
        <p:spPr bwMode="auto">
          <a:xfrm flipH="1" flipV="1">
            <a:off x="1339501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2" name="Text Box 6"/>
          <p:cNvSpPr txBox="1">
            <a:spLocks noChangeAspect="1" noChangeArrowheads="1"/>
          </p:cNvSpPr>
          <p:nvPr/>
        </p:nvSpPr>
        <p:spPr bwMode="auto">
          <a:xfrm>
            <a:off x="1493488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3" name="Text Box 7"/>
          <p:cNvSpPr txBox="1">
            <a:spLocks noChangeAspect="1" noChangeArrowheads="1"/>
          </p:cNvSpPr>
          <p:nvPr/>
        </p:nvSpPr>
        <p:spPr bwMode="auto">
          <a:xfrm>
            <a:off x="2190401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4" name="Text Box 8"/>
          <p:cNvSpPr txBox="1">
            <a:spLocks noChangeAspect="1" noChangeArrowheads="1"/>
          </p:cNvSpPr>
          <p:nvPr/>
        </p:nvSpPr>
        <p:spPr bwMode="auto">
          <a:xfrm>
            <a:off x="2890488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5" name="Text Box 9"/>
          <p:cNvSpPr txBox="1">
            <a:spLocks noChangeAspect="1" noChangeArrowheads="1"/>
          </p:cNvSpPr>
          <p:nvPr/>
        </p:nvSpPr>
        <p:spPr bwMode="auto">
          <a:xfrm>
            <a:off x="3608038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6" name="Text Box 10"/>
          <p:cNvSpPr txBox="1">
            <a:spLocks noChangeAspect="1" noChangeArrowheads="1"/>
          </p:cNvSpPr>
          <p:nvPr/>
        </p:nvSpPr>
        <p:spPr bwMode="auto">
          <a:xfrm>
            <a:off x="4333526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7" name="Text Box 11"/>
          <p:cNvSpPr txBox="1">
            <a:spLocks noChangeAspect="1" noChangeArrowheads="1"/>
          </p:cNvSpPr>
          <p:nvPr/>
        </p:nvSpPr>
        <p:spPr bwMode="auto">
          <a:xfrm>
            <a:off x="958501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8" name="Text Box 12"/>
          <p:cNvSpPr txBox="1">
            <a:spLocks noChangeAspect="1" noChangeArrowheads="1"/>
          </p:cNvSpPr>
          <p:nvPr/>
        </p:nvSpPr>
        <p:spPr bwMode="auto">
          <a:xfrm>
            <a:off x="987076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" name="Text Box 13"/>
          <p:cNvSpPr txBox="1">
            <a:spLocks noChangeAspect="1" noChangeArrowheads="1"/>
          </p:cNvSpPr>
          <p:nvPr/>
        </p:nvSpPr>
        <p:spPr bwMode="auto">
          <a:xfrm>
            <a:off x="958501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0" name="Text Box 14"/>
          <p:cNvSpPr txBox="1">
            <a:spLocks noChangeAspect="1" noChangeArrowheads="1"/>
          </p:cNvSpPr>
          <p:nvPr/>
        </p:nvSpPr>
        <p:spPr bwMode="auto">
          <a:xfrm>
            <a:off x="969613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1" name="Text Box 15"/>
          <p:cNvSpPr txBox="1">
            <a:spLocks noChangeAspect="1" noChangeArrowheads="1"/>
          </p:cNvSpPr>
          <p:nvPr/>
        </p:nvSpPr>
        <p:spPr bwMode="auto">
          <a:xfrm>
            <a:off x="980726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2" name="Text Box 41"/>
          <p:cNvSpPr txBox="1">
            <a:spLocks noChangeAspect="1" noChangeArrowheads="1"/>
          </p:cNvSpPr>
          <p:nvPr/>
        </p:nvSpPr>
        <p:spPr bwMode="auto">
          <a:xfrm>
            <a:off x="5128863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73" name="Text Box 42"/>
          <p:cNvSpPr txBox="1">
            <a:spLocks noChangeAspect="1" noChangeArrowheads="1"/>
          </p:cNvSpPr>
          <p:nvPr/>
        </p:nvSpPr>
        <p:spPr bwMode="auto">
          <a:xfrm>
            <a:off x="783862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74" name="Group 73"/>
          <p:cNvGrpSpPr/>
          <p:nvPr/>
        </p:nvGrpSpPr>
        <p:grpSpPr>
          <a:xfrm>
            <a:off x="1298444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5" name="Oval 74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2013093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2" name="Oval 81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2727742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9" name="Oval 88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3442391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6" name="Oval 9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9" name="Oval 9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4157040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3" name="Oval 102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4871688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10" name="Oval 109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26" name="AutoShape 56"/>
          <p:cNvSpPr>
            <a:spLocks/>
          </p:cNvSpPr>
          <p:nvPr/>
        </p:nvSpPr>
        <p:spPr bwMode="auto">
          <a:xfrm>
            <a:off x="825500" y="28956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7" name="AutoShape 57"/>
          <p:cNvSpPr>
            <a:spLocks/>
          </p:cNvSpPr>
          <p:nvPr/>
        </p:nvSpPr>
        <p:spPr bwMode="auto">
          <a:xfrm rot="-5400000">
            <a:off x="3034796" y="51435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8" name="Text Box 58"/>
          <p:cNvSpPr txBox="1">
            <a:spLocks noChangeArrowheads="1"/>
          </p:cNvSpPr>
          <p:nvPr/>
        </p:nvSpPr>
        <p:spPr bwMode="auto">
          <a:xfrm>
            <a:off x="1961646" y="6270625"/>
            <a:ext cx="241149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critical section 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29" name="Text Box 59"/>
          <p:cNvSpPr txBox="1">
            <a:spLocks noChangeArrowheads="1"/>
          </p:cNvSpPr>
          <p:nvPr/>
        </p:nvSpPr>
        <p:spPr bwMode="auto">
          <a:xfrm>
            <a:off x="0" y="3295471"/>
            <a:ext cx="941388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critical section 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2362200" y="3747156"/>
            <a:ext cx="15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Unsafe region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 animBg="1"/>
      <p:bldP spid="950275" grpId="0"/>
      <p:bldP spid="126" grpId="0" animBg="1"/>
      <p:bldP spid="127" grpId="0" animBg="1"/>
      <p:bldP spid="128" grpId="0"/>
      <p:bldP spid="129" grpId="0"/>
      <p:bldP spid="13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129"/>
          <p:cNvSpPr/>
          <p:nvPr/>
        </p:nvSpPr>
        <p:spPr bwMode="auto">
          <a:xfrm>
            <a:off x="2109747" y="2946758"/>
            <a:ext cx="2039112" cy="1965960"/>
          </a:xfrm>
          <a:prstGeom prst="rect">
            <a:avLst/>
          </a:prstGeom>
          <a:solidFill>
            <a:srgbClr val="F1C7C7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5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Critical Sections and Unsafe Regions</a:t>
            </a:r>
          </a:p>
        </p:txBody>
      </p:sp>
      <p:sp>
        <p:nvSpPr>
          <p:cNvPr id="60" name="Line 4"/>
          <p:cNvSpPr>
            <a:spLocks noChangeAspect="1" noChangeShapeType="1"/>
          </p:cNvSpPr>
          <p:nvPr/>
        </p:nvSpPr>
        <p:spPr bwMode="auto">
          <a:xfrm flipV="1">
            <a:off x="1339501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1" name="Line 5"/>
          <p:cNvSpPr>
            <a:spLocks noChangeAspect="1" noChangeShapeType="1"/>
          </p:cNvSpPr>
          <p:nvPr/>
        </p:nvSpPr>
        <p:spPr bwMode="auto">
          <a:xfrm flipH="1" flipV="1">
            <a:off x="1339501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2" name="Text Box 6"/>
          <p:cNvSpPr txBox="1">
            <a:spLocks noChangeAspect="1" noChangeArrowheads="1"/>
          </p:cNvSpPr>
          <p:nvPr/>
        </p:nvSpPr>
        <p:spPr bwMode="auto">
          <a:xfrm>
            <a:off x="1493488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3" name="Text Box 7"/>
          <p:cNvSpPr txBox="1">
            <a:spLocks noChangeAspect="1" noChangeArrowheads="1"/>
          </p:cNvSpPr>
          <p:nvPr/>
        </p:nvSpPr>
        <p:spPr bwMode="auto">
          <a:xfrm>
            <a:off x="2190401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4" name="Text Box 8"/>
          <p:cNvSpPr txBox="1">
            <a:spLocks noChangeAspect="1" noChangeArrowheads="1"/>
          </p:cNvSpPr>
          <p:nvPr/>
        </p:nvSpPr>
        <p:spPr bwMode="auto">
          <a:xfrm>
            <a:off x="2890488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5" name="Text Box 9"/>
          <p:cNvSpPr txBox="1">
            <a:spLocks noChangeAspect="1" noChangeArrowheads="1"/>
          </p:cNvSpPr>
          <p:nvPr/>
        </p:nvSpPr>
        <p:spPr bwMode="auto">
          <a:xfrm>
            <a:off x="3608038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6" name="Text Box 10"/>
          <p:cNvSpPr txBox="1">
            <a:spLocks noChangeAspect="1" noChangeArrowheads="1"/>
          </p:cNvSpPr>
          <p:nvPr/>
        </p:nvSpPr>
        <p:spPr bwMode="auto">
          <a:xfrm>
            <a:off x="4333526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7" name="Text Box 11"/>
          <p:cNvSpPr txBox="1">
            <a:spLocks noChangeAspect="1" noChangeArrowheads="1"/>
          </p:cNvSpPr>
          <p:nvPr/>
        </p:nvSpPr>
        <p:spPr bwMode="auto">
          <a:xfrm>
            <a:off x="958501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8" name="Text Box 12"/>
          <p:cNvSpPr txBox="1">
            <a:spLocks noChangeAspect="1" noChangeArrowheads="1"/>
          </p:cNvSpPr>
          <p:nvPr/>
        </p:nvSpPr>
        <p:spPr bwMode="auto">
          <a:xfrm>
            <a:off x="987076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" name="Text Box 13"/>
          <p:cNvSpPr txBox="1">
            <a:spLocks noChangeAspect="1" noChangeArrowheads="1"/>
          </p:cNvSpPr>
          <p:nvPr/>
        </p:nvSpPr>
        <p:spPr bwMode="auto">
          <a:xfrm>
            <a:off x="958501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0" name="Text Box 14"/>
          <p:cNvSpPr txBox="1">
            <a:spLocks noChangeAspect="1" noChangeArrowheads="1"/>
          </p:cNvSpPr>
          <p:nvPr/>
        </p:nvSpPr>
        <p:spPr bwMode="auto">
          <a:xfrm>
            <a:off x="969613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1" name="Text Box 15"/>
          <p:cNvSpPr txBox="1">
            <a:spLocks noChangeAspect="1" noChangeArrowheads="1"/>
          </p:cNvSpPr>
          <p:nvPr/>
        </p:nvSpPr>
        <p:spPr bwMode="auto">
          <a:xfrm>
            <a:off x="980726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2" name="Text Box 41"/>
          <p:cNvSpPr txBox="1">
            <a:spLocks noChangeAspect="1" noChangeArrowheads="1"/>
          </p:cNvSpPr>
          <p:nvPr/>
        </p:nvSpPr>
        <p:spPr bwMode="auto">
          <a:xfrm>
            <a:off x="5128863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73" name="Text Box 42"/>
          <p:cNvSpPr txBox="1">
            <a:spLocks noChangeAspect="1" noChangeArrowheads="1"/>
          </p:cNvSpPr>
          <p:nvPr/>
        </p:nvSpPr>
        <p:spPr bwMode="auto">
          <a:xfrm>
            <a:off x="783862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2" name="Group 73"/>
          <p:cNvGrpSpPr/>
          <p:nvPr/>
        </p:nvGrpSpPr>
        <p:grpSpPr>
          <a:xfrm>
            <a:off x="1298444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5" name="Oval 74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3" name="Group 80"/>
          <p:cNvGrpSpPr/>
          <p:nvPr/>
        </p:nvGrpSpPr>
        <p:grpSpPr>
          <a:xfrm>
            <a:off x="2013093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2" name="Oval 81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4" name="Group 87"/>
          <p:cNvGrpSpPr/>
          <p:nvPr/>
        </p:nvGrpSpPr>
        <p:grpSpPr>
          <a:xfrm>
            <a:off x="2727742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9" name="Oval 88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5" name="Group 94"/>
          <p:cNvGrpSpPr/>
          <p:nvPr/>
        </p:nvGrpSpPr>
        <p:grpSpPr>
          <a:xfrm>
            <a:off x="3442391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6" name="Oval 9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9" name="Oval 9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6" name="Group 101"/>
          <p:cNvGrpSpPr/>
          <p:nvPr/>
        </p:nvGrpSpPr>
        <p:grpSpPr>
          <a:xfrm>
            <a:off x="4157040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3" name="Oval 102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7" name="Group 108"/>
          <p:cNvGrpSpPr/>
          <p:nvPr/>
        </p:nvGrpSpPr>
        <p:grpSpPr>
          <a:xfrm>
            <a:off x="4871688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10" name="Oval 109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26" name="AutoShape 56"/>
          <p:cNvSpPr>
            <a:spLocks/>
          </p:cNvSpPr>
          <p:nvPr/>
        </p:nvSpPr>
        <p:spPr bwMode="auto">
          <a:xfrm>
            <a:off x="825500" y="28956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7" name="AutoShape 57"/>
          <p:cNvSpPr>
            <a:spLocks/>
          </p:cNvSpPr>
          <p:nvPr/>
        </p:nvSpPr>
        <p:spPr bwMode="auto">
          <a:xfrm rot="-5400000">
            <a:off x="3034796" y="51435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8" name="Text Box 58"/>
          <p:cNvSpPr txBox="1">
            <a:spLocks noChangeArrowheads="1"/>
          </p:cNvSpPr>
          <p:nvPr/>
        </p:nvSpPr>
        <p:spPr bwMode="auto">
          <a:xfrm>
            <a:off x="1961646" y="6270625"/>
            <a:ext cx="241149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critical section 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29" name="Text Box 59"/>
          <p:cNvSpPr txBox="1">
            <a:spLocks noChangeArrowheads="1"/>
          </p:cNvSpPr>
          <p:nvPr/>
        </p:nvSpPr>
        <p:spPr bwMode="auto">
          <a:xfrm>
            <a:off x="0" y="3295471"/>
            <a:ext cx="941388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critical section 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2362200" y="3747156"/>
            <a:ext cx="15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Unsafe region</a:t>
            </a:r>
          </a:p>
        </p:txBody>
      </p:sp>
      <p:sp>
        <p:nvSpPr>
          <p:cNvPr id="74" name="Text Box 3"/>
          <p:cNvSpPr txBox="1">
            <a:spLocks noChangeArrowheads="1"/>
          </p:cNvSpPr>
          <p:nvPr/>
        </p:nvSpPr>
        <p:spPr bwMode="auto">
          <a:xfrm>
            <a:off x="5334000" y="2180491"/>
            <a:ext cx="3505200" cy="166199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Def:</a:t>
            </a:r>
            <a:r>
              <a:rPr lang="en-US" sz="1800" i="1" dirty="0" smtClean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A trajectory is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safe  </a:t>
            </a:r>
            <a:r>
              <a:rPr lang="en-US" sz="1800" dirty="0" err="1" smtClean="0">
                <a:latin typeface="Calibri" pitchFamily="34" charset="0"/>
              </a:rPr>
              <a:t>iff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it </a:t>
            </a:r>
            <a:r>
              <a:rPr lang="en-US" sz="1800" dirty="0" smtClean="0">
                <a:latin typeface="Calibri" pitchFamily="34" charset="0"/>
              </a:rPr>
              <a:t>does not enter any unsafe region</a:t>
            </a:r>
            <a:endParaRPr lang="en-US" sz="1800" dirty="0">
              <a:latin typeface="Calibri" pitchFamily="34" charset="0"/>
            </a:endParaRP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Claim:</a:t>
            </a:r>
            <a:r>
              <a:rPr lang="en-US" sz="1800" i="1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A trajectory is</a:t>
            </a:r>
            <a:r>
              <a:rPr lang="en-US" sz="1800" dirty="0" smtClean="0">
                <a:latin typeface="Calibri" pitchFamily="34" charset="0"/>
              </a:rPr>
              <a:t>  correct </a:t>
            </a:r>
            <a:r>
              <a:rPr lang="en-US" sz="1800" dirty="0">
                <a:latin typeface="Calibri" pitchFamily="34" charset="0"/>
              </a:rPr>
              <a:t>(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r>
              <a:rPr lang="en-US" sz="1800" dirty="0">
                <a:latin typeface="Calibri" pitchFamily="34" charset="0"/>
              </a:rPr>
              <a:t>)  </a:t>
            </a:r>
            <a:r>
              <a:rPr lang="en-US" sz="1800" dirty="0" err="1">
                <a:latin typeface="Calibri" pitchFamily="34" charset="0"/>
              </a:rPr>
              <a:t>iff</a:t>
            </a:r>
            <a:r>
              <a:rPr lang="en-US" sz="1800" dirty="0">
                <a:latin typeface="Calibri" pitchFamily="34" charset="0"/>
              </a:rPr>
              <a:t> it </a:t>
            </a:r>
            <a:r>
              <a:rPr lang="en-US" sz="1800" dirty="0" smtClean="0">
                <a:latin typeface="Calibri" pitchFamily="34" charset="0"/>
              </a:rPr>
              <a:t>is safe</a:t>
            </a:r>
            <a:endParaRPr lang="en-US" sz="1800" dirty="0">
              <a:latin typeface="Calibri" pitchFamily="34" charset="0"/>
            </a:endParaRPr>
          </a:p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1" name="Line 54"/>
          <p:cNvSpPr>
            <a:spLocks noChangeShapeType="1"/>
          </p:cNvSpPr>
          <p:nvPr/>
        </p:nvSpPr>
        <p:spPr bwMode="auto">
          <a:xfrm>
            <a:off x="1311302" y="5653128"/>
            <a:ext cx="731520" cy="9525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8" name="Line 55"/>
          <p:cNvSpPr>
            <a:spLocks noChangeShapeType="1"/>
          </p:cNvSpPr>
          <p:nvPr/>
        </p:nvSpPr>
        <p:spPr bwMode="auto">
          <a:xfrm>
            <a:off x="2057332" y="5653128"/>
            <a:ext cx="739775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5" name="Line 56"/>
          <p:cNvSpPr>
            <a:spLocks noChangeShapeType="1"/>
          </p:cNvSpPr>
          <p:nvPr/>
        </p:nvSpPr>
        <p:spPr bwMode="auto">
          <a:xfrm>
            <a:off x="2851082" y="5653128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02" name="Line 57"/>
          <p:cNvSpPr>
            <a:spLocks noChangeShapeType="1"/>
          </p:cNvSpPr>
          <p:nvPr/>
        </p:nvSpPr>
        <p:spPr bwMode="auto">
          <a:xfrm flipV="1">
            <a:off x="3490791" y="4978454"/>
            <a:ext cx="0" cy="633412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09" name="Line 58"/>
          <p:cNvSpPr>
            <a:spLocks noChangeShapeType="1"/>
          </p:cNvSpPr>
          <p:nvPr/>
        </p:nvSpPr>
        <p:spPr bwMode="auto">
          <a:xfrm flipV="1">
            <a:off x="3481266" y="4268841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6" name="Line 59"/>
          <p:cNvSpPr>
            <a:spLocks noChangeShapeType="1"/>
          </p:cNvSpPr>
          <p:nvPr/>
        </p:nvSpPr>
        <p:spPr bwMode="auto">
          <a:xfrm>
            <a:off x="3541645" y="4278420"/>
            <a:ext cx="655637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7" name="Line 60"/>
          <p:cNvSpPr>
            <a:spLocks noChangeShapeType="1"/>
          </p:cNvSpPr>
          <p:nvPr/>
        </p:nvSpPr>
        <p:spPr bwMode="auto">
          <a:xfrm>
            <a:off x="4232207" y="4278420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8" name="Line 61"/>
          <p:cNvSpPr>
            <a:spLocks noChangeShapeType="1"/>
          </p:cNvSpPr>
          <p:nvPr/>
        </p:nvSpPr>
        <p:spPr bwMode="auto">
          <a:xfrm flipV="1">
            <a:off x="4913245" y="3560803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9" name="Line 62"/>
          <p:cNvSpPr>
            <a:spLocks noChangeShapeType="1"/>
          </p:cNvSpPr>
          <p:nvPr/>
        </p:nvSpPr>
        <p:spPr bwMode="auto">
          <a:xfrm flipV="1">
            <a:off x="4913245" y="2846428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0" name="Line 63"/>
          <p:cNvSpPr>
            <a:spLocks noChangeShapeType="1"/>
          </p:cNvSpPr>
          <p:nvPr/>
        </p:nvSpPr>
        <p:spPr bwMode="auto">
          <a:xfrm flipV="1">
            <a:off x="4913245" y="2146340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4513391" y="4343400"/>
            <a:ext cx="820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C00000"/>
                </a:solidFill>
                <a:latin typeface="Calibri" pitchFamily="34" charset="0"/>
              </a:rPr>
              <a:t>unsafe</a:t>
            </a:r>
          </a:p>
        </p:txBody>
      </p:sp>
      <p:sp>
        <p:nvSpPr>
          <p:cNvPr id="122" name="Line 61"/>
          <p:cNvSpPr>
            <a:spLocks noChangeShapeType="1"/>
          </p:cNvSpPr>
          <p:nvPr/>
        </p:nvSpPr>
        <p:spPr bwMode="auto">
          <a:xfrm flipV="1">
            <a:off x="1331845" y="4987912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3" name="Line 62"/>
          <p:cNvSpPr>
            <a:spLocks noChangeShapeType="1"/>
          </p:cNvSpPr>
          <p:nvPr/>
        </p:nvSpPr>
        <p:spPr bwMode="auto">
          <a:xfrm flipV="1">
            <a:off x="1331845" y="4273537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4" name="Line 63"/>
          <p:cNvSpPr>
            <a:spLocks noChangeShapeType="1"/>
          </p:cNvSpPr>
          <p:nvPr/>
        </p:nvSpPr>
        <p:spPr bwMode="auto">
          <a:xfrm flipV="1">
            <a:off x="1331845" y="3573449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5" name="Line 60"/>
          <p:cNvSpPr>
            <a:spLocks noChangeShapeType="1"/>
          </p:cNvSpPr>
          <p:nvPr/>
        </p:nvSpPr>
        <p:spPr bwMode="auto">
          <a:xfrm>
            <a:off x="1371600" y="3576772"/>
            <a:ext cx="655638" cy="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2" name="Line 61"/>
          <p:cNvSpPr>
            <a:spLocks noChangeShapeType="1"/>
          </p:cNvSpPr>
          <p:nvPr/>
        </p:nvSpPr>
        <p:spPr bwMode="auto">
          <a:xfrm flipV="1">
            <a:off x="2052638" y="2859155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3" name="Line 60"/>
          <p:cNvSpPr>
            <a:spLocks noChangeShapeType="1"/>
          </p:cNvSpPr>
          <p:nvPr/>
        </p:nvSpPr>
        <p:spPr bwMode="auto">
          <a:xfrm>
            <a:off x="2090656" y="2895613"/>
            <a:ext cx="655638" cy="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4" name="Line 61"/>
          <p:cNvSpPr>
            <a:spLocks noChangeShapeType="1"/>
          </p:cNvSpPr>
          <p:nvPr/>
        </p:nvSpPr>
        <p:spPr bwMode="auto">
          <a:xfrm flipV="1">
            <a:off x="2771694" y="2177996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5" name="Line 54"/>
          <p:cNvSpPr>
            <a:spLocks noChangeShapeType="1"/>
          </p:cNvSpPr>
          <p:nvPr/>
        </p:nvSpPr>
        <p:spPr bwMode="auto">
          <a:xfrm>
            <a:off x="2757582" y="2184373"/>
            <a:ext cx="731520" cy="9525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6" name="Line 55"/>
          <p:cNvSpPr>
            <a:spLocks noChangeShapeType="1"/>
          </p:cNvSpPr>
          <p:nvPr/>
        </p:nvSpPr>
        <p:spPr bwMode="auto">
          <a:xfrm>
            <a:off x="3503612" y="2184373"/>
            <a:ext cx="739775" cy="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7" name="Line 56"/>
          <p:cNvSpPr>
            <a:spLocks noChangeShapeType="1"/>
          </p:cNvSpPr>
          <p:nvPr/>
        </p:nvSpPr>
        <p:spPr bwMode="auto">
          <a:xfrm>
            <a:off x="4297362" y="2184373"/>
            <a:ext cx="655638" cy="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3160053" y="1764268"/>
            <a:ext cx="573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safe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59700" cy="573088"/>
          </a:xfrm>
        </p:spPr>
        <p:txBody>
          <a:bodyPr/>
          <a:lstStyle/>
          <a:p>
            <a:r>
              <a:rPr lang="en-US" dirty="0" smtClean="0"/>
              <a:t>Enforcing Mutual Exclusion</a:t>
            </a:r>
            <a:endParaRPr lang="en-US" dirty="0"/>
          </a:p>
        </p:txBody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8442325" cy="497205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i="1" dirty="0"/>
              <a:t>Question:</a:t>
            </a:r>
            <a:r>
              <a:rPr lang="en-US" dirty="0"/>
              <a:t> How can we guarantee a safe trajectory?</a:t>
            </a:r>
            <a:endParaRPr lang="en-US" dirty="0" smtClean="0"/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Answer: We </a:t>
            </a:r>
            <a:r>
              <a:rPr lang="en-US" dirty="0"/>
              <a:t>must </a:t>
            </a:r>
            <a:r>
              <a:rPr lang="en-US" b="1" i="1" dirty="0">
                <a:solidFill>
                  <a:srgbClr val="FF0000"/>
                </a:solidFill>
              </a:rPr>
              <a:t>synchroniz</a:t>
            </a:r>
            <a:r>
              <a:rPr lang="en-US" b="1" i="1" dirty="0">
                <a:solidFill>
                  <a:srgbClr val="9D3E40"/>
                </a:solidFill>
              </a:rPr>
              <a:t>e</a:t>
            </a:r>
            <a:r>
              <a:rPr lang="en-US" i="1" dirty="0"/>
              <a:t> </a:t>
            </a:r>
            <a:r>
              <a:rPr lang="en-US" dirty="0"/>
              <a:t>the</a:t>
            </a:r>
            <a:r>
              <a:rPr lang="en-US" dirty="0" smtClean="0"/>
              <a:t> execution of the threads </a:t>
            </a:r>
            <a:r>
              <a:rPr lang="en-US" dirty="0"/>
              <a:t>so that they never</a:t>
            </a:r>
            <a:r>
              <a:rPr lang="en-US" dirty="0" smtClean="0"/>
              <a:t> have an unsafe trajectory.	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i.e., need to guarantee </a:t>
            </a:r>
            <a:r>
              <a:rPr lang="en-US" b="1" i="1" dirty="0" smtClean="0">
                <a:solidFill>
                  <a:srgbClr val="FF0000"/>
                </a:solidFill>
              </a:rPr>
              <a:t>mutually exclusive access </a:t>
            </a:r>
            <a:r>
              <a:rPr lang="en-US" dirty="0" smtClean="0"/>
              <a:t>to critical regions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Classic solution: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Semaphores (</a:t>
            </a:r>
            <a:r>
              <a:rPr lang="en-US" dirty="0" err="1" smtClean="0"/>
              <a:t>Edsger</a:t>
            </a:r>
            <a:r>
              <a:rPr lang="en-US" dirty="0" smtClean="0"/>
              <a:t> </a:t>
            </a:r>
            <a:r>
              <a:rPr lang="en-US" dirty="0" err="1" smtClean="0"/>
              <a:t>Dijkstra</a:t>
            </a:r>
            <a:r>
              <a:rPr lang="en-US" dirty="0" smtClean="0"/>
              <a:t>)</a:t>
            </a:r>
          </a:p>
          <a:p>
            <a:pPr lvl="1">
              <a:lnSpc>
                <a:spcPct val="90000"/>
              </a:lnSpc>
              <a:buNone/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Other approaches (out of our scope)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Mutex and condition variables (</a:t>
            </a:r>
            <a:r>
              <a:rPr lang="en-US" dirty="0" err="1" smtClean="0"/>
              <a:t>Pthreads</a:t>
            </a:r>
            <a:r>
              <a:rPr lang="en-US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Monitors (Java)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Threads review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Sharing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Mutual exclusion</a:t>
            </a:r>
          </a:p>
          <a:p>
            <a:r>
              <a:rPr lang="en-US" dirty="0" smtClean="0"/>
              <a:t>Semaphores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814" name="Rectangle 22"/>
          <p:cNvSpPr>
            <a:spLocks noGrp="1" noChangeArrowheads="1"/>
          </p:cNvSpPr>
          <p:nvPr>
            <p:ph type="title"/>
          </p:nvPr>
        </p:nvSpPr>
        <p:spPr>
          <a:xfrm>
            <a:off x="378627" y="435678"/>
            <a:ext cx="7592093" cy="762000"/>
          </a:xfrm>
        </p:spPr>
        <p:txBody>
          <a:bodyPr/>
          <a:lstStyle/>
          <a:p>
            <a:r>
              <a:rPr lang="en-US" dirty="0" smtClean="0"/>
              <a:t>Process: Traditional View</a:t>
            </a:r>
            <a:endParaRPr lang="en-US" dirty="0"/>
          </a:p>
        </p:txBody>
      </p:sp>
      <p:sp>
        <p:nvSpPr>
          <p:cNvPr id="801815" name="Rectangle 2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7896225" cy="542925"/>
          </a:xfrm>
        </p:spPr>
        <p:txBody>
          <a:bodyPr/>
          <a:lstStyle/>
          <a:p>
            <a:r>
              <a:rPr lang="en-US" dirty="0"/>
              <a:t>Process = process context + code, data, and stack</a:t>
            </a:r>
          </a:p>
        </p:txBody>
      </p:sp>
      <p:sp>
        <p:nvSpPr>
          <p:cNvPr id="801795" name="Rectangle 3"/>
          <p:cNvSpPr>
            <a:spLocks noChangeAspect="1" noChangeArrowheads="1"/>
          </p:cNvSpPr>
          <p:nvPr/>
        </p:nvSpPr>
        <p:spPr bwMode="auto">
          <a:xfrm>
            <a:off x="4778375" y="3199845"/>
            <a:ext cx="2230438" cy="31908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dirty="0">
                <a:latin typeface="Calibri" pitchFamily="34" charset="0"/>
              </a:rPr>
              <a:t>shared libraries</a:t>
            </a:r>
          </a:p>
        </p:txBody>
      </p:sp>
      <p:sp>
        <p:nvSpPr>
          <p:cNvPr id="801796" name="Rectangle 4"/>
          <p:cNvSpPr>
            <a:spLocks noChangeAspect="1" noChangeArrowheads="1"/>
          </p:cNvSpPr>
          <p:nvPr/>
        </p:nvSpPr>
        <p:spPr bwMode="auto">
          <a:xfrm>
            <a:off x="4778375" y="3518932"/>
            <a:ext cx="2230438" cy="2540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b="0" dirty="0">
              <a:latin typeface="Calibri" pitchFamily="34" charset="0"/>
            </a:endParaRPr>
          </a:p>
        </p:txBody>
      </p:sp>
      <p:sp>
        <p:nvSpPr>
          <p:cNvPr id="801797" name="Rectangle 5"/>
          <p:cNvSpPr>
            <a:spLocks noChangeAspect="1" noChangeArrowheads="1"/>
          </p:cNvSpPr>
          <p:nvPr/>
        </p:nvSpPr>
        <p:spPr bwMode="auto">
          <a:xfrm>
            <a:off x="4778375" y="3772932"/>
            <a:ext cx="2230438" cy="2889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dirty="0">
                <a:latin typeface="Calibri" pitchFamily="34" charset="0"/>
              </a:rPr>
              <a:t>run-time heap</a:t>
            </a:r>
          </a:p>
        </p:txBody>
      </p:sp>
      <p:sp>
        <p:nvSpPr>
          <p:cNvPr id="801798" name="Text Box 6"/>
          <p:cNvSpPr txBox="1">
            <a:spLocks noChangeAspect="1" noChangeArrowheads="1"/>
          </p:cNvSpPr>
          <p:nvPr/>
        </p:nvSpPr>
        <p:spPr bwMode="auto">
          <a:xfrm>
            <a:off x="4549775" y="4839732"/>
            <a:ext cx="3016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801799" name="Rectangle 7"/>
          <p:cNvSpPr>
            <a:spLocks noChangeAspect="1" noChangeArrowheads="1"/>
          </p:cNvSpPr>
          <p:nvPr/>
        </p:nvSpPr>
        <p:spPr bwMode="auto">
          <a:xfrm>
            <a:off x="4778375" y="4061857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dirty="0">
                <a:latin typeface="Calibri" pitchFamily="34" charset="0"/>
              </a:rPr>
              <a:t>read/write data</a:t>
            </a:r>
          </a:p>
        </p:txBody>
      </p:sp>
      <p:sp>
        <p:nvSpPr>
          <p:cNvPr id="801801" name="Text Box 9"/>
          <p:cNvSpPr txBox="1">
            <a:spLocks noChangeArrowheads="1"/>
          </p:cNvSpPr>
          <p:nvPr/>
        </p:nvSpPr>
        <p:spPr bwMode="auto">
          <a:xfrm>
            <a:off x="846843" y="2597061"/>
            <a:ext cx="2440540" cy="1477328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Program context:</a:t>
            </a:r>
          </a:p>
          <a:p>
            <a:r>
              <a:rPr lang="en-US" sz="1800" b="0" dirty="0" smtClean="0">
                <a:latin typeface="Calibri" pitchFamily="34" charset="0"/>
              </a:rPr>
              <a:t>    Data registers</a:t>
            </a:r>
          </a:p>
          <a:p>
            <a:r>
              <a:rPr lang="en-US" sz="1800" b="0" dirty="0" smtClean="0">
                <a:latin typeface="Calibri" pitchFamily="34" charset="0"/>
              </a:rPr>
              <a:t>    Condition codes</a:t>
            </a:r>
          </a:p>
          <a:p>
            <a:r>
              <a:rPr lang="en-US" sz="1800" b="0" dirty="0" smtClean="0">
                <a:latin typeface="Calibri" pitchFamily="34" charset="0"/>
              </a:rPr>
              <a:t>    Stack pointer (SP)</a:t>
            </a:r>
          </a:p>
          <a:p>
            <a:r>
              <a:rPr lang="en-US" sz="1800" b="0" dirty="0" smtClean="0">
                <a:latin typeface="Calibri" pitchFamily="34" charset="0"/>
              </a:rPr>
              <a:t>    Program counter (PC)</a:t>
            </a:r>
          </a:p>
        </p:txBody>
      </p:sp>
      <p:sp>
        <p:nvSpPr>
          <p:cNvPr id="801802" name="Text Box 10"/>
          <p:cNvSpPr txBox="1">
            <a:spLocks noChangeArrowheads="1"/>
          </p:cNvSpPr>
          <p:nvPr/>
        </p:nvSpPr>
        <p:spPr bwMode="auto">
          <a:xfrm>
            <a:off x="4682404" y="2209800"/>
            <a:ext cx="222092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Code, data, and stack</a:t>
            </a:r>
          </a:p>
        </p:txBody>
      </p:sp>
      <p:sp>
        <p:nvSpPr>
          <p:cNvPr id="801803" name="Rectangle 11"/>
          <p:cNvSpPr>
            <a:spLocks noChangeAspect="1" noChangeArrowheads="1"/>
          </p:cNvSpPr>
          <p:nvPr/>
        </p:nvSpPr>
        <p:spPr bwMode="auto">
          <a:xfrm>
            <a:off x="4778375" y="4382532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dirty="0">
                <a:latin typeface="Calibri" pitchFamily="34" charset="0"/>
              </a:rPr>
              <a:t>read-only code/data</a:t>
            </a:r>
          </a:p>
        </p:txBody>
      </p:sp>
      <p:sp>
        <p:nvSpPr>
          <p:cNvPr id="801804" name="Rectangle 12"/>
          <p:cNvSpPr>
            <a:spLocks noChangeAspect="1" noChangeArrowheads="1"/>
          </p:cNvSpPr>
          <p:nvPr/>
        </p:nvSpPr>
        <p:spPr bwMode="auto">
          <a:xfrm>
            <a:off x="4778375" y="4687332"/>
            <a:ext cx="2232025" cy="320675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b="0" dirty="0">
              <a:latin typeface="Calibri" pitchFamily="34" charset="0"/>
            </a:endParaRPr>
          </a:p>
        </p:txBody>
      </p:sp>
      <p:sp>
        <p:nvSpPr>
          <p:cNvPr id="801805" name="Rectangle 13"/>
          <p:cNvSpPr>
            <a:spLocks noChangeAspect="1" noChangeArrowheads="1"/>
          </p:cNvSpPr>
          <p:nvPr/>
        </p:nvSpPr>
        <p:spPr bwMode="auto">
          <a:xfrm>
            <a:off x="4778375" y="2885520"/>
            <a:ext cx="2230438" cy="319087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b="0" dirty="0">
              <a:latin typeface="Calibri" pitchFamily="34" charset="0"/>
            </a:endParaRPr>
          </a:p>
        </p:txBody>
      </p:sp>
      <p:sp>
        <p:nvSpPr>
          <p:cNvPr id="801806" name="Rectangle 14"/>
          <p:cNvSpPr>
            <a:spLocks noChangeAspect="1" noChangeArrowheads="1"/>
          </p:cNvSpPr>
          <p:nvPr/>
        </p:nvSpPr>
        <p:spPr bwMode="auto">
          <a:xfrm>
            <a:off x="4778375" y="2571195"/>
            <a:ext cx="2230438" cy="31908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dirty="0">
                <a:latin typeface="Calibri" pitchFamily="34" charset="0"/>
              </a:rPr>
              <a:t>stack</a:t>
            </a:r>
          </a:p>
        </p:txBody>
      </p:sp>
      <p:sp>
        <p:nvSpPr>
          <p:cNvPr id="801807" name="Text Box 15"/>
          <p:cNvSpPr txBox="1">
            <a:spLocks noChangeArrowheads="1"/>
          </p:cNvSpPr>
          <p:nvPr/>
        </p:nvSpPr>
        <p:spPr bwMode="auto">
          <a:xfrm>
            <a:off x="4053887" y="2709601"/>
            <a:ext cx="41710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SP</a:t>
            </a:r>
          </a:p>
        </p:txBody>
      </p:sp>
      <p:sp>
        <p:nvSpPr>
          <p:cNvPr id="801808" name="Line 16"/>
          <p:cNvSpPr>
            <a:spLocks noChangeShapeType="1"/>
          </p:cNvSpPr>
          <p:nvPr/>
        </p:nvSpPr>
        <p:spPr bwMode="auto">
          <a:xfrm>
            <a:off x="4432300" y="2896632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1809" name="Text Box 17"/>
          <p:cNvSpPr txBox="1">
            <a:spLocks noChangeArrowheads="1"/>
          </p:cNvSpPr>
          <p:nvPr/>
        </p:nvSpPr>
        <p:spPr bwMode="auto">
          <a:xfrm>
            <a:off x="4041063" y="4347901"/>
            <a:ext cx="42992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PC</a:t>
            </a:r>
          </a:p>
        </p:txBody>
      </p:sp>
      <p:sp>
        <p:nvSpPr>
          <p:cNvPr id="801810" name="Line 18"/>
          <p:cNvSpPr>
            <a:spLocks noChangeShapeType="1"/>
          </p:cNvSpPr>
          <p:nvPr/>
        </p:nvSpPr>
        <p:spPr bwMode="auto">
          <a:xfrm>
            <a:off x="4432300" y="4534932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1811" name="Text Box 19"/>
          <p:cNvSpPr txBox="1">
            <a:spLocks noChangeArrowheads="1"/>
          </p:cNvSpPr>
          <p:nvPr/>
        </p:nvSpPr>
        <p:spPr bwMode="auto">
          <a:xfrm>
            <a:off x="3970530" y="3580433"/>
            <a:ext cx="5004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brk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801812" name="Line 20"/>
          <p:cNvSpPr>
            <a:spLocks noChangeShapeType="1"/>
          </p:cNvSpPr>
          <p:nvPr/>
        </p:nvSpPr>
        <p:spPr bwMode="auto">
          <a:xfrm>
            <a:off x="4432300" y="3772932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1813" name="Text Box 21"/>
          <p:cNvSpPr txBox="1">
            <a:spLocks noChangeArrowheads="1"/>
          </p:cNvSpPr>
          <p:nvPr/>
        </p:nvSpPr>
        <p:spPr bwMode="auto">
          <a:xfrm>
            <a:off x="762000" y="2207358"/>
            <a:ext cx="181940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context</a:t>
            </a:r>
          </a:p>
        </p:txBody>
      </p:sp>
      <p:sp>
        <p:nvSpPr>
          <p:cNvPr id="22" name="Rectangle 21"/>
          <p:cNvSpPr/>
          <p:nvPr/>
        </p:nvSpPr>
        <p:spPr>
          <a:xfrm>
            <a:off x="846843" y="4133671"/>
            <a:ext cx="2440540" cy="1200329"/>
          </a:xfrm>
          <a:prstGeom prst="rect">
            <a:avLst/>
          </a:prstGeom>
          <a:solidFill>
            <a:srgbClr val="F1C7C7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Kernel context:</a:t>
            </a:r>
          </a:p>
          <a:p>
            <a:r>
              <a:rPr lang="en-US" sz="1800" dirty="0" smtClean="0">
                <a:latin typeface="Calibri" pitchFamily="34" charset="0"/>
              </a:rPr>
              <a:t>    </a:t>
            </a:r>
            <a:r>
              <a:rPr lang="en-US" sz="1800" b="0" dirty="0" smtClean="0">
                <a:latin typeface="Calibri" pitchFamily="34" charset="0"/>
              </a:rPr>
              <a:t>VM structures</a:t>
            </a:r>
          </a:p>
          <a:p>
            <a:r>
              <a:rPr lang="en-US" sz="1800" b="0" dirty="0" smtClean="0">
                <a:latin typeface="Calibri" pitchFamily="34" charset="0"/>
              </a:rPr>
              <a:t>    Descriptor table</a:t>
            </a:r>
          </a:p>
          <a:p>
            <a:r>
              <a:rPr lang="en-US" sz="1800" b="0" dirty="0" smtClean="0">
                <a:latin typeface="Calibri" pitchFamily="34" charset="0"/>
              </a:rPr>
              <a:t>    </a:t>
            </a:r>
            <a:r>
              <a:rPr lang="en-US" sz="1800" b="0" dirty="0" err="1" smtClean="0">
                <a:latin typeface="Calibri" pitchFamily="34" charset="0"/>
              </a:rPr>
              <a:t>brk</a:t>
            </a:r>
            <a:r>
              <a:rPr lang="en-US" sz="1800" b="0" dirty="0" smtClean="0">
                <a:latin typeface="Calibri" pitchFamily="34" charset="0"/>
              </a:rPr>
              <a:t> pointer</a:t>
            </a:r>
            <a:endParaRPr lang="en-US" sz="1800" b="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59700" cy="573088"/>
          </a:xfrm>
        </p:spPr>
        <p:txBody>
          <a:bodyPr/>
          <a:lstStyle/>
          <a:p>
            <a:r>
              <a:rPr lang="en-US"/>
              <a:t>Semaphores</a:t>
            </a:r>
          </a:p>
        </p:txBody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8442325" cy="54292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i="1" dirty="0" smtClean="0">
                <a:solidFill>
                  <a:srgbClr val="C00000"/>
                </a:solidFill>
              </a:rPr>
              <a:t>Semaphore</a:t>
            </a:r>
            <a:r>
              <a:rPr lang="en-US" b="1" i="1" dirty="0">
                <a:solidFill>
                  <a:srgbClr val="C00000"/>
                </a:solidFill>
              </a:rPr>
              <a:t>:</a:t>
            </a:r>
            <a:r>
              <a:rPr lang="en-US" i="1" dirty="0"/>
              <a:t> </a:t>
            </a:r>
            <a:r>
              <a:rPr lang="en-US" dirty="0"/>
              <a:t> non-negative </a:t>
            </a:r>
            <a:r>
              <a:rPr lang="en-US" dirty="0" smtClean="0"/>
              <a:t>global integer </a:t>
            </a:r>
            <a:r>
              <a:rPr lang="en-US" dirty="0"/>
              <a:t>synchronization </a:t>
            </a:r>
            <a:r>
              <a:rPr lang="en-US" dirty="0" smtClean="0"/>
              <a:t>variable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Manipulated by </a:t>
            </a:r>
            <a:r>
              <a:rPr lang="en-US" i="1" dirty="0" smtClean="0"/>
              <a:t>P </a:t>
            </a:r>
            <a:r>
              <a:rPr lang="en-US" dirty="0" smtClean="0"/>
              <a:t>and </a:t>
            </a:r>
            <a:r>
              <a:rPr lang="en-US" i="1" dirty="0" smtClean="0"/>
              <a:t>V</a:t>
            </a:r>
            <a:r>
              <a:rPr lang="en-US" dirty="0" smtClean="0"/>
              <a:t> operations:</a:t>
            </a:r>
          </a:p>
          <a:p>
            <a:pPr lvl="1">
              <a:lnSpc>
                <a:spcPct val="97000"/>
              </a:lnSpc>
            </a:pPr>
            <a:r>
              <a:rPr lang="en-US" i="1" dirty="0"/>
              <a:t>P(s</a:t>
            </a:r>
            <a:r>
              <a:rPr lang="en-US" i="1" dirty="0" smtClean="0"/>
              <a:t>):</a:t>
            </a:r>
            <a:r>
              <a:rPr lang="en-US" dirty="0" smtClean="0"/>
              <a:t>  </a:t>
            </a:r>
            <a:r>
              <a:rPr lang="en-US" dirty="0"/>
              <a:t>[ </a:t>
            </a:r>
            <a:r>
              <a:rPr lang="en-US" dirty="0" smtClean="0"/>
              <a:t> </a:t>
            </a:r>
            <a:r>
              <a:rPr lang="en-US" b="1" dirty="0" smtClean="0">
                <a:latin typeface="Courier New" pitchFamily="49" charset="0"/>
              </a:rPr>
              <a:t>while </a:t>
            </a:r>
            <a:r>
              <a:rPr lang="en-US" b="1" dirty="0">
                <a:latin typeface="Courier New" pitchFamily="49" charset="0"/>
              </a:rPr>
              <a:t>(s == 0) wait(); s--; </a:t>
            </a:r>
            <a:r>
              <a:rPr lang="en-US" dirty="0"/>
              <a:t>]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Dutch for "</a:t>
            </a:r>
            <a:r>
              <a:rPr lang="en-US" dirty="0" err="1"/>
              <a:t>Proberen</a:t>
            </a:r>
            <a:r>
              <a:rPr lang="en-US" dirty="0"/>
              <a:t>" (test</a:t>
            </a:r>
            <a:r>
              <a:rPr lang="en-US" dirty="0" smtClean="0"/>
              <a:t>)</a:t>
            </a:r>
          </a:p>
          <a:p>
            <a:pPr lvl="1">
              <a:lnSpc>
                <a:spcPct val="97000"/>
              </a:lnSpc>
            </a:pPr>
            <a:r>
              <a:rPr lang="en-US" i="1" dirty="0"/>
              <a:t>V(s):</a:t>
            </a:r>
            <a:r>
              <a:rPr lang="en-US" dirty="0"/>
              <a:t> </a:t>
            </a:r>
            <a:r>
              <a:rPr lang="en-US" dirty="0" smtClean="0"/>
              <a:t> [  </a:t>
            </a:r>
            <a:r>
              <a:rPr lang="en-US" b="1" dirty="0" smtClean="0">
                <a:latin typeface="Courier New" pitchFamily="49" charset="0"/>
              </a:rPr>
              <a:t>s</a:t>
            </a:r>
            <a:r>
              <a:rPr lang="en-US" b="1" dirty="0">
                <a:latin typeface="Courier New" pitchFamily="49" charset="0"/>
              </a:rPr>
              <a:t>++; </a:t>
            </a:r>
            <a:r>
              <a:rPr lang="en-US" dirty="0"/>
              <a:t>]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Dutch for "</a:t>
            </a:r>
            <a:r>
              <a:rPr lang="en-US" dirty="0" err="1"/>
              <a:t>Verhogen</a:t>
            </a:r>
            <a:r>
              <a:rPr lang="en-US" dirty="0"/>
              <a:t>" (increment)</a:t>
            </a: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tx2"/>
                </a:solidFill>
              </a:rPr>
              <a:t>OS kernel guarantees </a:t>
            </a:r>
            <a:r>
              <a:rPr lang="en-US" dirty="0">
                <a:solidFill>
                  <a:schemeClr val="tx2"/>
                </a:solidFill>
              </a:rPr>
              <a:t>that operations between brackets [ ] are </a:t>
            </a:r>
            <a:r>
              <a:rPr lang="en-US" dirty="0" smtClean="0">
                <a:solidFill>
                  <a:schemeClr val="tx2"/>
                </a:solidFill>
              </a:rPr>
              <a:t>executed indivisibly</a:t>
            </a:r>
            <a:endParaRPr lang="en-US" dirty="0">
              <a:solidFill>
                <a:schemeClr val="tx2"/>
              </a:solidFill>
            </a:endParaRPr>
          </a:p>
          <a:p>
            <a:pPr lvl="2">
              <a:lnSpc>
                <a:spcPct val="97000"/>
              </a:lnSpc>
            </a:pPr>
            <a:r>
              <a:rPr lang="en-US" dirty="0"/>
              <a:t>Only one </a:t>
            </a:r>
            <a:r>
              <a:rPr lang="en-US" i="1" dirty="0"/>
              <a:t>P</a:t>
            </a:r>
            <a:r>
              <a:rPr lang="en-US" dirty="0"/>
              <a:t> or </a:t>
            </a:r>
            <a:r>
              <a:rPr lang="en-US" i="1" dirty="0"/>
              <a:t>V</a:t>
            </a:r>
            <a:r>
              <a:rPr lang="en-US" dirty="0"/>
              <a:t> operation at a time can modify s.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When </a:t>
            </a:r>
            <a:r>
              <a:rPr lang="en-US" b="1" dirty="0">
                <a:latin typeface="Courier New" pitchFamily="49" charset="0"/>
              </a:rPr>
              <a:t>while</a:t>
            </a:r>
            <a:r>
              <a:rPr lang="en-US" dirty="0"/>
              <a:t> loop in </a:t>
            </a:r>
            <a:r>
              <a:rPr lang="en-US" i="1" dirty="0"/>
              <a:t>P</a:t>
            </a:r>
            <a:r>
              <a:rPr lang="en-US" dirty="0"/>
              <a:t> terminates, only</a:t>
            </a:r>
            <a:r>
              <a:rPr lang="en-US" dirty="0" smtClean="0"/>
              <a:t> that  </a:t>
            </a:r>
            <a:r>
              <a:rPr lang="en-US" i="1" dirty="0"/>
              <a:t>P</a:t>
            </a:r>
            <a:r>
              <a:rPr lang="en-US" dirty="0"/>
              <a:t> can decrement </a:t>
            </a:r>
            <a:r>
              <a:rPr lang="en-US" b="1" dirty="0" smtClean="0">
                <a:latin typeface="Courier New" pitchFamily="49" charset="0"/>
              </a:rPr>
              <a:t>s</a:t>
            </a:r>
            <a:endParaRPr lang="en-US" dirty="0" smtClean="0">
              <a:solidFill>
                <a:srgbClr val="C00000"/>
              </a:solidFill>
            </a:endParaRPr>
          </a:p>
          <a:p>
            <a:pPr>
              <a:lnSpc>
                <a:spcPct val="85000"/>
              </a:lnSpc>
            </a:pPr>
            <a:endParaRPr lang="en-US" dirty="0" smtClean="0">
              <a:solidFill>
                <a:srgbClr val="C00000"/>
              </a:solidFill>
            </a:endParaRPr>
          </a:p>
          <a:p>
            <a:pPr>
              <a:lnSpc>
                <a:spcPct val="85000"/>
              </a:lnSpc>
            </a:pPr>
            <a:r>
              <a:rPr lang="en-US" dirty="0" smtClean="0">
                <a:solidFill>
                  <a:srgbClr val="C00000"/>
                </a:solidFill>
              </a:rPr>
              <a:t>Semaphore </a:t>
            </a:r>
            <a:r>
              <a:rPr lang="en-US" dirty="0">
                <a:solidFill>
                  <a:srgbClr val="C00000"/>
                </a:solidFill>
              </a:rPr>
              <a:t>invariant: </a:t>
            </a:r>
            <a:r>
              <a:rPr lang="en-US" i="1" dirty="0">
                <a:solidFill>
                  <a:srgbClr val="C00000"/>
                </a:solidFill>
              </a:rPr>
              <a:t>(s &gt;= 0</a:t>
            </a:r>
            <a:r>
              <a:rPr lang="en-US" i="1" dirty="0" smtClean="0">
                <a:solidFill>
                  <a:srgbClr val="C00000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Semaphore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6754"/>
            <a:ext cx="7896225" cy="542122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Pthreads</a:t>
            </a:r>
            <a:r>
              <a:rPr lang="en-US" dirty="0" smtClean="0"/>
              <a:t> functions: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4692" y="1958876"/>
            <a:ext cx="8634508" cy="1754327"/>
          </a:xfrm>
          <a:prstGeom prst="rect">
            <a:avLst/>
          </a:prstGeom>
          <a:solidFill>
            <a:srgbClr val="F6F5B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/>
                <a:cs typeface="Courier New"/>
              </a:rPr>
              <a:t>#include &lt;</a:t>
            </a:r>
            <a:r>
              <a:rPr lang="en-US" sz="1800" dirty="0" err="1" smtClean="0">
                <a:latin typeface="Courier New"/>
                <a:cs typeface="Courier New"/>
              </a:rPr>
              <a:t>semaphore.h</a:t>
            </a:r>
            <a:r>
              <a:rPr lang="en-US" sz="1800" dirty="0" smtClean="0">
                <a:latin typeface="Courier New"/>
                <a:cs typeface="Courier New"/>
              </a:rPr>
              <a:t>&gt;</a:t>
            </a:r>
          </a:p>
          <a:p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latin typeface="Courier New"/>
                <a:cs typeface="Courier New"/>
              </a:rPr>
              <a:t>sem_init(sem_t</a:t>
            </a:r>
            <a:r>
              <a:rPr lang="en-US" sz="1800" dirty="0" smtClean="0">
                <a:latin typeface="Courier New"/>
                <a:cs typeface="Courier New"/>
              </a:rPr>
              <a:t> *</a:t>
            </a:r>
            <a:r>
              <a:rPr lang="en-US" sz="1800" dirty="0" err="1" smtClean="0">
                <a:latin typeface="Courier New"/>
                <a:cs typeface="Courier New"/>
              </a:rPr>
              <a:t>sem</a:t>
            </a:r>
            <a:r>
              <a:rPr lang="en-US" sz="1800" dirty="0" smtClean="0">
                <a:latin typeface="Courier New"/>
                <a:cs typeface="Courier New"/>
              </a:rPr>
              <a:t>, 0, unsigned </a:t>
            </a:r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latin typeface="Courier New"/>
                <a:cs typeface="Courier New"/>
              </a:rPr>
              <a:t>val</a:t>
            </a:r>
            <a:r>
              <a:rPr lang="en-US" sz="1800" dirty="0" smtClean="0">
                <a:latin typeface="Courier New"/>
                <a:cs typeface="Courier New"/>
              </a:rPr>
              <a:t>);} /* </a:t>
            </a:r>
            <a:r>
              <a:rPr lang="en-US" sz="1800" dirty="0" err="1" smtClean="0">
                <a:latin typeface="Courier New"/>
                <a:cs typeface="Courier New"/>
              </a:rPr>
              <a:t>s</a:t>
            </a:r>
            <a:r>
              <a:rPr lang="en-US" sz="1800" dirty="0" smtClean="0">
                <a:latin typeface="Courier New"/>
                <a:cs typeface="Courier New"/>
              </a:rPr>
              <a:t> = </a:t>
            </a:r>
            <a:r>
              <a:rPr lang="en-US" sz="1800" dirty="0" err="1" smtClean="0">
                <a:latin typeface="Courier New"/>
                <a:cs typeface="Courier New"/>
              </a:rPr>
              <a:t>val</a:t>
            </a:r>
            <a:r>
              <a:rPr lang="en-US" sz="1800" dirty="0" smtClean="0">
                <a:latin typeface="Courier New"/>
                <a:cs typeface="Courier New"/>
              </a:rPr>
              <a:t> */</a:t>
            </a:r>
          </a:p>
          <a:p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latin typeface="Courier New"/>
                <a:cs typeface="Courier New"/>
              </a:rPr>
              <a:t>sem_wait(sem_t</a:t>
            </a:r>
            <a:r>
              <a:rPr lang="en-US" sz="1800" dirty="0" smtClean="0">
                <a:latin typeface="Courier New"/>
                <a:cs typeface="Courier New"/>
              </a:rPr>
              <a:t> *</a:t>
            </a:r>
            <a:r>
              <a:rPr lang="en-US" sz="1800" dirty="0" err="1" smtClean="0">
                <a:latin typeface="Courier New"/>
                <a:cs typeface="Courier New"/>
              </a:rPr>
              <a:t>s</a:t>
            </a:r>
            <a:r>
              <a:rPr lang="en-US" sz="1800" dirty="0" smtClean="0">
                <a:latin typeface="Courier New"/>
                <a:cs typeface="Courier New"/>
              </a:rPr>
              <a:t>);  /* </a:t>
            </a:r>
            <a:r>
              <a:rPr lang="en-US" sz="1800" dirty="0" err="1" smtClean="0">
                <a:latin typeface="Courier New"/>
                <a:cs typeface="Courier New"/>
              </a:rPr>
              <a:t>P(s</a:t>
            </a:r>
            <a:r>
              <a:rPr lang="en-US" sz="1800" dirty="0" smtClean="0">
                <a:latin typeface="Courier New"/>
                <a:cs typeface="Courier New"/>
              </a:rPr>
              <a:t>) */</a:t>
            </a:r>
          </a:p>
          <a:p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latin typeface="Courier New"/>
                <a:cs typeface="Courier New"/>
              </a:rPr>
              <a:t>sem_post(sem_t</a:t>
            </a:r>
            <a:r>
              <a:rPr lang="en-US" sz="1800" dirty="0" smtClean="0">
                <a:latin typeface="Courier New"/>
                <a:cs typeface="Courier New"/>
              </a:rPr>
              <a:t> *</a:t>
            </a:r>
            <a:r>
              <a:rPr lang="en-US" sz="1800" dirty="0" err="1" smtClean="0">
                <a:latin typeface="Courier New"/>
                <a:cs typeface="Courier New"/>
              </a:rPr>
              <a:t>s</a:t>
            </a:r>
            <a:r>
              <a:rPr lang="en-US" sz="1800" dirty="0" smtClean="0">
                <a:latin typeface="Courier New"/>
                <a:cs typeface="Courier New"/>
              </a:rPr>
              <a:t>);  /* </a:t>
            </a:r>
            <a:r>
              <a:rPr lang="en-US" sz="1800" dirty="0" err="1" smtClean="0">
                <a:latin typeface="Courier New"/>
                <a:cs typeface="Courier New"/>
              </a:rPr>
              <a:t>V(s</a:t>
            </a:r>
            <a:r>
              <a:rPr lang="en-US" sz="1800" dirty="0" smtClean="0">
                <a:latin typeface="Courier New"/>
                <a:cs typeface="Courier New"/>
              </a:rPr>
              <a:t>) */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28600" y="4191000"/>
            <a:ext cx="78962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CS:APP wrapper functions: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4724400"/>
            <a:ext cx="7664854" cy="1200329"/>
          </a:xfrm>
          <a:prstGeom prst="rect">
            <a:avLst/>
          </a:prstGeom>
          <a:solidFill>
            <a:srgbClr val="F6F5B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/>
                <a:cs typeface="Courier New"/>
              </a:rPr>
              <a:t>#include "</a:t>
            </a:r>
            <a:r>
              <a:rPr lang="en-US" sz="1800" dirty="0" err="1" smtClean="0">
                <a:latin typeface="Courier New"/>
                <a:cs typeface="Courier New"/>
              </a:rPr>
              <a:t>csapp.h</a:t>
            </a:r>
            <a:r>
              <a:rPr lang="en-US" sz="1800" dirty="0" smtClean="0">
                <a:latin typeface="Courier New"/>
                <a:cs typeface="Courier New"/>
              </a:rPr>
              <a:t>”</a:t>
            </a:r>
          </a:p>
          <a:p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smtClean="0">
                <a:latin typeface="Courier New"/>
                <a:cs typeface="Courier New"/>
              </a:rPr>
              <a:t>void </a:t>
            </a:r>
            <a:r>
              <a:rPr lang="en-US" sz="1800" dirty="0" err="1" smtClean="0">
                <a:latin typeface="Courier New"/>
                <a:cs typeface="Courier New"/>
              </a:rPr>
              <a:t>P(sem_t</a:t>
            </a:r>
            <a:r>
              <a:rPr lang="en-US" sz="1800" dirty="0" smtClean="0">
                <a:latin typeface="Courier New"/>
                <a:cs typeface="Courier New"/>
              </a:rPr>
              <a:t> *</a:t>
            </a:r>
            <a:r>
              <a:rPr lang="en-US" sz="1800" dirty="0" err="1" smtClean="0">
                <a:latin typeface="Courier New"/>
                <a:cs typeface="Courier New"/>
              </a:rPr>
              <a:t>s</a:t>
            </a:r>
            <a:r>
              <a:rPr lang="en-US" sz="1800" dirty="0" smtClean="0">
                <a:latin typeface="Courier New"/>
                <a:cs typeface="Courier New"/>
              </a:rPr>
              <a:t>); /* Wrapper function for </a:t>
            </a:r>
            <a:r>
              <a:rPr lang="en-US" sz="1800" dirty="0" err="1" smtClean="0">
                <a:latin typeface="Courier New"/>
                <a:cs typeface="Courier New"/>
              </a:rPr>
              <a:t>sem_wait</a:t>
            </a:r>
            <a:r>
              <a:rPr lang="en-US" sz="1800" dirty="0" smtClean="0">
                <a:latin typeface="Courier New"/>
                <a:cs typeface="Courier New"/>
              </a:rPr>
              <a:t> */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void </a:t>
            </a:r>
            <a:r>
              <a:rPr lang="en-US" sz="1800" dirty="0" err="1" smtClean="0">
                <a:latin typeface="Courier New"/>
                <a:cs typeface="Courier New"/>
              </a:rPr>
              <a:t>V(sem_t</a:t>
            </a:r>
            <a:r>
              <a:rPr lang="en-US" sz="1800" dirty="0" smtClean="0">
                <a:latin typeface="Courier New"/>
                <a:cs typeface="Courier New"/>
              </a:rPr>
              <a:t> *</a:t>
            </a:r>
            <a:r>
              <a:rPr lang="en-US" sz="1800" dirty="0" err="1" smtClean="0">
                <a:latin typeface="Courier New"/>
                <a:cs typeface="Courier New"/>
              </a:rPr>
              <a:t>s</a:t>
            </a:r>
            <a:r>
              <a:rPr lang="en-US" sz="1800" dirty="0" smtClean="0">
                <a:latin typeface="Courier New"/>
                <a:cs typeface="Courier New"/>
              </a:rPr>
              <a:t>); /* Wrapper function for </a:t>
            </a:r>
            <a:r>
              <a:rPr lang="en-US" sz="1800" dirty="0" err="1" smtClean="0">
                <a:latin typeface="Courier New"/>
                <a:cs typeface="Courier New"/>
              </a:rPr>
              <a:t>sem_post</a:t>
            </a:r>
            <a:r>
              <a:rPr lang="en-US" sz="1800" dirty="0" smtClean="0">
                <a:latin typeface="Courier New"/>
                <a:cs typeface="Courier New"/>
              </a:rPr>
              <a:t> */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66007" y="152400"/>
            <a:ext cx="8775700" cy="1095375"/>
          </a:xfrm>
        </p:spPr>
        <p:txBody>
          <a:bodyPr/>
          <a:lstStyle/>
          <a:p>
            <a:r>
              <a:rPr lang="en-US" dirty="0" err="1">
                <a:latin typeface="Courier New" pitchFamily="49" charset="0"/>
              </a:rPr>
              <a:t>badcnt.c</a:t>
            </a:r>
            <a:r>
              <a:rPr lang="en-US" dirty="0"/>
              <a:t>: </a:t>
            </a:r>
            <a:r>
              <a:rPr lang="en-US" dirty="0" smtClean="0"/>
              <a:t>Improper Synchronization</a:t>
            </a:r>
            <a:endParaRPr lang="en-US" dirty="0"/>
          </a:p>
        </p:txBody>
      </p:sp>
      <p:sp>
        <p:nvSpPr>
          <p:cNvPr id="935939" name="Rectangle 3"/>
          <p:cNvSpPr>
            <a:spLocks noChangeArrowheads="1"/>
          </p:cNvSpPr>
          <p:nvPr/>
        </p:nvSpPr>
        <p:spPr bwMode="auto">
          <a:xfrm>
            <a:off x="152400" y="1066800"/>
            <a:ext cx="4419600" cy="575542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r>
              <a:rPr lang="en-US" sz="1600" dirty="0" smtClean="0">
                <a:latin typeface="Courier New" pitchFamily="49" charset="0"/>
              </a:rPr>
              <a:t>volatile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cnt</a:t>
            </a:r>
            <a:r>
              <a:rPr lang="en-US" sz="1600" dirty="0" smtClean="0">
                <a:latin typeface="Courier New" pitchFamily="49" charset="0"/>
              </a:rPr>
              <a:t> = 0; </a:t>
            </a:r>
            <a:r>
              <a:rPr lang="en-US" sz="1600" dirty="0" smtClean="0">
                <a:solidFill>
                  <a:srgbClr val="9D3E40"/>
                </a:solidFill>
                <a:latin typeface="Courier New" pitchFamily="49" charset="0"/>
              </a:rPr>
              <a:t>/* global */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main(int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argc</a:t>
            </a:r>
            <a:r>
              <a:rPr lang="en-US" sz="1600" dirty="0" smtClean="0">
                <a:latin typeface="Courier New" pitchFamily="49" charset="0"/>
              </a:rPr>
              <a:t>, char **</a:t>
            </a:r>
            <a:r>
              <a:rPr lang="en-US" sz="1600" dirty="0" err="1" smtClean="0">
                <a:latin typeface="Courier New" pitchFamily="49" charset="0"/>
              </a:rPr>
              <a:t>argv</a:t>
            </a:r>
            <a:r>
              <a:rPr lang="en-US" sz="1600" dirty="0" smtClean="0">
                <a:latin typeface="Courier New" pitchFamily="49" charset="0"/>
              </a:rPr>
              <a:t>)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niters = atoi(argv[1]);</a:t>
            </a:r>
          </a:p>
          <a:p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</a:rPr>
              <a:t>pthread_t</a:t>
            </a:r>
            <a:r>
              <a:rPr lang="en-US" sz="1600" dirty="0" smtClean="0">
                <a:latin typeface="Courier New" pitchFamily="49" charset="0"/>
              </a:rPr>
              <a:t> tid1, tid2;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Pthread_create(&amp;tid1, NULL,          </a:t>
            </a:r>
          </a:p>
          <a:p>
            <a:r>
              <a:rPr lang="en-US" sz="1600" dirty="0" smtClean="0">
                <a:latin typeface="Courier New" pitchFamily="49" charset="0"/>
              </a:rPr>
              <a:t>                 thread, &amp;niters);</a:t>
            </a:r>
          </a:p>
          <a:p>
            <a:r>
              <a:rPr lang="en-US" sz="1600" dirty="0" smtClean="0">
                <a:latin typeface="Courier New" pitchFamily="49" charset="0"/>
              </a:rPr>
              <a:t>  Pthread_create(&amp;tid2, NULL, </a:t>
            </a:r>
          </a:p>
          <a:p>
            <a:r>
              <a:rPr lang="en-US" sz="1600" dirty="0" smtClean="0">
                <a:latin typeface="Courier New" pitchFamily="49" charset="0"/>
              </a:rPr>
              <a:t>                 thread, &amp;niters);</a:t>
            </a:r>
          </a:p>
          <a:p>
            <a:r>
              <a:rPr lang="en-US" sz="1600" dirty="0" smtClean="0">
                <a:latin typeface="Courier New" pitchFamily="49" charset="0"/>
              </a:rPr>
              <a:t>  Pthread_join(tid1, NULL);</a:t>
            </a:r>
          </a:p>
          <a:p>
            <a:r>
              <a:rPr lang="en-US" sz="1600" dirty="0" smtClean="0">
                <a:latin typeface="Courier New" pitchFamily="49" charset="0"/>
              </a:rPr>
              <a:t>  Pthread_join(tid2, NULL);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/* Check result */</a:t>
            </a:r>
          </a:p>
          <a:p>
            <a:r>
              <a:rPr lang="en-US" sz="1600" dirty="0" smtClean="0">
                <a:latin typeface="Courier New" pitchFamily="49" charset="0"/>
              </a:rPr>
              <a:t>  if (</a:t>
            </a:r>
            <a:r>
              <a:rPr lang="en-US" sz="1600" dirty="0" err="1" smtClean="0">
                <a:latin typeface="Courier New" pitchFamily="49" charset="0"/>
              </a:rPr>
              <a:t>cnt</a:t>
            </a:r>
            <a:r>
              <a:rPr lang="en-US" sz="1600" dirty="0" smtClean="0">
                <a:latin typeface="Courier New" pitchFamily="49" charset="0"/>
              </a:rPr>
              <a:t> != (2 * niters))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printf("BOOM</a:t>
            </a:r>
            <a:r>
              <a:rPr lang="en-US" sz="1600" dirty="0" smtClean="0">
                <a:latin typeface="Courier New" pitchFamily="49" charset="0"/>
              </a:rPr>
              <a:t>! </a:t>
            </a:r>
            <a:r>
              <a:rPr lang="en-US" sz="1600" dirty="0" err="1" smtClean="0">
                <a:latin typeface="Courier New" pitchFamily="49" charset="0"/>
              </a:rPr>
              <a:t>cnt</a:t>
            </a:r>
            <a:r>
              <a:rPr lang="en-US" sz="1600" dirty="0" smtClean="0">
                <a:latin typeface="Courier New" pitchFamily="49" charset="0"/>
              </a:rPr>
              <a:t>=%</a:t>
            </a:r>
            <a:r>
              <a:rPr lang="en-US" sz="1600" dirty="0" err="1" smtClean="0">
                <a:latin typeface="Courier New" pitchFamily="49" charset="0"/>
              </a:rPr>
              <a:t>d\n</a:t>
            </a:r>
            <a:r>
              <a:rPr lang="en-US" sz="1600" dirty="0" smtClean="0">
                <a:latin typeface="Courier New" pitchFamily="49" charset="0"/>
              </a:rPr>
              <a:t>”, </a:t>
            </a:r>
            <a:r>
              <a:rPr lang="en-US" sz="1600" dirty="0" err="1" smtClean="0">
                <a:latin typeface="Courier New" pitchFamily="49" charset="0"/>
              </a:rPr>
              <a:t>cnt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else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printf("OK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cnt</a:t>
            </a:r>
            <a:r>
              <a:rPr lang="en-US" sz="1600" dirty="0" smtClean="0">
                <a:latin typeface="Courier New" pitchFamily="49" charset="0"/>
              </a:rPr>
              <a:t>=%</a:t>
            </a:r>
            <a:r>
              <a:rPr lang="en-US" sz="1600" dirty="0" err="1" smtClean="0">
                <a:latin typeface="Courier New" pitchFamily="49" charset="0"/>
              </a:rPr>
              <a:t>d\n</a:t>
            </a:r>
            <a:r>
              <a:rPr lang="en-US" sz="1600" dirty="0" smtClean="0">
                <a:latin typeface="Courier New" pitchFamily="49" charset="0"/>
              </a:rPr>
              <a:t>", </a:t>
            </a:r>
            <a:r>
              <a:rPr lang="en-US" sz="1600" dirty="0" err="1" smtClean="0">
                <a:latin typeface="Courier New" pitchFamily="49" charset="0"/>
              </a:rPr>
              <a:t>cnt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exit(0);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935940" name="Rectangle 4"/>
          <p:cNvSpPr>
            <a:spLocks noChangeArrowheads="1"/>
          </p:cNvSpPr>
          <p:nvPr/>
        </p:nvSpPr>
        <p:spPr bwMode="auto">
          <a:xfrm>
            <a:off x="4800600" y="1189910"/>
            <a:ext cx="4371109" cy="255454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 smtClean="0">
                <a:solidFill>
                  <a:srgbClr val="9D3E40"/>
                </a:solidFill>
                <a:latin typeface="Courier New" pitchFamily="49" charset="0"/>
              </a:rPr>
              <a:t>/* Thread routine */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void *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</a:rPr>
              <a:t>thread(void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 *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</a:rPr>
              <a:t>vargp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)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, niters = *((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 *)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</a:rPr>
              <a:t>vargp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endParaRPr lang="en-US" sz="16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  for (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 = 0; 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 &lt; niters; 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++)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</a:rPr>
              <a:t>cnt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++;                   </a:t>
            </a:r>
          </a:p>
          <a:p>
            <a:endParaRPr lang="en-US" sz="16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  return NULL;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en-US" sz="1600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965700" y="4884003"/>
            <a:ext cx="3959747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dirty="0" smtClean="0">
                <a:latin typeface="+mn-lt"/>
              </a:rPr>
              <a:t>How can we fix this using semaphores?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936082" cy="762000"/>
          </a:xfrm>
        </p:spPr>
        <p:txBody>
          <a:bodyPr/>
          <a:lstStyle/>
          <a:p>
            <a:r>
              <a:rPr lang="en-US" dirty="0" smtClean="0"/>
              <a:t>Using Semaphores for Mutual Exclusion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972050"/>
          </a:xfrm>
        </p:spPr>
        <p:txBody>
          <a:bodyPr/>
          <a:lstStyle/>
          <a:p>
            <a:r>
              <a:rPr lang="en-US" dirty="0" smtClean="0"/>
              <a:t>Basic idea:</a:t>
            </a:r>
          </a:p>
          <a:p>
            <a:pPr lvl="1"/>
            <a:r>
              <a:rPr lang="en-US" dirty="0" smtClean="0"/>
              <a:t>Associate a unique semaphore </a:t>
            </a:r>
            <a:r>
              <a:rPr lang="en-US" i="1" dirty="0" smtClean="0"/>
              <a:t>mutex</a:t>
            </a:r>
            <a:r>
              <a:rPr lang="en-US" dirty="0" smtClean="0"/>
              <a:t>, initially 1, with each shared variable (or related set of shared variables).</a:t>
            </a:r>
          </a:p>
          <a:p>
            <a:pPr lvl="1"/>
            <a:r>
              <a:rPr lang="en-US" dirty="0" smtClean="0"/>
              <a:t>Surround corresponding critical sections with </a:t>
            </a:r>
            <a:r>
              <a:rPr lang="en-US" i="1" dirty="0" err="1" smtClean="0"/>
              <a:t>P(mutex</a:t>
            </a:r>
            <a:r>
              <a:rPr lang="en-US" i="1" dirty="0" smtClean="0"/>
              <a:t>)</a:t>
            </a:r>
            <a:r>
              <a:rPr lang="en-US" dirty="0" smtClean="0"/>
              <a:t> and </a:t>
            </a:r>
          </a:p>
          <a:p>
            <a:pPr lvl="1">
              <a:buNone/>
            </a:pPr>
            <a:r>
              <a:rPr lang="en-US" i="1" dirty="0" smtClean="0"/>
              <a:t>	</a:t>
            </a:r>
            <a:r>
              <a:rPr lang="en-US" i="1" dirty="0" err="1" smtClean="0"/>
              <a:t>V(mutex</a:t>
            </a:r>
            <a:r>
              <a:rPr lang="en-US" i="1" dirty="0" smtClean="0"/>
              <a:t>)</a:t>
            </a:r>
            <a:r>
              <a:rPr lang="en-US" dirty="0" smtClean="0"/>
              <a:t> operations.</a:t>
            </a:r>
          </a:p>
          <a:p>
            <a:endParaRPr lang="en-US" dirty="0" smtClean="0"/>
          </a:p>
          <a:p>
            <a:r>
              <a:rPr lang="en-US" dirty="0" smtClean="0"/>
              <a:t>Terminology: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Binary semaphore</a:t>
            </a:r>
            <a:r>
              <a:rPr lang="en-US" dirty="0" smtClean="0"/>
              <a:t>: semaphore whose value is always 0 or 1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Mutex: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binary semaphore used for mutual exclusion</a:t>
            </a:r>
          </a:p>
          <a:p>
            <a:pPr lvl="2"/>
            <a:r>
              <a:rPr lang="en-US" dirty="0" smtClean="0"/>
              <a:t>P operation: </a:t>
            </a:r>
            <a:r>
              <a:rPr lang="en-US" dirty="0" smtClean="0">
                <a:solidFill>
                  <a:srgbClr val="FF0000"/>
                </a:solidFill>
              </a:rPr>
              <a:t>“locking” </a:t>
            </a:r>
            <a:r>
              <a:rPr lang="en-US" dirty="0" smtClean="0"/>
              <a:t>the mutex</a:t>
            </a:r>
          </a:p>
          <a:p>
            <a:pPr lvl="2"/>
            <a:r>
              <a:rPr lang="en-US" dirty="0" smtClean="0"/>
              <a:t>V operation: </a:t>
            </a:r>
            <a:r>
              <a:rPr lang="en-US" dirty="0" smtClean="0">
                <a:solidFill>
                  <a:srgbClr val="FF0000"/>
                </a:solidFill>
              </a:rPr>
              <a:t>“unlocking” </a:t>
            </a:r>
            <a:r>
              <a:rPr lang="en-US" dirty="0" smtClean="0"/>
              <a:t>or </a:t>
            </a:r>
            <a:r>
              <a:rPr lang="en-US" dirty="0" smtClean="0">
                <a:solidFill>
                  <a:srgbClr val="FF0000"/>
                </a:solidFill>
              </a:rPr>
              <a:t>“releasing” </a:t>
            </a:r>
            <a:r>
              <a:rPr lang="en-US" dirty="0" smtClean="0"/>
              <a:t>the mutex</a:t>
            </a:r>
          </a:p>
          <a:p>
            <a:pPr lvl="2"/>
            <a:r>
              <a:rPr lang="en-US" i="1" dirty="0" smtClean="0">
                <a:solidFill>
                  <a:srgbClr val="FF0000"/>
                </a:solidFill>
              </a:rPr>
              <a:t>“Holding” </a:t>
            </a:r>
            <a:r>
              <a:rPr lang="en-US" dirty="0" smtClean="0"/>
              <a:t>a mutex: locked and not yet unlocked. 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Counting semaphore</a:t>
            </a:r>
            <a:r>
              <a:rPr lang="en-US" dirty="0" smtClean="0"/>
              <a:t>: used as a counter for set of available resources.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81000"/>
            <a:ext cx="7592093" cy="762000"/>
          </a:xfrm>
        </p:spPr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goodcnt.c</a:t>
            </a:r>
            <a:r>
              <a:rPr lang="en-US" dirty="0" smtClean="0">
                <a:latin typeface="Courier New"/>
                <a:cs typeface="Courier New"/>
              </a:rPr>
              <a:t>:</a:t>
            </a:r>
            <a:r>
              <a:rPr lang="en-US" dirty="0" smtClean="0"/>
              <a:t> Proper Synchronization</a:t>
            </a:r>
            <a:endParaRPr lang="en-US" dirty="0"/>
          </a:p>
        </p:txBody>
      </p:sp>
      <p:sp>
        <p:nvSpPr>
          <p:cNvPr id="956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5904"/>
            <a:ext cx="8307388" cy="460496"/>
          </a:xfrm>
        </p:spPr>
        <p:txBody>
          <a:bodyPr/>
          <a:lstStyle/>
          <a:p>
            <a:r>
              <a:rPr lang="en-US" dirty="0" smtClean="0"/>
              <a:t>Define and initialize a mutex for the shared variable </a:t>
            </a:r>
            <a:r>
              <a:rPr lang="en-US" dirty="0" err="1" smtClean="0">
                <a:latin typeface="Courier New"/>
                <a:cs typeface="Courier New"/>
              </a:rPr>
              <a:t>cnt</a:t>
            </a:r>
            <a:r>
              <a:rPr lang="en-US" dirty="0" smtClean="0">
                <a:latin typeface="Courier New"/>
                <a:cs typeface="Courier New"/>
              </a:rPr>
              <a:t>: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956420" name="Rectangle 4"/>
          <p:cNvSpPr>
            <a:spLocks noChangeArrowheads="1"/>
          </p:cNvSpPr>
          <p:nvPr/>
        </p:nvSpPr>
        <p:spPr bwMode="auto">
          <a:xfrm>
            <a:off x="353367" y="1796622"/>
            <a:ext cx="8485833" cy="125137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t" anchorCtr="0">
            <a:noAutofit/>
          </a:bodyPr>
          <a:lstStyle/>
          <a:p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</a:rPr>
              <a:t> volatile </a:t>
            </a:r>
            <a:r>
              <a:rPr lang="en-US" sz="1800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Courier New" pitchFamily="49" charset="0"/>
              </a:rPr>
              <a:t>cnt</a:t>
            </a: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</a:rPr>
              <a:t> = 0;    </a:t>
            </a:r>
            <a:r>
              <a:rPr lang="en-US" sz="1800" dirty="0" smtClean="0">
                <a:solidFill>
                  <a:srgbClr val="990000"/>
                </a:solidFill>
                <a:latin typeface="Courier New" pitchFamily="49" charset="0"/>
              </a:rPr>
              <a:t>/* Counter */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Courier New" pitchFamily="49" charset="0"/>
              </a:rPr>
              <a:t>sem_t</a:t>
            </a: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</a:rPr>
              <a:t> mutex;             </a:t>
            </a:r>
            <a:r>
              <a:rPr lang="en-US" sz="1800" dirty="0" smtClean="0">
                <a:solidFill>
                  <a:srgbClr val="990000"/>
                </a:solidFill>
                <a:latin typeface="Courier New" pitchFamily="49" charset="0"/>
              </a:rPr>
              <a:t>/* Semaphore that protects </a:t>
            </a:r>
            <a:r>
              <a:rPr lang="en-US" sz="1800" dirty="0" err="1" smtClean="0">
                <a:solidFill>
                  <a:srgbClr val="990000"/>
                </a:solidFill>
                <a:latin typeface="Courier New" pitchFamily="49" charset="0"/>
              </a:rPr>
              <a:t>cnt</a:t>
            </a:r>
            <a:r>
              <a:rPr lang="en-US" sz="1800" dirty="0" smtClean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endParaRPr lang="en-US" sz="18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Courier New" pitchFamily="49" charset="0"/>
              </a:rPr>
              <a:t>Sem_init(&amp;mutex</a:t>
            </a: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</a:rPr>
              <a:t>, 0, 1);  </a:t>
            </a:r>
            <a:r>
              <a:rPr lang="en-US" sz="1800" dirty="0" smtClean="0">
                <a:solidFill>
                  <a:srgbClr val="990000"/>
                </a:solidFill>
                <a:latin typeface="Courier New" pitchFamily="49" charset="0"/>
              </a:rPr>
              <a:t>/* mutex = 1 */</a:t>
            </a:r>
          </a:p>
          <a:p>
            <a:endParaRPr lang="en-US" sz="1800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57018" y="3352800"/>
            <a:ext cx="8307388" cy="460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Surround </a:t>
            </a:r>
            <a:r>
              <a:rPr lang="en-US" kern="0" dirty="0" smtClean="0">
                <a:latin typeface="Calibri" pitchFamily="34" charset="0"/>
              </a:rPr>
              <a:t>critical section with </a:t>
            </a:r>
            <a:r>
              <a:rPr lang="en-US" i="1" kern="0" dirty="0" smtClean="0">
                <a:latin typeface="Calibri" pitchFamily="34" charset="0"/>
              </a:rPr>
              <a:t>P</a:t>
            </a:r>
            <a:r>
              <a:rPr lang="en-US" kern="0" dirty="0" smtClean="0">
                <a:latin typeface="Calibri" pitchFamily="34" charset="0"/>
              </a:rPr>
              <a:t> and </a:t>
            </a:r>
            <a:r>
              <a:rPr lang="en-US" i="1" kern="0" dirty="0" smtClean="0">
                <a:latin typeface="Calibri" pitchFamily="34" charset="0"/>
              </a:rPr>
              <a:t>V</a:t>
            </a:r>
            <a:r>
              <a:rPr lang="en-US" kern="0" dirty="0" smtClean="0">
                <a:latin typeface="Calibri" pitchFamily="34" charset="0"/>
              </a:rPr>
              <a:t>: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83373" y="3962400"/>
            <a:ext cx="4774427" cy="15240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t" anchorCtr="0">
            <a:noAutofit/>
          </a:bodyPr>
          <a:lstStyle/>
          <a:p>
            <a:r>
              <a:rPr lang="en-US" sz="1800" dirty="0" smtClean="0">
                <a:latin typeface="Courier New" pitchFamily="49" charset="0"/>
              </a:rPr>
              <a:t> for (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 = 0;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 &lt; niters;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++) {</a:t>
            </a:r>
          </a:p>
          <a:p>
            <a:r>
              <a:rPr lang="en-US" sz="1800" dirty="0" smtClean="0">
                <a:latin typeface="Courier New" pitchFamily="49" charset="0"/>
              </a:rPr>
              <a:t>     </a:t>
            </a:r>
            <a:r>
              <a:rPr lang="en-US" sz="1800" dirty="0" err="1" smtClean="0">
                <a:latin typeface="Courier New" pitchFamily="49" charset="0"/>
              </a:rPr>
              <a:t>P(&amp;mutex</a:t>
            </a:r>
            <a:r>
              <a:rPr lang="en-US" sz="1800" dirty="0" smtClean="0">
                <a:latin typeface="Courier New" pitchFamily="49" charset="0"/>
              </a:rPr>
              <a:t>);</a:t>
            </a:r>
          </a:p>
          <a:p>
            <a:r>
              <a:rPr lang="en-US" sz="1800" dirty="0" smtClean="0">
                <a:latin typeface="Courier New" pitchFamily="49" charset="0"/>
              </a:rPr>
              <a:t>     </a:t>
            </a:r>
            <a:r>
              <a:rPr lang="en-US" sz="1800" dirty="0" err="1" smtClean="0">
                <a:latin typeface="Courier New" pitchFamily="49" charset="0"/>
              </a:rPr>
              <a:t>cnt</a:t>
            </a:r>
            <a:r>
              <a:rPr lang="en-US" sz="1800" dirty="0" smtClean="0">
                <a:latin typeface="Courier New" pitchFamily="49" charset="0"/>
              </a:rPr>
              <a:t>++;</a:t>
            </a:r>
          </a:p>
          <a:p>
            <a:r>
              <a:rPr lang="en-US" sz="1800" dirty="0" smtClean="0">
                <a:latin typeface="Courier New" pitchFamily="49" charset="0"/>
              </a:rPr>
              <a:t>     </a:t>
            </a:r>
            <a:r>
              <a:rPr lang="en-US" sz="1800" dirty="0" err="1" smtClean="0">
                <a:latin typeface="Courier New" pitchFamily="49" charset="0"/>
              </a:rPr>
              <a:t>V(&amp;mutex</a:t>
            </a:r>
            <a:r>
              <a:rPr lang="en-US" sz="1800" dirty="0" smtClean="0">
                <a:latin typeface="Courier New" pitchFamily="49" charset="0"/>
              </a:rPr>
              <a:t>);</a:t>
            </a:r>
          </a:p>
          <a:p>
            <a:r>
              <a:rPr lang="en-US" sz="1800" dirty="0" smtClean="0">
                <a:latin typeface="Courier New" pitchFamily="49" charset="0"/>
              </a:rPr>
              <a:t> }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638800" y="4038600"/>
            <a:ext cx="2893540" cy="132343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linux</a:t>
            </a:r>
            <a:r>
              <a:rPr lang="en-US" sz="1600" dirty="0" smtClean="0">
                <a:latin typeface="Courier New" pitchFamily="49" charset="0"/>
              </a:rPr>
              <a:t>&gt; ./</a:t>
            </a:r>
            <a:r>
              <a:rPr lang="en-US" sz="1600" dirty="0" err="1" smtClean="0">
                <a:latin typeface="Courier New" pitchFamily="49" charset="0"/>
              </a:rPr>
              <a:t>goodcnt</a:t>
            </a:r>
            <a:r>
              <a:rPr lang="en-US" sz="1600" dirty="0" smtClean="0">
                <a:latin typeface="Courier New" pitchFamily="49" charset="0"/>
              </a:rPr>
              <a:t> 10000</a:t>
            </a:r>
          </a:p>
          <a:p>
            <a:r>
              <a:rPr lang="en-US" sz="1600" dirty="0" smtClean="0">
                <a:latin typeface="Courier New" pitchFamily="49" charset="0"/>
              </a:rPr>
              <a:t>OK </a:t>
            </a:r>
            <a:r>
              <a:rPr lang="en-US" sz="1600" dirty="0" err="1" smtClean="0">
                <a:latin typeface="Courier New" pitchFamily="49" charset="0"/>
              </a:rPr>
              <a:t>cnt</a:t>
            </a:r>
            <a:r>
              <a:rPr lang="en-US" sz="1600" dirty="0" smtClean="0">
                <a:latin typeface="Courier New" pitchFamily="49" charset="0"/>
              </a:rPr>
              <a:t>=20000</a:t>
            </a:r>
          </a:p>
          <a:p>
            <a:r>
              <a:rPr lang="en-US" sz="1600" dirty="0" err="1" smtClean="0">
                <a:latin typeface="Courier New" pitchFamily="49" charset="0"/>
              </a:rPr>
              <a:t>linux</a:t>
            </a:r>
            <a:r>
              <a:rPr lang="en-US" sz="1600" dirty="0" smtClean="0">
                <a:latin typeface="Courier New" pitchFamily="49" charset="0"/>
              </a:rPr>
              <a:t>&gt; ./</a:t>
            </a:r>
            <a:r>
              <a:rPr lang="en-US" sz="1600" dirty="0" err="1" smtClean="0">
                <a:latin typeface="Courier New" pitchFamily="49" charset="0"/>
              </a:rPr>
              <a:t>goodcnt</a:t>
            </a:r>
            <a:r>
              <a:rPr lang="en-US" sz="1600" dirty="0" smtClean="0">
                <a:latin typeface="Courier New" pitchFamily="49" charset="0"/>
              </a:rPr>
              <a:t> 10000</a:t>
            </a:r>
          </a:p>
          <a:p>
            <a:r>
              <a:rPr lang="en-US" sz="1600" dirty="0" smtClean="0">
                <a:latin typeface="Courier New" pitchFamily="49" charset="0"/>
              </a:rPr>
              <a:t>OK </a:t>
            </a:r>
            <a:r>
              <a:rPr lang="en-US" sz="1600" dirty="0" err="1" smtClean="0">
                <a:latin typeface="Courier New" pitchFamily="49" charset="0"/>
              </a:rPr>
              <a:t>cnt</a:t>
            </a:r>
            <a:r>
              <a:rPr lang="en-US" sz="1600" dirty="0" smtClean="0">
                <a:latin typeface="Courier New" pitchFamily="49" charset="0"/>
              </a:rPr>
              <a:t>=20000</a:t>
            </a:r>
          </a:p>
          <a:p>
            <a:r>
              <a:rPr lang="en-US" sz="1600" dirty="0" err="1" smtClean="0">
                <a:latin typeface="Courier New" pitchFamily="49" charset="0"/>
              </a:rPr>
              <a:t>linux</a:t>
            </a:r>
            <a:r>
              <a:rPr lang="en-US" sz="1600" dirty="0" smtClean="0">
                <a:latin typeface="Courier New" pitchFamily="49" charset="0"/>
              </a:rPr>
              <a:t>&gt;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17537" y="5802868"/>
            <a:ext cx="35478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Warning: It’s much slower than </a:t>
            </a:r>
            <a:r>
              <a:rPr lang="en-US" dirty="0" err="1" smtClean="0">
                <a:latin typeface="Courier New"/>
                <a:cs typeface="Courier New"/>
              </a:rPr>
              <a:t>badcnt.c</a:t>
            </a:r>
            <a:r>
              <a:rPr lang="en-US" dirty="0" smtClean="0">
                <a:latin typeface="Courier New"/>
                <a:cs typeface="Courier New"/>
              </a:rPr>
              <a:t>.</a:t>
            </a:r>
            <a:r>
              <a:rPr lang="en-US" dirty="0" smtClean="0">
                <a:latin typeface="Calibri" pitchFamily="34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Rectangle 317"/>
          <p:cNvSpPr>
            <a:spLocks noChangeAspect="1"/>
          </p:cNvSpPr>
          <p:nvPr/>
        </p:nvSpPr>
        <p:spPr bwMode="auto">
          <a:xfrm>
            <a:off x="1941445" y="2835302"/>
            <a:ext cx="2011680" cy="1939512"/>
          </a:xfrm>
          <a:prstGeom prst="rect">
            <a:avLst/>
          </a:prstGeom>
          <a:solidFill>
            <a:srgbClr val="E49494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16" name="Rectangle 315"/>
          <p:cNvSpPr>
            <a:spLocks noChangeAspect="1"/>
          </p:cNvSpPr>
          <p:nvPr/>
        </p:nvSpPr>
        <p:spPr bwMode="auto">
          <a:xfrm>
            <a:off x="2081253" y="2985061"/>
            <a:ext cx="1737360" cy="1675032"/>
          </a:xfrm>
          <a:prstGeom prst="rect">
            <a:avLst/>
          </a:prstGeom>
          <a:solidFill>
            <a:srgbClr val="F1C7C7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17" name="TextBox 316"/>
          <p:cNvSpPr txBox="1"/>
          <p:nvPr/>
        </p:nvSpPr>
        <p:spPr>
          <a:xfrm>
            <a:off x="2233653" y="3619798"/>
            <a:ext cx="15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rgbClr val="DB6F6F"/>
                </a:solidFill>
                <a:latin typeface="Calibri" pitchFamily="34" charset="0"/>
              </a:rPr>
              <a:t>Unsafe region</a:t>
            </a:r>
          </a:p>
        </p:txBody>
      </p:sp>
      <p:sp>
        <p:nvSpPr>
          <p:cNvPr id="9584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</a:t>
            </a:r>
            <a:r>
              <a:rPr lang="en-US" dirty="0" err="1" smtClean="0"/>
              <a:t>Mutexes</a:t>
            </a:r>
            <a:r>
              <a:rPr lang="en-US" dirty="0" smtClean="0"/>
              <a:t> Work</a:t>
            </a:r>
            <a:endParaRPr lang="en-US" dirty="0"/>
          </a:p>
        </p:txBody>
      </p:sp>
      <p:sp>
        <p:nvSpPr>
          <p:cNvPr id="958468" name="Text Box 4"/>
          <p:cNvSpPr txBox="1">
            <a:spLocks noChangeArrowheads="1"/>
          </p:cNvSpPr>
          <p:nvPr/>
        </p:nvSpPr>
        <p:spPr bwMode="auto">
          <a:xfrm>
            <a:off x="5810250" y="1381125"/>
            <a:ext cx="3105150" cy="33239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Provide mutually exclusive access to shared variable by surrounding critical section with  </a:t>
            </a:r>
            <a:r>
              <a:rPr lang="en-US" sz="1800" i="1" dirty="0">
                <a:latin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</a:rPr>
              <a:t> and </a:t>
            </a:r>
            <a:r>
              <a:rPr lang="en-US" sz="1800" i="1" dirty="0">
                <a:latin typeface="Calibri" pitchFamily="34" charset="0"/>
              </a:rPr>
              <a:t>V</a:t>
            </a:r>
            <a:r>
              <a:rPr lang="en-US" sz="1800" dirty="0">
                <a:latin typeface="Calibri" pitchFamily="34" charset="0"/>
              </a:rPr>
              <a:t> operations on </a:t>
            </a:r>
            <a:r>
              <a:rPr lang="en-US" sz="1800" dirty="0" smtClean="0">
                <a:latin typeface="Calibri" pitchFamily="34" charset="0"/>
              </a:rPr>
              <a:t>semaphore </a:t>
            </a:r>
            <a:r>
              <a:rPr lang="en-US" sz="1800" dirty="0" smtClean="0">
                <a:latin typeface="Courier New" pitchFamily="49" charset="0"/>
              </a:rPr>
              <a:t>s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(initially set to 1</a:t>
            </a:r>
            <a:r>
              <a:rPr lang="en-US" sz="1800" dirty="0" smtClean="0">
                <a:latin typeface="Calibri" pitchFamily="34" charset="0"/>
              </a:rPr>
              <a:t>)</a:t>
            </a:r>
            <a:endParaRPr lang="en-US" sz="1800" dirty="0">
              <a:latin typeface="Calibri" pitchFamily="34" charset="0"/>
            </a:endParaRP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Semaphore invariant </a:t>
            </a:r>
          </a:p>
          <a:p>
            <a:r>
              <a:rPr lang="en-US" sz="1800" dirty="0">
                <a:latin typeface="Calibri" pitchFamily="34" charset="0"/>
              </a:rPr>
              <a:t>creates a </a:t>
            </a:r>
            <a:r>
              <a:rPr lang="en-US" sz="1800" i="1" dirty="0">
                <a:solidFill>
                  <a:srgbClr val="FF0000"/>
                </a:solidFill>
                <a:latin typeface="Calibri" pitchFamily="34" charset="0"/>
              </a:rPr>
              <a:t>forbidden region</a:t>
            </a:r>
          </a:p>
          <a:p>
            <a:r>
              <a:rPr lang="en-US" sz="1800" dirty="0">
                <a:latin typeface="Calibri" pitchFamily="34" charset="0"/>
              </a:rPr>
              <a:t>that encloses unsafe region</a:t>
            </a:r>
            <a:r>
              <a:rPr lang="en-US" sz="1800" dirty="0" smtClean="0">
                <a:latin typeface="Calibri" pitchFamily="34" charset="0"/>
              </a:rPr>
              <a:t> that cannot be entered by </a:t>
            </a:r>
            <a:r>
              <a:rPr lang="en-US" sz="1800" dirty="0">
                <a:latin typeface="Calibri" pitchFamily="34" charset="0"/>
              </a:rPr>
              <a:t>any </a:t>
            </a:r>
            <a:r>
              <a:rPr lang="en-US" sz="1800" dirty="0" smtClean="0">
                <a:latin typeface="Calibri" pitchFamily="34" charset="0"/>
              </a:rPr>
              <a:t>trajectory.</a:t>
            </a:r>
          </a:p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62" name="Line 6"/>
          <p:cNvSpPr>
            <a:spLocks noChangeAspect="1" noChangeShapeType="1"/>
          </p:cNvSpPr>
          <p:nvPr/>
        </p:nvSpPr>
        <p:spPr bwMode="auto">
          <a:xfrm flipV="1">
            <a:off x="817563" y="5888038"/>
            <a:ext cx="4591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3" name="Line 7"/>
          <p:cNvSpPr>
            <a:spLocks noChangeAspect="1" noChangeShapeType="1"/>
          </p:cNvSpPr>
          <p:nvPr/>
        </p:nvSpPr>
        <p:spPr bwMode="auto">
          <a:xfrm flipH="1" flipV="1">
            <a:off x="827088" y="1533525"/>
            <a:ext cx="0" cy="43545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4" name="Text Box 8"/>
          <p:cNvSpPr txBox="1">
            <a:spLocks noChangeAspect="1" noChangeArrowheads="1"/>
          </p:cNvSpPr>
          <p:nvPr/>
        </p:nvSpPr>
        <p:spPr bwMode="auto">
          <a:xfrm>
            <a:off x="956393" y="5865813"/>
            <a:ext cx="4090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H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165" name="Text Box 9"/>
          <p:cNvSpPr txBox="1">
            <a:spLocks noChangeAspect="1" noChangeArrowheads="1"/>
          </p:cNvSpPr>
          <p:nvPr/>
        </p:nvSpPr>
        <p:spPr bwMode="auto">
          <a:xfrm>
            <a:off x="1472331" y="5865813"/>
            <a:ext cx="54373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P(s)</a:t>
            </a:r>
          </a:p>
        </p:txBody>
      </p:sp>
      <p:sp>
        <p:nvSpPr>
          <p:cNvPr id="166" name="Text Box 10"/>
          <p:cNvSpPr txBox="1">
            <a:spLocks noChangeAspect="1" noChangeArrowheads="1"/>
          </p:cNvSpPr>
          <p:nvPr/>
        </p:nvSpPr>
        <p:spPr bwMode="auto">
          <a:xfrm>
            <a:off x="3923431" y="5865813"/>
            <a:ext cx="556563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V(s)</a:t>
            </a:r>
          </a:p>
        </p:txBody>
      </p:sp>
      <p:sp>
        <p:nvSpPr>
          <p:cNvPr id="167" name="Text Box 11"/>
          <p:cNvSpPr txBox="1">
            <a:spLocks noChangeAspect="1" noChangeArrowheads="1"/>
          </p:cNvSpPr>
          <p:nvPr/>
        </p:nvSpPr>
        <p:spPr bwMode="auto">
          <a:xfrm>
            <a:off x="4604468" y="5865813"/>
            <a:ext cx="3770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T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168" name="Text Box 12"/>
          <p:cNvSpPr txBox="1">
            <a:spLocks noChangeAspect="1" noChangeArrowheads="1"/>
          </p:cNvSpPr>
          <p:nvPr/>
        </p:nvSpPr>
        <p:spPr bwMode="auto">
          <a:xfrm>
            <a:off x="5486400" y="5690223"/>
            <a:ext cx="10236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>
                <a:latin typeface="+mn-lt"/>
              </a:rPr>
              <a:t>Thread 1</a:t>
            </a:r>
          </a:p>
        </p:txBody>
      </p:sp>
      <p:sp>
        <p:nvSpPr>
          <p:cNvPr id="169" name="Text Box 13"/>
          <p:cNvSpPr txBox="1">
            <a:spLocks noChangeAspect="1" noChangeArrowheads="1"/>
          </p:cNvSpPr>
          <p:nvPr/>
        </p:nvSpPr>
        <p:spPr bwMode="auto">
          <a:xfrm>
            <a:off x="304800" y="1078468"/>
            <a:ext cx="10236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+mn-lt"/>
              </a:rPr>
              <a:t>Thread 2</a:t>
            </a:r>
          </a:p>
        </p:txBody>
      </p:sp>
      <p:sp>
        <p:nvSpPr>
          <p:cNvPr id="170" name="Oval 14"/>
          <p:cNvSpPr>
            <a:spLocks noChangeAspect="1" noChangeArrowheads="1"/>
          </p:cNvSpPr>
          <p:nvPr/>
        </p:nvSpPr>
        <p:spPr bwMode="auto">
          <a:xfrm>
            <a:off x="142081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1" name="Oval 15"/>
          <p:cNvSpPr>
            <a:spLocks noChangeAspect="1" noChangeArrowheads="1"/>
          </p:cNvSpPr>
          <p:nvPr/>
        </p:nvSpPr>
        <p:spPr bwMode="auto">
          <a:xfrm>
            <a:off x="2024063" y="527367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2" name="Oval 16"/>
          <p:cNvSpPr>
            <a:spLocks noChangeAspect="1" noChangeArrowheads="1"/>
          </p:cNvSpPr>
          <p:nvPr/>
        </p:nvSpPr>
        <p:spPr bwMode="auto">
          <a:xfrm>
            <a:off x="2630488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3" name="Oval 17"/>
          <p:cNvSpPr>
            <a:spLocks noChangeAspect="1" noChangeArrowheads="1"/>
          </p:cNvSpPr>
          <p:nvPr/>
        </p:nvSpPr>
        <p:spPr bwMode="auto">
          <a:xfrm>
            <a:off x="3235325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" name="Oval 18"/>
          <p:cNvSpPr>
            <a:spLocks noChangeAspect="1" noChangeArrowheads="1"/>
          </p:cNvSpPr>
          <p:nvPr/>
        </p:nvSpPr>
        <p:spPr bwMode="auto">
          <a:xfrm>
            <a:off x="384016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5" name="Oval 19"/>
          <p:cNvSpPr>
            <a:spLocks noChangeAspect="1" noChangeArrowheads="1"/>
          </p:cNvSpPr>
          <p:nvPr/>
        </p:nvSpPr>
        <p:spPr bwMode="auto">
          <a:xfrm>
            <a:off x="817563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6" name="Oval 20"/>
          <p:cNvSpPr>
            <a:spLocks noChangeAspect="1" noChangeArrowheads="1"/>
          </p:cNvSpPr>
          <p:nvPr/>
        </p:nvSpPr>
        <p:spPr bwMode="auto">
          <a:xfrm>
            <a:off x="444341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7" name="Oval 21"/>
          <p:cNvSpPr>
            <a:spLocks noChangeAspect="1" noChangeArrowheads="1"/>
          </p:cNvSpPr>
          <p:nvPr/>
        </p:nvSpPr>
        <p:spPr bwMode="auto">
          <a:xfrm>
            <a:off x="5049838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8" name="Oval 22"/>
          <p:cNvSpPr>
            <a:spLocks noChangeAspect="1" noChangeArrowheads="1"/>
          </p:cNvSpPr>
          <p:nvPr/>
        </p:nvSpPr>
        <p:spPr bwMode="auto">
          <a:xfrm>
            <a:off x="1420813" y="4684713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9" name="Oval 23"/>
          <p:cNvSpPr>
            <a:spLocks noChangeAspect="1" noChangeArrowheads="1"/>
          </p:cNvSpPr>
          <p:nvPr/>
        </p:nvSpPr>
        <p:spPr bwMode="auto">
          <a:xfrm>
            <a:off x="2024063" y="4684713"/>
            <a:ext cx="34925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0" name="Oval 24"/>
          <p:cNvSpPr>
            <a:spLocks noChangeAspect="1" noChangeArrowheads="1"/>
          </p:cNvSpPr>
          <p:nvPr/>
        </p:nvSpPr>
        <p:spPr bwMode="auto">
          <a:xfrm>
            <a:off x="2630488" y="4684713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1" name="Oval 25"/>
          <p:cNvSpPr>
            <a:spLocks noChangeAspect="1" noChangeArrowheads="1"/>
          </p:cNvSpPr>
          <p:nvPr/>
        </p:nvSpPr>
        <p:spPr bwMode="auto">
          <a:xfrm>
            <a:off x="3235325" y="4684713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2" name="Oval 26"/>
          <p:cNvSpPr>
            <a:spLocks noChangeAspect="1" noChangeArrowheads="1"/>
          </p:cNvSpPr>
          <p:nvPr/>
        </p:nvSpPr>
        <p:spPr bwMode="auto">
          <a:xfrm>
            <a:off x="3840163" y="4684713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3" name="Oval 27"/>
          <p:cNvSpPr>
            <a:spLocks noChangeAspect="1" noChangeArrowheads="1"/>
          </p:cNvSpPr>
          <p:nvPr/>
        </p:nvSpPr>
        <p:spPr bwMode="auto">
          <a:xfrm>
            <a:off x="817563" y="4684713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" name="Oval 28"/>
          <p:cNvSpPr>
            <a:spLocks noChangeAspect="1" noChangeArrowheads="1"/>
          </p:cNvSpPr>
          <p:nvPr/>
        </p:nvSpPr>
        <p:spPr bwMode="auto">
          <a:xfrm>
            <a:off x="4443413" y="4684713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5" name="Oval 29"/>
          <p:cNvSpPr>
            <a:spLocks noChangeAspect="1" noChangeArrowheads="1"/>
          </p:cNvSpPr>
          <p:nvPr/>
        </p:nvSpPr>
        <p:spPr bwMode="auto">
          <a:xfrm>
            <a:off x="5049838" y="4684713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6" name="Oval 30"/>
          <p:cNvSpPr>
            <a:spLocks noChangeAspect="1" noChangeArrowheads="1"/>
          </p:cNvSpPr>
          <p:nvPr/>
        </p:nvSpPr>
        <p:spPr bwMode="auto">
          <a:xfrm>
            <a:off x="142081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7" name="Oval 31"/>
          <p:cNvSpPr>
            <a:spLocks noChangeAspect="1" noChangeArrowheads="1"/>
          </p:cNvSpPr>
          <p:nvPr/>
        </p:nvSpPr>
        <p:spPr bwMode="auto">
          <a:xfrm>
            <a:off x="2024063" y="4094163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8" name="Oval 32"/>
          <p:cNvSpPr>
            <a:spLocks noChangeAspect="1" noChangeArrowheads="1"/>
          </p:cNvSpPr>
          <p:nvPr/>
        </p:nvSpPr>
        <p:spPr bwMode="auto">
          <a:xfrm>
            <a:off x="2630488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9" name="Oval 33"/>
          <p:cNvSpPr>
            <a:spLocks noChangeAspect="1" noChangeArrowheads="1"/>
          </p:cNvSpPr>
          <p:nvPr/>
        </p:nvSpPr>
        <p:spPr bwMode="auto">
          <a:xfrm>
            <a:off x="3235325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0" name="Oval 34"/>
          <p:cNvSpPr>
            <a:spLocks noChangeAspect="1" noChangeArrowheads="1"/>
          </p:cNvSpPr>
          <p:nvPr/>
        </p:nvSpPr>
        <p:spPr bwMode="auto">
          <a:xfrm>
            <a:off x="384016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1" name="Oval 35"/>
          <p:cNvSpPr>
            <a:spLocks noChangeAspect="1" noChangeArrowheads="1"/>
          </p:cNvSpPr>
          <p:nvPr/>
        </p:nvSpPr>
        <p:spPr bwMode="auto">
          <a:xfrm>
            <a:off x="817563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2" name="Oval 36"/>
          <p:cNvSpPr>
            <a:spLocks noChangeAspect="1" noChangeArrowheads="1"/>
          </p:cNvSpPr>
          <p:nvPr/>
        </p:nvSpPr>
        <p:spPr bwMode="auto">
          <a:xfrm>
            <a:off x="444341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3" name="Oval 37"/>
          <p:cNvSpPr>
            <a:spLocks noChangeAspect="1" noChangeArrowheads="1"/>
          </p:cNvSpPr>
          <p:nvPr/>
        </p:nvSpPr>
        <p:spPr bwMode="auto">
          <a:xfrm>
            <a:off x="5049838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" name="Oval 38"/>
          <p:cNvSpPr>
            <a:spLocks noChangeAspect="1" noChangeArrowheads="1"/>
          </p:cNvSpPr>
          <p:nvPr/>
        </p:nvSpPr>
        <p:spPr bwMode="auto">
          <a:xfrm>
            <a:off x="142081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5" name="Oval 39"/>
          <p:cNvSpPr>
            <a:spLocks noChangeAspect="1" noChangeArrowheads="1"/>
          </p:cNvSpPr>
          <p:nvPr/>
        </p:nvSpPr>
        <p:spPr bwMode="auto">
          <a:xfrm>
            <a:off x="2024063" y="3505200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" name="Oval 40"/>
          <p:cNvSpPr>
            <a:spLocks noChangeAspect="1" noChangeArrowheads="1"/>
          </p:cNvSpPr>
          <p:nvPr/>
        </p:nvSpPr>
        <p:spPr bwMode="auto">
          <a:xfrm>
            <a:off x="2630488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7" name="Oval 41"/>
          <p:cNvSpPr>
            <a:spLocks noChangeAspect="1" noChangeArrowheads="1"/>
          </p:cNvSpPr>
          <p:nvPr/>
        </p:nvSpPr>
        <p:spPr bwMode="auto">
          <a:xfrm>
            <a:off x="3235325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8" name="Oval 42"/>
          <p:cNvSpPr>
            <a:spLocks noChangeAspect="1" noChangeArrowheads="1"/>
          </p:cNvSpPr>
          <p:nvPr/>
        </p:nvSpPr>
        <p:spPr bwMode="auto">
          <a:xfrm>
            <a:off x="384016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9" name="Oval 43"/>
          <p:cNvSpPr>
            <a:spLocks noChangeAspect="1" noChangeArrowheads="1"/>
          </p:cNvSpPr>
          <p:nvPr/>
        </p:nvSpPr>
        <p:spPr bwMode="auto">
          <a:xfrm>
            <a:off x="817563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0" name="Oval 44"/>
          <p:cNvSpPr>
            <a:spLocks noChangeAspect="1" noChangeArrowheads="1"/>
          </p:cNvSpPr>
          <p:nvPr/>
        </p:nvSpPr>
        <p:spPr bwMode="auto">
          <a:xfrm>
            <a:off x="444341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1" name="Oval 45"/>
          <p:cNvSpPr>
            <a:spLocks noChangeAspect="1" noChangeArrowheads="1"/>
          </p:cNvSpPr>
          <p:nvPr/>
        </p:nvSpPr>
        <p:spPr bwMode="auto">
          <a:xfrm>
            <a:off x="5049838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2" name="Oval 46"/>
          <p:cNvSpPr>
            <a:spLocks noChangeAspect="1" noChangeArrowheads="1"/>
          </p:cNvSpPr>
          <p:nvPr/>
        </p:nvSpPr>
        <p:spPr bwMode="auto">
          <a:xfrm>
            <a:off x="142081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3" name="Oval 47"/>
          <p:cNvSpPr>
            <a:spLocks noChangeAspect="1" noChangeArrowheads="1"/>
          </p:cNvSpPr>
          <p:nvPr/>
        </p:nvSpPr>
        <p:spPr bwMode="auto">
          <a:xfrm>
            <a:off x="2024063" y="2916238"/>
            <a:ext cx="34925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" name="Oval 48"/>
          <p:cNvSpPr>
            <a:spLocks noChangeAspect="1" noChangeArrowheads="1"/>
          </p:cNvSpPr>
          <p:nvPr/>
        </p:nvSpPr>
        <p:spPr bwMode="auto">
          <a:xfrm>
            <a:off x="2630488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" name="Oval 49"/>
          <p:cNvSpPr>
            <a:spLocks noChangeAspect="1" noChangeArrowheads="1"/>
          </p:cNvSpPr>
          <p:nvPr/>
        </p:nvSpPr>
        <p:spPr bwMode="auto">
          <a:xfrm>
            <a:off x="3235325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" name="Oval 50"/>
          <p:cNvSpPr>
            <a:spLocks noChangeAspect="1" noChangeArrowheads="1"/>
          </p:cNvSpPr>
          <p:nvPr/>
        </p:nvSpPr>
        <p:spPr bwMode="auto">
          <a:xfrm>
            <a:off x="384016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7" name="Oval 51"/>
          <p:cNvSpPr>
            <a:spLocks noChangeAspect="1" noChangeArrowheads="1"/>
          </p:cNvSpPr>
          <p:nvPr/>
        </p:nvSpPr>
        <p:spPr bwMode="auto">
          <a:xfrm>
            <a:off x="817563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8" name="Oval 52"/>
          <p:cNvSpPr>
            <a:spLocks noChangeAspect="1" noChangeArrowheads="1"/>
          </p:cNvSpPr>
          <p:nvPr/>
        </p:nvSpPr>
        <p:spPr bwMode="auto">
          <a:xfrm>
            <a:off x="444341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9" name="Oval 53"/>
          <p:cNvSpPr>
            <a:spLocks noChangeAspect="1" noChangeArrowheads="1"/>
          </p:cNvSpPr>
          <p:nvPr/>
        </p:nvSpPr>
        <p:spPr bwMode="auto">
          <a:xfrm>
            <a:off x="5049838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0" name="Oval 54"/>
          <p:cNvSpPr>
            <a:spLocks noChangeAspect="1" noChangeArrowheads="1"/>
          </p:cNvSpPr>
          <p:nvPr/>
        </p:nvSpPr>
        <p:spPr bwMode="auto">
          <a:xfrm>
            <a:off x="1420813" y="586581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1" name="Oval 55"/>
          <p:cNvSpPr>
            <a:spLocks noChangeAspect="1" noChangeArrowheads="1"/>
          </p:cNvSpPr>
          <p:nvPr/>
        </p:nvSpPr>
        <p:spPr bwMode="auto">
          <a:xfrm>
            <a:off x="2024063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2" name="Oval 56"/>
          <p:cNvSpPr>
            <a:spLocks noChangeAspect="1" noChangeArrowheads="1"/>
          </p:cNvSpPr>
          <p:nvPr/>
        </p:nvSpPr>
        <p:spPr bwMode="auto">
          <a:xfrm>
            <a:off x="2628900" y="58642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3" name="Oval 57"/>
          <p:cNvSpPr>
            <a:spLocks noChangeAspect="1" noChangeArrowheads="1"/>
          </p:cNvSpPr>
          <p:nvPr/>
        </p:nvSpPr>
        <p:spPr bwMode="auto">
          <a:xfrm>
            <a:off x="3233738" y="5864225"/>
            <a:ext cx="33337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4" name="Oval 58"/>
          <p:cNvSpPr>
            <a:spLocks noChangeAspect="1" noChangeArrowheads="1"/>
          </p:cNvSpPr>
          <p:nvPr/>
        </p:nvSpPr>
        <p:spPr bwMode="auto">
          <a:xfrm>
            <a:off x="3836988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" name="Oval 59"/>
          <p:cNvSpPr>
            <a:spLocks noChangeAspect="1" noChangeArrowheads="1"/>
          </p:cNvSpPr>
          <p:nvPr/>
        </p:nvSpPr>
        <p:spPr bwMode="auto">
          <a:xfrm>
            <a:off x="817563" y="5864225"/>
            <a:ext cx="31750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6" name="Oval 60"/>
          <p:cNvSpPr>
            <a:spLocks noChangeAspect="1" noChangeArrowheads="1"/>
          </p:cNvSpPr>
          <p:nvPr/>
        </p:nvSpPr>
        <p:spPr bwMode="auto">
          <a:xfrm>
            <a:off x="4441825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7" name="Oval 61"/>
          <p:cNvSpPr>
            <a:spLocks noChangeAspect="1" noChangeArrowheads="1"/>
          </p:cNvSpPr>
          <p:nvPr/>
        </p:nvSpPr>
        <p:spPr bwMode="auto">
          <a:xfrm>
            <a:off x="5048250" y="58642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8" name="Oval 62"/>
          <p:cNvSpPr>
            <a:spLocks noChangeAspect="1" noChangeArrowheads="1"/>
          </p:cNvSpPr>
          <p:nvPr/>
        </p:nvSpPr>
        <p:spPr bwMode="auto">
          <a:xfrm>
            <a:off x="1420813" y="2325688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9" name="Oval 63"/>
          <p:cNvSpPr>
            <a:spLocks noChangeAspect="1" noChangeArrowheads="1"/>
          </p:cNvSpPr>
          <p:nvPr/>
        </p:nvSpPr>
        <p:spPr bwMode="auto">
          <a:xfrm>
            <a:off x="2024063" y="2325688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0" name="Oval 64"/>
          <p:cNvSpPr>
            <a:spLocks noChangeAspect="1" noChangeArrowheads="1"/>
          </p:cNvSpPr>
          <p:nvPr/>
        </p:nvSpPr>
        <p:spPr bwMode="auto">
          <a:xfrm>
            <a:off x="2628900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1" name="Oval 65"/>
          <p:cNvSpPr>
            <a:spLocks noChangeAspect="1" noChangeArrowheads="1"/>
          </p:cNvSpPr>
          <p:nvPr/>
        </p:nvSpPr>
        <p:spPr bwMode="auto">
          <a:xfrm>
            <a:off x="3235325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2" name="Oval 66"/>
          <p:cNvSpPr>
            <a:spLocks noChangeAspect="1" noChangeArrowheads="1"/>
          </p:cNvSpPr>
          <p:nvPr/>
        </p:nvSpPr>
        <p:spPr bwMode="auto">
          <a:xfrm>
            <a:off x="3838575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3" name="Oval 67"/>
          <p:cNvSpPr>
            <a:spLocks noChangeAspect="1" noChangeArrowheads="1"/>
          </p:cNvSpPr>
          <p:nvPr/>
        </p:nvSpPr>
        <p:spPr bwMode="auto">
          <a:xfrm>
            <a:off x="817563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4" name="Oval 68"/>
          <p:cNvSpPr>
            <a:spLocks noChangeAspect="1" noChangeArrowheads="1"/>
          </p:cNvSpPr>
          <p:nvPr/>
        </p:nvSpPr>
        <p:spPr bwMode="auto">
          <a:xfrm>
            <a:off x="4441825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" name="Oval 69"/>
          <p:cNvSpPr>
            <a:spLocks noChangeAspect="1" noChangeArrowheads="1"/>
          </p:cNvSpPr>
          <p:nvPr/>
        </p:nvSpPr>
        <p:spPr bwMode="auto">
          <a:xfrm>
            <a:off x="5048250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6" name="Oval 70"/>
          <p:cNvSpPr>
            <a:spLocks noChangeAspect="1" noChangeArrowheads="1"/>
          </p:cNvSpPr>
          <p:nvPr/>
        </p:nvSpPr>
        <p:spPr bwMode="auto">
          <a:xfrm>
            <a:off x="1420813" y="173672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7" name="Oval 71"/>
          <p:cNvSpPr>
            <a:spLocks noChangeAspect="1" noChangeArrowheads="1"/>
          </p:cNvSpPr>
          <p:nvPr/>
        </p:nvSpPr>
        <p:spPr bwMode="auto">
          <a:xfrm>
            <a:off x="2024063" y="173672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8" name="Oval 72"/>
          <p:cNvSpPr>
            <a:spLocks noChangeAspect="1" noChangeArrowheads="1"/>
          </p:cNvSpPr>
          <p:nvPr/>
        </p:nvSpPr>
        <p:spPr bwMode="auto">
          <a:xfrm>
            <a:off x="2628900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9" name="Oval 73"/>
          <p:cNvSpPr>
            <a:spLocks noChangeAspect="1" noChangeArrowheads="1"/>
          </p:cNvSpPr>
          <p:nvPr/>
        </p:nvSpPr>
        <p:spPr bwMode="auto">
          <a:xfrm>
            <a:off x="3235325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0" name="Oval 74"/>
          <p:cNvSpPr>
            <a:spLocks noChangeAspect="1" noChangeArrowheads="1"/>
          </p:cNvSpPr>
          <p:nvPr/>
        </p:nvSpPr>
        <p:spPr bwMode="auto">
          <a:xfrm>
            <a:off x="3838575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1" name="Oval 75"/>
          <p:cNvSpPr>
            <a:spLocks noChangeAspect="1" noChangeArrowheads="1"/>
          </p:cNvSpPr>
          <p:nvPr/>
        </p:nvSpPr>
        <p:spPr bwMode="auto">
          <a:xfrm>
            <a:off x="817563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2" name="Oval 76"/>
          <p:cNvSpPr>
            <a:spLocks noChangeAspect="1" noChangeArrowheads="1"/>
          </p:cNvSpPr>
          <p:nvPr/>
        </p:nvSpPr>
        <p:spPr bwMode="auto">
          <a:xfrm>
            <a:off x="4441825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3" name="Oval 77"/>
          <p:cNvSpPr>
            <a:spLocks noChangeAspect="1" noChangeArrowheads="1"/>
          </p:cNvSpPr>
          <p:nvPr/>
        </p:nvSpPr>
        <p:spPr bwMode="auto">
          <a:xfrm>
            <a:off x="5048250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4" name="Text Box 78"/>
          <p:cNvSpPr txBox="1">
            <a:spLocks noChangeAspect="1" noChangeArrowheads="1"/>
          </p:cNvSpPr>
          <p:nvPr/>
        </p:nvSpPr>
        <p:spPr bwMode="auto">
          <a:xfrm>
            <a:off x="2191468" y="5865813"/>
            <a:ext cx="3609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L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5" name="Text Box 79"/>
          <p:cNvSpPr txBox="1">
            <a:spLocks noChangeAspect="1" noChangeArrowheads="1"/>
          </p:cNvSpPr>
          <p:nvPr/>
        </p:nvSpPr>
        <p:spPr bwMode="auto">
          <a:xfrm>
            <a:off x="2775668" y="5865813"/>
            <a:ext cx="4138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U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6" name="Text Box 80"/>
          <p:cNvSpPr txBox="1">
            <a:spLocks noChangeAspect="1" noChangeArrowheads="1"/>
          </p:cNvSpPr>
          <p:nvPr/>
        </p:nvSpPr>
        <p:spPr bwMode="auto">
          <a:xfrm>
            <a:off x="3388443" y="5865813"/>
            <a:ext cx="3722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S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7" name="Text Box 81"/>
          <p:cNvSpPr txBox="1">
            <a:spLocks noChangeAspect="1" noChangeArrowheads="1"/>
          </p:cNvSpPr>
          <p:nvPr/>
        </p:nvSpPr>
        <p:spPr bwMode="auto">
          <a:xfrm>
            <a:off x="444500" y="5384800"/>
            <a:ext cx="4090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H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38" name="Text Box 82"/>
          <p:cNvSpPr txBox="1">
            <a:spLocks noChangeAspect="1" noChangeArrowheads="1"/>
          </p:cNvSpPr>
          <p:nvPr/>
        </p:nvSpPr>
        <p:spPr bwMode="auto">
          <a:xfrm>
            <a:off x="298450" y="4813300"/>
            <a:ext cx="54373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P(s)</a:t>
            </a:r>
          </a:p>
        </p:txBody>
      </p:sp>
      <p:sp>
        <p:nvSpPr>
          <p:cNvPr id="239" name="Text Box 83"/>
          <p:cNvSpPr txBox="1">
            <a:spLocks noChangeAspect="1" noChangeArrowheads="1"/>
          </p:cNvSpPr>
          <p:nvPr/>
        </p:nvSpPr>
        <p:spPr bwMode="auto">
          <a:xfrm>
            <a:off x="298450" y="2466975"/>
            <a:ext cx="556563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V(s)</a:t>
            </a:r>
          </a:p>
        </p:txBody>
      </p:sp>
      <p:sp>
        <p:nvSpPr>
          <p:cNvPr id="240" name="Text Box 84"/>
          <p:cNvSpPr txBox="1">
            <a:spLocks noChangeAspect="1" noChangeArrowheads="1"/>
          </p:cNvSpPr>
          <p:nvPr/>
        </p:nvSpPr>
        <p:spPr bwMode="auto">
          <a:xfrm>
            <a:off x="465138" y="1847850"/>
            <a:ext cx="3770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T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1" name="Text Box 85"/>
          <p:cNvSpPr txBox="1">
            <a:spLocks noChangeAspect="1" noChangeArrowheads="1"/>
          </p:cNvSpPr>
          <p:nvPr/>
        </p:nvSpPr>
        <p:spPr bwMode="auto">
          <a:xfrm>
            <a:off x="471488" y="4217988"/>
            <a:ext cx="3609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L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2" name="Text Box 86"/>
          <p:cNvSpPr txBox="1">
            <a:spLocks noChangeAspect="1" noChangeArrowheads="1"/>
          </p:cNvSpPr>
          <p:nvPr/>
        </p:nvSpPr>
        <p:spPr bwMode="auto">
          <a:xfrm>
            <a:off x="444500" y="3656013"/>
            <a:ext cx="4138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U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3" name="Text Box 87"/>
          <p:cNvSpPr txBox="1">
            <a:spLocks noChangeAspect="1" noChangeArrowheads="1"/>
          </p:cNvSpPr>
          <p:nvPr/>
        </p:nvSpPr>
        <p:spPr bwMode="auto">
          <a:xfrm>
            <a:off x="455613" y="3049588"/>
            <a:ext cx="3722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S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grpSp>
        <p:nvGrpSpPr>
          <p:cNvPr id="247" name="Group 90"/>
          <p:cNvGrpSpPr>
            <a:grpSpLocks noChangeAspect="1"/>
          </p:cNvGrpSpPr>
          <p:nvPr/>
        </p:nvGrpSpPr>
        <p:grpSpPr bwMode="auto">
          <a:xfrm>
            <a:off x="793750" y="5638800"/>
            <a:ext cx="4562475" cy="274638"/>
            <a:chOff x="638" y="3130"/>
            <a:chExt cx="3189" cy="192"/>
          </a:xfrm>
        </p:grpSpPr>
        <p:sp>
          <p:nvSpPr>
            <p:cNvPr id="248" name="Text Box 91"/>
            <p:cNvSpPr txBox="1">
              <a:spLocks noChangeAspect="1" noChangeArrowheads="1"/>
            </p:cNvSpPr>
            <p:nvPr/>
          </p:nvSpPr>
          <p:spPr bwMode="auto">
            <a:xfrm>
              <a:off x="638" y="3130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49" name="Text Box 92"/>
            <p:cNvSpPr txBox="1">
              <a:spLocks noChangeAspect="1" noChangeArrowheads="1"/>
            </p:cNvSpPr>
            <p:nvPr/>
          </p:nvSpPr>
          <p:spPr bwMode="auto">
            <a:xfrm>
              <a:off x="1095" y="3130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50" name="Text Box 93"/>
            <p:cNvSpPr txBox="1">
              <a:spLocks noChangeAspect="1" noChangeArrowheads="1"/>
            </p:cNvSpPr>
            <p:nvPr/>
          </p:nvSpPr>
          <p:spPr bwMode="auto">
            <a:xfrm>
              <a:off x="1527" y="3130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51" name="Text Box 94"/>
            <p:cNvSpPr txBox="1">
              <a:spLocks noChangeAspect="1" noChangeArrowheads="1"/>
            </p:cNvSpPr>
            <p:nvPr/>
          </p:nvSpPr>
          <p:spPr bwMode="auto">
            <a:xfrm>
              <a:off x="1911" y="3130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52" name="Text Box 95"/>
            <p:cNvSpPr txBox="1">
              <a:spLocks noChangeAspect="1" noChangeArrowheads="1"/>
            </p:cNvSpPr>
            <p:nvPr/>
          </p:nvSpPr>
          <p:spPr bwMode="auto">
            <a:xfrm>
              <a:off x="2343" y="3130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53" name="Text Box 96"/>
            <p:cNvSpPr txBox="1">
              <a:spLocks noChangeAspect="1" noChangeArrowheads="1"/>
            </p:cNvSpPr>
            <p:nvPr/>
          </p:nvSpPr>
          <p:spPr bwMode="auto">
            <a:xfrm>
              <a:off x="2775" y="3130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54" name="Text Box 97"/>
            <p:cNvSpPr txBox="1">
              <a:spLocks noChangeAspect="1" noChangeArrowheads="1"/>
            </p:cNvSpPr>
            <p:nvPr/>
          </p:nvSpPr>
          <p:spPr bwMode="auto">
            <a:xfrm>
              <a:off x="3207" y="3130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55" name="Text Box 98"/>
            <p:cNvSpPr txBox="1">
              <a:spLocks noChangeAspect="1" noChangeArrowheads="1"/>
            </p:cNvSpPr>
            <p:nvPr/>
          </p:nvSpPr>
          <p:spPr bwMode="auto">
            <a:xfrm>
              <a:off x="3639" y="3130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</p:grpSp>
      <p:grpSp>
        <p:nvGrpSpPr>
          <p:cNvPr id="256" name="Group 99"/>
          <p:cNvGrpSpPr>
            <a:grpSpLocks noChangeAspect="1"/>
          </p:cNvGrpSpPr>
          <p:nvPr/>
        </p:nvGrpSpPr>
        <p:grpSpPr bwMode="auto">
          <a:xfrm>
            <a:off x="827088" y="4992688"/>
            <a:ext cx="4562475" cy="274637"/>
            <a:chOff x="615" y="2679"/>
            <a:chExt cx="3189" cy="192"/>
          </a:xfrm>
        </p:grpSpPr>
        <p:sp>
          <p:nvSpPr>
            <p:cNvPr id="257" name="Text Box 100"/>
            <p:cNvSpPr txBox="1">
              <a:spLocks noChangeAspect="1" noChangeArrowheads="1"/>
            </p:cNvSpPr>
            <p:nvPr/>
          </p:nvSpPr>
          <p:spPr bwMode="auto">
            <a:xfrm>
              <a:off x="615" y="2679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58" name="Text Box 101"/>
            <p:cNvSpPr txBox="1">
              <a:spLocks noChangeAspect="1" noChangeArrowheads="1"/>
            </p:cNvSpPr>
            <p:nvPr/>
          </p:nvSpPr>
          <p:spPr bwMode="auto">
            <a:xfrm>
              <a:off x="1072" y="2679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59" name="Text Box 102"/>
            <p:cNvSpPr txBox="1">
              <a:spLocks noChangeAspect="1" noChangeArrowheads="1"/>
            </p:cNvSpPr>
            <p:nvPr/>
          </p:nvSpPr>
          <p:spPr bwMode="auto">
            <a:xfrm>
              <a:off x="1504" y="2679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60" name="Text Box 103"/>
            <p:cNvSpPr txBox="1">
              <a:spLocks noChangeAspect="1" noChangeArrowheads="1"/>
            </p:cNvSpPr>
            <p:nvPr/>
          </p:nvSpPr>
          <p:spPr bwMode="auto">
            <a:xfrm>
              <a:off x="1888" y="2679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61" name="Text Box 104"/>
            <p:cNvSpPr txBox="1">
              <a:spLocks noChangeAspect="1" noChangeArrowheads="1"/>
            </p:cNvSpPr>
            <p:nvPr/>
          </p:nvSpPr>
          <p:spPr bwMode="auto">
            <a:xfrm>
              <a:off x="2321" y="2679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62" name="Text Box 105"/>
            <p:cNvSpPr txBox="1">
              <a:spLocks noChangeAspect="1" noChangeArrowheads="1"/>
            </p:cNvSpPr>
            <p:nvPr/>
          </p:nvSpPr>
          <p:spPr bwMode="auto">
            <a:xfrm>
              <a:off x="2752" y="2679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63" name="Text Box 106"/>
            <p:cNvSpPr txBox="1">
              <a:spLocks noChangeAspect="1" noChangeArrowheads="1"/>
            </p:cNvSpPr>
            <p:nvPr/>
          </p:nvSpPr>
          <p:spPr bwMode="auto">
            <a:xfrm>
              <a:off x="3184" y="2679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64" name="Text Box 107"/>
            <p:cNvSpPr txBox="1">
              <a:spLocks noChangeAspect="1" noChangeArrowheads="1"/>
            </p:cNvSpPr>
            <p:nvPr/>
          </p:nvSpPr>
          <p:spPr bwMode="auto">
            <a:xfrm>
              <a:off x="3617" y="2679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</p:grpSp>
      <p:sp>
        <p:nvSpPr>
          <p:cNvPr id="265" name="Text Box 108"/>
          <p:cNvSpPr txBox="1">
            <a:spLocks noChangeAspect="1" noChangeArrowheads="1"/>
          </p:cNvSpPr>
          <p:nvPr/>
        </p:nvSpPr>
        <p:spPr bwMode="auto">
          <a:xfrm>
            <a:off x="827088" y="4443413"/>
            <a:ext cx="2682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66" name="Text Box 109"/>
          <p:cNvSpPr txBox="1">
            <a:spLocks noChangeAspect="1" noChangeArrowheads="1"/>
          </p:cNvSpPr>
          <p:nvPr/>
        </p:nvSpPr>
        <p:spPr bwMode="auto">
          <a:xfrm>
            <a:off x="1481138" y="4443413"/>
            <a:ext cx="2682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67" name="Text Box 110"/>
          <p:cNvSpPr txBox="1">
            <a:spLocks noChangeAspect="1" noChangeArrowheads="1"/>
          </p:cNvSpPr>
          <p:nvPr/>
        </p:nvSpPr>
        <p:spPr bwMode="auto">
          <a:xfrm>
            <a:off x="2043112" y="4402138"/>
            <a:ext cx="319088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68" name="Text Box 111"/>
          <p:cNvSpPr txBox="1">
            <a:spLocks noChangeAspect="1" noChangeArrowheads="1"/>
          </p:cNvSpPr>
          <p:nvPr/>
        </p:nvSpPr>
        <p:spPr bwMode="auto">
          <a:xfrm>
            <a:off x="2625726" y="4402138"/>
            <a:ext cx="3190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69" name="Text Box 112"/>
          <p:cNvSpPr txBox="1">
            <a:spLocks noChangeAspect="1" noChangeArrowheads="1"/>
          </p:cNvSpPr>
          <p:nvPr/>
        </p:nvSpPr>
        <p:spPr bwMode="auto">
          <a:xfrm>
            <a:off x="3243262" y="4402138"/>
            <a:ext cx="319088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0" name="Text Box 113"/>
          <p:cNvSpPr txBox="1">
            <a:spLocks noChangeAspect="1" noChangeArrowheads="1"/>
          </p:cNvSpPr>
          <p:nvPr/>
        </p:nvSpPr>
        <p:spPr bwMode="auto">
          <a:xfrm>
            <a:off x="3560763" y="4402138"/>
            <a:ext cx="3190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1" name="Text Box 114"/>
          <p:cNvSpPr txBox="1">
            <a:spLocks noChangeAspect="1" noChangeArrowheads="1"/>
          </p:cNvSpPr>
          <p:nvPr/>
        </p:nvSpPr>
        <p:spPr bwMode="auto">
          <a:xfrm>
            <a:off x="4502150" y="4443413"/>
            <a:ext cx="268288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72" name="Text Box 115"/>
          <p:cNvSpPr txBox="1">
            <a:spLocks noChangeAspect="1" noChangeArrowheads="1"/>
          </p:cNvSpPr>
          <p:nvPr/>
        </p:nvSpPr>
        <p:spPr bwMode="auto">
          <a:xfrm>
            <a:off x="5121275" y="4443413"/>
            <a:ext cx="268288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73" name="Text Box 116"/>
          <p:cNvSpPr txBox="1">
            <a:spLocks noChangeAspect="1" noChangeArrowheads="1"/>
          </p:cNvSpPr>
          <p:nvPr/>
        </p:nvSpPr>
        <p:spPr bwMode="auto">
          <a:xfrm>
            <a:off x="831850" y="3825875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74" name="Text Box 117"/>
          <p:cNvSpPr txBox="1">
            <a:spLocks noChangeAspect="1" noChangeArrowheads="1"/>
          </p:cNvSpPr>
          <p:nvPr/>
        </p:nvSpPr>
        <p:spPr bwMode="auto">
          <a:xfrm>
            <a:off x="1484313" y="3825875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75" name="Text Box 118"/>
          <p:cNvSpPr txBox="1">
            <a:spLocks noChangeAspect="1" noChangeArrowheads="1"/>
          </p:cNvSpPr>
          <p:nvPr/>
        </p:nvSpPr>
        <p:spPr bwMode="auto">
          <a:xfrm>
            <a:off x="2043113" y="396240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6" name="Text Box 119"/>
          <p:cNvSpPr txBox="1">
            <a:spLocks noChangeAspect="1" noChangeArrowheads="1"/>
          </p:cNvSpPr>
          <p:nvPr/>
        </p:nvSpPr>
        <p:spPr bwMode="auto">
          <a:xfrm>
            <a:off x="2625725" y="3962400"/>
            <a:ext cx="3190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7" name="Text Box 120"/>
          <p:cNvSpPr txBox="1">
            <a:spLocks noChangeAspect="1" noChangeArrowheads="1"/>
          </p:cNvSpPr>
          <p:nvPr/>
        </p:nvSpPr>
        <p:spPr bwMode="auto">
          <a:xfrm>
            <a:off x="3243263" y="396240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8" name="Text Box 121"/>
          <p:cNvSpPr txBox="1">
            <a:spLocks noChangeAspect="1" noChangeArrowheads="1"/>
          </p:cNvSpPr>
          <p:nvPr/>
        </p:nvSpPr>
        <p:spPr bwMode="auto">
          <a:xfrm>
            <a:off x="3560763" y="396240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9" name="Text Box 122"/>
          <p:cNvSpPr txBox="1">
            <a:spLocks noChangeAspect="1" noChangeArrowheads="1"/>
          </p:cNvSpPr>
          <p:nvPr/>
        </p:nvSpPr>
        <p:spPr bwMode="auto">
          <a:xfrm>
            <a:off x="4505325" y="3825875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0" name="Text Box 123"/>
          <p:cNvSpPr txBox="1">
            <a:spLocks noChangeAspect="1" noChangeArrowheads="1"/>
          </p:cNvSpPr>
          <p:nvPr/>
        </p:nvSpPr>
        <p:spPr bwMode="auto">
          <a:xfrm>
            <a:off x="5122863" y="3825875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1" name="Text Box 124"/>
          <p:cNvSpPr txBox="1">
            <a:spLocks noChangeAspect="1" noChangeArrowheads="1"/>
          </p:cNvSpPr>
          <p:nvPr/>
        </p:nvSpPr>
        <p:spPr bwMode="auto">
          <a:xfrm>
            <a:off x="831850" y="3276600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2" name="Text Box 125"/>
          <p:cNvSpPr txBox="1">
            <a:spLocks noChangeAspect="1" noChangeArrowheads="1"/>
          </p:cNvSpPr>
          <p:nvPr/>
        </p:nvSpPr>
        <p:spPr bwMode="auto">
          <a:xfrm>
            <a:off x="1484313" y="3276600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3" name="Text Box 126"/>
          <p:cNvSpPr txBox="1">
            <a:spLocks noChangeAspect="1" noChangeArrowheads="1"/>
          </p:cNvSpPr>
          <p:nvPr/>
        </p:nvSpPr>
        <p:spPr bwMode="auto">
          <a:xfrm>
            <a:off x="2043113" y="337185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84" name="Text Box 127"/>
          <p:cNvSpPr txBox="1">
            <a:spLocks noChangeAspect="1" noChangeArrowheads="1"/>
          </p:cNvSpPr>
          <p:nvPr/>
        </p:nvSpPr>
        <p:spPr bwMode="auto">
          <a:xfrm>
            <a:off x="2625725" y="3371850"/>
            <a:ext cx="3190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85" name="Text Box 128"/>
          <p:cNvSpPr txBox="1">
            <a:spLocks noChangeAspect="1" noChangeArrowheads="1"/>
          </p:cNvSpPr>
          <p:nvPr/>
        </p:nvSpPr>
        <p:spPr bwMode="auto">
          <a:xfrm>
            <a:off x="3243263" y="337185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86" name="Text Box 129"/>
          <p:cNvSpPr txBox="1">
            <a:spLocks noChangeAspect="1" noChangeArrowheads="1"/>
          </p:cNvSpPr>
          <p:nvPr/>
        </p:nvSpPr>
        <p:spPr bwMode="auto">
          <a:xfrm>
            <a:off x="3560763" y="337185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87" name="Text Box 130"/>
          <p:cNvSpPr txBox="1">
            <a:spLocks noChangeAspect="1" noChangeArrowheads="1"/>
          </p:cNvSpPr>
          <p:nvPr/>
        </p:nvSpPr>
        <p:spPr bwMode="auto">
          <a:xfrm>
            <a:off x="4505325" y="3276600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8" name="Text Box 131"/>
          <p:cNvSpPr txBox="1">
            <a:spLocks noChangeAspect="1" noChangeArrowheads="1"/>
          </p:cNvSpPr>
          <p:nvPr/>
        </p:nvSpPr>
        <p:spPr bwMode="auto">
          <a:xfrm>
            <a:off x="5122863" y="3276600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9" name="Text Box 132"/>
          <p:cNvSpPr txBox="1">
            <a:spLocks noChangeAspect="1" noChangeArrowheads="1"/>
          </p:cNvSpPr>
          <p:nvPr/>
        </p:nvSpPr>
        <p:spPr bwMode="auto">
          <a:xfrm>
            <a:off x="827088" y="2686050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90" name="Text Box 133"/>
          <p:cNvSpPr txBox="1">
            <a:spLocks noChangeAspect="1" noChangeArrowheads="1"/>
          </p:cNvSpPr>
          <p:nvPr/>
        </p:nvSpPr>
        <p:spPr bwMode="auto">
          <a:xfrm>
            <a:off x="1481138" y="2686050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91" name="Text Box 134"/>
          <p:cNvSpPr txBox="1">
            <a:spLocks noChangeAspect="1" noChangeArrowheads="1"/>
          </p:cNvSpPr>
          <p:nvPr/>
        </p:nvSpPr>
        <p:spPr bwMode="auto">
          <a:xfrm>
            <a:off x="2043113" y="2932113"/>
            <a:ext cx="3190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92" name="Text Box 135"/>
          <p:cNvSpPr txBox="1">
            <a:spLocks noChangeAspect="1" noChangeArrowheads="1"/>
          </p:cNvSpPr>
          <p:nvPr/>
        </p:nvSpPr>
        <p:spPr bwMode="auto">
          <a:xfrm>
            <a:off x="2625726" y="2932113"/>
            <a:ext cx="3190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93" name="Text Box 136"/>
          <p:cNvSpPr txBox="1">
            <a:spLocks noChangeAspect="1" noChangeArrowheads="1"/>
          </p:cNvSpPr>
          <p:nvPr/>
        </p:nvSpPr>
        <p:spPr bwMode="auto">
          <a:xfrm>
            <a:off x="3243262" y="2932113"/>
            <a:ext cx="319088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94" name="Text Box 137"/>
          <p:cNvSpPr txBox="1">
            <a:spLocks noChangeAspect="1" noChangeArrowheads="1"/>
          </p:cNvSpPr>
          <p:nvPr/>
        </p:nvSpPr>
        <p:spPr bwMode="auto">
          <a:xfrm>
            <a:off x="3560763" y="2932113"/>
            <a:ext cx="3190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95" name="Text Box 138"/>
          <p:cNvSpPr txBox="1">
            <a:spLocks noChangeAspect="1" noChangeArrowheads="1"/>
          </p:cNvSpPr>
          <p:nvPr/>
        </p:nvSpPr>
        <p:spPr bwMode="auto">
          <a:xfrm>
            <a:off x="4502150" y="2686050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96" name="Text Box 139"/>
          <p:cNvSpPr txBox="1">
            <a:spLocks noChangeAspect="1" noChangeArrowheads="1"/>
          </p:cNvSpPr>
          <p:nvPr/>
        </p:nvSpPr>
        <p:spPr bwMode="auto">
          <a:xfrm>
            <a:off x="5121275" y="2686050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grpSp>
        <p:nvGrpSpPr>
          <p:cNvPr id="297" name="Group 140"/>
          <p:cNvGrpSpPr>
            <a:grpSpLocks noChangeAspect="1"/>
          </p:cNvGrpSpPr>
          <p:nvPr/>
        </p:nvGrpSpPr>
        <p:grpSpPr bwMode="auto">
          <a:xfrm>
            <a:off x="827088" y="2108200"/>
            <a:ext cx="4562475" cy="274638"/>
            <a:chOff x="661" y="663"/>
            <a:chExt cx="3189" cy="192"/>
          </a:xfrm>
        </p:grpSpPr>
        <p:sp>
          <p:nvSpPr>
            <p:cNvPr id="298" name="Text Box 141"/>
            <p:cNvSpPr txBox="1">
              <a:spLocks noChangeAspect="1" noChangeArrowheads="1"/>
            </p:cNvSpPr>
            <p:nvPr/>
          </p:nvSpPr>
          <p:spPr bwMode="auto">
            <a:xfrm>
              <a:off x="661" y="663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99" name="Text Box 142"/>
            <p:cNvSpPr txBox="1">
              <a:spLocks noChangeAspect="1" noChangeArrowheads="1"/>
            </p:cNvSpPr>
            <p:nvPr/>
          </p:nvSpPr>
          <p:spPr bwMode="auto">
            <a:xfrm>
              <a:off x="1118" y="663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300" name="Text Box 143"/>
            <p:cNvSpPr txBox="1">
              <a:spLocks noChangeAspect="1" noChangeArrowheads="1"/>
            </p:cNvSpPr>
            <p:nvPr/>
          </p:nvSpPr>
          <p:spPr bwMode="auto">
            <a:xfrm>
              <a:off x="1550" y="663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01" name="Text Box 144"/>
            <p:cNvSpPr txBox="1">
              <a:spLocks noChangeAspect="1" noChangeArrowheads="1"/>
            </p:cNvSpPr>
            <p:nvPr/>
          </p:nvSpPr>
          <p:spPr bwMode="auto">
            <a:xfrm>
              <a:off x="1934" y="663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02" name="Text Box 145"/>
            <p:cNvSpPr txBox="1">
              <a:spLocks noChangeAspect="1" noChangeArrowheads="1"/>
            </p:cNvSpPr>
            <p:nvPr/>
          </p:nvSpPr>
          <p:spPr bwMode="auto">
            <a:xfrm>
              <a:off x="2367" y="663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03" name="Text Box 146"/>
            <p:cNvSpPr txBox="1">
              <a:spLocks noChangeAspect="1" noChangeArrowheads="1"/>
            </p:cNvSpPr>
            <p:nvPr/>
          </p:nvSpPr>
          <p:spPr bwMode="auto">
            <a:xfrm>
              <a:off x="2798" y="663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04" name="Text Box 147"/>
            <p:cNvSpPr txBox="1">
              <a:spLocks noChangeAspect="1" noChangeArrowheads="1"/>
            </p:cNvSpPr>
            <p:nvPr/>
          </p:nvSpPr>
          <p:spPr bwMode="auto">
            <a:xfrm>
              <a:off x="3230" y="663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305" name="Text Box 148"/>
            <p:cNvSpPr txBox="1">
              <a:spLocks noChangeAspect="1" noChangeArrowheads="1"/>
            </p:cNvSpPr>
            <p:nvPr/>
          </p:nvSpPr>
          <p:spPr bwMode="auto">
            <a:xfrm>
              <a:off x="3663" y="663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</p:grpSp>
      <p:grpSp>
        <p:nvGrpSpPr>
          <p:cNvPr id="306" name="Group 149"/>
          <p:cNvGrpSpPr>
            <a:grpSpLocks noChangeAspect="1"/>
          </p:cNvGrpSpPr>
          <p:nvPr/>
        </p:nvGrpSpPr>
        <p:grpSpPr bwMode="auto">
          <a:xfrm>
            <a:off x="827088" y="1490663"/>
            <a:ext cx="4562475" cy="274637"/>
            <a:chOff x="661" y="231"/>
            <a:chExt cx="3189" cy="192"/>
          </a:xfrm>
        </p:grpSpPr>
        <p:sp>
          <p:nvSpPr>
            <p:cNvPr id="307" name="Text Box 150"/>
            <p:cNvSpPr txBox="1">
              <a:spLocks noChangeAspect="1" noChangeArrowheads="1"/>
            </p:cNvSpPr>
            <p:nvPr/>
          </p:nvSpPr>
          <p:spPr bwMode="auto">
            <a:xfrm>
              <a:off x="661" y="231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308" name="Text Box 151"/>
            <p:cNvSpPr txBox="1">
              <a:spLocks noChangeAspect="1" noChangeArrowheads="1"/>
            </p:cNvSpPr>
            <p:nvPr/>
          </p:nvSpPr>
          <p:spPr bwMode="auto">
            <a:xfrm>
              <a:off x="1118" y="231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309" name="Text Box 152"/>
            <p:cNvSpPr txBox="1">
              <a:spLocks noChangeAspect="1" noChangeArrowheads="1"/>
            </p:cNvSpPr>
            <p:nvPr/>
          </p:nvSpPr>
          <p:spPr bwMode="auto">
            <a:xfrm>
              <a:off x="1550" y="231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10" name="Text Box 153"/>
            <p:cNvSpPr txBox="1">
              <a:spLocks noChangeAspect="1" noChangeArrowheads="1"/>
            </p:cNvSpPr>
            <p:nvPr/>
          </p:nvSpPr>
          <p:spPr bwMode="auto">
            <a:xfrm>
              <a:off x="1934" y="231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11" name="Text Box 154"/>
            <p:cNvSpPr txBox="1">
              <a:spLocks noChangeAspect="1" noChangeArrowheads="1"/>
            </p:cNvSpPr>
            <p:nvPr/>
          </p:nvSpPr>
          <p:spPr bwMode="auto">
            <a:xfrm>
              <a:off x="2367" y="231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12" name="Text Box 155"/>
            <p:cNvSpPr txBox="1">
              <a:spLocks noChangeAspect="1" noChangeArrowheads="1"/>
            </p:cNvSpPr>
            <p:nvPr/>
          </p:nvSpPr>
          <p:spPr bwMode="auto">
            <a:xfrm>
              <a:off x="2798" y="231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13" name="Text Box 156"/>
            <p:cNvSpPr txBox="1">
              <a:spLocks noChangeAspect="1" noChangeArrowheads="1"/>
            </p:cNvSpPr>
            <p:nvPr/>
          </p:nvSpPr>
          <p:spPr bwMode="auto">
            <a:xfrm>
              <a:off x="3230" y="231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314" name="Text Box 157"/>
            <p:cNvSpPr txBox="1">
              <a:spLocks noChangeAspect="1" noChangeArrowheads="1"/>
            </p:cNvSpPr>
            <p:nvPr/>
          </p:nvSpPr>
          <p:spPr bwMode="auto">
            <a:xfrm>
              <a:off x="3663" y="231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</p:grpSp>
      <p:sp>
        <p:nvSpPr>
          <p:cNvPr id="315" name="Text Box 158"/>
          <p:cNvSpPr txBox="1">
            <a:spLocks noChangeArrowheads="1"/>
          </p:cNvSpPr>
          <p:nvPr/>
        </p:nvSpPr>
        <p:spPr bwMode="auto">
          <a:xfrm>
            <a:off x="152400" y="6188075"/>
            <a:ext cx="896399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Initially</a:t>
            </a:r>
          </a:p>
          <a:p>
            <a:pPr algn="ctr"/>
            <a:r>
              <a:rPr lang="en-US" sz="1800" dirty="0">
                <a:latin typeface="+mn-lt"/>
              </a:rPr>
              <a:t>s = 1</a:t>
            </a:r>
          </a:p>
        </p:txBody>
      </p:sp>
      <p:sp>
        <p:nvSpPr>
          <p:cNvPr id="319" name="TextBox 318"/>
          <p:cNvSpPr txBox="1"/>
          <p:nvPr/>
        </p:nvSpPr>
        <p:spPr>
          <a:xfrm>
            <a:off x="2057400" y="2514600"/>
            <a:ext cx="1817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Forbidden region</a:t>
            </a:r>
          </a:p>
        </p:txBody>
      </p:sp>
      <p:cxnSp>
        <p:nvCxnSpPr>
          <p:cNvPr id="321" name="Straight Arrow Connector 320"/>
          <p:cNvCxnSpPr>
            <a:stCxn id="315" idx="0"/>
          </p:cNvCxnSpPr>
          <p:nvPr/>
        </p:nvCxnSpPr>
        <p:spPr bwMode="auto">
          <a:xfrm rot="5400000" flipH="1" flipV="1">
            <a:off x="571763" y="5942276"/>
            <a:ext cx="274637" cy="216963"/>
          </a:xfrm>
          <a:prstGeom prst="straightConnector1">
            <a:avLst/>
          </a:prstGeom>
          <a:noFill/>
          <a:ln w="38100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11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86118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Programmers need a clear model of how variables are shared by threads. </a:t>
            </a:r>
          </a:p>
          <a:p>
            <a:endParaRPr lang="en-US" dirty="0" smtClean="0"/>
          </a:p>
          <a:p>
            <a:r>
              <a:rPr lang="en-US" dirty="0" smtClean="0"/>
              <a:t>Variables shared by multiple threads must be protected to ensure mutually exclusive access.</a:t>
            </a:r>
          </a:p>
          <a:p>
            <a:endParaRPr lang="en-US" dirty="0" smtClean="0"/>
          </a:p>
          <a:p>
            <a:r>
              <a:rPr lang="en-US" dirty="0" smtClean="0"/>
              <a:t>Semaphores are a fundamental mechanism for enforcing mutual exclusion.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 bwMode="auto">
          <a:xfrm>
            <a:off x="820032" y="2071954"/>
            <a:ext cx="3605389" cy="27937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802839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Process: Alternative View</a:t>
            </a:r>
            <a:endParaRPr lang="en-US" dirty="0"/>
          </a:p>
        </p:txBody>
      </p:sp>
      <p:sp>
        <p:nvSpPr>
          <p:cNvPr id="802840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360539" y="1362075"/>
            <a:ext cx="7896225" cy="4972050"/>
          </a:xfrm>
        </p:spPr>
        <p:txBody>
          <a:bodyPr/>
          <a:lstStyle/>
          <a:p>
            <a:r>
              <a:rPr lang="en-US"/>
              <a:t>Process = thread + code, data, and kernel context</a:t>
            </a:r>
          </a:p>
        </p:txBody>
      </p:sp>
      <p:sp>
        <p:nvSpPr>
          <p:cNvPr id="23" name="Rectangle 3"/>
          <p:cNvSpPr>
            <a:spLocks noChangeAspect="1" noChangeArrowheads="1"/>
          </p:cNvSpPr>
          <p:nvPr/>
        </p:nvSpPr>
        <p:spPr bwMode="auto">
          <a:xfrm>
            <a:off x="5469996" y="2440842"/>
            <a:ext cx="2230438" cy="31908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dirty="0">
                <a:latin typeface="Calibri" pitchFamily="34" charset="0"/>
              </a:rPr>
              <a:t>shared libraries</a:t>
            </a:r>
          </a:p>
        </p:txBody>
      </p:sp>
      <p:sp>
        <p:nvSpPr>
          <p:cNvPr id="24" name="Rectangle 4"/>
          <p:cNvSpPr>
            <a:spLocks noChangeAspect="1" noChangeArrowheads="1"/>
          </p:cNvSpPr>
          <p:nvPr/>
        </p:nvSpPr>
        <p:spPr bwMode="auto">
          <a:xfrm>
            <a:off x="5469996" y="2759929"/>
            <a:ext cx="2230438" cy="2540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b="0" dirty="0">
              <a:latin typeface="Calibri" pitchFamily="34" charset="0"/>
            </a:endParaRPr>
          </a:p>
        </p:txBody>
      </p:sp>
      <p:sp>
        <p:nvSpPr>
          <p:cNvPr id="25" name="Rectangle 5"/>
          <p:cNvSpPr>
            <a:spLocks noChangeAspect="1" noChangeArrowheads="1"/>
          </p:cNvSpPr>
          <p:nvPr/>
        </p:nvSpPr>
        <p:spPr bwMode="auto">
          <a:xfrm>
            <a:off x="5469996" y="3013929"/>
            <a:ext cx="2230438" cy="2889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dirty="0">
                <a:latin typeface="Calibri" pitchFamily="34" charset="0"/>
              </a:rPr>
              <a:t>run-time heap</a:t>
            </a:r>
          </a:p>
        </p:txBody>
      </p:sp>
      <p:sp>
        <p:nvSpPr>
          <p:cNvPr id="26" name="Text Box 6"/>
          <p:cNvSpPr txBox="1">
            <a:spLocks noChangeAspect="1" noChangeArrowheads="1"/>
          </p:cNvSpPr>
          <p:nvPr/>
        </p:nvSpPr>
        <p:spPr bwMode="auto">
          <a:xfrm>
            <a:off x="5241396" y="4080729"/>
            <a:ext cx="3016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27" name="Rectangle 7"/>
          <p:cNvSpPr>
            <a:spLocks noChangeAspect="1" noChangeArrowheads="1"/>
          </p:cNvSpPr>
          <p:nvPr/>
        </p:nvSpPr>
        <p:spPr bwMode="auto">
          <a:xfrm>
            <a:off x="5469996" y="3302854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dirty="0">
                <a:latin typeface="Calibri" pitchFamily="34" charset="0"/>
              </a:rPr>
              <a:t>read/write data</a:t>
            </a:r>
          </a:p>
        </p:txBody>
      </p: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1538464" y="2447103"/>
            <a:ext cx="2440540" cy="1477328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Program context:</a:t>
            </a:r>
          </a:p>
          <a:p>
            <a:r>
              <a:rPr lang="en-US" sz="1800" b="0" dirty="0" smtClean="0">
                <a:latin typeface="Calibri" pitchFamily="34" charset="0"/>
              </a:rPr>
              <a:t>    Data registers</a:t>
            </a:r>
          </a:p>
          <a:p>
            <a:r>
              <a:rPr lang="en-US" sz="1800" b="0" dirty="0" smtClean="0">
                <a:latin typeface="Calibri" pitchFamily="34" charset="0"/>
              </a:rPr>
              <a:t>    Condition codes</a:t>
            </a:r>
          </a:p>
          <a:p>
            <a:r>
              <a:rPr lang="en-US" sz="1800" b="0" dirty="0" smtClean="0">
                <a:latin typeface="Calibri" pitchFamily="34" charset="0"/>
              </a:rPr>
              <a:t>    Stack pointer (SP)</a:t>
            </a:r>
          </a:p>
          <a:p>
            <a:r>
              <a:rPr lang="en-US" sz="1800" b="0" dirty="0" smtClean="0">
                <a:latin typeface="Calibri" pitchFamily="34" charset="0"/>
              </a:rPr>
              <a:t>    Program counter (PC)</a:t>
            </a:r>
          </a:p>
        </p:txBody>
      </p:sp>
      <p:sp>
        <p:nvSpPr>
          <p:cNvPr id="29" name="Text Box 10"/>
          <p:cNvSpPr txBox="1">
            <a:spLocks noChangeArrowheads="1"/>
          </p:cNvSpPr>
          <p:nvPr/>
        </p:nvSpPr>
        <p:spPr bwMode="auto">
          <a:xfrm>
            <a:off x="5374025" y="2059842"/>
            <a:ext cx="309892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Code, data, </a:t>
            </a:r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and kernel context</a:t>
            </a:r>
            <a:endParaRPr lang="en-US" sz="1800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0" name="Rectangle 11"/>
          <p:cNvSpPr>
            <a:spLocks noChangeAspect="1" noChangeArrowheads="1"/>
          </p:cNvSpPr>
          <p:nvPr/>
        </p:nvSpPr>
        <p:spPr bwMode="auto">
          <a:xfrm>
            <a:off x="5469996" y="3623529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dirty="0">
                <a:latin typeface="Calibri" pitchFamily="34" charset="0"/>
              </a:rPr>
              <a:t>read-only code/data</a:t>
            </a:r>
          </a:p>
        </p:txBody>
      </p:sp>
      <p:sp>
        <p:nvSpPr>
          <p:cNvPr id="31" name="Rectangle 12"/>
          <p:cNvSpPr>
            <a:spLocks noChangeAspect="1" noChangeArrowheads="1"/>
          </p:cNvSpPr>
          <p:nvPr/>
        </p:nvSpPr>
        <p:spPr bwMode="auto">
          <a:xfrm>
            <a:off x="5469996" y="3928329"/>
            <a:ext cx="2232025" cy="320675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b="0" dirty="0">
              <a:latin typeface="Calibri" pitchFamily="34" charset="0"/>
            </a:endParaRPr>
          </a:p>
        </p:txBody>
      </p:sp>
      <p:sp>
        <p:nvSpPr>
          <p:cNvPr id="33" name="Rectangle 14"/>
          <p:cNvSpPr>
            <a:spLocks noChangeAspect="1" noChangeArrowheads="1"/>
          </p:cNvSpPr>
          <p:nvPr/>
        </p:nvSpPr>
        <p:spPr bwMode="auto">
          <a:xfrm>
            <a:off x="1538464" y="4345842"/>
            <a:ext cx="2435813" cy="31908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dirty="0">
                <a:latin typeface="Calibri" pitchFamily="34" charset="0"/>
              </a:rPr>
              <a:t>stack</a:t>
            </a:r>
          </a:p>
        </p:txBody>
      </p: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820032" y="4484248"/>
            <a:ext cx="41710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SP</a:t>
            </a:r>
          </a:p>
        </p:txBody>
      </p:sp>
      <p:sp>
        <p:nvSpPr>
          <p:cNvPr id="35" name="Line 16"/>
          <p:cNvSpPr>
            <a:spLocks noChangeShapeType="1"/>
          </p:cNvSpPr>
          <p:nvPr/>
        </p:nvSpPr>
        <p:spPr bwMode="auto">
          <a:xfrm>
            <a:off x="1198445" y="4671279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36" name="Text Box 17"/>
          <p:cNvSpPr txBox="1">
            <a:spLocks noChangeArrowheads="1"/>
          </p:cNvSpPr>
          <p:nvPr/>
        </p:nvSpPr>
        <p:spPr bwMode="auto">
          <a:xfrm>
            <a:off x="4732684" y="3588898"/>
            <a:ext cx="42992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PC</a:t>
            </a:r>
          </a:p>
        </p:txBody>
      </p:sp>
      <p:sp>
        <p:nvSpPr>
          <p:cNvPr id="37" name="Line 18"/>
          <p:cNvSpPr>
            <a:spLocks noChangeShapeType="1"/>
          </p:cNvSpPr>
          <p:nvPr/>
        </p:nvSpPr>
        <p:spPr bwMode="auto">
          <a:xfrm>
            <a:off x="5123921" y="3775929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38" name="Text Box 19"/>
          <p:cNvSpPr txBox="1">
            <a:spLocks noChangeArrowheads="1"/>
          </p:cNvSpPr>
          <p:nvPr/>
        </p:nvSpPr>
        <p:spPr bwMode="auto">
          <a:xfrm>
            <a:off x="4662151" y="2821430"/>
            <a:ext cx="5004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brk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39" name="Line 20"/>
          <p:cNvSpPr>
            <a:spLocks noChangeShapeType="1"/>
          </p:cNvSpPr>
          <p:nvPr/>
        </p:nvSpPr>
        <p:spPr bwMode="auto">
          <a:xfrm>
            <a:off x="5123921" y="3013929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40" name="Text Box 21"/>
          <p:cNvSpPr txBox="1">
            <a:spLocks noChangeArrowheads="1"/>
          </p:cNvSpPr>
          <p:nvPr/>
        </p:nvSpPr>
        <p:spPr bwMode="auto">
          <a:xfrm>
            <a:off x="1453621" y="2057400"/>
            <a:ext cx="93166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Thread</a:t>
            </a:r>
            <a:endParaRPr lang="en-US" sz="2000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469996" y="4574997"/>
            <a:ext cx="2232025" cy="1200329"/>
          </a:xfrm>
          <a:prstGeom prst="rect">
            <a:avLst/>
          </a:prstGeom>
          <a:solidFill>
            <a:srgbClr val="F1C7C7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Kernel context:</a:t>
            </a:r>
          </a:p>
          <a:p>
            <a:r>
              <a:rPr lang="en-US" sz="1800" dirty="0" smtClean="0">
                <a:latin typeface="Calibri" pitchFamily="34" charset="0"/>
              </a:rPr>
              <a:t>    </a:t>
            </a:r>
            <a:r>
              <a:rPr lang="en-US" sz="1800" b="0" dirty="0" smtClean="0">
                <a:latin typeface="Calibri" pitchFamily="34" charset="0"/>
              </a:rPr>
              <a:t>VM structures</a:t>
            </a:r>
          </a:p>
          <a:p>
            <a:r>
              <a:rPr lang="en-US" sz="1800" b="0" dirty="0" smtClean="0">
                <a:latin typeface="Calibri" pitchFamily="34" charset="0"/>
              </a:rPr>
              <a:t>    Descriptor table</a:t>
            </a:r>
          </a:p>
          <a:p>
            <a:r>
              <a:rPr lang="en-US" sz="1800" b="0" dirty="0" smtClean="0">
                <a:latin typeface="Calibri" pitchFamily="34" charset="0"/>
              </a:rPr>
              <a:t>    </a:t>
            </a:r>
            <a:r>
              <a:rPr lang="en-US" sz="1800" b="0" dirty="0" err="1" smtClean="0">
                <a:latin typeface="Calibri" pitchFamily="34" charset="0"/>
              </a:rPr>
              <a:t>brk</a:t>
            </a:r>
            <a:r>
              <a:rPr lang="en-US" sz="1800" b="0" dirty="0" smtClean="0">
                <a:latin typeface="Calibri" pitchFamily="34" charset="0"/>
              </a:rPr>
              <a:t> pointer</a:t>
            </a:r>
            <a:endParaRPr lang="en-US" sz="1800" b="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 bwMode="auto">
          <a:xfrm>
            <a:off x="482956" y="1233754"/>
            <a:ext cx="3605389" cy="25421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802839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with Two Threads</a:t>
            </a:r>
            <a:endParaRPr lang="en-US" dirty="0"/>
          </a:p>
        </p:txBody>
      </p:sp>
      <p:sp>
        <p:nvSpPr>
          <p:cNvPr id="23" name="Rectangle 3"/>
          <p:cNvSpPr>
            <a:spLocks noChangeAspect="1" noChangeArrowheads="1"/>
          </p:cNvSpPr>
          <p:nvPr/>
        </p:nvSpPr>
        <p:spPr bwMode="auto">
          <a:xfrm>
            <a:off x="5684645" y="2209800"/>
            <a:ext cx="2230438" cy="31908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dirty="0">
                <a:latin typeface="Calibri" pitchFamily="34" charset="0"/>
              </a:rPr>
              <a:t>shared libraries</a:t>
            </a:r>
          </a:p>
        </p:txBody>
      </p:sp>
      <p:sp>
        <p:nvSpPr>
          <p:cNvPr id="24" name="Rectangle 4"/>
          <p:cNvSpPr>
            <a:spLocks noChangeAspect="1" noChangeArrowheads="1"/>
          </p:cNvSpPr>
          <p:nvPr/>
        </p:nvSpPr>
        <p:spPr bwMode="auto">
          <a:xfrm>
            <a:off x="5684645" y="2528887"/>
            <a:ext cx="2230438" cy="2540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b="0" dirty="0">
              <a:latin typeface="Calibri" pitchFamily="34" charset="0"/>
            </a:endParaRPr>
          </a:p>
        </p:txBody>
      </p:sp>
      <p:sp>
        <p:nvSpPr>
          <p:cNvPr id="25" name="Rectangle 5"/>
          <p:cNvSpPr>
            <a:spLocks noChangeAspect="1" noChangeArrowheads="1"/>
          </p:cNvSpPr>
          <p:nvPr/>
        </p:nvSpPr>
        <p:spPr bwMode="auto">
          <a:xfrm>
            <a:off x="5684645" y="2782887"/>
            <a:ext cx="2230438" cy="2889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dirty="0">
                <a:latin typeface="Calibri" pitchFamily="34" charset="0"/>
              </a:rPr>
              <a:t>run-time heap</a:t>
            </a:r>
          </a:p>
        </p:txBody>
      </p:sp>
      <p:sp>
        <p:nvSpPr>
          <p:cNvPr id="26" name="Text Box 6"/>
          <p:cNvSpPr txBox="1">
            <a:spLocks noChangeAspect="1" noChangeArrowheads="1"/>
          </p:cNvSpPr>
          <p:nvPr/>
        </p:nvSpPr>
        <p:spPr bwMode="auto">
          <a:xfrm>
            <a:off x="5456045" y="3849687"/>
            <a:ext cx="3016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27" name="Rectangle 7"/>
          <p:cNvSpPr>
            <a:spLocks noChangeAspect="1" noChangeArrowheads="1"/>
          </p:cNvSpPr>
          <p:nvPr/>
        </p:nvSpPr>
        <p:spPr bwMode="auto">
          <a:xfrm>
            <a:off x="5684645" y="3071812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dirty="0">
                <a:latin typeface="Calibri" pitchFamily="34" charset="0"/>
              </a:rPr>
              <a:t>read/write data</a:t>
            </a:r>
          </a:p>
        </p:txBody>
      </p: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1201388" y="1608903"/>
            <a:ext cx="2440540" cy="1477328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Program context:</a:t>
            </a:r>
          </a:p>
          <a:p>
            <a:r>
              <a:rPr lang="en-US" sz="1800" b="0" dirty="0" smtClean="0">
                <a:latin typeface="Calibri" pitchFamily="34" charset="0"/>
              </a:rPr>
              <a:t>    Data registers</a:t>
            </a:r>
          </a:p>
          <a:p>
            <a:r>
              <a:rPr lang="en-US" sz="1800" b="0" dirty="0" smtClean="0">
                <a:latin typeface="Calibri" pitchFamily="34" charset="0"/>
              </a:rPr>
              <a:t>    Condition codes</a:t>
            </a:r>
          </a:p>
          <a:p>
            <a:r>
              <a:rPr lang="en-US" sz="1800" b="0" dirty="0" smtClean="0">
                <a:latin typeface="Calibri" pitchFamily="34" charset="0"/>
              </a:rPr>
              <a:t>    Stack pointer (SP)</a:t>
            </a:r>
          </a:p>
          <a:p>
            <a:r>
              <a:rPr lang="en-US" sz="1800" b="0" dirty="0" smtClean="0">
                <a:latin typeface="Calibri" pitchFamily="34" charset="0"/>
              </a:rPr>
              <a:t>    Program counter (PC)</a:t>
            </a:r>
          </a:p>
        </p:txBody>
      </p:sp>
      <p:sp>
        <p:nvSpPr>
          <p:cNvPr id="29" name="Text Box 10"/>
          <p:cNvSpPr txBox="1">
            <a:spLocks noChangeArrowheads="1"/>
          </p:cNvSpPr>
          <p:nvPr/>
        </p:nvSpPr>
        <p:spPr bwMode="auto">
          <a:xfrm>
            <a:off x="5588674" y="1828800"/>
            <a:ext cx="309892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Code, data, </a:t>
            </a:r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and kernel context</a:t>
            </a:r>
            <a:endParaRPr lang="en-US" sz="1800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0" name="Rectangle 11"/>
          <p:cNvSpPr>
            <a:spLocks noChangeAspect="1" noChangeArrowheads="1"/>
          </p:cNvSpPr>
          <p:nvPr/>
        </p:nvSpPr>
        <p:spPr bwMode="auto">
          <a:xfrm>
            <a:off x="5684645" y="3392487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dirty="0">
                <a:latin typeface="Calibri" pitchFamily="34" charset="0"/>
              </a:rPr>
              <a:t>read-only code/data</a:t>
            </a:r>
          </a:p>
        </p:txBody>
      </p:sp>
      <p:sp>
        <p:nvSpPr>
          <p:cNvPr id="31" name="Rectangle 12"/>
          <p:cNvSpPr>
            <a:spLocks noChangeAspect="1" noChangeArrowheads="1"/>
          </p:cNvSpPr>
          <p:nvPr/>
        </p:nvSpPr>
        <p:spPr bwMode="auto">
          <a:xfrm>
            <a:off x="5684645" y="3697287"/>
            <a:ext cx="2232025" cy="320675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b="0" dirty="0">
              <a:latin typeface="Calibri" pitchFamily="34" charset="0"/>
            </a:endParaRPr>
          </a:p>
        </p:txBody>
      </p:sp>
      <p:sp>
        <p:nvSpPr>
          <p:cNvPr id="33" name="Rectangle 14"/>
          <p:cNvSpPr>
            <a:spLocks noChangeAspect="1" noChangeArrowheads="1"/>
          </p:cNvSpPr>
          <p:nvPr/>
        </p:nvSpPr>
        <p:spPr bwMode="auto">
          <a:xfrm>
            <a:off x="1201388" y="3276600"/>
            <a:ext cx="2435813" cy="31908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dirty="0">
                <a:latin typeface="Calibri" pitchFamily="34" charset="0"/>
              </a:rPr>
              <a:t>stack</a:t>
            </a:r>
          </a:p>
        </p:txBody>
      </p: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482956" y="3415006"/>
            <a:ext cx="41710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SP</a:t>
            </a:r>
          </a:p>
        </p:txBody>
      </p:sp>
      <p:sp>
        <p:nvSpPr>
          <p:cNvPr id="35" name="Line 16"/>
          <p:cNvSpPr>
            <a:spLocks noChangeShapeType="1"/>
          </p:cNvSpPr>
          <p:nvPr/>
        </p:nvSpPr>
        <p:spPr bwMode="auto">
          <a:xfrm>
            <a:off x="861369" y="3602037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36" name="Text Box 17"/>
          <p:cNvSpPr txBox="1">
            <a:spLocks noChangeArrowheads="1"/>
          </p:cNvSpPr>
          <p:nvPr/>
        </p:nvSpPr>
        <p:spPr bwMode="auto">
          <a:xfrm>
            <a:off x="4947333" y="3357856"/>
            <a:ext cx="42992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PC</a:t>
            </a:r>
          </a:p>
        </p:txBody>
      </p:sp>
      <p:sp>
        <p:nvSpPr>
          <p:cNvPr id="37" name="Line 18"/>
          <p:cNvSpPr>
            <a:spLocks noChangeShapeType="1"/>
          </p:cNvSpPr>
          <p:nvPr/>
        </p:nvSpPr>
        <p:spPr bwMode="auto">
          <a:xfrm>
            <a:off x="5338570" y="3544887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38" name="Text Box 19"/>
          <p:cNvSpPr txBox="1">
            <a:spLocks noChangeArrowheads="1"/>
          </p:cNvSpPr>
          <p:nvPr/>
        </p:nvSpPr>
        <p:spPr bwMode="auto">
          <a:xfrm>
            <a:off x="4876800" y="2590388"/>
            <a:ext cx="5004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brk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39" name="Line 20"/>
          <p:cNvSpPr>
            <a:spLocks noChangeShapeType="1"/>
          </p:cNvSpPr>
          <p:nvPr/>
        </p:nvSpPr>
        <p:spPr bwMode="auto">
          <a:xfrm>
            <a:off x="5338570" y="2782887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40" name="Text Box 21"/>
          <p:cNvSpPr txBox="1">
            <a:spLocks noChangeArrowheads="1"/>
          </p:cNvSpPr>
          <p:nvPr/>
        </p:nvSpPr>
        <p:spPr bwMode="auto">
          <a:xfrm>
            <a:off x="1116545" y="1219200"/>
            <a:ext cx="111921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Thread 1</a:t>
            </a:r>
            <a:endParaRPr lang="en-US" sz="2000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684645" y="4343955"/>
            <a:ext cx="2232025" cy="1200329"/>
          </a:xfrm>
          <a:prstGeom prst="rect">
            <a:avLst/>
          </a:prstGeom>
          <a:solidFill>
            <a:srgbClr val="F1C7C7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Kernel context:</a:t>
            </a:r>
          </a:p>
          <a:p>
            <a:r>
              <a:rPr lang="en-US" sz="1800" dirty="0" smtClean="0">
                <a:latin typeface="Calibri" pitchFamily="34" charset="0"/>
              </a:rPr>
              <a:t>    </a:t>
            </a:r>
            <a:r>
              <a:rPr lang="en-US" sz="1800" b="0" dirty="0" smtClean="0">
                <a:latin typeface="Calibri" pitchFamily="34" charset="0"/>
              </a:rPr>
              <a:t>VM structures</a:t>
            </a:r>
          </a:p>
          <a:p>
            <a:r>
              <a:rPr lang="en-US" sz="1800" b="0" dirty="0" smtClean="0">
                <a:latin typeface="Calibri" pitchFamily="34" charset="0"/>
              </a:rPr>
              <a:t>    Descriptor table</a:t>
            </a:r>
          </a:p>
          <a:p>
            <a:r>
              <a:rPr lang="en-US" sz="1800" b="0" dirty="0" smtClean="0">
                <a:latin typeface="Calibri" pitchFamily="34" charset="0"/>
              </a:rPr>
              <a:t>    </a:t>
            </a:r>
            <a:r>
              <a:rPr lang="en-US" sz="1800" b="0" dirty="0" err="1" smtClean="0">
                <a:latin typeface="Calibri" pitchFamily="34" charset="0"/>
              </a:rPr>
              <a:t>brk</a:t>
            </a:r>
            <a:r>
              <a:rPr lang="en-US" sz="1800" b="0" dirty="0" smtClean="0">
                <a:latin typeface="Calibri" pitchFamily="34" charset="0"/>
              </a:rPr>
              <a:t> pointer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482956" y="4053154"/>
            <a:ext cx="3605389" cy="25421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50" name="Text Box 9"/>
          <p:cNvSpPr txBox="1">
            <a:spLocks noChangeArrowheads="1"/>
          </p:cNvSpPr>
          <p:nvPr/>
        </p:nvSpPr>
        <p:spPr bwMode="auto">
          <a:xfrm>
            <a:off x="1201388" y="4428303"/>
            <a:ext cx="2440540" cy="1477328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Program context:</a:t>
            </a:r>
          </a:p>
          <a:p>
            <a:r>
              <a:rPr lang="en-US" sz="1800" b="0" dirty="0" smtClean="0">
                <a:latin typeface="Calibri" pitchFamily="34" charset="0"/>
              </a:rPr>
              <a:t>    Data registers</a:t>
            </a:r>
          </a:p>
          <a:p>
            <a:r>
              <a:rPr lang="en-US" sz="1800" b="0" dirty="0" smtClean="0">
                <a:latin typeface="Calibri" pitchFamily="34" charset="0"/>
              </a:rPr>
              <a:t>    Condition codes</a:t>
            </a:r>
          </a:p>
          <a:p>
            <a:r>
              <a:rPr lang="en-US" sz="1800" b="0" dirty="0" smtClean="0">
                <a:latin typeface="Calibri" pitchFamily="34" charset="0"/>
              </a:rPr>
              <a:t>    Stack pointer (SP)</a:t>
            </a:r>
          </a:p>
          <a:p>
            <a:r>
              <a:rPr lang="en-US" sz="1800" b="0" dirty="0" smtClean="0">
                <a:latin typeface="Calibri" pitchFamily="34" charset="0"/>
              </a:rPr>
              <a:t>    Program counter (PC)</a:t>
            </a:r>
          </a:p>
        </p:txBody>
      </p:sp>
      <p:sp>
        <p:nvSpPr>
          <p:cNvPr id="51" name="Rectangle 14"/>
          <p:cNvSpPr>
            <a:spLocks noChangeAspect="1" noChangeArrowheads="1"/>
          </p:cNvSpPr>
          <p:nvPr/>
        </p:nvSpPr>
        <p:spPr bwMode="auto">
          <a:xfrm>
            <a:off x="1201388" y="6096000"/>
            <a:ext cx="2435813" cy="31908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dirty="0">
                <a:latin typeface="Calibri" pitchFamily="34" charset="0"/>
              </a:rPr>
              <a:t>stack</a:t>
            </a:r>
          </a:p>
        </p:txBody>
      </p:sp>
      <p:sp>
        <p:nvSpPr>
          <p:cNvPr id="52" name="Text Box 15"/>
          <p:cNvSpPr txBox="1">
            <a:spLocks noChangeArrowheads="1"/>
          </p:cNvSpPr>
          <p:nvPr/>
        </p:nvSpPr>
        <p:spPr bwMode="auto">
          <a:xfrm>
            <a:off x="482956" y="6234406"/>
            <a:ext cx="41710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SP</a:t>
            </a:r>
          </a:p>
        </p:txBody>
      </p:sp>
      <p:sp>
        <p:nvSpPr>
          <p:cNvPr id="53" name="Line 16"/>
          <p:cNvSpPr>
            <a:spLocks noChangeShapeType="1"/>
          </p:cNvSpPr>
          <p:nvPr/>
        </p:nvSpPr>
        <p:spPr bwMode="auto">
          <a:xfrm>
            <a:off x="861369" y="6421437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54" name="Text Box 21"/>
          <p:cNvSpPr txBox="1">
            <a:spLocks noChangeArrowheads="1"/>
          </p:cNvSpPr>
          <p:nvPr/>
        </p:nvSpPr>
        <p:spPr bwMode="auto">
          <a:xfrm>
            <a:off x="1116545" y="4038600"/>
            <a:ext cx="111921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Thread 2</a:t>
            </a:r>
            <a:endParaRPr lang="en-US" sz="2000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9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Threads vs. Processes</a:t>
            </a:r>
            <a:endParaRPr lang="en-US"/>
          </a:p>
        </p:txBody>
      </p:sp>
      <p:sp>
        <p:nvSpPr>
          <p:cNvPr id="80691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Threads and processes: similarities</a:t>
            </a:r>
          </a:p>
          <a:p>
            <a:pPr lvl="1"/>
            <a:r>
              <a:rPr lang="en-US" dirty="0" smtClean="0"/>
              <a:t>Each has its own logical control flow</a:t>
            </a:r>
          </a:p>
          <a:p>
            <a:pPr lvl="1"/>
            <a:r>
              <a:rPr lang="en-US" dirty="0" smtClean="0"/>
              <a:t>Each can run concurrently with others</a:t>
            </a:r>
          </a:p>
          <a:p>
            <a:pPr lvl="1"/>
            <a:r>
              <a:rPr lang="en-US" dirty="0" smtClean="0"/>
              <a:t>Each is context switched (scheduled) by the kernel</a:t>
            </a:r>
          </a:p>
          <a:p>
            <a:endParaRPr lang="en-US" dirty="0" smtClean="0"/>
          </a:p>
          <a:p>
            <a:r>
              <a:rPr lang="en-US" dirty="0" smtClean="0"/>
              <a:t>Threads and processes: differences</a:t>
            </a:r>
          </a:p>
          <a:p>
            <a:pPr lvl="1"/>
            <a:r>
              <a:rPr lang="en-US" dirty="0" smtClean="0"/>
              <a:t>Threads share code and data, processes (typically) do not</a:t>
            </a:r>
          </a:p>
          <a:p>
            <a:pPr lvl="1"/>
            <a:r>
              <a:rPr lang="en-US" dirty="0" smtClean="0"/>
              <a:t>Threads are less expensive than processes</a:t>
            </a:r>
          </a:p>
          <a:p>
            <a:pPr lvl="2"/>
            <a:r>
              <a:rPr lang="en-US" dirty="0" smtClean="0"/>
              <a:t>Process control (creating and reaping) is more expensive as thread control</a:t>
            </a:r>
          </a:p>
          <a:p>
            <a:pPr lvl="2"/>
            <a:r>
              <a:rPr lang="en-US" dirty="0" smtClean="0"/>
              <a:t>Context switches for processes more expensive than for threads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883" name="Rectangle 19"/>
          <p:cNvSpPr>
            <a:spLocks noChangeArrowheads="1"/>
          </p:cNvSpPr>
          <p:nvPr/>
        </p:nvSpPr>
        <p:spPr bwMode="auto">
          <a:xfrm>
            <a:off x="4404779" y="3809801"/>
            <a:ext cx="3810000" cy="2819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4895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Threads vs. Processes (cont.)</a:t>
            </a:r>
            <a:endParaRPr lang="en-US" dirty="0"/>
          </a:p>
        </p:txBody>
      </p:sp>
      <p:sp>
        <p:nvSpPr>
          <p:cNvPr id="804896" name="Rectangle 32"/>
          <p:cNvSpPr>
            <a:spLocks noGrp="1" noChangeArrowheads="1"/>
          </p:cNvSpPr>
          <p:nvPr>
            <p:ph type="body" idx="1"/>
          </p:nvPr>
        </p:nvSpPr>
        <p:spPr>
          <a:xfrm>
            <a:off x="364680" y="1276350"/>
            <a:ext cx="7896225" cy="4972050"/>
          </a:xfrm>
        </p:spPr>
        <p:txBody>
          <a:bodyPr/>
          <a:lstStyle/>
          <a:p>
            <a:pPr marL="342900" lvl="1" indent="-342900">
              <a:buSzPct val="60000"/>
              <a:buFont typeface="Wingdings 2" pitchFamily="18" charset="2"/>
              <a:buChar char="¢"/>
            </a:pPr>
            <a:r>
              <a:rPr lang="en-US" sz="2400" b="1" dirty="0" smtClean="0">
                <a:ea typeface="+mn-ea"/>
                <a:cs typeface="+mn-cs"/>
              </a:rPr>
              <a:t>Processes form a tree hierarchy</a:t>
            </a:r>
          </a:p>
          <a:p>
            <a:r>
              <a:rPr lang="en-US" dirty="0" smtClean="0"/>
              <a:t>Threads form </a:t>
            </a:r>
            <a:r>
              <a:rPr lang="en-US" dirty="0"/>
              <a:t>a pool of </a:t>
            </a:r>
            <a:r>
              <a:rPr lang="en-US" dirty="0" smtClean="0"/>
              <a:t>peers</a:t>
            </a:r>
          </a:p>
          <a:p>
            <a:pPr lvl="1"/>
            <a:r>
              <a:rPr lang="en-US" dirty="0" smtClean="0"/>
              <a:t>Each thread can kill any other</a:t>
            </a:r>
          </a:p>
          <a:p>
            <a:pPr lvl="1"/>
            <a:r>
              <a:rPr lang="en-US" dirty="0" smtClean="0"/>
              <a:t>Each thread can wait for any other thread to terminate</a:t>
            </a:r>
          </a:p>
          <a:p>
            <a:pPr lvl="1"/>
            <a:r>
              <a:rPr lang="en-US" dirty="0" smtClean="0"/>
              <a:t>Main thread: first thread to run in a process</a:t>
            </a:r>
            <a:endParaRPr lang="en-US" dirty="0"/>
          </a:p>
        </p:txBody>
      </p:sp>
      <p:sp>
        <p:nvSpPr>
          <p:cNvPr id="804868" name="Oval 4"/>
          <p:cNvSpPr>
            <a:spLocks noChangeArrowheads="1"/>
          </p:cNvSpPr>
          <p:nvPr/>
        </p:nvSpPr>
        <p:spPr bwMode="auto">
          <a:xfrm>
            <a:off x="1547722" y="3886200"/>
            <a:ext cx="457200" cy="4572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P0</a:t>
            </a:r>
          </a:p>
        </p:txBody>
      </p:sp>
      <p:sp>
        <p:nvSpPr>
          <p:cNvPr id="804869" name="Oval 5"/>
          <p:cNvSpPr>
            <a:spLocks noChangeArrowheads="1"/>
          </p:cNvSpPr>
          <p:nvPr/>
        </p:nvSpPr>
        <p:spPr bwMode="auto">
          <a:xfrm>
            <a:off x="1547722" y="4724400"/>
            <a:ext cx="457200" cy="4572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P1</a:t>
            </a:r>
          </a:p>
        </p:txBody>
      </p:sp>
      <p:sp>
        <p:nvSpPr>
          <p:cNvPr id="804870" name="Oval 6"/>
          <p:cNvSpPr>
            <a:spLocks noChangeArrowheads="1"/>
          </p:cNvSpPr>
          <p:nvPr/>
        </p:nvSpPr>
        <p:spPr bwMode="auto">
          <a:xfrm>
            <a:off x="861922" y="5486400"/>
            <a:ext cx="457200" cy="4572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 err="1">
                <a:latin typeface="Calibri" pitchFamily="34" charset="0"/>
              </a:rPr>
              <a:t>sh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804871" name="Line 7"/>
          <p:cNvSpPr>
            <a:spLocks noChangeShapeType="1"/>
          </p:cNvSpPr>
          <p:nvPr/>
        </p:nvSpPr>
        <p:spPr bwMode="auto">
          <a:xfrm>
            <a:off x="1776322" y="43434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4872" name="Line 8"/>
          <p:cNvSpPr>
            <a:spLocks noChangeShapeType="1"/>
          </p:cNvSpPr>
          <p:nvPr/>
        </p:nvSpPr>
        <p:spPr bwMode="auto">
          <a:xfrm flipH="1">
            <a:off x="1242922" y="5105400"/>
            <a:ext cx="381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4873" name="Oval 9"/>
          <p:cNvSpPr>
            <a:spLocks noChangeArrowheads="1"/>
          </p:cNvSpPr>
          <p:nvPr/>
        </p:nvSpPr>
        <p:spPr bwMode="auto">
          <a:xfrm>
            <a:off x="1547722" y="5486400"/>
            <a:ext cx="457200" cy="4572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 err="1">
                <a:latin typeface="Calibri" pitchFamily="34" charset="0"/>
              </a:rPr>
              <a:t>sh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804874" name="Oval 10"/>
          <p:cNvSpPr>
            <a:spLocks noChangeArrowheads="1"/>
          </p:cNvSpPr>
          <p:nvPr/>
        </p:nvSpPr>
        <p:spPr bwMode="auto">
          <a:xfrm>
            <a:off x="2233522" y="5486400"/>
            <a:ext cx="457200" cy="4572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 err="1">
                <a:latin typeface="Calibri" pitchFamily="34" charset="0"/>
              </a:rPr>
              <a:t>sh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804875" name="Line 11"/>
          <p:cNvSpPr>
            <a:spLocks noChangeShapeType="1"/>
          </p:cNvSpPr>
          <p:nvPr/>
        </p:nvSpPr>
        <p:spPr bwMode="auto">
          <a:xfrm>
            <a:off x="1776322" y="51816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4876" name="Line 12"/>
          <p:cNvSpPr>
            <a:spLocks noChangeShapeType="1"/>
          </p:cNvSpPr>
          <p:nvPr/>
        </p:nvSpPr>
        <p:spPr bwMode="auto">
          <a:xfrm>
            <a:off x="1928722" y="5105400"/>
            <a:ext cx="381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4877" name="Oval 13"/>
          <p:cNvSpPr>
            <a:spLocks noChangeArrowheads="1"/>
          </p:cNvSpPr>
          <p:nvPr/>
        </p:nvSpPr>
        <p:spPr bwMode="auto">
          <a:xfrm>
            <a:off x="1547722" y="6248400"/>
            <a:ext cx="457200" cy="4572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 err="1">
                <a:latin typeface="Calibri" pitchFamily="34" charset="0"/>
              </a:rPr>
              <a:t>foo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804878" name="Line 14"/>
          <p:cNvSpPr>
            <a:spLocks noChangeShapeType="1"/>
          </p:cNvSpPr>
          <p:nvPr/>
        </p:nvSpPr>
        <p:spPr bwMode="auto">
          <a:xfrm>
            <a:off x="1776322" y="59436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4881" name="Oval 17"/>
          <p:cNvSpPr>
            <a:spLocks noChangeArrowheads="1"/>
          </p:cNvSpPr>
          <p:nvPr/>
        </p:nvSpPr>
        <p:spPr bwMode="auto">
          <a:xfrm>
            <a:off x="4557179" y="4419401"/>
            <a:ext cx="457200" cy="457200"/>
          </a:xfrm>
          <a:prstGeom prst="ellipse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T1</a:t>
            </a:r>
          </a:p>
        </p:txBody>
      </p:sp>
      <p:sp>
        <p:nvSpPr>
          <p:cNvPr id="804882" name="Text Box 18"/>
          <p:cNvSpPr txBox="1">
            <a:spLocks noChangeArrowheads="1"/>
          </p:cNvSpPr>
          <p:nvPr/>
        </p:nvSpPr>
        <p:spPr bwMode="auto">
          <a:xfrm>
            <a:off x="838200" y="3459162"/>
            <a:ext cx="1846083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hierarchy</a:t>
            </a:r>
          </a:p>
        </p:txBody>
      </p:sp>
      <p:sp>
        <p:nvSpPr>
          <p:cNvPr id="804884" name="Text Box 20"/>
          <p:cNvSpPr txBox="1">
            <a:spLocks noChangeArrowheads="1"/>
          </p:cNvSpPr>
          <p:nvPr/>
        </p:nvSpPr>
        <p:spPr bwMode="auto">
          <a:xfrm>
            <a:off x="4290922" y="3429000"/>
            <a:ext cx="13330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Thread pool</a:t>
            </a:r>
            <a:endParaRPr lang="en-US" sz="1800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804885" name="Oval 21"/>
          <p:cNvSpPr>
            <a:spLocks noChangeArrowheads="1"/>
          </p:cNvSpPr>
          <p:nvPr/>
        </p:nvSpPr>
        <p:spPr bwMode="auto">
          <a:xfrm>
            <a:off x="5700179" y="3886001"/>
            <a:ext cx="457200" cy="457200"/>
          </a:xfrm>
          <a:prstGeom prst="ellipse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T2</a:t>
            </a:r>
          </a:p>
        </p:txBody>
      </p:sp>
      <p:sp>
        <p:nvSpPr>
          <p:cNvPr id="804886" name="Oval 22"/>
          <p:cNvSpPr>
            <a:spLocks noChangeArrowheads="1"/>
          </p:cNvSpPr>
          <p:nvPr/>
        </p:nvSpPr>
        <p:spPr bwMode="auto">
          <a:xfrm>
            <a:off x="7528979" y="4114601"/>
            <a:ext cx="457200" cy="457200"/>
          </a:xfrm>
          <a:prstGeom prst="ellipse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T4</a:t>
            </a:r>
          </a:p>
        </p:txBody>
      </p:sp>
      <p:sp>
        <p:nvSpPr>
          <p:cNvPr id="804887" name="Oval 23"/>
          <p:cNvSpPr>
            <a:spLocks noChangeArrowheads="1"/>
          </p:cNvSpPr>
          <p:nvPr/>
        </p:nvSpPr>
        <p:spPr bwMode="auto">
          <a:xfrm>
            <a:off x="5090579" y="6019601"/>
            <a:ext cx="457200" cy="457200"/>
          </a:xfrm>
          <a:prstGeom prst="ellipse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T5</a:t>
            </a:r>
          </a:p>
        </p:txBody>
      </p:sp>
      <p:sp>
        <p:nvSpPr>
          <p:cNvPr id="804888" name="Oval 24"/>
          <p:cNvSpPr>
            <a:spLocks noChangeArrowheads="1"/>
          </p:cNvSpPr>
          <p:nvPr/>
        </p:nvSpPr>
        <p:spPr bwMode="auto">
          <a:xfrm>
            <a:off x="6919379" y="5943401"/>
            <a:ext cx="457200" cy="457200"/>
          </a:xfrm>
          <a:prstGeom prst="ellipse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T3</a:t>
            </a:r>
          </a:p>
        </p:txBody>
      </p:sp>
      <p:sp>
        <p:nvSpPr>
          <p:cNvPr id="804889" name="Rectangle 25"/>
          <p:cNvSpPr>
            <a:spLocks noChangeArrowheads="1"/>
          </p:cNvSpPr>
          <p:nvPr/>
        </p:nvSpPr>
        <p:spPr bwMode="auto">
          <a:xfrm>
            <a:off x="5471579" y="4876601"/>
            <a:ext cx="1905000" cy="6096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shared code, data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and kernel context</a:t>
            </a:r>
          </a:p>
        </p:txBody>
      </p:sp>
      <p:sp>
        <p:nvSpPr>
          <p:cNvPr id="804890" name="Line 26"/>
          <p:cNvSpPr>
            <a:spLocks noChangeShapeType="1"/>
          </p:cNvSpPr>
          <p:nvPr/>
        </p:nvSpPr>
        <p:spPr bwMode="auto">
          <a:xfrm flipV="1">
            <a:off x="5395379" y="5486201"/>
            <a:ext cx="304800" cy="533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4891" name="Line 27"/>
          <p:cNvSpPr>
            <a:spLocks noChangeShapeType="1"/>
          </p:cNvSpPr>
          <p:nvPr/>
        </p:nvSpPr>
        <p:spPr bwMode="auto">
          <a:xfrm flipH="1" flipV="1">
            <a:off x="6843179" y="5486201"/>
            <a:ext cx="22860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4892" name="Line 28"/>
          <p:cNvSpPr>
            <a:spLocks noChangeShapeType="1"/>
          </p:cNvSpPr>
          <p:nvPr/>
        </p:nvSpPr>
        <p:spPr bwMode="auto">
          <a:xfrm flipH="1" flipV="1">
            <a:off x="5014379" y="4800401"/>
            <a:ext cx="45720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4893" name="Line 29"/>
          <p:cNvSpPr>
            <a:spLocks noChangeShapeType="1"/>
          </p:cNvSpPr>
          <p:nvPr/>
        </p:nvSpPr>
        <p:spPr bwMode="auto">
          <a:xfrm flipH="1" flipV="1">
            <a:off x="5928779" y="4343201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4894" name="Line 30"/>
          <p:cNvSpPr>
            <a:spLocks noChangeShapeType="1"/>
          </p:cNvSpPr>
          <p:nvPr/>
        </p:nvSpPr>
        <p:spPr bwMode="auto">
          <a:xfrm flipV="1">
            <a:off x="7147979" y="4495601"/>
            <a:ext cx="457200" cy="381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7962900" cy="573088"/>
          </a:xfrm>
        </p:spPr>
        <p:txBody>
          <a:bodyPr/>
          <a:lstStyle/>
          <a:p>
            <a:r>
              <a:rPr lang="en-US"/>
              <a:t>Posix Threads (Pthreads) Interface</a:t>
            </a:r>
          </a:p>
        </p:txBody>
      </p:sp>
      <p:sp>
        <p:nvSpPr>
          <p:cNvPr id="80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9852" y="1143000"/>
            <a:ext cx="8671748" cy="5181600"/>
          </a:xfrm>
        </p:spPr>
        <p:txBody>
          <a:bodyPr/>
          <a:lstStyle/>
          <a:p>
            <a:r>
              <a:rPr lang="en-US" i="1" dirty="0" err="1">
                <a:solidFill>
                  <a:srgbClr val="C00000"/>
                </a:solidFill>
              </a:rPr>
              <a:t>Pthreads</a:t>
            </a:r>
            <a:r>
              <a:rPr lang="en-US" i="1" dirty="0">
                <a:solidFill>
                  <a:srgbClr val="C00000"/>
                </a:solidFill>
              </a:rPr>
              <a:t>:</a:t>
            </a:r>
            <a:r>
              <a:rPr lang="en-US" dirty="0"/>
              <a:t> Standard interface for ~60 functions that manipulate threads from C </a:t>
            </a:r>
            <a:r>
              <a:rPr lang="en-US" dirty="0" smtClean="0"/>
              <a:t>programs</a:t>
            </a:r>
          </a:p>
          <a:p>
            <a:pPr lvl="1"/>
            <a:r>
              <a:rPr lang="en-US" dirty="0" smtClean="0"/>
              <a:t>Threads run thread routines:</a:t>
            </a:r>
          </a:p>
          <a:p>
            <a:pPr lvl="2"/>
            <a:r>
              <a:rPr lang="en-US" sz="1800" b="1" dirty="0" smtClean="0">
                <a:latin typeface="Courier New" pitchFamily="49" charset="0"/>
              </a:rPr>
              <a:t>void *</a:t>
            </a:r>
            <a:r>
              <a:rPr lang="en-US" sz="1800" b="1" dirty="0" err="1" smtClean="0">
                <a:latin typeface="Courier New" pitchFamily="49" charset="0"/>
              </a:rPr>
              <a:t>threadroutine</a:t>
            </a:r>
            <a:r>
              <a:rPr lang="en-US" sz="1800" b="1" dirty="0" smtClean="0">
                <a:latin typeface="Courier New" pitchFamily="49" charset="0"/>
              </a:rPr>
              <a:t>(void *</a:t>
            </a:r>
            <a:r>
              <a:rPr lang="en-US" sz="1800" b="1" dirty="0" err="1" smtClean="0">
                <a:latin typeface="Courier New" pitchFamily="49" charset="0"/>
              </a:rPr>
              <a:t>vargp</a:t>
            </a:r>
            <a:r>
              <a:rPr lang="en-US" sz="1800" b="1" dirty="0" smtClean="0">
                <a:latin typeface="Courier New" pitchFamily="49" charset="0"/>
              </a:rPr>
              <a:t>)</a:t>
            </a:r>
            <a:endParaRPr lang="en-US" sz="1800" b="1" dirty="0">
              <a:latin typeface="Courier New" pitchFamily="49" charset="0"/>
            </a:endParaRPr>
          </a:p>
          <a:p>
            <a:pPr lvl="1"/>
            <a:r>
              <a:rPr lang="en-US" dirty="0"/>
              <a:t>Creating and reaping threads</a:t>
            </a:r>
          </a:p>
          <a:p>
            <a:pPr lvl="2"/>
            <a:r>
              <a:rPr lang="en-US" sz="1800" b="1" dirty="0" err="1" smtClean="0">
                <a:latin typeface="Courier New" pitchFamily="49" charset="0"/>
              </a:rPr>
              <a:t>pthread_create</a:t>
            </a:r>
            <a:r>
              <a:rPr lang="en-US" sz="1800" b="1" dirty="0" smtClean="0">
                <a:latin typeface="Courier New" pitchFamily="49" charset="0"/>
              </a:rPr>
              <a:t>(</a:t>
            </a:r>
            <a:r>
              <a:rPr lang="en-US" sz="1800" b="1" dirty="0" err="1" smtClean="0">
                <a:latin typeface="Courier New" pitchFamily="49" charset="0"/>
              </a:rPr>
              <a:t>pthread_t</a:t>
            </a:r>
            <a:r>
              <a:rPr lang="en-US" sz="1800" b="1" dirty="0" smtClean="0">
                <a:latin typeface="Courier New" pitchFamily="49" charset="0"/>
              </a:rPr>
              <a:t> *</a:t>
            </a:r>
            <a:r>
              <a:rPr lang="en-US" sz="1800" b="1" dirty="0" err="1" smtClean="0">
                <a:latin typeface="Courier New" pitchFamily="49" charset="0"/>
              </a:rPr>
              <a:t>tid</a:t>
            </a:r>
            <a:r>
              <a:rPr lang="en-US" sz="1800" b="1" dirty="0" smtClean="0">
                <a:latin typeface="Courier New" pitchFamily="49" charset="0"/>
              </a:rPr>
              <a:t>, …, </a:t>
            </a:r>
            <a:r>
              <a:rPr lang="en-US" sz="1800" b="1" dirty="0" err="1" smtClean="0">
                <a:latin typeface="Courier New" pitchFamily="49" charset="0"/>
              </a:rPr>
              <a:t>func</a:t>
            </a:r>
            <a:r>
              <a:rPr lang="en-US" sz="1800" b="1" dirty="0" smtClean="0">
                <a:latin typeface="Courier New" pitchFamily="49" charset="0"/>
              </a:rPr>
              <a:t> *f, void *</a:t>
            </a:r>
            <a:r>
              <a:rPr lang="en-US" sz="1800" b="1" dirty="0" err="1" smtClean="0">
                <a:latin typeface="Courier New" pitchFamily="49" charset="0"/>
              </a:rPr>
              <a:t>arg</a:t>
            </a:r>
            <a:r>
              <a:rPr lang="en-US" sz="1800" b="1" dirty="0" smtClean="0">
                <a:latin typeface="Courier New" pitchFamily="49" charset="0"/>
              </a:rPr>
              <a:t>)</a:t>
            </a:r>
            <a:endParaRPr lang="en-US" sz="1800" b="1" dirty="0">
              <a:latin typeface="Courier New" pitchFamily="49" charset="0"/>
            </a:endParaRPr>
          </a:p>
          <a:p>
            <a:pPr lvl="2"/>
            <a:r>
              <a:rPr lang="en-US" sz="1800" b="1" dirty="0" err="1" smtClean="0">
                <a:latin typeface="Courier New" pitchFamily="49" charset="0"/>
              </a:rPr>
              <a:t>pthread_join</a:t>
            </a:r>
            <a:r>
              <a:rPr lang="en-US" sz="1800" b="1" dirty="0" smtClean="0">
                <a:latin typeface="Courier New" pitchFamily="49" charset="0"/>
              </a:rPr>
              <a:t>(</a:t>
            </a:r>
            <a:r>
              <a:rPr lang="en-US" sz="1800" b="1" dirty="0" err="1" smtClean="0">
                <a:latin typeface="Courier New" pitchFamily="49" charset="0"/>
              </a:rPr>
              <a:t>pthread_t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</a:rPr>
              <a:t>tid</a:t>
            </a:r>
            <a:r>
              <a:rPr lang="en-US" sz="1800" b="1" dirty="0" smtClean="0">
                <a:latin typeface="Courier New" pitchFamily="49" charset="0"/>
              </a:rPr>
              <a:t>, void **</a:t>
            </a:r>
            <a:r>
              <a:rPr lang="en-US" sz="1800" b="1" dirty="0" err="1" smtClean="0">
                <a:latin typeface="Courier New" pitchFamily="49" charset="0"/>
              </a:rPr>
              <a:t>thread_return</a:t>
            </a:r>
            <a:r>
              <a:rPr lang="en-US" sz="1800" b="1" dirty="0" smtClean="0">
                <a:latin typeface="Courier New" pitchFamily="49" charset="0"/>
              </a:rPr>
              <a:t>)</a:t>
            </a:r>
            <a:endParaRPr lang="en-US" sz="1800" b="1" dirty="0">
              <a:latin typeface="Courier New" pitchFamily="49" charset="0"/>
            </a:endParaRPr>
          </a:p>
          <a:p>
            <a:pPr lvl="1"/>
            <a:r>
              <a:rPr lang="en-US" dirty="0"/>
              <a:t>Determining your thread ID</a:t>
            </a:r>
          </a:p>
          <a:p>
            <a:pPr lvl="2"/>
            <a:r>
              <a:rPr lang="en-US" sz="1800" b="1" dirty="0" err="1">
                <a:latin typeface="Courier New" pitchFamily="49" charset="0"/>
              </a:rPr>
              <a:t>pthread_self</a:t>
            </a:r>
            <a:r>
              <a:rPr lang="en-US" sz="1800" b="1" dirty="0">
                <a:latin typeface="Courier New" pitchFamily="49" charset="0"/>
              </a:rPr>
              <a:t>()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Terminating threads</a:t>
            </a:r>
          </a:p>
          <a:p>
            <a:pPr lvl="2"/>
            <a:r>
              <a:rPr lang="en-US" sz="1800" b="1" dirty="0" err="1" smtClean="0">
                <a:latin typeface="Courier New" pitchFamily="49" charset="0"/>
              </a:rPr>
              <a:t>pthread_cancel</a:t>
            </a:r>
            <a:r>
              <a:rPr lang="en-US" sz="1800" b="1" dirty="0" smtClean="0">
                <a:latin typeface="Courier New" pitchFamily="49" charset="0"/>
              </a:rPr>
              <a:t>(</a:t>
            </a:r>
            <a:r>
              <a:rPr lang="en-US" sz="1800" b="1" dirty="0" err="1" smtClean="0">
                <a:latin typeface="Courier New" pitchFamily="49" charset="0"/>
              </a:rPr>
              <a:t>pthread_t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</a:rPr>
              <a:t>tid</a:t>
            </a:r>
            <a:r>
              <a:rPr lang="en-US" sz="1800" b="1" dirty="0" smtClean="0">
                <a:latin typeface="Courier New" pitchFamily="49" charset="0"/>
              </a:rPr>
              <a:t>)</a:t>
            </a:r>
            <a:endParaRPr lang="en-US" sz="1800" b="1" dirty="0">
              <a:latin typeface="Courier New" pitchFamily="49" charset="0"/>
            </a:endParaRPr>
          </a:p>
          <a:p>
            <a:pPr lvl="2"/>
            <a:r>
              <a:rPr lang="en-US" sz="1800" b="1" dirty="0" err="1" smtClean="0">
                <a:latin typeface="Courier New" pitchFamily="49" charset="0"/>
              </a:rPr>
              <a:t>pthread_exit</a:t>
            </a:r>
            <a:r>
              <a:rPr lang="en-US" sz="1800" b="1" dirty="0" smtClean="0">
                <a:latin typeface="Courier New" pitchFamily="49" charset="0"/>
              </a:rPr>
              <a:t>(void *</a:t>
            </a:r>
            <a:r>
              <a:rPr lang="en-US" sz="1800" b="1" dirty="0" err="1" smtClean="0">
                <a:latin typeface="Courier New" pitchFamily="49" charset="0"/>
              </a:rPr>
              <a:t>tread_return</a:t>
            </a:r>
            <a:r>
              <a:rPr lang="en-US" sz="1800" b="1" dirty="0" smtClean="0">
                <a:latin typeface="Courier New" pitchFamily="49" charset="0"/>
              </a:rPr>
              <a:t>)</a:t>
            </a:r>
            <a:endParaRPr lang="en-US" sz="1800" b="1" dirty="0"/>
          </a:p>
          <a:p>
            <a:pPr lvl="2"/>
            <a:r>
              <a:rPr lang="en-US" sz="1800" b="1" dirty="0" smtClean="0">
                <a:latin typeface="Courier New" pitchFamily="49" charset="0"/>
              </a:rPr>
              <a:t>return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smtClean="0"/>
              <a:t>(in primary thread routine terminates the thread)</a:t>
            </a:r>
          </a:p>
          <a:p>
            <a:pPr lvl="2"/>
            <a:r>
              <a:rPr lang="en-US" sz="1800" b="1" dirty="0" smtClean="0">
                <a:latin typeface="Courier New" pitchFamily="49" charset="0"/>
              </a:rPr>
              <a:t>exit</a:t>
            </a:r>
            <a:r>
              <a:rPr lang="en-US" sz="1800" b="1" dirty="0" smtClean="0"/>
              <a:t> </a:t>
            </a:r>
            <a:r>
              <a:rPr lang="en-US" dirty="0" smtClean="0"/>
              <a:t>(terminates all threads)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9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9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9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0" name="Rectangle 10"/>
          <p:cNvSpPr>
            <a:spLocks noGrp="1" noChangeArrowheads="1"/>
          </p:cNvSpPr>
          <p:nvPr>
            <p:ph type="title"/>
          </p:nvPr>
        </p:nvSpPr>
        <p:spPr>
          <a:xfrm>
            <a:off x="357018" y="381000"/>
            <a:ext cx="7592093" cy="762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Pthreads</a:t>
            </a:r>
            <a:r>
              <a:rPr lang="en-US" dirty="0"/>
              <a:t> </a:t>
            </a:r>
            <a:r>
              <a:rPr lang="en-US" dirty="0" smtClean="0"/>
              <a:t>“Hello</a:t>
            </a:r>
            <a:r>
              <a:rPr lang="en-US" dirty="0"/>
              <a:t>, world" Program</a:t>
            </a:r>
          </a:p>
        </p:txBody>
      </p:sp>
      <p:sp>
        <p:nvSpPr>
          <p:cNvPr id="808963" name="Rectangle 3"/>
          <p:cNvSpPr>
            <a:spLocks noChangeArrowheads="1"/>
          </p:cNvSpPr>
          <p:nvPr/>
        </p:nvSpPr>
        <p:spPr bwMode="auto">
          <a:xfrm>
            <a:off x="481424" y="1295400"/>
            <a:ext cx="5739072" cy="501675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</a:p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hello.c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-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Pthreads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"hello, world" program </a:t>
            </a:r>
          </a:p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r>
              <a:rPr lang="en-US" sz="1600" dirty="0">
                <a:latin typeface="Courier New" pitchFamily="49" charset="0"/>
              </a:rPr>
              <a:t>#include "</a:t>
            </a:r>
            <a:r>
              <a:rPr lang="en-US" sz="1600" dirty="0" err="1">
                <a:latin typeface="Courier New" pitchFamily="49" charset="0"/>
              </a:rPr>
              <a:t>csapp.h</a:t>
            </a:r>
            <a:r>
              <a:rPr lang="en-US" sz="1600" dirty="0">
                <a:latin typeface="Courier New" pitchFamily="49" charset="0"/>
              </a:rPr>
              <a:t>"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void *thread(void *</a:t>
            </a:r>
            <a:r>
              <a:rPr lang="en-US" sz="1600" dirty="0" err="1"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main() 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</a:rPr>
              <a:t>pthread_t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tid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</a:rPr>
              <a:t>Pthread_create</a:t>
            </a:r>
            <a:r>
              <a:rPr lang="en-US" sz="1600" dirty="0" err="1">
                <a:latin typeface="Courier New" pitchFamily="49" charset="0"/>
              </a:rPr>
              <a:t>(&amp;tid</a:t>
            </a:r>
            <a:r>
              <a:rPr lang="en-US" sz="1600" dirty="0">
                <a:latin typeface="Courier New" pitchFamily="49" charset="0"/>
              </a:rPr>
              <a:t>, NULL, thread, NULL);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</a:rPr>
              <a:t>Pthread_join</a:t>
            </a:r>
            <a:r>
              <a:rPr lang="en-US" sz="1600" dirty="0" err="1">
                <a:latin typeface="Courier New" pitchFamily="49" charset="0"/>
              </a:rPr>
              <a:t>(tid</a:t>
            </a:r>
            <a:r>
              <a:rPr lang="en-US" sz="1600" dirty="0">
                <a:latin typeface="Courier New" pitchFamily="49" charset="0"/>
              </a:rPr>
              <a:t>, NULL);</a:t>
            </a:r>
          </a:p>
          <a:p>
            <a:r>
              <a:rPr lang="en-US" sz="1600" dirty="0">
                <a:latin typeface="Courier New" pitchFamily="49" charset="0"/>
              </a:rPr>
              <a:t>  exit(0);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thread routine */</a:t>
            </a:r>
          </a:p>
          <a:p>
            <a:r>
              <a:rPr lang="en-US" sz="1600" dirty="0">
                <a:latin typeface="Courier New" pitchFamily="49" charset="0"/>
              </a:rPr>
              <a:t>void *thread(void *</a:t>
            </a:r>
            <a:r>
              <a:rPr lang="en-US" sz="1600" dirty="0" err="1"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) 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</a:rPr>
              <a:t>printf</a:t>
            </a:r>
            <a:r>
              <a:rPr lang="en-US" sz="1600" dirty="0" err="1">
                <a:latin typeface="Courier New" pitchFamily="49" charset="0"/>
              </a:rPr>
              <a:t>("Hello</a:t>
            </a:r>
            <a:r>
              <a:rPr lang="en-US" sz="1600" dirty="0">
                <a:latin typeface="Courier New" pitchFamily="49" charset="0"/>
              </a:rPr>
              <a:t>, world!\n"); 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return </a:t>
            </a:r>
            <a:r>
              <a:rPr lang="en-US" sz="1600" dirty="0">
                <a:latin typeface="Courier New" pitchFamily="49" charset="0"/>
              </a:rPr>
              <a:t>NULL;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808964" name="Text Box 4"/>
          <p:cNvSpPr txBox="1">
            <a:spLocks noChangeArrowheads="1"/>
          </p:cNvSpPr>
          <p:nvPr/>
        </p:nvSpPr>
        <p:spPr bwMode="auto">
          <a:xfrm>
            <a:off x="6477000" y="1981200"/>
            <a:ext cx="1911036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b="0" i="1" dirty="0" smtClean="0">
                <a:latin typeface="+mn-lt"/>
              </a:rPr>
              <a:t>Thread attributes </a:t>
            </a:r>
          </a:p>
          <a:p>
            <a:pPr algn="ctr"/>
            <a:r>
              <a:rPr lang="en-US" sz="1800" b="0" i="1" dirty="0" smtClean="0">
                <a:latin typeface="+mn-lt"/>
              </a:rPr>
              <a:t>(usually NULL)</a:t>
            </a:r>
          </a:p>
        </p:txBody>
      </p:sp>
      <p:sp>
        <p:nvSpPr>
          <p:cNvPr id="808965" name="Text Box 5"/>
          <p:cNvSpPr txBox="1">
            <a:spLocks noChangeArrowheads="1"/>
          </p:cNvSpPr>
          <p:nvPr/>
        </p:nvSpPr>
        <p:spPr bwMode="auto">
          <a:xfrm>
            <a:off x="6477000" y="2971800"/>
            <a:ext cx="1950662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b="0" i="1" dirty="0" smtClean="0">
                <a:latin typeface="+mn-lt"/>
              </a:rPr>
              <a:t>Thread arguments</a:t>
            </a:r>
          </a:p>
          <a:p>
            <a:pPr algn="ctr"/>
            <a:r>
              <a:rPr lang="en-US" sz="1800" b="0" i="1" dirty="0" smtClean="0">
                <a:latin typeface="+mn-lt"/>
              </a:rPr>
              <a:t>(void *p) </a:t>
            </a:r>
          </a:p>
        </p:txBody>
      </p:sp>
      <p:sp>
        <p:nvSpPr>
          <p:cNvPr id="808966" name="Text Box 6"/>
          <p:cNvSpPr txBox="1">
            <a:spLocks noChangeArrowheads="1"/>
          </p:cNvSpPr>
          <p:nvPr/>
        </p:nvSpPr>
        <p:spPr bwMode="auto">
          <a:xfrm>
            <a:off x="6475413" y="4483100"/>
            <a:ext cx="2108269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b="0" i="1" dirty="0" smtClean="0">
                <a:latin typeface="+mn-lt"/>
              </a:rPr>
              <a:t>assigns return </a:t>
            </a:r>
            <a:r>
              <a:rPr lang="en-US" sz="1800" b="0" i="1" dirty="0">
                <a:latin typeface="+mn-lt"/>
              </a:rPr>
              <a:t>value</a:t>
            </a:r>
          </a:p>
          <a:p>
            <a:pPr algn="ctr"/>
            <a:r>
              <a:rPr lang="en-US" sz="1800" b="0" i="1" dirty="0">
                <a:latin typeface="+mn-lt"/>
              </a:rPr>
              <a:t>(void **p)</a:t>
            </a:r>
          </a:p>
        </p:txBody>
      </p:sp>
      <p:sp>
        <p:nvSpPr>
          <p:cNvPr id="808967" name="Line 7"/>
          <p:cNvSpPr>
            <a:spLocks noChangeShapeType="1"/>
          </p:cNvSpPr>
          <p:nvPr/>
        </p:nvSpPr>
        <p:spPr bwMode="auto">
          <a:xfrm flipH="1">
            <a:off x="3657600" y="2362200"/>
            <a:ext cx="2819400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08968" name="Line 8"/>
          <p:cNvSpPr>
            <a:spLocks noChangeShapeType="1"/>
          </p:cNvSpPr>
          <p:nvPr/>
        </p:nvSpPr>
        <p:spPr bwMode="auto">
          <a:xfrm flipH="1">
            <a:off x="5410200" y="3276600"/>
            <a:ext cx="10668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08969" name="Line 9"/>
          <p:cNvSpPr>
            <a:spLocks noChangeShapeType="1"/>
          </p:cNvSpPr>
          <p:nvPr/>
        </p:nvSpPr>
        <p:spPr bwMode="auto">
          <a:xfrm flipH="1" flipV="1">
            <a:off x="3352800" y="4267200"/>
            <a:ext cx="31242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64" grpId="0" animBg="1"/>
      <p:bldP spid="808965" grpId="0" animBg="1"/>
      <p:bldP spid="808966" grpId="0" animBg="1"/>
      <p:bldP spid="808967" grpId="0" animBg="1"/>
      <p:bldP spid="808968" grpId="0" animBg="1"/>
      <p:bldP spid="80896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1"/>
        </a:solidFill>
        <a:ln w="25400">
          <a:solidFill>
            <a:schemeClr val="tx1"/>
          </a:solidFill>
          <a:round/>
          <a:headEnd/>
          <a:tailEnd/>
        </a:ln>
        <a:effectLst/>
      </a:spPr>
      <a:bodyPr wrap="none" anchor="ctr">
        <a:spAutoFit/>
      </a:bodyPr>
      <a:lstStyle>
        <a:defPPr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15398</TotalTime>
  <Words>3365</Words>
  <Application>Microsoft Macintosh PowerPoint</Application>
  <PresentationFormat>On-screen Show (4:3)</PresentationFormat>
  <Paragraphs>838</Paragraphs>
  <Slides>36</Slides>
  <Notes>33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template2007</vt:lpstr>
      <vt:lpstr>Synchronization: Basics  15-213: Introduction to Computer Systems 23rd Lecture, Nov. 16, 2010</vt:lpstr>
      <vt:lpstr>Today</vt:lpstr>
      <vt:lpstr>Process: Traditional View</vt:lpstr>
      <vt:lpstr>Process: Alternative View</vt:lpstr>
      <vt:lpstr>Process with Two Threads</vt:lpstr>
      <vt:lpstr>Threads vs. Processes</vt:lpstr>
      <vt:lpstr>Threads vs. Processes (cont.)</vt:lpstr>
      <vt:lpstr>Posix Threads (Pthreads) Interface</vt:lpstr>
      <vt:lpstr>The Pthreads “Hello, world" Program</vt:lpstr>
      <vt:lpstr>Pros and Cons of Thread-Based Designs</vt:lpstr>
      <vt:lpstr>Today</vt:lpstr>
      <vt:lpstr>Shared Variables in Threaded C Programs</vt:lpstr>
      <vt:lpstr>Threads Memory Model</vt:lpstr>
      <vt:lpstr>Example Program to Illustrate Sharing</vt:lpstr>
      <vt:lpstr>Mapping Variable Instances to Memory</vt:lpstr>
      <vt:lpstr>Mapping Variable Instances to Memory</vt:lpstr>
      <vt:lpstr>Shared Variable Analysis</vt:lpstr>
      <vt:lpstr>Today</vt:lpstr>
      <vt:lpstr>badcnt.c: Improper Synchronization</vt:lpstr>
      <vt:lpstr>Assembly Code for Counter Loop</vt:lpstr>
      <vt:lpstr>Concurrent Execution</vt:lpstr>
      <vt:lpstr>Concurrent Execution (cont)</vt:lpstr>
      <vt:lpstr>Concurrent Execution (cont)</vt:lpstr>
      <vt:lpstr>Progress Graphs</vt:lpstr>
      <vt:lpstr>Trajectories in Progress Graphs</vt:lpstr>
      <vt:lpstr>Critical Sections and Unsafe Regions</vt:lpstr>
      <vt:lpstr>Critical Sections and Unsafe Regions</vt:lpstr>
      <vt:lpstr>Enforcing Mutual Exclusion</vt:lpstr>
      <vt:lpstr>Today</vt:lpstr>
      <vt:lpstr>Semaphores</vt:lpstr>
      <vt:lpstr>C Semaphore Operations</vt:lpstr>
      <vt:lpstr>badcnt.c: Improper Synchronization</vt:lpstr>
      <vt:lpstr>Using Semaphores for Mutual Exclusion</vt:lpstr>
      <vt:lpstr>goodcnt.c: Proper Synchronization</vt:lpstr>
      <vt:lpstr>Why Mutexes Work</vt:lpstr>
      <vt:lpstr>Summary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David O'Hallaron</cp:lastModifiedBy>
  <cp:revision>808</cp:revision>
  <cp:lastPrinted>1999-09-20T15:19:18Z</cp:lastPrinted>
  <dcterms:created xsi:type="dcterms:W3CDTF">2011-01-05T23:56:20Z</dcterms:created>
  <dcterms:modified xsi:type="dcterms:W3CDTF">2011-01-05T23:57:11Z</dcterms:modified>
</cp:coreProperties>
</file>