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0.xml" ContentType="application/vnd.openxmlformats-officedocument.presentationml.notesSlide+xml"/>
  <Override PartName="/ppt/tags/tag1.xml" ContentType="application/vnd.openxmlformats-officedocument.presentationml.tags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2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7F5CD"/>
    <a:srgbClr val="990000"/>
    <a:srgbClr val="F6F5BD"/>
    <a:srgbClr val="D5F1CF"/>
    <a:srgbClr val="EBAFAF"/>
    <a:srgbClr val="F1C7C7"/>
    <a:srgbClr val="CCCCCC"/>
    <a:srgbClr val="8DBA84"/>
    <a:srgbClr val="8AD87A"/>
    <a:srgbClr val="ACE3A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99" d="100"/>
          <a:sy n="99" d="100"/>
        </p:scale>
        <p:origin x="-288" y="-96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</a:t>
            </a:r>
            <a:r>
              <a:rPr lang="en-US" sz="2000" b="0" dirty="0" smtClean="0"/>
              <a:t>213: </a:t>
            </a:r>
            <a:r>
              <a:rPr lang="en-US" sz="2000" b="0" dirty="0" smtClean="0"/>
              <a:t>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17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Oct. 21, 2010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 and Dave </a:t>
            </a:r>
            <a:r>
              <a:rPr lang="en-US" dirty="0" err="1" smtClean="0"/>
              <a:t>O’Hallaron</a:t>
            </a: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i&lt;k</a:t>
            </a:r>
            <a:r>
              <a:rPr lang="en-GB" i="1" dirty="0"/>
              <a:t> 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56096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d</a:t>
              </a:r>
              <a:r>
                <a:rPr lang="en-GB" sz="1600" b="1" dirty="0" smtClean="0">
                  <a:latin typeface="Calibri" pitchFamily="34" charset="0"/>
                </a:rPr>
                <a:t>ata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01772" y="4786853"/>
            <a:ext cx="457200" cy="6370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5954172" y="4939253"/>
            <a:ext cx="457200" cy="3322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06572" y="5091653"/>
            <a:ext cx="457200" cy="27493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258971" y="4966747"/>
            <a:ext cx="457200" cy="277307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 </a:t>
            </a:r>
            <a:r>
              <a:rPr lang="en-GB" sz="1800" b="0" dirty="0"/>
              <a:t>helps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(*p 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rgbClr val="F1C7C7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419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4419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715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4419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44196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57150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4419600" y="31242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419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8674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5720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8674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8674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5720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5720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8674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37338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572000" y="31242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572000" y="28194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 animBg="1"/>
      <p:bldP spid="29698" grpId="0" animBg="1"/>
      <p:bldP spid="29699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33" grpId="0" animBg="1"/>
      <p:bldP spid="297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44196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7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3" grpId="0" animBg="1"/>
      <p:bldP spid="30754" grpId="0" animBg="1"/>
      <p:bldP spid="30755" grpId="0" animBg="1"/>
      <p:bldP spid="30756" grpId="0" animBg="1"/>
      <p:bldP spid="30757" grpId="0" animBg="1"/>
      <p:bldP spid="307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21336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419600" y="1905000"/>
            <a:ext cx="1676400" cy="27432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(typically</a:t>
            </a:r>
            <a:r>
              <a:rPr lang="en-GB" dirty="0"/>
              <a:t>) aligned to 8-byte boundary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375759"/>
            <a:ext cx="8077200" cy="426304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foo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n, 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m)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, *p;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Allocate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a block of n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ints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>
                <a:latin typeface="Courier New" pitchFamily="49" charset="0"/>
              </a:rPr>
              <a:t>= 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*</a:t>
            </a:r>
            <a:r>
              <a:rPr lang="en-GB" sz="1600" b="1" dirty="0" smtClean="0">
                <a:latin typeface="Courier New" pitchFamily="49" charset="0"/>
              </a:rPr>
              <a:t>) </a:t>
            </a:r>
            <a:r>
              <a:rPr lang="en-GB" sz="1600" b="1" dirty="0" err="1" smtClean="0">
                <a:latin typeface="Courier New" pitchFamily="49" charset="0"/>
              </a:rPr>
              <a:t>malloc</a:t>
            </a:r>
            <a:r>
              <a:rPr lang="en-GB" sz="1600" b="1" dirty="0" err="1">
                <a:latin typeface="Courier New" pitchFamily="49" charset="0"/>
              </a:rPr>
              <a:t>(n</a:t>
            </a:r>
            <a:r>
              <a:rPr lang="en-GB" sz="1600" b="1" dirty="0">
                <a:latin typeface="Courier New" pitchFamily="49" charset="0"/>
              </a:rPr>
              <a:t> * </a:t>
            </a:r>
            <a:r>
              <a:rPr lang="en-GB" sz="1600" b="1" dirty="0" err="1">
                <a:latin typeface="Courier New" pitchFamily="49" charset="0"/>
              </a:rPr>
              <a:t>sizeof(int</a:t>
            </a:r>
            <a:r>
              <a:rPr lang="en-GB" sz="1600" b="1" dirty="0">
                <a:latin typeface="Courier New" pitchFamily="49" charset="0"/>
              </a:rPr>
              <a:t>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if </a:t>
            </a:r>
            <a:r>
              <a:rPr lang="en-GB" sz="1600" b="1" dirty="0">
                <a:latin typeface="Courier New" pitchFamily="49" charset="0"/>
              </a:rPr>
              <a:t>(p ==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</a:t>
            </a:r>
            <a:r>
              <a:rPr lang="en-GB" sz="1600" b="1" dirty="0" err="1" smtClean="0">
                <a:latin typeface="Courier New" pitchFamily="49" charset="0"/>
              </a:rPr>
              <a:t>perror</a:t>
            </a:r>
            <a:r>
              <a:rPr lang="en-GB" sz="1600" b="1" dirty="0" err="1">
                <a:latin typeface="Courier New" pitchFamily="49" charset="0"/>
              </a:rPr>
              <a:t>("malloc</a:t>
            </a:r>
            <a:r>
              <a:rPr lang="en-GB" sz="1600" b="1" dirty="0">
                <a:latin typeface="Courier New" pitchFamily="49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exit</a:t>
            </a:r>
            <a:r>
              <a:rPr lang="en-GB" sz="1600" b="1" dirty="0">
                <a:latin typeface="Courier New" pitchFamily="49" charset="0"/>
              </a:rPr>
              <a:t>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}</a:t>
            </a:r>
            <a:endParaRPr lang="en-GB" sz="1600" b="1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Initialize allocated block */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latin typeface="Courier New" pitchFamily="49" charset="0"/>
              </a:rPr>
              <a:t>for 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=0;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&lt;n;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++)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 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err="1">
                <a:latin typeface="Courier New" pitchFamily="49" charset="0"/>
              </a:rPr>
              <a:t>[i</a:t>
            </a:r>
            <a:r>
              <a:rPr lang="en-GB" sz="1600" b="1" dirty="0">
                <a:latin typeface="Courier New" pitchFamily="49" charset="0"/>
              </a:rPr>
              <a:t>] =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;</a:t>
            </a: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   /* Return </a:t>
            </a:r>
            <a:r>
              <a:rPr lang="en-GB" sz="1600" dirty="0" err="1" smtClean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to the heap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free</a:t>
            </a:r>
            <a:r>
              <a:rPr lang="en-GB" sz="1600" b="1" dirty="0" err="1">
                <a:latin typeface="Courier New" pitchFamily="49" charset="0"/>
              </a:rPr>
              <a:t>(p</a:t>
            </a:r>
            <a:r>
              <a:rPr lang="en-GB" sz="1600" b="1" dirty="0">
                <a:latin typeface="Courier New" pitchFamily="49" charset="0"/>
              </a:rPr>
              <a:t>);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Memory is word addressed (each word can hold a pointer)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8 byte alignment for GNU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(</a:t>
            </a:r>
            <a:r>
              <a:rPr lang="en-GB" b="1" dirty="0" err="1">
                <a:latin typeface="Courier New" pitchFamily="49" charset="0"/>
              </a:rPr>
              <a:t>libc</a:t>
            </a:r>
            <a:r>
              <a:rPr lang="en-GB" dirty="0"/>
              <a:t>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)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12450</TotalTime>
  <Words>2304</Words>
  <Application>Microsoft Macintosh PowerPoint</Application>
  <PresentationFormat>On-screen Show (4:3)</PresentationFormat>
  <Paragraphs>513</Paragraphs>
  <Slides>33</Slides>
  <Notes>31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Dynamic Memory Allocation:  Basic Concepts  15-213: Introduction to Computer Systems  17th Lecture, Oct. 21, 2010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O'Hallaron</cp:lastModifiedBy>
  <cp:revision>625</cp:revision>
  <cp:lastPrinted>1999-09-20T15:19:18Z</cp:lastPrinted>
  <dcterms:created xsi:type="dcterms:W3CDTF">2011-01-05T23:23:55Z</dcterms:created>
  <dcterms:modified xsi:type="dcterms:W3CDTF">2011-01-05T23:26:11Z</dcterms:modified>
</cp:coreProperties>
</file>