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jpeg" ContentType="image/jpeg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1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542" r:id="rId2"/>
    <p:sldId id="1437" r:id="rId3"/>
    <p:sldId id="1450" r:id="rId4"/>
    <p:sldId id="1438" r:id="rId5"/>
    <p:sldId id="1439" r:id="rId6"/>
    <p:sldId id="1440" r:id="rId7"/>
    <p:sldId id="1441" r:id="rId8"/>
    <p:sldId id="1442" r:id="rId9"/>
    <p:sldId id="1443" r:id="rId10"/>
    <p:sldId id="1444" r:id="rId11"/>
    <p:sldId id="1448" r:id="rId12"/>
    <p:sldId id="1400" r:id="rId13"/>
    <p:sldId id="1403" r:id="rId14"/>
    <p:sldId id="1401" r:id="rId15"/>
    <p:sldId id="1381" r:id="rId16"/>
    <p:sldId id="1402" r:id="rId17"/>
    <p:sldId id="1404" r:id="rId18"/>
    <p:sldId id="1396" r:id="rId19"/>
    <p:sldId id="1405" r:id="rId20"/>
    <p:sldId id="1406" r:id="rId21"/>
    <p:sldId id="1407" r:id="rId22"/>
    <p:sldId id="1449" r:id="rId23"/>
    <p:sldId id="1426" r:id="rId24"/>
    <p:sldId id="1447" r:id="rId25"/>
    <p:sldId id="1434" r:id="rId26"/>
    <p:sldId id="1435" r:id="rId27"/>
    <p:sldId id="1445" r:id="rId28"/>
    <p:sldId id="1446" r:id="rId29"/>
    <p:sldId id="1431" r:id="rId30"/>
    <p:sldId id="1430" r:id="rId31"/>
    <p:sldId id="1428" r:id="rId32"/>
    <p:sldId id="1427" r:id="rId33"/>
    <p:sldId id="1429" r:id="rId34"/>
  </p:sldIdLst>
  <p:sldSz cx="9144000" cy="6858000" type="screen4x3"/>
  <p:notesSz cx="7302500" cy="9586913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6D2D2"/>
    <a:srgbClr val="DEDFF5"/>
    <a:srgbClr val="F5F5F5"/>
    <a:srgbClr val="FFFFFF"/>
    <a:srgbClr val="DBF2DA"/>
    <a:srgbClr val="EBEBEB"/>
    <a:srgbClr val="990000"/>
    <a:srgbClr val="F6F5BD"/>
    <a:srgbClr val="D5F1CF"/>
    <a:srgbClr val="F1C7C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99" d="100"/>
          <a:sy n="99" d="100"/>
        </p:scale>
        <p:origin x="-512" y="-96"/>
      </p:cViewPr>
      <p:guideLst>
        <p:guide orient="horz" pos="1296"/>
        <p:guide pos="39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tags" Target="tags/tag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Virtual Memory: Systems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213: </a:t>
            </a:r>
            <a:r>
              <a:rPr lang="en-US" sz="2000" b="0" dirty="0" smtClean="0"/>
              <a:t>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16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19,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</a:t>
            </a:r>
            <a:r>
              <a:rPr lang="en-GB" dirty="0" smtClean="0"/>
              <a:t>#3</a:t>
            </a:r>
            <a:endParaRPr lang="en-GB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 smtClean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VPN </a:t>
            </a:r>
            <a:r>
              <a:rPr lang="en-GB" sz="1600" dirty="0"/>
              <a:t>___	TLBI ___	TLBT ____	          TLB Hit? __	Page Fault? __        PPN: </a:t>
            </a:r>
            <a:r>
              <a:rPr lang="en-GB" sz="1600" dirty="0" smtClean="0"/>
              <a:t>____</a:t>
            </a:r>
            <a:endParaRPr lang="en-GB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CO___</a:t>
            </a:r>
            <a:r>
              <a:rPr lang="en-GB" sz="1600" dirty="0"/>
              <a:t>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43000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58868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4544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142732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781800" y="3437965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746470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0x28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2215620" y="5173133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52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271712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59139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0x28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580467" y="5992801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5850466" y="5992801"/>
            <a:ext cx="54117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C00000"/>
                </a:solidFill>
                <a:latin typeface="Calibri" pitchFamily="34" charset="0"/>
              </a:rPr>
              <a:t>Mem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Simple memory system example</a:t>
            </a:r>
          </a:p>
          <a:p>
            <a:r>
              <a:rPr lang="en-US" dirty="0" smtClean="0"/>
              <a:t>Case study: Core i7/Linux memory system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Memory mapping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 Core i7 Memory System</a:t>
            </a:r>
            <a:endParaRPr lang="en-US" dirty="0"/>
          </a:p>
        </p:txBody>
      </p:sp>
      <p:sp>
        <p:nvSpPr>
          <p:cNvPr id="43" name="Rectangle 406"/>
          <p:cNvSpPr>
            <a:spLocks noChangeArrowheads="1"/>
          </p:cNvSpPr>
          <p:nvPr/>
        </p:nvSpPr>
        <p:spPr bwMode="auto">
          <a:xfrm>
            <a:off x="512763" y="2600289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KB, 8-way</a:t>
            </a:r>
          </a:p>
        </p:txBody>
      </p:sp>
      <p:sp>
        <p:nvSpPr>
          <p:cNvPr id="44" name="Rectangle 408"/>
          <p:cNvSpPr>
            <a:spLocks noChangeArrowheads="1"/>
          </p:cNvSpPr>
          <p:nvPr/>
        </p:nvSpPr>
        <p:spPr bwMode="auto">
          <a:xfrm>
            <a:off x="838200" y="3353229"/>
            <a:ext cx="2578100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L2 unified 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256 KB, 8-way</a:t>
            </a:r>
          </a:p>
        </p:txBody>
      </p:sp>
      <p:sp>
        <p:nvSpPr>
          <p:cNvPr id="45" name="Line 409"/>
          <p:cNvSpPr>
            <a:spLocks noChangeShapeType="1"/>
          </p:cNvSpPr>
          <p:nvPr/>
        </p:nvSpPr>
        <p:spPr bwMode="auto">
          <a:xfrm>
            <a:off x="1257300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6" name="Line 410"/>
          <p:cNvSpPr>
            <a:spLocks noChangeShapeType="1"/>
          </p:cNvSpPr>
          <p:nvPr/>
        </p:nvSpPr>
        <p:spPr bwMode="auto">
          <a:xfrm>
            <a:off x="1244600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7" name="Line 411"/>
          <p:cNvSpPr>
            <a:spLocks noChangeShapeType="1"/>
          </p:cNvSpPr>
          <p:nvPr/>
        </p:nvSpPr>
        <p:spPr bwMode="auto">
          <a:xfrm>
            <a:off x="2938463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8" name="Rectangle 426"/>
          <p:cNvSpPr>
            <a:spLocks noChangeArrowheads="1"/>
          </p:cNvSpPr>
          <p:nvPr/>
        </p:nvSpPr>
        <p:spPr bwMode="auto">
          <a:xfrm>
            <a:off x="1008063" y="5059108"/>
            <a:ext cx="2166937" cy="755306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L3 unified 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8 MB, 16-way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(shared by all cores)</a:t>
            </a:r>
          </a:p>
        </p:txBody>
      </p:sp>
      <p:sp>
        <p:nvSpPr>
          <p:cNvPr id="49" name="Rectangle 427"/>
          <p:cNvSpPr>
            <a:spLocks noChangeArrowheads="1"/>
          </p:cNvSpPr>
          <p:nvPr/>
        </p:nvSpPr>
        <p:spPr bwMode="auto">
          <a:xfrm>
            <a:off x="4533900" y="6227553"/>
            <a:ext cx="2781300" cy="554247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Main memory</a:t>
            </a:r>
          </a:p>
        </p:txBody>
      </p:sp>
      <p:sp>
        <p:nvSpPr>
          <p:cNvPr id="50" name="Line 432"/>
          <p:cNvSpPr>
            <a:spLocks noChangeShapeType="1"/>
          </p:cNvSpPr>
          <p:nvPr/>
        </p:nvSpPr>
        <p:spPr bwMode="auto">
          <a:xfrm>
            <a:off x="29384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1" name="Rectangle 434"/>
          <p:cNvSpPr>
            <a:spLocks noChangeArrowheads="1"/>
          </p:cNvSpPr>
          <p:nvPr/>
        </p:nvSpPr>
        <p:spPr bwMode="auto">
          <a:xfrm>
            <a:off x="754063" y="1836892"/>
            <a:ext cx="1054100" cy="470587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Registers</a:t>
            </a:r>
          </a:p>
        </p:txBody>
      </p:sp>
      <p:sp>
        <p:nvSpPr>
          <p:cNvPr id="52" name="Rectangle 435"/>
          <p:cNvSpPr>
            <a:spLocks noChangeArrowheads="1"/>
          </p:cNvSpPr>
          <p:nvPr/>
        </p:nvSpPr>
        <p:spPr bwMode="auto">
          <a:xfrm>
            <a:off x="4064000" y="2600289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64 entries, 4-way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6045200" y="2600289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i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128 entries, 4-way</a:t>
            </a:r>
          </a:p>
        </p:txBody>
      </p:sp>
      <p:sp>
        <p:nvSpPr>
          <p:cNvPr id="54" name="Rectangle 438"/>
          <p:cNvSpPr>
            <a:spLocks noChangeArrowheads="1"/>
          </p:cNvSpPr>
          <p:nvPr/>
        </p:nvSpPr>
        <p:spPr bwMode="auto">
          <a:xfrm>
            <a:off x="4394200" y="3363686"/>
            <a:ext cx="31575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L2  unified 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512 entries, 4-way</a:t>
            </a:r>
          </a:p>
        </p:txBody>
      </p:sp>
      <p:sp>
        <p:nvSpPr>
          <p:cNvPr id="55" name="Line 439"/>
          <p:cNvSpPr>
            <a:spLocks noChangeShapeType="1"/>
          </p:cNvSpPr>
          <p:nvPr/>
        </p:nvSpPr>
        <p:spPr bwMode="auto">
          <a:xfrm>
            <a:off x="4983163" y="307610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6" name="Line 440"/>
          <p:cNvSpPr>
            <a:spLocks noChangeShapeType="1"/>
          </p:cNvSpPr>
          <p:nvPr/>
        </p:nvSpPr>
        <p:spPr bwMode="auto">
          <a:xfrm>
            <a:off x="6964363" y="3081334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7" name="Rectangle 441"/>
          <p:cNvSpPr>
            <a:spLocks noChangeArrowheads="1"/>
          </p:cNvSpPr>
          <p:nvPr/>
        </p:nvSpPr>
        <p:spPr bwMode="auto">
          <a:xfrm>
            <a:off x="2201863" y="2610747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i-cache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KB, 8-way</a:t>
            </a:r>
          </a:p>
        </p:txBody>
      </p:sp>
      <p:sp>
        <p:nvSpPr>
          <p:cNvPr id="58" name="Line 442"/>
          <p:cNvSpPr>
            <a:spLocks noChangeShapeType="1"/>
          </p:cNvSpPr>
          <p:nvPr/>
        </p:nvSpPr>
        <p:spPr bwMode="auto">
          <a:xfrm>
            <a:off x="4995863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9" name="Line 444"/>
          <p:cNvSpPr>
            <a:spLocks noChangeShapeType="1"/>
          </p:cNvSpPr>
          <p:nvPr/>
        </p:nvSpPr>
        <p:spPr bwMode="auto">
          <a:xfrm>
            <a:off x="69643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0" name="Rectangle 445"/>
          <p:cNvSpPr>
            <a:spLocks noChangeArrowheads="1"/>
          </p:cNvSpPr>
          <p:nvPr/>
        </p:nvSpPr>
        <p:spPr bwMode="auto">
          <a:xfrm>
            <a:off x="4813300" y="1847350"/>
            <a:ext cx="23368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MMU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(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addr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translation)</a:t>
            </a:r>
          </a:p>
        </p:txBody>
      </p:sp>
      <p:sp>
        <p:nvSpPr>
          <p:cNvPr id="61" name="Rectangle 450"/>
          <p:cNvSpPr>
            <a:spLocks noChangeArrowheads="1"/>
          </p:cNvSpPr>
          <p:nvPr/>
        </p:nvSpPr>
        <p:spPr bwMode="auto">
          <a:xfrm>
            <a:off x="2405063" y="1836892"/>
            <a:ext cx="10541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Instruction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fetch</a:t>
            </a:r>
          </a:p>
        </p:txBody>
      </p:sp>
      <p:sp>
        <p:nvSpPr>
          <p:cNvPr id="62" name="Rectangle 452"/>
          <p:cNvSpPr>
            <a:spLocks noChangeArrowheads="1"/>
          </p:cNvSpPr>
          <p:nvPr/>
        </p:nvSpPr>
        <p:spPr bwMode="auto">
          <a:xfrm>
            <a:off x="368300" y="1763690"/>
            <a:ext cx="7607300" cy="311633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3" name="Text Box 458"/>
          <p:cNvSpPr txBox="1">
            <a:spLocks noChangeArrowheads="1"/>
          </p:cNvSpPr>
          <p:nvPr/>
        </p:nvSpPr>
        <p:spPr bwMode="auto">
          <a:xfrm>
            <a:off x="251289" y="1447800"/>
            <a:ext cx="11965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Core x4</a:t>
            </a:r>
          </a:p>
        </p:txBody>
      </p:sp>
      <p:sp>
        <p:nvSpPr>
          <p:cNvPr id="64" name="Rectangle 459"/>
          <p:cNvSpPr>
            <a:spLocks noChangeArrowheads="1"/>
          </p:cNvSpPr>
          <p:nvPr/>
        </p:nvSpPr>
        <p:spPr bwMode="auto">
          <a:xfrm>
            <a:off x="4216400" y="5059108"/>
            <a:ext cx="3441700" cy="755306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DDR3 Memory controller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x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64 bit @ 10.66 GB/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GB/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total (shared by all cores)</a:t>
            </a:r>
          </a:p>
        </p:txBody>
      </p:sp>
      <p:sp>
        <p:nvSpPr>
          <p:cNvPr id="65" name="Rectangle 460"/>
          <p:cNvSpPr>
            <a:spLocks noChangeArrowheads="1"/>
          </p:cNvSpPr>
          <p:nvPr/>
        </p:nvSpPr>
        <p:spPr bwMode="auto">
          <a:xfrm>
            <a:off x="139700" y="1470880"/>
            <a:ext cx="8064500" cy="454892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6" name="Text Box 461"/>
          <p:cNvSpPr txBox="1">
            <a:spLocks noChangeArrowheads="1"/>
          </p:cNvSpPr>
          <p:nvPr/>
        </p:nvSpPr>
        <p:spPr bwMode="auto">
          <a:xfrm>
            <a:off x="0" y="1143000"/>
            <a:ext cx="293740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Processor package</a:t>
            </a:r>
          </a:p>
        </p:txBody>
      </p:sp>
      <p:sp>
        <p:nvSpPr>
          <p:cNvPr id="67" name="Rectangle 462"/>
          <p:cNvSpPr>
            <a:spLocks noChangeArrowheads="1"/>
          </p:cNvSpPr>
          <p:nvPr/>
        </p:nvSpPr>
        <p:spPr bwMode="auto">
          <a:xfrm>
            <a:off x="5422900" y="4053881"/>
            <a:ext cx="2328863" cy="648365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QuickPath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interconnect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4 links @ 25.6 GB/</a:t>
            </a:r>
            <a:r>
              <a:rPr kumimoji="0" lang="en-US" sz="160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each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8" name="Line 464"/>
          <p:cNvSpPr>
            <a:spLocks noChangeShapeType="1"/>
          </p:cNvSpPr>
          <p:nvPr/>
        </p:nvSpPr>
        <p:spPr bwMode="auto">
          <a:xfrm>
            <a:off x="2074863" y="3813359"/>
            <a:ext cx="0" cy="12339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9" name="Line 474"/>
          <p:cNvSpPr>
            <a:spLocks noChangeShapeType="1"/>
          </p:cNvSpPr>
          <p:nvPr/>
        </p:nvSpPr>
        <p:spPr bwMode="auto">
          <a:xfrm flipH="1">
            <a:off x="5805488" y="5814414"/>
            <a:ext cx="7937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0" name="Line 475"/>
          <p:cNvSpPr>
            <a:spLocks noChangeShapeType="1"/>
          </p:cNvSpPr>
          <p:nvPr/>
        </p:nvSpPr>
        <p:spPr bwMode="auto">
          <a:xfrm>
            <a:off x="5965825" y="5814414"/>
            <a:ext cx="0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1" name="Line 476"/>
          <p:cNvSpPr>
            <a:spLocks noChangeShapeType="1"/>
          </p:cNvSpPr>
          <p:nvPr/>
        </p:nvSpPr>
        <p:spPr bwMode="auto">
          <a:xfrm>
            <a:off x="6118225" y="5806571"/>
            <a:ext cx="0" cy="4418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2" name="Line 479"/>
          <p:cNvSpPr>
            <a:spLocks noChangeShapeType="1"/>
          </p:cNvSpPr>
          <p:nvPr/>
        </p:nvSpPr>
        <p:spPr bwMode="auto">
          <a:xfrm>
            <a:off x="4957763" y="3834274"/>
            <a:ext cx="0" cy="12235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3" name="Text Box 497"/>
          <p:cNvSpPr txBox="1">
            <a:spLocks noChangeArrowheads="1"/>
          </p:cNvSpPr>
          <p:nvPr/>
        </p:nvSpPr>
        <p:spPr bwMode="auto">
          <a:xfrm>
            <a:off x="8331200" y="3886200"/>
            <a:ext cx="965200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To other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cores</a:t>
            </a:r>
          </a:p>
        </p:txBody>
      </p:sp>
      <p:grpSp>
        <p:nvGrpSpPr>
          <p:cNvPr id="74" name="Group 501"/>
          <p:cNvGrpSpPr>
            <a:grpSpLocks/>
          </p:cNvGrpSpPr>
          <p:nvPr/>
        </p:nvGrpSpPr>
        <p:grpSpPr bwMode="auto">
          <a:xfrm>
            <a:off x="7735888" y="4111397"/>
            <a:ext cx="595312" cy="501960"/>
            <a:chOff x="4785" y="2300"/>
            <a:chExt cx="343" cy="384"/>
          </a:xfrm>
        </p:grpSpPr>
        <p:sp>
          <p:nvSpPr>
            <p:cNvPr id="75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6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7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8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</p:grpSp>
      <p:sp>
        <p:nvSpPr>
          <p:cNvPr id="79" name="Text Box 499"/>
          <p:cNvSpPr txBox="1">
            <a:spLocks noChangeArrowheads="1"/>
          </p:cNvSpPr>
          <p:nvPr/>
        </p:nvSpPr>
        <p:spPr bwMode="auto">
          <a:xfrm>
            <a:off x="8361422" y="4418587"/>
            <a:ext cx="93497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To I/O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bridge</a:t>
            </a:r>
          </a:p>
        </p:txBody>
      </p:sp>
      <p:sp>
        <p:nvSpPr>
          <p:cNvPr id="80" name="Line 500"/>
          <p:cNvSpPr>
            <a:spLocks noChangeShapeType="1"/>
          </p:cNvSpPr>
          <p:nvPr/>
        </p:nvSpPr>
        <p:spPr bwMode="auto">
          <a:xfrm>
            <a:off x="6565900" y="4691788"/>
            <a:ext cx="0" cy="35555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1" name="Line 502"/>
          <p:cNvSpPr>
            <a:spLocks noChangeShapeType="1"/>
          </p:cNvSpPr>
          <p:nvPr/>
        </p:nvSpPr>
        <p:spPr bwMode="auto">
          <a:xfrm flipV="1">
            <a:off x="3175000" y="5381983"/>
            <a:ext cx="104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Symbols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Basic Parameters</a:t>
            </a:r>
          </a:p>
          <a:p>
            <a:pPr lvl="1"/>
            <a:r>
              <a:rPr lang="en-US" b="1" dirty="0" smtClean="0"/>
              <a:t>N = 2</a:t>
            </a:r>
            <a:r>
              <a:rPr lang="en-US" b="1" baseline="30000" dirty="0" smtClean="0"/>
              <a:t>n </a:t>
            </a:r>
            <a:r>
              <a:rPr lang="en-US" dirty="0" smtClean="0"/>
              <a:t>: Number of addresses in virtual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M = 2</a:t>
            </a:r>
            <a:r>
              <a:rPr lang="en-US" b="1" baseline="30000" dirty="0" smtClean="0"/>
              <a:t>m </a:t>
            </a:r>
            <a:r>
              <a:rPr lang="en-US" dirty="0" smtClean="0"/>
              <a:t>: Number of addresses in physical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P = 2</a:t>
            </a:r>
            <a:r>
              <a:rPr lang="en-US" b="1" baseline="30000" dirty="0" smtClean="0"/>
              <a:t>p </a:t>
            </a:r>
            <a:r>
              <a:rPr lang="en-US" b="1" dirty="0" smtClean="0"/>
              <a:t> </a:t>
            </a:r>
            <a:r>
              <a:rPr lang="en-US" dirty="0" smtClean="0"/>
              <a:t>: Page size (bytes)</a:t>
            </a:r>
            <a:endParaRPr lang="en-US" baseline="30000" dirty="0" smtClean="0"/>
          </a:p>
          <a:p>
            <a:r>
              <a:rPr lang="en-US" dirty="0" smtClean="0"/>
              <a:t>Components of the virtual address (VA)</a:t>
            </a:r>
          </a:p>
          <a:p>
            <a:pPr lvl="1"/>
            <a:r>
              <a:rPr lang="en-US" b="1" dirty="0" smtClean="0"/>
              <a:t>TLBI</a:t>
            </a:r>
            <a:r>
              <a:rPr lang="en-US" dirty="0" smtClean="0"/>
              <a:t>: TLB index</a:t>
            </a:r>
          </a:p>
          <a:p>
            <a:pPr lvl="1"/>
            <a:r>
              <a:rPr lang="en-US" b="1" dirty="0" smtClean="0"/>
              <a:t>TLBT</a:t>
            </a:r>
            <a:r>
              <a:rPr lang="en-US" dirty="0" smtClean="0"/>
              <a:t>: TLB tag</a:t>
            </a:r>
          </a:p>
          <a:p>
            <a:pPr lvl="1"/>
            <a:r>
              <a:rPr lang="en-US" b="1" dirty="0" smtClean="0"/>
              <a:t>VPO</a:t>
            </a:r>
            <a:r>
              <a:rPr lang="en-US" dirty="0" smtClean="0"/>
              <a:t>: Virtual page offset </a:t>
            </a:r>
          </a:p>
          <a:p>
            <a:pPr lvl="1"/>
            <a:r>
              <a:rPr lang="en-US" b="1" dirty="0" smtClean="0"/>
              <a:t>VPN</a:t>
            </a:r>
            <a:r>
              <a:rPr lang="en-US" dirty="0" smtClean="0"/>
              <a:t>: Virtual page number </a:t>
            </a:r>
          </a:p>
          <a:p>
            <a:r>
              <a:rPr lang="en-US" dirty="0" smtClean="0"/>
              <a:t>Components of the physical address (PA)</a:t>
            </a:r>
          </a:p>
          <a:p>
            <a:pPr lvl="1"/>
            <a:r>
              <a:rPr lang="en-US" b="1" dirty="0" smtClean="0"/>
              <a:t>PPO</a:t>
            </a:r>
            <a:r>
              <a:rPr lang="en-US" dirty="0" smtClean="0"/>
              <a:t>: Physical page offset (same as VPO)</a:t>
            </a:r>
          </a:p>
          <a:p>
            <a:pPr lvl="1"/>
            <a:r>
              <a:rPr lang="en-US" b="1" dirty="0" smtClean="0"/>
              <a:t>PPN:</a:t>
            </a:r>
            <a:r>
              <a:rPr lang="en-US" dirty="0" smtClean="0"/>
              <a:t> Physical page number</a:t>
            </a:r>
          </a:p>
          <a:p>
            <a:pPr lvl="1"/>
            <a:r>
              <a:rPr lang="en-US" b="1" dirty="0" smtClean="0"/>
              <a:t>CO</a:t>
            </a:r>
            <a:r>
              <a:rPr lang="en-US" dirty="0" smtClean="0"/>
              <a:t>: Byte offset within cache line</a:t>
            </a:r>
          </a:p>
          <a:p>
            <a:pPr lvl="1"/>
            <a:r>
              <a:rPr lang="en-US" b="1" dirty="0" smtClean="0"/>
              <a:t>CI:</a:t>
            </a:r>
            <a:r>
              <a:rPr lang="en-US" dirty="0" smtClean="0"/>
              <a:t> Cache index</a:t>
            </a:r>
          </a:p>
          <a:p>
            <a:pPr lvl="1"/>
            <a:r>
              <a:rPr lang="en-US" b="1" dirty="0" smtClean="0"/>
              <a:t>CT</a:t>
            </a:r>
            <a:r>
              <a:rPr lang="en-US" dirty="0" smtClean="0"/>
              <a:t>: Cache tag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936082" cy="762000"/>
          </a:xfrm>
        </p:spPr>
        <p:txBody>
          <a:bodyPr/>
          <a:lstStyle/>
          <a:p>
            <a:r>
              <a:rPr lang="en-US" dirty="0" smtClean="0"/>
              <a:t>End-to-end Core i7 Address Translation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1177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>
                <a:solidFill>
                  <a:schemeClr val="tx2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568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1635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8763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17145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1406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9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1482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1635125" y="2438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1025525" y="24384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2244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2778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3311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3844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2244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2778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3311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3844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2244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2778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3311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3844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2244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2778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3311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3844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32142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1787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1787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1787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1787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1787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1254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1254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2549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3082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3616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4149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720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1482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1712913" y="4311650"/>
            <a:ext cx="307816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568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1101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11811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7207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792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792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PTE</a:t>
            </a:r>
            <a:endParaRPr lang="en-US" sz="1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0" y="5497513"/>
            <a:ext cx="536575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4302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5368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46101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54864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4378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4987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3035300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4978400" y="5349875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1244600" y="6477000"/>
            <a:ext cx="1150053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685800" y="361315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4514850" y="3175000"/>
            <a:ext cx="549212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2168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5445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5915025" y="5283200"/>
            <a:ext cx="865621" cy="906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5445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5810250" y="1066800"/>
            <a:ext cx="560850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5749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6283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6816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7350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5749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6283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6816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7350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5749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6283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6816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7350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5749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6283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6816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7350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67194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6130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7121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8493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5888038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5889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6435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6959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7493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8188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7883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7883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7883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7883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658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658813" y="6021388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623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695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2130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1368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6054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6892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8264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72517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82899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7959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79597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7083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8137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8455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7883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8874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7426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main memory</a:t>
            </a:r>
            <a:endParaRPr lang="en-US" sz="1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5724525" y="2806700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</a:t>
            </a:r>
            <a:r>
              <a:rPr lang="en-US" sz="1600" b="1" dirty="0" err="1">
                <a:solidFill>
                  <a:schemeClr val="tx2"/>
                </a:solidFill>
                <a:latin typeface="+mn-lt"/>
              </a:rPr>
              <a:t>d</a:t>
            </a:r>
            <a:r>
              <a:rPr lang="en-US" sz="1600" b="1" dirty="0">
                <a:solidFill>
                  <a:schemeClr val="tx2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8264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8264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6511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6013450" y="2057400"/>
            <a:ext cx="461251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8229600" y="198120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1787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7731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7883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1411288" y="1529348"/>
            <a:ext cx="188956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1635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2168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22479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17875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1106488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1387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1387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1249363" y="5254625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1249363" y="6030913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1214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2025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2025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1885950" y="5254625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1887538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1852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2663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2663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2525713" y="5249863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2525713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2490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60166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6540500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7064375" y="34290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76168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6019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6550025" y="4119563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7086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7616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6162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6683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7223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7759700" y="4270375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536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1754188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2392363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3485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Core i7 Level 1-3 Page Table Entries</a:t>
            </a:r>
            <a:endParaRPr lang="en-GB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828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 table physical base 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address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95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48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7200" y="2712466"/>
            <a:ext cx="6934200" cy="3916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 smtClean="0">
                <a:latin typeface="Calibri" pitchFamily="34" charset="0"/>
                <a:ea typeface="msgothic" charset="0"/>
                <a:cs typeface="msgothic" charset="0"/>
              </a:rPr>
              <a:t>Each entry references a 4K child page table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Child page table present in physical memory (1) or not (0).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Read-only or read-write access access permission for all reachable pages.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user or supervisor (kernel) mode access permission for all reachable pages.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the child page table.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CD: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Caching disabled or enabled for the child page table.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A: 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PS: 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Page size either 4 KB or 4 MB (defined for Level 1 </a:t>
            </a:r>
            <a:r>
              <a:rPr lang="en-GB" sz="1600" b="0" dirty="0" err="1" smtClean="0">
                <a:latin typeface="Calibri" pitchFamily="34" charset="0"/>
                <a:ea typeface="msgothic" charset="0"/>
                <a:cs typeface="msgothic" charset="0"/>
              </a:rPr>
              <a:t>PTEs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 only).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G: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Global page (don’t evict from TLB on task switch)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Page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table physical base address: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40 most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significant bits of physical page table address (forces page tables to be 4KB aligned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769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51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189413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22775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562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562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943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2738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6929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086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467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8470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229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610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838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57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XD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457200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 table location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 on disk)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550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524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62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57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3485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Core i7 Level 4 Page Table Entries</a:t>
            </a:r>
            <a:endParaRPr lang="en-GB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828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 physical </a:t>
            </a: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base 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address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95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48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D</a:t>
            </a:r>
            <a:endParaRPr lang="en-US" sz="1400" dirty="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7200" y="2712466"/>
            <a:ext cx="6934200" cy="3916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 smtClean="0">
                <a:latin typeface="Calibri" pitchFamily="34" charset="0"/>
                <a:ea typeface="msgothic" charset="0"/>
                <a:cs typeface="msgothic" charset="0"/>
              </a:rPr>
              <a:t>Each entry references a 4K child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Child page is present in memory (1) or not (0)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Read-only or read-write access permission for child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User or supervisor mode access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this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CD: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Cache disabled (1) or enabled (0)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A: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D: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Dirty bit (set by MMU on writes, cleared by software)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G: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Global page (don’t evict from TLB on task switch)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Page physical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base address: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40 most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significant bits of physical page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 address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(forces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pages to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be 4KB aligned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769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51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189413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22775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562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562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943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2738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6929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086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467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8470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229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610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838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57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XD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457200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ocation on disk)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550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524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62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57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i7 Page Table Translation</a:t>
            </a:r>
            <a:endParaRPr lang="en-US" dirty="0"/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158750" y="2967038"/>
            <a:ext cx="469842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6407150" y="4224338"/>
            <a:ext cx="824431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53975" y="3181350"/>
            <a:ext cx="824431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29018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6142038" y="1525588"/>
            <a:ext cx="1843087" cy="2730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5454501" y="1304925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6878339" y="13049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8053388" y="1306513"/>
            <a:ext cx="926535" cy="67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6102350" y="39449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6407150" y="3944938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5113338" y="3970338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5378450" y="308133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5446713" y="2295525"/>
            <a:ext cx="608339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5381625" y="3843338"/>
            <a:ext cx="758825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5113338" y="1798638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7639050" y="1798638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1589088" y="6235700"/>
            <a:ext cx="4495800" cy="28733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6084888" y="6235700"/>
            <a:ext cx="1874837" cy="28733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3665239" y="602615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6852939" y="602615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8053388" y="6038850"/>
            <a:ext cx="947825" cy="67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4578350" y="5786438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4578350" y="5784850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7842250" y="3373438"/>
            <a:ext cx="1148438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3586163" y="1519238"/>
            <a:ext cx="1277937" cy="280987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4864100" y="1525588"/>
            <a:ext cx="1277938" cy="2730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2314575" y="1519238"/>
            <a:ext cx="1277938" cy="280987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1036638" y="1517650"/>
            <a:ext cx="1277937" cy="280988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484187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5021263" y="3086100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5030788" y="3086100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41021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3916363" y="2295525"/>
            <a:ext cx="1148087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4105275" y="3852863"/>
            <a:ext cx="758825" cy="22860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3833813" y="1808163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3844925" y="39735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3546475" y="3971925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3727450" y="3089275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28067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2654300" y="2295525"/>
            <a:ext cx="1073485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2809875" y="3852863"/>
            <a:ext cx="758825" cy="22860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2549525" y="1808163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2549525" y="396716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227012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153035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1357313" y="2295525"/>
            <a:ext cx="1105044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  <a:endParaRPr lang="en-US" sz="1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1533525" y="3852863"/>
            <a:ext cx="758825" cy="2286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1260475" y="1808163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1273175" y="39608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41591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15683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695325" y="3106738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936326" y="2895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987425" y="2997200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2449513" y="3089275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2459038" y="3090863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2466676" y="2859088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2525713" y="2960688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3725863" y="3089275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3787476" y="2878138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3833813" y="2979738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5062239" y="28543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5121275" y="2955925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5208289" y="55594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5267325" y="5648325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7587951" y="36671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7527925" y="3656013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1419225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512 GB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2649538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1 GB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3998913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2 MB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5221288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4 KB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7924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Cute Trick for Speeding </a:t>
            </a:r>
            <a:r>
              <a:rPr lang="en-GB" dirty="0"/>
              <a:t>Up L1 Access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289425"/>
            <a:ext cx="8548687" cy="2339975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Observation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Bits that determine CI identical in virtual and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index into cache while address translation taking place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Generally we hit in TLB, so PPN bits (CT bits) available next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“Virtually indexed, physically tagged”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Cache carefully sized to make this possible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6200" y="1958930"/>
            <a:ext cx="2500313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Physical</a:t>
            </a: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PA)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874735" y="19804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2463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CO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181123" y="17518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2717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9415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9415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503135" y="3422868"/>
            <a:ext cx="1073378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Virtual</a:t>
            </a: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VA)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4735" y="3885406"/>
            <a:ext cx="1066800" cy="3048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VPN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941535" y="38854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177948" y="42664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938360" y="4266406"/>
            <a:ext cx="609600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3941535" y="25900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PPO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2874735" y="25900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PPN</a:t>
            </a:r>
          </a:p>
        </p:txBody>
      </p:sp>
      <p:sp>
        <p:nvSpPr>
          <p:cNvPr id="26641" name="AutoShape 17"/>
          <p:cNvSpPr>
            <a:spLocks/>
          </p:cNvSpPr>
          <p:nvPr/>
        </p:nvSpPr>
        <p:spPr bwMode="auto">
          <a:xfrm>
            <a:off x="2569935" y="1980406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93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3484335" y="3655218"/>
            <a:ext cx="1588" cy="231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2798535" y="3123406"/>
            <a:ext cx="1143000" cy="609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</a:t>
            </a: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ess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Translation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3484335" y="2893218"/>
            <a:ext cx="1588" cy="274320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4246335" y="2893219"/>
            <a:ext cx="1588" cy="993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243160" y="3093244"/>
            <a:ext cx="733918" cy="537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No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Change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5236935" y="2590006"/>
            <a:ext cx="2667000" cy="1143000"/>
          </a:xfrm>
          <a:prstGeom prst="rect">
            <a:avLst/>
          </a:prstGeom>
          <a:solidFill>
            <a:srgbClr val="F6F5BD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4551135" y="3047205"/>
            <a:ext cx="934753" cy="992187"/>
          </a:xfrm>
          <a:prstGeom prst="line">
            <a:avLst/>
          </a:prstGeom>
          <a:noFill/>
          <a:ln w="19080">
            <a:solidFill>
              <a:srgbClr val="000066"/>
            </a:solidFill>
            <a:prstDash val="sysDot"/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4835582" y="3606377"/>
            <a:ext cx="325153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58" name="Freeform 34"/>
          <p:cNvSpPr>
            <a:spLocks/>
          </p:cNvSpPr>
          <p:nvPr/>
        </p:nvSpPr>
        <p:spPr bwMode="auto">
          <a:xfrm>
            <a:off x="3636734" y="1523206"/>
            <a:ext cx="1600201" cy="609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92" y="0"/>
              </a:cxn>
              <a:cxn ang="0">
                <a:pos x="1200" y="0"/>
              </a:cxn>
            </a:cxnLst>
            <a:rect l="0" t="0" r="r" b="b"/>
            <a:pathLst>
              <a:path w="1200" h="240">
                <a:moveTo>
                  <a:pt x="0" y="240"/>
                </a:moveTo>
                <a:lnTo>
                  <a:pt x="192" y="0"/>
                </a:lnTo>
                <a:lnTo>
                  <a:pt x="1200" y="0"/>
                </a:lnTo>
              </a:path>
            </a:pathLst>
          </a:custGeom>
          <a:noFill/>
          <a:ln w="19080">
            <a:solidFill>
              <a:srgbClr val="000066"/>
            </a:solidFill>
            <a:prstDash val="sysDot"/>
            <a:round/>
            <a:headEnd type="oval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075135" y="382087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L1 Cache</a:t>
            </a:r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4388558" y="1244177"/>
            <a:ext cx="367281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4858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770335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0192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303735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573041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574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106441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3908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59211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61497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 flipV="1">
            <a:off x="64545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5616347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0"/>
          <p:cNvSpPr>
            <a:spLocks noChangeShapeType="1"/>
          </p:cNvSpPr>
          <p:nvPr/>
        </p:nvSpPr>
        <p:spPr bwMode="auto">
          <a:xfrm flipV="1">
            <a:off x="7522935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V="1">
            <a:off x="66847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69895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V="1">
            <a:off x="72181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AutoShape 19"/>
          <p:cNvSpPr>
            <a:spLocks noChangeArrowheads="1"/>
          </p:cNvSpPr>
          <p:nvPr/>
        </p:nvSpPr>
        <p:spPr bwMode="auto">
          <a:xfrm>
            <a:off x="5236935" y="1244178"/>
            <a:ext cx="2667000" cy="432222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Tag Check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 of a Linux Process</a:t>
            </a:r>
            <a:endParaRPr lang="en-US" dirty="0"/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3482975" y="2976563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3482975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Memory mapped region </a:t>
            </a:r>
          </a:p>
          <a:p>
            <a:r>
              <a:rPr lang="en-US" sz="1600" dirty="0">
                <a:latin typeface="+mn-lt"/>
              </a:rPr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3482975" y="4778375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3482975" y="5273675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Runtime heap</a:t>
            </a:r>
            <a:r>
              <a:rPr lang="en-US" sz="1600" dirty="0" smtClean="0">
                <a:latin typeface="+mn-lt"/>
              </a:rPr>
              <a:t> (</a:t>
            </a:r>
            <a:r>
              <a:rPr lang="en-US" sz="1600" dirty="0" err="1" smtClean="0">
                <a:latin typeface="+mn-lt"/>
              </a:rPr>
              <a:t>malloc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3482975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3482975" y="6235700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3482975" y="5976938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3482975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Uninitialized data (.</a:t>
            </a:r>
            <a:r>
              <a:rPr lang="en-US" sz="1600" dirty="0" err="1">
                <a:latin typeface="+mn-lt"/>
              </a:rPr>
              <a:t>bss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4508500" y="5026025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3482975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4529137" y="3805237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3482975" y="6494463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3276600" y="6659563"/>
            <a:ext cx="268287" cy="274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+mn-lt"/>
              </a:rPr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2514600" y="3593068"/>
            <a:ext cx="7311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latin typeface="+mn-lt"/>
              </a:rPr>
              <a:t>%</a:t>
            </a:r>
            <a:r>
              <a:rPr lang="en-US" sz="1800" dirty="0" err="1">
                <a:latin typeface="Courier New"/>
                <a:cs typeface="Courier New"/>
              </a:rPr>
              <a:t>esp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3224212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5995987" y="4732814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Process</a:t>
            </a:r>
          </a:p>
          <a:p>
            <a:pPr algn="l"/>
            <a:r>
              <a:rPr lang="en-US" sz="1800" i="1" dirty="0">
                <a:latin typeface="+mn-lt"/>
              </a:rPr>
              <a:t>virtual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2667000" y="5035550"/>
            <a:ext cx="6002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brk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3209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3482975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3240086" y="2580213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1676400" y="2705100"/>
            <a:ext cx="15890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3481387" y="1256775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Process-specific </a:t>
            </a:r>
            <a:r>
              <a:rPr lang="en-US" sz="1600" dirty="0" smtClean="0">
                <a:latin typeface="+mn-lt"/>
              </a:rPr>
              <a:t>data</a:t>
            </a:r>
          </a:p>
          <a:p>
            <a:pPr algn="ctr"/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structs</a:t>
            </a:r>
            <a:r>
              <a:rPr lang="en-US" sz="1600" dirty="0" smtClean="0">
                <a:latin typeface="+mn-lt"/>
              </a:rPr>
              <a:t>  (</a:t>
            </a:r>
            <a:r>
              <a:rPr lang="en-US" sz="1600" dirty="0" err="1" smtClean="0">
                <a:latin typeface="+mn-lt"/>
              </a:rPr>
              <a:t>ptables</a:t>
            </a:r>
            <a:r>
              <a:rPr lang="en-US" sz="1600" dirty="0" smtClean="0">
                <a:latin typeface="+mn-lt"/>
              </a:rPr>
              <a:t>,</a:t>
            </a:r>
            <a:endParaRPr lang="en-US" sz="1600" dirty="0">
              <a:latin typeface="+mn-lt"/>
            </a:endParaRPr>
          </a:p>
          <a:p>
            <a:pPr algn="ctr"/>
            <a:r>
              <a:rPr lang="en-US" sz="1600" dirty="0">
                <a:latin typeface="+mn-lt"/>
              </a:rPr>
              <a:t>task and mm </a:t>
            </a:r>
            <a:r>
              <a:rPr lang="en-US" sz="1600" dirty="0" err="1">
                <a:latin typeface="+mn-lt"/>
              </a:rPr>
              <a:t>structs</a:t>
            </a:r>
            <a:r>
              <a:rPr lang="en-US" sz="1600" dirty="0" smtClean="0">
                <a:latin typeface="+mn-lt"/>
              </a:rPr>
              <a:t>, kernel stack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6034087" y="1987550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Kernel</a:t>
            </a:r>
          </a:p>
          <a:p>
            <a:pPr algn="l"/>
            <a:r>
              <a:rPr lang="en-US" sz="1800" i="1" dirty="0">
                <a:latin typeface="+mn-lt"/>
              </a:rPr>
              <a:t>virtual 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5754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5741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1371600" y="6188267"/>
            <a:ext cx="1798831" cy="54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0x08048000 (32)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0x00400000 (64)</a:t>
            </a: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3214687" y="1280228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1676400" y="1757363"/>
            <a:ext cx="15763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Different for</a:t>
            </a:r>
            <a:r>
              <a:rPr lang="en-US" sz="1800" i="1" dirty="0" smtClean="0">
                <a:solidFill>
                  <a:schemeClr val="tx2"/>
                </a:solidFill>
                <a:latin typeface="+mn-lt"/>
              </a:rPr>
              <a:t> each </a:t>
            </a:r>
            <a:r>
              <a:rPr lang="en-US" sz="1800" i="1" dirty="0">
                <a:solidFill>
                  <a:schemeClr val="tx2"/>
                </a:solidFill>
                <a:latin typeface="+mn-lt"/>
              </a:rPr>
              <a:t>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3468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3222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memory system example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Case study: Core i7/Linux memory system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Memory mapping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015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015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6106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Organizes VM as 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9357" y="1443038"/>
            <a:ext cx="1536922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task_struct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105885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mm_struct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186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186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pgd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62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662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186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mmap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707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vm_area_struct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4015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4015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4015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015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015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4015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015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4015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4015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4015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4015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4015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4015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5920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5791200" y="1143000"/>
            <a:ext cx="2285625" cy="3387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rocess </a:t>
            </a:r>
            <a:r>
              <a:rPr lang="en-GB" sz="1600" b="1" dirty="0">
                <a:latin typeface="Calibri" pitchFamily="34" charset="0"/>
              </a:rPr>
              <a:t>virtual </a:t>
            </a:r>
            <a:r>
              <a:rPr lang="en-GB" sz="1800" b="1" dirty="0">
                <a:latin typeface="Calibri" pitchFamily="34" charset="0"/>
              </a:rPr>
              <a:t>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5920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</a:t>
            </a:r>
            <a:r>
              <a:rPr lang="en-GB" sz="1600" b="1" dirty="0" smtClean="0">
                <a:latin typeface="Calibri" pitchFamily="34" charset="0"/>
              </a:rPr>
              <a:t>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5920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</a:t>
            </a:r>
            <a:r>
              <a:rPr lang="en-GB" sz="1600" b="1" dirty="0" smtClean="0">
                <a:latin typeface="Calibri" pitchFamily="34" charset="0"/>
              </a:rPr>
              <a:t>ata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5920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hared </a:t>
            </a:r>
            <a:r>
              <a:rPr lang="en-GB" sz="1600" b="1" dirty="0">
                <a:latin typeface="Calibri" pitchFamily="34" charset="0"/>
              </a:rPr>
              <a:t>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5082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5082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5082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5082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5082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5082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3785460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3787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3787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3785460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3787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3787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7932010" y="6170613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358774" y="3811587"/>
            <a:ext cx="3197225" cy="2894013"/>
          </a:xfrm>
          <a:ln/>
        </p:spPr>
        <p:txBody>
          <a:bodyPr/>
          <a:lstStyle/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</a:t>
            </a:r>
            <a:r>
              <a:rPr lang="en-GB" sz="1600" dirty="0" smtClean="0"/>
              <a:t> global directory address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 smtClean="0"/>
              <a:t>Points to L1 page table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this </a:t>
            </a:r>
            <a:r>
              <a:rPr lang="en-GB" sz="1600" dirty="0"/>
              <a:t>area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 smtClean="0"/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 smtClean="0"/>
              <a:t>Pages </a:t>
            </a:r>
            <a:r>
              <a:rPr lang="en-GB" sz="1600" b="1" dirty="0" smtClean="0"/>
              <a:t>shared</a:t>
            </a:r>
            <a:r>
              <a:rPr lang="en-GB" sz="1600" dirty="0" smtClean="0"/>
              <a:t> with </a:t>
            </a:r>
            <a:r>
              <a:rPr lang="en-GB" sz="1600" dirty="0"/>
              <a:t>other processes</a:t>
            </a:r>
            <a:r>
              <a:rPr lang="en-GB" sz="1600" dirty="0" smtClean="0"/>
              <a:t> or </a:t>
            </a:r>
            <a:r>
              <a:rPr lang="en-GB" sz="1600" b="1" dirty="0"/>
              <a:t>private</a:t>
            </a:r>
            <a:r>
              <a:rPr lang="en-GB" sz="1600" dirty="0"/>
              <a:t> to this </a:t>
            </a:r>
            <a:r>
              <a:rPr lang="en-GB" sz="1600" dirty="0" smtClean="0"/>
              <a:t>process</a:t>
            </a:r>
            <a:endParaRPr lang="en-GB" sz="1600" dirty="0"/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4015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4015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4015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3253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1424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12763" y="457200"/>
            <a:ext cx="70310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Page Fault 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4343400" y="2895600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343400" y="4880275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3737275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460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460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152400" y="1295400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vm_area_struct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460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460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60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460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460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460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60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460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460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460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460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460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60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2365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2253077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rocess </a:t>
            </a:r>
            <a:r>
              <a:rPr lang="en-GB" sz="1600" b="1" dirty="0">
                <a:latin typeface="Calibri" pitchFamily="34" charset="0"/>
              </a:rPr>
              <a:t>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2365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365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2365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1527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1527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1527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1527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1527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1527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230188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231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231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230188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231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231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460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460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460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528573" y="2971800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</a:rPr>
              <a:t>Segmentation fault:</a:t>
            </a:r>
            <a:endParaRPr lang="en-US" sz="1800" dirty="0" smtClean="0">
              <a:solidFill>
                <a:srgbClr val="990000"/>
              </a:solidFill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accessing a non-existing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528573" y="4050268"/>
            <a:ext cx="1910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528573" y="4876800"/>
            <a:ext cx="3386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r>
              <a:rPr lang="en-US" sz="1800" dirty="0" smtClean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Simple memory system example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Case study: Core i7/Linux memory system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Memory mapping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5763" y="493713"/>
            <a:ext cx="55578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Mapping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880" y="1220788"/>
            <a:ext cx="8527520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VM areas initialized by associating them with disk objects.</a:t>
            </a:r>
            <a:endParaRPr lang="en-GB" dirty="0" smtClean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Process is known as </a:t>
            </a:r>
            <a:r>
              <a:rPr lang="en-GB" b="1" i="1" dirty="0" smtClean="0">
                <a:solidFill>
                  <a:srgbClr val="990000"/>
                </a:solidFill>
              </a:rPr>
              <a:t>memory mapping</a:t>
            </a:r>
            <a:r>
              <a:rPr lang="en-GB" i="1" dirty="0" smtClean="0">
                <a:solidFill>
                  <a:srgbClr val="990000"/>
                </a:solidFill>
              </a:rPr>
              <a:t>. 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Area </a:t>
            </a:r>
            <a:r>
              <a:rPr lang="en-GB" dirty="0"/>
              <a:t>can be backed by (i.e., get its initial values from) 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Regular file</a:t>
            </a:r>
            <a:r>
              <a:rPr lang="en-GB" b="1" dirty="0"/>
              <a:t> </a:t>
            </a:r>
            <a:r>
              <a:rPr lang="en-GB" dirty="0"/>
              <a:t>on disk (e.g., an executable object file)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Initial page bytes come from a section of a file</a:t>
            </a:r>
            <a:endParaRPr lang="en-GB" dirty="0" smtClean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 smtClean="0">
                <a:solidFill>
                  <a:srgbClr val="990000"/>
                </a:solidFill>
              </a:rPr>
              <a:t>Anonymous file </a:t>
            </a:r>
            <a:r>
              <a:rPr lang="en-GB" dirty="0" smtClean="0"/>
              <a:t>(e.g., nothing)</a:t>
            </a:r>
            <a:endParaRPr lang="en-GB" i="1" dirty="0" smtClean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 fault will allocate a physical page full of </a:t>
            </a:r>
            <a:r>
              <a:rPr lang="en-GB" dirty="0" smtClean="0"/>
              <a:t>0's (</a:t>
            </a:r>
            <a:r>
              <a:rPr lang="en-GB" b="1" i="1" dirty="0" smtClean="0">
                <a:solidFill>
                  <a:srgbClr val="990000"/>
                </a:solidFill>
              </a:rPr>
              <a:t>demand-zero page</a:t>
            </a:r>
            <a:r>
              <a:rPr lang="en-GB" dirty="0" smtClean="0"/>
              <a:t>)</a:t>
            </a: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Once the page is written to (</a:t>
            </a:r>
            <a:r>
              <a:rPr lang="en-GB" b="1" i="1" dirty="0">
                <a:solidFill>
                  <a:srgbClr val="990000"/>
                </a:solidFill>
              </a:rPr>
              <a:t>dirtied</a:t>
            </a:r>
            <a:r>
              <a:rPr lang="en-GB" dirty="0"/>
              <a:t>), it is like any other </a:t>
            </a:r>
            <a:r>
              <a:rPr lang="en-GB" dirty="0" smtClean="0"/>
              <a:t>page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Dirty pages are copied back and forth between memory and a special </a:t>
            </a:r>
            <a:r>
              <a:rPr lang="en-GB" i="1" dirty="0" smtClean="0">
                <a:solidFill>
                  <a:srgbClr val="990000"/>
                </a:solidFill>
              </a:rPr>
              <a:t>swap file</a:t>
            </a:r>
            <a:r>
              <a:rPr lang="en-GB" dirty="0" smtClean="0"/>
              <a:t>.</a:t>
            </a:r>
            <a:endParaRPr lang="en-GB" i="1" dirty="0" smtClean="0">
              <a:solidFill>
                <a:srgbClr val="990000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990000"/>
                </a:solidFill>
              </a:rPr>
              <a:t>Key point: </a:t>
            </a:r>
            <a:r>
              <a:rPr lang="en-GB" dirty="0" smtClean="0"/>
              <a:t>no virtual pages are copied into physical memory until they are referenced!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Known as </a:t>
            </a:r>
            <a:r>
              <a:rPr lang="en-GB" b="1" i="1" dirty="0" smtClean="0">
                <a:solidFill>
                  <a:srgbClr val="990000"/>
                </a:solidFill>
              </a:rPr>
              <a:t>demand paging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Crucial for time and space efficiency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Revisited: Shared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651125" cy="4607828"/>
          </a:xfrm>
        </p:spPr>
        <p:txBody>
          <a:bodyPr/>
          <a:lstStyle/>
          <a:p>
            <a:r>
              <a:rPr lang="en-US" dirty="0" smtClean="0"/>
              <a:t>Process 1  maps the shared object. 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174875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17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Revisited: Shared Objects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224078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32250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36850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36850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36850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36850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6248400" y="2097772"/>
            <a:ext cx="2651125" cy="46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Process 2 maps the shared object.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US" kern="0" dirty="0" smtClean="0">
                <a:latin typeface="Calibri" pitchFamily="34" charset="0"/>
              </a:rPr>
              <a:t>Notice how the virtual addresses can be different.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088322"/>
          </a:xfrm>
        </p:spPr>
        <p:txBody>
          <a:bodyPr/>
          <a:lstStyle/>
          <a:p>
            <a:r>
              <a:rPr lang="en-US" dirty="0" smtClean="0"/>
              <a:t>Sharing Revisited: </a:t>
            </a:r>
            <a:br>
              <a:rPr lang="en-US" dirty="0" smtClean="0"/>
            </a:br>
            <a:r>
              <a:rPr lang="en-US" dirty="0" smtClean="0"/>
              <a:t>Private Copy-on-write (COW)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895600" cy="4191000"/>
          </a:xfrm>
        </p:spPr>
        <p:txBody>
          <a:bodyPr/>
          <a:lstStyle/>
          <a:p>
            <a:r>
              <a:rPr lang="en-US" dirty="0" smtClean="0"/>
              <a:t>Two processes mapping a </a:t>
            </a:r>
            <a:r>
              <a:rPr lang="en-US" i="1" dirty="0" smtClean="0">
                <a:solidFill>
                  <a:srgbClr val="990000"/>
                </a:solidFill>
              </a:rPr>
              <a:t>private copy-on-write (COW)  </a:t>
            </a:r>
            <a:r>
              <a:rPr lang="en-US" dirty="0" smtClean="0"/>
              <a:t>object. </a:t>
            </a:r>
          </a:p>
          <a:p>
            <a:r>
              <a:rPr lang="en-US" dirty="0" smtClean="0"/>
              <a:t>Area flagged as private copy-on-write</a:t>
            </a:r>
          </a:p>
          <a:p>
            <a:r>
              <a:rPr lang="en-US" dirty="0" err="1" smtClean="0"/>
              <a:t>PTEs</a:t>
            </a:r>
            <a:r>
              <a:rPr lang="en-US" dirty="0" smtClean="0"/>
              <a:t> in private areas are flagged as read-only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7580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0031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0031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Text Box 410"/>
          <p:cNvSpPr txBox="1">
            <a:spLocks noChangeArrowheads="1"/>
          </p:cNvSpPr>
          <p:nvPr/>
        </p:nvSpPr>
        <p:spPr bwMode="auto">
          <a:xfrm>
            <a:off x="4724400" y="3581400"/>
            <a:ext cx="1443537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 dirty="0" smtClean="0"/>
              <a:t> </a:t>
            </a:r>
            <a:r>
              <a:rPr lang="en-US" sz="1800" dirty="0"/>
              <a:t>P</a:t>
            </a:r>
            <a:r>
              <a:rPr lang="en-US" sz="1800" dirty="0" smtClean="0"/>
              <a:t>rivate</a:t>
            </a:r>
            <a:endParaRPr lang="en-US" sz="1800" dirty="0"/>
          </a:p>
          <a:p>
            <a:r>
              <a:rPr lang="en-US" sz="1800" dirty="0"/>
              <a:t>copy-on-write</a:t>
            </a:r>
            <a:endParaRPr lang="en-US" sz="1800" dirty="0" smtClean="0"/>
          </a:p>
          <a:p>
            <a:r>
              <a:rPr lang="en-US" sz="1800" dirty="0" smtClean="0"/>
              <a:t>area</a:t>
            </a:r>
            <a:endParaRPr lang="en-US" sz="1800" dirty="0"/>
          </a:p>
        </p:txBody>
      </p:sp>
      <p:sp>
        <p:nvSpPr>
          <p:cNvPr id="24" name="Right Brace 23"/>
          <p:cNvSpPr/>
          <p:nvPr/>
        </p:nvSpPr>
        <p:spPr bwMode="auto">
          <a:xfrm>
            <a:off x="4502631" y="3774172"/>
            <a:ext cx="145569" cy="5334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164522"/>
          </a:xfrm>
        </p:spPr>
        <p:txBody>
          <a:bodyPr/>
          <a:lstStyle/>
          <a:p>
            <a:r>
              <a:rPr lang="en-US" dirty="0" smtClean="0"/>
              <a:t>Sharing Revisited: </a:t>
            </a:r>
            <a:br>
              <a:rPr lang="en-US" dirty="0" smtClean="0"/>
            </a:br>
            <a:r>
              <a:rPr lang="en-US" dirty="0" smtClean="0"/>
              <a:t>Private Copy-on-write (COW)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1232" y="2057400"/>
            <a:ext cx="2872768" cy="4505325"/>
          </a:xfrm>
        </p:spPr>
        <p:txBody>
          <a:bodyPr/>
          <a:lstStyle/>
          <a:p>
            <a:r>
              <a:rPr lang="en-US" dirty="0" smtClean="0"/>
              <a:t>Instruction writing to private page triggers protection fault. </a:t>
            </a:r>
          </a:p>
          <a:p>
            <a:r>
              <a:rPr lang="en-US" dirty="0" smtClean="0"/>
              <a:t>Handler creates new R/W page. </a:t>
            </a:r>
          </a:p>
          <a:p>
            <a:r>
              <a:rPr lang="en-US" dirty="0" smtClean="0"/>
              <a:t>Instruction restarts upon handler return. </a:t>
            </a:r>
          </a:p>
          <a:p>
            <a:r>
              <a:rPr lang="en-US" dirty="0" smtClean="0"/>
              <a:t>Copying deferred as long as possible!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9485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915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8059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805922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915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4249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6381" y="2891522"/>
            <a:ext cx="1289050" cy="882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6381" y="327252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AutoShape 403"/>
          <p:cNvSpPr>
            <a:spLocks noChangeArrowheads="1"/>
          </p:cNvSpPr>
          <p:nvPr/>
        </p:nvSpPr>
        <p:spPr bwMode="auto">
          <a:xfrm>
            <a:off x="2826231" y="3272522"/>
            <a:ext cx="304800" cy="9144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990000"/>
          </a:solidFill>
          <a:ln w="12700">
            <a:solidFill>
              <a:srgbClr val="D5F1C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4" name="Text Box 404"/>
          <p:cNvSpPr txBox="1">
            <a:spLocks noChangeArrowheads="1"/>
          </p:cNvSpPr>
          <p:nvPr/>
        </p:nvSpPr>
        <p:spPr bwMode="auto">
          <a:xfrm>
            <a:off x="2835228" y="3103553"/>
            <a:ext cx="117422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Copy-on-write</a:t>
            </a:r>
          </a:p>
        </p:txBody>
      </p:sp>
      <p:sp>
        <p:nvSpPr>
          <p:cNvPr id="25" name="Rectangle 405" descr="Wide upward diagonal"/>
          <p:cNvSpPr>
            <a:spLocks noChangeArrowheads="1"/>
          </p:cNvSpPr>
          <p:nvPr/>
        </p:nvSpPr>
        <p:spPr bwMode="auto">
          <a:xfrm>
            <a:off x="2375381" y="3272522"/>
            <a:ext cx="3810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6" name="Rectangle 406" descr="Wide upward diagonal"/>
          <p:cNvSpPr>
            <a:spLocks noChangeArrowheads="1"/>
          </p:cNvSpPr>
          <p:nvPr/>
        </p:nvSpPr>
        <p:spPr bwMode="auto">
          <a:xfrm>
            <a:off x="4051781" y="41869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7" name="Rectangle 407" descr="Wide upward diagonal"/>
          <p:cNvSpPr>
            <a:spLocks noChangeArrowheads="1"/>
          </p:cNvSpPr>
          <p:nvPr/>
        </p:nvSpPr>
        <p:spPr bwMode="auto">
          <a:xfrm>
            <a:off x="2375381" y="39583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8" name="Line 408"/>
          <p:cNvSpPr>
            <a:spLocks noChangeShapeType="1"/>
          </p:cNvSpPr>
          <p:nvPr/>
        </p:nvSpPr>
        <p:spPr bwMode="auto">
          <a:xfrm flipH="1" flipV="1">
            <a:off x="2756381" y="39583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9" name="Line 409"/>
          <p:cNvSpPr>
            <a:spLocks noChangeShapeType="1"/>
          </p:cNvSpPr>
          <p:nvPr/>
        </p:nvSpPr>
        <p:spPr bwMode="auto">
          <a:xfrm flipH="1" flipV="1">
            <a:off x="2756381" y="41107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30" name="Text Box 410"/>
          <p:cNvSpPr txBox="1">
            <a:spLocks noChangeArrowheads="1"/>
          </p:cNvSpPr>
          <p:nvPr/>
        </p:nvSpPr>
        <p:spPr bwMode="auto">
          <a:xfrm>
            <a:off x="4712054" y="3833207"/>
            <a:ext cx="155917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Write to private</a:t>
            </a:r>
          </a:p>
          <a:p>
            <a:pPr algn="ctr"/>
            <a:r>
              <a:rPr lang="en-US" sz="1800" dirty="0"/>
              <a:t>copy-on-write</a:t>
            </a:r>
          </a:p>
          <a:p>
            <a:pPr algn="ctr"/>
            <a:r>
              <a:rPr lang="en-US" sz="1800" dirty="0"/>
              <a:t>page</a:t>
            </a:r>
          </a:p>
        </p:txBody>
      </p:sp>
      <p:sp>
        <p:nvSpPr>
          <p:cNvPr id="31" name="Line 411"/>
          <p:cNvSpPr>
            <a:spLocks noChangeShapeType="1"/>
          </p:cNvSpPr>
          <p:nvPr/>
        </p:nvSpPr>
        <p:spPr bwMode="auto">
          <a:xfrm flipH="1">
            <a:off x="4432781" y="4263122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>
                <a:latin typeface="Courier New"/>
                <a:cs typeface="Courier New"/>
              </a:rPr>
              <a:t>fork</a:t>
            </a:r>
            <a:r>
              <a:rPr lang="en-GB" dirty="0" smtClean="0"/>
              <a:t> Function Revisited</a:t>
            </a:r>
            <a:endParaRPr lang="en-GB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GB" dirty="0" smtClean="0"/>
              <a:t>VM and memory mapping explain how </a:t>
            </a:r>
            <a:r>
              <a:rPr lang="en-GB" dirty="0" smtClean="0">
                <a:latin typeface="Courier New"/>
                <a:cs typeface="Courier New"/>
              </a:rPr>
              <a:t>fork</a:t>
            </a:r>
            <a:r>
              <a:rPr lang="en-GB" dirty="0" smtClean="0"/>
              <a:t> provides private address space for each process.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To create virtual address for new new process</a:t>
            </a:r>
          </a:p>
          <a:p>
            <a:pPr lvl="1"/>
            <a:r>
              <a:rPr lang="en-GB" dirty="0" smtClean="0"/>
              <a:t>Create exact copies of current </a:t>
            </a:r>
            <a:r>
              <a:rPr lang="en-GB" dirty="0" err="1" smtClean="0">
                <a:latin typeface="Courier New"/>
                <a:cs typeface="Courier New"/>
              </a:rPr>
              <a:t>mm_struct</a:t>
            </a:r>
            <a:r>
              <a:rPr lang="en-GB" dirty="0" smtClean="0"/>
              <a:t>,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smtClean="0"/>
              <a:t>, and page tables. </a:t>
            </a:r>
          </a:p>
          <a:p>
            <a:pPr lvl="1"/>
            <a:r>
              <a:rPr lang="en-GB" dirty="0" smtClean="0"/>
              <a:t>Flag each page in both processes as read-only</a:t>
            </a:r>
          </a:p>
          <a:p>
            <a:pPr lvl="1"/>
            <a:r>
              <a:rPr lang="en-GB" dirty="0" smtClean="0"/>
              <a:t>Flag each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smtClean="0">
                <a:latin typeface="Courier New"/>
                <a:cs typeface="Courier New"/>
              </a:rPr>
              <a:t> </a:t>
            </a:r>
            <a:r>
              <a:rPr lang="en-GB" dirty="0" smtClean="0">
                <a:latin typeface="+mn-lt"/>
                <a:cs typeface="Courier New"/>
              </a:rPr>
              <a:t>i</a:t>
            </a:r>
            <a:r>
              <a:rPr lang="en-GB" dirty="0" smtClean="0">
                <a:latin typeface="+mn-lt"/>
              </a:rPr>
              <a:t>n</a:t>
            </a:r>
            <a:r>
              <a:rPr lang="en-GB" dirty="0" smtClean="0"/>
              <a:t> both processes as private COW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On return, each process has exact copy of virtual memory</a:t>
            </a:r>
          </a:p>
          <a:p>
            <a:endParaRPr lang="en-GB" dirty="0" smtClean="0"/>
          </a:p>
          <a:p>
            <a:r>
              <a:rPr lang="en-GB" dirty="0" smtClean="0"/>
              <a:t>Subsequent writes create new pages using COW mechanism.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Symbols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Basic Parameters</a:t>
            </a:r>
          </a:p>
          <a:p>
            <a:pPr lvl="1"/>
            <a:r>
              <a:rPr lang="en-US" b="1" dirty="0" smtClean="0"/>
              <a:t>N = 2</a:t>
            </a:r>
            <a:r>
              <a:rPr lang="en-US" b="1" baseline="30000" dirty="0" smtClean="0"/>
              <a:t>n </a:t>
            </a:r>
            <a:r>
              <a:rPr lang="en-US" dirty="0" smtClean="0"/>
              <a:t>: Number of addresses in virtual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M = 2</a:t>
            </a:r>
            <a:r>
              <a:rPr lang="en-US" b="1" baseline="30000" dirty="0" smtClean="0"/>
              <a:t>m </a:t>
            </a:r>
            <a:r>
              <a:rPr lang="en-US" dirty="0" smtClean="0"/>
              <a:t>: Number of addresses in physical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P = 2</a:t>
            </a:r>
            <a:r>
              <a:rPr lang="en-US" b="1" baseline="30000" dirty="0" smtClean="0"/>
              <a:t>p </a:t>
            </a:r>
            <a:r>
              <a:rPr lang="en-US" b="1" dirty="0" smtClean="0"/>
              <a:t> </a:t>
            </a:r>
            <a:r>
              <a:rPr lang="en-US" dirty="0" smtClean="0"/>
              <a:t>: Page size (bytes)</a:t>
            </a:r>
            <a:endParaRPr lang="en-US" baseline="30000" dirty="0" smtClean="0"/>
          </a:p>
          <a:p>
            <a:r>
              <a:rPr lang="en-US" dirty="0" smtClean="0"/>
              <a:t>Components of the virtual address (VA)</a:t>
            </a:r>
          </a:p>
          <a:p>
            <a:pPr lvl="1"/>
            <a:r>
              <a:rPr lang="en-US" b="1" dirty="0" smtClean="0"/>
              <a:t>TLBI</a:t>
            </a:r>
            <a:r>
              <a:rPr lang="en-US" dirty="0" smtClean="0"/>
              <a:t>: TLB index</a:t>
            </a:r>
          </a:p>
          <a:p>
            <a:pPr lvl="1"/>
            <a:r>
              <a:rPr lang="en-US" b="1" dirty="0" smtClean="0"/>
              <a:t>TLBT</a:t>
            </a:r>
            <a:r>
              <a:rPr lang="en-US" dirty="0" smtClean="0"/>
              <a:t>: TLB tag</a:t>
            </a:r>
          </a:p>
          <a:p>
            <a:pPr lvl="1"/>
            <a:r>
              <a:rPr lang="en-US" b="1" dirty="0" smtClean="0"/>
              <a:t>VPO</a:t>
            </a:r>
            <a:r>
              <a:rPr lang="en-US" dirty="0" smtClean="0"/>
              <a:t>: Virtual page offset </a:t>
            </a:r>
          </a:p>
          <a:p>
            <a:pPr lvl="1"/>
            <a:r>
              <a:rPr lang="en-US" b="1" dirty="0" smtClean="0"/>
              <a:t>VPN</a:t>
            </a:r>
            <a:r>
              <a:rPr lang="en-US" dirty="0" smtClean="0"/>
              <a:t>: Virtual page number </a:t>
            </a:r>
          </a:p>
          <a:p>
            <a:r>
              <a:rPr lang="en-US" dirty="0" smtClean="0"/>
              <a:t>Components of the physical address (PA)</a:t>
            </a:r>
          </a:p>
          <a:p>
            <a:pPr lvl="1"/>
            <a:r>
              <a:rPr lang="en-US" b="1" dirty="0" smtClean="0"/>
              <a:t>PPO</a:t>
            </a:r>
            <a:r>
              <a:rPr lang="en-US" dirty="0" smtClean="0"/>
              <a:t>: Physical page offset (same as VPO)</a:t>
            </a:r>
          </a:p>
          <a:p>
            <a:pPr lvl="1"/>
            <a:r>
              <a:rPr lang="en-US" b="1" dirty="0" smtClean="0"/>
              <a:t>PPN:</a:t>
            </a:r>
            <a:r>
              <a:rPr lang="en-US" dirty="0" smtClean="0"/>
              <a:t> Physical page number</a:t>
            </a:r>
          </a:p>
          <a:p>
            <a:pPr lvl="1"/>
            <a:r>
              <a:rPr lang="en-US" b="1" dirty="0" smtClean="0"/>
              <a:t>CO</a:t>
            </a:r>
            <a:r>
              <a:rPr lang="en-US" dirty="0" smtClean="0"/>
              <a:t>: Byte offset within cache line</a:t>
            </a:r>
          </a:p>
          <a:p>
            <a:pPr lvl="1"/>
            <a:r>
              <a:rPr lang="en-US" b="1" dirty="0" smtClean="0"/>
              <a:t>CI:</a:t>
            </a:r>
            <a:r>
              <a:rPr lang="en-US" dirty="0" smtClean="0"/>
              <a:t> Cache index</a:t>
            </a:r>
          </a:p>
          <a:p>
            <a:pPr lvl="1"/>
            <a:r>
              <a:rPr lang="en-US" b="1" dirty="0" smtClean="0"/>
              <a:t>CT</a:t>
            </a:r>
            <a:r>
              <a:rPr lang="en-US" dirty="0" smtClean="0"/>
              <a:t>: Cache tag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>
                <a:latin typeface="Courier New"/>
                <a:cs typeface="Courier New"/>
              </a:rPr>
              <a:t>execve</a:t>
            </a:r>
            <a:r>
              <a:rPr lang="en-GB" dirty="0" smtClean="0"/>
              <a:t> Function Revisited</a:t>
            </a:r>
            <a:endParaRPr lang="en-GB" dirty="0"/>
          </a:p>
        </p:txBody>
      </p:sp>
      <p:sp>
        <p:nvSpPr>
          <p:cNvPr id="34845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5534024" y="1362074"/>
            <a:ext cx="3609975" cy="5495926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To load and run a new program </a:t>
            </a:r>
            <a:r>
              <a:rPr lang="en-GB" dirty="0" err="1" smtClean="0">
                <a:latin typeface="Courier New"/>
                <a:cs typeface="Courier New"/>
              </a:rPr>
              <a:t>a.out</a:t>
            </a:r>
            <a:r>
              <a:rPr lang="en-GB" dirty="0" smtClean="0"/>
              <a:t> in the current process using </a:t>
            </a:r>
            <a:r>
              <a:rPr lang="en-GB" dirty="0" err="1" smtClean="0">
                <a:latin typeface="Courier New"/>
                <a:cs typeface="Courier New"/>
              </a:rPr>
              <a:t>execve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r>
              <a:rPr lang="en-GB" dirty="0" smtClean="0">
                <a:latin typeface="+mn-lt"/>
                <a:cs typeface="Courier New"/>
              </a:rPr>
              <a:t>Free</a:t>
            </a:r>
            <a:r>
              <a:rPr lang="en-GB" dirty="0" smtClean="0">
                <a:latin typeface="Courier New"/>
                <a:cs typeface="Courier New"/>
              </a:rPr>
              <a:t>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err="1" smtClean="0"/>
              <a:t>’s</a:t>
            </a:r>
            <a:r>
              <a:rPr lang="en-GB" dirty="0" smtClean="0"/>
              <a:t> and page tables for old areas</a:t>
            </a:r>
          </a:p>
          <a:p>
            <a:endParaRPr lang="en-GB" dirty="0" smtClean="0"/>
          </a:p>
          <a:p>
            <a:r>
              <a:rPr lang="en-GB" dirty="0" smtClean="0"/>
              <a:t>Create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err="1" smtClean="0"/>
              <a:t>’s</a:t>
            </a:r>
            <a:r>
              <a:rPr lang="en-GB" dirty="0" smtClean="0"/>
              <a:t> and page tables for new areas</a:t>
            </a:r>
          </a:p>
          <a:p>
            <a:pPr lvl="1"/>
            <a:r>
              <a:rPr lang="en-GB" dirty="0" smtClean="0"/>
              <a:t>Programs and initialized data backed by object files.</a:t>
            </a:r>
          </a:p>
          <a:p>
            <a:pPr lvl="1"/>
            <a:r>
              <a:rPr lang="en-GB" dirty="0" smtClean="0">
                <a:latin typeface="Courier New"/>
                <a:cs typeface="Courier New"/>
              </a:rPr>
              <a:t>.</a:t>
            </a:r>
            <a:r>
              <a:rPr lang="en-GB" dirty="0" err="1" smtClean="0">
                <a:latin typeface="Courier New"/>
                <a:cs typeface="Courier New"/>
              </a:rPr>
              <a:t>bss</a:t>
            </a:r>
            <a:r>
              <a:rPr lang="en-GB" dirty="0" smtClean="0">
                <a:latin typeface="Courier New"/>
                <a:cs typeface="Courier New"/>
              </a:rPr>
              <a:t>  </a:t>
            </a:r>
            <a:r>
              <a:rPr lang="en-GB" dirty="0" smtClean="0"/>
              <a:t>and stack backed by anonymous files . </a:t>
            </a:r>
          </a:p>
          <a:p>
            <a:endParaRPr lang="en-GB" dirty="0" smtClean="0"/>
          </a:p>
          <a:p>
            <a:r>
              <a:rPr lang="en-GB" dirty="0" smtClean="0"/>
              <a:t>Set PC to entry point in </a:t>
            </a:r>
            <a:r>
              <a:rPr lang="en-GB" dirty="0" smtClean="0">
                <a:latin typeface="Courier New"/>
                <a:cs typeface="Courier New"/>
              </a:rPr>
              <a:t>.text</a:t>
            </a:r>
          </a:p>
          <a:p>
            <a:pPr lvl="1"/>
            <a:r>
              <a:rPr lang="en-GB" dirty="0" smtClean="0"/>
              <a:t>Linux will fault in code and data pages as needed.</a:t>
            </a:r>
            <a:endParaRPr lang="en-GB" dirty="0"/>
          </a:p>
        </p:txBody>
      </p:sp>
      <p:sp>
        <p:nvSpPr>
          <p:cNvPr id="48" name="Rectangle 380"/>
          <p:cNvSpPr>
            <a:spLocks noChangeAspect="1" noChangeArrowheads="1"/>
          </p:cNvSpPr>
          <p:nvPr/>
        </p:nvSpPr>
        <p:spPr bwMode="auto">
          <a:xfrm>
            <a:off x="1514475" y="2627312"/>
            <a:ext cx="2174875" cy="6381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Memory mapped region </a:t>
            </a:r>
          </a:p>
          <a:p>
            <a:pPr algn="ctr"/>
            <a:r>
              <a:rPr lang="en-US" sz="1400"/>
              <a:t>for shared libraries</a:t>
            </a:r>
          </a:p>
        </p:txBody>
      </p:sp>
      <p:sp>
        <p:nvSpPr>
          <p:cNvPr id="49" name="Rectangle 381"/>
          <p:cNvSpPr>
            <a:spLocks noChangeAspect="1" noChangeArrowheads="1"/>
          </p:cNvSpPr>
          <p:nvPr/>
        </p:nvSpPr>
        <p:spPr bwMode="auto">
          <a:xfrm>
            <a:off x="1514475" y="3262312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0" name="Rectangle 382"/>
          <p:cNvSpPr>
            <a:spLocks noChangeAspect="1" noChangeArrowheads="1"/>
          </p:cNvSpPr>
          <p:nvPr/>
        </p:nvSpPr>
        <p:spPr bwMode="auto">
          <a:xfrm>
            <a:off x="1514475" y="3956050"/>
            <a:ext cx="2174875" cy="636587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Runtime heap (via </a:t>
            </a:r>
            <a:r>
              <a:rPr lang="en-US" sz="1400" dirty="0" err="1"/>
              <a:t>malloc</a:t>
            </a:r>
            <a:r>
              <a:rPr lang="en-US" sz="1400" dirty="0"/>
              <a:t>)</a:t>
            </a:r>
          </a:p>
        </p:txBody>
      </p:sp>
      <p:sp>
        <p:nvSpPr>
          <p:cNvPr id="51" name="Rectangle 383"/>
          <p:cNvSpPr>
            <a:spLocks noChangeAspect="1" noChangeArrowheads="1"/>
          </p:cNvSpPr>
          <p:nvPr/>
        </p:nvSpPr>
        <p:spPr bwMode="auto">
          <a:xfrm>
            <a:off x="1514475" y="1770062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2" name="Rectangle 384"/>
          <p:cNvSpPr>
            <a:spLocks noChangeAspect="1" noChangeArrowheads="1"/>
          </p:cNvSpPr>
          <p:nvPr/>
        </p:nvSpPr>
        <p:spPr bwMode="auto">
          <a:xfrm>
            <a:off x="1514475" y="5305425"/>
            <a:ext cx="2174875" cy="37941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Program text (.text)</a:t>
            </a:r>
          </a:p>
        </p:txBody>
      </p:sp>
      <p:sp>
        <p:nvSpPr>
          <p:cNvPr id="53" name="Rectangle 385"/>
          <p:cNvSpPr>
            <a:spLocks noChangeAspect="1" noChangeArrowheads="1"/>
          </p:cNvSpPr>
          <p:nvPr/>
        </p:nvSpPr>
        <p:spPr bwMode="auto">
          <a:xfrm>
            <a:off x="1514475" y="4943475"/>
            <a:ext cx="2174875" cy="377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Initialized data (.data)</a:t>
            </a:r>
          </a:p>
        </p:txBody>
      </p:sp>
      <p:sp>
        <p:nvSpPr>
          <p:cNvPr id="54" name="Rectangle 386"/>
          <p:cNvSpPr>
            <a:spLocks noChangeAspect="1" noChangeArrowheads="1"/>
          </p:cNvSpPr>
          <p:nvPr/>
        </p:nvSpPr>
        <p:spPr bwMode="auto">
          <a:xfrm>
            <a:off x="1514475" y="4579937"/>
            <a:ext cx="2174875" cy="37623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Uninitialized data (.bss)</a:t>
            </a:r>
          </a:p>
        </p:txBody>
      </p:sp>
      <p:sp>
        <p:nvSpPr>
          <p:cNvPr id="55" name="Line 387"/>
          <p:cNvSpPr>
            <a:spLocks noChangeAspect="1" noChangeShapeType="1"/>
          </p:cNvSpPr>
          <p:nvPr/>
        </p:nvSpPr>
        <p:spPr bwMode="auto">
          <a:xfrm flipV="1">
            <a:off x="2540000" y="363378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Rectangle 388"/>
          <p:cNvSpPr>
            <a:spLocks noChangeAspect="1" noChangeArrowheads="1"/>
          </p:cNvSpPr>
          <p:nvPr/>
        </p:nvSpPr>
        <p:spPr bwMode="auto">
          <a:xfrm>
            <a:off x="1514475" y="1452562"/>
            <a:ext cx="2174875" cy="3206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User stack</a:t>
            </a:r>
          </a:p>
        </p:txBody>
      </p:sp>
      <p:sp>
        <p:nvSpPr>
          <p:cNvPr id="57" name="Line 389"/>
          <p:cNvSpPr>
            <a:spLocks noChangeAspect="1" noChangeShapeType="1"/>
          </p:cNvSpPr>
          <p:nvPr/>
        </p:nvSpPr>
        <p:spPr bwMode="auto">
          <a:xfrm flipV="1">
            <a:off x="2551113" y="2297112"/>
            <a:ext cx="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8" name="Line 390"/>
          <p:cNvSpPr>
            <a:spLocks noChangeAspect="1" noChangeShapeType="1"/>
          </p:cNvSpPr>
          <p:nvPr/>
        </p:nvSpPr>
        <p:spPr bwMode="auto">
          <a:xfrm>
            <a:off x="2560638" y="177323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Rectangle 391"/>
          <p:cNvSpPr>
            <a:spLocks noChangeAspect="1" noChangeArrowheads="1"/>
          </p:cNvSpPr>
          <p:nvPr/>
        </p:nvSpPr>
        <p:spPr bwMode="auto">
          <a:xfrm>
            <a:off x="1514475" y="5668962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60" name="Text Box 392"/>
          <p:cNvSpPr txBox="1">
            <a:spLocks noChangeAspect="1" noChangeArrowheads="1"/>
          </p:cNvSpPr>
          <p:nvPr/>
        </p:nvSpPr>
        <p:spPr bwMode="auto">
          <a:xfrm>
            <a:off x="1316115" y="5867400"/>
            <a:ext cx="26654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61" name="AutoShape 411"/>
          <p:cNvSpPr>
            <a:spLocks/>
          </p:cNvSpPr>
          <p:nvPr/>
        </p:nvSpPr>
        <p:spPr bwMode="auto">
          <a:xfrm>
            <a:off x="3746500" y="1439862"/>
            <a:ext cx="76200" cy="304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2" name="AutoShape 412"/>
          <p:cNvSpPr>
            <a:spLocks/>
          </p:cNvSpPr>
          <p:nvPr/>
        </p:nvSpPr>
        <p:spPr bwMode="auto">
          <a:xfrm>
            <a:off x="3746500" y="2659062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AutoShape 415"/>
          <p:cNvSpPr>
            <a:spLocks/>
          </p:cNvSpPr>
          <p:nvPr/>
        </p:nvSpPr>
        <p:spPr bwMode="auto">
          <a:xfrm>
            <a:off x="3746500" y="3967162"/>
            <a:ext cx="74613" cy="584200"/>
          </a:xfrm>
          <a:prstGeom prst="rightBrace">
            <a:avLst>
              <a:gd name="adj1" fmla="val 6524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4" name="AutoShape 416"/>
          <p:cNvSpPr>
            <a:spLocks/>
          </p:cNvSpPr>
          <p:nvPr/>
        </p:nvSpPr>
        <p:spPr bwMode="auto">
          <a:xfrm>
            <a:off x="3746500" y="4576762"/>
            <a:ext cx="76200" cy="355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5" name="AutoShape 417"/>
          <p:cNvSpPr>
            <a:spLocks/>
          </p:cNvSpPr>
          <p:nvPr/>
        </p:nvSpPr>
        <p:spPr bwMode="auto">
          <a:xfrm>
            <a:off x="3746500" y="4983162"/>
            <a:ext cx="76200" cy="6477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6" name="Text Box 420"/>
          <p:cNvSpPr txBox="1">
            <a:spLocks noChangeArrowheads="1"/>
          </p:cNvSpPr>
          <p:nvPr/>
        </p:nvSpPr>
        <p:spPr bwMode="auto">
          <a:xfrm>
            <a:off x="3822700" y="1439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67" name="Text Box 423"/>
          <p:cNvSpPr txBox="1">
            <a:spLocks noChangeArrowheads="1"/>
          </p:cNvSpPr>
          <p:nvPr/>
        </p:nvSpPr>
        <p:spPr bwMode="auto">
          <a:xfrm>
            <a:off x="211180" y="2430462"/>
            <a:ext cx="649203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libc.so</a:t>
            </a:r>
          </a:p>
        </p:txBody>
      </p:sp>
      <p:sp>
        <p:nvSpPr>
          <p:cNvPr id="68" name="Rectangle 424"/>
          <p:cNvSpPr>
            <a:spLocks noChangeArrowheads="1"/>
          </p:cNvSpPr>
          <p:nvPr/>
        </p:nvSpPr>
        <p:spPr bwMode="auto">
          <a:xfrm>
            <a:off x="88900" y="27352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69" name="Rectangle 425"/>
          <p:cNvSpPr>
            <a:spLocks noChangeArrowheads="1"/>
          </p:cNvSpPr>
          <p:nvPr/>
        </p:nvSpPr>
        <p:spPr bwMode="auto">
          <a:xfrm>
            <a:off x="88900" y="29638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0" name="Line 428"/>
          <p:cNvSpPr>
            <a:spLocks noChangeShapeType="1"/>
          </p:cNvSpPr>
          <p:nvPr/>
        </p:nvSpPr>
        <p:spPr bwMode="auto">
          <a:xfrm>
            <a:off x="1003300" y="2811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" name="Line 429"/>
          <p:cNvSpPr>
            <a:spLocks noChangeShapeType="1"/>
          </p:cNvSpPr>
          <p:nvPr/>
        </p:nvSpPr>
        <p:spPr bwMode="auto">
          <a:xfrm>
            <a:off x="1003300" y="31162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" name="Text Box 430"/>
          <p:cNvSpPr txBox="1">
            <a:spLocks noChangeArrowheads="1"/>
          </p:cNvSpPr>
          <p:nvPr/>
        </p:nvSpPr>
        <p:spPr bwMode="auto">
          <a:xfrm>
            <a:off x="3822700" y="2811462"/>
            <a:ext cx="1711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Shared, file-backed</a:t>
            </a:r>
          </a:p>
        </p:txBody>
      </p:sp>
      <p:sp>
        <p:nvSpPr>
          <p:cNvPr id="73" name="Text Box 431"/>
          <p:cNvSpPr txBox="1">
            <a:spLocks noChangeArrowheads="1"/>
          </p:cNvSpPr>
          <p:nvPr/>
        </p:nvSpPr>
        <p:spPr bwMode="auto">
          <a:xfrm>
            <a:off x="3822700" y="4106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4" name="Text Box 432"/>
          <p:cNvSpPr txBox="1">
            <a:spLocks noChangeArrowheads="1"/>
          </p:cNvSpPr>
          <p:nvPr/>
        </p:nvSpPr>
        <p:spPr bwMode="auto">
          <a:xfrm>
            <a:off x="3822700" y="45640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5" name="Text Box 434"/>
          <p:cNvSpPr txBox="1">
            <a:spLocks noChangeArrowheads="1"/>
          </p:cNvSpPr>
          <p:nvPr/>
        </p:nvSpPr>
        <p:spPr bwMode="auto">
          <a:xfrm>
            <a:off x="3822700" y="5173662"/>
            <a:ext cx="16922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file-backed</a:t>
            </a:r>
          </a:p>
        </p:txBody>
      </p:sp>
      <p:sp>
        <p:nvSpPr>
          <p:cNvPr id="76" name="Text Box 435"/>
          <p:cNvSpPr txBox="1">
            <a:spLocks noChangeArrowheads="1"/>
          </p:cNvSpPr>
          <p:nvPr/>
        </p:nvSpPr>
        <p:spPr bwMode="auto">
          <a:xfrm>
            <a:off x="275700" y="4792662"/>
            <a:ext cx="534450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a.out</a:t>
            </a:r>
          </a:p>
        </p:txBody>
      </p:sp>
      <p:sp>
        <p:nvSpPr>
          <p:cNvPr id="77" name="Rectangle 436"/>
          <p:cNvSpPr>
            <a:spLocks noChangeArrowheads="1"/>
          </p:cNvSpPr>
          <p:nvPr/>
        </p:nvSpPr>
        <p:spPr bwMode="auto">
          <a:xfrm>
            <a:off x="88900" y="5097462"/>
            <a:ext cx="914400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78" name="Rectangle 437"/>
          <p:cNvSpPr>
            <a:spLocks noChangeArrowheads="1"/>
          </p:cNvSpPr>
          <p:nvPr/>
        </p:nvSpPr>
        <p:spPr bwMode="auto">
          <a:xfrm>
            <a:off x="88900" y="5326062"/>
            <a:ext cx="914400" cy="228600"/>
          </a:xfrm>
          <a:prstGeom prst="rect">
            <a:avLst/>
          </a:prstGeom>
          <a:solidFill>
            <a:srgbClr val="F1C7C7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9" name="Line 438"/>
          <p:cNvSpPr>
            <a:spLocks noChangeShapeType="1"/>
          </p:cNvSpPr>
          <p:nvPr/>
        </p:nvSpPr>
        <p:spPr bwMode="auto">
          <a:xfrm>
            <a:off x="1003300" y="51736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" name="Line 439"/>
          <p:cNvSpPr>
            <a:spLocks noChangeShapeType="1"/>
          </p:cNvSpPr>
          <p:nvPr/>
        </p:nvSpPr>
        <p:spPr bwMode="auto">
          <a:xfrm>
            <a:off x="1003300" y="5478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3497" y="434447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459787" cy="56372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</a:t>
            </a:r>
            <a:r>
              <a:rPr lang="en-GB" b="1" dirty="0" err="1">
                <a:latin typeface="Courier New" pitchFamily="49" charset="0"/>
              </a:rPr>
              <a:t>len</a:t>
            </a:r>
            <a:r>
              <a:rPr lang="en-GB" dirty="0"/>
              <a:t> bytes starting at offset </a:t>
            </a:r>
            <a:r>
              <a:rPr lang="en-GB" b="1" dirty="0" err="1">
                <a:latin typeface="Courier New" pitchFamily="49" charset="0"/>
              </a:rPr>
              <a:t>offset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of the file specified by file description </a:t>
            </a:r>
            <a:r>
              <a:rPr lang="en-GB" b="1" dirty="0" err="1">
                <a:latin typeface="Courier New" pitchFamily="49" charset="0"/>
              </a:rPr>
              <a:t>fd</a:t>
            </a:r>
            <a:r>
              <a:rPr lang="en-GB" dirty="0"/>
              <a:t>, preferably at address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 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>
                <a:latin typeface="Courier New" pitchFamily="49" charset="0"/>
              </a:rPr>
              <a:t>:</a:t>
            </a:r>
            <a:r>
              <a:rPr lang="en-GB" dirty="0"/>
              <a:t> may be 0 for “pick an address”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prot</a:t>
            </a:r>
            <a:r>
              <a:rPr lang="en-GB" dirty="0"/>
              <a:t>: </a:t>
            </a:r>
            <a:r>
              <a:rPr lang="en-GB" dirty="0" smtClean="0"/>
              <a:t>PROT_READ</a:t>
            </a:r>
            <a:r>
              <a:rPr lang="en-GB" dirty="0"/>
              <a:t>, </a:t>
            </a:r>
            <a:r>
              <a:rPr lang="en-GB" dirty="0" smtClean="0"/>
              <a:t>PROT_WRITE, ...</a:t>
            </a:r>
            <a:endParaRPr lang="en-GB" dirty="0"/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flags</a:t>
            </a:r>
            <a:r>
              <a:rPr lang="en-GB" dirty="0"/>
              <a:t>:</a:t>
            </a:r>
            <a:r>
              <a:rPr lang="en-GB" dirty="0" smtClean="0"/>
              <a:t> MAP_ANON, MAP_PRIVATE</a:t>
            </a:r>
            <a:r>
              <a:rPr lang="en-GB" dirty="0"/>
              <a:t>, </a:t>
            </a:r>
            <a:r>
              <a:rPr lang="en-GB" dirty="0" smtClean="0"/>
              <a:t>MAP_SHARED, ...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Return </a:t>
            </a:r>
            <a:r>
              <a:rPr lang="en-GB" dirty="0"/>
              <a:t>a pointer to start of mapped area (may not be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0201" y="1220789"/>
            <a:ext cx="8307387" cy="8366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 smtClean="0">
                <a:effectLst/>
              </a:rPr>
              <a:t>)</a:t>
            </a:r>
            <a:endParaRPr lang="en-GB" sz="20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057400" y="2362200"/>
            <a:ext cx="9906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3733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638800" y="1981200"/>
            <a:ext cx="990600" cy="403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38800" y="2590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3048000" y="2590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3048000" y="3733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AutoShape 51"/>
          <p:cNvSpPr>
            <a:spLocks/>
          </p:cNvSpPr>
          <p:nvPr/>
        </p:nvSpPr>
        <p:spPr bwMode="auto">
          <a:xfrm>
            <a:off x="6705600" y="2590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34200" y="2963336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 smtClean="0">
                <a:latin typeface="Courier New" pitchFamily="49" charset="0"/>
              </a:rPr>
              <a:t>len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6629400" y="3733800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239000" y="3536889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urier New" pitchFamily="49" charset="0"/>
              </a:rPr>
              <a:t>start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1800" y="3857936"/>
            <a:ext cx="1863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(or address 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chosen by kernel)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34468" y="6031468"/>
            <a:ext cx="2672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virtual 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71753" y="6019800"/>
            <a:ext cx="23874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Disk file specified by </a:t>
            </a:r>
          </a:p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file descriptor </a:t>
            </a:r>
            <a:r>
              <a:rPr lang="en-US" sz="2000" dirty="0" err="1" smtClean="0">
                <a:latin typeface="Courier New" pitchFamily="49" charset="0"/>
              </a:rPr>
              <a:t>fd</a:t>
            </a:r>
            <a:endParaRPr lang="en-US" sz="2000" dirty="0" smtClean="0">
              <a:latin typeface="Courier New" pitchFamily="49" charset="0"/>
            </a:endParaRPr>
          </a:p>
        </p:txBody>
      </p:sp>
      <p:sp>
        <p:nvSpPr>
          <p:cNvPr id="20" name="AutoShape 51"/>
          <p:cNvSpPr>
            <a:spLocks/>
          </p:cNvSpPr>
          <p:nvPr/>
        </p:nvSpPr>
        <p:spPr bwMode="auto">
          <a:xfrm flipH="1">
            <a:off x="1752600" y="3733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8366" y="4104157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 smtClean="0">
                <a:latin typeface="Courier New" pitchFamily="49" charset="0"/>
              </a:rPr>
              <a:t>len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" y="4676745"/>
            <a:ext cx="1107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urier New" pitchFamily="49" charset="0"/>
              </a:rPr>
              <a:t>offset</a:t>
            </a:r>
            <a:endParaRPr lang="en-US" sz="2000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>
            <a:off x="1260396" y="4876800"/>
            <a:ext cx="797004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62468" y="5003799"/>
            <a:ext cx="84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(bytes)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90004" y="5819001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ourier New"/>
                <a:cs typeface="Courier New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51542" y="5791200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ourier New"/>
                <a:cs typeface="Courier New"/>
              </a:rPr>
              <a:t>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7163" y="319088"/>
            <a:ext cx="7462837" cy="604837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+mn-lt"/>
              </a:rPr>
              <a:t>Using </a:t>
            </a:r>
            <a:r>
              <a:rPr lang="en-GB" dirty="0" err="1" smtClean="0">
                <a:latin typeface="Courier New"/>
                <a:cs typeface="Courier New"/>
              </a:rPr>
              <a:t>mmap</a:t>
            </a:r>
            <a:r>
              <a:rPr lang="en-GB" dirty="0" smtClean="0">
                <a:latin typeface="+mn-lt"/>
              </a:rPr>
              <a:t> to Copy Files</a:t>
            </a:r>
            <a:endParaRPr lang="en-GB" dirty="0">
              <a:latin typeface="+mn-lt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08212"/>
            <a:ext cx="4154488" cy="4116388"/>
          </a:xfrm>
          <a:solidFill>
            <a:srgbClr val="F6F5BD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#include "</a:t>
            </a:r>
            <a:r>
              <a:rPr lang="en-US" sz="1400" dirty="0" err="1" smtClean="0">
                <a:latin typeface="Courier New" pitchFamily="49" charset="0"/>
              </a:rPr>
              <a:t>csapp.h</a:t>
            </a:r>
            <a:r>
              <a:rPr lang="en-US" sz="1400" dirty="0" smtClean="0">
                <a:latin typeface="Courier New" pitchFamily="49" charset="0"/>
              </a:rPr>
              <a:t>"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/*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* </a:t>
            </a:r>
            <a:r>
              <a:rPr lang="en-US" sz="1400" dirty="0" err="1" smtClean="0">
                <a:latin typeface="Courier New" pitchFamily="49" charset="0"/>
              </a:rPr>
              <a:t>mmapcopy</a:t>
            </a:r>
            <a:r>
              <a:rPr lang="en-US" sz="1400" dirty="0" smtClean="0">
                <a:latin typeface="Courier New" pitchFamily="49" charset="0"/>
              </a:rPr>
              <a:t> - uses </a:t>
            </a:r>
            <a:r>
              <a:rPr lang="en-US" sz="1400" dirty="0" err="1" smtClean="0">
                <a:latin typeface="Courier New" pitchFamily="49" charset="0"/>
              </a:rPr>
              <a:t>mmap</a:t>
            </a:r>
            <a:r>
              <a:rPr lang="en-US" sz="1400" dirty="0" smtClean="0">
                <a:latin typeface="Courier New" pitchFamily="49" charset="0"/>
              </a:rPr>
              <a:t> to copy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*            file </a:t>
            </a:r>
            <a:r>
              <a:rPr lang="en-US" sz="1400" dirty="0" err="1" smtClean="0">
                <a:latin typeface="Courier New" pitchFamily="49" charset="0"/>
              </a:rPr>
              <a:t>fd</a:t>
            </a:r>
            <a:r>
              <a:rPr lang="en-US" sz="1400" dirty="0" smtClean="0">
                <a:latin typeface="Courier New" pitchFamily="49" charset="0"/>
              </a:rPr>
              <a:t> to </a:t>
            </a:r>
            <a:r>
              <a:rPr lang="en-US" sz="1400" dirty="0" err="1" smtClean="0">
                <a:latin typeface="Courier New" pitchFamily="49" charset="0"/>
              </a:rPr>
              <a:t>stdout</a:t>
            </a: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*/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mmapcopy(int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fd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size)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{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/* </a:t>
            </a:r>
            <a:r>
              <a:rPr lang="en-US" sz="1400" dirty="0" err="1" smtClean="0">
                <a:latin typeface="Courier New" pitchFamily="49" charset="0"/>
              </a:rPr>
              <a:t>Ptr</a:t>
            </a:r>
            <a:r>
              <a:rPr lang="en-US" sz="1400" dirty="0" smtClean="0">
                <a:latin typeface="Courier New" pitchFamily="49" charset="0"/>
              </a:rPr>
              <a:t> to </a:t>
            </a:r>
            <a:r>
              <a:rPr lang="en-US" sz="1400" dirty="0" err="1" smtClean="0">
                <a:latin typeface="Courier New" pitchFamily="49" charset="0"/>
              </a:rPr>
              <a:t>mem</a:t>
            </a:r>
            <a:r>
              <a:rPr lang="en-US" sz="1400" dirty="0" smtClean="0">
                <a:latin typeface="Courier New" pitchFamily="49" charset="0"/>
              </a:rPr>
              <a:t>-mapped VM area */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char *</a:t>
            </a:r>
            <a:r>
              <a:rPr lang="en-US" sz="1400" dirty="0" err="1" smtClean="0">
                <a:latin typeface="Courier New" pitchFamily="49" charset="0"/>
              </a:rPr>
              <a:t>bufp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bufp</a:t>
            </a:r>
            <a:r>
              <a:rPr lang="en-US" sz="1400" dirty="0" smtClean="0">
                <a:latin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</a:rPr>
              <a:t>Mmap(NULL</a:t>
            </a:r>
            <a:r>
              <a:rPr lang="en-US" sz="1400" dirty="0" smtClean="0">
                <a:latin typeface="Courier New" pitchFamily="49" charset="0"/>
              </a:rPr>
              <a:t>, size,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PROT_READ, 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MAP_PRIVATE, </a:t>
            </a:r>
            <a:r>
              <a:rPr lang="en-US" sz="1400" dirty="0" err="1" smtClean="0">
                <a:latin typeface="Courier New" pitchFamily="49" charset="0"/>
              </a:rPr>
              <a:t>fd</a:t>
            </a:r>
            <a:r>
              <a:rPr lang="en-US" sz="1400" dirty="0" smtClean="0">
                <a:latin typeface="Courier New" pitchFamily="49" charset="0"/>
              </a:rPr>
              <a:t>, 0);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Write(1, </a:t>
            </a:r>
            <a:r>
              <a:rPr lang="en-US" sz="1400" dirty="0" err="1" smtClean="0">
                <a:latin typeface="Courier New" pitchFamily="49" charset="0"/>
              </a:rPr>
              <a:t>bufp</a:t>
            </a:r>
            <a:r>
              <a:rPr lang="en-US" sz="1400" dirty="0" smtClean="0">
                <a:latin typeface="Courier New" pitchFamily="49" charset="0"/>
              </a:rPr>
              <a:t>, size);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return;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}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419600" y="2208212"/>
            <a:ext cx="4572000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/* </a:t>
            </a:r>
            <a:r>
              <a:rPr lang="en-US" sz="1400" dirty="0" err="1" smtClean="0">
                <a:latin typeface="Courier New" pitchFamily="49" charset="0"/>
              </a:rPr>
              <a:t>mmapcopy</a:t>
            </a:r>
            <a:r>
              <a:rPr lang="en-US" sz="1400" dirty="0" smtClean="0">
                <a:latin typeface="Courier New" pitchFamily="49" charset="0"/>
              </a:rPr>
              <a:t> driver */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main(int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argc</a:t>
            </a:r>
            <a:r>
              <a:rPr lang="en-US" sz="1400" dirty="0" smtClean="0">
                <a:latin typeface="Courier New" pitchFamily="49" charset="0"/>
              </a:rPr>
              <a:t>, char **</a:t>
            </a:r>
            <a:r>
              <a:rPr lang="en-US" sz="1400" dirty="0" err="1" smtClean="0">
                <a:latin typeface="Courier New" pitchFamily="49" charset="0"/>
              </a:rPr>
              <a:t>argv</a:t>
            </a:r>
            <a:r>
              <a:rPr lang="en-US" sz="1400" dirty="0" smtClean="0">
                <a:latin typeface="Courier New" pitchFamily="49" charset="0"/>
              </a:rPr>
              <a:t>)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{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struct</a:t>
            </a:r>
            <a:r>
              <a:rPr lang="en-US" sz="1400" dirty="0" smtClean="0">
                <a:latin typeface="Courier New" pitchFamily="49" charset="0"/>
              </a:rPr>
              <a:t> stat stat;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fd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/* Check for required </a:t>
            </a:r>
            <a:r>
              <a:rPr lang="en-US" sz="1400" dirty="0" err="1" smtClean="0">
                <a:latin typeface="Courier New" pitchFamily="49" charset="0"/>
              </a:rPr>
              <a:t>cmdline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arg</a:t>
            </a:r>
            <a:r>
              <a:rPr lang="en-US" sz="1400" dirty="0" smtClean="0">
                <a:latin typeface="Courier New" pitchFamily="49" charset="0"/>
              </a:rPr>
              <a:t> */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if (</a:t>
            </a:r>
            <a:r>
              <a:rPr lang="en-US" sz="1400" dirty="0" err="1" smtClean="0">
                <a:latin typeface="Courier New" pitchFamily="49" charset="0"/>
              </a:rPr>
              <a:t>argc</a:t>
            </a:r>
            <a:r>
              <a:rPr lang="en-US" sz="1400" dirty="0" smtClean="0">
                <a:latin typeface="Courier New" pitchFamily="49" charset="0"/>
              </a:rPr>
              <a:t> != 2) {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printf("usage</a:t>
            </a:r>
            <a:r>
              <a:rPr lang="en-US" sz="1400" dirty="0" smtClean="0">
                <a:latin typeface="Courier New" pitchFamily="49" charset="0"/>
              </a:rPr>
              <a:t>: %</a:t>
            </a:r>
            <a:r>
              <a:rPr lang="en-US" sz="1400" dirty="0" err="1" smtClean="0">
                <a:latin typeface="Courier New" pitchFamily="49" charset="0"/>
              </a:rPr>
              <a:t>s</a:t>
            </a:r>
            <a:r>
              <a:rPr lang="en-US" sz="1400" dirty="0" smtClean="0">
                <a:latin typeface="Courier New" pitchFamily="49" charset="0"/>
              </a:rPr>
              <a:t> &lt;filename&gt;\</a:t>
            </a:r>
            <a:r>
              <a:rPr lang="en-US" sz="1400" dirty="0" err="1" smtClean="0">
                <a:latin typeface="Courier New" pitchFamily="49" charset="0"/>
              </a:rPr>
              <a:t>n</a:t>
            </a:r>
            <a:r>
              <a:rPr lang="en-US" sz="1400" dirty="0" smtClean="0">
                <a:latin typeface="Courier New" pitchFamily="49" charset="0"/>
              </a:rPr>
              <a:t>”,  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argv[0]);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    exit(0);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}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/* Copy the input </a:t>
            </a:r>
            <a:r>
              <a:rPr lang="en-US" sz="1400" dirty="0" err="1" smtClean="0">
                <a:latin typeface="Courier New" pitchFamily="49" charset="0"/>
              </a:rPr>
              <a:t>arg</a:t>
            </a:r>
            <a:r>
              <a:rPr lang="en-US" sz="1400" dirty="0" smtClean="0">
                <a:latin typeface="Courier New" pitchFamily="49" charset="0"/>
              </a:rPr>
              <a:t> to </a:t>
            </a:r>
            <a:r>
              <a:rPr lang="en-US" sz="1400" dirty="0" err="1" smtClean="0">
                <a:latin typeface="Courier New" pitchFamily="49" charset="0"/>
              </a:rPr>
              <a:t>stdout</a:t>
            </a:r>
            <a:r>
              <a:rPr lang="en-US" sz="1400" dirty="0" smtClean="0">
                <a:latin typeface="Courier New" pitchFamily="49" charset="0"/>
              </a:rPr>
              <a:t> */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fd</a:t>
            </a:r>
            <a:r>
              <a:rPr lang="en-US" sz="1400" dirty="0" smtClean="0">
                <a:latin typeface="Courier New" pitchFamily="49" charset="0"/>
              </a:rPr>
              <a:t> = Open(argv[1], O_RDONLY, 0);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Fstat(fd</a:t>
            </a:r>
            <a:r>
              <a:rPr lang="en-US" sz="1400" dirty="0" smtClean="0">
                <a:latin typeface="Courier New" pitchFamily="49" charset="0"/>
              </a:rPr>
              <a:t>, &amp;stat);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mmapcopy(fd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stat.st_size</a:t>
            </a:r>
            <a:r>
              <a:rPr lang="en-US" sz="1400" dirty="0" smtClean="0">
                <a:latin typeface="Courier New" pitchFamily="49" charset="0"/>
              </a:rPr>
              <a:t>);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exit(0);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}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>
              <a:latin typeface="Courier New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85947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GB" kern="0" dirty="0" smtClean="0">
                <a:latin typeface="Calibri" pitchFamily="34" charset="0"/>
              </a:rPr>
              <a:t>Copying without transferring data to user space 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10647"/>
            <a:ext cx="730885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15827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6043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9604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44780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4478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93516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9351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42252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4225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90988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9098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39725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3972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388461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388461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437197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437197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485933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48593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534670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3467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5834063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58340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6321425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63214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680878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68087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729615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72961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93516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19351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242252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24225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2909888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29098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3397250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33972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388461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388461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437197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437197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485933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85933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34670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534670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5834063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58340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6321425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63214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680878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68087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729615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72961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859337" y="3860800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4876801" y="5813425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1981200" y="5813425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60438" y="3852862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1657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5291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Offset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2203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5232399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Offset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31799" y="241300"/>
            <a:ext cx="8110538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1745" y="1298575"/>
            <a:ext cx="8307387" cy="454025"/>
          </a:xfrm>
          <a:ln/>
        </p:spPr>
        <p:txBody>
          <a:bodyPr/>
          <a:lstStyle/>
          <a:p>
            <a:pPr>
              <a:buNone/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11028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41813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724400" y="47815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11028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541813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4724400" y="4475163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611028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541813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4724400" y="41687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611028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541813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724400" y="386080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11028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541813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4724400" y="355282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611028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541813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4724400" y="3246438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611028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541813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4724400" y="29400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611028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541813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4724400" y="26320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6110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5418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4724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4724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4724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4724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4724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4724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724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4724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4724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5418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6110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4724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6810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4724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4724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329088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259873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1905000" y="47815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329088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259873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1905000" y="4475163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329088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259873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1905000" y="41687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329088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259873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1905000" y="386080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329088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259873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1905000" y="355282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329088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259873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1905000" y="3246438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329088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259873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1905000" y="29400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329088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259873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1905000" y="26320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3290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2598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1905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1905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1905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1905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1905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1905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1905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1905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1905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2589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3290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1905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1905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1905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3989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669448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179512"/>
            <a:ext cx="8307387" cy="52212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16 </a:t>
            </a:r>
            <a:r>
              <a:rPr lang="en-GB" dirty="0"/>
              <a:t>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125538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2553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612900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290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100263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100263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587625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587625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074988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07498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62350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56235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049713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049713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37075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37075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024438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2443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511800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51180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999163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999163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486525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486525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973888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97388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461250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746125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024437" y="3731683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117071" y="3732212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4046538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1125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8062912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7432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6807200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6178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5553075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4926012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4297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3670300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3044825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2416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1790700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1160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534987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8062912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7432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6807200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6178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5553075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4926012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4297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3670300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3044825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2416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1790700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1160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534987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8062912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7432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6807200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6178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5553075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4926012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4297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3670300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3044825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2416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1790700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1160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534987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8062912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7432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6807200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6178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5553075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4926012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4297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3670300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3044825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2416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1790700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1160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534987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8062912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7432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6807200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6178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5553075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4926012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4297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3670300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3044825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2416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1790700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1160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534987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534987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534987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534987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534987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179070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24161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367030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4297362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55530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617855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74326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8062912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1160462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3044825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534987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4926012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6807200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534987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8688388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534987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385284" y="417512"/>
            <a:ext cx="7285038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8387"/>
            <a:ext cx="8307387" cy="144621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Physically addressed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71132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171132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219868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219868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68605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268605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3173414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317341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3660777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366077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4148140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414814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4635503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463550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5122866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512286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5610229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561022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6097591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609759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658495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658495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7072312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707231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652964" y="3478212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1757364" y="3478212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556382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4627033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1711325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387508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325596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263525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2012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139223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77311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5240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387508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325596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263525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2012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139223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77311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5240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387508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325596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263525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2012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139223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77311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5240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387508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325596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263525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2012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139223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77311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5240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387508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325596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263525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2012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139223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77311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5240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387508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325596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263525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2012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139223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77311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5240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387508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325596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263525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2012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139223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77311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5240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387508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325596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263525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2012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139223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77311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5240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387508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325596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263525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2012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139223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77311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5240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52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52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52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52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52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52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52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52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773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1392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2012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2635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3255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3875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52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52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52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4487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837088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775176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713105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6508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588803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526891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464820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837088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775176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713105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6508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588803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526891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464820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837088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775176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713105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6508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588803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526891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464820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837088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775176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713105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6508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588803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526891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464820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837088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775176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713105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6508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588803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526891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464820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837088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775176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713105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6508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588803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526891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464820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837088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775176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713105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6508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588803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526891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464820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837088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775176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713105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6508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588803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526891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464820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837088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775176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713105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6508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588803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526891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464820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4666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4666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4666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4666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4666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4666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4666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4666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5268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5888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6508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7131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7751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8370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4666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8991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4666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4648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VPN </a:t>
            </a:r>
            <a:r>
              <a:rPr lang="en-GB" sz="1600" dirty="0"/>
              <a:t>___	TLBI ___	TLBT ____	          TLB Hit? __	Page Fault? __        PPN: </a:t>
            </a:r>
            <a:r>
              <a:rPr lang="en-GB" sz="1600" dirty="0" smtClean="0"/>
              <a:t>____</a:t>
            </a:r>
            <a:endParaRPr lang="en-GB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CO </a:t>
            </a:r>
            <a:r>
              <a:rPr lang="en-GB" sz="1600" dirty="0"/>
              <a:t>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43000" y="3437965"/>
            <a:ext cx="49053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489808" y="3437965"/>
            <a:ext cx="394599" cy="31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0x3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454401" y="3437965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142732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781800" y="3437965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746470" y="3437965"/>
            <a:ext cx="52546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2215620" y="5173133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74773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271712" y="5992801"/>
            <a:ext cx="39528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59139" y="5992801"/>
            <a:ext cx="5254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580467" y="5992801"/>
            <a:ext cx="200025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5850466" y="5992801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0x36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2" grpId="0" animBg="1"/>
      <p:bldP spid="37943" grpId="0" animBg="1"/>
      <p:bldP spid="37945" grpId="0" animBg="1"/>
      <p:bldP spid="37946" grpId="0" animBg="1"/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</a:t>
            </a:r>
            <a:r>
              <a:rPr lang="en-GB" dirty="0" smtClean="0"/>
              <a:t>#2</a:t>
            </a:r>
            <a:endParaRPr lang="en-GB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 smtClean="0">
                <a:latin typeface="Courier New" pitchFamily="49" charset="0"/>
              </a:rPr>
              <a:t>0x0B8F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VPN </a:t>
            </a:r>
            <a:r>
              <a:rPr lang="en-GB" sz="1600" dirty="0"/>
              <a:t>___	TLBI ___	TLBT ____	          TLB Hit? __	Page Fault? __        PPN: </a:t>
            </a:r>
            <a:r>
              <a:rPr lang="en-GB" sz="1600" dirty="0" smtClean="0"/>
              <a:t>____</a:t>
            </a:r>
            <a:endParaRPr lang="en-GB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CO </a:t>
            </a:r>
            <a:r>
              <a:rPr lang="en-GB" sz="1600" dirty="0"/>
              <a:t>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43000" y="3437965"/>
            <a:ext cx="49468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0x2E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58868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2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454401" y="3437965"/>
            <a:ext cx="51071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0x0B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142732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781800" y="3437965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Y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780338" y="3437965"/>
            <a:ext cx="438582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TBD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  <p:bldP spid="38019" grpId="0"/>
      <p:bldP spid="38021" grpId="0"/>
      <p:bldP spid="380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12642</TotalTime>
  <Words>3027</Words>
  <Application>Microsoft Macintosh PowerPoint</Application>
  <PresentationFormat>On-screen Show (4:3)</PresentationFormat>
  <Paragraphs>1170</Paragraphs>
  <Slides>33</Slides>
  <Notes>21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template2007</vt:lpstr>
      <vt:lpstr>Virtual Memory: Systems  15-213: Introduction to Computer Systems  16th Lecture, Oct. 19, 2010</vt:lpstr>
      <vt:lpstr>Today  </vt:lpstr>
      <vt:lpstr>Review of Symbols</vt:lpstr>
      <vt:lpstr>Simple Memory System Example</vt:lpstr>
      <vt:lpstr>Simple Memory System Page Table</vt:lpstr>
      <vt:lpstr>Simple Memory System TLB</vt:lpstr>
      <vt:lpstr>Simple Memory System Cache</vt:lpstr>
      <vt:lpstr>Address Translation Example #1</vt:lpstr>
      <vt:lpstr>Address Translation Example #2</vt:lpstr>
      <vt:lpstr>Address Translation Example #3</vt:lpstr>
      <vt:lpstr>Today  </vt:lpstr>
      <vt:lpstr>Intel Core i7 Memory System</vt:lpstr>
      <vt:lpstr>Review of Symbols</vt:lpstr>
      <vt:lpstr>End-to-end Core i7 Address Translation</vt:lpstr>
      <vt:lpstr>Core i7 Level 1-3 Page Table Entries</vt:lpstr>
      <vt:lpstr>Core i7 Level 4 Page Table Entries</vt:lpstr>
      <vt:lpstr>Core i7 Page Table Translation</vt:lpstr>
      <vt:lpstr>Cute Trick for Speeding Up L1 Access</vt:lpstr>
      <vt:lpstr>Virtual Memory of a Linux Process</vt:lpstr>
      <vt:lpstr>Linux Organizes VM as Collection of “Areas” </vt:lpstr>
      <vt:lpstr>Linux Page Fault Handling </vt:lpstr>
      <vt:lpstr>Today  </vt:lpstr>
      <vt:lpstr>Memory Mapping</vt:lpstr>
      <vt:lpstr>Demand paging</vt:lpstr>
      <vt:lpstr>Sharing Revisited: Shared Objects</vt:lpstr>
      <vt:lpstr>Sharing Revisited: Shared Objects</vt:lpstr>
      <vt:lpstr>Sharing Revisited:  Private Copy-on-write (COW) Objects</vt:lpstr>
      <vt:lpstr>Sharing Revisited:  Private Copy-on-write (COW) Objects</vt:lpstr>
      <vt:lpstr>The fork Function Revisited</vt:lpstr>
      <vt:lpstr>The execve Function Revisited</vt:lpstr>
      <vt:lpstr>User-Level Memory Mapping</vt:lpstr>
      <vt:lpstr>User-Level Memory Mapping</vt:lpstr>
      <vt:lpstr>Using mmap to Copy Files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531</cp:revision>
  <cp:lastPrinted>2010-10-19T14:58:03Z</cp:lastPrinted>
  <dcterms:created xsi:type="dcterms:W3CDTF">2011-01-05T23:16:19Z</dcterms:created>
  <dcterms:modified xsi:type="dcterms:W3CDTF">2011-01-05T23:21:27Z</dcterms:modified>
</cp:coreProperties>
</file>