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2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42" r:id="rId2"/>
    <p:sldId id="1411" r:id="rId3"/>
    <p:sldId id="1262" r:id="rId4"/>
    <p:sldId id="1286" r:id="rId5"/>
    <p:sldId id="1285" r:id="rId6"/>
    <p:sldId id="1264" r:id="rId7"/>
    <p:sldId id="1412" r:id="rId8"/>
    <p:sldId id="1265" r:id="rId9"/>
    <p:sldId id="1266" r:id="rId10"/>
    <p:sldId id="1268" r:id="rId11"/>
    <p:sldId id="1289" r:id="rId12"/>
    <p:sldId id="1290" r:id="rId13"/>
    <p:sldId id="1291" r:id="rId14"/>
    <p:sldId id="1292" r:id="rId15"/>
    <p:sldId id="1293" r:id="rId16"/>
    <p:sldId id="1294" r:id="rId17"/>
    <p:sldId id="1273" r:id="rId18"/>
    <p:sldId id="1414" r:id="rId19"/>
    <p:sldId id="1274" r:id="rId20"/>
    <p:sldId id="1295" r:id="rId21"/>
    <p:sldId id="1277" r:id="rId22"/>
    <p:sldId id="1415" r:id="rId23"/>
    <p:sldId id="1278" r:id="rId24"/>
    <p:sldId id="1416" r:id="rId25"/>
    <p:sldId id="1427" r:id="rId26"/>
    <p:sldId id="1428" r:id="rId27"/>
    <p:sldId id="1417" r:id="rId28"/>
    <p:sldId id="1418" r:id="rId29"/>
    <p:sldId id="1419" r:id="rId30"/>
    <p:sldId id="1420" r:id="rId31"/>
    <p:sldId id="1421" r:id="rId32"/>
    <p:sldId id="1422" r:id="rId33"/>
    <p:sldId id="1423" r:id="rId34"/>
    <p:sldId id="1424" r:id="rId35"/>
    <p:sldId id="1425" r:id="rId36"/>
    <p:sldId id="1426" r:id="rId37"/>
  </p:sldIdLst>
  <p:sldSz cx="9144000" cy="6858000" type="screen4x3"/>
  <p:notesSz cx="7302500" cy="9586913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05" d="100"/>
          <a:sy n="105" d="100"/>
        </p:scale>
        <p:origin x="-336" y="-104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Virtual Memory: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14,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</a:t>
            </a:r>
            <a:r>
              <a:rPr lang="en-GB" dirty="0"/>
              <a:t>Tables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</a:t>
            </a:r>
            <a:r>
              <a:rPr lang="en-GB" dirty="0" smtClean="0"/>
              <a:t>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Hit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hit: </a:t>
            </a:r>
            <a:r>
              <a:rPr lang="en-GB" dirty="0" smtClean="0"/>
              <a:t>reference to VM word that is in physical memory (DRAM cache hit)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fault: </a:t>
            </a:r>
            <a:r>
              <a:rPr lang="en-GB" dirty="0" smtClean="0"/>
              <a:t>reference to VM word that is not in physical memory (DRAM cache miss)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Offending instruction is restarted: page hit!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Locality to the Rescue Again!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works because of locality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</a:t>
            </a: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19050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 chosen mappings simplify memory allocation and management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3528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326876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5762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84055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3340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4319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6874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93955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4494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4068472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2578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5574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40931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66489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91695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4268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6045873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4290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6845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9430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1962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4517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710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965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22544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48102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73952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4008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948784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550988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815290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4067347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509367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60882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17831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</a:t>
            </a: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Map virtual pages to the same physical page (here: PP 6)</a:t>
            </a:r>
            <a:endParaRPr lang="en-GB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3528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326876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5762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84055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3340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4319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6874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93955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4494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4068472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2578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5574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40931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66489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91695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4268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6045873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4290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68300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9430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1962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4517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710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965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22544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48102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73952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4008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948784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550988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815290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4067347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509367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60882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17831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Code</a:t>
            </a:r>
            <a:r>
              <a:rPr lang="en-GB" sz="1800" dirty="0"/>
              <a:t>, stack, and shared libraries always start at the same address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GB" sz="1800" dirty="0" smtClean="0"/>
              <a:t>allocates virtual pages for .text and .data sections </a:t>
            </a:r>
            <a:br>
              <a:rPr lang="en-GB" sz="1800" dirty="0" smtClean="0"/>
            </a:br>
            <a:r>
              <a:rPr lang="en-GB" sz="1800" dirty="0" smtClean="0"/>
              <a:t>= creates PTEs marked as invalid</a:t>
            </a:r>
            <a:endParaRPr lang="en-GB" sz="1800" dirty="0"/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</a:t>
            </a:r>
            <a:r>
              <a:rPr lang="en-GB" sz="1800" dirty="0" smtClean="0"/>
              <a:t>system</a:t>
            </a:r>
            <a:endParaRPr lang="en-GB" sz="1800" dirty="0"/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41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3886882" y="1595216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latin typeface="Courier New" pitchFamily="49" charset="0"/>
                <a:ea typeface="msgothic" charset="0"/>
                <a:cs typeface="msgothic" charset="0"/>
              </a:rPr>
              <a:t>0xc0000000</a:t>
            </a:r>
          </a:p>
        </p:txBody>
      </p: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3878945" y="6189452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0x08048000</a:t>
            </a:r>
          </a:p>
        </p:txBody>
      </p:sp>
      <p:sp>
        <p:nvSpPr>
          <p:cNvPr id="48" name="Text Box 33"/>
          <p:cNvSpPr txBox="1">
            <a:spLocks noChangeArrowheads="1"/>
          </p:cNvSpPr>
          <p:nvPr/>
        </p:nvSpPr>
        <p:spPr bwMode="auto">
          <a:xfrm>
            <a:off x="3905932" y="3498907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0x40000000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1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12938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901694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657479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297237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632075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317875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6320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3178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6320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335088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335088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336675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111494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33178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037294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943100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943100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943100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26574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32972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26352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33210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26352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33210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26352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33210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0372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9462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9462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9462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13350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13350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13366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 smtClean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VM Address Translation</a:t>
            </a:r>
            <a:endParaRPr lang="en-US"/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Virtual Address Space</a:t>
            </a:r>
          </a:p>
          <a:p>
            <a:pPr lvl="1"/>
            <a:r>
              <a:rPr lang="en-US" i="1" dirty="0" smtClean="0"/>
              <a:t>V = {0, 1, …, N–1}</a:t>
            </a:r>
          </a:p>
          <a:p>
            <a:r>
              <a:rPr lang="en-US" dirty="0" smtClean="0"/>
              <a:t>Physical Address Space</a:t>
            </a:r>
          </a:p>
          <a:p>
            <a:pPr lvl="1"/>
            <a:r>
              <a:rPr lang="en-US" i="1" dirty="0" smtClean="0"/>
              <a:t>P = {0, 1, …, M–1}</a:t>
            </a:r>
          </a:p>
          <a:p>
            <a:r>
              <a:rPr lang="en-US" dirty="0" smtClean="0"/>
              <a:t>Address Translation</a:t>
            </a:r>
          </a:p>
          <a:p>
            <a:pPr lvl="1"/>
            <a:r>
              <a:rPr lang="en-US" b="1" i="1" dirty="0" smtClean="0"/>
              <a:t>MAP:  V </a:t>
            </a:r>
            <a:r>
              <a:rPr lang="en-US" b="1" i="1" dirty="0" err="1" smtClean="0">
                <a:sym typeface="Symbol" charset="2"/>
              </a:rPr>
              <a:t></a:t>
            </a:r>
            <a:r>
              <a:rPr lang="en-US" b="1" i="1" dirty="0" smtClean="0"/>
              <a:t>  P  U  {</a:t>
            </a:r>
            <a:r>
              <a:rPr lang="en-US" b="1" i="1" dirty="0" err="1" smtClean="0">
                <a:sym typeface="Symbol" charset="2"/>
              </a:rPr>
              <a:t></a:t>
            </a:r>
            <a:r>
              <a:rPr lang="en-US" b="1" i="1" dirty="0" smtClean="0"/>
              <a:t>}</a:t>
            </a:r>
          </a:p>
          <a:p>
            <a:pPr lvl="1"/>
            <a:r>
              <a:rPr lang="en-US" dirty="0" smtClean="0"/>
              <a:t>For virtual address </a:t>
            </a:r>
            <a:r>
              <a:rPr lang="en-US" b="1" i="1" dirty="0" smtClean="0"/>
              <a:t>a</a:t>
            </a:r>
            <a:r>
              <a:rPr lang="en-US" dirty="0" smtClean="0"/>
              <a:t>:</a:t>
            </a:r>
          </a:p>
          <a:p>
            <a:pPr lvl="2"/>
            <a:r>
              <a:rPr lang="en-US" b="1" i="1" dirty="0" err="1" smtClean="0"/>
              <a:t>MAP(a</a:t>
            </a:r>
            <a:r>
              <a:rPr lang="en-US" b="1" i="1" dirty="0" smtClean="0"/>
              <a:t>)  =  a</a:t>
            </a:r>
            <a:r>
              <a:rPr lang="en-US" i="1" dirty="0" smtClean="0"/>
              <a:t>’</a:t>
            </a:r>
            <a:r>
              <a:rPr lang="en-US" dirty="0" smtClean="0"/>
              <a:t>  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at physical address </a:t>
            </a:r>
            <a:r>
              <a:rPr lang="en-US" b="1" i="1" dirty="0" smtClean="0"/>
              <a:t>a’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b="1" i="1" dirty="0" smtClean="0"/>
              <a:t>P</a:t>
            </a:r>
          </a:p>
          <a:p>
            <a:pPr lvl="2"/>
            <a:r>
              <a:rPr lang="en-US" b="1" i="1" dirty="0" err="1" smtClean="0"/>
              <a:t>MAP(a</a:t>
            </a:r>
            <a:r>
              <a:rPr lang="en-US" b="1" i="1" dirty="0" smtClean="0"/>
              <a:t>)  = </a:t>
            </a:r>
            <a:r>
              <a:rPr lang="en-US" b="1" i="1" dirty="0" err="1" smtClean="0">
                <a:sym typeface="Symbol" charset="2"/>
              </a:rPr>
              <a:t></a:t>
            </a:r>
            <a:r>
              <a:rPr lang="en-US" b="1" i="1" dirty="0" smtClean="0"/>
              <a:t> </a:t>
            </a:r>
            <a:r>
              <a:rPr lang="en-US" dirty="0" smtClean="0"/>
              <a:t>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not in physical memory</a:t>
            </a:r>
          </a:p>
          <a:p>
            <a:pPr lvl="3"/>
            <a:r>
              <a:rPr lang="en-US" dirty="0" smtClean="0"/>
              <a:t>Either invalid or stored on disk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 smtClean="0"/>
              <a:t>Summary of Address Translation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Translation With a Page Table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number (VPN)</a:t>
            </a:r>
            <a:endParaRPr lang="en-US" sz="1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offset (VPO)</a:t>
            </a:r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5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195" y="4371965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m-1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Hit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Cache/memory sends data word to processor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Fault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7) Handler returns to original process, restarting faulting instruction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Disk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Page fault handler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Victim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New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Exception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“simple” systems like embedded </a:t>
            </a:r>
            <a:r>
              <a:rPr lang="en-GB" dirty="0"/>
              <a:t>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</a:t>
            </a:r>
            <a:r>
              <a:rPr lang="en-GB" sz="1600" dirty="0" smtClean="0">
                <a:latin typeface="Calibri" pitchFamily="34" charset="0"/>
              </a:rPr>
              <a:t>address</a:t>
            </a:r>
            <a:endParaRPr lang="en-GB" sz="16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Integrating VM and Cache</a:t>
            </a:r>
            <a:endParaRPr lang="en-US"/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+mn-lt"/>
              </a:rPr>
              <a:t>CPU</a:t>
            </a:r>
            <a:endParaRPr lang="en-US" sz="1600" dirty="0">
              <a:latin typeface="+mn-lt"/>
            </a:endParaRP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 smtClean="0">
                <a:latin typeface="+mn-lt"/>
              </a:rPr>
              <a:t>VA: virtual address, PA: physical address, PTE: page table entry, PTEA = PTE address</a:t>
            </a:r>
            <a:endParaRPr lang="en-US" sz="1600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</a:t>
            </a:r>
            <a:r>
              <a:rPr lang="en-GB" dirty="0" smtClean="0"/>
              <a:t> small L1 delay</a:t>
            </a:r>
            <a:endParaRPr lang="en-GB" dirty="0"/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Hit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648200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737628" y="26331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Miss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Multi-Level Page Tables</a:t>
            </a:r>
            <a:endParaRPr lang="en-GB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6918325" cy="4972050"/>
          </a:xfrm>
        </p:spPr>
        <p:txBody>
          <a:bodyPr/>
          <a:lstStyle/>
          <a:p>
            <a:r>
              <a:rPr lang="en-GB" dirty="0" smtClean="0"/>
              <a:t>Suppose:</a:t>
            </a:r>
          </a:p>
          <a:p>
            <a:pPr lvl="1"/>
            <a:r>
              <a:rPr lang="en-GB" dirty="0" smtClean="0"/>
              <a:t>4KB (2</a:t>
            </a:r>
            <a:r>
              <a:rPr lang="en-GB" baseline="30000" dirty="0" smtClean="0"/>
              <a:t>12</a:t>
            </a:r>
            <a:r>
              <a:rPr lang="en-GB" dirty="0" smtClean="0"/>
              <a:t>) page size, 48-bit address space, 8-byte PTE </a:t>
            </a:r>
          </a:p>
          <a:p>
            <a:endParaRPr lang="en-GB" dirty="0" smtClean="0"/>
          </a:p>
          <a:p>
            <a:r>
              <a:rPr lang="en-GB" dirty="0" smtClean="0"/>
              <a:t>Problem:</a:t>
            </a:r>
          </a:p>
          <a:p>
            <a:pPr lvl="1"/>
            <a:r>
              <a:rPr lang="en-GB" dirty="0" smtClean="0"/>
              <a:t>Would need a 512 GB page table!</a:t>
            </a:r>
          </a:p>
          <a:p>
            <a:pPr lvl="2"/>
            <a:r>
              <a:rPr lang="en-GB" dirty="0" smtClean="0"/>
              <a:t>2</a:t>
            </a:r>
            <a:r>
              <a:rPr lang="en-GB" baseline="30000" dirty="0" smtClean="0"/>
              <a:t>48</a:t>
            </a:r>
            <a:r>
              <a:rPr lang="en-GB" dirty="0" smtClean="0"/>
              <a:t> * 2</a:t>
            </a:r>
            <a:r>
              <a:rPr lang="en-GB" baseline="30000" dirty="0" smtClean="0"/>
              <a:t>-12  </a:t>
            </a:r>
            <a:r>
              <a:rPr lang="en-GB" dirty="0" smtClean="0"/>
              <a:t>* 2</a:t>
            </a:r>
            <a:r>
              <a:rPr lang="en-GB" baseline="30000" dirty="0" smtClean="0"/>
              <a:t>3</a:t>
            </a:r>
            <a:r>
              <a:rPr lang="en-GB" dirty="0" smtClean="0"/>
              <a:t> = 2</a:t>
            </a:r>
            <a:r>
              <a:rPr lang="en-GB" baseline="30000" dirty="0" smtClean="0"/>
              <a:t>39</a:t>
            </a:r>
            <a:r>
              <a:rPr lang="en-GB" dirty="0" smtClean="0"/>
              <a:t> bytes</a:t>
            </a:r>
          </a:p>
          <a:p>
            <a:endParaRPr lang="en-GB" dirty="0" smtClean="0"/>
          </a:p>
          <a:p>
            <a:r>
              <a:rPr lang="en-GB" dirty="0" smtClean="0"/>
              <a:t>Common solution:</a:t>
            </a:r>
          </a:p>
          <a:p>
            <a:pPr lvl="1"/>
            <a:r>
              <a:rPr lang="en-GB" dirty="0" smtClean="0"/>
              <a:t>Multi-level page tables</a:t>
            </a:r>
          </a:p>
          <a:p>
            <a:pPr lvl="1"/>
            <a:r>
              <a:rPr lang="en-GB" dirty="0" smtClean="0"/>
              <a:t>Example: 2-level page table</a:t>
            </a:r>
          </a:p>
          <a:p>
            <a:pPr lvl="2"/>
            <a:r>
              <a:rPr lang="en-GB" dirty="0" smtClean="0"/>
              <a:t>Level 1 table: each PTE points to a page table (always memory resident)</a:t>
            </a:r>
          </a:p>
          <a:p>
            <a:pPr lvl="2"/>
            <a:r>
              <a:rPr lang="en-GB" dirty="0" smtClean="0"/>
              <a:t>Level 2 table: each PTE points to a page </a:t>
            </a:r>
            <a:br>
              <a:rPr lang="en-GB" dirty="0" smtClean="0"/>
            </a:br>
            <a:r>
              <a:rPr lang="en-GB" dirty="0" smtClean="0"/>
              <a:t>(paged in and out like any other data)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019800" y="1246705"/>
            <a:ext cx="2671657" cy="4696895"/>
            <a:chOff x="6019800" y="1246705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019800" y="2633132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103304" y="3276600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7946391" y="19050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7946391" y="3276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7946391" y="4800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8121016" y="4402138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7848600" y="1246705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650991" y="1903413"/>
              <a:ext cx="1295400" cy="14509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650991" y="3275013"/>
              <a:ext cx="12954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6803391" y="4337050"/>
              <a:ext cx="1143000" cy="4635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109124" y="34290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109124" y="35814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109124" y="42672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348547" y="3733800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104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alibri" pitchFamily="34" charset="0"/>
              </a:rPr>
              <a:t>32 bit addresses, 4KB pages, 4-byte </a:t>
            </a:r>
            <a:r>
              <a:rPr lang="en-US" sz="1800" i="1" dirty="0" err="1" smtClean="0">
                <a:latin typeface="Calibri" pitchFamily="34" charset="0"/>
              </a:rPr>
              <a:t>PTEs</a:t>
            </a:r>
            <a:endParaRPr lang="en-US" sz="1800" i="1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</a:t>
            </a:r>
            <a:r>
              <a:rPr lang="en-GB" dirty="0" smtClean="0">
                <a:effectLst/>
              </a:rPr>
              <a:t>view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System </a:t>
            </a:r>
            <a:r>
              <a:rPr lang="en-GB" dirty="0" smtClean="0"/>
              <a:t>v</a:t>
            </a:r>
            <a:r>
              <a:rPr lang="en-GB" dirty="0" smtClean="0">
                <a:effectLst/>
              </a:rPr>
              <a:t>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</a:t>
            </a:r>
            <a:r>
              <a:rPr lang="en-GB" dirty="0" smtClean="0"/>
              <a:t>Virtual Addressing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all modern servers, desktops, and laptops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</a:t>
            </a:r>
            <a:r>
              <a:rPr lang="en-GB" sz="1400" dirty="0" smtClean="0">
                <a:latin typeface="Calibri" pitchFamily="34" charset="0"/>
              </a:rPr>
              <a:t>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Virtual 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(VA</a:t>
            </a:r>
            <a:r>
              <a:rPr lang="en-GB" sz="1400" dirty="0">
                <a:latin typeface="Calibri" pitchFamily="34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 smtClean="0">
                <a:solidFill>
                  <a:srgbClr val="990000"/>
                </a:solidFill>
              </a:rPr>
              <a:t>Linear address space: </a:t>
            </a:r>
            <a:r>
              <a:rPr lang="en-US" sz="2000" b="0" dirty="0" smtClean="0"/>
              <a:t>Ordered set of contiguous non-negative integer addresses:</a:t>
            </a:r>
            <a:br>
              <a:rPr lang="en-US" sz="2000" b="0" dirty="0" smtClean="0"/>
            </a:br>
            <a:r>
              <a:rPr lang="en-US" sz="2000" b="0" dirty="0" smtClean="0"/>
              <a:t>		{0, 1, 2, 3 … 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sz="2000" dirty="0" smtClean="0">
                <a:solidFill>
                  <a:srgbClr val="990000"/>
                </a:solidFill>
              </a:rPr>
              <a:t>Virtual address space: </a:t>
            </a:r>
            <a:r>
              <a:rPr lang="en-US" sz="2000" b="0" dirty="0" smtClean="0"/>
              <a:t>Set of N = 2</a:t>
            </a:r>
            <a:r>
              <a:rPr lang="en-US" sz="2000" b="0" baseline="30000" dirty="0" smtClean="0"/>
              <a:t>n</a:t>
            </a:r>
            <a:r>
              <a:rPr lang="en-US" sz="2000" b="0" dirty="0" smtClean="0"/>
              <a:t> virtual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N-1}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sz="2000" dirty="0" smtClean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 smtClean="0"/>
              <a:t>Set of M = 2</a:t>
            </a:r>
            <a:r>
              <a:rPr lang="en-US" sz="2000" b="0" baseline="30000" dirty="0" smtClean="0"/>
              <a:t>m</a:t>
            </a:r>
            <a:r>
              <a:rPr lang="en-US" sz="2000" b="0" dirty="0" smtClean="0"/>
              <a:t> physical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M-1}</a:t>
            </a:r>
          </a:p>
          <a:p>
            <a:endParaRPr lang="en-US" sz="2000" b="0" dirty="0" smtClean="0"/>
          </a:p>
          <a:p>
            <a:r>
              <a:rPr lang="en-US" sz="2000" dirty="0" smtClean="0"/>
              <a:t>Clean distinction between data (bytes) and their attributes (addresses)</a:t>
            </a:r>
          </a:p>
          <a:p>
            <a:r>
              <a:rPr lang="en-US" sz="2000" dirty="0" smtClean="0"/>
              <a:t>Each object can now have multiple addresses</a:t>
            </a:r>
          </a:p>
          <a:p>
            <a:r>
              <a:rPr lang="en-US" sz="2000" dirty="0" smtClean="0"/>
              <a:t>Every byte in main memory: </a:t>
            </a:r>
            <a:br>
              <a:rPr lang="en-US" sz="2000" dirty="0" smtClean="0"/>
            </a:br>
            <a:r>
              <a:rPr lang="en-US" sz="2000" dirty="0" smtClean="0"/>
              <a:t>one physical address, one (or more) virtual addresses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</a:t>
            </a:r>
            <a:r>
              <a:rPr lang="en-GB" dirty="0" smtClean="0"/>
              <a:t>Memory (VM)?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Uses main </a:t>
            </a:r>
            <a:r>
              <a:rPr lang="en-GB" dirty="0" smtClean="0"/>
              <a:t>memory efficiently</a:t>
            </a:r>
            <a:endParaRPr lang="en-GB" dirty="0" smtClean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</a:t>
            </a:r>
            <a:r>
              <a:rPr lang="en-GB" dirty="0" smtClean="0"/>
              <a:t> DRAM </a:t>
            </a:r>
            <a:r>
              <a:rPr lang="en-GB" dirty="0"/>
              <a:t>as a cache for the parts of a virtual address space</a:t>
            </a:r>
            <a:endParaRPr lang="en-GB" dirty="0" smtClean="0"/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Simplifies </a:t>
            </a:r>
            <a:r>
              <a:rPr lang="en-GB" dirty="0">
                <a:effectLst/>
              </a:rPr>
              <a:t>memory </a:t>
            </a:r>
            <a:r>
              <a:rPr lang="en-GB" dirty="0" smtClean="0">
                <a:effectLst/>
              </a:rPr>
              <a:t>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</a:t>
            </a:r>
            <a:r>
              <a:rPr lang="en-GB" dirty="0" smtClean="0"/>
              <a:t>the same uniform linear </a:t>
            </a:r>
            <a:r>
              <a:rPr lang="en-GB" dirty="0"/>
              <a:t>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Isolates </a:t>
            </a:r>
            <a:r>
              <a:rPr lang="en-GB" dirty="0">
                <a:effectLst/>
              </a:rPr>
              <a:t>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  <a:endParaRPr lang="en-GB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 program </a:t>
            </a:r>
            <a:r>
              <a:rPr lang="en-GB" dirty="0"/>
              <a:t>cannot access privileged</a:t>
            </a:r>
            <a:r>
              <a:rPr lang="en-GB" dirty="0" smtClean="0"/>
              <a:t> kernel information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/>
              <a:t>VM as a tool for caching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i="1" dirty="0" smtClean="0">
                <a:solidFill>
                  <a:srgbClr val="990000"/>
                </a:solidFill>
              </a:rPr>
              <a:t>Virtual memory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is an array of N contiguous bytes stored on disk. </a:t>
            </a:r>
          </a:p>
          <a:p>
            <a:r>
              <a:rPr lang="en-US" dirty="0" smtClean="0"/>
              <a:t>The contents of the array on disk are cached in </a:t>
            </a:r>
            <a:r>
              <a:rPr lang="en-US" i="1" dirty="0" smtClean="0">
                <a:solidFill>
                  <a:srgbClr val="990000"/>
                </a:solidFill>
              </a:rPr>
              <a:t>physical memory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990000"/>
                </a:solidFill>
              </a:rPr>
              <a:t>DRAM cache</a:t>
            </a:r>
            <a:r>
              <a:rPr lang="en-US" dirty="0" smtClean="0"/>
              <a:t>)</a:t>
            </a:r>
          </a:p>
          <a:p>
            <a:pPr lvl="1"/>
            <a:r>
              <a:rPr lang="en-GB" dirty="0" smtClean="0"/>
              <a:t>These cache blocks are called </a:t>
            </a:r>
            <a:r>
              <a:rPr lang="en-GB" i="1" dirty="0" smtClean="0"/>
              <a:t>pages </a:t>
            </a:r>
            <a:r>
              <a:rPr lang="en-GB" dirty="0" smtClean="0"/>
              <a:t>(size is P = 2</a:t>
            </a:r>
            <a:r>
              <a:rPr lang="en-GB" baseline="30000" dirty="0" smtClean="0"/>
              <a:t>p</a:t>
            </a:r>
            <a:r>
              <a:rPr lang="en-GB" dirty="0" smtClean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N-1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M-1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</a:t>
            </a:r>
            <a:r>
              <a:rPr lang="en-GB" sz="1600" dirty="0" smtClean="0">
                <a:latin typeface="Calibri" pitchFamily="34" charset="0"/>
              </a:rPr>
              <a:t>VPs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 smtClean="0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 smtClean="0">
                <a:solidFill>
                  <a:srgbClr val="C00000"/>
                </a:solidFill>
              </a:rPr>
              <a:t>10,000x</a:t>
            </a:r>
            <a:r>
              <a:rPr lang="en-GB" dirty="0" smtClean="0"/>
              <a:t> </a:t>
            </a:r>
            <a:r>
              <a:rPr lang="en-GB" dirty="0"/>
              <a:t>slower than </a:t>
            </a:r>
            <a:r>
              <a:rPr lang="en-GB" dirty="0" smtClean="0"/>
              <a:t>DRAM</a:t>
            </a:r>
          </a:p>
          <a:p>
            <a:pPr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Consequences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</a:t>
            </a:r>
            <a:r>
              <a:rPr lang="en-GB" dirty="0" smtClean="0"/>
              <a:t>size: typically </a:t>
            </a:r>
            <a:r>
              <a:rPr lang="en-GB" dirty="0"/>
              <a:t>4-8 </a:t>
            </a:r>
            <a:r>
              <a:rPr lang="en-GB" dirty="0" smtClean="0"/>
              <a:t>KB, sometimes 4 MB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</a:t>
            </a:r>
            <a:r>
              <a:rPr lang="en-GB" dirty="0" smtClean="0"/>
              <a:t>VP can </a:t>
            </a:r>
            <a:r>
              <a:rPr lang="en-GB" dirty="0"/>
              <a:t>be placed in </a:t>
            </a:r>
            <a:r>
              <a:rPr lang="en-GB" dirty="0" smtClean="0"/>
              <a:t>any PP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CPU caches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</a:t>
            </a:r>
            <a:r>
              <a:rPr lang="en-GB" dirty="0" smtClean="0"/>
              <a:t>sophisticated, expensive </a:t>
            </a:r>
            <a:r>
              <a:rPr lang="en-GB" dirty="0"/>
              <a:t>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18035</TotalTime>
  <Words>2788</Words>
  <Application>Microsoft Macintosh PowerPoint</Application>
  <PresentationFormat>On-screen Show (4:3)</PresentationFormat>
  <Paragraphs>824</Paragraphs>
  <Slides>36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template2007</vt:lpstr>
      <vt:lpstr>Virtual Memory: Concepts  15-213: Introduction to Computer Systems  15th Lecture, Oct. 14, 2010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Page Tables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Locality to the Rescue Again!</vt:lpstr>
      <vt:lpstr>Today  </vt:lpstr>
      <vt:lpstr>VM as a Tool for Memory Management</vt:lpstr>
      <vt:lpstr>VM as a Tool for Memory Management</vt:lpstr>
      <vt:lpstr>Simplifying Linking and Loading</vt:lpstr>
      <vt:lpstr>Today  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TLB Hit</vt:lpstr>
      <vt:lpstr>TLB Miss</vt:lpstr>
      <vt:lpstr>Multi-Level Page Tables</vt:lpstr>
      <vt:lpstr>A Two-Level Page Table Hierarchy</vt:lpstr>
      <vt:lpstr>Summary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522</cp:revision>
  <cp:lastPrinted>1999-09-20T15:19:18Z</cp:lastPrinted>
  <dcterms:created xsi:type="dcterms:W3CDTF">2011-01-05T23:17:11Z</dcterms:created>
  <dcterms:modified xsi:type="dcterms:W3CDTF">2011-01-05T23:19:20Z</dcterms:modified>
</cp:coreProperties>
</file>