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39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notesSlides/notesSlide41.xml" ContentType="application/vnd.openxmlformats-officedocument.presentationml.notesSlid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542" r:id="rId2"/>
    <p:sldId id="1204" r:id="rId3"/>
    <p:sldId id="1202" r:id="rId4"/>
    <p:sldId id="1205" r:id="rId5"/>
    <p:sldId id="1206" r:id="rId6"/>
    <p:sldId id="1252" r:id="rId7"/>
    <p:sldId id="1213" r:id="rId8"/>
    <p:sldId id="1214" r:id="rId9"/>
    <p:sldId id="1215" r:id="rId10"/>
    <p:sldId id="1216" r:id="rId11"/>
    <p:sldId id="1217" r:id="rId12"/>
    <p:sldId id="1249" r:id="rId13"/>
    <p:sldId id="1218" r:id="rId14"/>
    <p:sldId id="1219" r:id="rId15"/>
    <p:sldId id="1220" r:id="rId16"/>
    <p:sldId id="1221" r:id="rId17"/>
    <p:sldId id="1222" r:id="rId18"/>
    <p:sldId id="1223" r:id="rId19"/>
    <p:sldId id="1224" r:id="rId20"/>
    <p:sldId id="1253" r:id="rId21"/>
    <p:sldId id="1254" r:id="rId22"/>
    <p:sldId id="1225" r:id="rId23"/>
    <p:sldId id="1226" r:id="rId24"/>
    <p:sldId id="1227" r:id="rId25"/>
    <p:sldId id="1228" r:id="rId26"/>
    <p:sldId id="1229" r:id="rId27"/>
    <p:sldId id="1230" r:id="rId28"/>
    <p:sldId id="1247" r:id="rId29"/>
    <p:sldId id="1255" r:id="rId30"/>
    <p:sldId id="1256" r:id="rId31"/>
    <p:sldId id="1257" r:id="rId32"/>
    <p:sldId id="1258" r:id="rId33"/>
    <p:sldId id="1259" r:id="rId34"/>
    <p:sldId id="1260" r:id="rId35"/>
    <p:sldId id="1250" r:id="rId36"/>
    <p:sldId id="1232" r:id="rId37"/>
    <p:sldId id="1233" r:id="rId38"/>
    <p:sldId id="1234" r:id="rId39"/>
    <p:sldId id="1235" r:id="rId40"/>
    <p:sldId id="1236" r:id="rId41"/>
    <p:sldId id="1237" r:id="rId42"/>
    <p:sldId id="1238" r:id="rId43"/>
  </p:sldIdLst>
  <p:sldSz cx="9144000" cy="6858000" type="screen4x3"/>
  <p:notesSz cx="7302500" cy="9586913"/>
  <p:custDataLst>
    <p:tags r:id="rId4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90000"/>
    <a:srgbClr val="F6F5BD"/>
    <a:srgbClr val="F1C7C7"/>
    <a:srgbClr val="BFBFBF"/>
    <a:srgbClr val="D5F1CF"/>
    <a:srgbClr val="E9E1C9"/>
    <a:srgbClr val="DED8C4"/>
    <a:srgbClr val="E7DDBB"/>
    <a:srgbClr val="DDCE9F"/>
    <a:srgbClr val="E2A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502" autoAdjust="0"/>
    <p:restoredTop sz="94649" autoAdjust="0"/>
  </p:normalViewPr>
  <p:slideViewPr>
    <p:cSldViewPr snapToObjects="1">
      <p:cViewPr varScale="1">
        <p:scale>
          <a:sx n="99" d="100"/>
          <a:sy n="99" d="100"/>
        </p:scale>
        <p:origin x="-520" y="-104"/>
      </p:cViewPr>
      <p:guideLst>
        <p:guide orient="horz" pos="24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tags" Target="tags/tag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083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1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4035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 marL="0" indent="0"/>
            <a:r>
              <a:rPr lang="en-US" dirty="0" smtClean="0"/>
              <a:t>Exceptional Control Flow: </a:t>
            </a:r>
            <a:br>
              <a:rPr lang="en-US" dirty="0" smtClean="0"/>
            </a:br>
            <a:r>
              <a:rPr lang="en-US" dirty="0" smtClean="0"/>
              <a:t>Signals and Nonlocal Jumps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13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7,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360362"/>
            <a:ext cx="8718550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with Simple Shell Example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216" y="1220788"/>
            <a:ext cx="8548687" cy="3503612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Our example shell correctly waits for and reaps foreground jobs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But what about background jobs?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become zombies when they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never be reaped because shell (typically) will not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create a memory leak that could</a:t>
            </a:r>
            <a:r>
              <a:rPr lang="en-GB" dirty="0" smtClean="0"/>
              <a:t> run </a:t>
            </a:r>
            <a:r>
              <a:rPr lang="en-GB" dirty="0"/>
              <a:t>the kernel out of memory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Modern </a:t>
            </a:r>
            <a:r>
              <a:rPr lang="en-GB" dirty="0"/>
              <a:t>Unix: once you exceed your process quota, your shell can't run any new commands for </a:t>
            </a:r>
            <a:r>
              <a:rPr lang="en-GB" dirty="0" smtClean="0"/>
              <a:t>you: fork</a:t>
            </a:r>
            <a:r>
              <a:rPr lang="en-GB" dirty="0"/>
              <a:t>() returns -</a:t>
            </a:r>
            <a:r>
              <a:rPr lang="en-GB" dirty="0" smtClean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953000"/>
            <a:ext cx="6324600" cy="1136619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 smtClean="0">
                <a:latin typeface="Courier New" pitchFamily="49" charset="0"/>
              </a:rPr>
              <a:t>unix</a:t>
            </a:r>
            <a:r>
              <a:rPr lang="en-GB" sz="1800" dirty="0" smtClean="0">
                <a:latin typeface="Courier New" pitchFamily="49" charset="0"/>
              </a:rPr>
              <a:t>&gt; limit </a:t>
            </a:r>
            <a:r>
              <a:rPr lang="en-GB" sz="1800" dirty="0" err="1" smtClean="0">
                <a:latin typeface="Courier New" pitchFamily="49" charset="0"/>
              </a:rPr>
              <a:t>maxproc</a:t>
            </a:r>
            <a:r>
              <a:rPr lang="en-GB" sz="1800" dirty="0" smtClean="0">
                <a:latin typeface="Courier New" pitchFamily="49" charset="0"/>
              </a:rPr>
              <a:t>       # </a:t>
            </a:r>
            <a:r>
              <a:rPr lang="en-GB" sz="1800" dirty="0" err="1" smtClean="0">
                <a:latin typeface="Courier New" pitchFamily="49" charset="0"/>
              </a:rPr>
              <a:t>csh</a:t>
            </a:r>
            <a:r>
              <a:rPr lang="en-GB" sz="1800" dirty="0" smtClean="0">
                <a:latin typeface="Courier New" pitchFamily="49" charset="0"/>
              </a:rPr>
              <a:t> syntax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 smtClean="0">
                <a:latin typeface="Courier New" pitchFamily="49" charset="0"/>
              </a:rPr>
              <a:t>maxproc</a:t>
            </a:r>
            <a:r>
              <a:rPr lang="en-GB" sz="1800" dirty="0" smtClean="0">
                <a:latin typeface="Courier New" pitchFamily="49" charset="0"/>
              </a:rPr>
              <a:t>      202752</a:t>
            </a:r>
            <a:endParaRPr lang="en-GB" sz="1800" dirty="0" smtClean="0"/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 smtClean="0">
                <a:latin typeface="Courier New" pitchFamily="49" charset="0"/>
              </a:rPr>
              <a:t>unix</a:t>
            </a:r>
            <a:r>
              <a:rPr lang="en-GB" sz="1800" dirty="0" smtClean="0">
                <a:latin typeface="Courier New" pitchFamily="49" charset="0"/>
              </a:rPr>
              <a:t>&gt; </a:t>
            </a:r>
            <a:r>
              <a:rPr lang="en-GB" sz="1800" dirty="0" err="1" smtClean="0">
                <a:latin typeface="Courier New" pitchFamily="49" charset="0"/>
              </a:rPr>
              <a:t>ulimit</a:t>
            </a:r>
            <a:r>
              <a:rPr lang="en-GB" sz="1800" dirty="0" smtClean="0">
                <a:latin typeface="Courier New" pitchFamily="49" charset="0"/>
              </a:rPr>
              <a:t> -</a:t>
            </a:r>
            <a:r>
              <a:rPr lang="en-GB" sz="1800" dirty="0" err="1" smtClean="0">
                <a:latin typeface="Courier New" pitchFamily="49" charset="0"/>
              </a:rPr>
              <a:t>u</a:t>
            </a:r>
            <a:r>
              <a:rPr lang="en-GB" sz="1800" dirty="0" smtClean="0">
                <a:latin typeface="Courier New" pitchFamily="49" charset="0"/>
              </a:rPr>
              <a:t>           # bash syntax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>
                <a:latin typeface="Courier New" pitchFamily="49" charset="0"/>
              </a:rPr>
              <a:t>202752</a:t>
            </a:r>
            <a:endParaRPr lang="en-GB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334295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ECF to the Rescue!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25550"/>
            <a:ext cx="8470900" cy="5224463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Problem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shell doesn't know when a background job will finish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By nature, it could happen at any time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shell's regular control flow can't reap exited background processes in a timely fashion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Regular control flow is “wait until running job completes, then reap it”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Solution: Exceptional control flow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kernel will interrupt regular processing to alert us when a background process completes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Unix, the alert mechanism is called a </a:t>
            </a:r>
            <a:r>
              <a:rPr lang="en-GB" b="1" i="1" dirty="0">
                <a:solidFill>
                  <a:srgbClr val="C00000"/>
                </a:solidFill>
              </a:rPr>
              <a:t>signal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Multitasking, shells</a:t>
            </a:r>
          </a:p>
          <a:p>
            <a:r>
              <a:rPr lang="en-US" dirty="0" smtClean="0"/>
              <a:t>Signals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Nonlocal jumps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akin to exceptions and interrupts</a:t>
            </a:r>
          </a:p>
          <a:p>
            <a:pPr lvl="1"/>
            <a:r>
              <a:rPr lang="en-US" dirty="0"/>
              <a:t>sent from the kernel (sometimes at the request of another process) to a process</a:t>
            </a:r>
          </a:p>
          <a:p>
            <a:pPr lvl="1"/>
            <a:r>
              <a:rPr lang="en-US" dirty="0"/>
              <a:t>signal type is identified by small integer ID’s (1-30)</a:t>
            </a:r>
          </a:p>
          <a:p>
            <a:pPr lvl="1"/>
            <a:r>
              <a:rPr lang="en-US" dirty="0"/>
              <a:t>only 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/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/>
                <a:gridCol w="1149468"/>
                <a:gridCol w="2052167"/>
                <a:gridCol w="4120034"/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Interrupt (e.g.,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ctl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-c from keyboard)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 &amp; Dump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Sending a Signal</a:t>
            </a:r>
            <a:endParaRPr lang="en-US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8548687" cy="4691062"/>
          </a:xfrm>
        </p:spPr>
        <p:txBody>
          <a:bodyPr/>
          <a:lstStyle/>
          <a:p>
            <a:r>
              <a:rPr lang="en-US" smtClean="0"/>
              <a:t>Kernel </a:t>
            </a:r>
            <a:r>
              <a:rPr lang="en-US" i="1" smtClean="0">
                <a:solidFill>
                  <a:srgbClr val="C00000"/>
                </a:solidFill>
              </a:rPr>
              <a:t>sends</a:t>
            </a:r>
            <a:r>
              <a:rPr lang="en-US" smtClean="0"/>
              <a:t> (delivers) a signal to a </a:t>
            </a:r>
            <a:r>
              <a:rPr lang="en-US" i="1" smtClean="0">
                <a:solidFill>
                  <a:srgbClr val="C00000"/>
                </a:solidFill>
              </a:rPr>
              <a:t>destination process</a:t>
            </a:r>
            <a:r>
              <a:rPr lang="en-US" smtClean="0">
                <a:solidFill>
                  <a:srgbClr val="C00000"/>
                </a:solidFill>
              </a:rPr>
              <a:t> </a:t>
            </a:r>
            <a:r>
              <a:rPr lang="en-US" smtClean="0"/>
              <a:t>by updating some state in the context of the destination process</a:t>
            </a:r>
          </a:p>
          <a:p>
            <a:endParaRPr lang="en-US" smtClean="0"/>
          </a:p>
          <a:p>
            <a:r>
              <a:rPr lang="en-US" smtClean="0"/>
              <a:t>Kernel sends a signal for one of the following reasons:</a:t>
            </a:r>
          </a:p>
          <a:p>
            <a:pPr lvl="1"/>
            <a:r>
              <a:rPr lang="en-US" smtClean="0"/>
              <a:t>Kernel has detected a system event such as divide-by-zero (SIGFPE) or the termination of a child process (SIGCHLD)</a:t>
            </a:r>
          </a:p>
          <a:p>
            <a:pPr lvl="1"/>
            <a:r>
              <a:rPr lang="en-US" smtClean="0"/>
              <a:t>Another process has invoked the </a:t>
            </a:r>
            <a:r>
              <a:rPr lang="en-US" b="1" smtClean="0">
                <a:latin typeface="Courier New" pitchFamily="49" charset="0"/>
              </a:rPr>
              <a:t>kill</a:t>
            </a:r>
            <a:r>
              <a:rPr lang="en-US" smtClean="0"/>
              <a:t> system call to explicitly request the kernel to send a signal to the destination process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a Signal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 smtClean="0"/>
          </a:p>
          <a:p>
            <a:r>
              <a:rPr lang="en-US" dirty="0" smtClean="0"/>
              <a:t>Three </a:t>
            </a:r>
            <a:r>
              <a:rPr lang="en-US" dirty="0"/>
              <a:t>possible 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</a:t>
            </a:r>
            <a:r>
              <a:rPr lang="en-US" dirty="0" smtClean="0"/>
              <a:t>called </a:t>
            </a:r>
            <a:r>
              <a:rPr lang="en-US" b="1" i="1" dirty="0" smtClean="0">
                <a:solidFill>
                  <a:srgbClr val="C00000"/>
                </a:solidFill>
              </a:rPr>
              <a:t>signal </a:t>
            </a:r>
            <a:r>
              <a:rPr lang="en-US" b="1" i="1" dirty="0">
                <a:solidFill>
                  <a:srgbClr val="C00000"/>
                </a:solidFill>
              </a:rPr>
              <a:t>handler</a:t>
            </a:r>
          </a:p>
          <a:p>
            <a:pPr lvl="2"/>
            <a:r>
              <a:rPr lang="en-US" dirty="0"/>
              <a:t>Akin to a hardware exception handler being called in response to an asynchronous interrupt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and Blocked Signals</a:t>
            </a:r>
            <a:endParaRPr lang="en-US" dirty="0"/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548687" cy="5224462"/>
          </a:xfrm>
        </p:spPr>
        <p:txBody>
          <a:bodyPr/>
          <a:lstStyle/>
          <a:p>
            <a:r>
              <a:rPr lang="en-US" dirty="0"/>
              <a:t>A signal is </a:t>
            </a:r>
            <a:r>
              <a:rPr lang="en-US" i="1" dirty="0">
                <a:solidFill>
                  <a:srgbClr val="C00000"/>
                </a:solidFill>
              </a:rPr>
              <a:t>pending</a:t>
            </a:r>
            <a:r>
              <a:rPr lang="en-US" dirty="0"/>
              <a:t> if sent but not yet received</a:t>
            </a:r>
          </a:p>
          <a:p>
            <a:pPr lvl="1"/>
            <a:r>
              <a:rPr lang="en-US" dirty="0"/>
              <a:t>There can be at most one pending signal of any particular type</a:t>
            </a:r>
          </a:p>
          <a:p>
            <a:pPr lvl="1"/>
            <a:r>
              <a:rPr lang="en-US" dirty="0"/>
              <a:t>Important: Signals are not queued</a:t>
            </a:r>
          </a:p>
          <a:p>
            <a:pPr lvl="2"/>
            <a:r>
              <a:rPr lang="en-US" dirty="0"/>
              <a:t>If a process has a pending signal of type k, then subsequent signals of type k that are sent to that process are discarded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process can </a:t>
            </a:r>
            <a:r>
              <a:rPr lang="en-US" i="1" dirty="0">
                <a:solidFill>
                  <a:srgbClr val="C00000"/>
                </a:solidFill>
              </a:rPr>
              <a:t>block</a:t>
            </a:r>
            <a:r>
              <a:rPr lang="en-US" dirty="0"/>
              <a:t> the receipt of certain signals</a:t>
            </a:r>
          </a:p>
          <a:p>
            <a:pPr lvl="1"/>
            <a:r>
              <a:rPr lang="en-US" dirty="0"/>
              <a:t>Blocked signals can be delivered, but will not be received until the signal is unblocked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pending signal is received at most once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	</a:t>
            </a:r>
            <a:endParaRPr lang="en-US" dirty="0"/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3117" y="1252538"/>
            <a:ext cx="8419883" cy="5224462"/>
          </a:xfrm>
        </p:spPr>
        <p:txBody>
          <a:bodyPr/>
          <a:lstStyle/>
          <a:p>
            <a:r>
              <a:rPr lang="en-US" dirty="0" smtClean="0"/>
              <a:t>Kernel maintains </a:t>
            </a:r>
            <a:r>
              <a:rPr lang="en-US" dirty="0" smtClean="0">
                <a:latin typeface="Courier New" pitchFamily="49" charset="0"/>
              </a:rPr>
              <a:t>pending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</a:rPr>
              <a:t>blocked</a:t>
            </a:r>
            <a:r>
              <a:rPr lang="en-US" dirty="0" smtClean="0"/>
              <a:t> bit vectors in the context of each process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: represents the set of pending signals</a:t>
            </a:r>
          </a:p>
          <a:p>
            <a:pPr lvl="2"/>
            <a:r>
              <a:rPr lang="en-US" dirty="0" smtClean="0"/>
              <a:t>Kernel sets bit </a:t>
            </a:r>
            <a:r>
              <a:rPr lang="en-US" dirty="0" err="1" smtClean="0"/>
              <a:t>k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 a signal of type </a:t>
            </a:r>
            <a:r>
              <a:rPr lang="en-US" dirty="0" err="1" smtClean="0"/>
              <a:t>k</a:t>
            </a:r>
            <a:r>
              <a:rPr lang="en-US" dirty="0" smtClean="0"/>
              <a:t> is delivered</a:t>
            </a:r>
          </a:p>
          <a:p>
            <a:pPr lvl="2"/>
            <a:r>
              <a:rPr lang="en-US" dirty="0" smtClean="0"/>
              <a:t>Kernel clears bit </a:t>
            </a:r>
            <a:r>
              <a:rPr lang="en-US" dirty="0" err="1" smtClean="0"/>
              <a:t>k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 a signal of type </a:t>
            </a:r>
            <a:r>
              <a:rPr lang="en-US" dirty="0" err="1" smtClean="0"/>
              <a:t>k</a:t>
            </a:r>
            <a:r>
              <a:rPr lang="en-US" dirty="0" smtClean="0"/>
              <a:t> is received 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blocked</a:t>
            </a:r>
            <a:r>
              <a:rPr lang="en-US" dirty="0" smtClean="0"/>
              <a:t>: represents the set of blocked signals</a:t>
            </a:r>
          </a:p>
          <a:p>
            <a:pPr lvl="2"/>
            <a:r>
              <a:rPr lang="en-US" dirty="0" smtClean="0"/>
              <a:t>Can be set and cleared by using the </a:t>
            </a:r>
            <a:r>
              <a:rPr lang="en-US" b="1" dirty="0" err="1" smtClean="0">
                <a:latin typeface="Courier New" pitchFamily="49" charset="0"/>
              </a:rPr>
              <a:t>sigprocmask</a:t>
            </a:r>
            <a:r>
              <a:rPr lang="en-US" dirty="0" smtClean="0"/>
              <a:t> function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6096000" y="31563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3810000" y="31477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084497" y="3147796"/>
            <a:ext cx="2514600" cy="30993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614" y="381000"/>
            <a:ext cx="7592093" cy="762000"/>
          </a:xfrm>
        </p:spPr>
        <p:txBody>
          <a:bodyPr/>
          <a:lstStyle/>
          <a:p>
            <a:r>
              <a:rPr lang="en-US"/>
              <a:t>Process Groups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9200"/>
            <a:ext cx="7720013" cy="609600"/>
          </a:xfrm>
        </p:spPr>
        <p:txBody>
          <a:bodyPr/>
          <a:lstStyle/>
          <a:p>
            <a:r>
              <a:rPr lang="en-US"/>
              <a:t>Every process belongs to exactly one process group</a:t>
            </a:r>
          </a:p>
        </p:txBody>
      </p:sp>
      <p:sp>
        <p:nvSpPr>
          <p:cNvPr id="551940" name="Oval 4"/>
          <p:cNvSpPr>
            <a:spLocks noChangeAspect="1" noChangeArrowheads="1"/>
          </p:cNvSpPr>
          <p:nvPr/>
        </p:nvSpPr>
        <p:spPr bwMode="auto">
          <a:xfrm>
            <a:off x="1898650" y="32289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551941" name="Oval 5"/>
          <p:cNvSpPr>
            <a:spLocks noChangeAspect="1" noChangeArrowheads="1"/>
          </p:cNvSpPr>
          <p:nvPr/>
        </p:nvSpPr>
        <p:spPr bwMode="auto">
          <a:xfrm>
            <a:off x="4094163" y="32289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551942" name="Oval 6"/>
          <p:cNvSpPr>
            <a:spLocks noChangeAspect="1" noChangeArrowheads="1"/>
          </p:cNvSpPr>
          <p:nvPr/>
        </p:nvSpPr>
        <p:spPr bwMode="auto">
          <a:xfrm>
            <a:off x="6248400" y="32289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551943" name="Oval 7"/>
          <p:cNvSpPr>
            <a:spLocks noChangeAspect="1" noChangeArrowheads="1"/>
          </p:cNvSpPr>
          <p:nvPr/>
        </p:nvSpPr>
        <p:spPr bwMode="auto">
          <a:xfrm>
            <a:off x="4098925" y="19050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551944" name="Oval 8"/>
          <p:cNvSpPr>
            <a:spLocks noChangeAspect="1" noChangeArrowheads="1"/>
          </p:cNvSpPr>
          <p:nvPr/>
        </p:nvSpPr>
        <p:spPr bwMode="auto">
          <a:xfrm>
            <a:off x="1339850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5" name="Oval 9"/>
          <p:cNvSpPr>
            <a:spLocks noChangeAspect="1" noChangeArrowheads="1"/>
          </p:cNvSpPr>
          <p:nvPr/>
        </p:nvSpPr>
        <p:spPr bwMode="auto">
          <a:xfrm>
            <a:off x="2465388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6" name="Line 10"/>
          <p:cNvSpPr>
            <a:spLocks noChangeAspect="1" noChangeShapeType="1"/>
          </p:cNvSpPr>
          <p:nvPr/>
        </p:nvSpPr>
        <p:spPr bwMode="auto">
          <a:xfrm flipH="1">
            <a:off x="1906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7" name="Line 11"/>
          <p:cNvSpPr>
            <a:spLocks noChangeAspect="1" noChangeShapeType="1"/>
          </p:cNvSpPr>
          <p:nvPr/>
        </p:nvSpPr>
        <p:spPr bwMode="auto">
          <a:xfrm>
            <a:off x="2686050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8" name="Line 12"/>
          <p:cNvSpPr>
            <a:spLocks noChangeAspect="1" noChangeShapeType="1"/>
          </p:cNvSpPr>
          <p:nvPr/>
        </p:nvSpPr>
        <p:spPr bwMode="auto">
          <a:xfrm>
            <a:off x="4594225" y="26670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9" name="Line 13"/>
          <p:cNvSpPr>
            <a:spLocks noChangeAspect="1" noChangeShapeType="1"/>
          </p:cNvSpPr>
          <p:nvPr/>
        </p:nvSpPr>
        <p:spPr bwMode="auto">
          <a:xfrm flipH="1">
            <a:off x="2768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0" name="Line 14"/>
          <p:cNvSpPr>
            <a:spLocks noChangeAspect="1" noChangeShapeType="1"/>
          </p:cNvSpPr>
          <p:nvPr/>
        </p:nvSpPr>
        <p:spPr bwMode="auto">
          <a:xfrm>
            <a:off x="4968875" y="25352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1" name="Text Box 15"/>
          <p:cNvSpPr txBox="1">
            <a:spLocks noChangeAspect="1" noChangeArrowheads="1"/>
          </p:cNvSpPr>
          <p:nvPr/>
        </p:nvSpPr>
        <p:spPr bwMode="auto">
          <a:xfrm>
            <a:off x="3297238" y="20701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551953" name="Text Box 17"/>
          <p:cNvSpPr txBox="1">
            <a:spLocks noChangeAspect="1" noChangeArrowheads="1"/>
          </p:cNvSpPr>
          <p:nvPr/>
        </p:nvSpPr>
        <p:spPr bwMode="auto">
          <a:xfrm>
            <a:off x="1084498" y="56636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551955" name="Text Box 19"/>
          <p:cNvSpPr txBox="1">
            <a:spLocks noChangeAspect="1" noChangeArrowheads="1"/>
          </p:cNvSpPr>
          <p:nvPr/>
        </p:nvSpPr>
        <p:spPr bwMode="auto">
          <a:xfrm>
            <a:off x="3810000" y="41910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551956" name="Text Box 20"/>
          <p:cNvSpPr txBox="1">
            <a:spLocks noChangeAspect="1" noChangeArrowheads="1"/>
          </p:cNvSpPr>
          <p:nvPr/>
        </p:nvSpPr>
        <p:spPr bwMode="auto">
          <a:xfrm>
            <a:off x="6096000" y="42158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551958" name="Text Box 22"/>
          <p:cNvSpPr txBox="1">
            <a:spLocks noChangeAspect="1" noChangeArrowheads="1"/>
          </p:cNvSpPr>
          <p:nvPr/>
        </p:nvSpPr>
        <p:spPr bwMode="auto">
          <a:xfrm>
            <a:off x="1098550" y="3365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59" name="Text Box 23"/>
          <p:cNvSpPr txBox="1">
            <a:spLocks noChangeAspect="1" noChangeArrowheads="1"/>
          </p:cNvSpPr>
          <p:nvPr/>
        </p:nvSpPr>
        <p:spPr bwMode="auto">
          <a:xfrm>
            <a:off x="5038725" y="34163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551960" name="Text Box 24"/>
          <p:cNvSpPr txBox="1">
            <a:spLocks noChangeAspect="1" noChangeArrowheads="1"/>
          </p:cNvSpPr>
          <p:nvPr/>
        </p:nvSpPr>
        <p:spPr bwMode="auto">
          <a:xfrm>
            <a:off x="7224929" y="34432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551961" name="Text Box 25"/>
          <p:cNvSpPr txBox="1">
            <a:spLocks noChangeAspect="1" noChangeArrowheads="1"/>
          </p:cNvSpPr>
          <p:nvPr/>
        </p:nvSpPr>
        <p:spPr bwMode="auto">
          <a:xfrm>
            <a:off x="1398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2" name="Text Box 26"/>
          <p:cNvSpPr txBox="1">
            <a:spLocks noChangeAspect="1" noChangeArrowheads="1"/>
          </p:cNvSpPr>
          <p:nvPr/>
        </p:nvSpPr>
        <p:spPr bwMode="auto">
          <a:xfrm>
            <a:off x="2541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070493"/>
            <a:ext cx="4114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getpgrp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Return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Change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a process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 dirty="0"/>
              <a:t>Sending Signals with</a:t>
            </a:r>
            <a:r>
              <a:rPr lang="en-US" dirty="0" smtClean="0"/>
              <a:t> /bin/</a:t>
            </a:r>
            <a:r>
              <a:rPr lang="en-US" dirty="0" smtClean="0">
                <a:latin typeface="Courier New" pitchFamily="49" charset="0"/>
              </a:rPr>
              <a:t>kill</a:t>
            </a:r>
            <a:r>
              <a:rPr lang="en-US" dirty="0" smtClean="0"/>
              <a:t> </a:t>
            </a:r>
            <a:r>
              <a:rPr lang="en-US" dirty="0"/>
              <a:t>Program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3900487" cy="5224462"/>
          </a:xfrm>
        </p:spPr>
        <p:txBody>
          <a:bodyPr/>
          <a:lstStyle/>
          <a:p>
            <a:pPr marL="282575" indent="-282575"/>
            <a:r>
              <a:rPr lang="en-US" dirty="0" smtClean="0">
                <a:latin typeface="Courier New" pitchFamily="49" charset="0"/>
              </a:rPr>
              <a:t>/bin/kill </a:t>
            </a:r>
            <a:r>
              <a:rPr lang="en-US" dirty="0"/>
              <a:t>program sends arbitrary signal to a process or process group</a:t>
            </a:r>
          </a:p>
          <a:p>
            <a:pPr marL="282575" lvl="1" indent="-282575"/>
            <a:endParaRPr lang="en-US" dirty="0">
              <a:latin typeface="Courier New" pitchFamily="49" charset="0"/>
            </a:endParaRPr>
          </a:p>
          <a:p>
            <a:pPr marL="282575" indent="-282575"/>
            <a:r>
              <a:rPr lang="en-US" dirty="0"/>
              <a:t>Examples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</a:t>
            </a:r>
            <a:r>
              <a:rPr lang="en-US" b="1" dirty="0" smtClean="0">
                <a:latin typeface="Courier New" pitchFamily="49" charset="0"/>
              </a:rPr>
              <a:t>24818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process 24818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–</a:t>
            </a:r>
            <a:r>
              <a:rPr lang="en-US" b="1" dirty="0" smtClean="0">
                <a:latin typeface="Courier New" pitchFamily="49" charset="0"/>
              </a:rPr>
              <a:t>24817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every process in process group </a:t>
            </a:r>
            <a:r>
              <a:rPr lang="en-US" sz="1800" dirty="0" smtClean="0">
                <a:ea typeface="+mn-ea"/>
                <a:cs typeface="+mn-cs"/>
              </a:rPr>
              <a:t>24817</a:t>
            </a:r>
            <a:endParaRPr lang="en-US" sz="1800" dirty="0">
              <a:ea typeface="+mn-ea"/>
              <a:cs typeface="+mn-cs"/>
            </a:endParaRPr>
          </a:p>
        </p:txBody>
      </p:sp>
      <p:sp>
        <p:nvSpPr>
          <p:cNvPr id="553991" name="Text Box 7"/>
          <p:cNvSpPr txBox="1">
            <a:spLocks noChangeArrowheads="1"/>
          </p:cNvSpPr>
          <p:nvPr/>
        </p:nvSpPr>
        <p:spPr bwMode="auto">
          <a:xfrm>
            <a:off x="4191000" y="1682750"/>
            <a:ext cx="3878586" cy="403187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./forks 16 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Child1</a:t>
            </a:r>
            <a:r>
              <a:rPr lang="en-US" sz="1600" b="1" dirty="0">
                <a:latin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Child2: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=24819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24820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</a:t>
            </a:r>
            <a:r>
              <a:rPr lang="en-US" sz="1600" b="1" dirty="0" smtClean="0">
                <a:latin typeface="Courier New" pitchFamily="49" charset="0"/>
              </a:rPr>
              <a:t> /bin/kill </a:t>
            </a:r>
            <a:r>
              <a:rPr lang="en-US" sz="1600" b="1" dirty="0">
                <a:latin typeface="Courier New" pitchFamily="49" charset="0"/>
              </a:rPr>
              <a:t>-9 -24817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24823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4191000" y="3429000"/>
            <a:ext cx="3733800" cy="2667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3995" name="Rectangle 11"/>
          <p:cNvSpPr>
            <a:spLocks noChangeArrowheads="1"/>
          </p:cNvSpPr>
          <p:nvPr/>
        </p:nvSpPr>
        <p:spPr bwMode="auto">
          <a:xfrm>
            <a:off x="4191000" y="3429000"/>
            <a:ext cx="3733800" cy="50482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 animBg="1"/>
      <p:bldP spid="553992" grpId="1" animBg="1"/>
      <p:bldP spid="5539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ECF Exists at All Levels of a System</a:t>
            </a:r>
            <a:endParaRPr lang="en-US" dirty="0"/>
          </a:p>
        </p:txBody>
      </p:sp>
      <p:sp>
        <p:nvSpPr>
          <p:cNvPr id="545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Exceptions</a:t>
            </a:r>
          </a:p>
          <a:p>
            <a:pPr lvl="1"/>
            <a:r>
              <a:rPr lang="en-US" smtClean="0"/>
              <a:t>Hardware and operating system kernel software</a:t>
            </a:r>
          </a:p>
          <a:p>
            <a:r>
              <a:rPr lang="en-US" smtClean="0"/>
              <a:t>Process Context Switch</a:t>
            </a:r>
          </a:p>
          <a:p>
            <a:pPr lvl="1"/>
            <a:r>
              <a:rPr lang="en-US" smtClean="0"/>
              <a:t>Hardware timer and kernel software</a:t>
            </a:r>
          </a:p>
          <a:p>
            <a:r>
              <a:rPr lang="en-US" smtClean="0"/>
              <a:t>Signals</a:t>
            </a:r>
          </a:p>
          <a:p>
            <a:pPr lvl="1"/>
            <a:r>
              <a:rPr lang="en-US" smtClean="0"/>
              <a:t>Kernel software</a:t>
            </a:r>
          </a:p>
          <a:p>
            <a:r>
              <a:rPr lang="en-US" smtClean="0"/>
              <a:t>Nonlocal jumps</a:t>
            </a:r>
          </a:p>
          <a:p>
            <a:pPr lvl="1"/>
            <a:r>
              <a:rPr lang="en-US" smtClean="0"/>
              <a:t>Application code</a:t>
            </a:r>
            <a:endParaRPr lang="en-US" dirty="0"/>
          </a:p>
        </p:txBody>
      </p:sp>
      <p:sp>
        <p:nvSpPr>
          <p:cNvPr id="545797" name="AutoShape 1029"/>
          <p:cNvSpPr>
            <a:spLocks/>
          </p:cNvSpPr>
          <p:nvPr/>
        </p:nvSpPr>
        <p:spPr bwMode="auto">
          <a:xfrm>
            <a:off x="6248400" y="1524000"/>
            <a:ext cx="152400" cy="1676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5798" name="Text Box 1030"/>
          <p:cNvSpPr txBox="1">
            <a:spLocks noChangeArrowheads="1"/>
          </p:cNvSpPr>
          <p:nvPr/>
        </p:nvSpPr>
        <p:spPr bwMode="auto">
          <a:xfrm>
            <a:off x="6480490" y="2129135"/>
            <a:ext cx="220631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>
                <a:latin typeface="Calibri" pitchFamily="34" charset="0"/>
              </a:rPr>
              <a:t>Previous Lecture</a:t>
            </a:r>
          </a:p>
        </p:txBody>
      </p:sp>
      <p:sp>
        <p:nvSpPr>
          <p:cNvPr id="8" name="AutoShape 1029"/>
          <p:cNvSpPr>
            <a:spLocks/>
          </p:cNvSpPr>
          <p:nvPr/>
        </p:nvSpPr>
        <p:spPr bwMode="auto">
          <a:xfrm>
            <a:off x="6248400" y="3505200"/>
            <a:ext cx="152400" cy="146304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6477000" y="4004641"/>
            <a:ext cx="1624547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This Lecture</a:t>
            </a:r>
            <a:endParaRPr lang="en-US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from the Keyboard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93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000"/>
              <a:t>Typing ctrl-c (ctrl-z) sends a SIGINT (SIGTSTP) to every job in the foreground process group.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SIGINT – default action is to terminate each process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SIGTSTP – default action is to stop (suspend) each process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096000" y="36897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36811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084497" y="3681196"/>
            <a:ext cx="2514600" cy="3099375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1898650" y="37623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31" name="Oval 5"/>
          <p:cNvSpPr>
            <a:spLocks noChangeAspect="1" noChangeArrowheads="1"/>
          </p:cNvSpPr>
          <p:nvPr/>
        </p:nvSpPr>
        <p:spPr bwMode="auto">
          <a:xfrm>
            <a:off x="4094163" y="37623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32" name="Oval 6"/>
          <p:cNvSpPr>
            <a:spLocks noChangeAspect="1" noChangeArrowheads="1"/>
          </p:cNvSpPr>
          <p:nvPr/>
        </p:nvSpPr>
        <p:spPr bwMode="auto">
          <a:xfrm>
            <a:off x="6248400" y="37623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33" name="Oval 7"/>
          <p:cNvSpPr>
            <a:spLocks noChangeAspect="1" noChangeArrowheads="1"/>
          </p:cNvSpPr>
          <p:nvPr/>
        </p:nvSpPr>
        <p:spPr bwMode="auto">
          <a:xfrm>
            <a:off x="4098925" y="24384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34" name="Oval 8"/>
          <p:cNvSpPr>
            <a:spLocks noChangeAspect="1" noChangeArrowheads="1"/>
          </p:cNvSpPr>
          <p:nvPr/>
        </p:nvSpPr>
        <p:spPr bwMode="auto">
          <a:xfrm>
            <a:off x="1339850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5" name="Oval 9"/>
          <p:cNvSpPr>
            <a:spLocks noChangeAspect="1" noChangeArrowheads="1"/>
          </p:cNvSpPr>
          <p:nvPr/>
        </p:nvSpPr>
        <p:spPr bwMode="auto">
          <a:xfrm>
            <a:off x="2465388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6" name="Line 10"/>
          <p:cNvSpPr>
            <a:spLocks noChangeAspect="1" noChangeShapeType="1"/>
          </p:cNvSpPr>
          <p:nvPr/>
        </p:nvSpPr>
        <p:spPr bwMode="auto">
          <a:xfrm flipH="1">
            <a:off x="1906588" y="45847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Line 11"/>
          <p:cNvSpPr>
            <a:spLocks noChangeAspect="1" noChangeShapeType="1"/>
          </p:cNvSpPr>
          <p:nvPr/>
        </p:nvSpPr>
        <p:spPr bwMode="auto">
          <a:xfrm>
            <a:off x="2686050" y="45815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Line 12"/>
          <p:cNvSpPr>
            <a:spLocks noChangeAspect="1" noChangeShapeType="1"/>
          </p:cNvSpPr>
          <p:nvPr/>
        </p:nvSpPr>
        <p:spPr bwMode="auto">
          <a:xfrm>
            <a:off x="4594225" y="32004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13"/>
          <p:cNvSpPr>
            <a:spLocks noChangeAspect="1" noChangeShapeType="1"/>
          </p:cNvSpPr>
          <p:nvPr/>
        </p:nvSpPr>
        <p:spPr bwMode="auto">
          <a:xfrm flipH="1">
            <a:off x="2768600" y="31083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Line 14"/>
          <p:cNvSpPr>
            <a:spLocks noChangeAspect="1" noChangeShapeType="1"/>
          </p:cNvSpPr>
          <p:nvPr/>
        </p:nvSpPr>
        <p:spPr bwMode="auto">
          <a:xfrm>
            <a:off x="4968875" y="30686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5"/>
          <p:cNvSpPr txBox="1">
            <a:spLocks noChangeAspect="1" noChangeArrowheads="1"/>
          </p:cNvSpPr>
          <p:nvPr/>
        </p:nvSpPr>
        <p:spPr bwMode="auto">
          <a:xfrm>
            <a:off x="3297238" y="2603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42" name="Text Box 17"/>
          <p:cNvSpPr txBox="1">
            <a:spLocks noChangeAspect="1" noChangeArrowheads="1"/>
          </p:cNvSpPr>
          <p:nvPr/>
        </p:nvSpPr>
        <p:spPr bwMode="auto">
          <a:xfrm>
            <a:off x="1084498" y="61970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43" name="Text Box 19"/>
          <p:cNvSpPr txBox="1">
            <a:spLocks noChangeAspect="1" noChangeArrowheads="1"/>
          </p:cNvSpPr>
          <p:nvPr/>
        </p:nvSpPr>
        <p:spPr bwMode="auto">
          <a:xfrm>
            <a:off x="3810000" y="47244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44" name="Text Box 20"/>
          <p:cNvSpPr txBox="1">
            <a:spLocks noChangeAspect="1" noChangeArrowheads="1"/>
          </p:cNvSpPr>
          <p:nvPr/>
        </p:nvSpPr>
        <p:spPr bwMode="auto">
          <a:xfrm>
            <a:off x="6096000" y="47492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45" name="Text Box 22"/>
          <p:cNvSpPr txBox="1">
            <a:spLocks noChangeAspect="1" noChangeArrowheads="1"/>
          </p:cNvSpPr>
          <p:nvPr/>
        </p:nvSpPr>
        <p:spPr bwMode="auto">
          <a:xfrm>
            <a:off x="1098550" y="38989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6" name="Text Box 23"/>
          <p:cNvSpPr txBox="1">
            <a:spLocks noChangeAspect="1" noChangeArrowheads="1"/>
          </p:cNvSpPr>
          <p:nvPr/>
        </p:nvSpPr>
        <p:spPr bwMode="auto">
          <a:xfrm>
            <a:off x="5038725" y="39497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47" name="Text Box 24"/>
          <p:cNvSpPr txBox="1">
            <a:spLocks noChangeAspect="1" noChangeArrowheads="1"/>
          </p:cNvSpPr>
          <p:nvPr/>
        </p:nvSpPr>
        <p:spPr bwMode="auto">
          <a:xfrm>
            <a:off x="7224929" y="39766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48" name="Text Box 25"/>
          <p:cNvSpPr txBox="1">
            <a:spLocks noChangeAspect="1" noChangeArrowheads="1"/>
          </p:cNvSpPr>
          <p:nvPr/>
        </p:nvSpPr>
        <p:spPr bwMode="auto">
          <a:xfrm>
            <a:off x="1398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9" name="Text Box 26"/>
          <p:cNvSpPr txBox="1">
            <a:spLocks noChangeAspect="1" noChangeArrowheads="1"/>
          </p:cNvSpPr>
          <p:nvPr/>
        </p:nvSpPr>
        <p:spPr bwMode="auto">
          <a:xfrm>
            <a:off x="2541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</a:t>
            </a:r>
            <a:r>
              <a:rPr lang="en-US">
                <a:latin typeface="Courier New" pitchFamily="49" charset="0"/>
              </a:rPr>
              <a:t>ctrl-c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52400" y="1295401"/>
            <a:ext cx="533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Child: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Parent: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=28107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z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28109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fg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c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28110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5638800" y="1207402"/>
            <a:ext cx="3124200" cy="369331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sz="1800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sz="1800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sz="1800" dirty="0">
                <a:latin typeface="Calibri" pitchFamily="34" charset="0"/>
              </a:rPr>
              <a:t>R: running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sz="1800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dirty="0">
                <a:latin typeface="Calibri" pitchFamily="34" charset="0"/>
              </a:rPr>
              <a:t>See “man </a:t>
            </a:r>
            <a:r>
              <a:rPr lang="en-US" sz="1800" dirty="0" err="1">
                <a:latin typeface="Calibri" pitchFamily="34" charset="0"/>
              </a:rPr>
              <a:t>ps</a:t>
            </a:r>
            <a:r>
              <a:rPr lang="en-US" sz="1800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sz="1800" dirty="0">
                <a:latin typeface="Calibri" pitchFamily="34" charset="0"/>
              </a:rPr>
              <a:t>details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with </a:t>
            </a:r>
            <a:r>
              <a:rPr lang="en-US">
                <a:latin typeface="Courier New" pitchFamily="49" charset="0"/>
              </a:rPr>
              <a:t>kill</a:t>
            </a:r>
            <a:r>
              <a:rPr lang="en-US"/>
              <a:t> Function</a:t>
            </a:r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7696200" cy="52629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fork12()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 = fork()) == 0)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while(1); /* Child infinite loop */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Parent terminates the child processes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("Killing process %d\n",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kill(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], SIGINT);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Parent reaps terminated children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 = wait(&amp;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(WIFEXITED(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	  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, WEXITSTATUS(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("Child %d terminated abnormally\n",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Suppose  kernel is returning from an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Kernel </a:t>
            </a:r>
            <a:r>
              <a:rPr lang="en-US" dirty="0"/>
              <a:t>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/>
            <a:r>
              <a:rPr lang="en-US" dirty="0"/>
              <a:t>The set of pending </a:t>
            </a:r>
            <a:r>
              <a:rPr lang="en-US" dirty="0" err="1"/>
              <a:t>nonblocked</a:t>
            </a:r>
            <a:r>
              <a:rPr lang="en-US" dirty="0"/>
              <a:t>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endParaRPr lang="en-US" dirty="0" smtClean="0"/>
          </a:p>
          <a:p>
            <a:r>
              <a:rPr lang="en-US" dirty="0" smtClean="0"/>
              <a:t>If  </a:t>
            </a:r>
            <a:r>
              <a:rPr lang="en-US" dirty="0"/>
              <a:t>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Pass control to next instruction in the logical flow for </a:t>
            </a:r>
            <a:r>
              <a:rPr lang="en-US" i="1" dirty="0"/>
              <a:t>p</a:t>
            </a:r>
            <a:endParaRPr lang="en-US" dirty="0"/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Choose least nonzero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b="1" i="1" dirty="0">
                <a:solidFill>
                  <a:srgbClr val="C000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/>
            <a:r>
              <a:rPr lang="en-US" dirty="0"/>
              <a:t>The receipt of the signal triggers some </a:t>
            </a:r>
            <a:r>
              <a:rPr lang="en-US" b="1" i="1" dirty="0">
                <a:solidFill>
                  <a:srgbClr val="C000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/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Default Actions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signal type has a predefined </a:t>
            </a:r>
            <a:r>
              <a:rPr lang="en-US" i="1" dirty="0">
                <a:solidFill>
                  <a:srgbClr val="C000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/>
            <a:r>
              <a:rPr lang="en-US" dirty="0"/>
              <a:t>The process terminates</a:t>
            </a:r>
          </a:p>
          <a:p>
            <a:pPr lvl="1"/>
            <a:r>
              <a:rPr lang="en-US" dirty="0"/>
              <a:t>The process terminates and dumps core</a:t>
            </a:r>
          </a:p>
          <a:p>
            <a:pPr lvl="1"/>
            <a:r>
              <a:rPr lang="en-US" dirty="0"/>
              <a:t>The process stops until restarted by a SIGCONT signal</a:t>
            </a:r>
          </a:p>
          <a:p>
            <a:pPr lvl="1"/>
            <a:r>
              <a:rPr lang="en-US" dirty="0"/>
              <a:t>The process ignores the signal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8922" y="435678"/>
            <a:ext cx="7592093" cy="762000"/>
          </a:xfrm>
        </p:spPr>
        <p:txBody>
          <a:bodyPr/>
          <a:lstStyle/>
          <a:p>
            <a:r>
              <a:rPr lang="en-US"/>
              <a:t>Installing Signal Handlers</a:t>
            </a:r>
          </a:p>
        </p:txBody>
      </p:sp>
      <p:sp>
        <p:nvSpPr>
          <p:cNvPr id="560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the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*signal(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signum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*handler)</a:t>
            </a:r>
          </a:p>
          <a:p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dirty="0"/>
              <a:t>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SIG_IGN: ignore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SIG_DFL: revert to the default action on receipt of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/>
          </a:p>
          <a:p>
            <a:pPr lvl="1"/>
            <a:r>
              <a:rPr lang="en-US" dirty="0"/>
              <a:t>Otherwise, </a:t>
            </a:r>
            <a:r>
              <a:rPr lang="en-US" b="1" dirty="0">
                <a:latin typeface="Courier New" pitchFamily="49" charset="0"/>
              </a:rPr>
              <a:t>handler</a:t>
            </a:r>
            <a:r>
              <a:rPr lang="en-US" dirty="0"/>
              <a:t> is the address of a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Referred to as </a:t>
            </a:r>
            <a:r>
              <a:rPr lang="en-US" b="1" i="1" dirty="0">
                <a:solidFill>
                  <a:srgbClr val="C00000"/>
                </a:solidFill>
              </a:rPr>
              <a:t>“installing” </a:t>
            </a:r>
            <a:r>
              <a:rPr lang="en-US" dirty="0">
                <a:solidFill>
                  <a:schemeClr val="tx1"/>
                </a:solidFill>
              </a:rPr>
              <a:t>the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Executing handler is called </a:t>
            </a:r>
            <a:r>
              <a:rPr lang="en-US" b="1" i="1" dirty="0">
                <a:solidFill>
                  <a:srgbClr val="C00000"/>
                </a:solidFill>
              </a:rPr>
              <a:t>“catching”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b="1" i="1" dirty="0">
                <a:solidFill>
                  <a:srgbClr val="C00000"/>
                </a:solidFill>
              </a:rPr>
              <a:t>“handling” </a:t>
            </a:r>
            <a:r>
              <a:rPr lang="en-US" dirty="0">
                <a:solidFill>
                  <a:schemeClr val="tx1"/>
                </a:solidFill>
              </a:rPr>
              <a:t>the signal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When the handler executes its return statement, control passes back to instruction in the control flow of the process that was interrupted by receipt of the signal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7239000" cy="573087"/>
          </a:xfrm>
        </p:spPr>
        <p:txBody>
          <a:bodyPr/>
          <a:lstStyle/>
          <a:p>
            <a:r>
              <a:rPr lang="en-US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398696" y="1066800"/>
            <a:ext cx="8211904" cy="569386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int_handler(int</a:t>
            </a:r>
            <a:r>
              <a:rPr lang="en-US" sz="1400" dirty="0" smtClean="0">
                <a:latin typeface="Courier New" pitchFamily="49" charset="0"/>
              </a:rPr>
              <a:t> sig) {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safe_printf("Process</a:t>
            </a:r>
            <a:r>
              <a:rPr lang="en-US" sz="1400" dirty="0" smtClean="0">
                <a:latin typeface="Courier New" pitchFamily="49" charset="0"/>
              </a:rPr>
              <a:t> %</a:t>
            </a:r>
            <a:r>
              <a:rPr lang="en-US" sz="1400" dirty="0" err="1" smtClean="0">
                <a:latin typeface="Courier New" pitchFamily="49" charset="0"/>
              </a:rPr>
              <a:t>d</a:t>
            </a:r>
            <a:r>
              <a:rPr lang="en-US" sz="1400" dirty="0" smtClean="0">
                <a:latin typeface="Courier New" pitchFamily="49" charset="0"/>
              </a:rPr>
              <a:t> received signal %</a:t>
            </a:r>
            <a:r>
              <a:rPr lang="en-US" sz="1400" dirty="0" err="1" smtClean="0">
                <a:latin typeface="Courier New" pitchFamily="49" charset="0"/>
              </a:rPr>
              <a:t>d\n</a:t>
            </a:r>
            <a:r>
              <a:rPr lang="en-US" sz="1400" dirty="0" smtClean="0">
                <a:latin typeface="Courier New" pitchFamily="49" charset="0"/>
              </a:rPr>
              <a:t>", </a:t>
            </a:r>
            <a:r>
              <a:rPr lang="en-US" sz="1400" dirty="0" err="1" smtClean="0">
                <a:latin typeface="Courier New" pitchFamily="49" charset="0"/>
              </a:rPr>
              <a:t>getpid</a:t>
            </a:r>
            <a:r>
              <a:rPr lang="en-US" sz="1400" dirty="0" smtClean="0">
                <a:latin typeface="Courier New" pitchFamily="49" charset="0"/>
              </a:rPr>
              <a:t>(), sig);</a:t>
            </a:r>
          </a:p>
          <a:p>
            <a:r>
              <a:rPr lang="en-US" sz="1400" dirty="0" smtClean="0">
                <a:latin typeface="Courier New" pitchFamily="49" charset="0"/>
              </a:rPr>
              <a:t>    exit(0);</a:t>
            </a:r>
          </a:p>
          <a:p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</a:rPr>
              <a:t>void fork13() {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pid[N</a:t>
            </a:r>
            <a:r>
              <a:rPr lang="en-US" sz="1400" dirty="0" smtClean="0">
                <a:latin typeface="Courier New" pitchFamily="49" charset="0"/>
              </a:rPr>
              <a:t>];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child_status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signal(SIGINT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int_handler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r>
              <a:rPr lang="en-US" sz="1400" dirty="0" smtClean="0">
                <a:latin typeface="Courier New" pitchFamily="49" charset="0"/>
              </a:rPr>
              <a:t>        if ((</a:t>
            </a:r>
            <a:r>
              <a:rPr lang="en-US" sz="1400" dirty="0" err="1" smtClean="0">
                <a:latin typeface="Courier New" pitchFamily="49" charset="0"/>
              </a:rPr>
              <a:t>pid[i</a:t>
            </a:r>
            <a:r>
              <a:rPr lang="en-US" sz="1400" dirty="0" smtClean="0">
                <a:latin typeface="Courier New" pitchFamily="49" charset="0"/>
              </a:rPr>
              <a:t>] = fork()) == 0) {</a:t>
            </a:r>
          </a:p>
          <a:p>
            <a:r>
              <a:rPr lang="en-US" sz="1400" dirty="0" smtClean="0">
                <a:latin typeface="Courier New" pitchFamily="49" charset="0"/>
              </a:rPr>
              <a:t>            while(1); /* child infinite loop</a:t>
            </a:r>
          </a:p>
          <a:p>
            <a:r>
              <a:rPr lang="en-US" sz="1400" dirty="0" smtClean="0">
                <a:latin typeface="Courier New" pitchFamily="49" charset="0"/>
              </a:rPr>
              <a:t>        }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printf("Killing</a:t>
            </a:r>
            <a:r>
              <a:rPr lang="en-US" sz="1400" dirty="0" smtClean="0">
                <a:latin typeface="Courier New" pitchFamily="49" charset="0"/>
              </a:rPr>
              <a:t> process %</a:t>
            </a:r>
            <a:r>
              <a:rPr lang="en-US" sz="1400" dirty="0" err="1" smtClean="0">
                <a:latin typeface="Courier New" pitchFamily="49" charset="0"/>
              </a:rPr>
              <a:t>d\n</a:t>
            </a:r>
            <a:r>
              <a:rPr lang="en-US" sz="1400" dirty="0" smtClean="0">
                <a:latin typeface="Courier New" pitchFamily="49" charset="0"/>
              </a:rPr>
              <a:t>", </a:t>
            </a:r>
            <a:r>
              <a:rPr lang="en-US" sz="1400" dirty="0" err="1" smtClean="0">
                <a:latin typeface="Courier New" pitchFamily="49" charset="0"/>
              </a:rPr>
              <a:t>pid[i</a:t>
            </a:r>
            <a:r>
              <a:rPr lang="en-US" sz="1400" dirty="0" smtClean="0">
                <a:latin typeface="Courier New" pitchFamily="49" charset="0"/>
              </a:rPr>
              <a:t>]);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kill(pid[i</a:t>
            </a:r>
            <a:r>
              <a:rPr lang="en-US" sz="1400" dirty="0" smtClean="0">
                <a:latin typeface="Courier New" pitchFamily="49" charset="0"/>
              </a:rPr>
              <a:t>], SIGINT);</a:t>
            </a:r>
          </a:p>
          <a:p>
            <a:r>
              <a:rPr lang="en-US" sz="1400" dirty="0" smtClean="0">
                <a:latin typeface="Courier New" pitchFamily="49" charset="0"/>
              </a:rPr>
              <a:t>    }</a:t>
            </a:r>
          </a:p>
          <a:p>
            <a:r>
              <a:rPr lang="en-US" sz="1400" dirty="0" smtClean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wait(&amp;child_status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    if (</a:t>
            </a:r>
            <a:r>
              <a:rPr lang="en-US" sz="1400" dirty="0" err="1" smtClean="0">
                <a:latin typeface="Courier New" pitchFamily="49" charset="0"/>
              </a:rPr>
              <a:t>WIFEXITED(child_status</a:t>
            </a:r>
            <a:r>
              <a:rPr lang="en-US" sz="1400" dirty="0" smtClean="0">
                <a:latin typeface="Courier New" pitchFamily="49" charset="0"/>
              </a:rPr>
              <a:t>))</a:t>
            </a:r>
          </a:p>
          <a:p>
            <a:r>
              <a:rPr lang="en-US" sz="1400" dirty="0" smtClean="0">
                <a:latin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</a:rPr>
              <a:t>printf("Child</a:t>
            </a:r>
            <a:r>
              <a:rPr lang="en-US" sz="1400" dirty="0" smtClean="0">
                <a:latin typeface="Courier New" pitchFamily="49" charset="0"/>
              </a:rPr>
              <a:t> %</a:t>
            </a:r>
            <a:r>
              <a:rPr lang="en-US" sz="1400" dirty="0" err="1" smtClean="0">
                <a:latin typeface="Courier New" pitchFamily="49" charset="0"/>
              </a:rPr>
              <a:t>d</a:t>
            </a:r>
            <a:r>
              <a:rPr lang="en-US" sz="1400" dirty="0" smtClean="0">
                <a:latin typeface="Courier New" pitchFamily="49" charset="0"/>
              </a:rPr>
              <a:t> terminated with exit status %</a:t>
            </a:r>
            <a:r>
              <a:rPr lang="en-US" sz="1400" dirty="0" err="1" smtClean="0">
                <a:latin typeface="Courier New" pitchFamily="49" charset="0"/>
              </a:rPr>
              <a:t>d\n</a:t>
            </a:r>
            <a:r>
              <a:rPr lang="en-US" sz="1400" dirty="0" smtClean="0">
                <a:latin typeface="Courier New" pitchFamily="49" charset="0"/>
              </a:rPr>
              <a:t>",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WEXITSTATUS(child_status</a:t>
            </a:r>
            <a:r>
              <a:rPr lang="en-US" sz="1400" dirty="0" smtClean="0">
                <a:latin typeface="Courier New" pitchFamily="49" charset="0"/>
              </a:rPr>
              <a:t>));</a:t>
            </a:r>
          </a:p>
          <a:p>
            <a:r>
              <a:rPr lang="en-US" sz="1400" dirty="0" smtClean="0">
                <a:latin typeface="Courier New" pitchFamily="49" charset="0"/>
              </a:rPr>
              <a:t>        else</a:t>
            </a:r>
          </a:p>
          <a:p>
            <a:r>
              <a:rPr lang="en-US" sz="1400" dirty="0" smtClean="0">
                <a:latin typeface="Courier New" pitchFamily="49" charset="0"/>
              </a:rPr>
              <a:t>            </a:t>
            </a:r>
            <a:r>
              <a:rPr lang="en-US" sz="1400" dirty="0" err="1" smtClean="0">
                <a:latin typeface="Courier New" pitchFamily="49" charset="0"/>
              </a:rPr>
              <a:t>printf("Child</a:t>
            </a:r>
            <a:r>
              <a:rPr lang="en-US" sz="1400" dirty="0" smtClean="0">
                <a:latin typeface="Courier New" pitchFamily="49" charset="0"/>
              </a:rPr>
              <a:t> %</a:t>
            </a:r>
            <a:r>
              <a:rPr lang="en-US" sz="1400" dirty="0" err="1" smtClean="0">
                <a:latin typeface="Courier New" pitchFamily="49" charset="0"/>
              </a:rPr>
              <a:t>d</a:t>
            </a:r>
            <a:r>
              <a:rPr lang="en-US" sz="1400" dirty="0" smtClean="0">
                <a:latin typeface="Courier New" pitchFamily="49" charset="0"/>
              </a:rPr>
              <a:t> terminated abnormally\</a:t>
            </a:r>
            <a:r>
              <a:rPr lang="en-US" sz="1400" dirty="0" err="1" smtClean="0">
                <a:latin typeface="Courier New" pitchFamily="49" charset="0"/>
              </a:rPr>
              <a:t>n</a:t>
            </a:r>
            <a:r>
              <a:rPr lang="en-US" sz="1400" dirty="0" smtClean="0">
                <a:latin typeface="Courier New" pitchFamily="49" charset="0"/>
              </a:rPr>
              <a:t>", </a:t>
            </a:r>
            <a:r>
              <a:rPr lang="en-US" sz="1400" dirty="0" err="1" smtClean="0">
                <a:latin typeface="Courier New" pitchFamily="49" charset="0"/>
              </a:rPr>
              <a:t>wpid</a:t>
            </a:r>
            <a:r>
              <a:rPr lang="en-US" sz="1400" dirty="0" smtClean="0">
                <a:latin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</a:rPr>
              <a:t>    }</a:t>
            </a:r>
          </a:p>
          <a:p>
            <a:r>
              <a:rPr lang="en-US" sz="1400" dirty="0" smtClean="0"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24295" name="Text Box 7"/>
          <p:cNvSpPr txBox="1">
            <a:spLocks noChangeArrowheads="1"/>
          </p:cNvSpPr>
          <p:nvPr/>
        </p:nvSpPr>
        <p:spPr bwMode="auto">
          <a:xfrm>
            <a:off x="4114800" y="2921000"/>
            <a:ext cx="4724400" cy="375487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linux</a:t>
            </a:r>
            <a:r>
              <a:rPr lang="en-US" sz="1400" b="1" dirty="0">
                <a:latin typeface="Courier New" pitchFamily="49" charset="0"/>
              </a:rPr>
              <a:t>&gt; ./forks 13</a:t>
            </a:r>
            <a:r>
              <a:rPr lang="en-US" sz="1400" b="1" dirty="0" smtClean="0">
                <a:latin typeface="Courier New" pitchFamily="49" charset="0"/>
              </a:rPr>
              <a:t> 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25417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25418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25419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25420</a:t>
            </a:r>
          </a:p>
          <a:p>
            <a:r>
              <a:rPr lang="en-US" sz="1400" dirty="0" smtClean="0">
                <a:latin typeface="Courier New" pitchFamily="49" charset="0"/>
              </a:rPr>
              <a:t>Killing process 25421</a:t>
            </a:r>
          </a:p>
          <a:p>
            <a:r>
              <a:rPr lang="en-US" sz="1400" dirty="0" smtClean="0">
                <a:latin typeface="Courier New" pitchFamily="49" charset="0"/>
              </a:rPr>
              <a:t>Process 25417 received signal 2</a:t>
            </a:r>
          </a:p>
          <a:p>
            <a:r>
              <a:rPr lang="en-US" sz="1400" dirty="0" smtClean="0">
                <a:latin typeface="Courier New" pitchFamily="49" charset="0"/>
              </a:rPr>
              <a:t>Process 25418 received signal 2</a:t>
            </a:r>
          </a:p>
          <a:p>
            <a:r>
              <a:rPr lang="en-US" sz="1400" dirty="0" smtClean="0">
                <a:latin typeface="Courier New" pitchFamily="49" charset="0"/>
              </a:rPr>
              <a:t>Process 25420 received signal 2</a:t>
            </a:r>
          </a:p>
          <a:p>
            <a:r>
              <a:rPr lang="en-US" sz="1400" dirty="0" smtClean="0">
                <a:latin typeface="Courier New" pitchFamily="49" charset="0"/>
              </a:rPr>
              <a:t>Process 25421 received signal 2</a:t>
            </a:r>
          </a:p>
          <a:p>
            <a:r>
              <a:rPr lang="en-US" sz="1400" dirty="0" smtClean="0">
                <a:latin typeface="Courier New" pitchFamily="49" charset="0"/>
              </a:rPr>
              <a:t>Process 25419 received signal 2</a:t>
            </a:r>
          </a:p>
          <a:p>
            <a:r>
              <a:rPr lang="en-US" sz="1400" dirty="0" smtClean="0">
                <a:latin typeface="Courier New" pitchFamily="49" charset="0"/>
              </a:rPr>
              <a:t>Child 25417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25418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25420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25419 terminated with exit status 0</a:t>
            </a:r>
          </a:p>
          <a:p>
            <a:r>
              <a:rPr lang="en-US" sz="1400" dirty="0" smtClean="0">
                <a:latin typeface="Courier New" pitchFamily="49" charset="0"/>
              </a:rPr>
              <a:t>Child 25421 terminated with exit status 0</a:t>
            </a:r>
          </a:p>
          <a:p>
            <a:pPr algn="l">
              <a:lnSpc>
                <a:spcPct val="100000"/>
              </a:lnSpc>
            </a:pPr>
            <a:r>
              <a:rPr lang="en-US" sz="1400" b="1" dirty="0" err="1" smtClean="0">
                <a:latin typeface="Courier New" pitchFamily="49" charset="0"/>
              </a:rPr>
              <a:t>linux</a:t>
            </a:r>
            <a:r>
              <a:rPr lang="en-US" sz="1400" b="1" dirty="0" smtClean="0">
                <a:latin typeface="Courier New" pitchFamily="49" charset="0"/>
              </a:rPr>
              <a:t>&gt;</a:t>
            </a:r>
            <a:endParaRPr lang="en-US" sz="1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1295400"/>
          </a:xfrm>
        </p:spPr>
        <p:txBody>
          <a:bodyPr/>
          <a:lstStyle/>
          <a:p>
            <a:r>
              <a:rPr lang="en-US" dirty="0"/>
              <a:t>A signal handler is a separate logical flow </a:t>
            </a:r>
            <a:r>
              <a:rPr lang="en-US" dirty="0" smtClean="0"/>
              <a:t>(not process) that </a:t>
            </a:r>
            <a:r>
              <a:rPr lang="en-US" dirty="0"/>
              <a:t>runs concurrently with the main program	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“concurrently</a:t>
            </a:r>
            <a:r>
              <a:rPr lang="en-US" dirty="0" smtClean="0"/>
              <a:t>” </a:t>
            </a:r>
            <a:r>
              <a:rPr lang="en-US" dirty="0"/>
              <a:t>in the “not sequential” sense	</a:t>
            </a:r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2987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2420938" y="3124200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3944938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5468938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4511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6035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2987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6035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2530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2530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2530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2530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2530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990600" y="4796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1732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2771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71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609600"/>
            <a:ext cx="7592093" cy="762000"/>
          </a:xfrm>
        </p:spPr>
        <p:txBody>
          <a:bodyPr/>
          <a:lstStyle/>
          <a:p>
            <a:pPr marL="0" indent="0"/>
            <a:r>
              <a:rPr lang="en-US" sz="3400" dirty="0"/>
              <a:t>Another View of Signal Handlers 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697782" y="2667000"/>
            <a:ext cx="160409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delivered</a:t>
            </a: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2362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781138" y="4132052"/>
            <a:ext cx="15207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received</a:t>
            </a: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2362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71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71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771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771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771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93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516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3546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371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5472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72451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472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454989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472451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(handler)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7508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7587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7508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87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3539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5140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4123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4131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3538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3538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457541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474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130739" y="2709446"/>
            <a:ext cx="374461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124200" y="5071646"/>
            <a:ext cx="397994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505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3489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17512"/>
            <a:ext cx="7048500" cy="573088"/>
          </a:xfrm>
        </p:spPr>
        <p:txBody>
          <a:bodyPr/>
          <a:lstStyle/>
          <a:p>
            <a:r>
              <a:rPr lang="en-US" dirty="0"/>
              <a:t>Signal </a:t>
            </a:r>
            <a:r>
              <a:rPr lang="en-US" dirty="0" smtClean="0"/>
              <a:t>Handler </a:t>
            </a:r>
            <a:r>
              <a:rPr lang="en-US" dirty="0"/>
              <a:t>Funkiness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113505"/>
            <a:ext cx="3200400" cy="3352800"/>
          </a:xfrm>
        </p:spPr>
        <p:txBody>
          <a:bodyPr/>
          <a:lstStyle/>
          <a:p>
            <a:pPr marL="230188" indent="-230188"/>
            <a:r>
              <a:rPr lang="en-US" sz="2000" dirty="0"/>
              <a:t>Pending signals are not queued</a:t>
            </a:r>
          </a:p>
          <a:p>
            <a:pPr marL="401638" lvl="1" indent="-171450"/>
            <a:r>
              <a:rPr lang="en-US" sz="1800" dirty="0" smtClean="0"/>
              <a:t>For </a:t>
            </a:r>
            <a:r>
              <a:rPr lang="en-US" sz="1800" dirty="0"/>
              <a:t>each signal type, just have single bit indicating whether or not signal is pending</a:t>
            </a:r>
          </a:p>
          <a:p>
            <a:pPr marL="401638" lvl="1" indent="-171450"/>
            <a:endParaRPr lang="en-US" sz="1800" dirty="0" smtClean="0"/>
          </a:p>
          <a:p>
            <a:pPr marL="401638" lvl="1" indent="-171450"/>
            <a:r>
              <a:rPr lang="en-US" sz="1800" dirty="0" smtClean="0"/>
              <a:t>Even </a:t>
            </a:r>
            <a:r>
              <a:rPr lang="en-US" sz="1800" dirty="0"/>
              <a:t>if multiple processes have sent this signal</a:t>
            </a:r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228600" y="1219200"/>
            <a:ext cx="5715000" cy="54784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</a:t>
            </a:r>
            <a:r>
              <a:rPr lang="en-US" sz="1400" b="1" dirty="0" err="1">
                <a:latin typeface="Courier New" pitchFamily="49" charset="0"/>
              </a:rPr>
              <a:t>child_handler</a:t>
            </a:r>
            <a:r>
              <a:rPr lang="en-US" sz="1400" b="1" dirty="0">
                <a:latin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sig)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 = wait(&amp;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safe_printf</a:t>
            </a:r>
            <a:r>
              <a:rPr lang="en-US" sz="1400" b="1" dirty="0" smtClean="0">
                <a:latin typeface="Courier New" pitchFamily="49" charset="0"/>
              </a:rPr>
              <a:t>(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</a:t>
            </a:r>
            <a:r>
              <a:rPr lang="en-US" sz="1400" b="1" dirty="0" smtClean="0">
                <a:latin typeface="Courier New" pitchFamily="49" charset="0"/>
              </a:rPr>
              <a:t>"</a:t>
            </a:r>
            <a:r>
              <a:rPr lang="en-US" sz="1400" b="1" dirty="0">
                <a:latin typeface="Courier New" pitchFamily="49" charset="0"/>
              </a:rPr>
              <a:t>Received signal %d from process %d\n",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       sig,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fork14()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= N;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signal(SIGCHLD, </a:t>
            </a:r>
            <a:r>
              <a:rPr lang="en-US" sz="1400" b="1" dirty="0" err="1">
                <a:latin typeface="Courier New" pitchFamily="49" charset="0"/>
              </a:rPr>
              <a:t>child_handler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 = fork()) == 0)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sleep(1);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 err="1">
                <a:solidFill>
                  <a:srgbClr val="990000"/>
                </a:solidFill>
                <a:latin typeface="Courier New" pitchFamily="49" charset="0"/>
              </a:rPr>
              <a:t>deschedule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 child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exit(0); 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Child: Exit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}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while (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&gt; 0)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pause</a:t>
            </a:r>
            <a:r>
              <a:rPr lang="en-US" sz="1400" b="1" dirty="0" smtClean="0">
                <a:latin typeface="Courier New" pitchFamily="49" charset="0"/>
              </a:rPr>
              <a:t>(); </a:t>
            </a:r>
            <a:r>
              <a:rPr lang="en-US" sz="14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Suspend until signal occurs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417512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1800" y="4855159"/>
            <a:ext cx="5943600" cy="107721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linux</a:t>
            </a:r>
            <a:r>
              <a:rPr lang="en-US" sz="1600" dirty="0" smtClean="0">
                <a:latin typeface="Courier New"/>
                <a:cs typeface="Courier New"/>
              </a:rPr>
              <a:t>&gt; ./forks 14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SIGCHLD signal 17 for process 21344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SIGCHLD signal 17 for process 21345</a:t>
            </a:r>
          </a:p>
          <a:p>
            <a:endParaRPr lang="en-US" sz="1600" dirty="0" smtClean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Multitasking, shells</a:t>
            </a:r>
          </a:p>
          <a:p>
            <a:r>
              <a:rPr lang="en-US" smtClean="0">
                <a:solidFill>
                  <a:srgbClr val="7F7F7F"/>
                </a:solidFill>
              </a:rPr>
              <a:t>Signals</a:t>
            </a:r>
          </a:p>
          <a:p>
            <a:r>
              <a:rPr lang="en-US" smtClean="0">
                <a:solidFill>
                  <a:srgbClr val="7F7F7F"/>
                </a:solidFill>
              </a:rPr>
              <a:t>Nonlocal jumps</a:t>
            </a: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7400" cy="573088"/>
          </a:xfrm>
        </p:spPr>
        <p:txBody>
          <a:bodyPr/>
          <a:lstStyle/>
          <a:p>
            <a:r>
              <a:rPr lang="en-US"/>
              <a:t>Living With Nonqueuing Signals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96" y="1295400"/>
            <a:ext cx="8382000" cy="1219200"/>
          </a:xfrm>
        </p:spPr>
        <p:txBody>
          <a:bodyPr/>
          <a:lstStyle/>
          <a:p>
            <a:r>
              <a:rPr lang="en-US" dirty="0"/>
              <a:t>Must check for all terminated jobs</a:t>
            </a:r>
          </a:p>
          <a:p>
            <a:pPr lvl="1"/>
            <a:r>
              <a:rPr lang="en-US" dirty="0"/>
              <a:t>Typically loop with </a:t>
            </a:r>
            <a:r>
              <a:rPr lang="en-US" b="1" dirty="0">
                <a:latin typeface="Courier New" pitchFamily="49" charset="0"/>
              </a:rPr>
              <a:t>wait</a:t>
            </a: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556996" y="2317750"/>
            <a:ext cx="8153400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child_handler2(int sig)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child_status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pid_t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while ((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 = waitpid(-1, &amp;</a:t>
            </a:r>
            <a:r>
              <a:rPr lang="en-US" sz="1600" b="1" dirty="0" err="1">
                <a:latin typeface="Courier New" pitchFamily="49" charset="0"/>
              </a:rPr>
              <a:t>child_status</a:t>
            </a:r>
            <a:r>
              <a:rPr lang="en-US" sz="1600" b="1" dirty="0">
                <a:latin typeface="Courier New" pitchFamily="49" charset="0"/>
              </a:rPr>
              <a:t>, WNOHANG)) &gt; 0)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ccount</a:t>
            </a:r>
            <a:r>
              <a:rPr lang="en-US" sz="1600" b="1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("Received</a:t>
            </a:r>
            <a:r>
              <a:rPr lang="en-US" sz="1600" b="1" dirty="0">
                <a:latin typeface="Courier New" pitchFamily="49" charset="0"/>
              </a:rPr>
              <a:t> signal %</a:t>
            </a:r>
            <a:r>
              <a:rPr lang="en-US" sz="1600" b="1" dirty="0" err="1">
                <a:latin typeface="Courier New" pitchFamily="49" charset="0"/>
              </a:rPr>
              <a:t>d</a:t>
            </a:r>
            <a:r>
              <a:rPr lang="en-US" sz="1600" b="1" dirty="0">
                <a:latin typeface="Courier New" pitchFamily="49" charset="0"/>
              </a:rPr>
              <a:t> from process %</a:t>
            </a:r>
            <a:r>
              <a:rPr lang="en-US" sz="1600" b="1" dirty="0" err="1">
                <a:latin typeface="Courier New" pitchFamily="49" charset="0"/>
              </a:rPr>
              <a:t>d\n</a:t>
            </a:r>
            <a:r>
              <a:rPr lang="en-US" sz="1600" b="1" dirty="0">
                <a:latin typeface="Courier New" pitchFamily="49" charset="0"/>
              </a:rPr>
              <a:t>",</a:t>
            </a:r>
            <a:r>
              <a:rPr lang="en-US" sz="1600" b="1" dirty="0" smtClean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                 </a:t>
            </a:r>
            <a:r>
              <a:rPr lang="en-US" sz="1600" b="1" dirty="0" smtClean="0">
                <a:latin typeface="Courier New" pitchFamily="49" charset="0"/>
              </a:rPr>
              <a:t>sig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fork15()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signal(SIGCHLD</a:t>
            </a:r>
            <a:r>
              <a:rPr lang="en-US" sz="1600" b="1" dirty="0">
                <a:latin typeface="Courier New" pitchFamily="49" charset="0"/>
              </a:rPr>
              <a:t>, child_handler2);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8400" y="4800600"/>
            <a:ext cx="6578600" cy="1815882"/>
          </a:xfrm>
          <a:prstGeom prst="rect">
            <a:avLst/>
          </a:prstGeom>
          <a:solidFill>
            <a:srgbClr val="E0E0E0"/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greatwhite</a:t>
            </a:r>
            <a:r>
              <a:rPr lang="en-US" sz="1600" dirty="0" smtClean="0">
                <a:latin typeface="Courier New"/>
                <a:cs typeface="Courier New"/>
              </a:rPr>
              <a:t>&gt; forks 15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27476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27477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27478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27479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Received signal 17 from process 27480</a:t>
            </a:r>
          </a:p>
          <a:p>
            <a:r>
              <a:rPr lang="en-US" sz="1600" dirty="0" err="1" smtClean="0">
                <a:latin typeface="Courier New"/>
                <a:cs typeface="Courier New"/>
              </a:rPr>
              <a:t>greatwhite</a:t>
            </a:r>
            <a:r>
              <a:rPr lang="en-US" sz="1600" dirty="0" smtClean="0">
                <a:latin typeface="Courier New"/>
                <a:cs typeface="Courier New"/>
              </a:rPr>
              <a:t>&gt; 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305800" cy="573088"/>
          </a:xfrm>
        </p:spPr>
        <p:txBody>
          <a:bodyPr/>
          <a:lstStyle/>
          <a:p>
            <a:r>
              <a:rPr lang="en-US" dirty="0" smtClean="0"/>
              <a:t>More Signal </a:t>
            </a:r>
            <a:r>
              <a:rPr lang="en-US" dirty="0"/>
              <a:t>Handler </a:t>
            </a:r>
            <a:r>
              <a:rPr lang="en-US" dirty="0" smtClean="0"/>
              <a:t>Funkiness</a:t>
            </a:r>
            <a:endParaRPr lang="en-US" dirty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05400"/>
          </a:xfrm>
        </p:spPr>
        <p:txBody>
          <a:bodyPr/>
          <a:lstStyle/>
          <a:p>
            <a:r>
              <a:rPr lang="en-US" dirty="0"/>
              <a:t>Signal arrival during long system calls (say a </a:t>
            </a:r>
            <a:r>
              <a:rPr lang="en-US" dirty="0" smtClean="0">
                <a:latin typeface="Courier New" pitchFamily="49" charset="0"/>
              </a:rPr>
              <a:t>read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Signal </a:t>
            </a:r>
            <a:r>
              <a:rPr lang="en-US" dirty="0"/>
              <a:t>handler interrupts </a:t>
            </a:r>
            <a:r>
              <a:rPr lang="en-US" dirty="0" smtClean="0">
                <a:latin typeface="Courier New" pitchFamily="49" charset="0"/>
              </a:rPr>
              <a:t>read</a:t>
            </a:r>
            <a:r>
              <a:rPr lang="en-US" dirty="0" smtClean="0"/>
              <a:t> </a:t>
            </a:r>
            <a:r>
              <a:rPr lang="en-US" dirty="0"/>
              <a:t>call</a:t>
            </a:r>
          </a:p>
          <a:p>
            <a:pPr lvl="1"/>
            <a:r>
              <a:rPr lang="en-US" dirty="0"/>
              <a:t>Linux: upon return from signal handler, the </a:t>
            </a:r>
            <a:r>
              <a:rPr lang="en-US" b="1" dirty="0" smtClean="0">
                <a:latin typeface="Courier New" pitchFamily="49" charset="0"/>
              </a:rPr>
              <a:t>read</a:t>
            </a:r>
            <a:r>
              <a:rPr lang="en-US" dirty="0" smtClean="0"/>
              <a:t> </a:t>
            </a:r>
            <a:r>
              <a:rPr lang="en-US" dirty="0"/>
              <a:t>call is restarted automatically</a:t>
            </a:r>
          </a:p>
          <a:p>
            <a:pPr lvl="1"/>
            <a:r>
              <a:rPr lang="en-US" dirty="0"/>
              <a:t>Some other flavors of Unix can cause the </a:t>
            </a:r>
            <a:r>
              <a:rPr lang="en-US" b="1" dirty="0" smtClean="0">
                <a:latin typeface="Courier New" pitchFamily="49" charset="0"/>
              </a:rPr>
              <a:t>read </a:t>
            </a:r>
            <a:r>
              <a:rPr lang="en-US" dirty="0" smtClean="0"/>
              <a:t>call </a:t>
            </a:r>
            <a:r>
              <a:rPr lang="en-US" dirty="0"/>
              <a:t>to fail with an </a:t>
            </a:r>
            <a:r>
              <a:rPr lang="en-US" b="1" dirty="0">
                <a:latin typeface="Courier New" pitchFamily="49" charset="0"/>
              </a:rPr>
              <a:t>EINTER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error number (</a:t>
            </a:r>
            <a:r>
              <a:rPr lang="en-US" b="1" dirty="0" err="1">
                <a:latin typeface="Courier New" pitchFamily="49" charset="0"/>
              </a:rPr>
              <a:t>errno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in this case, the application program can restart the slow system call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Subtle </a:t>
            </a:r>
            <a:r>
              <a:rPr lang="en-US" dirty="0"/>
              <a:t>differences like these complicate the writing of portable code that uses </a:t>
            </a:r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Consult your textbook for details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382000" cy="1095375"/>
          </a:xfrm>
        </p:spPr>
        <p:txBody>
          <a:bodyPr/>
          <a:lstStyle/>
          <a:p>
            <a:pPr marL="0" indent="0"/>
            <a:r>
              <a:rPr lang="en-US" dirty="0"/>
              <a:t>A Program That Reacts to</a:t>
            </a:r>
            <a:br>
              <a:rPr lang="en-US" dirty="0"/>
            </a:br>
            <a:r>
              <a:rPr lang="en-US" dirty="0"/>
              <a:t>Externally Generated Events </a:t>
            </a:r>
            <a:r>
              <a:rPr lang="en-US" dirty="0" smtClean="0"/>
              <a:t>(Ctrl-c</a:t>
            </a:r>
            <a:r>
              <a:rPr lang="en-US" dirty="0"/>
              <a:t>)</a:t>
            </a:r>
          </a:p>
        </p:txBody>
      </p:sp>
      <p:sp>
        <p:nvSpPr>
          <p:cNvPr id="527363" name="Rectangle 3"/>
          <p:cNvSpPr>
            <a:spLocks noChangeArrowheads="1"/>
          </p:cNvSpPr>
          <p:nvPr/>
        </p:nvSpPr>
        <p:spPr bwMode="auto">
          <a:xfrm>
            <a:off x="555625" y="1736725"/>
            <a:ext cx="8065028" cy="452431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stdlib.h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signal.h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handler(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sig)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("You</a:t>
            </a:r>
            <a:r>
              <a:rPr lang="en-US" sz="1600" b="1" dirty="0">
                <a:latin typeface="Courier New" pitchFamily="49" charset="0"/>
              </a:rPr>
              <a:t> think hitting ctrl-c will stop the bomb?\n");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sleep(2);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("Well</a:t>
            </a:r>
            <a:r>
              <a:rPr lang="en-US" sz="1600" b="1" dirty="0">
                <a:latin typeface="Courier New" pitchFamily="49" charset="0"/>
              </a:rPr>
              <a:t>..."); 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  sleep</a:t>
            </a:r>
            <a:r>
              <a:rPr lang="en-US" sz="1600" b="1" dirty="0">
                <a:latin typeface="Courier New" pitchFamily="49" charset="0"/>
              </a:rPr>
              <a:t>(1);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("OK\n");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exit(0);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main()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signal(SIGINT, handler);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installs </a:t>
            </a:r>
            <a:r>
              <a:rPr lang="en-US" sz="1600" b="1" dirty="0" err="1">
                <a:solidFill>
                  <a:srgbClr val="990000"/>
                </a:solidFill>
                <a:latin typeface="Courier New" pitchFamily="49" charset="0"/>
              </a:rPr>
              <a:t>ctl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-c handler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while(1)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8648" y="6172200"/>
            <a:ext cx="1131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external.c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5800" y="3581400"/>
            <a:ext cx="4572000" cy="1569660"/>
          </a:xfrm>
          <a:prstGeom prst="rect">
            <a:avLst/>
          </a:prstGeom>
          <a:solidFill>
            <a:srgbClr val="E0E0E0"/>
          </a:solidFill>
        </p:spPr>
        <p:txBody>
          <a:bodyPr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linux</a:t>
            </a:r>
            <a:r>
              <a:rPr lang="en-US" sz="1600" dirty="0" smtClean="0">
                <a:latin typeface="Courier New"/>
                <a:cs typeface="Courier New"/>
              </a:rPr>
              <a:t>&gt; ./external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&lt;ctrl-</a:t>
            </a:r>
            <a:r>
              <a:rPr lang="en-US" sz="1600" dirty="0" err="1" smtClean="0">
                <a:latin typeface="Courier New"/>
                <a:cs typeface="Courier New"/>
              </a:rPr>
              <a:t>c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You think hitting ctrl-</a:t>
            </a:r>
            <a:r>
              <a:rPr lang="en-US" sz="1600" dirty="0" err="1" smtClean="0">
                <a:latin typeface="Courier New"/>
                <a:cs typeface="Courier New"/>
              </a:rPr>
              <a:t>c</a:t>
            </a:r>
            <a:r>
              <a:rPr lang="en-US" sz="1600" dirty="0" smtClean="0">
                <a:latin typeface="Courier New"/>
                <a:cs typeface="Courier New"/>
              </a:rPr>
              <a:t> will stop the bomb?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Well...OK</a:t>
            </a:r>
          </a:p>
          <a:p>
            <a:r>
              <a:rPr lang="en-US" sz="1600" dirty="0" err="1" smtClean="0">
                <a:latin typeface="Courier New"/>
                <a:cs typeface="Courier New"/>
              </a:rPr>
              <a:t>linux</a:t>
            </a:r>
            <a:r>
              <a:rPr lang="en-US" sz="1600" dirty="0" smtClean="0">
                <a:latin typeface="Courier New"/>
                <a:cs typeface="Courier New"/>
              </a:rPr>
              <a:t>&gt; 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6827"/>
            <a:ext cx="8458200" cy="1095375"/>
          </a:xfrm>
        </p:spPr>
        <p:txBody>
          <a:bodyPr/>
          <a:lstStyle/>
          <a:p>
            <a:pPr marL="0" indent="0"/>
            <a:r>
              <a:rPr lang="en-US" dirty="0"/>
              <a:t>A Program That Reacts to Internally Generated Events</a:t>
            </a:r>
          </a:p>
        </p:txBody>
      </p:sp>
      <p:sp>
        <p:nvSpPr>
          <p:cNvPr id="528387" name="Rectangle 3"/>
          <p:cNvSpPr>
            <a:spLocks noChangeArrowheads="1"/>
          </p:cNvSpPr>
          <p:nvPr/>
        </p:nvSpPr>
        <p:spPr bwMode="auto">
          <a:xfrm>
            <a:off x="480796" y="1752600"/>
            <a:ext cx="3509194" cy="403187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signal.h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beeps = 0;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SIGALRM handler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handler(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sig)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("BEEP\n</a:t>
            </a:r>
            <a:r>
              <a:rPr lang="en-US" sz="1600" b="1" dirty="0">
                <a:latin typeface="Courier New" pitchFamily="49" charset="0"/>
              </a:rPr>
              <a:t>"); 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 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if (++beeps &lt; 5) 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alarm(1);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else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safe_printf</a:t>
            </a:r>
            <a:r>
              <a:rPr lang="en-US" sz="1600" b="1" dirty="0" err="1">
                <a:latin typeface="Courier New" pitchFamily="49" charset="0"/>
              </a:rPr>
              <a:t>("BOOM!\n</a:t>
            </a:r>
            <a:r>
              <a:rPr lang="en-US" sz="1600" b="1" dirty="0">
                <a:latin typeface="Courier New" pitchFamily="49" charset="0"/>
              </a:rPr>
              <a:t>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exit(0);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  <p:sp>
        <p:nvSpPr>
          <p:cNvPr id="528388" name="Rectangle 4"/>
          <p:cNvSpPr>
            <a:spLocks noChangeArrowheads="1"/>
          </p:cNvSpPr>
          <p:nvPr/>
        </p:nvSpPr>
        <p:spPr bwMode="auto">
          <a:xfrm>
            <a:off x="4633912" y="1752600"/>
            <a:ext cx="3976688" cy="22955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main()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signal(SIGALRM, handler);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alarm(1);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send SIGALRM in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               1 second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while (1)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handler returns here */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  <p:sp>
        <p:nvSpPr>
          <p:cNvPr id="528389" name="Rectangle 5"/>
          <p:cNvSpPr>
            <a:spLocks noChangeArrowheads="1"/>
          </p:cNvSpPr>
          <p:nvPr/>
        </p:nvSpPr>
        <p:spPr bwMode="auto">
          <a:xfrm>
            <a:off x="4657725" y="4276725"/>
            <a:ext cx="2277887" cy="206210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./internal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BOOM!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bass&gt;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726668"/>
            <a:ext cx="109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internal.c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</a:t>
            </a:r>
            <a:r>
              <a:rPr lang="en-US" dirty="0" smtClean="0"/>
              <a:t>-Signal-Safety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2066925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Function is </a:t>
            </a:r>
            <a:r>
              <a:rPr lang="en-US" i="1" dirty="0" err="1" smtClean="0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 smtClean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 smtClean="0">
                <a:latin typeface="Calibri"/>
                <a:cs typeface="Calibri"/>
              </a:rPr>
              <a:t>if either reentrant (all variables stored on stack frame, CS:APP2e 12.7.2) or non-interruptible by signals.</a:t>
            </a:r>
          </a:p>
          <a:p>
            <a:r>
              <a:rPr lang="en-US" dirty="0" err="1" smtClean="0">
                <a:latin typeface="Calibri"/>
                <a:cs typeface="Calibri"/>
              </a:rPr>
              <a:t>Posix</a:t>
            </a:r>
            <a:r>
              <a:rPr lang="en-US" dirty="0" smtClean="0">
                <a:latin typeface="Calibri"/>
                <a:cs typeface="Calibri"/>
              </a:rPr>
              <a:t> guarantees 117 functions to be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write</a:t>
            </a:r>
            <a:r>
              <a:rPr lang="en-US" dirty="0" smtClean="0">
                <a:latin typeface="Calibri"/>
                <a:cs typeface="Calibri"/>
              </a:rPr>
              <a:t> is on the list, </a:t>
            </a:r>
            <a:r>
              <a:rPr lang="en-US" b="1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 i</a:t>
            </a:r>
            <a:r>
              <a:rPr lang="en-US" dirty="0" smtClean="0">
                <a:latin typeface="Calibri"/>
                <a:cs typeface="Calibri"/>
              </a:rPr>
              <a:t>s not</a:t>
            </a:r>
          </a:p>
          <a:p>
            <a:r>
              <a:rPr lang="en-US" dirty="0" smtClean="0">
                <a:latin typeface="Calibri"/>
                <a:cs typeface="Calibri"/>
              </a:rPr>
              <a:t>One solution: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wrapper for </a:t>
            </a:r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4168676"/>
            <a:ext cx="8915400" cy="2308324"/>
          </a:xfrm>
          <a:prstGeom prst="rect">
            <a:avLst/>
          </a:prstGeom>
          <a:solidFill>
            <a:srgbClr val="F6F5BD"/>
          </a:solidFill>
          <a:ln w="1270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void </a:t>
            </a:r>
            <a:r>
              <a:rPr lang="en-US" sz="1600" dirty="0" err="1" smtClean="0">
                <a:latin typeface="Courier New"/>
                <a:cs typeface="Courier New"/>
              </a:rPr>
              <a:t>safe_printf(const</a:t>
            </a:r>
            <a:r>
              <a:rPr lang="en-US" sz="1600" dirty="0" smtClean="0">
                <a:latin typeface="Courier New"/>
                <a:cs typeface="Courier New"/>
              </a:rPr>
              <a:t> char *format, ...) {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char </a:t>
            </a:r>
            <a:r>
              <a:rPr lang="en-US" sz="1600" dirty="0" err="1" smtClean="0">
                <a:latin typeface="Courier New"/>
                <a:cs typeface="Courier New"/>
              </a:rPr>
              <a:t>buf[MAXS</a:t>
            </a:r>
            <a:r>
              <a:rPr lang="en-US" sz="1600" dirty="0" smtClean="0">
                <a:latin typeface="Courier New"/>
                <a:cs typeface="Courier New"/>
              </a:rPr>
              <a:t>];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va_list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args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va_start(args</a:t>
            </a:r>
            <a:r>
              <a:rPr lang="en-US" sz="1600" dirty="0" smtClean="0">
                <a:latin typeface="Courier New"/>
                <a:cs typeface="Courier New"/>
              </a:rPr>
              <a:t>, format);                   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reentrant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vsnprintf(buf</a:t>
            </a:r>
            <a:r>
              <a:rPr lang="en-US" sz="1600" dirty="0" smtClean="0"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latin typeface="Courier New"/>
                <a:cs typeface="Courier New"/>
              </a:rPr>
              <a:t>sizeof(buf</a:t>
            </a:r>
            <a:r>
              <a:rPr lang="en-US" sz="1600" dirty="0" smtClean="0">
                <a:latin typeface="Courier New"/>
                <a:cs typeface="Courier New"/>
              </a:rPr>
              <a:t>), format, </a:t>
            </a:r>
            <a:r>
              <a:rPr lang="en-US" sz="1600" dirty="0" err="1" smtClean="0">
                <a:latin typeface="Courier New"/>
                <a:cs typeface="Courier New"/>
              </a:rPr>
              <a:t>args</a:t>
            </a:r>
            <a:r>
              <a:rPr lang="en-US" sz="1600" dirty="0" smtClean="0">
                <a:latin typeface="Courier New"/>
                <a:cs typeface="Courier New"/>
              </a:rPr>
              <a:t>);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reentrant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va_end(args</a:t>
            </a:r>
            <a:r>
              <a:rPr lang="en-US" sz="1600" dirty="0" smtClean="0">
                <a:latin typeface="Courier New"/>
                <a:cs typeface="Courier New"/>
              </a:rPr>
              <a:t>);                             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reentrant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write(1, </a:t>
            </a:r>
            <a:r>
              <a:rPr lang="en-US" sz="1600" dirty="0" err="1" smtClean="0">
                <a:latin typeface="Courier New"/>
                <a:cs typeface="Courier New"/>
              </a:rPr>
              <a:t>buf</a:t>
            </a:r>
            <a:r>
              <a:rPr lang="en-US" sz="1600" dirty="0" smtClean="0"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latin typeface="Courier New"/>
                <a:cs typeface="Courier New"/>
              </a:rPr>
              <a:t>strlen(buf</a:t>
            </a:r>
            <a:r>
              <a:rPr lang="en-US" sz="1600" dirty="0" smtClean="0">
                <a:latin typeface="Courier New"/>
                <a:cs typeface="Courier New"/>
              </a:rPr>
              <a:t>));                 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/>
                <a:cs typeface="Courier New"/>
              </a:rPr>
              <a:t>async</a:t>
            </a:r>
            <a:r>
              <a:rPr lang="en-US" sz="1600" dirty="0" smtClean="0">
                <a:solidFill>
                  <a:srgbClr val="990000"/>
                </a:solidFill>
                <a:latin typeface="Courier New"/>
                <a:cs typeface="Courier New"/>
              </a:rPr>
              <a:t>-signal-safe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6412468"/>
            <a:ext cx="1378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safe_printf.c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Multitasking, shells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Signals</a:t>
            </a:r>
          </a:p>
          <a:p>
            <a:r>
              <a:rPr lang="en-US" dirty="0" smtClean="0"/>
              <a:t>Nonlocal jumps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34400" cy="914400"/>
          </a:xfrm>
        </p:spPr>
        <p:txBody>
          <a:bodyPr/>
          <a:lstStyle/>
          <a:p>
            <a:r>
              <a:rPr lang="en-US"/>
              <a:t>Nonlocal Jumps: </a:t>
            </a:r>
            <a:r>
              <a:rPr lang="en-US">
                <a:latin typeface="Courier New" pitchFamily="49" charset="0"/>
              </a:rPr>
              <a:t>setjmp/longjmp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444625"/>
            <a:ext cx="8307387" cy="4498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Powerful (but dangerous) user-level mechanism for transferring control to an arbitrary location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Controlled to way to break the procedure call / return discipline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Useful for error recovery and signal handling</a:t>
            </a:r>
          </a:p>
          <a:p>
            <a:pPr>
              <a:lnSpc>
                <a:spcPct val="85000"/>
              </a:lnSpc>
            </a:pPr>
            <a:endParaRPr lang="en-US" sz="2000" dirty="0"/>
          </a:p>
          <a:p>
            <a:pPr>
              <a:lnSpc>
                <a:spcPct val="85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Must be called before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Identifies a return site for a subsequent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Called once, returns one or more times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Implementation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Remember where you are by storing  the current </a:t>
            </a:r>
            <a:r>
              <a:rPr lang="en-US" b="1" i="1" dirty="0">
                <a:solidFill>
                  <a:srgbClr val="990000"/>
                </a:solidFill>
              </a:rPr>
              <a:t>register context</a:t>
            </a:r>
            <a:r>
              <a:rPr lang="en-US" dirty="0"/>
              <a:t>, </a:t>
            </a:r>
            <a:r>
              <a:rPr lang="en-US" b="1" i="1" dirty="0">
                <a:solidFill>
                  <a:srgbClr val="990000"/>
                </a:solidFill>
              </a:rPr>
              <a:t>stack pointer</a:t>
            </a:r>
            <a:r>
              <a:rPr lang="en-US" dirty="0"/>
              <a:t>,  and</a:t>
            </a:r>
            <a:r>
              <a:rPr lang="en-US" b="1" i="1" dirty="0">
                <a:solidFill>
                  <a:srgbClr val="990000"/>
                </a:solidFill>
              </a:rPr>
              <a:t> PC value </a:t>
            </a:r>
            <a:r>
              <a:rPr lang="en-US" dirty="0"/>
              <a:t>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jmp_buf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642100" cy="573087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setjmp/longjmp</a:t>
            </a:r>
            <a:r>
              <a:rPr lang="en-US"/>
              <a:t> (cont)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42595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j,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Meaning:</a:t>
            </a:r>
          </a:p>
          <a:p>
            <a:pPr lvl="2"/>
            <a:r>
              <a:rPr lang="en-US" dirty="0"/>
              <a:t>return from the </a:t>
            </a:r>
            <a:r>
              <a:rPr lang="en-US" b="1" dirty="0" err="1">
                <a:latin typeface="Courier New" pitchFamily="49" charset="0"/>
              </a:rPr>
              <a:t>setjmp</a:t>
            </a:r>
            <a:r>
              <a:rPr lang="en-US" dirty="0"/>
              <a:t> remembered by jump buffer </a:t>
            </a:r>
            <a:r>
              <a:rPr lang="en-US" b="1" dirty="0">
                <a:latin typeface="Courier New" pitchFamily="49" charset="0"/>
              </a:rPr>
              <a:t>j</a:t>
            </a:r>
            <a:r>
              <a:rPr lang="en-US" dirty="0"/>
              <a:t> </a:t>
            </a:r>
            <a:r>
              <a:rPr lang="en-US" dirty="0" smtClean="0"/>
              <a:t>again ... </a:t>
            </a:r>
            <a:endParaRPr lang="en-US" dirty="0"/>
          </a:p>
          <a:p>
            <a:pPr lvl="2"/>
            <a:r>
              <a:rPr lang="en-US" dirty="0" smtClean="0"/>
              <a:t>… this </a:t>
            </a:r>
            <a:r>
              <a:rPr lang="en-US" dirty="0"/>
              <a:t>time returning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dirty="0"/>
              <a:t> instead of 0</a:t>
            </a:r>
          </a:p>
          <a:p>
            <a:pPr lvl="1"/>
            <a:r>
              <a:rPr lang="en-US" dirty="0"/>
              <a:t>Called after </a:t>
            </a:r>
            <a:r>
              <a:rPr lang="en-US" b="1" dirty="0" err="1">
                <a:latin typeface="Courier New" pitchFamily="49" charset="0"/>
              </a:rPr>
              <a:t>setjmp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Called once, but never returns</a:t>
            </a:r>
          </a:p>
          <a:p>
            <a:endParaRPr lang="en-US" dirty="0"/>
          </a:p>
          <a:p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Implementation:</a:t>
            </a:r>
          </a:p>
          <a:p>
            <a:pPr lvl="1"/>
            <a:r>
              <a:rPr lang="en-US" dirty="0"/>
              <a:t>Restore register context </a:t>
            </a:r>
            <a:r>
              <a:rPr lang="en-US" dirty="0" smtClean="0"/>
              <a:t>(stack pointer, base pointer, PC value) from </a:t>
            </a:r>
            <a:r>
              <a:rPr lang="en-US" dirty="0"/>
              <a:t>jump buffer </a:t>
            </a:r>
            <a:r>
              <a:rPr lang="en-US" b="1" dirty="0">
                <a:latin typeface="Courier New" pitchFamily="49" charset="0"/>
              </a:rPr>
              <a:t>j</a:t>
            </a:r>
          </a:p>
          <a:p>
            <a:pPr lvl="1"/>
            <a:r>
              <a:rPr lang="en-US" dirty="0"/>
              <a:t>Set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r>
              <a:rPr lang="en-US" b="1" dirty="0"/>
              <a:t> </a:t>
            </a:r>
            <a:r>
              <a:rPr lang="en-US" dirty="0"/>
              <a:t>(the return value) to </a:t>
            </a:r>
            <a:r>
              <a:rPr lang="en-US" b="1" dirty="0" err="1">
                <a:latin typeface="Courier New" pitchFamily="49" charset="0"/>
              </a:rPr>
              <a:t>i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Jump to the location indicated by the PC stored in jump </a:t>
            </a:r>
            <a:r>
              <a:rPr lang="en-US" dirty="0" err="1"/>
              <a:t>buf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</a:rPr>
              <a:t>j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692900" cy="573087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setjmp</a:t>
            </a:r>
            <a:r>
              <a:rPr lang="en-US"/>
              <a:t>/</a:t>
            </a:r>
            <a:r>
              <a:rPr lang="en-US">
                <a:latin typeface="Courier New" pitchFamily="49" charset="0"/>
              </a:rPr>
              <a:t>longjmp</a:t>
            </a:r>
            <a:r>
              <a:rPr lang="en-US"/>
              <a:t> Example</a:t>
            </a:r>
          </a:p>
        </p:txBody>
      </p:sp>
      <p:sp>
        <p:nvSpPr>
          <p:cNvPr id="531459" name="Text Box 3"/>
          <p:cNvSpPr txBox="1">
            <a:spLocks noChangeArrowheads="1"/>
          </p:cNvSpPr>
          <p:nvPr/>
        </p:nvSpPr>
        <p:spPr bwMode="auto">
          <a:xfrm>
            <a:off x="1660525" y="2432050"/>
            <a:ext cx="1841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515703" y="1447800"/>
            <a:ext cx="6400800" cy="400685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setjmp.h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buf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main()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buf</a:t>
            </a:r>
            <a:r>
              <a:rPr lang="en-US" sz="1600" b="1" dirty="0">
                <a:latin typeface="Courier New" pitchFamily="49" charset="0"/>
              </a:rPr>
              <a:t>) != 0)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("back in main due to an error\n");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else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("first time through\n");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p1();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p1 calls p2, which calls p3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&lt;error checking code&gt;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if (error)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buf</a:t>
            </a:r>
            <a:r>
              <a:rPr lang="en-US" sz="1600" b="1" dirty="0">
                <a:latin typeface="Courier New" pitchFamily="49" charset="0"/>
              </a:rPr>
              <a:t>, 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175500" cy="573088"/>
          </a:xfrm>
        </p:spPr>
        <p:txBody>
          <a:bodyPr/>
          <a:lstStyle/>
          <a:p>
            <a:r>
              <a:rPr lang="en-US"/>
              <a:t>Limitations of Nonlocal Jumps</a:t>
            </a:r>
          </a:p>
        </p:txBody>
      </p:sp>
      <p:sp>
        <p:nvSpPr>
          <p:cNvPr id="533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8210" y="1066800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3508" name="Rectangle 1028"/>
          <p:cNvSpPr>
            <a:spLocks noChangeArrowheads="1"/>
          </p:cNvSpPr>
          <p:nvPr/>
        </p:nvSpPr>
        <p:spPr bwMode="auto">
          <a:xfrm>
            <a:off x="873107" y="2245194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else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P2();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  . . . P2(); . . . P3(); 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33509" name="Rectangle 1029"/>
          <p:cNvSpPr>
            <a:spLocks noChangeArrowheads="1"/>
          </p:cNvSpPr>
          <p:nvPr/>
        </p:nvSpPr>
        <p:spPr bwMode="auto">
          <a:xfrm>
            <a:off x="60928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0" name="Rectangle 1030"/>
          <p:cNvSpPr>
            <a:spLocks noChangeArrowheads="1"/>
          </p:cNvSpPr>
          <p:nvPr/>
        </p:nvSpPr>
        <p:spPr bwMode="auto">
          <a:xfrm>
            <a:off x="6092893" y="29718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1" name="Rectangle 1031"/>
          <p:cNvSpPr>
            <a:spLocks noChangeArrowheads="1"/>
          </p:cNvSpPr>
          <p:nvPr/>
        </p:nvSpPr>
        <p:spPr bwMode="auto">
          <a:xfrm>
            <a:off x="6092893" y="36576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2" name="Rectangle 1032"/>
          <p:cNvSpPr>
            <a:spLocks noChangeArrowheads="1"/>
          </p:cNvSpPr>
          <p:nvPr/>
        </p:nvSpPr>
        <p:spPr bwMode="auto">
          <a:xfrm>
            <a:off x="6092893" y="43434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3" name="Rectangle 1033"/>
          <p:cNvSpPr>
            <a:spLocks noChangeArrowheads="1"/>
          </p:cNvSpPr>
          <p:nvPr/>
        </p:nvSpPr>
        <p:spPr bwMode="auto">
          <a:xfrm>
            <a:off x="6092893" y="50292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P3</a:t>
            </a:r>
          </a:p>
        </p:txBody>
      </p:sp>
      <p:sp>
        <p:nvSpPr>
          <p:cNvPr id="533514" name="Line 1034"/>
          <p:cNvSpPr>
            <a:spLocks noChangeShapeType="1"/>
          </p:cNvSpPr>
          <p:nvPr/>
        </p:nvSpPr>
        <p:spPr bwMode="auto">
          <a:xfrm>
            <a:off x="5559493" y="25908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3515" name="Rectangle 1035"/>
          <p:cNvSpPr>
            <a:spLocks noChangeArrowheads="1"/>
          </p:cNvSpPr>
          <p:nvPr/>
        </p:nvSpPr>
        <p:spPr bwMode="auto">
          <a:xfrm>
            <a:off x="5254693" y="2209800"/>
            <a:ext cx="5508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env</a:t>
            </a:r>
          </a:p>
        </p:txBody>
      </p:sp>
      <p:sp>
        <p:nvSpPr>
          <p:cNvPr id="533516" name="Rectangle 1036"/>
          <p:cNvSpPr>
            <a:spLocks noChangeArrowheads="1"/>
          </p:cNvSpPr>
          <p:nvPr/>
        </p:nvSpPr>
        <p:spPr bwMode="auto">
          <a:xfrm>
            <a:off x="76930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7" name="Text Box 1037"/>
          <p:cNvSpPr txBox="1">
            <a:spLocks noChangeArrowheads="1"/>
          </p:cNvSpPr>
          <p:nvPr/>
        </p:nvSpPr>
        <p:spPr bwMode="auto">
          <a:xfrm>
            <a:off x="5984406" y="1981200"/>
            <a:ext cx="149387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Before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533518" name="Text Box 1038"/>
          <p:cNvSpPr txBox="1">
            <a:spLocks noChangeArrowheads="1"/>
          </p:cNvSpPr>
          <p:nvPr/>
        </p:nvSpPr>
        <p:spPr bwMode="auto">
          <a:xfrm>
            <a:off x="7585125" y="1981200"/>
            <a:ext cx="13651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After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World of Multitasking</a:t>
            </a:r>
            <a:endParaRPr lang="en-US" dirty="0"/>
          </a:p>
        </p:txBody>
      </p:sp>
      <p:sp>
        <p:nvSpPr>
          <p:cNvPr id="5120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US" dirty="0" smtClean="0"/>
              <a:t>System runs many processes concurrently</a:t>
            </a:r>
          </a:p>
          <a:p>
            <a:endParaRPr lang="en-US" dirty="0" smtClean="0"/>
          </a:p>
          <a:p>
            <a:r>
              <a:rPr lang="en-US" dirty="0" smtClean="0"/>
              <a:t>Process: executing program</a:t>
            </a:r>
          </a:p>
          <a:p>
            <a:pPr lvl="1"/>
            <a:r>
              <a:rPr lang="en-US" dirty="0" smtClean="0"/>
              <a:t>State includes memory image + register values + program counter</a:t>
            </a:r>
          </a:p>
          <a:p>
            <a:endParaRPr lang="en-US" dirty="0" smtClean="0"/>
          </a:p>
          <a:p>
            <a:r>
              <a:rPr lang="en-US" dirty="0" smtClean="0"/>
              <a:t>Regularly switches from one process to another</a:t>
            </a:r>
          </a:p>
          <a:p>
            <a:pPr lvl="1"/>
            <a:r>
              <a:rPr lang="en-US" dirty="0" smtClean="0"/>
              <a:t>Suspend process when it needs I/O resource or timer event occurs</a:t>
            </a:r>
          </a:p>
          <a:p>
            <a:pPr lvl="1"/>
            <a:r>
              <a:rPr lang="en-US" dirty="0" smtClean="0"/>
              <a:t>Resume process when I/O available or given scheduling priority</a:t>
            </a:r>
          </a:p>
          <a:p>
            <a:endParaRPr lang="en-US" dirty="0" smtClean="0"/>
          </a:p>
          <a:p>
            <a:r>
              <a:rPr lang="en-US" dirty="0" smtClean="0"/>
              <a:t>Appears to </a:t>
            </a:r>
            <a:r>
              <a:rPr lang="en-US" dirty="0" err="1" smtClean="0"/>
              <a:t>user(s</a:t>
            </a:r>
            <a:r>
              <a:rPr lang="en-US" dirty="0" smtClean="0"/>
              <a:t>) as if all processes executing simultaneously</a:t>
            </a:r>
          </a:p>
          <a:p>
            <a:pPr lvl="1"/>
            <a:r>
              <a:rPr lang="en-US" dirty="0" smtClean="0"/>
              <a:t>Even though most systems can only execute one process at a time</a:t>
            </a:r>
          </a:p>
          <a:p>
            <a:pPr lvl="1"/>
            <a:r>
              <a:rPr lang="en-US" dirty="0" smtClean="0"/>
              <a:t>Except possibly with lower performance than if running alone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937500" cy="573088"/>
          </a:xfrm>
        </p:spPr>
        <p:txBody>
          <a:bodyPr/>
          <a:lstStyle/>
          <a:p>
            <a:r>
              <a:rPr lang="en-US"/>
              <a:t>Limitations of Long Jumps (cont.)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809" y="1049337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4532" name="Rectangle 4"/>
          <p:cNvSpPr>
            <a:spLocks noChangeArrowheads="1"/>
          </p:cNvSpPr>
          <p:nvPr/>
        </p:nvSpPr>
        <p:spPr bwMode="auto">
          <a:xfrm>
            <a:off x="896703" y="2286000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P2(); P3();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81600" y="1990725"/>
            <a:ext cx="1981200" cy="1666875"/>
            <a:chOff x="3264" y="1056"/>
            <a:chExt cx="1248" cy="1050"/>
          </a:xfrm>
        </p:grpSpPr>
        <p:sp>
          <p:nvSpPr>
            <p:cNvPr id="534534" name="Rectangle 6"/>
            <p:cNvSpPr>
              <a:spLocks noChangeArrowheads="1"/>
            </p:cNvSpPr>
            <p:nvPr/>
          </p:nvSpPr>
          <p:spPr bwMode="auto">
            <a:xfrm>
              <a:off x="3264" y="17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456" y="1056"/>
              <a:ext cx="1056" cy="1050"/>
              <a:chOff x="3408" y="1056"/>
              <a:chExt cx="1056" cy="1050"/>
            </a:xfrm>
          </p:grpSpPr>
          <p:sp>
            <p:nvSpPr>
              <p:cNvPr id="534536" name="Rectangle 8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P1</a:t>
                </a:r>
              </a:p>
            </p:txBody>
          </p:sp>
          <p:sp>
            <p:nvSpPr>
              <p:cNvPr id="534537" name="Rectangle 9"/>
              <p:cNvSpPr>
                <a:spLocks noChangeArrowheads="1"/>
              </p:cNvSpPr>
              <p:nvPr/>
            </p:nvSpPr>
            <p:spPr bwMode="auto">
              <a:xfrm>
                <a:off x="3744" y="1488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P2</a:t>
                </a:r>
              </a:p>
            </p:txBody>
          </p:sp>
          <p:sp>
            <p:nvSpPr>
              <p:cNvPr id="534538" name="Line 10"/>
              <p:cNvSpPr>
                <a:spLocks noChangeShapeType="1"/>
              </p:cNvSpPr>
              <p:nvPr/>
            </p:nvSpPr>
            <p:spPr bwMode="auto">
              <a:xfrm>
                <a:off x="3408" y="1728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4539" name="Text Box 11"/>
              <p:cNvSpPr txBox="1">
                <a:spLocks noChangeArrowheads="1"/>
              </p:cNvSpPr>
              <p:nvPr/>
            </p:nvSpPr>
            <p:spPr bwMode="auto">
              <a:xfrm>
                <a:off x="3685" y="1893"/>
                <a:ext cx="633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1" dirty="0">
                    <a:latin typeface="Calibri" pitchFamily="34" charset="0"/>
                  </a:rPr>
                  <a:t>At </a:t>
                </a:r>
                <a:r>
                  <a:rPr lang="en-US" sz="1600" b="1" dirty="0" err="1">
                    <a:latin typeface="Calibri" pitchFamily="34" charset="0"/>
                  </a:rPr>
                  <a:t>setjmp</a:t>
                </a:r>
                <a:endParaRPr lang="en-US" sz="1600" b="1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0" y="5038725"/>
            <a:ext cx="1981200" cy="1666875"/>
            <a:chOff x="3264" y="2976"/>
            <a:chExt cx="1248" cy="1050"/>
          </a:xfrm>
        </p:grpSpPr>
        <p:sp>
          <p:nvSpPr>
            <p:cNvPr id="534541" name="Rectangle 13"/>
            <p:cNvSpPr>
              <a:spLocks noChangeArrowheads="1"/>
            </p:cNvSpPr>
            <p:nvPr/>
          </p:nvSpPr>
          <p:spPr bwMode="auto">
            <a:xfrm>
              <a:off x="3792" y="2976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2" name="Rectangle 14"/>
            <p:cNvSpPr>
              <a:spLocks noChangeArrowheads="1"/>
            </p:cNvSpPr>
            <p:nvPr/>
          </p:nvSpPr>
          <p:spPr bwMode="auto">
            <a:xfrm>
              <a:off x="3792" y="3408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P3</a:t>
              </a:r>
            </a:p>
          </p:txBody>
        </p:sp>
        <p:sp>
          <p:nvSpPr>
            <p:cNvPr id="534543" name="Line 15"/>
            <p:cNvSpPr>
              <a:spLocks noChangeShapeType="1"/>
            </p:cNvSpPr>
            <p:nvPr/>
          </p:nvSpPr>
          <p:spPr bwMode="auto">
            <a:xfrm>
              <a:off x="3456" y="364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44" name="Rectangle 16"/>
            <p:cNvSpPr>
              <a:spLocks noChangeArrowheads="1"/>
            </p:cNvSpPr>
            <p:nvPr/>
          </p:nvSpPr>
          <p:spPr bwMode="auto">
            <a:xfrm>
              <a:off x="3264" y="340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45" name="Text Box 17"/>
            <p:cNvSpPr txBox="1">
              <a:spLocks noChangeArrowheads="1"/>
            </p:cNvSpPr>
            <p:nvPr/>
          </p:nvSpPr>
          <p:spPr bwMode="auto">
            <a:xfrm>
              <a:off x="3733" y="3813"/>
              <a:ext cx="705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At </a:t>
              </a:r>
              <a:r>
                <a:rPr lang="en-US" sz="1600" b="1" dirty="0" err="1">
                  <a:latin typeface="Calibri" pitchFamily="34" charset="0"/>
                </a:rPr>
                <a:t>longjmp</a:t>
              </a:r>
              <a:endParaRPr lang="en-US" sz="1600" b="1" dirty="0">
                <a:latin typeface="Calibri" pitchFamily="34" charset="0"/>
              </a:endParaRPr>
            </a:p>
          </p:txBody>
        </p:sp>
        <p:sp>
          <p:nvSpPr>
            <p:cNvPr id="534546" name="Text Box 18"/>
            <p:cNvSpPr txBox="1">
              <a:spLocks noChangeArrowheads="1"/>
            </p:cNvSpPr>
            <p:nvPr/>
          </p:nvSpPr>
          <p:spPr bwMode="auto">
            <a:xfrm>
              <a:off x="3504" y="3545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334000" y="3819525"/>
            <a:ext cx="1828800" cy="1666875"/>
            <a:chOff x="4608" y="1440"/>
            <a:chExt cx="1152" cy="1050"/>
          </a:xfrm>
        </p:grpSpPr>
        <p:sp>
          <p:nvSpPr>
            <p:cNvPr id="534548" name="Rectangle 20"/>
            <p:cNvSpPr>
              <a:spLocks noChangeArrowheads="1"/>
            </p:cNvSpPr>
            <p:nvPr/>
          </p:nvSpPr>
          <p:spPr bwMode="auto">
            <a:xfrm>
              <a:off x="5040" y="1440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9" name="Rectangle 21"/>
            <p:cNvSpPr>
              <a:spLocks noChangeArrowheads="1"/>
            </p:cNvSpPr>
            <p:nvPr/>
          </p:nvSpPr>
          <p:spPr bwMode="auto">
            <a:xfrm>
              <a:off x="5040" y="1872"/>
              <a:ext cx="720" cy="4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P2</a:t>
              </a:r>
            </a:p>
          </p:txBody>
        </p:sp>
        <p:sp>
          <p:nvSpPr>
            <p:cNvPr id="534550" name="Line 22"/>
            <p:cNvSpPr>
              <a:spLocks noChangeShapeType="1"/>
            </p:cNvSpPr>
            <p:nvPr/>
          </p:nvSpPr>
          <p:spPr bwMode="auto">
            <a:xfrm>
              <a:off x="4704" y="211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51" name="Text Box 23"/>
            <p:cNvSpPr txBox="1">
              <a:spLocks noChangeArrowheads="1"/>
            </p:cNvSpPr>
            <p:nvPr/>
          </p:nvSpPr>
          <p:spPr bwMode="auto">
            <a:xfrm>
              <a:off x="4968" y="2277"/>
              <a:ext cx="670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P2 returns</a:t>
              </a:r>
            </a:p>
          </p:txBody>
        </p:sp>
        <p:sp>
          <p:nvSpPr>
            <p:cNvPr id="534552" name="Rectangle 24"/>
            <p:cNvSpPr>
              <a:spLocks noChangeArrowheads="1"/>
            </p:cNvSpPr>
            <p:nvPr/>
          </p:nvSpPr>
          <p:spPr bwMode="auto">
            <a:xfrm>
              <a:off x="4608" y="187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53" name="Text Box 25"/>
            <p:cNvSpPr txBox="1">
              <a:spLocks noChangeArrowheads="1"/>
            </p:cNvSpPr>
            <p:nvPr/>
          </p:nvSpPr>
          <p:spPr bwMode="auto">
            <a:xfrm>
              <a:off x="4752" y="2009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28625"/>
            <a:ext cx="8458200" cy="1095375"/>
          </a:xfrm>
        </p:spPr>
        <p:txBody>
          <a:bodyPr/>
          <a:lstStyle/>
          <a:p>
            <a:pPr marL="0" indent="0"/>
            <a:r>
              <a:rPr lang="en-US" dirty="0"/>
              <a:t>Putting It All Together: A Program </a:t>
            </a:r>
            <a:br>
              <a:rPr lang="en-US" dirty="0"/>
            </a:br>
            <a:r>
              <a:rPr lang="en-US" dirty="0"/>
              <a:t>That Restarts Itself When </a:t>
            </a:r>
            <a:r>
              <a:rPr lang="en-US" dirty="0">
                <a:latin typeface="Courier New" pitchFamily="49" charset="0"/>
              </a:rPr>
              <a:t>ctrl-</a:t>
            </a:r>
            <a:r>
              <a:rPr lang="en-US" dirty="0" err="1">
                <a:latin typeface="Courier New" pitchFamily="49" charset="0"/>
              </a:rPr>
              <a:t>c</a:t>
            </a:r>
            <a:r>
              <a:rPr lang="en-US" dirty="0" err="1"/>
              <a:t>’d</a:t>
            </a:r>
            <a:endParaRPr lang="en-US" dirty="0"/>
          </a:p>
        </p:txBody>
      </p:sp>
      <p:sp>
        <p:nvSpPr>
          <p:cNvPr id="566275" name="Rectangle 3"/>
          <p:cNvSpPr>
            <a:spLocks noChangeArrowheads="1"/>
          </p:cNvSpPr>
          <p:nvPr/>
        </p:nvSpPr>
        <p:spPr bwMode="auto">
          <a:xfrm>
            <a:off x="457200" y="1524000"/>
            <a:ext cx="3514104" cy="50783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#include &lt;</a:t>
            </a:r>
            <a:r>
              <a:rPr lang="en-US" sz="1400" b="1" dirty="0" err="1">
                <a:latin typeface="Courier New" pitchFamily="49" charset="0"/>
              </a:rPr>
              <a:t>stdio.h</a:t>
            </a:r>
            <a:r>
              <a:rPr lang="en-US" sz="14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#include &lt;</a:t>
            </a:r>
            <a:r>
              <a:rPr lang="en-US" sz="1400" b="1" dirty="0" err="1">
                <a:latin typeface="Courier New" pitchFamily="49" charset="0"/>
              </a:rPr>
              <a:t>signal.h</a:t>
            </a:r>
            <a:r>
              <a:rPr lang="en-US" sz="14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#include &lt;</a:t>
            </a:r>
            <a:r>
              <a:rPr lang="en-US" sz="1400" b="1" dirty="0" err="1">
                <a:latin typeface="Courier New" pitchFamily="49" charset="0"/>
              </a:rPr>
              <a:t>setjmp.h</a:t>
            </a:r>
            <a:r>
              <a:rPr lang="en-US" sz="14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sigjmp_buf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buf</a:t>
            </a:r>
            <a:r>
              <a:rPr lang="en-US" sz="1400" b="1" dirty="0">
                <a:latin typeface="Courier New" pitchFamily="49" charset="0"/>
              </a:rPr>
              <a:t>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handler(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sig) {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</a:rPr>
              <a:t>siglongjmp</a:t>
            </a:r>
            <a:r>
              <a:rPr lang="en-US" sz="1400" b="1" dirty="0">
                <a:latin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</a:rPr>
              <a:t>buf</a:t>
            </a:r>
            <a:r>
              <a:rPr lang="en-US" sz="1400" b="1" dirty="0">
                <a:latin typeface="Courier New" pitchFamily="49" charset="0"/>
              </a:rPr>
              <a:t>, 1);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main() {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signal(SIGINT, handler);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if (!</a:t>
            </a:r>
            <a:r>
              <a:rPr lang="en-US" sz="1400" b="1" dirty="0" err="1">
                <a:latin typeface="Courier New" pitchFamily="49" charset="0"/>
              </a:rPr>
              <a:t>sigsetjmp</a:t>
            </a:r>
            <a:r>
              <a:rPr lang="en-US" sz="1400" b="1" dirty="0">
                <a:latin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</a:rPr>
              <a:t>buf</a:t>
            </a:r>
            <a:r>
              <a:rPr lang="en-US" sz="1400" b="1" dirty="0">
                <a:latin typeface="Courier New" pitchFamily="49" charset="0"/>
              </a:rPr>
              <a:t>, 1)) 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("starting\n");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else 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("restarting\n"); </a:t>
            </a:r>
            <a:endParaRPr lang="en-US" sz="14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while(1) {</a:t>
            </a: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</a:t>
            </a:r>
            <a:r>
              <a:rPr lang="en-US" sz="1400" dirty="0" smtClean="0">
                <a:latin typeface="Courier New" pitchFamily="49" charset="0"/>
              </a:rPr>
              <a:t>sleep(1);</a:t>
            </a:r>
          </a:p>
          <a:p>
            <a:r>
              <a:rPr lang="en-US" sz="1400" dirty="0" smtClean="0">
                <a:latin typeface="Courier New" pitchFamily="49" charset="0"/>
              </a:rPr>
              <a:t>     </a:t>
            </a:r>
            <a:r>
              <a:rPr lang="en-US" sz="1400" dirty="0" err="1" smtClean="0">
                <a:latin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</a:rPr>
              <a:t>("processing...\n");</a:t>
            </a:r>
          </a:p>
          <a:p>
            <a:r>
              <a:rPr lang="en-US" sz="1400" dirty="0" smtClean="0">
                <a:latin typeface="Courier New" pitchFamily="49" charset="0"/>
              </a:rPr>
              <a:t>  }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26343" y="6232981"/>
            <a:ext cx="981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restart.c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691063" y="2101840"/>
            <a:ext cx="3351431" cy="3046988"/>
            <a:chOff x="2563812" y="2101840"/>
            <a:chExt cx="3351431" cy="3046988"/>
          </a:xfrm>
        </p:grpSpPr>
        <p:sp>
          <p:nvSpPr>
            <p:cNvPr id="22" name="Rectangle 21"/>
            <p:cNvSpPr/>
            <p:nvPr/>
          </p:nvSpPr>
          <p:spPr>
            <a:xfrm>
              <a:off x="2563812" y="2101840"/>
              <a:ext cx="3303588" cy="3046988"/>
            </a:xfrm>
            <a:prstGeom prst="rect">
              <a:avLst/>
            </a:prstGeom>
            <a:solidFill>
              <a:srgbClr val="E0E0E0"/>
            </a:solidFill>
          </p:spPr>
          <p:txBody>
            <a:bodyPr wrap="square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greatwhite</a:t>
              </a:r>
              <a:r>
                <a:rPr lang="en-US" sz="1600" dirty="0" smtClean="0">
                  <a:latin typeface="Courier New"/>
                  <a:cs typeface="Courier New"/>
                </a:rPr>
                <a:t>&gt; ./restart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4025897" y="3440113"/>
              <a:ext cx="1878013" cy="338138"/>
              <a:chOff x="3592" y="2524"/>
              <a:chExt cx="1183" cy="213"/>
            </a:xfrm>
          </p:grpSpPr>
          <p:sp>
            <p:nvSpPr>
              <p:cNvPr id="566278" name="Text Box 6"/>
              <p:cNvSpPr txBox="1">
                <a:spLocks noChangeArrowheads="1"/>
              </p:cNvSpPr>
              <p:nvPr/>
            </p:nvSpPr>
            <p:spPr bwMode="auto">
              <a:xfrm>
                <a:off x="4368" y="2524"/>
                <a:ext cx="407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itchFamily="34" charset="0"/>
                  </a:rPr>
                  <a:t>Ctrl-c</a:t>
                </a:r>
              </a:p>
            </p:txBody>
          </p:sp>
          <p:sp>
            <p:nvSpPr>
              <p:cNvPr id="566279" name="Line 7"/>
              <p:cNvSpPr>
                <a:spLocks noChangeShapeType="1"/>
              </p:cNvSpPr>
              <p:nvPr/>
            </p:nvSpPr>
            <p:spPr bwMode="auto">
              <a:xfrm>
                <a:off x="3592" y="2668"/>
                <a:ext cx="824" cy="0"/>
              </a:xfrm>
              <a:prstGeom prst="line">
                <a:avLst/>
              </a:prstGeom>
              <a:noFill/>
              <a:ln w="25400">
                <a:solidFill>
                  <a:srgbClr val="C000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dirty="0">
                  <a:solidFill>
                    <a:srgbClr val="C0000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566297" name="Line 25"/>
            <p:cNvSpPr>
              <a:spLocks noChangeShapeType="1"/>
            </p:cNvSpPr>
            <p:nvPr/>
          </p:nvSpPr>
          <p:spPr bwMode="auto">
            <a:xfrm>
              <a:off x="4026344" y="4511675"/>
              <a:ext cx="1242568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566296" name="Text Box 24"/>
            <p:cNvSpPr txBox="1">
              <a:spLocks noChangeArrowheads="1"/>
            </p:cNvSpPr>
            <p:nvPr/>
          </p:nvSpPr>
          <p:spPr bwMode="auto">
            <a:xfrm>
              <a:off x="5268912" y="4354512"/>
              <a:ext cx="64633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solidFill>
                    <a:srgbClr val="C00000"/>
                  </a:solidFill>
                  <a:latin typeface="Calibri" pitchFamily="34" charset="0"/>
                </a:rPr>
                <a:t>Ctrl-c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2209800" cy="573087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96225" cy="4972050"/>
          </a:xfrm>
        </p:spPr>
        <p:txBody>
          <a:bodyPr/>
          <a:lstStyle/>
          <a:p>
            <a:r>
              <a:rPr lang="en-US" dirty="0"/>
              <a:t>Signals provide process-level exception handling</a:t>
            </a:r>
          </a:p>
          <a:p>
            <a:pPr lvl="1"/>
            <a:r>
              <a:rPr lang="en-US" dirty="0"/>
              <a:t>Can generate from user programs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Can define effect by declaring signal handler</a:t>
            </a:r>
          </a:p>
          <a:p>
            <a:r>
              <a:rPr lang="en-US" dirty="0"/>
              <a:t>Some caveats</a:t>
            </a:r>
          </a:p>
          <a:p>
            <a:pPr lvl="1"/>
            <a:r>
              <a:rPr lang="en-US" dirty="0"/>
              <a:t>Very high overhead</a:t>
            </a:r>
          </a:p>
          <a:p>
            <a:pPr lvl="2"/>
            <a:r>
              <a:rPr lang="en-US" dirty="0" smtClean="0"/>
              <a:t>&gt;</a:t>
            </a:r>
            <a:r>
              <a:rPr lang="en-US" dirty="0"/>
              <a:t>10,000 clock cycles</a:t>
            </a:r>
          </a:p>
          <a:p>
            <a:pPr lvl="2"/>
            <a:r>
              <a:rPr lang="en-US" dirty="0"/>
              <a:t>Only use for exceptional conditions</a:t>
            </a:r>
          </a:p>
          <a:p>
            <a:pPr lvl="1"/>
            <a:r>
              <a:rPr lang="en-US" dirty="0"/>
              <a:t>Don’t have queues</a:t>
            </a:r>
          </a:p>
          <a:p>
            <a:pPr lvl="2"/>
            <a:r>
              <a:rPr lang="en-US" dirty="0"/>
              <a:t>Just one bit for each pending signal type</a:t>
            </a:r>
          </a:p>
          <a:p>
            <a:r>
              <a:rPr lang="en-US" dirty="0"/>
              <a:t>Nonlocal jumps provide exceptional control flow within process</a:t>
            </a:r>
          </a:p>
          <a:p>
            <a:pPr lvl="1"/>
            <a:r>
              <a:rPr lang="en-US" dirty="0"/>
              <a:t>Within constraints of stack discipline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12200" cy="573087"/>
          </a:xfrm>
        </p:spPr>
        <p:txBody>
          <a:bodyPr/>
          <a:lstStyle/>
          <a:p>
            <a:r>
              <a:rPr lang="en-US" dirty="0"/>
              <a:t>Programmer’s Model of Multitasking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624887" cy="5484812"/>
          </a:xfrm>
        </p:spPr>
        <p:txBody>
          <a:bodyPr/>
          <a:lstStyle/>
          <a:p>
            <a:r>
              <a:rPr lang="en-US" dirty="0"/>
              <a:t>Basic </a:t>
            </a:r>
            <a:r>
              <a:rPr lang="en-US" dirty="0" smtClean="0"/>
              <a:t>functions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fork</a:t>
            </a:r>
            <a:r>
              <a:rPr lang="en-US" b="1" dirty="0" smtClean="0"/>
              <a:t> </a:t>
            </a:r>
            <a:r>
              <a:rPr lang="en-US" dirty="0"/>
              <a:t>spawns new process</a:t>
            </a:r>
          </a:p>
          <a:p>
            <a:pPr lvl="2"/>
            <a:r>
              <a:rPr lang="en-US" dirty="0"/>
              <a:t>Called once, returns twice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exit</a:t>
            </a:r>
            <a:r>
              <a:rPr lang="en-US" b="1" dirty="0" smtClean="0"/>
              <a:t> </a:t>
            </a:r>
            <a:r>
              <a:rPr lang="en-US" dirty="0"/>
              <a:t>terminates own process</a:t>
            </a:r>
          </a:p>
          <a:p>
            <a:pPr lvl="2"/>
            <a:r>
              <a:rPr lang="en-US" dirty="0"/>
              <a:t>Called once, never returns</a:t>
            </a:r>
          </a:p>
          <a:p>
            <a:pPr lvl="2"/>
            <a:r>
              <a:rPr lang="en-US" dirty="0"/>
              <a:t>Puts it into “zombie” status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wait</a:t>
            </a:r>
            <a:r>
              <a:rPr lang="en-US" b="1" dirty="0" smtClean="0"/>
              <a:t>  </a:t>
            </a:r>
            <a:r>
              <a:rPr lang="en-US" dirty="0" smtClean="0"/>
              <a:t>and </a:t>
            </a:r>
            <a:r>
              <a:rPr lang="en-US" b="1" dirty="0" err="1" smtClean="0">
                <a:latin typeface="Courier New" pitchFamily="49" charset="0"/>
              </a:rPr>
              <a:t>waitpid</a:t>
            </a:r>
            <a:r>
              <a:rPr lang="en-US" b="1" dirty="0" smtClean="0"/>
              <a:t> </a:t>
            </a:r>
            <a:r>
              <a:rPr lang="en-US" dirty="0"/>
              <a:t>wait for and reap terminated children</a:t>
            </a:r>
            <a:endParaRPr lang="en-US" dirty="0" smtClean="0"/>
          </a:p>
          <a:p>
            <a:pPr lvl="1"/>
            <a:r>
              <a:rPr lang="en-US" b="1" dirty="0" err="1" smtClean="0">
                <a:latin typeface="Courier New" pitchFamily="49" charset="0"/>
              </a:rPr>
              <a:t>execve</a:t>
            </a:r>
            <a:r>
              <a:rPr lang="en-US" b="1" dirty="0" smtClean="0"/>
              <a:t> </a:t>
            </a:r>
            <a:r>
              <a:rPr lang="en-US" dirty="0" smtClean="0"/>
              <a:t>runs </a:t>
            </a:r>
            <a:r>
              <a:rPr lang="en-US" dirty="0"/>
              <a:t>new program in existing process</a:t>
            </a:r>
          </a:p>
          <a:p>
            <a:pPr lvl="2"/>
            <a:r>
              <a:rPr lang="en-US" dirty="0"/>
              <a:t>Called once, (normally) never returns</a:t>
            </a:r>
          </a:p>
          <a:p>
            <a:endParaRPr lang="en-US" dirty="0" smtClean="0"/>
          </a:p>
          <a:p>
            <a:r>
              <a:rPr lang="en-US" dirty="0" smtClean="0"/>
              <a:t>Programming </a:t>
            </a:r>
            <a:r>
              <a:rPr lang="en-US" dirty="0"/>
              <a:t>c</a:t>
            </a:r>
            <a:r>
              <a:rPr lang="en-US" dirty="0" smtClean="0"/>
              <a:t>hallenge</a:t>
            </a:r>
            <a:endParaRPr lang="en-US" dirty="0"/>
          </a:p>
          <a:p>
            <a:pPr lvl="1"/>
            <a:r>
              <a:rPr lang="en-US" dirty="0"/>
              <a:t>Understanding the nonstandard semantics of the functions</a:t>
            </a:r>
          </a:p>
          <a:p>
            <a:pPr lvl="1"/>
            <a:r>
              <a:rPr lang="en-US" dirty="0"/>
              <a:t>Avoiding improper use of system resources</a:t>
            </a:r>
          </a:p>
          <a:p>
            <a:pPr lvl="2"/>
            <a:r>
              <a:rPr lang="en-US" dirty="0"/>
              <a:t>E.g. “Fork bombs” can disable a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Process Hierarchy</a:t>
            </a:r>
            <a:endParaRPr lang="en-US" dirty="0"/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3657600" y="34290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57150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36576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16002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47244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5146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971800" y="38862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029200" y="38862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495800" y="2971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4495800" y="3962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648200" y="49530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3429000" y="49530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2971800" y="2895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1066800" y="3352800"/>
            <a:ext cx="2133600" cy="762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/>
              <a:t>e.g. </a:t>
            </a:r>
            <a:r>
              <a:rPr lang="en-US" sz="2000" b="1">
                <a:latin typeface="Courier New" charset="0"/>
              </a:rPr>
              <a:t>httpd</a:t>
            </a: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 Programs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303" y="1143000"/>
            <a:ext cx="8229600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shell</a:t>
            </a:r>
            <a:r>
              <a:rPr lang="en-US" dirty="0"/>
              <a:t> is an application program that runs programs on behalf of the user.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sh</a:t>
            </a:r>
            <a:r>
              <a:rPr lang="en-US" sz="1800" dirty="0" smtClean="0"/>
              <a:t> 	Original </a:t>
            </a:r>
            <a:r>
              <a:rPr lang="en-US" sz="1800" dirty="0"/>
              <a:t>Unix shell (Stephen Bourne, AT&amp;T Bell Labs, 1977)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csh</a:t>
            </a:r>
            <a:r>
              <a:rPr lang="en-US" sz="1800" dirty="0" smtClean="0">
                <a:latin typeface="Courier New" pitchFamily="49" charset="0"/>
              </a:rPr>
              <a:t> 	</a:t>
            </a:r>
            <a:r>
              <a:rPr lang="en-US" sz="1800" dirty="0" smtClean="0"/>
              <a:t>BSD </a:t>
            </a:r>
            <a:r>
              <a:rPr lang="en-US" sz="1800" dirty="0"/>
              <a:t>Unix C shell (</a:t>
            </a:r>
            <a:r>
              <a:rPr lang="en-US" sz="1800" b="1" dirty="0" err="1">
                <a:latin typeface="Courier New" pitchFamily="49" charset="0"/>
              </a:rPr>
              <a:t>tcsh</a:t>
            </a:r>
            <a:r>
              <a:rPr lang="en-US" sz="1800" dirty="0">
                <a:latin typeface="Courier New" pitchFamily="49" charset="0"/>
              </a:rPr>
              <a:t>: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smtClean="0"/>
              <a:t>enhanced </a:t>
            </a:r>
            <a:r>
              <a:rPr lang="en-US" sz="1800" dirty="0" err="1" smtClean="0">
                <a:latin typeface="Courier New"/>
                <a:cs typeface="Courier New"/>
              </a:rPr>
              <a:t>csh</a:t>
            </a:r>
            <a:r>
              <a:rPr lang="en-US" sz="1800" dirty="0" smtClean="0"/>
              <a:t> at </a:t>
            </a:r>
            <a:r>
              <a:rPr lang="en-US" sz="1800" dirty="0"/>
              <a:t>CMU and elsewhere</a:t>
            </a:r>
            <a:r>
              <a:rPr lang="en-US" sz="1800" dirty="0">
                <a:latin typeface="Courier New" pitchFamily="49" charset="0"/>
              </a:rPr>
              <a:t>)</a:t>
            </a:r>
            <a:r>
              <a:rPr lang="en-US" sz="1800" dirty="0"/>
              <a:t> 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</a:rPr>
              <a:t>bash</a:t>
            </a:r>
            <a:r>
              <a:rPr lang="en-US" sz="1800" dirty="0" smtClean="0">
                <a:latin typeface="Courier New" pitchFamily="49" charset="0"/>
              </a:rPr>
              <a:t> 	“</a:t>
            </a:r>
            <a:r>
              <a:rPr lang="en-US" sz="1800" dirty="0"/>
              <a:t>Bourne-Again” Shell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/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826402" y="3166170"/>
            <a:ext cx="4800600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main()</a:t>
            </a:r>
            <a:r>
              <a:rPr lang="en-US" sz="1600" b="1" dirty="0" smtClean="0">
                <a:latin typeface="Courier New" pitchFamily="49" charset="0"/>
              </a:rPr>
              <a:t> {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  char 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[MAXLINE]; </a:t>
            </a:r>
          </a:p>
          <a:p>
            <a:pPr algn="l"/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read */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("&gt; ");                  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Fgets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, MAXLINE, </a:t>
            </a:r>
            <a:r>
              <a:rPr lang="en-US" sz="1600" b="1" dirty="0" err="1">
                <a:latin typeface="Courier New" pitchFamily="49" charset="0"/>
              </a:rPr>
              <a:t>stdin</a:t>
            </a:r>
            <a:r>
              <a:rPr lang="en-US" sz="1600" b="1" dirty="0">
                <a:latin typeface="Courier New" pitchFamily="49" charset="0"/>
              </a:rPr>
              <a:t>);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if (</a:t>
            </a:r>
            <a:r>
              <a:rPr lang="en-US" sz="1600" b="1" dirty="0" err="1">
                <a:latin typeface="Courier New" pitchFamily="49" charset="0"/>
              </a:rPr>
              <a:t>feof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stdin</a:t>
            </a:r>
            <a:r>
              <a:rPr lang="en-US" sz="1600" b="1" dirty="0">
                <a:latin typeface="Courier New" pitchFamily="49" charset="0"/>
              </a:rPr>
              <a:t>))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    exit(0);</a:t>
            </a:r>
          </a:p>
          <a:p>
            <a:pPr algn="l"/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evaluate */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eval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  }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42727" name="Rectangle 7"/>
          <p:cNvSpPr>
            <a:spLocks noChangeArrowheads="1"/>
          </p:cNvSpPr>
          <p:nvPr/>
        </p:nvSpPr>
        <p:spPr bwMode="auto">
          <a:xfrm>
            <a:off x="5597994" y="3048000"/>
            <a:ext cx="297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 is a sequence </a:t>
            </a:r>
            <a:r>
              <a:rPr lang="en-US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 read/evaluate </a:t>
            </a: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steps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381000" y="950177"/>
            <a:ext cx="8340725" cy="57554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eval(char *cmdline)</a:t>
            </a:r>
            <a:r>
              <a:rPr lang="en-US" sz="1600" dirty="0" smtClean="0">
                <a:latin typeface="Courier New" pitchFamily="49" charset="0"/>
              </a:rPr>
              <a:t> {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char *argv[MAXARGS];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argv for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execve() */</a:t>
            </a:r>
          </a:p>
          <a:p>
            <a:r>
              <a:rPr lang="en-US" sz="1600" dirty="0" err="1">
                <a:latin typeface="Courier New" pitchFamily="49" charset="0"/>
              </a:rPr>
              <a:t>    int bg;     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should the job run in bg or fg? */</a:t>
            </a:r>
          </a:p>
          <a:p>
            <a:r>
              <a:rPr lang="en-US" sz="1600" dirty="0" err="1">
                <a:latin typeface="Courier New" pitchFamily="49" charset="0"/>
              </a:rPr>
              <a:t>    pid_t pid;  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process id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bg</a:t>
            </a:r>
            <a:r>
              <a:rPr lang="en-US" sz="1600" dirty="0">
                <a:latin typeface="Courier New" pitchFamily="49" charset="0"/>
              </a:rPr>
              <a:t> = parseline(cmdline, argv); </a:t>
            </a:r>
          </a:p>
          <a:p>
            <a:r>
              <a:rPr lang="en-US" sz="1600" dirty="0" err="1">
                <a:latin typeface="Courier New" pitchFamily="49" charset="0"/>
              </a:rPr>
              <a:t>    if (!builtin_command(argv)) { </a:t>
            </a:r>
          </a:p>
          <a:p>
            <a:r>
              <a:rPr lang="en-US" sz="1600" dirty="0" err="1">
                <a:latin typeface="Courier New" pitchFamily="49" charset="0"/>
              </a:rPr>
              <a:t>	if ((pid = Fork()) == 0) {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child runs user job */</a:t>
            </a:r>
          </a:p>
          <a:p>
            <a:r>
              <a:rPr lang="en-US" sz="1600" dirty="0">
                <a:latin typeface="Courier New" pitchFamily="49" charset="0"/>
              </a:rPr>
              <a:t>	    if (</a:t>
            </a: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(argv[0], argv, environ) &lt; 0) {</a:t>
            </a:r>
          </a:p>
          <a:p>
            <a:r>
              <a:rPr lang="en-US" sz="1600" dirty="0" err="1">
                <a:latin typeface="Courier New" pitchFamily="49" charset="0"/>
              </a:rPr>
              <a:t>		printf("%s: Command not found.\n", argv[0]);</a:t>
            </a:r>
          </a:p>
          <a:p>
            <a:r>
              <a:rPr lang="en-US" sz="1600" dirty="0" err="1">
                <a:latin typeface="Courier New" pitchFamily="49" charset="0"/>
              </a:rPr>
              <a:t>		exit(0);</a:t>
            </a:r>
          </a:p>
          <a:p>
            <a:r>
              <a:rPr lang="en-US" sz="1600" dirty="0" err="1">
                <a:latin typeface="Courier New" pitchFamily="49" charset="0"/>
              </a:rPr>
              <a:t>	    }</a:t>
            </a:r>
          </a:p>
          <a:p>
            <a:r>
              <a:rPr lang="en-US" sz="1600" dirty="0" err="1">
                <a:latin typeface="Courier New" pitchFamily="49" charset="0"/>
              </a:rPr>
              <a:t>	}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	if (!bg) {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parent waits for fg job to terminate */</a:t>
            </a:r>
          </a:p>
          <a:p>
            <a:r>
              <a:rPr lang="en-US" sz="1600" dirty="0" err="1">
                <a:latin typeface="Courier New" pitchFamily="49" charset="0"/>
              </a:rPr>
              <a:t>           int status;</a:t>
            </a:r>
          </a:p>
          <a:p>
            <a:pPr>
              <a:tabLst>
                <a:tab pos="1374775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</a:rPr>
              <a:t>if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waitpid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, &amp;status, 0) &lt; 0)</a:t>
            </a:r>
          </a:p>
          <a:p>
            <a:r>
              <a:rPr lang="en-US" sz="1600" dirty="0" err="1">
                <a:latin typeface="Courier New" pitchFamily="49" charset="0"/>
              </a:rPr>
              <a:t>		unix_error("waitfg: waitpid error");</a:t>
            </a:r>
          </a:p>
          <a:p>
            <a:r>
              <a:rPr lang="en-US" sz="1600" dirty="0" err="1">
                <a:latin typeface="Courier New" pitchFamily="49" charset="0"/>
              </a:rPr>
              <a:t>	}</a:t>
            </a:r>
          </a:p>
          <a:p>
            <a:r>
              <a:rPr lang="en-US" sz="1600" dirty="0" err="1">
                <a:latin typeface="Courier New" pitchFamily="49" charset="0"/>
              </a:rPr>
              <a:t>	else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otherwise, don’t wait for bg job */</a:t>
            </a:r>
          </a:p>
          <a:p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("%d %s",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, cmdline);</a:t>
            </a:r>
          </a:p>
          <a:p>
            <a:r>
              <a:rPr lang="en-US" sz="1600" dirty="0" err="1">
                <a:latin typeface="Courier New" pitchFamily="49" charset="0"/>
              </a:rPr>
              <a:t>    }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8938" y="304800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What Is a “Background </a:t>
            </a:r>
            <a:r>
              <a:rPr lang="en-GB" dirty="0"/>
              <a:t>Job”?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825" y="1220788"/>
            <a:ext cx="8728075" cy="5226050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Users </a:t>
            </a:r>
            <a:r>
              <a:rPr lang="en-GB" dirty="0"/>
              <a:t>generally run one command at a time</a:t>
            </a:r>
          </a:p>
          <a:p>
            <a:pPr marL="571500" lvl="1" indent="-2286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Type command, read output, type another command</a:t>
            </a:r>
          </a:p>
          <a:p>
            <a:pPr marL="101600" indent="-136525" defTabSz="457200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programs run “for a long time”</a:t>
            </a:r>
          </a:p>
          <a:p>
            <a:pPr marL="571500" lvl="1" indent="-2286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 “delete this file in two hours”</a:t>
            </a:r>
            <a:endParaRPr lang="en-GB" dirty="0" smtClean="0"/>
          </a:p>
          <a:p>
            <a:pPr marL="101600" indent="-136525" defTabSz="457200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 </a:t>
            </a:r>
            <a:r>
              <a:rPr lang="en-GB" dirty="0"/>
              <a:t>“background” job is a process we don't want to wait for</a:t>
            </a:r>
            <a:endParaRPr lang="en-GB" dirty="0" smtClean="0"/>
          </a:p>
          <a:p>
            <a:pPr marL="1050925" lvl="4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b="1" dirty="0">
              <a:latin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377624"/>
            <a:ext cx="8153400" cy="584776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marL="0" lvl="3"/>
            <a:r>
              <a:rPr lang="en-GB" sz="1600" dirty="0" err="1" smtClean="0">
                <a:latin typeface="Courier New" pitchFamily="49" charset="0"/>
              </a:rPr>
              <a:t>unix</a:t>
            </a:r>
            <a:r>
              <a:rPr lang="en-GB" sz="1600" dirty="0" smtClean="0">
                <a:latin typeface="Courier New" pitchFamily="49" charset="0"/>
              </a:rPr>
              <a:t>&gt; sleep 7200; </a:t>
            </a:r>
            <a:r>
              <a:rPr lang="en-GB" sz="1600" dirty="0" err="1" smtClean="0">
                <a:latin typeface="Courier New" pitchFamily="49" charset="0"/>
              </a:rPr>
              <a:t>rm</a:t>
            </a:r>
            <a:r>
              <a:rPr lang="en-GB" sz="1600" dirty="0" smtClean="0">
                <a:latin typeface="Courier New" pitchFamily="49" charset="0"/>
              </a:rPr>
              <a:t> /</a:t>
            </a:r>
            <a:r>
              <a:rPr lang="en-GB" sz="1600" dirty="0" err="1" smtClean="0">
                <a:latin typeface="Courier New" pitchFamily="49" charset="0"/>
              </a:rPr>
              <a:t>tmp</a:t>
            </a:r>
            <a:r>
              <a:rPr lang="en-GB" sz="1600" dirty="0" smtClean="0">
                <a:latin typeface="Courier New" pitchFamily="49" charset="0"/>
              </a:rPr>
              <a:t>/junk  # shell stuck for 2 hours</a:t>
            </a:r>
          </a:p>
          <a:p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4876800" cy="883346"/>
          </a:xfrm>
          <a:prstGeom prst="rect">
            <a:avLst/>
          </a:prstGeom>
          <a:solidFill>
            <a:srgbClr val="E0E0E0"/>
          </a:solidFill>
        </p:spPr>
        <p:txBody>
          <a:bodyPr wrap="square" lIns="91440" rtlCol="0">
            <a:noAutofit/>
          </a:bodyPr>
          <a:lstStyle/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dirty="0" err="1" smtClean="0">
                <a:latin typeface="Courier New" pitchFamily="49" charset="0"/>
              </a:rPr>
              <a:t>unix</a:t>
            </a:r>
            <a:r>
              <a:rPr lang="en-GB" sz="1600" dirty="0" smtClean="0">
                <a:latin typeface="Courier New" pitchFamily="49" charset="0"/>
              </a:rPr>
              <a:t>&gt; (sleep 7200 ; </a:t>
            </a:r>
            <a:r>
              <a:rPr lang="en-GB" sz="1600" dirty="0" err="1" smtClean="0">
                <a:latin typeface="Courier New" pitchFamily="49" charset="0"/>
              </a:rPr>
              <a:t>rm</a:t>
            </a:r>
            <a:r>
              <a:rPr lang="en-GB" sz="1600" dirty="0" smtClean="0">
                <a:latin typeface="Courier New" pitchFamily="49" charset="0"/>
              </a:rPr>
              <a:t> /</a:t>
            </a:r>
            <a:r>
              <a:rPr lang="en-GB" sz="1600" dirty="0" err="1" smtClean="0">
                <a:latin typeface="Courier New" pitchFamily="49" charset="0"/>
              </a:rPr>
              <a:t>tmp</a:t>
            </a:r>
            <a:r>
              <a:rPr lang="en-GB" sz="1600" dirty="0" smtClean="0">
                <a:latin typeface="Courier New" pitchFamily="49" charset="0"/>
              </a:rPr>
              <a:t>/junk) &amp;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dirty="0" smtClean="0">
                <a:latin typeface="Courier New" pitchFamily="49" charset="0"/>
              </a:rPr>
              <a:t>[1] 907</a:t>
            </a:r>
          </a:p>
          <a:p>
            <a:pPr marL="136525" lvl="2" indent="-136525" defTabSz="457200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dirty="0" err="1" smtClean="0">
                <a:latin typeface="Courier New" pitchFamily="49" charset="0"/>
              </a:rPr>
              <a:t>unix</a:t>
            </a:r>
            <a:r>
              <a:rPr lang="en-GB" sz="1600" dirty="0" smtClean="0">
                <a:latin typeface="Courier New" pitchFamily="49" charset="0"/>
              </a:rPr>
              <a:t>&gt; # ready for next command</a:t>
            </a:r>
          </a:p>
          <a:p>
            <a:endParaRPr lang="en-US" sz="16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9917</TotalTime>
  <Words>4453</Words>
  <Application>Microsoft Macintosh PowerPoint</Application>
  <PresentationFormat>On-screen Show (4:3)</PresentationFormat>
  <Paragraphs>765</Paragraphs>
  <Slides>42</Slides>
  <Notes>41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template2007</vt:lpstr>
      <vt:lpstr>Exceptional Control Flow:  Signals and Nonlocal Jumps  15-213: Introduction to Computer Systems 13th Lecture, Oct. 7, 2010</vt:lpstr>
      <vt:lpstr>ECF Exists at All Levels of a System</vt:lpstr>
      <vt:lpstr>Today</vt:lpstr>
      <vt:lpstr>The World of Multitasking</vt:lpstr>
      <vt:lpstr>Programmer’s Model of Multitasking</vt:lpstr>
      <vt:lpstr>Unix Process Hierarchy</vt:lpstr>
      <vt:lpstr>Shell Programs</vt:lpstr>
      <vt:lpstr>Simple Shell eval Function</vt:lpstr>
      <vt:lpstr>What Is a “Background Job”?</vt:lpstr>
      <vt:lpstr>Problem with Simple Shell Example</vt:lpstr>
      <vt:lpstr>ECF to the Rescue!</vt:lpstr>
      <vt:lpstr>Today</vt:lpstr>
      <vt:lpstr>Signals</vt:lpstr>
      <vt:lpstr>Sending a Signal</vt:lpstr>
      <vt:lpstr>Receiving a Signal</vt:lpstr>
      <vt:lpstr>Pending and Blocked Signals</vt:lpstr>
      <vt:lpstr>Signal Concepts </vt:lpstr>
      <vt:lpstr>Process Groups</vt:lpstr>
      <vt:lpstr>Sending Signals with /bin/kill Program</vt:lpstr>
      <vt:lpstr>Sending Signals from the Keyboard</vt:lpstr>
      <vt:lpstr>Example of ctrl-c and ctrl-z</vt:lpstr>
      <vt:lpstr>Sending Signals with kill Function</vt:lpstr>
      <vt:lpstr>Receiving Signals</vt:lpstr>
      <vt:lpstr>Default Actions</vt:lpstr>
      <vt:lpstr>Installing Signal Handlers</vt:lpstr>
      <vt:lpstr>Signal Handling Example</vt:lpstr>
      <vt:lpstr>Signals Handlers as Concurrent Flows</vt:lpstr>
      <vt:lpstr>Another View of Signal Handlers as Concurrent Flows</vt:lpstr>
      <vt:lpstr>Signal Handler Funkiness</vt:lpstr>
      <vt:lpstr>Living With Nonqueuing Signals</vt:lpstr>
      <vt:lpstr>More Signal Handler Funkiness</vt:lpstr>
      <vt:lpstr>A Program That Reacts to Externally Generated Events (Ctrl-c)</vt:lpstr>
      <vt:lpstr>A Program That Reacts to Internally Generated Events</vt:lpstr>
      <vt:lpstr>Async-Signal-Safety </vt:lpstr>
      <vt:lpstr>Today</vt:lpstr>
      <vt:lpstr>Nonlocal Jumps: setjmp/longjmp</vt:lpstr>
      <vt:lpstr>setjmp/longjmp (cont)</vt:lpstr>
      <vt:lpstr>setjmp/longjmp Example</vt:lpstr>
      <vt:lpstr>Limitations of Nonlocal Jumps</vt:lpstr>
      <vt:lpstr>Limitations of Long Jumps (cont.)</vt:lpstr>
      <vt:lpstr>Putting It All Together: A Program  That Restarts Itself When ctrl-c’d</vt:lpstr>
      <vt:lpstr>Summary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501</cp:revision>
  <cp:lastPrinted>1999-09-20T15:19:18Z</cp:lastPrinted>
  <dcterms:created xsi:type="dcterms:W3CDTF">2011-01-05T23:09:58Z</dcterms:created>
  <dcterms:modified xsi:type="dcterms:W3CDTF">2011-01-05T23:11:59Z</dcterms:modified>
</cp:coreProperties>
</file>