
<file path=[Content_Types].xml><?xml version="1.0" encoding="utf-8"?>
<Types xmlns="http://schemas.openxmlformats.org/package/2006/content-types">
  <Override PartName="/ppt/slides/slide41.xml" ContentType="application/vnd.openxmlformats-officedocument.presentationml.slide+xml"/>
  <Override PartName="/ppt/notesSlides/notesSlide16.xml" ContentType="application/vnd.openxmlformats-officedocument.presentationml.notesSlide+xml"/>
  <Override PartName="/ppt/slides/slide50.xml" ContentType="application/vnd.openxmlformats-officedocument.presentationml.slide+xml"/>
  <Override PartName="/ppt/slides/slide18.xml" ContentType="application/vnd.openxmlformats-officedocument.presentationml.slide+xml"/>
  <Override PartName="/ppt/notesSlides/notesSlide26.xml" ContentType="application/vnd.openxmlformats-officedocument.presentationml.notesSlide+xml"/>
  <Override PartName="/ppt/slides/slide60.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9.xml" ContentType="application/vnd.openxmlformats-officedocument.presentationml.slide+xml"/>
  <Override PartName="/ppt/notesSlides/notesSlide45.xml" ContentType="application/vnd.openxmlformats-officedocument.presentationml.notesSlide+xml"/>
  <Override PartName="/ppt/slides/slide47.xml" ContentType="application/vnd.openxmlformats-officedocument.presentationml.slide+xml"/>
  <Override PartName="/ppt/notesSlides/notesSlide55.xml" ContentType="application/vnd.openxmlformats-officedocument.presentationml.notesSlide+xml"/>
  <Override PartName="/ppt/slides/slide5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theme/theme1.xml" ContentType="application/vnd.openxmlformats-officedocument.theme+xml"/>
  <Override PartName="/ppt/notesSlides/notesSlide2.xml" ContentType="application/vnd.openxmlformats-officedocument.presentationml.notesSlide+xml"/>
  <Default Extension="jpeg" ContentType="image/jpeg"/>
  <Override PartName="/ppt/notesSlides/notesSlide11.xml" ContentType="application/vnd.openxmlformats-officedocument.presentationml.notesSlide+xml"/>
  <Override PartName="/ppt/slides/slide13.xml" ContentType="application/vnd.openxmlformats-officedocument.presentationml.slide+xml"/>
  <Override PartName="/ppt/notesSlides/notesSlide21.xml" ContentType="application/vnd.openxmlformats-officedocument.presentationml.notesSlide+xml"/>
  <Override PartName="/ppt/slides/slide23.xml" ContentType="application/vnd.openxmlformats-officedocument.presentationml.slide+xml"/>
  <Override PartName="/ppt/notesSlides/notesSlide31.xml" ContentType="application/vnd.openxmlformats-officedocument.presentationml.notesSlide+xml"/>
  <Override PartName="/ppt/slides/slide32.xml" ContentType="application/vnd.openxmlformats-officedocument.presentationml.slide+xml"/>
  <Override PartName="/ppt/slides/slide4.xml" ContentType="application/vnd.openxmlformats-officedocument.presentationml.slide+xml"/>
  <Override PartName="/ppt/notesSlides/notesSlide40.xml" ContentType="application/vnd.openxmlformats-officedocument.presentationml.notesSlide+xml"/>
  <Override PartName="/ppt/slideLayouts/slideLayout5.xml" ContentType="application/vnd.openxmlformats-officedocument.presentationml.slideLayout+xml"/>
  <Override PartName="/ppt/slideMasters/slideMaster2.xml" ContentType="application/vnd.openxmlformats-officedocument.presentationml.slideMaster+xml"/>
  <Override PartName="/ppt/slides/slide42.xml" ContentType="application/vnd.openxmlformats-officedocument.presentationml.slide+xml"/>
  <Override PartName="/ppt/notesSlides/notesSlide17.xml" ContentType="application/vnd.openxmlformats-officedocument.presentationml.notesSlide+xml"/>
  <Override PartName="/ppt/notesSlides/notesSlide50.xml" ContentType="application/vnd.openxmlformats-officedocument.presentationml.notesSlide+xml"/>
  <Override PartName="/ppt/slides/slide51.xml" ContentType="application/vnd.openxmlformats-officedocument.presentationml.slide+xml"/>
  <Override PartName="/ppt/slides/slide19.xml" ContentType="application/vnd.openxmlformats-officedocument.presentationml.slide+xml"/>
  <Override PartName="/ppt/notesSlides/notesSlide27.xml" ContentType="application/vnd.openxmlformats-officedocument.presentationml.notesSlide+xml"/>
  <Override PartName="/ppt/slideLayouts/slideLayout10.xml" ContentType="application/vnd.openxmlformats-officedocument.presentationml.slideLayout+xml"/>
  <Override PartName="/ppt/slides/slide61.xml" ContentType="application/vnd.openxmlformats-officedocument.presentationml.slide+xml"/>
  <Override PartName="/ppt/slides/slide29.xml" ContentType="application/vnd.openxmlformats-officedocument.presentationml.slide+xml"/>
  <Override PartName="/ppt/notesSlides/notesSlide36.xml" ContentType="application/vnd.openxmlformats-officedocument.presentationml.notesSlide+xml"/>
  <Override PartName="/ppt/slides/slide38.xml" ContentType="application/vnd.openxmlformats-officedocument.presentationml.slide+xml"/>
  <Override PartName="/ppt/notesSlides/notesSlide46.xml" ContentType="application/vnd.openxmlformats-officedocument.presentationml.notesSlide+xml"/>
  <Override PartName="/ppt/slides/slide48.xml" ContentType="application/vnd.openxmlformats-officedocument.presentationml.slide+xml"/>
  <Override PartName="/ppt/notesSlides/notesSlide56.xml" ContentType="application/vnd.openxmlformats-officedocument.presentationml.notesSlide+xml"/>
  <Override PartName="/ppt/slides/slide57.xml" ContentType="application/vnd.openxmlformats-officedocument.presentationml.slide+xml"/>
  <Override PartName="/ppt/theme/theme2.xml" ContentType="application/vnd.openxmlformats-officedocument.them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4.xml" ContentType="application/vnd.openxmlformats-officedocument.presentationml.slide+xml"/>
  <Override PartName="/ppt/notesSlides/notesSlide22.xml" ContentType="application/vnd.openxmlformats-officedocument.presentationml.notesSlide+xml"/>
  <Override PartName="/ppt/slides/slide24.xml" ContentType="application/vnd.openxmlformats-officedocument.presentationml.slide+xml"/>
  <Default Extension="bin" ContentType="application/vnd.openxmlformats-officedocument.presentationml.printerSettings"/>
  <Override PartName="/ppt/notesSlides/notesSlide32.xml" ContentType="application/vnd.openxmlformats-officedocument.presentationml.notesSlide+xml"/>
  <Override PartName="/ppt/slides/slide33.xml" ContentType="application/vnd.openxmlformats-officedocument.presentationml.slide+xml"/>
  <Override PartName="/ppt/slides/slide5.xml" ContentType="application/vnd.openxmlformats-officedocument.presentationml.slide+xml"/>
  <Override PartName="/ppt/notesSlides/notesSlide41.xml" ContentType="application/vnd.openxmlformats-officedocument.presentationml.notesSlide+xml"/>
  <Override PartName="/ppt/slideLayouts/slideLayout6.xml" ContentType="application/vnd.openxmlformats-officedocument.presentationml.slideLayout+xml"/>
  <Default Extension="xml" ContentType="application/xml"/>
  <Override PartName="/ppt/slides/slide43.xml" ContentType="application/vnd.openxmlformats-officedocument.presentationml.slide+xml"/>
  <Override PartName="/ppt/tableStyles.xml" ContentType="application/vnd.openxmlformats-officedocument.presentationml.tableStyles+xml"/>
  <Override PartName="/ppt/notesSlides/notesSlide18.xml" ContentType="application/vnd.openxmlformats-officedocument.presentationml.notesSlide+xml"/>
  <Override PartName="/ppt/notesSlides/notesSlide51.xml" ContentType="application/vnd.openxmlformats-officedocument.presentationml.notesSlide+xml"/>
  <Override PartName="/ppt/slides/slide52.xml" ContentType="application/vnd.openxmlformats-officedocument.presentationml.slide+xml"/>
  <Override PartName="/ppt/notesSlides/notesSlide28.xml" ContentType="application/vnd.openxmlformats-officedocument.presentationml.notesSlide+xml"/>
  <Override PartName="/ppt/slideLayouts/slideLayout11.xml" ContentType="application/vnd.openxmlformats-officedocument.presentationml.slideLayout+xml"/>
  <Override PartName="/ppt/slides/slide62.xml" ContentType="application/vnd.openxmlformats-officedocument.presentationml.slide+xml"/>
  <Override PartName="/ppt/notesSlides/notesSlide37.xml" ContentType="application/vnd.openxmlformats-officedocument.presentationml.notesSlide+xml"/>
  <Override PartName="/docProps/app.xml" ContentType="application/vnd.openxmlformats-officedocument.extended-properties+xml"/>
  <Override PartName="/ppt/slides/slide39.xml" ContentType="application/vnd.openxmlformats-officedocument.presentationml.slide+xml"/>
  <Override PartName="/ppt/notesSlides/notesSlide47.xml" ContentType="application/vnd.openxmlformats-officedocument.presentationml.notesSlide+xml"/>
  <Override PartName="/ppt/slides/slide49.xml" ContentType="application/vnd.openxmlformats-officedocument.presentationml.slide+xml"/>
  <Override PartName="/ppt/notesSlides/notesSlide57.xml" ContentType="application/vnd.openxmlformats-officedocument.presentationml.notesSlide+xml"/>
  <Override PartName="/ppt/slides/slide58.xml" ContentType="application/vnd.openxmlformats-officedocument.presentationml.slide+xml"/>
  <Override PartName="/docProps/core.xml" ContentType="application/vnd.openxmlformats-package.core-properties+xml"/>
  <Override PartName="/ppt/theme/theme3.xml" ContentType="application/vnd.openxmlformats-officedocument.them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s/slide15.xml" ContentType="application/vnd.openxmlformats-officedocument.presentationml.slide+xml"/>
  <Override PartName="/ppt/notesSlides/notesSlide23.xml" ContentType="application/vnd.openxmlformats-officedocument.presentationml.notesSlide+xml"/>
  <Override PartName="/ppt/slides/slide25.xml" ContentType="application/vnd.openxmlformats-officedocument.presentationml.slide+xml"/>
  <Override PartName="/ppt/notesSlides/notesSlide33.xml" ContentType="application/vnd.openxmlformats-officedocument.presentationml.notesSlide+xml"/>
  <Override PartName="/ppt/slides/slide34.xml" ContentType="application/vnd.openxmlformats-officedocument.presentationml.slide+xml"/>
  <Override PartName="/ppt/slides/slide6.xml" ContentType="application/vnd.openxmlformats-officedocument.presentationml.slide+xml"/>
  <Override PartName="/ppt/notesSlides/notesSlide42.xml" ContentType="application/vnd.openxmlformats-officedocument.presentationml.notesSlide+xml"/>
  <Override PartName="/ppt/slideLayouts/slideLayout7.xml" ContentType="application/vnd.openxmlformats-officedocument.presentationml.slideLayout+xml"/>
  <Override PartName="/ppt/slides/slide44.xml" ContentType="application/vnd.openxmlformats-officedocument.presentationml.slide+xml"/>
  <Override PartName="/ppt/notesSlides/notesSlide19.xml" ContentType="application/vnd.openxmlformats-officedocument.presentationml.notesSlide+xml"/>
  <Override PartName="/ppt/notesSlides/notesSlide52.xml" ContentType="application/vnd.openxmlformats-officedocument.presentationml.notesSlide+xml"/>
  <Override PartName="/ppt/slides/slide53.xml" ContentType="application/vnd.openxmlformats-officedocument.presentationml.slide+xml"/>
  <Override PartName="/ppt/notesSlides/notesSlide29.xml" ContentType="application/vnd.openxmlformats-officedocument.presentationml.notesSlide+xml"/>
  <Override PartName="/ppt/slideLayouts/slideLayout12.xml" ContentType="application/vnd.openxmlformats-officedocument.presentationml.slideLayout+xml"/>
  <Override PartName="/ppt/slides/slide63.xml" ContentType="application/vnd.openxmlformats-officedocument.presentationml.slide+xml"/>
  <Override PartName="/ppt/notesSlides/notesSlide38.xml" ContentType="application/vnd.openxmlformats-officedocument.presentationml.notesSlide+xml"/>
  <Override PartName="/ppt/notesSlides/notesSlide48.xml" ContentType="application/vnd.openxmlformats-officedocument.presentationml.notesSlide+xml"/>
  <Override PartName="/ppt/notesSlides/notesSlide58.xml" ContentType="application/vnd.openxmlformats-officedocument.presentationml.notesSlide+xml"/>
  <Override PartName="/ppt/slides/slide59.xml" ContentType="application/vnd.openxmlformats-officedocument.presentationml.slide+xml"/>
  <Override PartName="/ppt/theme/theme4.xml" ContentType="application/vnd.openxmlformats-officedocument.theme+xml"/>
  <Override PartName="/ppt/notesSlides/notesSlide5.xml" ContentType="application/vnd.openxmlformats-officedocument.presentationml.notesSlide+xml"/>
  <Override PartName="/ppt/slides/slide10.xml" ContentType="application/vnd.openxmlformats-officedocument.presentationml.slide+xml"/>
  <Override PartName="/ppt/slides/slide20.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slides/slide16.xml" ContentType="application/vnd.openxmlformats-officedocument.presentationml.slide+xml"/>
  <Override PartName="/ppt/notesSlides/notesSlide24.xml" ContentType="application/vnd.openxmlformats-officedocument.presentationml.notesSlide+xml"/>
  <Override PartName="/ppt/viewProps.xml" ContentType="application/vnd.openxmlformats-officedocument.presentationml.viewProps+xml"/>
  <Default Extension="rels" ContentType="application/vnd.openxmlformats-package.relationships+xml"/>
  <Override PartName="/ppt/slides/slide26.xml" ContentType="application/vnd.openxmlformats-officedocument.presentationml.slide+xml"/>
  <Override PartName="/ppt/notesSlides/notesSlide34.xml" ContentType="application/vnd.openxmlformats-officedocument.presentationml.notesSlide+xml"/>
  <Override PartName="/ppt/slides/slide35.xml" ContentType="application/vnd.openxmlformats-officedocument.presentationml.slide+xml"/>
  <Override PartName="/ppt/slides/slide7.xml" ContentType="application/vnd.openxmlformats-officedocument.presentationml.slide+xml"/>
  <Override PartName="/ppt/notesSlides/notesSlide43.xml" ContentType="application/vnd.openxmlformats-officedocument.presentationml.notesSlide+xml"/>
  <Override PartName="/ppt/slideLayouts/slideLayout8.xml" ContentType="application/vnd.openxmlformats-officedocument.presentationml.slideLayout+xml"/>
  <Override PartName="/ppt/slides/slide45.xml" ContentType="application/vnd.openxmlformats-officedocument.presentationml.slide+xml"/>
  <Override PartName="/ppt/notesSlides/notesSlide53.xml" ContentType="application/vnd.openxmlformats-officedocument.presentationml.notesSlide+xml"/>
  <Override PartName="/ppt/slides/slide54.xml" ContentType="application/vnd.openxmlformats-officedocument.presentationml.slide+xml"/>
  <Override PartName="/ppt/slideLayouts/slideLayout13.xml" ContentType="application/vnd.openxmlformats-officedocument.presentationml.slideLayout+xml"/>
  <Override PartName="/ppt/slides/slide64.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49.xml" ContentType="application/vnd.openxmlformats-officedocument.presentationml.notesSlide+xml"/>
  <Override PartName="/ppt/presentation.xml" ContentType="application/vnd.openxmlformats-officedocument.presentationml.presentation.main+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slides/slide11.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slides/slide40.xml" ContentType="application/vnd.openxmlformats-officedocument.presentationml.slide+xml"/>
  <Override PartName="/ppt/notesSlides/notesSlide15.xml" ContentType="application/vnd.openxmlformats-officedocument.presentationml.notesSlide+xml"/>
  <Override PartName="/ppt/slides/slide17.xml" ContentType="application/vnd.openxmlformats-officedocument.presentationml.slide+xml"/>
  <Override PartName="/ppt/notesSlides/notesSlide25.xml" ContentType="application/vnd.openxmlformats-officedocument.presentationml.notesSlide+xml"/>
  <Override PartName="/ppt/slides/slide27.xml" ContentType="application/vnd.openxmlformats-officedocument.presentationml.slide+xml"/>
  <Override PartName="/ppt/notesSlides/notesSlide35.xml" ContentType="application/vnd.openxmlformats-officedocument.presentationml.notesSlide+xml"/>
  <Override PartName="/ppt/slides/slide36.xml" ContentType="application/vnd.openxmlformats-officedocument.presentationml.slide+xml"/>
  <Override PartName="/ppt/slides/slide8.xml" ContentType="application/vnd.openxmlformats-officedocument.presentationml.slide+xml"/>
  <Override PartName="/ppt/notesSlides/notesSlide44.xml" ContentType="application/vnd.openxmlformats-officedocument.presentationml.notesSlide+xml"/>
  <Override PartName="/ppt/slideLayouts/slideLayout9.xml" ContentType="application/vnd.openxmlformats-officedocument.presentationml.slideLayout+xml"/>
  <Override PartName="/ppt/slides/slide46.xml" ContentType="application/vnd.openxmlformats-officedocument.presentationml.slide+xml"/>
  <Override PartName="/ppt/notesSlides/notesSlide54.xml" ContentType="application/vnd.openxmlformats-officedocument.presentationml.notesSlide+xml"/>
  <Override PartName="/ppt/slides/slide55.xml" ContentType="application/vnd.openxmlformats-officedocument.presentationml.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slides/slide12.xml" ContentType="application/vnd.openxmlformats-officedocument.presentationml.slide+xml"/>
  <Override PartName="/ppt/notesSlides/notesSlide20.xml" ContentType="application/vnd.openxmlformats-officedocument.presentationml.notesSlide+xml"/>
  <Override PartName="/ppt/slides/slide22.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2" r:id="rId2"/>
  </p:sldMasterIdLst>
  <p:notesMasterIdLst>
    <p:notesMasterId r:id="rId67"/>
  </p:notesMasterIdLst>
  <p:handoutMasterIdLst>
    <p:handoutMasterId r:id="rId68"/>
  </p:handoutMasterIdLst>
  <p:sldIdLst>
    <p:sldId id="542" r:id="rId3"/>
    <p:sldId id="1085" r:id="rId4"/>
    <p:sldId id="1157" r:id="rId5"/>
    <p:sldId id="1158" r:id="rId6"/>
    <p:sldId id="1159" r:id="rId7"/>
    <p:sldId id="1160" r:id="rId8"/>
    <p:sldId id="1161" r:id="rId9"/>
    <p:sldId id="1162" r:id="rId10"/>
    <p:sldId id="1163" r:id="rId11"/>
    <p:sldId id="1164" r:id="rId12"/>
    <p:sldId id="1165" r:id="rId13"/>
    <p:sldId id="1166" r:id="rId14"/>
    <p:sldId id="1167" r:id="rId15"/>
    <p:sldId id="1168" r:id="rId16"/>
    <p:sldId id="1169" r:id="rId17"/>
    <p:sldId id="1170" r:id="rId18"/>
    <p:sldId id="1171" r:id="rId19"/>
    <p:sldId id="1201" r:id="rId20"/>
    <p:sldId id="1173" r:id="rId21"/>
    <p:sldId id="1174" r:id="rId22"/>
    <p:sldId id="1175" r:id="rId23"/>
    <p:sldId id="1176" r:id="rId24"/>
    <p:sldId id="1177" r:id="rId25"/>
    <p:sldId id="1178" r:id="rId26"/>
    <p:sldId id="1202" r:id="rId27"/>
    <p:sldId id="1203" r:id="rId28"/>
    <p:sldId id="1204" r:id="rId29"/>
    <p:sldId id="1205" r:id="rId30"/>
    <p:sldId id="1206" r:id="rId31"/>
    <p:sldId id="1207" r:id="rId32"/>
    <p:sldId id="1208" r:id="rId33"/>
    <p:sldId id="1209" r:id="rId34"/>
    <p:sldId id="1210" r:id="rId35"/>
    <p:sldId id="1211" r:id="rId36"/>
    <p:sldId id="1179" r:id="rId37"/>
    <p:sldId id="1180" r:id="rId38"/>
    <p:sldId id="1181" r:id="rId39"/>
    <p:sldId id="1182" r:id="rId40"/>
    <p:sldId id="1183" r:id="rId41"/>
    <p:sldId id="1184" r:id="rId42"/>
    <p:sldId id="1185" r:id="rId43"/>
    <p:sldId id="1214" r:id="rId44"/>
    <p:sldId id="1216" r:id="rId45"/>
    <p:sldId id="1217" r:id="rId46"/>
    <p:sldId id="1186" r:id="rId47"/>
    <p:sldId id="1187" r:id="rId48"/>
    <p:sldId id="1188" r:id="rId49"/>
    <p:sldId id="1218" r:id="rId50"/>
    <p:sldId id="1227" r:id="rId51"/>
    <p:sldId id="1231" r:id="rId52"/>
    <p:sldId id="1219" r:id="rId53"/>
    <p:sldId id="1190" r:id="rId54"/>
    <p:sldId id="1191" r:id="rId55"/>
    <p:sldId id="1192" r:id="rId56"/>
    <p:sldId id="1193" r:id="rId57"/>
    <p:sldId id="1228" r:id="rId58"/>
    <p:sldId id="1225" r:id="rId59"/>
    <p:sldId id="1195" r:id="rId60"/>
    <p:sldId id="1220" r:id="rId61"/>
    <p:sldId id="1221" r:id="rId62"/>
    <p:sldId id="1222" r:id="rId63"/>
    <p:sldId id="1198" r:id="rId64"/>
    <p:sldId id="1224" r:id="rId65"/>
    <p:sldId id="1200" r:id="rId66"/>
  </p:sldIdLst>
  <p:sldSz cx="9144000" cy="6858000" type="screen4x3"/>
  <p:notesSz cx="7302500" cy="9586913"/>
  <p:custDataLst>
    <p:tags r:id="rId70"/>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E0E0E0"/>
    <a:srgbClr val="FFFFFF"/>
    <a:srgbClr val="FCFCFC"/>
    <a:srgbClr val="DF9F98"/>
    <a:srgbClr val="D6CDEE"/>
    <a:srgbClr val="F7F5CD"/>
    <a:srgbClr val="FFABAA"/>
    <a:srgbClr val="000000"/>
    <a:srgbClr val="B2E6B2"/>
    <a:srgbClr val="DEDFF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41" autoAdjust="0"/>
    <p:restoredTop sz="94649" autoAdjust="0"/>
  </p:normalViewPr>
  <p:slideViewPr>
    <p:cSldViewPr snapToObjects="1">
      <p:cViewPr varScale="1">
        <p:scale>
          <a:sx n="99" d="100"/>
          <a:sy n="99" d="100"/>
        </p:scale>
        <p:origin x="-512" y="-104"/>
      </p:cViewPr>
      <p:guideLst>
        <p:guide orient="horz" pos="1728"/>
        <p:guide pos="2880"/>
      </p:guideLst>
    </p:cSldViewPr>
  </p:slideViewPr>
  <p:notesTextViewPr>
    <p:cViewPr>
      <p:scale>
        <a:sx n="100" d="100"/>
        <a:sy n="100" d="100"/>
      </p:scale>
      <p:origin x="0" y="0"/>
    </p:cViewPr>
  </p:notesTextViewPr>
  <p:sorterViewPr>
    <p:cViewPr>
      <p:scale>
        <a:sx n="80" d="100"/>
        <a:sy n="80" d="100"/>
      </p:scale>
      <p:origin x="0" y="2172"/>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notesMaster" Target="notesMasters/notesMaster1.xml"/><Relationship Id="rId68" Type="http://schemas.openxmlformats.org/officeDocument/2006/relationships/handoutMaster" Target="handoutMasters/handoutMaster1.xml"/><Relationship Id="rId69" Type="http://schemas.openxmlformats.org/officeDocument/2006/relationships/printerSettings" Target="printerSettings/printerSettings1.bin"/><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tags" Target="tags/tag1.xml"/><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roh:Downloads:cpumemgap.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73333333333333"/>
          <c:y val="0.0392156862745098"/>
          <c:w val="0.561481481481481"/>
          <c:h val="0.836601307189542"/>
        </c:manualLayout>
      </c:layout>
      <c:lineChart>
        <c:grouping val="standard"/>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data!$B$2:$B$9</c:f>
              <c:numCache>
                <c:formatCode>#,##0</c:formatCode>
                <c:ptCount val="8"/>
                <c:pt idx="0">
                  <c:v>8.7E7</c:v>
                </c:pt>
                <c:pt idx="1">
                  <c:v>7.5E7</c:v>
                </c:pt>
                <c:pt idx="2">
                  <c:v>2.8E7</c:v>
                </c:pt>
                <c:pt idx="3">
                  <c:v>1.0E7</c:v>
                </c:pt>
                <c:pt idx="4">
                  <c:v>8.0E6</c:v>
                </c:pt>
                <c:pt idx="5">
                  <c:v>8.0E6</c:v>
                </c:pt>
                <c:pt idx="6">
                  <c:v>8.0E6</c:v>
                </c:pt>
                <c:pt idx="7">
                  <c:v>8.0E6</c:v>
                </c:pt>
              </c:numCache>
            </c:numRef>
          </c:val>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data!$C$2:$C$9</c:f>
              <c:numCache>
                <c:formatCode>General</c:formatCode>
                <c:ptCount val="8"/>
                <c:pt idx="7" formatCode="#,##0">
                  <c:v>75000.0</c:v>
                </c:pt>
              </c:numCache>
            </c:numRef>
          </c:val>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data!$D$2:$D$9</c:f>
              <c:numCache>
                <c:formatCode>General</c:formatCode>
                <c:ptCount val="8"/>
                <c:pt idx="0">
                  <c:v>375.0</c:v>
                </c:pt>
                <c:pt idx="1">
                  <c:v>200.0</c:v>
                </c:pt>
                <c:pt idx="2" formatCode="#,##0">
                  <c:v>100.0</c:v>
                </c:pt>
                <c:pt idx="3">
                  <c:v>70.0</c:v>
                </c:pt>
                <c:pt idx="4">
                  <c:v>60.0</c:v>
                </c:pt>
                <c:pt idx="5">
                  <c:v>55.0</c:v>
                </c:pt>
                <c:pt idx="6">
                  <c:v>50.0</c:v>
                </c:pt>
                <c:pt idx="7">
                  <c:v>40.0</c:v>
                </c:pt>
              </c:numCache>
            </c:numRef>
          </c:val>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data!$E$2:$E$9</c:f>
              <c:numCache>
                <c:formatCode>General</c:formatCode>
                <c:ptCount val="8"/>
                <c:pt idx="0">
                  <c:v>300.0</c:v>
                </c:pt>
                <c:pt idx="1">
                  <c:v>150.0</c:v>
                </c:pt>
                <c:pt idx="2">
                  <c:v>35.0</c:v>
                </c:pt>
                <c:pt idx="3">
                  <c:v>15.0</c:v>
                </c:pt>
                <c:pt idx="4">
                  <c:v>3.0</c:v>
                </c:pt>
                <c:pt idx="5">
                  <c:v>2.5</c:v>
                </c:pt>
                <c:pt idx="6">
                  <c:v>2.0</c:v>
                </c:pt>
                <c:pt idx="7">
                  <c:v>1.5</c:v>
                </c:pt>
              </c:numCache>
            </c:numRef>
          </c:val>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data!$F$2:$F$9</c:f>
              <c:numCache>
                <c:formatCode>General</c:formatCode>
                <c:ptCount val="8"/>
                <c:pt idx="0">
                  <c:v>1000.0</c:v>
                </c:pt>
                <c:pt idx="1">
                  <c:v>166.0</c:v>
                </c:pt>
                <c:pt idx="2">
                  <c:v>50.0</c:v>
                </c:pt>
                <c:pt idx="3">
                  <c:v>6.0</c:v>
                </c:pt>
                <c:pt idx="4">
                  <c:v>1.6</c:v>
                </c:pt>
                <c:pt idx="5">
                  <c:v>0.3</c:v>
                </c:pt>
                <c:pt idx="6">
                  <c:v>0.5</c:v>
                </c:pt>
                <c:pt idx="7">
                  <c:v>0.4</c:v>
                </c:pt>
              </c:numCache>
            </c:numRef>
          </c:val>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data!$G$2:$G$9</c:f>
              <c:numCache>
                <c:formatCode>General</c:formatCode>
                <c:ptCount val="8"/>
                <c:pt idx="5">
                  <c:v>0.3</c:v>
                </c:pt>
                <c:pt idx="6">
                  <c:v>0.25</c:v>
                </c:pt>
                <c:pt idx="7">
                  <c:v>0.1</c:v>
                </c:pt>
              </c:numCache>
            </c:numRef>
          </c:val>
        </c:ser>
        <c:marker val="1"/>
        <c:axId val="631522280"/>
        <c:axId val="514228184"/>
      </c:lineChart>
      <c:catAx>
        <c:axId val="631522280"/>
        <c:scaling>
          <c:orientation val="minMax"/>
        </c:scaling>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spPr>
            <a:noFill/>
            <a:ln w="25400">
              <a:noFill/>
            </a:ln>
          </c:spPr>
        </c:title>
        <c:numFmt formatCode="General" sourceLinked="1"/>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514228184"/>
        <c:crossesAt val="0.01"/>
        <c:auto val="1"/>
        <c:lblAlgn val="ctr"/>
        <c:lblOffset val="100"/>
        <c:tickLblSkip val="1"/>
        <c:tickMarkSkip val="1"/>
      </c:catAx>
      <c:valAx>
        <c:axId val="514228184"/>
        <c:scaling>
          <c:logBase val="10.0"/>
          <c:orientation val="minMax"/>
          <c:min val="0.01"/>
        </c:scaling>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0.0133333333333333"/>
              <c:y val="0.437908496732026"/>
            </c:manualLayout>
          </c:layout>
          <c:spPr>
            <a:noFill/>
            <a:ln w="25400">
              <a:noFill/>
            </a:ln>
          </c:spPr>
        </c:title>
        <c:numFmt formatCode="#,##0.0" sourceLinked="0"/>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631522280"/>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
          <c:y val="0.339869281045752"/>
          <c:w val="0.247407407407407"/>
          <c:h val="0.237472766884532"/>
        </c:manualLayout>
      </c:layout>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49</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50</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56</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60</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61</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chart" Target="../charts/char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The Memory Hierarchy</a:t>
            </a:r>
            <a:br>
              <a:rPr lang="en-US" dirty="0" smtClean="0"/>
            </a:br>
            <a:r>
              <a:rPr lang="en-US" dirty="0" smtClean="0"/>
              <a:t/>
            </a:r>
            <a:br>
              <a:rPr lang="en-US" dirty="0" smtClean="0"/>
            </a:br>
            <a:r>
              <a:rPr lang="en-US" sz="2000" b="0" dirty="0" smtClean="0"/>
              <a:t>15-</a:t>
            </a:r>
            <a:r>
              <a:rPr lang="en-US" sz="2000" b="0" dirty="0" smtClean="0"/>
              <a:t>213: </a:t>
            </a:r>
            <a:r>
              <a:rPr lang="en-US" sz="2000" b="0" dirty="0" smtClean="0"/>
              <a:t>Introduction to Computer Systems</a:t>
            </a:r>
            <a:r>
              <a:rPr lang="en-US" b="0" dirty="0" smtClean="0"/>
              <a:t/>
            </a:r>
            <a:br>
              <a:rPr lang="en-US" b="0" dirty="0" smtClean="0"/>
            </a:br>
            <a:r>
              <a:rPr lang="en-US" sz="2000" b="0" dirty="0" smtClean="0"/>
              <a:t>9</a:t>
            </a:r>
            <a:r>
              <a:rPr lang="en-US" sz="2000" b="0" baseline="30000" dirty="0" smtClean="0"/>
              <a:t>th</a:t>
            </a:r>
            <a:r>
              <a:rPr lang="en-US" sz="2000" b="0" dirty="0" smtClean="0"/>
              <a:t> Lecture, Sep. 21, 2010</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Randy Bryant and Dave </a:t>
            </a:r>
            <a:r>
              <a:rPr lang="en-US" dirty="0" err="1" smtClean="0"/>
              <a:t>O’Hallaron</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smtClean="0"/>
              <a:t>Nonvolatile Memories</a:t>
            </a:r>
            <a:endParaRPr lang="en-US" dirty="0"/>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smtClean="0"/>
              <a:t>DRAM and SRAM are volatile memories</a:t>
            </a:r>
          </a:p>
          <a:p>
            <a:pPr lvl="1"/>
            <a:r>
              <a:rPr lang="en-US" dirty="0" smtClean="0"/>
              <a:t>Lose information if powered off.</a:t>
            </a:r>
          </a:p>
          <a:p>
            <a:r>
              <a:rPr lang="en-US" dirty="0" smtClean="0"/>
              <a:t>Nonvolatile memories retain value even if powered off</a:t>
            </a:r>
          </a:p>
          <a:p>
            <a:pPr lvl="1"/>
            <a:r>
              <a:rPr lang="en-US" dirty="0" smtClean="0"/>
              <a:t>Read-only memory (</a:t>
            </a:r>
            <a:r>
              <a:rPr lang="en-US" dirty="0" smtClean="0">
                <a:solidFill>
                  <a:srgbClr val="FF0000"/>
                </a:solidFill>
              </a:rPr>
              <a:t>ROM</a:t>
            </a:r>
            <a:r>
              <a:rPr lang="en-US" dirty="0" smtClean="0"/>
              <a:t>): programmed during production</a:t>
            </a:r>
          </a:p>
          <a:p>
            <a:pPr lvl="1"/>
            <a:r>
              <a:rPr lang="en-US" dirty="0" smtClean="0"/>
              <a:t>Programmable ROM (</a:t>
            </a:r>
            <a:r>
              <a:rPr lang="en-US" dirty="0" smtClean="0">
                <a:solidFill>
                  <a:srgbClr val="FF0000"/>
                </a:solidFill>
              </a:rPr>
              <a:t>PROM</a:t>
            </a:r>
            <a:r>
              <a:rPr lang="en-US" dirty="0" smtClean="0"/>
              <a:t>): can be programmed once</a:t>
            </a:r>
          </a:p>
          <a:p>
            <a:pPr lvl="1"/>
            <a:r>
              <a:rPr lang="en-US" dirty="0" err="1" smtClean="0"/>
              <a:t>Eraseable</a:t>
            </a:r>
            <a:r>
              <a:rPr lang="en-US" dirty="0" smtClean="0"/>
              <a:t> PROM (</a:t>
            </a:r>
            <a:r>
              <a:rPr lang="en-US" dirty="0" smtClean="0">
                <a:solidFill>
                  <a:srgbClr val="FF0000"/>
                </a:solidFill>
              </a:rPr>
              <a:t>EPROM</a:t>
            </a:r>
            <a:r>
              <a:rPr lang="en-US" dirty="0" smtClean="0"/>
              <a:t>): can be bulk erased (UV, X-Ray)</a:t>
            </a:r>
          </a:p>
          <a:p>
            <a:pPr lvl="1"/>
            <a:r>
              <a:rPr lang="en-US" dirty="0" smtClean="0"/>
              <a:t>Electrically </a:t>
            </a:r>
            <a:r>
              <a:rPr lang="en-US" dirty="0" err="1" smtClean="0"/>
              <a:t>eraseable</a:t>
            </a:r>
            <a:r>
              <a:rPr lang="en-US" dirty="0" smtClean="0"/>
              <a:t> PROM (</a:t>
            </a:r>
            <a:r>
              <a:rPr lang="en-US" dirty="0" smtClean="0">
                <a:solidFill>
                  <a:srgbClr val="FF0000"/>
                </a:solidFill>
              </a:rPr>
              <a:t>EEPROM</a:t>
            </a:r>
            <a:r>
              <a:rPr lang="en-US" dirty="0" smtClean="0"/>
              <a:t>): electronic erase capability</a:t>
            </a:r>
          </a:p>
          <a:p>
            <a:pPr lvl="1"/>
            <a:r>
              <a:rPr lang="en-US" dirty="0" smtClean="0"/>
              <a:t>Flash memory: </a:t>
            </a:r>
            <a:r>
              <a:rPr lang="en-US" dirty="0" err="1" smtClean="0"/>
              <a:t>EEPROMs</a:t>
            </a:r>
            <a:r>
              <a:rPr lang="en-US" dirty="0" smtClean="0"/>
              <a:t> with partial (sector) erase capability</a:t>
            </a:r>
          </a:p>
          <a:p>
            <a:pPr lvl="2"/>
            <a:r>
              <a:rPr lang="en-US" dirty="0" smtClean="0"/>
              <a:t>Wears out after about 100,000 </a:t>
            </a:r>
            <a:r>
              <a:rPr lang="en-US" dirty="0" err="1" smtClean="0"/>
              <a:t>erasings</a:t>
            </a:r>
            <a:r>
              <a:rPr lang="en-US" dirty="0" smtClean="0"/>
              <a:t>. </a:t>
            </a:r>
          </a:p>
          <a:p>
            <a:r>
              <a:rPr lang="en-US" dirty="0" smtClean="0"/>
              <a:t>Uses for Nonvolatile Memories</a:t>
            </a:r>
          </a:p>
          <a:p>
            <a:pPr lvl="1"/>
            <a:r>
              <a:rPr lang="en-US" dirty="0" smtClean="0"/>
              <a:t>Firmware programs stored in a ROM (BIOS, controllers for disks, network cards, graphics accelerators, security subsystems,…)</a:t>
            </a:r>
          </a:p>
          <a:p>
            <a:pPr lvl="1"/>
            <a:r>
              <a:rPr lang="en-US" dirty="0" smtClean="0"/>
              <a:t>Solid state disks (replace rotating disks in thumb drives, smart phones, mp3 players, tablets, laptops,…)</a:t>
            </a:r>
          </a:p>
          <a:p>
            <a:pPr lvl="1"/>
            <a:r>
              <a:rPr lang="en-US" dirty="0" smtClean="0"/>
              <a:t>Disk caches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FF0000"/>
                </a:solidFill>
              </a:rPr>
              <a:t>bus</a:t>
            </a:r>
            <a:r>
              <a:rPr lang="en-US" dirty="0"/>
              <a:t> 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6578" name="Text Box 18"/>
          <p:cNvSpPr txBox="1">
            <a:spLocks noChangeAspect="1" noChangeArrowheads="1"/>
          </p:cNvSpPr>
          <p:nvPr/>
        </p:nvSpPr>
        <p:spPr bwMode="auto">
          <a:xfrm>
            <a:off x="1841500" y="3671680"/>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66581" name="Text Box 21"/>
          <p:cNvSpPr txBox="1">
            <a:spLocks noChangeAspect="1" noChangeArrowheads="1"/>
          </p:cNvSpPr>
          <p:nvPr/>
        </p:nvSpPr>
        <p:spPr bwMode="auto">
          <a:xfrm>
            <a:off x="744538" y="32512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66582" name="Text Box 22"/>
          <p:cNvSpPr txBox="1">
            <a:spLocks noChangeAspect="1" noChangeArrowheads="1"/>
          </p:cNvSpPr>
          <p:nvPr/>
        </p:nvSpPr>
        <p:spPr bwMode="auto">
          <a:xfrm>
            <a:off x="4348163" y="4746417"/>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66584" name="Text Box 24"/>
          <p:cNvSpPr txBox="1">
            <a:spLocks noChangeAspect="1" noChangeArrowheads="1"/>
          </p:cNvSpPr>
          <p:nvPr/>
        </p:nvSpPr>
        <p:spPr bwMode="auto">
          <a:xfrm>
            <a:off x="6019800" y="4746417"/>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 </a:t>
            </a:r>
          </a:p>
          <a:p>
            <a:pPr>
              <a:lnSpc>
                <a:spcPct val="100000"/>
              </a:lnSpc>
            </a:pPr>
            <a:endParaRPr lang="en-US" sz="1600"/>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7600" name="Text Box 16"/>
          <p:cNvSpPr txBox="1">
            <a:spLocks noChangeArrowheads="1"/>
          </p:cNvSpPr>
          <p:nvPr/>
        </p:nvSpPr>
        <p:spPr bwMode="auto">
          <a:xfrm>
            <a:off x="16764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7604" name="Text Box 20"/>
          <p:cNvSpPr txBox="1">
            <a:spLocks noChangeArrowheads="1"/>
          </p:cNvSpPr>
          <p:nvPr/>
        </p:nvSpPr>
        <p:spPr bwMode="auto">
          <a:xfrm>
            <a:off x="5757169"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7606" name="Text Box 22"/>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p>
        </p:txBody>
      </p:sp>
      <p:sp>
        <p:nvSpPr>
          <p:cNvPr id="67608" name="Text Box 24"/>
          <p:cNvSpPr txBox="1">
            <a:spLocks noChangeArrowheads="1"/>
          </p:cNvSpPr>
          <p:nvPr/>
        </p:nvSpPr>
        <p:spPr bwMode="auto">
          <a:xfrm>
            <a:off x="6553200" y="3472448"/>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7609" name="Text Box 25"/>
          <p:cNvSpPr txBox="1">
            <a:spLocks noChangeArrowheads="1"/>
          </p:cNvSpPr>
          <p:nvPr/>
        </p:nvSpPr>
        <p:spPr bwMode="auto">
          <a:xfrm>
            <a:off x="4302038"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7610" name="Text Box 26"/>
          <p:cNvSpPr txBox="1">
            <a:spLocks noChangeArrowheads="1"/>
          </p:cNvSpPr>
          <p:nvPr/>
        </p:nvSpPr>
        <p:spPr bwMode="auto">
          <a:xfrm>
            <a:off x="1233183"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7612" name="Text Box 28"/>
          <p:cNvSpPr txBox="1">
            <a:spLocks noChangeArrowheads="1"/>
          </p:cNvSpPr>
          <p:nvPr/>
        </p:nvSpPr>
        <p:spPr bwMode="auto">
          <a:xfrm>
            <a:off x="462915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68623" name="Text Box 15"/>
          <p:cNvSpPr txBox="1">
            <a:spLocks noChangeArrowheads="1"/>
          </p:cNvSpPr>
          <p:nvPr/>
        </p:nvSpPr>
        <p:spPr bwMode="auto">
          <a:xfrm>
            <a:off x="1689100"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8627" name="Text Box 19"/>
          <p:cNvSpPr txBox="1">
            <a:spLocks noChangeArrowheads="1"/>
          </p:cNvSpPr>
          <p:nvPr/>
        </p:nvSpPr>
        <p:spPr bwMode="auto">
          <a:xfrm>
            <a:off x="5772844" y="3729623"/>
            <a:ext cx="317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8630" name="Text Box 22"/>
          <p:cNvSpPr txBox="1">
            <a:spLocks noChangeArrowheads="1"/>
          </p:cNvSpPr>
          <p:nvPr/>
        </p:nvSpPr>
        <p:spPr bwMode="auto">
          <a:xfrm>
            <a:off x="7662863" y="41878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8632" name="Text Box 24"/>
          <p:cNvSpPr txBox="1">
            <a:spLocks noChangeArrowheads="1"/>
          </p:cNvSpPr>
          <p:nvPr/>
        </p:nvSpPr>
        <p:spPr bwMode="auto">
          <a:xfrm>
            <a:off x="6553200" y="3471446"/>
            <a:ext cx="1319711"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8633" name="Text Box 25"/>
          <p:cNvSpPr txBox="1">
            <a:spLocks noChangeArrowheads="1"/>
          </p:cNvSpPr>
          <p:nvPr/>
        </p:nvSpPr>
        <p:spPr bwMode="auto">
          <a:xfrm>
            <a:off x="1237945" y="30120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8634" name="Text Box 26"/>
          <p:cNvSpPr txBox="1">
            <a:spLocks noChangeArrowheads="1"/>
          </p:cNvSpPr>
          <p:nvPr/>
        </p:nvSpPr>
        <p:spPr bwMode="auto">
          <a:xfrm>
            <a:off x="4306800" y="37137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68635" name="Text Box 27"/>
          <p:cNvSpPr txBox="1">
            <a:spLocks noChangeArrowheads="1"/>
          </p:cNvSpPr>
          <p:nvPr/>
        </p:nvSpPr>
        <p:spPr bwMode="auto">
          <a:xfrm>
            <a:off x="4648200" y="2466975"/>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a:t>
            </a:r>
            <a:r>
              <a:rPr lang="en-US" dirty="0" err="1"/>
              <a:t>x</a:t>
            </a:r>
            <a:r>
              <a:rPr lang="en-US" dirty="0"/>
              <a:t> from the bus and copies it into register %</a:t>
            </a:r>
            <a:r>
              <a:rPr lang="en-US" dirty="0" err="1"/>
              <a:t>eax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69647" name="Text Box 15"/>
          <p:cNvSpPr txBox="1">
            <a:spLocks noChangeArrowheads="1"/>
          </p:cNvSpPr>
          <p:nvPr/>
        </p:nvSpPr>
        <p:spPr bwMode="auto">
          <a:xfrm>
            <a:off x="16891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Bus </a:t>
            </a:r>
            <a:r>
              <a:rPr lang="en-US" sz="1600" dirty="0"/>
              <a:t>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endParaRPr lang="en-US" sz="1000"/>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9655" name="Text Box 23"/>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9656" name="Text Box 24"/>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9657" name="Text Box 25"/>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9658" name="Text Box 26"/>
          <p:cNvSpPr txBox="1">
            <a:spLocks noChangeArrowheads="1"/>
          </p:cNvSpPr>
          <p:nvPr/>
        </p:nvSpPr>
        <p:spPr bwMode="auto">
          <a:xfrm>
            <a:off x="464820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 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y</a:t>
            </a:r>
            <a:endParaRPr lang="en-US" sz="1000"/>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0127" name="Text Box 15"/>
          <p:cNvSpPr txBox="1">
            <a:spLocks noChangeArrowheads="1"/>
          </p:cNvSpPr>
          <p:nvPr/>
        </p:nvSpPr>
        <p:spPr bwMode="auto">
          <a:xfrm>
            <a:off x="167719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0131" name="Text Box 19"/>
          <p:cNvSpPr txBox="1">
            <a:spLocks noChangeArrowheads="1"/>
          </p:cNvSpPr>
          <p:nvPr/>
        </p:nvSpPr>
        <p:spPr bwMode="auto">
          <a:xfrm>
            <a:off x="5761931"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p>
        </p:txBody>
      </p:sp>
      <p:sp>
        <p:nvSpPr>
          <p:cNvPr id="90134" name="Text Box 22"/>
          <p:cNvSpPr txBox="1">
            <a:spLocks noChangeArrowheads="1"/>
          </p:cNvSpPr>
          <p:nvPr/>
        </p:nvSpPr>
        <p:spPr bwMode="auto">
          <a:xfrm>
            <a:off x="6644833"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0136" name="Text Box 24"/>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0137" name="Text Box 25"/>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smtClean="0"/>
              <a:t>eax</a:t>
            </a:r>
            <a:endParaRPr lang="en-US" sz="1600" dirty="0"/>
          </a:p>
        </p:txBody>
      </p:sp>
      <p:sp>
        <p:nvSpPr>
          <p:cNvPr id="90138" name="Text Box 26"/>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90139" name="Text Box 27"/>
          <p:cNvSpPr txBox="1">
            <a:spLocks noChangeArrowheads="1"/>
          </p:cNvSpPr>
          <p:nvPr/>
        </p:nvSpPr>
        <p:spPr bwMode="auto">
          <a:xfrm>
            <a:off x="4648200"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1152" name="Text Box 16"/>
          <p:cNvSpPr txBox="1">
            <a:spLocks noChangeArrowheads="1"/>
          </p:cNvSpPr>
          <p:nvPr/>
        </p:nvSpPr>
        <p:spPr bwMode="auto">
          <a:xfrm>
            <a:off x="1672428"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1155" name="Text Box 19"/>
          <p:cNvSpPr txBox="1">
            <a:spLocks noChangeArrowheads="1"/>
          </p:cNvSpPr>
          <p:nvPr/>
        </p:nvSpPr>
        <p:spPr bwMode="auto">
          <a:xfrm>
            <a:off x="5783263" y="3825875"/>
            <a:ext cx="282575" cy="3048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9" name="Text Box 23"/>
          <p:cNvSpPr txBox="1">
            <a:spLocks noChangeArrowheads="1"/>
          </p:cNvSpPr>
          <p:nvPr/>
        </p:nvSpPr>
        <p:spPr bwMode="auto">
          <a:xfrm>
            <a:off x="6579302"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1161" name="Text Box 25"/>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1162" name="Text Box 26"/>
          <p:cNvSpPr txBox="1">
            <a:spLocks noChangeArrowheads="1"/>
          </p:cNvSpPr>
          <p:nvPr/>
        </p:nvSpPr>
        <p:spPr bwMode="auto">
          <a:xfrm>
            <a:off x="1233183" y="3015248"/>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91163" name="Text Box 27"/>
          <p:cNvSpPr txBox="1">
            <a:spLocks noChangeArrowheads="1"/>
          </p:cNvSpPr>
          <p:nvPr/>
        </p:nvSpPr>
        <p:spPr bwMode="auto">
          <a:xfrm>
            <a:off x="4302038" y="3716923"/>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91164" name="Text Box 28"/>
          <p:cNvSpPr txBox="1">
            <a:spLocks noChangeArrowheads="1"/>
          </p:cNvSpPr>
          <p:nvPr/>
        </p:nvSpPr>
        <p:spPr bwMode="auto">
          <a:xfrm>
            <a:off x="4652962"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r>
              <a:rPr lang="en-US" dirty="0"/>
              <a:t> Main memory reads data word </a:t>
            </a:r>
            <a:r>
              <a:rPr lang="en-US" dirty="0" err="1"/>
              <a:t>y</a:t>
            </a:r>
            <a:r>
              <a:rPr lang="en-US" dirty="0"/>
              <a:t>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2176" name="Text Box 16"/>
          <p:cNvSpPr txBox="1">
            <a:spLocks noChangeArrowheads="1"/>
          </p:cNvSpPr>
          <p:nvPr/>
        </p:nvSpPr>
        <p:spPr bwMode="auto">
          <a:xfrm>
            <a:off x="1609725" y="2343150"/>
            <a:ext cx="12827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register 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bus interface</a:t>
            </a: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solidFill>
                  <a:srgbClr val="000000"/>
                </a:solidFill>
              </a:rPr>
              <a:t>y</a:t>
            </a:r>
            <a:endParaRPr lang="en-US" sz="1000" dirty="0">
              <a:solidFill>
                <a:srgbClr val="000000"/>
              </a:solidFill>
            </a:endParaRPr>
          </a:p>
        </p:txBody>
      </p:sp>
      <p:sp>
        <p:nvSpPr>
          <p:cNvPr id="92180" name="Text Box 20"/>
          <p:cNvSpPr txBox="1">
            <a:spLocks noChangeArrowheads="1"/>
          </p:cNvSpPr>
          <p:nvPr/>
        </p:nvSpPr>
        <p:spPr bwMode="auto">
          <a:xfrm>
            <a:off x="6526213" y="3409950"/>
            <a:ext cx="1506537"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2182" name="Text Box 22"/>
          <p:cNvSpPr txBox="1">
            <a:spLocks noChangeArrowheads="1"/>
          </p:cNvSpPr>
          <p:nvPr/>
        </p:nvSpPr>
        <p:spPr bwMode="auto">
          <a:xfrm>
            <a:off x="7662863" y="417195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2183" name="Text Box 23"/>
          <p:cNvSpPr txBox="1">
            <a:spLocks noChangeArrowheads="1"/>
          </p:cNvSpPr>
          <p:nvPr/>
        </p:nvSpPr>
        <p:spPr bwMode="auto">
          <a:xfrm>
            <a:off x="1196975" y="2997200"/>
            <a:ext cx="6969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%eax</a:t>
            </a:r>
          </a:p>
        </p:txBody>
      </p:sp>
      <p:sp>
        <p:nvSpPr>
          <p:cNvPr id="92184" name="Text Box 24"/>
          <p:cNvSpPr txBox="1">
            <a:spLocks noChangeArrowheads="1"/>
          </p:cNvSpPr>
          <p:nvPr/>
        </p:nvSpPr>
        <p:spPr bwMode="auto">
          <a:xfrm>
            <a:off x="4224338" y="3698875"/>
            <a:ext cx="11350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bridge</a:t>
            </a:r>
          </a:p>
        </p:txBody>
      </p:sp>
      <p:sp>
        <p:nvSpPr>
          <p:cNvPr id="92185" name="Text Box 25"/>
          <p:cNvSpPr txBox="1">
            <a:spLocks noChangeArrowheads="1"/>
          </p:cNvSpPr>
          <p:nvPr/>
        </p:nvSpPr>
        <p:spPr bwMode="auto">
          <a:xfrm>
            <a:off x="4638675" y="2466975"/>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203325"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6" name="Text Box 10"/>
          <p:cNvSpPr txBox="1">
            <a:spLocks noChangeArrowheads="1"/>
          </p:cNvSpPr>
          <p:nvPr/>
        </p:nvSpPr>
        <p:spPr bwMode="auto">
          <a:xfrm>
            <a:off x="7315200" y="1524000"/>
            <a:ext cx="12176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6509" name="Text Box 13"/>
          <p:cNvSpPr txBox="1">
            <a:spLocks noChangeArrowheads="1"/>
          </p:cNvSpPr>
          <p:nvPr/>
        </p:nvSpPr>
        <p:spPr bwMode="auto">
          <a:xfrm>
            <a:off x="6839298" y="4192588"/>
            <a:ext cx="2219778"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smtClean="0">
                <a:solidFill>
                  <a:schemeClr val="tx1"/>
                </a:solidFill>
                <a:latin typeface="Arial" charset="0"/>
              </a:rPr>
              <a:t>Electronics</a:t>
            </a:r>
          </a:p>
          <a:p>
            <a:pPr>
              <a:lnSpc>
                <a:spcPct val="100000"/>
              </a:lnSpc>
              <a:buClrTx/>
              <a:buSzTx/>
              <a:buFontTx/>
              <a:buNone/>
            </a:pPr>
            <a:r>
              <a:rPr lang="en-US" dirty="0" smtClean="0">
                <a:latin typeface="Arial" charset="0"/>
              </a:rPr>
              <a:t>(including a </a:t>
            </a:r>
          </a:p>
          <a:p>
            <a:pPr>
              <a:lnSpc>
                <a:spcPct val="100000"/>
              </a:lnSpc>
              <a:buClrTx/>
              <a:buSzTx/>
              <a:buFontTx/>
              <a:buNone/>
            </a:pPr>
            <a:r>
              <a:rPr lang="en-US" dirty="0" smtClean="0">
                <a:latin typeface="Arial" charset="0"/>
              </a:rPr>
              <a:t>processor </a:t>
            </a:r>
          </a:p>
          <a:p>
            <a:pPr>
              <a:lnSpc>
                <a:spcPct val="100000"/>
              </a:lnSpc>
              <a:buClrTx/>
              <a:buSzTx/>
              <a:buFontTx/>
              <a:buNone/>
            </a:pPr>
            <a:r>
              <a:rPr lang="en-US" dirty="0" smtClean="0">
                <a:latin typeface="Arial" charset="0"/>
              </a:rPr>
              <a:t>and memory!)</a:t>
            </a:r>
            <a:endParaRPr lang="en-US" dirty="0">
              <a:solidFill>
                <a:schemeClr val="tx1"/>
              </a:solidFill>
              <a:latin typeface="Arial"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11" name="Text Box 15"/>
          <p:cNvSpPr txBox="1">
            <a:spLocks noChangeArrowheads="1"/>
          </p:cNvSpPr>
          <p:nvPr/>
        </p:nvSpPr>
        <p:spPr bwMode="auto">
          <a:xfrm>
            <a:off x="1524000" y="5181600"/>
            <a:ext cx="1524000" cy="822325"/>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Arial" charset="0"/>
              </a:rPr>
              <a:t>SCSI</a:t>
            </a:r>
          </a:p>
          <a:p>
            <a:pPr algn="ctr">
              <a:lnSpc>
                <a:spcPct val="100000"/>
              </a:lnSpc>
              <a:buClrTx/>
              <a:buSzTx/>
              <a:buFontTx/>
              <a:buNone/>
            </a:pPr>
            <a:r>
              <a:rPr lang="en-US">
                <a:solidFill>
                  <a:schemeClr val="tx1"/>
                </a:solidFill>
                <a:latin typeface="Arial" charset="0"/>
              </a:rPr>
              <a:t>connector</a:t>
            </a:r>
          </a:p>
        </p:txBody>
      </p:sp>
      <p:sp>
        <p:nvSpPr>
          <p:cNvPr id="106512" name="Text Box 16"/>
          <p:cNvSpPr txBox="1">
            <a:spLocks noChangeArrowheads="1"/>
          </p:cNvSpPr>
          <p:nvPr/>
        </p:nvSpPr>
        <p:spPr bwMode="auto">
          <a:xfrm>
            <a:off x="5410200" y="6216650"/>
            <a:ext cx="3338513" cy="33655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rPr>
              <a:t>Image courtesy of Seagate Technology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smtClean="0"/>
              <a:t>Disk Geometry</a:t>
            </a:r>
            <a:endParaRPr lang="en-US"/>
          </a:p>
        </p:txBody>
      </p:sp>
      <p:sp>
        <p:nvSpPr>
          <p:cNvPr id="93230" name="Rectangle 46"/>
          <p:cNvSpPr>
            <a:spLocks noGrp="1" noChangeArrowheads="1"/>
          </p:cNvSpPr>
          <p:nvPr>
            <p:ph type="body" idx="1"/>
          </p:nvPr>
        </p:nvSpPr>
        <p:spPr/>
        <p:txBody>
          <a:bodyPr/>
          <a:lstStyle/>
          <a:p>
            <a:r>
              <a:rPr lang="en-US" smtClean="0"/>
              <a:t>Disks consist of </a:t>
            </a:r>
            <a:r>
              <a:rPr lang="en-US" smtClean="0">
                <a:solidFill>
                  <a:srgbClr val="FF0000"/>
                </a:solidFill>
              </a:rPr>
              <a:t>platters</a:t>
            </a:r>
            <a:r>
              <a:rPr lang="en-US" smtClean="0"/>
              <a:t>, each with two </a:t>
            </a:r>
            <a:r>
              <a:rPr lang="en-US" smtClean="0">
                <a:solidFill>
                  <a:srgbClr val="FF0000"/>
                </a:solidFill>
              </a:rPr>
              <a:t>surfaces</a:t>
            </a:r>
            <a:r>
              <a:rPr lang="en-US" smtClean="0"/>
              <a:t>.</a:t>
            </a:r>
          </a:p>
          <a:p>
            <a:r>
              <a:rPr lang="en-US" smtClean="0"/>
              <a:t>Each surface consists of concentric rings called </a:t>
            </a:r>
            <a:r>
              <a:rPr lang="en-US" smtClean="0">
                <a:solidFill>
                  <a:srgbClr val="FF0000"/>
                </a:solidFill>
              </a:rPr>
              <a:t>tracks</a:t>
            </a:r>
            <a:r>
              <a:rPr lang="en-US" smtClean="0"/>
              <a:t>.</a:t>
            </a:r>
          </a:p>
          <a:p>
            <a:r>
              <a:rPr lang="en-US" smtClean="0"/>
              <a:t>Each track consists of </a:t>
            </a:r>
            <a:r>
              <a:rPr lang="en-US" smtClean="0">
                <a:solidFill>
                  <a:srgbClr val="FF0000"/>
                </a:solidFill>
              </a:rPr>
              <a:t>sectors</a:t>
            </a:r>
            <a:r>
              <a:rPr lang="en-US" smtClean="0"/>
              <a:t> separated by </a:t>
            </a:r>
            <a:r>
              <a:rPr lang="en-US" smtClean="0">
                <a:solidFill>
                  <a:srgbClr val="FF0000"/>
                </a:solidFill>
              </a:rPr>
              <a:t>gaps</a:t>
            </a:r>
            <a:r>
              <a:rPr lang="en-US" smtClean="0"/>
              <a:t>.</a:t>
            </a:r>
            <a:endParaRPr lang="en-US"/>
          </a:p>
        </p:txBody>
      </p:sp>
      <p:grpSp>
        <p:nvGrpSpPr>
          <p:cNvPr id="45" name="Group 44"/>
          <p:cNvGrpSpPr/>
          <p:nvPr/>
        </p:nvGrpSpPr>
        <p:grpSpPr>
          <a:xfrm>
            <a:off x="793750" y="2992437"/>
            <a:ext cx="7098429" cy="3713163"/>
            <a:chOff x="793750" y="2992437"/>
            <a:chExt cx="7098429" cy="3713163"/>
          </a:xfrm>
        </p:grpSpPr>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sp>
          <p:nvSpPr>
            <p:cNvPr id="93196" name="Text Box 12"/>
            <p:cNvSpPr txBox="1">
              <a:spLocks noChangeArrowheads="1"/>
            </p:cNvSpPr>
            <p:nvPr/>
          </p:nvSpPr>
          <p:spPr bwMode="auto">
            <a:xfrm>
              <a:off x="2535238" y="3319462"/>
              <a:ext cx="801822"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t>S</a:t>
              </a:r>
              <a:r>
                <a:rPr lang="en-US" sz="1600" dirty="0" smtClean="0"/>
                <a:t>urface</a:t>
              </a:r>
              <a:endParaRPr lang="en-US" sz="1600" dirty="0"/>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Tracks</a:t>
              </a:r>
              <a:endParaRPr lang="en-US" sz="1600" dirty="0"/>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t>T</a:t>
              </a:r>
              <a:r>
                <a:rPr lang="en-US" sz="1600" dirty="0" smtClean="0"/>
                <a:t>rack </a:t>
              </a:r>
              <a:r>
                <a:rPr lang="en-US" sz="1600" i="1" dirty="0" err="1"/>
                <a:t>k</a:t>
              </a:r>
              <a:endParaRPr lang="en-US" sz="1600" i="1" dirty="0"/>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ectors</a:t>
              </a:r>
              <a:endParaRPr lang="en-US" sz="1600" dirty="0"/>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Gaps</a:t>
              </a:r>
              <a:endParaRPr lang="en-US" sz="1600" dirty="0"/>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t>Storage technologies and trends</a:t>
            </a:r>
          </a:p>
          <a:p>
            <a:pPr>
              <a:lnSpc>
                <a:spcPct val="80000"/>
              </a:lnSpc>
            </a:pPr>
            <a:r>
              <a:rPr lang="en-US" dirty="0" smtClean="0">
                <a:solidFill>
                  <a:schemeClr val="bg2">
                    <a:lumMod val="60000"/>
                    <a:lumOff val="40000"/>
                  </a:schemeClr>
                </a:solidFill>
              </a:rPr>
              <a:t>Locality of reference</a:t>
            </a:r>
          </a:p>
          <a:p>
            <a:pPr>
              <a:lnSpc>
                <a:spcPct val="80000"/>
              </a:lnSpc>
            </a:pPr>
            <a:r>
              <a:rPr lang="en-US" dirty="0" smtClean="0">
                <a:solidFill>
                  <a:schemeClr val="bg2">
                    <a:lumMod val="60000"/>
                    <a:lumOff val="40000"/>
                  </a:schemeClr>
                </a:solidFill>
              </a:rPr>
              <a:t>Caching in the memory hierarchy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a:t>Disk Geometry (Muliple-Platter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0</a:t>
            </a:r>
          </a:p>
        </p:txBody>
      </p:sp>
      <p:sp>
        <p:nvSpPr>
          <p:cNvPr id="94218" name="Text Box 10"/>
          <p:cNvSpPr txBox="1">
            <a:spLocks noChangeArrowheads="1"/>
          </p:cNvSpPr>
          <p:nvPr/>
        </p:nvSpPr>
        <p:spPr bwMode="auto">
          <a:xfrm>
            <a:off x="1866900" y="28755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1</a:t>
            </a:r>
          </a:p>
        </p:txBody>
      </p:sp>
      <p:sp>
        <p:nvSpPr>
          <p:cNvPr id="94219" name="Text Box 11"/>
          <p:cNvSpPr txBox="1">
            <a:spLocks noChangeArrowheads="1"/>
          </p:cNvSpPr>
          <p:nvPr/>
        </p:nvSpPr>
        <p:spPr bwMode="auto">
          <a:xfrm>
            <a:off x="1866900" y="31009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2</a:t>
            </a:r>
          </a:p>
        </p:txBody>
      </p:sp>
      <p:sp>
        <p:nvSpPr>
          <p:cNvPr id="94220" name="Text Box 12"/>
          <p:cNvSpPr txBox="1">
            <a:spLocks noChangeArrowheads="1"/>
          </p:cNvSpPr>
          <p:nvPr/>
        </p:nvSpPr>
        <p:spPr bwMode="auto">
          <a:xfrm>
            <a:off x="1866900" y="34470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3</a:t>
            </a:r>
          </a:p>
        </p:txBody>
      </p:sp>
      <p:sp>
        <p:nvSpPr>
          <p:cNvPr id="94221" name="Text Box 13"/>
          <p:cNvSpPr txBox="1">
            <a:spLocks noChangeArrowheads="1"/>
          </p:cNvSpPr>
          <p:nvPr/>
        </p:nvSpPr>
        <p:spPr bwMode="auto">
          <a:xfrm>
            <a:off x="1866900" y="36851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4</a:t>
            </a:r>
          </a:p>
        </p:txBody>
      </p:sp>
      <p:sp>
        <p:nvSpPr>
          <p:cNvPr id="94222" name="Text Box 14"/>
          <p:cNvSpPr txBox="1">
            <a:spLocks noChangeArrowheads="1"/>
          </p:cNvSpPr>
          <p:nvPr/>
        </p:nvSpPr>
        <p:spPr bwMode="auto">
          <a:xfrm>
            <a:off x="1866900" y="40312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18494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Arial" charset="0"/>
              </a:rPr>
              <a:t>C</a:t>
            </a:r>
            <a:r>
              <a:rPr lang="en-US" sz="1600" dirty="0" smtClean="0">
                <a:latin typeface="Arial" charset="0"/>
              </a:rPr>
              <a:t>ylinder </a:t>
            </a:r>
            <a:r>
              <a:rPr lang="en-US" sz="1600" i="1" dirty="0" err="1">
                <a:latin typeface="Arial" charset="0"/>
              </a:rPr>
              <a:t>k</a:t>
            </a:r>
            <a:endParaRPr lang="en-US" sz="1600" dirty="0">
              <a:latin typeface="Arial"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79240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pindle</a:t>
            </a:r>
            <a:endParaRPr lang="en-US" sz="1600" dirty="0"/>
          </a:p>
        </p:txBody>
      </p:sp>
      <p:sp>
        <p:nvSpPr>
          <p:cNvPr id="94239" name="Text Box 31"/>
          <p:cNvSpPr txBox="1">
            <a:spLocks noChangeArrowheads="1"/>
          </p:cNvSpPr>
          <p:nvPr/>
        </p:nvSpPr>
        <p:spPr bwMode="auto">
          <a:xfrm>
            <a:off x="5529263" y="27231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Platter </a:t>
            </a:r>
            <a:r>
              <a:rPr lang="en-US" sz="1600" dirty="0"/>
              <a:t>0</a:t>
            </a:r>
          </a:p>
        </p:txBody>
      </p:sp>
      <p:sp>
        <p:nvSpPr>
          <p:cNvPr id="94240" name="Text Box 32"/>
          <p:cNvSpPr txBox="1">
            <a:spLocks noChangeArrowheads="1"/>
          </p:cNvSpPr>
          <p:nvPr/>
        </p:nvSpPr>
        <p:spPr bwMode="auto">
          <a:xfrm>
            <a:off x="5529263" y="32819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1</a:t>
            </a:r>
          </a:p>
        </p:txBody>
      </p:sp>
      <p:sp>
        <p:nvSpPr>
          <p:cNvPr id="94241" name="Text Box 33"/>
          <p:cNvSpPr txBox="1">
            <a:spLocks noChangeArrowheads="1"/>
          </p:cNvSpPr>
          <p:nvPr/>
        </p:nvSpPr>
        <p:spPr bwMode="auto">
          <a:xfrm>
            <a:off x="5529263" y="38915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p:txBody>
          <a:bodyPr/>
          <a:lstStyle/>
          <a:p>
            <a:r>
              <a:rPr lang="en-US" smtClean="0"/>
              <a:t>Disk Capacity</a:t>
            </a:r>
            <a:endParaRPr lang="en-US"/>
          </a:p>
        </p:txBody>
      </p:sp>
      <p:sp>
        <p:nvSpPr>
          <p:cNvPr id="123909" name="Rectangle 5"/>
          <p:cNvSpPr>
            <a:spLocks noGrp="1" noChangeArrowheads="1"/>
          </p:cNvSpPr>
          <p:nvPr>
            <p:ph type="body" idx="1"/>
          </p:nvPr>
        </p:nvSpPr>
        <p:spPr/>
        <p:txBody>
          <a:bodyPr/>
          <a:lstStyle/>
          <a:p>
            <a:r>
              <a:rPr lang="en-US" dirty="0" smtClean="0">
                <a:solidFill>
                  <a:srgbClr val="FF0000"/>
                </a:solidFill>
              </a:rPr>
              <a:t>Capacity</a:t>
            </a:r>
            <a:r>
              <a:rPr lang="en-US" dirty="0" smtClean="0"/>
              <a:t>: maximum number of bits that can be stored.</a:t>
            </a:r>
          </a:p>
          <a:p>
            <a:pPr lvl="1"/>
            <a:r>
              <a:rPr lang="en-US" dirty="0" smtClean="0"/>
              <a:t>Vendors express capacity in units of gigabytes (GB),  where</a:t>
            </a:r>
            <a:br>
              <a:rPr lang="en-US" dirty="0" smtClean="0"/>
            </a:br>
            <a:r>
              <a:rPr lang="en-US" dirty="0" smtClean="0"/>
              <a:t>1 GB = 109 Bytes (Lawsuit pending! Claims deceptive advertising). </a:t>
            </a:r>
          </a:p>
          <a:p>
            <a:r>
              <a:rPr lang="en-US" dirty="0" smtClean="0"/>
              <a:t>Capacity is determined by these technology factors:</a:t>
            </a:r>
          </a:p>
          <a:p>
            <a:pPr lvl="1"/>
            <a:r>
              <a:rPr lang="en-US" dirty="0" smtClean="0">
                <a:solidFill>
                  <a:srgbClr val="FF0000"/>
                </a:solidFill>
              </a:rPr>
              <a:t>Recording density</a:t>
            </a:r>
            <a:r>
              <a:rPr lang="en-US" dirty="0" smtClean="0"/>
              <a:t> (bits/in): number of bits that can be squeezed into a 1 inch segment of a track.</a:t>
            </a:r>
          </a:p>
          <a:p>
            <a:pPr lvl="1"/>
            <a:r>
              <a:rPr lang="en-US" dirty="0" smtClean="0">
                <a:solidFill>
                  <a:srgbClr val="FF0000"/>
                </a:solidFill>
              </a:rPr>
              <a:t>Track density </a:t>
            </a:r>
            <a:r>
              <a:rPr lang="en-US" dirty="0" smtClean="0"/>
              <a:t>(tracks/in): number of tracks that can be squeezed into a 1 inch radial segment.</a:t>
            </a:r>
          </a:p>
          <a:p>
            <a:pPr lvl="1"/>
            <a:r>
              <a:rPr lang="en-US" dirty="0" smtClean="0">
                <a:solidFill>
                  <a:srgbClr val="FF0000"/>
                </a:solidFill>
              </a:rPr>
              <a:t>Areal density </a:t>
            </a:r>
            <a:r>
              <a:rPr lang="en-US" dirty="0" smtClean="0"/>
              <a:t>(bits/in2): product of recording and track density.</a:t>
            </a:r>
          </a:p>
          <a:p>
            <a:r>
              <a:rPr lang="en-US" dirty="0" smtClean="0"/>
              <a:t>Modern disks partition tracks into disjoint subsets called </a:t>
            </a:r>
            <a:r>
              <a:rPr lang="en-US" dirty="0" smtClean="0">
                <a:solidFill>
                  <a:srgbClr val="FF0000"/>
                </a:solidFill>
              </a:rPr>
              <a:t>recording zones</a:t>
            </a:r>
            <a:r>
              <a:rPr lang="en-US" dirty="0" smtClean="0"/>
              <a:t>	</a:t>
            </a:r>
          </a:p>
          <a:p>
            <a:pPr lvl="1"/>
            <a:r>
              <a:rPr lang="en-US" dirty="0" smtClean="0"/>
              <a:t>Each track in a zone has the same number of sectors, determined by the circumference of innermost track.</a:t>
            </a:r>
          </a:p>
          <a:p>
            <a:pPr lvl="1"/>
            <a:r>
              <a:rPr lang="en-US" dirty="0" smtClean="0"/>
              <a:t>Each zone has a different number of sectors/track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mtClean="0"/>
              <a:t> Computing Disk Capacity</a:t>
            </a:r>
            <a:endParaRPr lang="en-US"/>
          </a:p>
        </p:txBody>
      </p:sp>
      <p:sp>
        <p:nvSpPr>
          <p:cNvPr id="124933" name="Rectangle 5"/>
          <p:cNvSpPr>
            <a:spLocks noGrp="1" noChangeArrowheads="1"/>
          </p:cNvSpPr>
          <p:nvPr>
            <p:ph type="body" idx="1"/>
          </p:nvPr>
        </p:nvSpPr>
        <p:spPr/>
        <p:txBody>
          <a:bodyPr/>
          <a:lstStyle/>
          <a:p>
            <a:pPr>
              <a:buNone/>
            </a:pPr>
            <a:r>
              <a:rPr lang="en-US" sz="2000" dirty="0" smtClean="0"/>
              <a:t>Capacity =  (# bytes/sector) </a:t>
            </a:r>
            <a:r>
              <a:rPr lang="en-US" sz="2000" dirty="0" err="1" smtClean="0"/>
              <a:t>x</a:t>
            </a:r>
            <a:r>
              <a:rPr lang="en-US" sz="2000" dirty="0" smtClean="0"/>
              <a:t> (avg. # sectors/track) </a:t>
            </a:r>
            <a:r>
              <a:rPr lang="en-US" sz="2000" dirty="0" err="1" smtClean="0"/>
              <a:t>x</a:t>
            </a:r>
            <a:endParaRPr lang="en-US" sz="2000" dirty="0" smtClean="0"/>
          </a:p>
          <a:p>
            <a:pPr>
              <a:buNone/>
            </a:pPr>
            <a:r>
              <a:rPr lang="en-US" sz="2000" dirty="0" smtClean="0"/>
              <a:t>		    (# tracks/surface) </a:t>
            </a:r>
            <a:r>
              <a:rPr lang="en-US" sz="2000" dirty="0" err="1" smtClean="0"/>
              <a:t>x</a:t>
            </a:r>
            <a:r>
              <a:rPr lang="en-US" sz="2000" dirty="0" smtClean="0"/>
              <a:t> (# surfaces/platter) </a:t>
            </a:r>
            <a:r>
              <a:rPr lang="en-US" sz="2000" dirty="0" err="1" smtClean="0"/>
              <a:t>x</a:t>
            </a:r>
            <a:endParaRPr lang="en-US" sz="2000" dirty="0" smtClean="0"/>
          </a:p>
          <a:p>
            <a:pPr>
              <a:buNone/>
            </a:pPr>
            <a:r>
              <a:rPr lang="en-US" sz="2000" dirty="0" smtClean="0"/>
              <a:t>  		    (# platters/disk)</a:t>
            </a:r>
          </a:p>
          <a:p>
            <a:pPr>
              <a:buNone/>
            </a:pPr>
            <a:r>
              <a:rPr lang="en-US" sz="2000" dirty="0" smtClean="0"/>
              <a:t>Example:</a:t>
            </a:r>
          </a:p>
          <a:p>
            <a:pPr lvl="1"/>
            <a:r>
              <a:rPr lang="en-US" sz="1800" dirty="0" smtClean="0"/>
              <a:t>512 bytes/sector</a:t>
            </a:r>
          </a:p>
          <a:p>
            <a:pPr lvl="1"/>
            <a:r>
              <a:rPr lang="en-US" sz="1800" dirty="0" smtClean="0"/>
              <a:t>300 sectors/track (on average)</a:t>
            </a:r>
          </a:p>
          <a:p>
            <a:pPr lvl="1"/>
            <a:r>
              <a:rPr lang="en-US" sz="1800" dirty="0" smtClean="0"/>
              <a:t>20,000 tracks/surface</a:t>
            </a:r>
          </a:p>
          <a:p>
            <a:pPr lvl="1"/>
            <a:r>
              <a:rPr lang="en-US" sz="1800" dirty="0" smtClean="0"/>
              <a:t>2 surfaces/platter</a:t>
            </a:r>
          </a:p>
          <a:p>
            <a:pPr lvl="1"/>
            <a:r>
              <a:rPr lang="en-US" sz="1800" dirty="0" smtClean="0"/>
              <a:t>5 platters/disk</a:t>
            </a:r>
          </a:p>
          <a:p>
            <a:pPr lvl="1"/>
            <a:endParaRPr lang="en-US" sz="1800" dirty="0" smtClean="0"/>
          </a:p>
          <a:p>
            <a:pPr>
              <a:buNone/>
            </a:pPr>
            <a:r>
              <a:rPr lang="en-US" sz="2000" dirty="0" smtClean="0"/>
              <a:t>Capacity = 512 </a:t>
            </a:r>
            <a:r>
              <a:rPr lang="en-US" sz="2000" dirty="0" err="1" smtClean="0"/>
              <a:t>x</a:t>
            </a:r>
            <a:r>
              <a:rPr lang="en-US" sz="2000" dirty="0" smtClean="0"/>
              <a:t> 300 </a:t>
            </a:r>
            <a:r>
              <a:rPr lang="en-US" sz="2000" dirty="0" err="1" smtClean="0"/>
              <a:t>x</a:t>
            </a:r>
            <a:r>
              <a:rPr lang="en-US" sz="2000" dirty="0" smtClean="0"/>
              <a:t> 20000 </a:t>
            </a:r>
            <a:r>
              <a:rPr lang="en-US" sz="2000" dirty="0" err="1" smtClean="0"/>
              <a:t>x</a:t>
            </a:r>
            <a:r>
              <a:rPr lang="en-US" sz="2000" dirty="0" smtClean="0"/>
              <a:t> 2 </a:t>
            </a:r>
            <a:r>
              <a:rPr lang="en-US" sz="2000" dirty="0" err="1" smtClean="0"/>
              <a:t>x</a:t>
            </a:r>
            <a:r>
              <a:rPr lang="en-US" sz="2000" dirty="0" smtClean="0"/>
              <a:t> 5</a:t>
            </a:r>
          </a:p>
          <a:p>
            <a:pPr>
              <a:buNone/>
            </a:pPr>
            <a:r>
              <a:rPr lang="en-US" sz="2000" dirty="0" smtClean="0"/>
              <a:t>		 = 30,720,000,000</a:t>
            </a:r>
          </a:p>
          <a:p>
            <a:pPr>
              <a:buNone/>
            </a:pPr>
            <a:r>
              <a:rPr lang="en-US" sz="2000" dirty="0" smtClean="0"/>
              <a:t>                = 30.72 GB </a:t>
            </a:r>
          </a:p>
          <a:p>
            <a:pPr lvl="1"/>
            <a:endParaRPr lang="en-US"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1066800"/>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t>The disk surface </a:t>
            </a:r>
          </a:p>
          <a:p>
            <a:pPr algn="l">
              <a:lnSpc>
                <a:spcPct val="100000"/>
              </a:lnSpc>
            </a:pPr>
            <a:r>
              <a:rPr lang="en-US" sz="1600" dirty="0"/>
              <a:t>spins at a fixed</a:t>
            </a:r>
          </a:p>
          <a:p>
            <a:pPr algn="l">
              <a:lnSpc>
                <a:spcPct val="100000"/>
              </a:lnSpc>
            </a:pPr>
            <a:r>
              <a:rPr lang="en-US" sz="1600" dirty="0"/>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394200" y="1787525"/>
            <a:ext cx="4140200" cy="3629025"/>
            <a:chOff x="2768" y="1126"/>
            <a:chExt cx="2608" cy="2286"/>
          </a:xfrm>
        </p:grpSpPr>
        <p:grpSp>
          <p:nvGrpSpPr>
            <p:cNvPr id="3" name="Group 67"/>
            <p:cNvGrpSpPr>
              <a:grpSpLocks/>
            </p:cNvGrpSpPr>
            <p:nvPr/>
          </p:nvGrpSpPr>
          <p:grpSpPr bwMode="auto">
            <a:xfrm>
              <a:off x="2768" y="2607"/>
              <a:ext cx="2608" cy="805"/>
              <a:chOff x="2768" y="2607"/>
              <a:chExt cx="2608"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t>By moving radially, the arm can position the read/write head over any track.</a:t>
                </a:r>
              </a:p>
            </p:txBody>
          </p:sp>
          <p:sp>
            <p:nvSpPr>
              <p:cNvPr id="95248" name="Arc 16"/>
              <p:cNvSpPr>
                <a:spLocks noChangeAspect="1"/>
              </p:cNvSpPr>
              <p:nvPr/>
            </p:nvSpPr>
            <p:spPr bwMode="auto">
              <a:xfrm rot="2822162" flipV="1">
                <a:off x="2493" y="2882"/>
                <a:ext cx="713" cy="163"/>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p>
            </p:txBody>
          </p:sp>
        </p:grpSp>
        <p:sp>
          <p:nvSpPr>
            <p:cNvPr id="95247" name="Rectangle 15"/>
            <p:cNvSpPr>
              <a:spLocks noChangeArrowheads="1"/>
            </p:cNvSpPr>
            <p:nvPr/>
          </p:nvSpPr>
          <p:spPr bwMode="auto">
            <a:xfrm>
              <a:off x="3604" y="1126"/>
              <a:ext cx="1594" cy="82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a:t>The read/write </a:t>
              </a:r>
              <a:r>
                <a:rPr lang="en-US" sz="1600" i="1"/>
                <a:t>head</a:t>
              </a:r>
            </a:p>
            <a:p>
              <a:pPr algn="l">
                <a:lnSpc>
                  <a:spcPct val="100000"/>
                </a:lnSpc>
              </a:pPr>
              <a:r>
                <a:rPr lang="en-US" sz="1600"/>
                <a:t>is attached to the end</a:t>
              </a:r>
            </a:p>
            <a:p>
              <a:pPr algn="l">
                <a:lnSpc>
                  <a:spcPct val="100000"/>
                </a:lnSpc>
              </a:pPr>
              <a:r>
                <a:rPr lang="en-US" sz="1600"/>
                <a:t>of the </a:t>
              </a:r>
              <a:r>
                <a:rPr lang="en-US" sz="1600" i="1"/>
                <a:t>arm</a:t>
              </a:r>
              <a:r>
                <a:rPr lang="en-US" sz="1600"/>
                <a:t> and flies over</a:t>
              </a:r>
            </a:p>
            <a:p>
              <a:pPr algn="l">
                <a:lnSpc>
                  <a:spcPct val="100000"/>
                </a:lnSpc>
              </a:pPr>
              <a:r>
                <a:rPr lang="en-US" sz="1600"/>
                <a:t> the disk surface on</a:t>
              </a:r>
            </a:p>
            <a:p>
              <a:pPr algn="l">
                <a:lnSpc>
                  <a:spcPct val="100000"/>
                </a:lnSpc>
              </a:pPr>
              <a:r>
                <a:rPr lang="en-US" sz="1600"/>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21096"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a:t>
            </a:r>
            <a:r>
              <a:rPr lang="en-US" sz="1600" dirty="0" smtClean="0"/>
              <a:t>rm</a:t>
            </a:r>
            <a:endParaRPr lang="en-US" sz="1600" dirty="0"/>
          </a:p>
        </p:txBody>
      </p:sp>
      <p:sp>
        <p:nvSpPr>
          <p:cNvPr id="96282" name="Text Box 26"/>
          <p:cNvSpPr txBox="1">
            <a:spLocks noChangeArrowheads="1"/>
          </p:cNvSpPr>
          <p:nvPr/>
        </p:nvSpPr>
        <p:spPr bwMode="auto">
          <a:xfrm>
            <a:off x="4581525" y="1322815"/>
            <a:ext cx="2200276" cy="830997"/>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R</a:t>
            </a:r>
            <a:r>
              <a:rPr lang="en-US" sz="1600" dirty="0" smtClean="0"/>
              <a:t>ead</a:t>
            </a:r>
            <a:r>
              <a:rPr lang="en-US" sz="1600" dirty="0"/>
              <a:t>/write heads </a:t>
            </a:r>
          </a:p>
          <a:p>
            <a:pPr algn="ctr">
              <a:lnSpc>
                <a:spcPct val="100000"/>
              </a:lnSpc>
            </a:pPr>
            <a:r>
              <a:rPr lang="en-US" sz="1600" dirty="0"/>
              <a:t>move in unison</a:t>
            </a:r>
          </a:p>
          <a:p>
            <a:pPr algn="ctr">
              <a:lnSpc>
                <a:spcPct val="100000"/>
              </a:lnSpc>
            </a:pPr>
            <a:r>
              <a:rPr lang="en-US" sz="1600" dirty="0"/>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63136" y="4034423"/>
            <a:ext cx="79240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S</a:t>
            </a:r>
            <a:r>
              <a:rPr lang="en-US" sz="1600" dirty="0" smtClean="0"/>
              <a:t>pindle</a:t>
            </a:r>
            <a:endParaRPr lang="en-US" sz="1600" dirty="0"/>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smtClean="0"/>
              <a:t>Disk Structure - top view of single platter</a:t>
            </a:r>
            <a:endParaRPr lang="en-US" dirty="0"/>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Surface organized into tracks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Head in position above a track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Rotation is counter-clockwise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Disk Access – Read</a:t>
            </a:r>
            <a:endParaRPr lang="en-US"/>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About to read blue sector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Disk Access – Read</a:t>
            </a:r>
            <a:endParaRPr lang="en-US"/>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After reading blue sector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r>
              <a:rPr lang="en-US" dirty="0" smtClean="0"/>
              <a:t>Static RAM (SRAM)</a:t>
            </a:r>
          </a:p>
          <a:p>
            <a:pPr lvl="1"/>
            <a:r>
              <a:rPr lang="en-US" dirty="0" smtClean="0"/>
              <a:t>Each cell stores a bit with a four or six-transistor circuit.</a:t>
            </a:r>
          </a:p>
          <a:p>
            <a:pPr lvl="1"/>
            <a:r>
              <a:rPr lang="en-US" dirty="0" smtClean="0"/>
              <a:t>Retains value indefinitely, as long as it is kept powered.</a:t>
            </a:r>
          </a:p>
          <a:p>
            <a:pPr lvl="1"/>
            <a:r>
              <a:rPr lang="en-US" dirty="0" smtClean="0"/>
              <a:t>Relatively insensitive to electrical noise (EMI), radiation, etc.</a:t>
            </a:r>
          </a:p>
          <a:p>
            <a:pPr lvl="1"/>
            <a:r>
              <a:rPr lang="en-US" dirty="0" smtClean="0"/>
              <a:t>Faster and more expensive than DRAM.</a:t>
            </a:r>
          </a:p>
          <a:p>
            <a:r>
              <a:rPr lang="en-US" dirty="0" smtClean="0"/>
              <a:t>Dynamic RAM (DRAM)</a:t>
            </a:r>
          </a:p>
          <a:p>
            <a:pPr lvl="1"/>
            <a:r>
              <a:rPr lang="en-US" dirty="0" smtClean="0"/>
              <a:t>Each cell stores bit with a capacitor. One transistor is used for access</a:t>
            </a:r>
          </a:p>
          <a:p>
            <a:pPr lvl="1"/>
            <a:r>
              <a:rPr lang="en-US" dirty="0" smtClean="0"/>
              <a:t>Value must be refreshed every 10-100 ms.</a:t>
            </a:r>
          </a:p>
          <a:p>
            <a:pPr lvl="1"/>
            <a:r>
              <a:rPr lang="en-US" dirty="0" smtClean="0"/>
              <a:t>More sensitive to disturbances (EMI, radiation,…) than SRAM.</a:t>
            </a:r>
          </a:p>
          <a:p>
            <a:pPr lvl="1"/>
            <a:r>
              <a:rPr lang="en-US" dirty="0" smtClean="0"/>
              <a:t>Slower and cheaper than SRAM.</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Disk Access – Read</a:t>
            </a:r>
            <a:endParaRPr lang="en-US"/>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Red request scheduled next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Disk Access – Seek</a:t>
            </a:r>
            <a:endParaRPr lang="en-US"/>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Seek to red’s track</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Disk Access – Rotational Latency</a:t>
            </a:r>
            <a:endParaRPr lang="en-US"/>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Wait for red sector to rotate around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Disk Access – Read</a:t>
            </a:r>
            <a:endParaRPr lang="en-US"/>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Complete read of red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smtClean="0"/>
              <a:t>Disk Access – Service Time Components</a:t>
            </a:r>
            <a:endParaRPr lang="en-US" dirty="0"/>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smtClean="0">
                <a:latin typeface="Calibri"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smtClean="0">
                <a:latin typeface="Calibri" pitchFamily="34" charset="0"/>
              </a:rPr>
              <a:t>Rotational </a:t>
            </a:r>
          </a:p>
          <a:p>
            <a:pPr algn="ctr"/>
            <a:r>
              <a:rPr lang="en-US" dirty="0" smtClean="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cxnSp>
        <p:nvCxnSpPr>
          <p:cNvPr id="89" name="Straight Arrow Connector 88"/>
          <p:cNvCxnSpPr>
            <a:stCxn id="84" idx="0"/>
          </p:cNvCxnSpPr>
          <p:nvPr/>
        </p:nvCxnSpPr>
        <p:spPr bwMode="auto">
          <a:xfrm rot="5400000" flipH="1" flipV="1">
            <a:off x="1210559" y="4949437"/>
            <a:ext cx="767834" cy="15698"/>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67302"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17810"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67272" y="5022720"/>
            <a:ext cx="773668" cy="15698"/>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smtClean="0"/>
              <a:t>Disk Access Time</a:t>
            </a:r>
            <a:endParaRPr lang="en-US" dirty="0"/>
          </a:p>
        </p:txBody>
      </p:sp>
      <p:sp>
        <p:nvSpPr>
          <p:cNvPr id="125957" name="Rectangle 1029"/>
          <p:cNvSpPr>
            <a:spLocks noGrp="1" noChangeArrowheads="1"/>
          </p:cNvSpPr>
          <p:nvPr>
            <p:ph type="body" idx="1"/>
          </p:nvPr>
        </p:nvSpPr>
        <p:spPr>
          <a:xfrm>
            <a:off x="396875" y="1362075"/>
            <a:ext cx="8366125" cy="4972050"/>
          </a:xfrm>
        </p:spPr>
        <p:txBody>
          <a:bodyPr/>
          <a:lstStyle/>
          <a:p>
            <a:r>
              <a:rPr lang="en-US" dirty="0" smtClean="0"/>
              <a:t>Average time to access some target sector approximated by :</a:t>
            </a:r>
          </a:p>
          <a:p>
            <a:pPr lvl="1"/>
            <a:r>
              <a:rPr lang="en-US" dirty="0" err="1" smtClean="0"/>
              <a:t>Taccess</a:t>
            </a:r>
            <a:r>
              <a:rPr lang="en-US" dirty="0" smtClean="0"/>
              <a:t>  =  </a:t>
            </a:r>
            <a:r>
              <a:rPr lang="en-US" dirty="0" err="1" smtClean="0"/>
              <a:t>Tavg</a:t>
            </a:r>
            <a:r>
              <a:rPr lang="en-US" dirty="0" smtClean="0"/>
              <a:t> seek +  </a:t>
            </a:r>
            <a:r>
              <a:rPr lang="en-US" dirty="0" err="1" smtClean="0"/>
              <a:t>Tavg</a:t>
            </a:r>
            <a:r>
              <a:rPr lang="en-US" dirty="0" smtClean="0"/>
              <a:t> rotation + </a:t>
            </a:r>
            <a:r>
              <a:rPr lang="en-US" dirty="0" err="1" smtClean="0"/>
              <a:t>Tavg</a:t>
            </a:r>
            <a:r>
              <a:rPr lang="en-US" dirty="0" smtClean="0"/>
              <a:t> transfer </a:t>
            </a:r>
          </a:p>
          <a:p>
            <a:r>
              <a:rPr lang="en-US" dirty="0" smtClean="0">
                <a:solidFill>
                  <a:srgbClr val="FF0000"/>
                </a:solidFill>
              </a:rPr>
              <a:t>Seek time </a:t>
            </a:r>
            <a:r>
              <a:rPr lang="en-US" dirty="0" smtClean="0"/>
              <a:t>(</a:t>
            </a:r>
            <a:r>
              <a:rPr lang="en-US" dirty="0" err="1" smtClean="0"/>
              <a:t>Tavg</a:t>
            </a:r>
            <a:r>
              <a:rPr lang="en-US" dirty="0" smtClean="0"/>
              <a:t> seek)</a:t>
            </a:r>
          </a:p>
          <a:p>
            <a:pPr lvl="1"/>
            <a:r>
              <a:rPr lang="en-US" dirty="0" smtClean="0"/>
              <a:t>Time to position heads over cylinder containing target sector.</a:t>
            </a:r>
          </a:p>
          <a:p>
            <a:pPr lvl="1"/>
            <a:r>
              <a:rPr lang="en-US" dirty="0" smtClean="0"/>
              <a:t>Typical  </a:t>
            </a:r>
            <a:r>
              <a:rPr lang="en-US" dirty="0" err="1" smtClean="0"/>
              <a:t>Tavg</a:t>
            </a:r>
            <a:r>
              <a:rPr lang="en-US" dirty="0" smtClean="0"/>
              <a:t> seek is 3—9 ms</a:t>
            </a:r>
          </a:p>
          <a:p>
            <a:r>
              <a:rPr lang="en-US" dirty="0" smtClean="0">
                <a:solidFill>
                  <a:srgbClr val="FF0000"/>
                </a:solidFill>
              </a:rPr>
              <a:t>Rotational latency </a:t>
            </a:r>
            <a:r>
              <a:rPr lang="en-US" dirty="0" smtClean="0"/>
              <a:t>(</a:t>
            </a:r>
            <a:r>
              <a:rPr lang="en-US" dirty="0" err="1" smtClean="0"/>
              <a:t>Tavg</a:t>
            </a:r>
            <a:r>
              <a:rPr lang="en-US" dirty="0" smtClean="0"/>
              <a:t> rotation)</a:t>
            </a:r>
          </a:p>
          <a:p>
            <a:pPr lvl="1"/>
            <a:r>
              <a:rPr lang="en-US" dirty="0" smtClean="0"/>
              <a:t>Time waiting for first bit of target sector to pass under </a:t>
            </a:r>
            <a:r>
              <a:rPr lang="en-US" dirty="0" err="1" smtClean="0"/>
              <a:t>r/w</a:t>
            </a:r>
            <a:r>
              <a:rPr lang="en-US" dirty="0" smtClean="0"/>
              <a:t> head.</a:t>
            </a:r>
          </a:p>
          <a:p>
            <a:pPr lvl="1"/>
            <a:r>
              <a:rPr lang="en-US" dirty="0" err="1" smtClean="0"/>
              <a:t>Tavg</a:t>
            </a:r>
            <a:r>
              <a:rPr lang="en-US" dirty="0" smtClean="0"/>
              <a:t> rotation = 1/2 </a:t>
            </a:r>
            <a:r>
              <a:rPr lang="en-US" dirty="0" err="1" smtClean="0"/>
              <a:t>x</a:t>
            </a:r>
            <a:r>
              <a:rPr lang="en-US" dirty="0" smtClean="0"/>
              <a:t> 1/RPMs </a:t>
            </a:r>
            <a:r>
              <a:rPr lang="en-US" dirty="0" err="1" smtClean="0"/>
              <a:t>x</a:t>
            </a:r>
            <a:r>
              <a:rPr lang="en-US" dirty="0" smtClean="0"/>
              <a:t> 60 sec/1 min</a:t>
            </a:r>
          </a:p>
          <a:p>
            <a:pPr lvl="1"/>
            <a:r>
              <a:rPr lang="en-US" dirty="0" smtClean="0"/>
              <a:t>Typical </a:t>
            </a:r>
            <a:r>
              <a:rPr lang="en-US" dirty="0" err="1" smtClean="0"/>
              <a:t>Tavg</a:t>
            </a:r>
            <a:r>
              <a:rPr lang="en-US" dirty="0" smtClean="0"/>
              <a:t> rotation = 7200 </a:t>
            </a:r>
            <a:r>
              <a:rPr lang="en-US" dirty="0" err="1" smtClean="0"/>
              <a:t>RPMs</a:t>
            </a:r>
            <a:endParaRPr lang="en-US" dirty="0" smtClean="0"/>
          </a:p>
          <a:p>
            <a:r>
              <a:rPr lang="en-US" dirty="0" smtClean="0">
                <a:solidFill>
                  <a:srgbClr val="FF0000"/>
                </a:solidFill>
              </a:rPr>
              <a:t>Transfer time </a:t>
            </a:r>
            <a:r>
              <a:rPr lang="en-US" dirty="0" smtClean="0"/>
              <a:t>(</a:t>
            </a:r>
            <a:r>
              <a:rPr lang="en-US" dirty="0" err="1" smtClean="0"/>
              <a:t>Tavg</a:t>
            </a:r>
            <a:r>
              <a:rPr lang="en-US" dirty="0" smtClean="0"/>
              <a:t> transfer)	</a:t>
            </a:r>
          </a:p>
          <a:p>
            <a:pPr lvl="1"/>
            <a:r>
              <a:rPr lang="en-US" dirty="0" smtClean="0"/>
              <a:t>Time to read the bits in the target sector.</a:t>
            </a:r>
          </a:p>
          <a:p>
            <a:pPr lvl="1"/>
            <a:r>
              <a:rPr lang="en-US" dirty="0" err="1" smtClean="0"/>
              <a:t>Tavg</a:t>
            </a:r>
            <a:r>
              <a:rPr lang="en-US" dirty="0" smtClean="0"/>
              <a:t> transfer = 1/RPM </a:t>
            </a:r>
            <a:r>
              <a:rPr lang="en-US" dirty="0" err="1" smtClean="0"/>
              <a:t>x</a:t>
            </a:r>
            <a:r>
              <a:rPr lang="en-US" dirty="0" smtClean="0"/>
              <a:t> 1/(avg # sectors/track) </a:t>
            </a:r>
            <a:r>
              <a:rPr lang="en-US" dirty="0" err="1" smtClean="0"/>
              <a:t>x</a:t>
            </a:r>
            <a:r>
              <a:rPr lang="en-US" dirty="0" smtClean="0"/>
              <a:t> 60 secs/1 min.</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smtClean="0"/>
              <a:t>Disk Access Time Example</a:t>
            </a:r>
            <a:endParaRPr lang="en-US"/>
          </a:p>
        </p:txBody>
      </p:sp>
      <p:sp>
        <p:nvSpPr>
          <p:cNvPr id="126981" name="Rectangle 1029"/>
          <p:cNvSpPr>
            <a:spLocks noGrp="1" noChangeArrowheads="1"/>
          </p:cNvSpPr>
          <p:nvPr>
            <p:ph type="body" idx="1"/>
          </p:nvPr>
        </p:nvSpPr>
        <p:spPr>
          <a:xfrm>
            <a:off x="396875" y="1362075"/>
            <a:ext cx="8747125" cy="4972050"/>
          </a:xfrm>
        </p:spPr>
        <p:txBody>
          <a:bodyPr/>
          <a:lstStyle/>
          <a:p>
            <a:r>
              <a:rPr lang="en-US" dirty="0" smtClean="0"/>
              <a:t>Given:</a:t>
            </a:r>
          </a:p>
          <a:p>
            <a:pPr lvl="1"/>
            <a:r>
              <a:rPr lang="en-US" dirty="0" smtClean="0"/>
              <a:t>Rotational rate = 7,200 RPM</a:t>
            </a:r>
          </a:p>
          <a:p>
            <a:pPr lvl="1"/>
            <a:r>
              <a:rPr lang="en-US" dirty="0" smtClean="0"/>
              <a:t>Average seek time = 9 ms.</a:t>
            </a:r>
          </a:p>
          <a:p>
            <a:pPr lvl="1"/>
            <a:r>
              <a:rPr lang="en-US" dirty="0" err="1" smtClean="0"/>
              <a:t>Avg</a:t>
            </a:r>
            <a:r>
              <a:rPr lang="en-US" dirty="0" smtClean="0"/>
              <a:t> # sectors/track = 400.</a:t>
            </a:r>
          </a:p>
          <a:p>
            <a:r>
              <a:rPr lang="en-US" dirty="0" smtClean="0"/>
              <a:t>Derived:</a:t>
            </a:r>
          </a:p>
          <a:p>
            <a:pPr lvl="1"/>
            <a:r>
              <a:rPr lang="en-US" dirty="0" err="1" smtClean="0"/>
              <a:t>Tavg</a:t>
            </a:r>
            <a:r>
              <a:rPr lang="en-US" dirty="0" smtClean="0"/>
              <a:t> rotation = 1/2 </a:t>
            </a:r>
            <a:r>
              <a:rPr lang="en-US" dirty="0" err="1" smtClean="0"/>
              <a:t>x</a:t>
            </a:r>
            <a:r>
              <a:rPr lang="en-US" dirty="0" smtClean="0"/>
              <a:t> (60 secs/7200 RPM) </a:t>
            </a:r>
            <a:r>
              <a:rPr lang="en-US" dirty="0" err="1" smtClean="0"/>
              <a:t>x</a:t>
            </a:r>
            <a:r>
              <a:rPr lang="en-US" dirty="0" smtClean="0"/>
              <a:t> 1000 ms/sec = 4 ms.</a:t>
            </a:r>
          </a:p>
          <a:p>
            <a:pPr lvl="1"/>
            <a:r>
              <a:rPr lang="en-US" dirty="0" err="1" smtClean="0"/>
              <a:t>Tavg</a:t>
            </a:r>
            <a:r>
              <a:rPr lang="en-US" dirty="0" smtClean="0"/>
              <a:t> transfer = 60/7200 RPM </a:t>
            </a:r>
            <a:r>
              <a:rPr lang="en-US" dirty="0" err="1" smtClean="0"/>
              <a:t>x</a:t>
            </a:r>
            <a:r>
              <a:rPr lang="en-US" dirty="0" smtClean="0"/>
              <a:t> 1/400 </a:t>
            </a:r>
            <a:r>
              <a:rPr lang="en-US" dirty="0" err="1" smtClean="0"/>
              <a:t>secs</a:t>
            </a:r>
            <a:r>
              <a:rPr lang="en-US" dirty="0" smtClean="0"/>
              <a:t>/track </a:t>
            </a:r>
            <a:r>
              <a:rPr lang="en-US" dirty="0" err="1" smtClean="0"/>
              <a:t>x</a:t>
            </a:r>
            <a:r>
              <a:rPr lang="en-US" dirty="0" smtClean="0"/>
              <a:t> 1000 ms/sec = 0.02 ms</a:t>
            </a:r>
          </a:p>
          <a:p>
            <a:pPr lvl="1"/>
            <a:r>
              <a:rPr lang="en-US" dirty="0" err="1" smtClean="0"/>
              <a:t>Taccess</a:t>
            </a:r>
            <a:r>
              <a:rPr lang="en-US" dirty="0" smtClean="0"/>
              <a:t>  = 9 ms + 4 ms + 0.02 ms</a:t>
            </a:r>
          </a:p>
          <a:p>
            <a:r>
              <a:rPr lang="en-US" dirty="0" smtClean="0"/>
              <a:t>Important points:</a:t>
            </a:r>
          </a:p>
          <a:p>
            <a:pPr lvl="1"/>
            <a:r>
              <a:rPr lang="en-US" dirty="0" smtClean="0"/>
              <a:t>Access time dominated by seek time and rotational latency.</a:t>
            </a:r>
          </a:p>
          <a:p>
            <a:pPr lvl="1"/>
            <a:r>
              <a:rPr lang="en-US" dirty="0" smtClean="0"/>
              <a:t>First bit in a sector is the most expensive, the rest are free.</a:t>
            </a:r>
          </a:p>
          <a:p>
            <a:pPr lvl="1"/>
            <a:r>
              <a:rPr lang="en-US" dirty="0" smtClean="0"/>
              <a:t>SRAM access time is about  4 ns/</a:t>
            </a:r>
            <a:r>
              <a:rPr lang="en-US" dirty="0" err="1" smtClean="0"/>
              <a:t>doubleword</a:t>
            </a:r>
            <a:r>
              <a:rPr lang="en-US" dirty="0" smtClean="0"/>
              <a:t>, DRAM about  60 ns</a:t>
            </a:r>
          </a:p>
          <a:p>
            <a:pPr lvl="2"/>
            <a:r>
              <a:rPr lang="en-US" dirty="0" smtClean="0"/>
              <a:t>Disk is about 40,000 times slower than SRAM, </a:t>
            </a:r>
          </a:p>
          <a:p>
            <a:pPr lvl="2"/>
            <a:r>
              <a:rPr lang="en-US" dirty="0" smtClean="0"/>
              <a:t>2,500 times slower then DRAM.</a:t>
            </a:r>
          </a:p>
          <a:p>
            <a:pPr lvl="1"/>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smtClean="0"/>
              <a:t>Logical Disk Blocks</a:t>
            </a:r>
            <a:endParaRPr lang="en-US"/>
          </a:p>
        </p:txBody>
      </p:sp>
      <p:sp>
        <p:nvSpPr>
          <p:cNvPr id="128005" name="Rectangle 1029"/>
          <p:cNvSpPr>
            <a:spLocks noGrp="1" noChangeArrowheads="1"/>
          </p:cNvSpPr>
          <p:nvPr>
            <p:ph type="body" idx="1"/>
          </p:nvPr>
        </p:nvSpPr>
        <p:spPr/>
        <p:txBody>
          <a:bodyPr/>
          <a:lstStyle/>
          <a:p>
            <a:r>
              <a:rPr lang="en-US" dirty="0" smtClean="0"/>
              <a:t>Modern disks present a simpler abstract view of the complex sector geometry:</a:t>
            </a:r>
          </a:p>
          <a:p>
            <a:pPr lvl="1"/>
            <a:r>
              <a:rPr lang="en-US" dirty="0" smtClean="0"/>
              <a:t>The set of available sectors is modeled as a sequence of </a:t>
            </a:r>
            <a:r>
              <a:rPr lang="en-US" dirty="0" err="1" smtClean="0"/>
              <a:t>b</a:t>
            </a:r>
            <a:r>
              <a:rPr lang="en-US" dirty="0" smtClean="0"/>
              <a:t>-sized </a:t>
            </a:r>
            <a:r>
              <a:rPr lang="en-US" dirty="0" smtClean="0">
                <a:solidFill>
                  <a:srgbClr val="FF0000"/>
                </a:solidFill>
              </a:rPr>
              <a:t>logical blocks </a:t>
            </a:r>
            <a:r>
              <a:rPr lang="en-US" dirty="0" smtClean="0"/>
              <a:t>(0, 1, 2, ...)</a:t>
            </a:r>
          </a:p>
          <a:p>
            <a:r>
              <a:rPr lang="en-US" dirty="0" smtClean="0"/>
              <a:t>Mapping between logical blocks and actual (physical) sectors</a:t>
            </a:r>
          </a:p>
          <a:p>
            <a:pPr lvl="1"/>
            <a:r>
              <a:rPr lang="en-US" dirty="0" smtClean="0"/>
              <a:t>Maintained by hardware/firmware device called disk controller.</a:t>
            </a:r>
          </a:p>
          <a:p>
            <a:pPr lvl="1"/>
            <a:r>
              <a:rPr lang="en-US" dirty="0" smtClean="0"/>
              <a:t>Converts requests for logical blocks into (</a:t>
            </a:r>
            <a:r>
              <a:rPr lang="en-US" dirty="0" err="1" smtClean="0"/>
              <a:t>surface,track,sector</a:t>
            </a:r>
            <a:r>
              <a:rPr lang="en-US" dirty="0" smtClean="0"/>
              <a:t>) triples.</a:t>
            </a:r>
          </a:p>
          <a:p>
            <a:r>
              <a:rPr lang="en-US" dirty="0" smtClean="0"/>
              <a:t>Allows controller to set aside spare cylinders for each zone.</a:t>
            </a:r>
          </a:p>
          <a:p>
            <a:pPr lvl="1"/>
            <a:r>
              <a:rPr lang="en-US" dirty="0" smtClean="0"/>
              <a:t>Accounts for the difference in “formatted capacity” and “maximum capacity”.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p:txBody>
          <a:bodyPr/>
          <a:lstStyle/>
          <a:p>
            <a:r>
              <a:rPr lang="en-US" smtClean="0"/>
              <a:t>I/O Bus</a:t>
            </a:r>
            <a:endParaRPr lang="en-US"/>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7297" name="Text Box 17"/>
          <p:cNvSpPr txBox="1">
            <a:spLocks noChangeArrowheads="1"/>
          </p:cNvSpPr>
          <p:nvPr/>
        </p:nvSpPr>
        <p:spPr bwMode="auto">
          <a:xfrm>
            <a:off x="1717675" y="141187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7300" name="Text Box 20"/>
          <p:cNvSpPr txBox="1">
            <a:spLocks noChangeArrowheads="1"/>
          </p:cNvSpPr>
          <p:nvPr/>
        </p:nvSpPr>
        <p:spPr bwMode="auto">
          <a:xfrm>
            <a:off x="819150" y="104775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7301" name="Text Box 21"/>
          <p:cNvSpPr txBox="1">
            <a:spLocks noChangeArrowheads="1"/>
          </p:cNvSpPr>
          <p:nvPr/>
        </p:nvSpPr>
        <p:spPr bwMode="auto">
          <a:xfrm>
            <a:off x="3865563" y="2342148"/>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3" name="Text Box 23"/>
          <p:cNvSpPr txBox="1">
            <a:spLocks noChangeArrowheads="1"/>
          </p:cNvSpPr>
          <p:nvPr/>
        </p:nvSpPr>
        <p:spPr bwMode="auto">
          <a:xfrm>
            <a:off x="5386388" y="2342148"/>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4" name="Text Box 34"/>
          <p:cNvSpPr txBox="1">
            <a:spLocks noChangeArrowheads="1"/>
          </p:cNvSpPr>
          <p:nvPr/>
        </p:nvSpPr>
        <p:spPr bwMode="auto">
          <a:xfrm>
            <a:off x="1214438" y="592354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7315" name="Text Box 35"/>
          <p:cNvSpPr txBox="1">
            <a:spLocks noChangeArrowheads="1"/>
          </p:cNvSpPr>
          <p:nvPr/>
        </p:nvSpPr>
        <p:spPr bwMode="auto">
          <a:xfrm>
            <a:off x="1892300" y="592354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17" name="Text Box 37"/>
          <p:cNvSpPr txBox="1">
            <a:spLocks noChangeArrowheads="1"/>
          </p:cNvSpPr>
          <p:nvPr/>
        </p:nvSpPr>
        <p:spPr bwMode="auto">
          <a:xfrm>
            <a:off x="3209925" y="592354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4" name="Text Box 44"/>
          <p:cNvSpPr txBox="1">
            <a:spLocks noChangeArrowheads="1"/>
          </p:cNvSpPr>
          <p:nvPr/>
        </p:nvSpPr>
        <p:spPr bwMode="auto">
          <a:xfrm>
            <a:off x="4529138" y="4540250"/>
            <a:ext cx="8747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9" name="Text Box 49"/>
          <p:cNvSpPr txBox="1">
            <a:spLocks noChangeArrowheads="1"/>
          </p:cNvSpPr>
          <p:nvPr/>
        </p:nvSpPr>
        <p:spPr bwMode="auto">
          <a:xfrm>
            <a:off x="6708775" y="4629150"/>
            <a:ext cx="22129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t>Expansion slots for</a:t>
            </a:r>
          </a:p>
          <a:p>
            <a:pPr algn="l">
              <a:lnSpc>
                <a:spcPct val="100000"/>
              </a:lnSpc>
            </a:pPr>
            <a:r>
              <a:rPr lang="en-US" sz="1600"/>
              <a:t>other devices such</a:t>
            </a:r>
          </a:p>
          <a:p>
            <a:pPr algn="l">
              <a:lnSpc>
                <a:spcPct val="100000"/>
              </a:lnSpc>
            </a:pPr>
            <a:r>
              <a:rPr lang="en-US" sz="1600"/>
              <a:t>as network adapters.</a:t>
            </a:r>
          </a:p>
          <a:p>
            <a:pPr algn="l">
              <a:lnSpc>
                <a:spcPct val="100000"/>
              </a:lnSpc>
            </a:pPr>
            <a:endParaRPr lang="en-US" sz="16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smtClean="0"/>
              <a:t>Reading a Disk Sector (1)</a:t>
            </a:r>
            <a:endParaRPr lang="en-US"/>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8320" name="Text Box 16"/>
          <p:cNvSpPr txBox="1">
            <a:spLocks noChangeArrowheads="1"/>
          </p:cNvSpPr>
          <p:nvPr/>
        </p:nvSpPr>
        <p:spPr bwMode="auto">
          <a:xfrm>
            <a:off x="1128713" y="1524000"/>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8323" name="Text Box 19"/>
          <p:cNvSpPr txBox="1">
            <a:spLocks noChangeArrowheads="1"/>
          </p:cNvSpPr>
          <p:nvPr/>
        </p:nvSpPr>
        <p:spPr bwMode="auto">
          <a:xfrm>
            <a:off x="22860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3" name="Text Box 29"/>
          <p:cNvSpPr txBox="1">
            <a:spLocks noChangeArrowheads="1"/>
          </p:cNvSpPr>
          <p:nvPr/>
        </p:nvSpPr>
        <p:spPr bwMode="auto">
          <a:xfrm>
            <a:off x="681084" y="6035675"/>
            <a:ext cx="72698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mouse</a:t>
            </a:r>
          </a:p>
        </p:txBody>
      </p:sp>
      <p:sp>
        <p:nvSpPr>
          <p:cNvPr id="98334" name="Text Box 30"/>
          <p:cNvSpPr txBox="1">
            <a:spLocks noChangeArrowheads="1"/>
          </p:cNvSpPr>
          <p:nvPr/>
        </p:nvSpPr>
        <p:spPr bwMode="auto">
          <a:xfrm>
            <a:off x="1379879" y="5959475"/>
            <a:ext cx="93276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8336" name="Text Box 32"/>
          <p:cNvSpPr txBox="1">
            <a:spLocks noChangeArrowheads="1"/>
          </p:cNvSpPr>
          <p:nvPr/>
        </p:nvSpPr>
        <p:spPr bwMode="auto">
          <a:xfrm>
            <a:off x="2620963" y="6035675"/>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40" name="Rectangle 36"/>
          <p:cNvSpPr>
            <a:spLocks noChangeArrowheads="1"/>
          </p:cNvSpPr>
          <p:nvPr/>
        </p:nvSpPr>
        <p:spPr bwMode="auto">
          <a:xfrm>
            <a:off x="1343025"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1" name="Rectangle 37"/>
          <p:cNvSpPr>
            <a:spLocks noChangeArrowheads="1"/>
          </p:cNvSpPr>
          <p:nvPr/>
        </p:nvSpPr>
        <p:spPr bwMode="auto">
          <a:xfrm>
            <a:off x="3019425"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3" name="Text Box 39"/>
          <p:cNvSpPr txBox="1">
            <a:spLocks noChangeArrowheads="1"/>
          </p:cNvSpPr>
          <p:nvPr/>
        </p:nvSpPr>
        <p:spPr bwMode="auto">
          <a:xfrm>
            <a:off x="5553075"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8350" name="Text Box 46"/>
          <p:cNvSpPr txBox="1">
            <a:spLocks noChangeArrowheads="1"/>
          </p:cNvSpPr>
          <p:nvPr/>
        </p:nvSpPr>
        <p:spPr bwMode="auto">
          <a:xfrm>
            <a:off x="4038600" y="1323975"/>
            <a:ext cx="48768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CPU initiates a disk read by writing a command, logical block number, and destination memory address to a </a:t>
            </a:r>
            <a:r>
              <a:rPr lang="en-US" b="0" dirty="0">
                <a:solidFill>
                  <a:srgbClr val="FF0000"/>
                </a:solidFill>
              </a:rPr>
              <a:t>port </a:t>
            </a:r>
            <a:r>
              <a:rPr lang="en-US" b="0" dirty="0"/>
              <a:t>(address) associated with disk controller.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9344"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9347"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7"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9358"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9360"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smtClean="0"/>
              <a:t>Disk</a:t>
            </a:r>
            <a:endParaRPr lang="en-US" sz="1600" dirty="0"/>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63" name="Rectangle 35"/>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4" name="Rectangle 36"/>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5" name="Rectangle 37"/>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6" name="Text Box 38"/>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9374" name="Text Box 46"/>
          <p:cNvSpPr txBox="1">
            <a:spLocks noChangeArrowheads="1"/>
          </p:cNvSpPr>
          <p:nvPr/>
        </p:nvSpPr>
        <p:spPr bwMode="auto">
          <a:xfrm>
            <a:off x="4210050" y="1323975"/>
            <a:ext cx="4395788" cy="915988"/>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t>Disk controller reads the sector and performs a direct memory access (</a:t>
            </a:r>
            <a:r>
              <a:rPr lang="en-US" b="0" dirty="0">
                <a:solidFill>
                  <a:srgbClr val="FF0000"/>
                </a:solidFill>
              </a:rPr>
              <a:t>DMA</a:t>
            </a:r>
            <a:r>
              <a:rPr lang="en-US" b="0" dirty="0"/>
              <a:t>) transfer into main memory.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100368"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100371"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1"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100382"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100384"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88" name="Rectangle 36"/>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89" name="Rectangle 37"/>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0" name="Rectangle 38"/>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1" name="Text Box 39"/>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100392" name="Rectangle 40"/>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100399" name="Text Box 47"/>
          <p:cNvSpPr txBox="1">
            <a:spLocks noChangeArrowheads="1"/>
          </p:cNvSpPr>
          <p:nvPr/>
        </p:nvSpPr>
        <p:spPr bwMode="auto">
          <a:xfrm>
            <a:off x="4495800" y="1219200"/>
            <a:ext cx="43434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When the DMA transfer completes, the disk controller notifies the CPU with an </a:t>
            </a:r>
            <a:r>
              <a:rPr lang="en-US" b="0" i="1" dirty="0">
                <a:solidFill>
                  <a:srgbClr val="FF0000"/>
                </a:solidFill>
              </a:rPr>
              <a:t>interrupt</a:t>
            </a:r>
            <a:r>
              <a:rPr lang="en-US" b="0" dirty="0"/>
              <a:t> (i.e., asserts a special “interrupt” pin on the CPU)</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 name="Title 1"/>
          <p:cNvSpPr>
            <a:spLocks noGrp="1"/>
          </p:cNvSpPr>
          <p:nvPr>
            <p:ph type="title"/>
          </p:nvPr>
        </p:nvSpPr>
        <p:spPr/>
        <p:txBody>
          <a:bodyPr/>
          <a:lstStyle/>
          <a:p>
            <a:r>
              <a:rPr lang="en-US" dirty="0" smtClean="0"/>
              <a:t>Solid State Disks (</a:t>
            </a:r>
            <a:r>
              <a:rPr lang="en-US" dirty="0" err="1" smtClean="0"/>
              <a:t>SSDs</a:t>
            </a:r>
            <a:r>
              <a:rPr lang="en-US" dirty="0" smtClean="0"/>
              <a:t>)</a:t>
            </a:r>
            <a:endParaRPr lang="en-US" dirty="0"/>
          </a:p>
        </p:txBody>
      </p:sp>
      <p:sp>
        <p:nvSpPr>
          <p:cNvPr id="3" name="Content Placeholder 2"/>
          <p:cNvSpPr>
            <a:spLocks noGrp="1"/>
          </p:cNvSpPr>
          <p:nvPr>
            <p:ph idx="1"/>
          </p:nvPr>
        </p:nvSpPr>
        <p:spPr>
          <a:xfrm>
            <a:off x="396875" y="4724400"/>
            <a:ext cx="7896225" cy="1904999"/>
          </a:xfrm>
        </p:spPr>
        <p:txBody>
          <a:bodyPr/>
          <a:lstStyle/>
          <a:p>
            <a:r>
              <a:rPr lang="en-US" dirty="0" smtClean="0"/>
              <a:t>Pages: 512KB to 4KB, Blocks: 32 to 128 pages</a:t>
            </a:r>
          </a:p>
          <a:p>
            <a:r>
              <a:rPr lang="en-US" dirty="0" smtClean="0"/>
              <a:t>Data read/written in units of pages. </a:t>
            </a:r>
          </a:p>
          <a:p>
            <a:r>
              <a:rPr lang="en-US" dirty="0" smtClean="0"/>
              <a:t>Page can be written only after its block has been erased</a:t>
            </a:r>
          </a:p>
          <a:p>
            <a:r>
              <a:rPr lang="en-US" dirty="0" smtClean="0"/>
              <a:t>A block wears out after 100,000 repeated writes.</a:t>
            </a:r>
            <a:endParaRPr lang="en-US" dirty="0"/>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CCFFCC"/>
              </a:solidFill>
              <a:effectLst/>
              <a:uLnTx/>
              <a:uFillTx/>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265"/>
          <p:cNvSpPr txBox="1">
            <a:spLocks noChangeArrowheads="1"/>
          </p:cNvSpPr>
          <p:nvPr/>
        </p:nvSpPr>
        <p:spPr bwMode="auto">
          <a:xfrm>
            <a:off x="3429000" y="1066800"/>
            <a:ext cx="841375" cy="336550"/>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Arial"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8" name="Text Box 279"/>
          <p:cNvSpPr txBox="1">
            <a:spLocks noChangeArrowheads="1"/>
          </p:cNvSpPr>
          <p:nvPr/>
        </p:nvSpPr>
        <p:spPr bwMode="auto">
          <a:xfrm>
            <a:off x="2906713"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9" name="Text Box 281"/>
          <p:cNvSpPr txBox="1">
            <a:spLocks noChangeArrowheads="1"/>
          </p:cNvSpPr>
          <p:nvPr/>
        </p:nvSpPr>
        <p:spPr bwMode="auto">
          <a:xfrm>
            <a:off x="1066800" y="3321050"/>
            <a:ext cx="84931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0</a:t>
            </a:r>
          </a:p>
        </p:txBody>
      </p:sp>
      <p:sp>
        <p:nvSpPr>
          <p:cNvPr id="71" name="Text Box 282"/>
          <p:cNvSpPr txBox="1">
            <a:spLocks noChangeArrowheads="1"/>
          </p:cNvSpPr>
          <p:nvPr/>
        </p:nvSpPr>
        <p:spPr bwMode="auto">
          <a:xfrm>
            <a:off x="4311650" y="365760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Arial"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2" name="Text Box 286"/>
          <p:cNvSpPr txBox="1">
            <a:spLocks noChangeArrowheads="1"/>
          </p:cNvSpPr>
          <p:nvPr/>
        </p:nvSpPr>
        <p:spPr bwMode="auto">
          <a:xfrm>
            <a:off x="6629400"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3" name="Text Box 288"/>
          <p:cNvSpPr txBox="1">
            <a:spLocks noChangeArrowheads="1"/>
          </p:cNvSpPr>
          <p:nvPr/>
        </p:nvSpPr>
        <p:spPr bwMode="auto">
          <a:xfrm>
            <a:off x="4800600" y="3321050"/>
            <a:ext cx="110966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B-1</a:t>
            </a:r>
          </a:p>
        </p:txBody>
      </p:sp>
      <p:sp>
        <p:nvSpPr>
          <p:cNvPr id="74" name="Text Box 291"/>
          <p:cNvSpPr txBox="1">
            <a:spLocks noChangeArrowheads="1"/>
          </p:cNvSpPr>
          <p:nvPr/>
        </p:nvSpPr>
        <p:spPr bwMode="auto">
          <a:xfrm>
            <a:off x="912813" y="3016250"/>
            <a:ext cx="1471612"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293"/>
          <p:cNvSpPr txBox="1">
            <a:spLocks noChangeArrowheads="1"/>
          </p:cNvSpPr>
          <p:nvPr/>
        </p:nvSpPr>
        <p:spPr bwMode="auto">
          <a:xfrm>
            <a:off x="746125" y="1981200"/>
            <a:ext cx="2225675"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Solid State Disk (SSD)</a:t>
            </a:r>
          </a:p>
        </p:txBody>
      </p:sp>
      <p:sp>
        <p:nvSpPr>
          <p:cNvPr id="77" name="Text Box 297"/>
          <p:cNvSpPr txBox="1">
            <a:spLocks noChangeArrowheads="1"/>
          </p:cNvSpPr>
          <p:nvPr/>
        </p:nvSpPr>
        <p:spPr bwMode="auto">
          <a:xfrm>
            <a:off x="4724400" y="1655763"/>
            <a:ext cx="2133600" cy="517525"/>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write logical disk blocks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Performance Characteristics	</a:t>
            </a:r>
            <a:endParaRPr lang="en-US" dirty="0"/>
          </a:p>
        </p:txBody>
      </p:sp>
      <p:sp>
        <p:nvSpPr>
          <p:cNvPr id="3" name="Content Placeholder 2"/>
          <p:cNvSpPr>
            <a:spLocks noGrp="1"/>
          </p:cNvSpPr>
          <p:nvPr>
            <p:ph idx="1"/>
          </p:nvPr>
        </p:nvSpPr>
        <p:spPr>
          <a:xfrm>
            <a:off x="396875" y="3200400"/>
            <a:ext cx="7896225" cy="2590801"/>
          </a:xfrm>
        </p:spPr>
        <p:txBody>
          <a:bodyPr/>
          <a:lstStyle/>
          <a:p>
            <a:r>
              <a:rPr lang="en-US" dirty="0" smtClean="0"/>
              <a:t>Why are random writes so slow?</a:t>
            </a:r>
          </a:p>
          <a:p>
            <a:pPr lvl="1"/>
            <a:r>
              <a:rPr lang="en-US" dirty="0" smtClean="0"/>
              <a:t>Erasing a block is slow (around 1 ms)</a:t>
            </a:r>
          </a:p>
          <a:p>
            <a:pPr lvl="1"/>
            <a:r>
              <a:rPr lang="en-US" dirty="0" smtClean="0"/>
              <a:t>Write to a page triggers a copy of all useful pages in the block</a:t>
            </a:r>
          </a:p>
          <a:p>
            <a:pPr lvl="2"/>
            <a:r>
              <a:rPr lang="en-US" dirty="0" smtClean="0"/>
              <a:t>Find an used block (new block) and erase it</a:t>
            </a:r>
          </a:p>
          <a:p>
            <a:pPr lvl="2"/>
            <a:r>
              <a:rPr lang="en-US" dirty="0" smtClean="0"/>
              <a:t>Write the page into the new block</a:t>
            </a:r>
          </a:p>
          <a:p>
            <a:pPr lvl="2"/>
            <a:r>
              <a:rPr lang="en-US" dirty="0" smtClean="0"/>
              <a:t>Copy other pages from old block to the new block</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smtClean="0">
                <a:latin typeface="Calibri" pitchFamily="34" charset="0"/>
              </a:rPr>
              <a:t>Sequential read </a:t>
            </a:r>
            <a:r>
              <a:rPr lang="en-US" sz="2000" dirty="0" err="1" smtClean="0">
                <a:latin typeface="Calibri" pitchFamily="34" charset="0"/>
              </a:rPr>
              <a:t>tput</a:t>
            </a:r>
            <a:r>
              <a:rPr lang="en-US" sz="2000" dirty="0" smtClean="0">
                <a:latin typeface="Calibri" pitchFamily="34" charset="0"/>
              </a:rPr>
              <a:t>	250 MB/</a:t>
            </a:r>
            <a:r>
              <a:rPr lang="en-US" sz="2000" dirty="0" err="1" smtClean="0">
                <a:latin typeface="Calibri" pitchFamily="34" charset="0"/>
              </a:rPr>
              <a:t>s</a:t>
            </a:r>
            <a:r>
              <a:rPr lang="en-US" sz="2000" dirty="0" smtClean="0">
                <a:latin typeface="Calibri" pitchFamily="34" charset="0"/>
              </a:rPr>
              <a:t>	Sequential write </a:t>
            </a:r>
            <a:r>
              <a:rPr lang="en-US" sz="2000" dirty="0" err="1" smtClean="0">
                <a:latin typeface="Calibri" pitchFamily="34" charset="0"/>
              </a:rPr>
              <a:t>tput</a:t>
            </a:r>
            <a:r>
              <a:rPr lang="en-US" sz="2000" dirty="0" smtClean="0">
                <a:latin typeface="Calibri" pitchFamily="34" charset="0"/>
              </a:rPr>
              <a:t>	170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Random read </a:t>
            </a:r>
            <a:r>
              <a:rPr lang="en-US" sz="2000" dirty="0" err="1" smtClean="0">
                <a:latin typeface="Calibri" pitchFamily="34" charset="0"/>
              </a:rPr>
              <a:t>tput</a:t>
            </a:r>
            <a:r>
              <a:rPr lang="en-US" sz="2000" dirty="0" smtClean="0">
                <a:latin typeface="Calibri" pitchFamily="34" charset="0"/>
              </a:rPr>
              <a:t>	140 MB/</a:t>
            </a:r>
            <a:r>
              <a:rPr lang="en-US" sz="2000" dirty="0" err="1" smtClean="0">
                <a:latin typeface="Calibri" pitchFamily="34" charset="0"/>
              </a:rPr>
              <a:t>s</a:t>
            </a:r>
            <a:r>
              <a:rPr lang="en-US" sz="2000" dirty="0" smtClean="0">
                <a:latin typeface="Calibri" pitchFamily="34" charset="0"/>
              </a:rPr>
              <a:t>	Random write </a:t>
            </a:r>
            <a:r>
              <a:rPr lang="en-US" sz="2000" dirty="0" err="1" smtClean="0">
                <a:latin typeface="Calibri" pitchFamily="34" charset="0"/>
              </a:rPr>
              <a:t>tput</a:t>
            </a:r>
            <a:r>
              <a:rPr lang="en-US" sz="2000" dirty="0" smtClean="0">
                <a:latin typeface="Calibri" pitchFamily="34" charset="0"/>
              </a:rPr>
              <a:t>	14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 read access		30 us		Random write access	300 us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SSD Tradeoffs	vs Rotating Disks</a:t>
            </a:r>
            <a:endParaRPr lang="en-US" dirty="0"/>
          </a:p>
        </p:txBody>
      </p:sp>
      <p:sp>
        <p:nvSpPr>
          <p:cNvPr id="3" name="Content Placeholder 2"/>
          <p:cNvSpPr>
            <a:spLocks noGrp="1"/>
          </p:cNvSpPr>
          <p:nvPr>
            <p:ph idx="1"/>
          </p:nvPr>
        </p:nvSpPr>
        <p:spPr/>
        <p:txBody>
          <a:bodyPr/>
          <a:lstStyle/>
          <a:p>
            <a:r>
              <a:rPr lang="en-US" dirty="0" smtClean="0"/>
              <a:t>Advantages </a:t>
            </a:r>
          </a:p>
          <a:p>
            <a:pPr lvl="1"/>
            <a:r>
              <a:rPr lang="en-US" dirty="0" smtClean="0"/>
              <a:t>No moving parts </a:t>
            </a:r>
            <a:r>
              <a:rPr lang="en-US" dirty="0" err="1" smtClean="0">
                <a:sym typeface="Wingdings"/>
              </a:rPr>
              <a:t></a:t>
            </a:r>
            <a:r>
              <a:rPr lang="en-US" dirty="0" smtClean="0">
                <a:sym typeface="Wingdings"/>
              </a:rPr>
              <a:t> faster, less power, more rugged</a:t>
            </a:r>
            <a:endParaRPr lang="en-US" dirty="0" smtClean="0"/>
          </a:p>
          <a:p>
            <a:pPr lvl="1"/>
            <a:endParaRPr lang="en-US" dirty="0" smtClean="0"/>
          </a:p>
          <a:p>
            <a:r>
              <a:rPr lang="en-US" dirty="0" smtClean="0"/>
              <a:t>Disadvantages</a:t>
            </a:r>
          </a:p>
          <a:p>
            <a:pPr lvl="1"/>
            <a:r>
              <a:rPr lang="en-US" dirty="0" smtClean="0"/>
              <a:t>Have the potential to wear out </a:t>
            </a:r>
          </a:p>
          <a:p>
            <a:pPr lvl="2"/>
            <a:r>
              <a:rPr lang="en-US" dirty="0" smtClean="0"/>
              <a:t>Mitigated by “wear leveling logic” in flash translation layer</a:t>
            </a:r>
          </a:p>
          <a:p>
            <a:pPr lvl="2"/>
            <a:r>
              <a:rPr lang="en-US" dirty="0" smtClean="0"/>
              <a:t>E.g. Intel X25 guarantees 1 </a:t>
            </a:r>
            <a:r>
              <a:rPr lang="en-US" dirty="0" err="1" smtClean="0"/>
              <a:t>petabyte</a:t>
            </a:r>
            <a:r>
              <a:rPr lang="en-US" dirty="0" smtClean="0"/>
              <a:t> (1015 bytes) of random writes before they wear out</a:t>
            </a:r>
          </a:p>
          <a:p>
            <a:pPr lvl="1"/>
            <a:r>
              <a:rPr lang="en-US" dirty="0" smtClean="0"/>
              <a:t>In 2010, about 100 times more expensive per byte</a:t>
            </a:r>
          </a:p>
          <a:p>
            <a:pPr lvl="1"/>
            <a:endParaRPr lang="en-US" dirty="0" smtClean="0"/>
          </a:p>
          <a:p>
            <a:r>
              <a:rPr lang="en-US" dirty="0" smtClean="0"/>
              <a:t>Applications</a:t>
            </a:r>
          </a:p>
          <a:p>
            <a:pPr lvl="1"/>
            <a:r>
              <a:rPr lang="en-US" dirty="0" smtClean="0"/>
              <a:t>MP3 players, smart phones, laptops</a:t>
            </a:r>
          </a:p>
          <a:p>
            <a:pPr lvl="1"/>
            <a:r>
              <a:rPr lang="en-US" dirty="0" smtClean="0"/>
              <a:t>Beginning to appear in desktops and servers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Rectangle 18"/>
          <p:cNvSpPr/>
          <p:nvPr/>
        </p:nvSpPr>
        <p:spPr bwMode="auto">
          <a:xfrm>
            <a:off x="76200" y="33115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311525"/>
            <a:ext cx="8893175" cy="1474763"/>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endParaRPr lang="en-US" sz="2000" dirty="0">
              <a:solidFill>
                <a:srgbClr val="000000"/>
              </a:solidFill>
            </a:endParaRP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8,000	880	100	30	1	</a:t>
            </a:r>
            <a:r>
              <a:rPr lang="en-US" sz="1800" dirty="0" smtClean="0">
                <a:solidFill>
                  <a:srgbClr val="22228B"/>
                </a:solidFill>
              </a:rPr>
              <a:t>0.1	0.06	</a:t>
            </a:r>
            <a:r>
              <a:rPr lang="en-US" sz="1800" i="1" dirty="0" smtClean="0">
                <a:solidFill>
                  <a:srgbClr val="22228B"/>
                </a:solidFill>
              </a:rPr>
              <a:t>130,000</a:t>
            </a:r>
          </a:p>
          <a:p>
            <a:pPr algn="l" defTabSz="857250">
              <a:lnSpc>
                <a:spcPct val="100000"/>
              </a:lnSpc>
            </a:pPr>
            <a:r>
              <a:rPr lang="en-US" sz="1800" dirty="0">
                <a:solidFill>
                  <a:srgbClr val="22228B"/>
                </a:solidFill>
              </a:rPr>
              <a:t>access (ns)	375	200	100	70	60	50</a:t>
            </a:r>
            <a:r>
              <a:rPr lang="en-US" sz="1800" dirty="0" smtClean="0">
                <a:solidFill>
                  <a:srgbClr val="22228B"/>
                </a:solidFill>
              </a:rPr>
              <a:t>	40	</a:t>
            </a:r>
            <a:r>
              <a:rPr lang="en-US" sz="1800" i="1" dirty="0" smtClean="0">
                <a:solidFill>
                  <a:srgbClr val="22228B"/>
                </a:solidFill>
              </a:rPr>
              <a:t>9</a:t>
            </a:r>
            <a:endParaRPr lang="en-US" sz="1800" dirty="0" smtClean="0">
              <a:solidFill>
                <a:srgbClr val="22228B"/>
              </a:solidFill>
            </a:endParaRPr>
          </a:p>
          <a:p>
            <a:pPr algn="l" defTabSz="857250">
              <a:lnSpc>
                <a:spcPct val="100000"/>
              </a:lnSpc>
            </a:pPr>
            <a:r>
              <a:rPr lang="en-US" sz="1800" dirty="0" smtClean="0">
                <a:solidFill>
                  <a:srgbClr val="22228B"/>
                </a:solidFill>
              </a:rPr>
              <a:t>typical size (</a:t>
            </a:r>
            <a:r>
              <a:rPr lang="en-US" sz="1800" dirty="0">
                <a:solidFill>
                  <a:srgbClr val="22228B"/>
                </a:solidFill>
              </a:rPr>
              <a:t>MB) 	0.064	0.256	4	16	64</a:t>
            </a:r>
            <a:r>
              <a:rPr lang="en-US" sz="1800" dirty="0" smtClean="0">
                <a:solidFill>
                  <a:srgbClr val="22228B"/>
                </a:solidFill>
              </a:rPr>
              <a:t>	2,000	8,000	</a:t>
            </a:r>
            <a:r>
              <a:rPr lang="en-US" sz="1800" i="1" dirty="0" smtClean="0">
                <a:solidFill>
                  <a:srgbClr val="22228B"/>
                </a:solidFill>
              </a:rPr>
              <a:t>125,000</a:t>
            </a:r>
            <a:r>
              <a:rPr lang="en-US" sz="1800" dirty="0" smtClean="0">
                <a:solidFill>
                  <a:srgbClr val="22228B"/>
                </a:solidFill>
              </a:rPr>
              <a:t> </a:t>
            </a: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30067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500	100	8	0.30	</a:t>
            </a:r>
            <a:r>
              <a:rPr lang="en-US" sz="1800" dirty="0" smtClean="0">
                <a:solidFill>
                  <a:srgbClr val="22228B"/>
                </a:solidFill>
              </a:rPr>
              <a:t>0.01	0.005	0.0003	</a:t>
            </a:r>
            <a:r>
              <a:rPr lang="en-US" sz="1800" i="1" dirty="0" smtClean="0">
                <a:solidFill>
                  <a:srgbClr val="22228B"/>
                </a:solidFill>
              </a:rPr>
              <a:t>1,600,000</a:t>
            </a:r>
            <a:endParaRPr lang="en-US" sz="1800" dirty="0" smtClean="0">
              <a:solidFill>
                <a:srgbClr val="22228B"/>
              </a:solidFill>
            </a:endParaRPr>
          </a:p>
          <a:p>
            <a:pPr algn="l" defTabSz="857250">
              <a:lnSpc>
                <a:spcPct val="100000"/>
              </a:lnSpc>
            </a:pPr>
            <a:r>
              <a:rPr lang="en-US" sz="1800" dirty="0">
                <a:solidFill>
                  <a:srgbClr val="22228B"/>
                </a:solidFill>
              </a:rPr>
              <a:t>access (ms)	87	75	28	10	8	</a:t>
            </a:r>
            <a:r>
              <a:rPr lang="en-US" sz="1800" i="1" dirty="0">
                <a:solidFill>
                  <a:srgbClr val="22228B"/>
                </a:solidFill>
              </a:rPr>
              <a:t>4</a:t>
            </a:r>
            <a:r>
              <a:rPr lang="en-US" sz="1800" i="1" dirty="0" smtClean="0">
                <a:solidFill>
                  <a:srgbClr val="22228B"/>
                </a:solidFill>
              </a:rPr>
              <a:t>	3	29</a:t>
            </a:r>
            <a:endParaRPr lang="en-US" sz="1800" dirty="0" smtClean="0">
              <a:solidFill>
                <a:srgbClr val="22228B"/>
              </a:solidFill>
            </a:endParaRPr>
          </a:p>
          <a:p>
            <a:pPr algn="l" defTabSz="857250">
              <a:lnSpc>
                <a:spcPct val="100000"/>
              </a:lnSpc>
            </a:pPr>
            <a:r>
              <a:rPr lang="en-US" sz="1800" dirty="0">
                <a:solidFill>
                  <a:srgbClr val="22228B"/>
                </a:solidFill>
              </a:rPr>
              <a:t>typical </a:t>
            </a:r>
            <a:r>
              <a:rPr lang="en-US" sz="1800" dirty="0" smtClean="0">
                <a:solidFill>
                  <a:srgbClr val="22228B"/>
                </a:solidFill>
              </a:rPr>
              <a:t>size (</a:t>
            </a:r>
            <a:r>
              <a:rPr lang="en-US" sz="1800" dirty="0">
                <a:solidFill>
                  <a:srgbClr val="22228B"/>
                </a:solidFill>
              </a:rPr>
              <a:t>MB) 	1	10	160	1,000</a:t>
            </a:r>
            <a:r>
              <a:rPr lang="en-US" sz="1800" dirty="0" smtClean="0">
                <a:solidFill>
                  <a:srgbClr val="22228B"/>
                </a:solidFill>
              </a:rPr>
              <a:t>	20,000	160,000	1,500,000	</a:t>
            </a:r>
            <a:r>
              <a:rPr lang="en-US" sz="1800" i="1" dirty="0" smtClean="0">
                <a:solidFill>
                  <a:srgbClr val="22228B"/>
                </a:solidFill>
              </a:rPr>
              <a:t>1,500,000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19,200	2,900	320	256	100	75</a:t>
            </a:r>
            <a:r>
              <a:rPr lang="en-US" sz="1800" dirty="0" smtClean="0">
                <a:solidFill>
                  <a:srgbClr val="22228B"/>
                </a:solidFill>
              </a:rPr>
              <a:t>	60	</a:t>
            </a:r>
            <a:r>
              <a:rPr lang="en-US" sz="1800" i="1" dirty="0" smtClean="0">
                <a:solidFill>
                  <a:srgbClr val="22228B"/>
                </a:solidFill>
              </a:rPr>
              <a:t>320</a:t>
            </a:r>
            <a:endParaRPr lang="en-US" sz="1800" dirty="0" smtClean="0">
              <a:solidFill>
                <a:srgbClr val="22228B"/>
              </a:solidFill>
            </a:endParaRPr>
          </a:p>
          <a:p>
            <a:pPr algn="l" defTabSz="857250">
              <a:lnSpc>
                <a:spcPct val="100000"/>
              </a:lnSpc>
            </a:pPr>
            <a:r>
              <a:rPr lang="en-US" sz="1800" dirty="0">
                <a:solidFill>
                  <a:srgbClr val="22228B"/>
                </a:solidFill>
              </a:rPr>
              <a:t>access (ns)	300	150	35	15</a:t>
            </a:r>
            <a:r>
              <a:rPr lang="en-US" sz="1800" dirty="0" smtClean="0">
                <a:solidFill>
                  <a:srgbClr val="22228B"/>
                </a:solidFill>
              </a:rPr>
              <a:t>	3	2	1.5	</a:t>
            </a:r>
            <a:r>
              <a:rPr lang="en-US" sz="1800" i="1" dirty="0" smtClean="0">
                <a:solidFill>
                  <a:srgbClr val="22228B"/>
                </a:solidFill>
              </a:rPr>
              <a:t>200</a:t>
            </a:r>
            <a:endParaRPr lang="en-US" sz="1800" i="1" dirty="0">
              <a:solidFill>
                <a:srgbClr val="22228B"/>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44753"/>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a:lnSpc>
                <a:spcPct val="100000"/>
              </a:lnSpc>
            </a:pPr>
            <a:r>
              <a:rPr lang="en-US" sz="1600" dirty="0" smtClean="0"/>
              <a:t>	</a:t>
            </a:r>
            <a:r>
              <a:rPr lang="en-US" sz="2000" dirty="0" smtClean="0"/>
              <a:t>1980	1990</a:t>
            </a:r>
            <a:r>
              <a:rPr lang="en-US" sz="2000" dirty="0"/>
              <a:t>	1995	2000</a:t>
            </a:r>
            <a:r>
              <a:rPr lang="en-US" sz="2000" dirty="0" smtClean="0"/>
              <a:t>	2003	2005	2010	</a:t>
            </a:r>
            <a:r>
              <a:rPr lang="en-US" sz="2000" i="1" dirty="0" smtClean="0"/>
              <a:t>2010:</a:t>
            </a:r>
            <a:r>
              <a:rPr lang="en-US" sz="2000" i="1" dirty="0"/>
              <a:t>1980</a:t>
            </a:r>
          </a:p>
          <a:p>
            <a:pPr algn="l">
              <a:lnSpc>
                <a:spcPct val="100000"/>
              </a:lnSpc>
            </a:pPr>
            <a:endParaRPr lang="en-US" sz="1600" dirty="0" smtClean="0"/>
          </a:p>
          <a:p>
            <a:pPr algn="l">
              <a:lnSpc>
                <a:spcPct val="100000"/>
              </a:lnSpc>
            </a:pPr>
            <a:r>
              <a:rPr lang="en-US" sz="1800" dirty="0" smtClean="0"/>
              <a:t>CPU	</a:t>
            </a:r>
            <a:r>
              <a:rPr lang="en-US" sz="1800" dirty="0"/>
              <a:t> 8080</a:t>
            </a:r>
            <a:r>
              <a:rPr lang="en-US" sz="1800" dirty="0" smtClean="0"/>
              <a:t>	386</a:t>
            </a:r>
            <a:r>
              <a:rPr lang="en-US" sz="1800" dirty="0"/>
              <a:t>	Pentium	P-III	P-</a:t>
            </a:r>
            <a:r>
              <a:rPr lang="en-US" sz="1800" dirty="0" smtClean="0"/>
              <a:t>4	Core 2	Core i7	---</a:t>
            </a:r>
          </a:p>
          <a:p>
            <a:pPr algn="l">
              <a:lnSpc>
                <a:spcPct val="100000"/>
              </a:lnSpc>
            </a:pPr>
            <a:endParaRPr lang="en-US" sz="1800" dirty="0" smtClean="0"/>
          </a:p>
          <a:p>
            <a:pPr algn="l">
              <a:lnSpc>
                <a:spcPct val="100000"/>
              </a:lnSpc>
            </a:pPr>
            <a:r>
              <a:rPr lang="en-US" sz="1800" dirty="0"/>
              <a:t>C</a:t>
            </a:r>
            <a:r>
              <a:rPr lang="en-US" sz="1800" dirty="0" smtClean="0"/>
              <a:t>lock </a:t>
            </a:r>
          </a:p>
          <a:p>
            <a:pPr algn="l">
              <a:lnSpc>
                <a:spcPct val="100000"/>
              </a:lnSpc>
            </a:pPr>
            <a:r>
              <a:rPr lang="en-US" sz="1800" dirty="0" smtClean="0"/>
              <a:t>rate (</a:t>
            </a:r>
            <a:r>
              <a:rPr lang="en-US" sz="1800" dirty="0"/>
              <a:t>MHz)</a:t>
            </a:r>
            <a:r>
              <a:rPr lang="en-US" sz="1800" dirty="0" smtClean="0"/>
              <a:t>     1	20</a:t>
            </a:r>
            <a:r>
              <a:rPr lang="en-US" sz="1800" dirty="0"/>
              <a:t>	150</a:t>
            </a:r>
            <a:r>
              <a:rPr lang="en-US" sz="1800" dirty="0" smtClean="0"/>
              <a:t>	600	3300	2000	2500	2500</a:t>
            </a:r>
          </a:p>
          <a:p>
            <a:pPr algn="l">
              <a:lnSpc>
                <a:spcPct val="100000"/>
              </a:lnSpc>
            </a:pPr>
            <a:endParaRPr lang="en-US" sz="1800" dirty="0" smtClean="0"/>
          </a:p>
          <a:p>
            <a:pPr algn="l">
              <a:lnSpc>
                <a:spcPct val="100000"/>
              </a:lnSpc>
            </a:pPr>
            <a:r>
              <a:rPr lang="en-US" sz="1800" dirty="0" smtClean="0"/>
              <a:t>Cycle </a:t>
            </a:r>
          </a:p>
          <a:p>
            <a:pPr algn="l">
              <a:lnSpc>
                <a:spcPct val="100000"/>
              </a:lnSpc>
            </a:pPr>
            <a:r>
              <a:rPr lang="en-US" sz="1800" dirty="0" smtClean="0"/>
              <a:t>time (</a:t>
            </a:r>
            <a:r>
              <a:rPr lang="en-US" sz="1800" dirty="0"/>
              <a:t>ns)	</a:t>
            </a:r>
            <a:r>
              <a:rPr lang="en-US" sz="1800" dirty="0" smtClean="0"/>
              <a:t>1000	50</a:t>
            </a:r>
            <a:r>
              <a:rPr lang="en-US" sz="1800" dirty="0"/>
              <a:t>	6	</a:t>
            </a:r>
            <a:r>
              <a:rPr lang="en-US" sz="1800" dirty="0" smtClean="0"/>
              <a:t>1.6	</a:t>
            </a:r>
            <a:r>
              <a:rPr lang="en-US" sz="1800" dirty="0"/>
              <a:t>0.3</a:t>
            </a:r>
            <a:r>
              <a:rPr lang="en-US" sz="1800" dirty="0" smtClean="0"/>
              <a:t>	0.50	0.4	2500</a:t>
            </a:r>
          </a:p>
          <a:p>
            <a:pPr algn="l">
              <a:lnSpc>
                <a:spcPct val="100000"/>
              </a:lnSpc>
            </a:pPr>
            <a:endParaRPr lang="en-US" sz="1800" dirty="0" smtClean="0"/>
          </a:p>
          <a:p>
            <a:pPr algn="l">
              <a:lnSpc>
                <a:spcPct val="100000"/>
              </a:lnSpc>
            </a:pPr>
            <a:r>
              <a:rPr lang="en-US" sz="1800" dirty="0" smtClean="0"/>
              <a:t>Cores	    1	1	1	1	1	2	4	4</a:t>
            </a:r>
          </a:p>
          <a:p>
            <a:pPr algn="l">
              <a:lnSpc>
                <a:spcPct val="100000"/>
              </a:lnSpc>
            </a:pPr>
            <a:endParaRPr lang="en-US" sz="1800" dirty="0" smtClean="0"/>
          </a:p>
          <a:p>
            <a:pPr algn="l">
              <a:lnSpc>
                <a:spcPct val="100000"/>
              </a:lnSpc>
            </a:pPr>
            <a:r>
              <a:rPr lang="en-US" sz="1800" dirty="0" smtClean="0"/>
              <a:t>Effective</a:t>
            </a:r>
          </a:p>
          <a:p>
            <a:pPr algn="l">
              <a:lnSpc>
                <a:spcPct val="100000"/>
              </a:lnSpc>
            </a:pPr>
            <a:r>
              <a:rPr lang="en-US" sz="1800" dirty="0" smtClean="0"/>
              <a:t>cycle 	1000	50	6	1.6	0.3	0.25	0.1	10,000</a:t>
            </a:r>
          </a:p>
          <a:p>
            <a:pPr algn="l">
              <a:lnSpc>
                <a:spcPct val="100000"/>
              </a:lnSpc>
            </a:pPr>
            <a:r>
              <a:rPr lang="en-US" sz="1800" dirty="0" smtClean="0"/>
              <a:t>time (ns)</a:t>
            </a:r>
            <a:endParaRPr lang="en-US" sz="1800" dirty="0"/>
          </a:p>
        </p:txBody>
      </p:sp>
      <p:sp>
        <p:nvSpPr>
          <p:cNvPr id="7" name="TextBox 6"/>
          <p:cNvSpPr txBox="1"/>
          <p:nvPr/>
        </p:nvSpPr>
        <p:spPr>
          <a:xfrm>
            <a:off x="5029200" y="621268"/>
            <a:ext cx="3712186" cy="646331"/>
          </a:xfrm>
          <a:prstGeom prst="rect">
            <a:avLst/>
          </a:prstGeom>
          <a:noFill/>
        </p:spPr>
        <p:txBody>
          <a:bodyPr wrap="none" rtlCol="0">
            <a:spAutoFit/>
          </a:bodyPr>
          <a:lstStyle/>
          <a:p>
            <a:r>
              <a:rPr lang="en-US" sz="1800" dirty="0" smtClean="0">
                <a:latin typeface="Calibri" pitchFamily="34" charset="0"/>
              </a:rPr>
              <a:t>Inflection point in computer history</a:t>
            </a:r>
          </a:p>
          <a:p>
            <a:r>
              <a:rPr lang="en-US" sz="1800" dirty="0" smtClean="0">
                <a:latin typeface="Calibri" pitchFamily="34" charset="0"/>
              </a:rPr>
              <a:t>when designers hit the “Power Wall”</a:t>
            </a:r>
          </a:p>
        </p:txBody>
      </p:sp>
      <p:cxnSp>
        <p:nvCxnSpPr>
          <p:cNvPr id="9" name="Straight Arrow Connector 8"/>
          <p:cNvCxnSpPr/>
          <p:nvPr/>
        </p:nvCxnSpPr>
        <p:spPr bwMode="auto">
          <a:xfrm rot="10800000" flipV="1">
            <a:off x="50292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4572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7" name="Chart 6"/>
          <p:cNvGraphicFramePr>
            <a:graphicFrameLocks noGrp="1"/>
          </p:cNvGraphicFramePr>
          <p:nvPr/>
        </p:nvGraphicFramePr>
        <p:xfrm>
          <a:off x="357018" y="1676400"/>
          <a:ext cx="85725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120190" y="1981200"/>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
        <p:nvSpPr>
          <p:cNvPr id="9" name="TextBox 8"/>
          <p:cNvSpPr txBox="1"/>
          <p:nvPr/>
        </p:nvSpPr>
        <p:spPr>
          <a:xfrm>
            <a:off x="4876800" y="4191000"/>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5029200" y="5638800"/>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6004815" y="281940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t>Locality of reference</a:t>
            </a:r>
          </a:p>
          <a:p>
            <a:pPr>
              <a:lnSpc>
                <a:spcPct val="80000"/>
              </a:lnSpc>
            </a:pPr>
            <a:r>
              <a:rPr lang="en-US" dirty="0" smtClean="0">
                <a:solidFill>
                  <a:srgbClr val="BFBFBF"/>
                </a:solidFill>
              </a:rPr>
              <a:t>Caching in the memory hierarchy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t>
            </a:r>
            <a:r>
              <a:rPr lang="en-US" sz="1600" dirty="0" smtClean="0"/>
              <a:t>to/from </a:t>
            </a:r>
            <a:r>
              <a:rPr lang="en-US" sz="1600" dirty="0"/>
              <a:t>CPU)</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solidFill>
                  <a:schemeClr val="bg1">
                    <a:lumMod val="75000"/>
                  </a:schemeClr>
                </a:solidFill>
              </a:rPr>
              <a:t>Locality of reference</a:t>
            </a:r>
          </a:p>
          <a:p>
            <a:pPr>
              <a:lnSpc>
                <a:spcPct val="80000"/>
              </a:lnSpc>
            </a:pPr>
            <a:r>
              <a:rPr lang="en-US" dirty="0" smtClean="0"/>
              <a:t>Caching in the memory hierarchy</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An Example Memory Hierarchy</a:t>
            </a:r>
          </a:p>
        </p:txBody>
      </p:sp>
      <p:sp>
        <p:nvSpPr>
          <p:cNvPr id="35843" name="AutoShape 2"/>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a:p>
        </p:txBody>
      </p:sp>
      <p:sp>
        <p:nvSpPr>
          <p:cNvPr id="35844" name="Text Box 3"/>
          <p:cNvSpPr txBox="1">
            <a:spLocks noChangeArrowheads="1"/>
          </p:cNvSpPr>
          <p:nvPr/>
        </p:nvSpPr>
        <p:spPr bwMode="auto">
          <a:xfrm>
            <a:off x="3790061" y="1568034"/>
            <a:ext cx="948995" cy="33663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egisters</a:t>
            </a:r>
            <a:endParaRPr lang="en-GB" sz="1600" b="1" dirty="0">
              <a:latin typeface="Calibri" pitchFamily="34" charset="0"/>
            </a:endParaRPr>
          </a:p>
        </p:txBody>
      </p:sp>
      <p:sp>
        <p:nvSpPr>
          <p:cNvPr id="35845" name="Text Box 4"/>
          <p:cNvSpPr txBox="1">
            <a:spLocks noChangeArrowheads="1"/>
          </p:cNvSpPr>
          <p:nvPr/>
        </p:nvSpPr>
        <p:spPr bwMode="auto">
          <a:xfrm>
            <a:off x="3812500" y="2044099"/>
            <a:ext cx="904111"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 </a:t>
            </a:r>
            <a:r>
              <a:rPr lang="en-GB" sz="1600" b="1" dirty="0">
                <a:latin typeface="Calibri" pitchFamily="34" charset="0"/>
              </a:rPr>
              <a:t>(SRAM)</a:t>
            </a:r>
          </a:p>
        </p:txBody>
      </p:sp>
      <p:sp>
        <p:nvSpPr>
          <p:cNvPr id="35846" name="Text Box 5"/>
          <p:cNvSpPr txBox="1">
            <a:spLocks noChangeArrowheads="1"/>
          </p:cNvSpPr>
          <p:nvPr/>
        </p:nvSpPr>
        <p:spPr bwMode="auto">
          <a:xfrm>
            <a:off x="3576913" y="3753440"/>
            <a:ext cx="1375290"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Main </a:t>
            </a:r>
            <a:r>
              <a:rPr lang="en-GB" sz="160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(DRAM)</a:t>
            </a:r>
          </a:p>
        </p:txBody>
      </p:sp>
      <p:sp>
        <p:nvSpPr>
          <p:cNvPr id="35847" name="Text Box 6"/>
          <p:cNvSpPr txBox="1">
            <a:spLocks noChangeArrowheads="1"/>
          </p:cNvSpPr>
          <p:nvPr/>
        </p:nvSpPr>
        <p:spPr bwMode="auto">
          <a:xfrm>
            <a:off x="3160581" y="4604095"/>
            <a:ext cx="2207954"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t>
            </a:r>
            <a:r>
              <a:rPr lang="en-GB" sz="1600" b="1" dirty="0" smtClean="0">
                <a:latin typeface="Calibri" pitchFamily="34" charset="0"/>
              </a:rPr>
              <a:t>ocal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(local disks)</a:t>
            </a:r>
          </a:p>
        </p:txBody>
      </p:sp>
      <p:sp>
        <p:nvSpPr>
          <p:cNvPr id="35848" name="Line 7"/>
          <p:cNvSpPr>
            <a:spLocks noChangeShapeType="1"/>
          </p:cNvSpPr>
          <p:nvPr/>
        </p:nvSpPr>
        <p:spPr bwMode="auto">
          <a:xfrm>
            <a:off x="3736976" y="1931988"/>
            <a:ext cx="1063625" cy="1587"/>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0" name="Line 9"/>
          <p:cNvSpPr>
            <a:spLocks noChangeShapeType="1"/>
          </p:cNvSpPr>
          <p:nvPr/>
        </p:nvSpPr>
        <p:spPr bwMode="auto">
          <a:xfrm>
            <a:off x="2992438" y="3634582"/>
            <a:ext cx="2552700" cy="1587"/>
          </a:xfrm>
          <a:prstGeom prst="line">
            <a:avLst/>
          </a:prstGeom>
          <a:noFill/>
          <a:ln w="12600">
            <a:solidFill>
              <a:srgbClr val="000066"/>
            </a:solidFill>
            <a:miter lim="800000"/>
            <a:headEnd/>
            <a:tailEnd/>
          </a:ln>
        </p:spPr>
        <p:txBody>
          <a:bodyPr/>
          <a:lstStyle/>
          <a:p>
            <a:endParaRPr lang="en-US"/>
          </a:p>
        </p:txBody>
      </p:sp>
      <p:sp>
        <p:nvSpPr>
          <p:cNvPr id="35851" name="Line 10"/>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p:spPr>
        <p:txBody>
          <a:bodyPr/>
          <a:lstStyle/>
          <a:p>
            <a:endParaRPr lang="en-US"/>
          </a:p>
        </p:txBody>
      </p:sp>
      <p:sp>
        <p:nvSpPr>
          <p:cNvPr id="35852" name="Text Box 11"/>
          <p:cNvSpPr txBox="1">
            <a:spLocks noChangeArrowheads="1"/>
          </p:cNvSpPr>
          <p:nvPr/>
        </p:nvSpPr>
        <p:spPr bwMode="auto">
          <a:xfrm>
            <a:off x="455667" y="3829317"/>
            <a:ext cx="915933"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54" name="Text Box 13"/>
          <p:cNvSpPr txBox="1">
            <a:spLocks noChangeArrowheads="1"/>
          </p:cNvSpPr>
          <p:nvPr/>
        </p:nvSpPr>
        <p:spPr bwMode="auto">
          <a:xfrm>
            <a:off x="2267837" y="5562600"/>
            <a:ext cx="3993442"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emote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(tapes, distributed file systems, Web servers)</a:t>
            </a:r>
          </a:p>
        </p:txBody>
      </p:sp>
      <p:sp>
        <p:nvSpPr>
          <p:cNvPr id="35878" name="Text Box 16"/>
          <p:cNvSpPr txBox="1">
            <a:spLocks noChangeArrowheads="1"/>
          </p:cNvSpPr>
          <p:nvPr/>
        </p:nvSpPr>
        <p:spPr bwMode="auto">
          <a:xfrm>
            <a:off x="6858000" y="4648200"/>
            <a:ext cx="2062162" cy="728636"/>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Local disks hold files retrieved from disks on remote network servers</a:t>
            </a:r>
          </a:p>
        </p:txBody>
      </p:sp>
      <p:sp>
        <p:nvSpPr>
          <p:cNvPr id="35876" name="Text Box 19"/>
          <p:cNvSpPr txBox="1">
            <a:spLocks noChangeArrowheads="1"/>
          </p:cNvSpPr>
          <p:nvPr/>
        </p:nvSpPr>
        <p:spPr bwMode="auto">
          <a:xfrm>
            <a:off x="6376987" y="3962400"/>
            <a:ext cx="2744787" cy="517502"/>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Main memory holds disk </a:t>
            </a:r>
            <a:r>
              <a:rPr lang="en-GB" sz="1400" b="1" dirty="0" smtClean="0">
                <a:solidFill>
                  <a:srgbClr val="C00000"/>
                </a:solidFill>
                <a:latin typeface="Calibri" pitchFamily="34" charset="0"/>
              </a:rPr>
              <a:t>blocks </a:t>
            </a:r>
            <a:r>
              <a:rPr lang="en-GB" sz="1400" b="1" dirty="0">
                <a:solidFill>
                  <a:srgbClr val="C00000"/>
                </a:solidFill>
                <a:latin typeface="Calibri" pitchFamily="34" charset="0"/>
              </a:rPr>
              <a:t>retrieved from </a:t>
            </a:r>
            <a:r>
              <a:rPr lang="en-GB" sz="1400" b="1" dirty="0" smtClean="0">
                <a:solidFill>
                  <a:srgbClr val="C00000"/>
                </a:solidFill>
                <a:latin typeface="Calibri" pitchFamily="34" charset="0"/>
              </a:rPr>
              <a:t>local disks</a:t>
            </a:r>
            <a:endParaRPr lang="en-GB" sz="1400" b="1" dirty="0">
              <a:solidFill>
                <a:srgbClr val="C00000"/>
              </a:solidFill>
              <a:latin typeface="Calibri" pitchFamily="34" charset="0"/>
            </a:endParaRPr>
          </a:p>
        </p:txBody>
      </p:sp>
      <p:sp>
        <p:nvSpPr>
          <p:cNvPr id="35857" name="Line 20"/>
          <p:cNvSpPr>
            <a:spLocks noChangeShapeType="1"/>
          </p:cNvSpPr>
          <p:nvPr/>
        </p:nvSpPr>
        <p:spPr bwMode="auto">
          <a:xfrm>
            <a:off x="1760182" y="5337175"/>
            <a:ext cx="5029200" cy="1588"/>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8" name="Text Box 21"/>
          <p:cNvSpPr txBox="1">
            <a:spLocks noChangeArrowheads="1"/>
          </p:cNvSpPr>
          <p:nvPr/>
        </p:nvSpPr>
        <p:spPr bwMode="auto">
          <a:xfrm>
            <a:off x="3806090" y="2895177"/>
            <a:ext cx="916935"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a:t>
            </a:r>
            <a:r>
              <a:rPr lang="en-GB" sz="1600" b="1" dirty="0">
                <a:latin typeface="Calibri" pitchFamily="34" charset="0"/>
              </a:rPr>
              <a:t>SRAM)</a:t>
            </a:r>
          </a:p>
        </p:txBody>
      </p:sp>
      <p:sp>
        <p:nvSpPr>
          <p:cNvPr id="35873" name="Text Box 23"/>
          <p:cNvSpPr txBox="1">
            <a:spLocks noChangeArrowheads="1"/>
          </p:cNvSpPr>
          <p:nvPr/>
        </p:nvSpPr>
        <p:spPr bwMode="auto">
          <a:xfrm>
            <a:off x="5334000" y="2256245"/>
            <a:ext cx="283845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L1 cache holds cache lines retrieved from </a:t>
            </a:r>
            <a:r>
              <a:rPr lang="en-GB" sz="1400" b="1" dirty="0" smtClean="0">
                <a:solidFill>
                  <a:srgbClr val="C00000"/>
                </a:solidFill>
                <a:latin typeface="Calibri" pitchFamily="34" charset="0"/>
              </a:rPr>
              <a:t>L2 </a:t>
            </a:r>
            <a:r>
              <a:rPr lang="en-GB" sz="1400" b="1" dirty="0">
                <a:solidFill>
                  <a:srgbClr val="C00000"/>
                </a:solidFill>
                <a:latin typeface="Calibri" pitchFamily="34" charset="0"/>
              </a:rPr>
              <a:t>cache</a:t>
            </a:r>
          </a:p>
        </p:txBody>
      </p:sp>
      <p:sp>
        <p:nvSpPr>
          <p:cNvPr id="35860" name="Text Box 25"/>
          <p:cNvSpPr txBox="1">
            <a:spLocks noChangeArrowheads="1"/>
          </p:cNvSpPr>
          <p:nvPr/>
        </p:nvSpPr>
        <p:spPr bwMode="auto">
          <a:xfrm>
            <a:off x="4876800" y="1447800"/>
            <a:ext cx="2919412" cy="517502"/>
          </a:xfrm>
          <a:prstGeom prst="rect">
            <a:avLst/>
          </a:prstGeom>
          <a:noFill/>
          <a:ln w="9525">
            <a:solidFill>
              <a:srgbClr val="DF9F98"/>
            </a:solid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CPU registers hold words retrieved </a:t>
            </a:r>
            <a:r>
              <a:rPr lang="en-GB" sz="1400" b="1" dirty="0" smtClean="0">
                <a:solidFill>
                  <a:srgbClr val="C00000"/>
                </a:solidFill>
                <a:latin typeface="Calibri" pitchFamily="34" charset="0"/>
              </a:rPr>
              <a:t>from </a:t>
            </a:r>
            <a:r>
              <a:rPr lang="en-GB" sz="1400" b="1" dirty="0">
                <a:solidFill>
                  <a:srgbClr val="C00000"/>
                </a:solidFill>
                <a:latin typeface="Calibri" pitchFamily="34" charset="0"/>
              </a:rPr>
              <a:t>L1 cache</a:t>
            </a:r>
          </a:p>
        </p:txBody>
      </p:sp>
      <p:sp>
        <p:nvSpPr>
          <p:cNvPr id="35871" name="Text Box 28"/>
          <p:cNvSpPr txBox="1">
            <a:spLocks noChangeArrowheads="1"/>
          </p:cNvSpPr>
          <p:nvPr/>
        </p:nvSpPr>
        <p:spPr bwMode="auto">
          <a:xfrm>
            <a:off x="5867400" y="3124200"/>
            <a:ext cx="262890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L2 cache holds cache lines retrieved from main memory</a:t>
            </a:r>
          </a:p>
        </p:txBody>
      </p:sp>
      <p:sp>
        <p:nvSpPr>
          <p:cNvPr id="35863" name="Text Box 30"/>
          <p:cNvSpPr txBox="1">
            <a:spLocks noChangeArrowheads="1"/>
          </p:cNvSpPr>
          <p:nvPr/>
        </p:nvSpPr>
        <p:spPr bwMode="auto">
          <a:xfrm>
            <a:off x="3530600" y="13319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L0:</a:t>
            </a:r>
          </a:p>
        </p:txBody>
      </p:sp>
      <p:sp>
        <p:nvSpPr>
          <p:cNvPr id="35864" name="Text Box 31"/>
          <p:cNvSpPr txBox="1">
            <a:spLocks noChangeArrowheads="1"/>
          </p:cNvSpPr>
          <p:nvPr/>
        </p:nvSpPr>
        <p:spPr bwMode="auto">
          <a:xfrm>
            <a:off x="3152775" y="20415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L1:</a:t>
            </a:r>
          </a:p>
        </p:txBody>
      </p:sp>
      <p:sp>
        <p:nvSpPr>
          <p:cNvPr id="35865" name="Text Box 32"/>
          <p:cNvSpPr txBox="1">
            <a:spLocks noChangeArrowheads="1"/>
          </p:cNvSpPr>
          <p:nvPr/>
        </p:nvSpPr>
        <p:spPr bwMode="auto">
          <a:xfrm>
            <a:off x="2714625" y="273843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L2:</a:t>
            </a:r>
          </a:p>
        </p:txBody>
      </p:sp>
      <p:sp>
        <p:nvSpPr>
          <p:cNvPr id="35866" name="Text Box 33"/>
          <p:cNvSpPr txBox="1">
            <a:spLocks noChangeArrowheads="1"/>
          </p:cNvSpPr>
          <p:nvPr/>
        </p:nvSpPr>
        <p:spPr bwMode="auto">
          <a:xfrm>
            <a:off x="2241550" y="35417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L3:</a:t>
            </a:r>
          </a:p>
        </p:txBody>
      </p:sp>
      <p:sp>
        <p:nvSpPr>
          <p:cNvPr id="35867" name="Text Box 34"/>
          <p:cNvSpPr txBox="1">
            <a:spLocks noChangeArrowheads="1"/>
          </p:cNvSpPr>
          <p:nvPr/>
        </p:nvSpPr>
        <p:spPr bwMode="auto">
          <a:xfrm>
            <a:off x="1639888" y="46069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L4:</a:t>
            </a:r>
          </a:p>
        </p:txBody>
      </p:sp>
      <p:sp>
        <p:nvSpPr>
          <p:cNvPr id="35868" name="Text Box 35"/>
          <p:cNvSpPr txBox="1">
            <a:spLocks noChangeArrowheads="1"/>
          </p:cNvSpPr>
          <p:nvPr/>
        </p:nvSpPr>
        <p:spPr bwMode="auto">
          <a:xfrm>
            <a:off x="1000125" y="570388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L5:</a:t>
            </a:r>
          </a:p>
        </p:txBody>
      </p:sp>
      <p:sp>
        <p:nvSpPr>
          <p:cNvPr id="35869" name="Text Box 36"/>
          <p:cNvSpPr txBox="1">
            <a:spLocks noChangeArrowheads="1"/>
          </p:cNvSpPr>
          <p:nvPr/>
        </p:nvSpPr>
        <p:spPr bwMode="auto">
          <a:xfrm>
            <a:off x="457200" y="2312467"/>
            <a:ext cx="894132"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faster</a:t>
            </a:r>
            <a:r>
              <a:rPr lang="en-GB" sz="1600" b="1" dirty="0" smtClean="0">
                <a:latin typeface="Calibri" pitchFamily="34" charset="0"/>
              </a:rPr>
              <a:t>,</a:t>
            </a: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70" name="Line 37"/>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p:spPr>
        <p:txBody>
          <a:bodyPr/>
          <a:lstStyle/>
          <a:p>
            <a:endParaRPr lang="en-US"/>
          </a:p>
        </p:txBody>
      </p:sp>
      <p:cxnSp>
        <p:nvCxnSpPr>
          <p:cNvPr id="40" name="Straight Connector 39"/>
          <p:cNvCxnSpPr/>
          <p:nvPr/>
        </p:nvCxnSpPr>
        <p:spPr bwMode="auto">
          <a:xfrm>
            <a:off x="2267306" y="4463813"/>
            <a:ext cx="4006851" cy="1588"/>
          </a:xfrm>
          <a:prstGeom prst="line">
            <a:avLst/>
          </a:prstGeom>
          <a:noFill/>
          <a:ln w="254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2756078" y="3634582"/>
            <a:ext cx="3017520" cy="1588"/>
          </a:xfrm>
          <a:prstGeom prst="line">
            <a:avLst/>
          </a:prstGeom>
          <a:no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3263722" y="2741612"/>
            <a:ext cx="2011680" cy="1588"/>
          </a:xfrm>
          <a:prstGeom prst="line">
            <a:avLst/>
          </a:prstGeom>
          <a:noFill/>
          <a:ln w="254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r>
              <a:rPr lang="en-US" sz="2000" dirty="0" smtClean="0"/>
              <a:t>.</a:t>
            </a:r>
          </a:p>
          <a:p>
            <a:pPr>
              <a:buNone/>
            </a:pPr>
            <a:r>
              <a:rPr lang="en-US" sz="2000" dirty="0" smtClean="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cache is empty.</a:t>
            </a:r>
          </a:p>
          <a:p>
            <a:r>
              <a:rPr lang="en-US" dirty="0" smtClean="0">
                <a:solidFill>
                  <a:srgbClr val="FF0000"/>
                </a:solidFill>
              </a:rPr>
              <a:t>Conflict miss</a:t>
            </a:r>
          </a:p>
          <a:p>
            <a:pPr lvl="1"/>
            <a:r>
              <a:rPr lang="en-US" dirty="0" smtClean="0"/>
              <a:t>Most caches limit blocks at level k+1 to a small subset (sometimes a singleton) of the block positions at level </a:t>
            </a:r>
            <a:r>
              <a:rPr lang="en-US" dirty="0" err="1" smtClean="0"/>
              <a:t>k</a:t>
            </a:r>
            <a:r>
              <a:rPr lang="en-US" dirty="0" smtClean="0"/>
              <a:t>.</a:t>
            </a:r>
          </a:p>
          <a:p>
            <a:pPr lvl="2"/>
            <a:r>
              <a:rPr lang="en-US" dirty="0" smtClean="0"/>
              <a:t>E.g. Block </a:t>
            </a:r>
            <a:r>
              <a:rPr lang="en-US" dirty="0" err="1" smtClean="0"/>
              <a:t>i</a:t>
            </a:r>
            <a:r>
              <a:rPr lang="en-US" dirty="0" smtClean="0"/>
              <a:t> at level k+1 must be placed in block (</a:t>
            </a:r>
            <a:r>
              <a:rPr lang="en-US" dirty="0" err="1" smtClean="0"/>
              <a:t>i</a:t>
            </a:r>
            <a:r>
              <a:rPr lang="en-US" dirty="0" smtClean="0"/>
              <a:t> mod 4) at level </a:t>
            </a:r>
            <a:r>
              <a:rPr lang="en-US" dirty="0" err="1" smtClean="0"/>
              <a:t>k</a:t>
            </a:r>
            <a:r>
              <a:rPr lang="en-US" dirty="0" smtClean="0"/>
              <a:t>.</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On/Off</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AFS/NFS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Summary</a:t>
            </a:r>
            <a:endParaRPr lang="en-US"/>
          </a:p>
        </p:txBody>
      </p:sp>
      <p:sp>
        <p:nvSpPr>
          <p:cNvPr id="146435" name="Rectangle 3"/>
          <p:cNvSpPr>
            <a:spLocks noGrp="1" noChangeArrowheads="1"/>
          </p:cNvSpPr>
          <p:nvPr>
            <p:ph type="body" idx="1"/>
          </p:nvPr>
        </p:nvSpPr>
        <p:spPr/>
        <p:txBody>
          <a:bodyPr/>
          <a:lstStyle/>
          <a:p>
            <a:r>
              <a:rPr lang="en-US" dirty="0" smtClean="0"/>
              <a:t>The speed gap between CPU, memory and mass storage continues to widen.</a:t>
            </a:r>
          </a:p>
          <a:p>
            <a:endParaRPr lang="en-US" dirty="0" smtClean="0"/>
          </a:p>
          <a:p>
            <a:r>
              <a:rPr lang="en-US" dirty="0" smtClean="0"/>
              <a:t>Well-written programs exhibit a property called locality.</a:t>
            </a:r>
          </a:p>
          <a:p>
            <a:endParaRPr lang="en-US" dirty="0" smtClean="0"/>
          </a:p>
          <a:p>
            <a:r>
              <a:rPr lang="en-US" dirty="0" smtClean="0"/>
              <a:t>Memory hierarchies based on caching close the gap by exploiting locality.</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r>
              <a:rPr lang="en-US" sz="2000" dirty="0" smtClean="0"/>
              <a:t>.</a:t>
            </a:r>
          </a:p>
          <a:p>
            <a:pPr>
              <a:buNone/>
            </a:pPr>
            <a:r>
              <a:rPr lang="en-US" sz="2000" dirty="0" smtClean="0">
                <a:solidFill>
                  <a:schemeClr val="tx2"/>
                </a:solidFill>
                <a:effectLst>
                  <a:outerShdw blurRad="38100" dist="38100" dir="2700000" algn="tl">
                    <a:srgbClr val="DDDDDD"/>
                  </a:outerShdw>
                </a:effectLst>
              </a:rPr>
              <a:t>Step 2(b): </a:t>
            </a:r>
            <a:r>
              <a:rPr lang="en-US" sz="2000" dirty="0" err="1" smtClean="0">
                <a:solidFill>
                  <a:schemeClr val="tx2"/>
                </a:solidFill>
                <a:effectLst>
                  <a:outerShdw blurRad="38100" dist="38100" dir="2700000" algn="tl">
                    <a:srgbClr val="DDDDDD"/>
                  </a:outerShdw>
                </a:effectLst>
              </a:rPr>
              <a:t>Supercell</a:t>
            </a:r>
            <a:r>
              <a:rPr lang="en-US" sz="2000" dirty="0" smtClean="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smtClean="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Memory</a:t>
            </a:r>
            <a:endParaRPr lang="en-US" sz="1600" dirty="0"/>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497" y="3153"/>
                <a:ext cx="2485" cy="361"/>
                <a:chOff x="1497" y="3153"/>
                <a:chExt cx="2485"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497" y="3301"/>
                  <a:ext cx="2429"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a:t>
                  </a:r>
                  <a:r>
                    <a:rPr lang="en-US" sz="1600" dirty="0" err="1"/>
                    <a:t>doubleword</a:t>
                  </a:r>
                  <a:r>
                    <a:rPr lang="en-US" sz="1600" dirty="0"/>
                    <a:t> at 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297363" cy="1830387"/>
            <a:chOff x="1468" y="3023"/>
            <a:chExt cx="2707" cy="1153"/>
          </a:xfrm>
        </p:grpSpPr>
        <p:grpSp>
          <p:nvGrpSpPr>
            <p:cNvPr id="11" name="Group 105"/>
            <p:cNvGrpSpPr>
              <a:grpSpLocks/>
            </p:cNvGrpSpPr>
            <p:nvPr/>
          </p:nvGrpSpPr>
          <p:grpSpPr bwMode="auto">
            <a:xfrm>
              <a:off x="2476" y="3677"/>
              <a:ext cx="1699" cy="499"/>
              <a:chOff x="2476" y="3677"/>
              <a:chExt cx="1699"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5"/>
                <a:ext cx="1223"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a:t>
                </a:r>
                <a:r>
                  <a:rPr lang="en-US" sz="1600" dirty="0" err="1"/>
                  <a:t>doubleword</a:t>
                </a:r>
                <a:endParaRPr lang="en-US" sz="1600" dirty="0"/>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smtClean="0"/>
              <a:t>Enhanced DRAMs</a:t>
            </a:r>
            <a:endParaRPr lang="en-US"/>
          </a:p>
        </p:txBody>
      </p:sp>
      <p:sp>
        <p:nvSpPr>
          <p:cNvPr id="121861" name="Rectangle 1029"/>
          <p:cNvSpPr>
            <a:spLocks noGrp="1" noChangeArrowheads="1"/>
          </p:cNvSpPr>
          <p:nvPr>
            <p:ph type="body" idx="1"/>
          </p:nvPr>
        </p:nvSpPr>
        <p:spPr>
          <a:xfrm>
            <a:off x="396875" y="1362074"/>
            <a:ext cx="8594725" cy="5114925"/>
          </a:xfrm>
        </p:spPr>
        <p:txBody>
          <a:bodyPr>
            <a:normAutofit/>
          </a:bodyPr>
          <a:lstStyle/>
          <a:p>
            <a:r>
              <a:rPr lang="en-US" dirty="0" smtClean="0"/>
              <a:t>Basic DRAM cell has not changed since its invention in 1966.</a:t>
            </a:r>
          </a:p>
          <a:p>
            <a:pPr lvl="1"/>
            <a:r>
              <a:rPr lang="en-US" dirty="0" smtClean="0"/>
              <a:t>Commercialized by Intel in 1970. </a:t>
            </a:r>
          </a:p>
          <a:p>
            <a:r>
              <a:rPr lang="en-US" dirty="0" smtClean="0"/>
              <a:t>DRAM cores with better interface logic and faster I/O :</a:t>
            </a:r>
          </a:p>
          <a:p>
            <a:pPr lvl="1"/>
            <a:r>
              <a:rPr lang="en-US" dirty="0" smtClean="0"/>
              <a:t>Synchronous DRAM (</a:t>
            </a:r>
            <a:r>
              <a:rPr lang="en-US" dirty="0" smtClean="0">
                <a:solidFill>
                  <a:srgbClr val="FF0000"/>
                </a:solidFill>
              </a:rPr>
              <a:t>SDRAM</a:t>
            </a:r>
            <a:r>
              <a:rPr lang="en-US" dirty="0" smtClean="0"/>
              <a:t>)</a:t>
            </a:r>
          </a:p>
          <a:p>
            <a:pPr lvl="2"/>
            <a:r>
              <a:rPr lang="en-US" dirty="0" smtClean="0"/>
              <a:t>Uses a conventional clock signal instead of asynchronous control</a:t>
            </a:r>
          </a:p>
          <a:p>
            <a:pPr lvl="2"/>
            <a:r>
              <a:rPr lang="en-US" dirty="0" smtClean="0"/>
              <a:t>Allows reuse of the row addresses (e.g., RAS, CAS, CAS, CAS)</a:t>
            </a:r>
          </a:p>
          <a:p>
            <a:pPr lvl="1"/>
            <a:endParaRPr lang="en-US" dirty="0" smtClean="0"/>
          </a:p>
          <a:p>
            <a:pPr lvl="1"/>
            <a:r>
              <a:rPr lang="en-US" dirty="0" smtClean="0"/>
              <a:t>Double data-rate synchronous DRAM (</a:t>
            </a:r>
            <a:r>
              <a:rPr lang="en-US" dirty="0" smtClean="0">
                <a:solidFill>
                  <a:srgbClr val="FF0000"/>
                </a:solidFill>
              </a:rPr>
              <a:t>DDR SDRAM</a:t>
            </a:r>
            <a:r>
              <a:rPr lang="en-US" dirty="0" smtClean="0"/>
              <a:t>)</a:t>
            </a:r>
          </a:p>
          <a:p>
            <a:pPr lvl="2"/>
            <a:r>
              <a:rPr lang="en-US" dirty="0" smtClean="0"/>
              <a:t>Double edge clocking sends two bits per cycle per pin</a:t>
            </a:r>
          </a:p>
          <a:p>
            <a:pPr lvl="2"/>
            <a:r>
              <a:rPr lang="en-US" dirty="0" smtClean="0"/>
              <a:t>Different types distinguished by size of small </a:t>
            </a:r>
            <a:r>
              <a:rPr lang="en-US" dirty="0" err="1" smtClean="0"/>
              <a:t>prefetch</a:t>
            </a:r>
            <a:r>
              <a:rPr lang="en-US" dirty="0" smtClean="0"/>
              <a:t> buffer:</a:t>
            </a:r>
          </a:p>
          <a:p>
            <a:pPr lvl="3"/>
            <a:r>
              <a:rPr lang="en-US" dirty="0" smtClean="0">
                <a:solidFill>
                  <a:srgbClr val="FF0000"/>
                </a:solidFill>
              </a:rPr>
              <a:t>DDR</a:t>
            </a:r>
            <a:r>
              <a:rPr lang="en-US" dirty="0" smtClean="0"/>
              <a:t> (2 bits), </a:t>
            </a:r>
            <a:r>
              <a:rPr lang="en-US" dirty="0" smtClean="0">
                <a:solidFill>
                  <a:srgbClr val="FF0000"/>
                </a:solidFill>
              </a:rPr>
              <a:t>DDR2</a:t>
            </a:r>
            <a:r>
              <a:rPr lang="en-US" dirty="0" smtClean="0"/>
              <a:t> (4 bits), </a:t>
            </a:r>
            <a:r>
              <a:rPr lang="en-US" dirty="0" smtClean="0">
                <a:solidFill>
                  <a:srgbClr val="FF0000"/>
                </a:solidFill>
              </a:rPr>
              <a:t>DDR4</a:t>
            </a:r>
            <a:r>
              <a:rPr lang="en-US" dirty="0" smtClean="0"/>
              <a:t> (8 bits)</a:t>
            </a:r>
          </a:p>
          <a:p>
            <a:pPr lvl="2"/>
            <a:r>
              <a:rPr lang="en-US" dirty="0" smtClean="0"/>
              <a:t>By 2010, standard for most server and desktop systems</a:t>
            </a:r>
          </a:p>
          <a:p>
            <a:pPr lvl="2"/>
            <a:r>
              <a:rPr lang="en-US" dirty="0" smtClean="0"/>
              <a:t>Intel Core i7 supports only DDR3 SDRAM</a:t>
            </a:r>
          </a:p>
          <a:p>
            <a:pPr lvl="3"/>
            <a:endParaRPr lang="en-US" dirty="0" smtClean="0"/>
          </a:p>
          <a:p>
            <a:pPr lvl="3"/>
            <a:endParaRPr lang="en-US"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8432</TotalTime>
  <Words>4810</Words>
  <Application>Microsoft Macintosh PowerPoint</Application>
  <PresentationFormat>On-screen Show (4:3)</PresentationFormat>
  <Paragraphs>1015</Paragraphs>
  <Slides>64</Slides>
  <Notes>59</Notes>
  <HiddenSlides>0</HiddenSlides>
  <MMClips>0</MMClips>
  <ScaleCrop>false</ScaleCrop>
  <HeadingPairs>
    <vt:vector size="4" baseType="variant">
      <vt:variant>
        <vt:lpstr>Design Template</vt:lpstr>
      </vt:variant>
      <vt:variant>
        <vt:i4>2</vt:i4>
      </vt:variant>
      <vt:variant>
        <vt:lpstr>Slide Titles</vt:lpstr>
      </vt:variant>
      <vt:variant>
        <vt:i4>64</vt:i4>
      </vt:variant>
    </vt:vector>
  </HeadingPairs>
  <TitlesOfParts>
    <vt:vector size="66" baseType="lpstr">
      <vt:lpstr>template2007</vt:lpstr>
      <vt:lpstr>Default Design</vt:lpstr>
      <vt:lpstr>The Memory Hierarchy  15-213: Introduction to Computer Systems 9th Lecture, Sep. 21, 2010</vt:lpstr>
      <vt:lpstr>Today</vt:lpstr>
      <vt:lpstr>Random-Access Memory (RAM)</vt:lpstr>
      <vt:lpstr>SRAM vs DRAM Summary</vt:lpstr>
      <vt:lpstr>Conventional DRAM Organization</vt:lpstr>
      <vt:lpstr>Reading DRAM Supercell (2,1)</vt:lpstr>
      <vt:lpstr>Reading DRAM Supercell (2,1)</vt:lpstr>
      <vt:lpstr>Memory Modules</vt:lpstr>
      <vt:lpstr>Enhanced DRAMs</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(Muliple-Platter View)</vt:lpstr>
      <vt:lpstr>Disk Capacity</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Storage Trends</vt:lpstr>
      <vt:lpstr>CPU Clock Rates</vt:lpstr>
      <vt:lpstr>The CPU-Memory Gap</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An Example Memory Hierarchy</vt:lpstr>
      <vt:lpstr>Caches</vt:lpstr>
      <vt:lpstr>General Cache Concepts</vt:lpstr>
      <vt:lpstr>General Cache Concepts: Hit</vt:lpstr>
      <vt:lpstr>General Cache Concepts: Miss</vt:lpstr>
      <vt:lpstr>General Caching Concepts:  Types of Cache Misses</vt:lpstr>
      <vt:lpstr>Examples of Caching in the Hierarchy</vt:lpstr>
      <vt:lpstr>Summary</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David O'Hallaron</cp:lastModifiedBy>
  <cp:revision>455</cp:revision>
  <cp:lastPrinted>1999-09-20T15:19:18Z</cp:lastPrinted>
  <dcterms:created xsi:type="dcterms:W3CDTF">2011-01-05T22:48:58Z</dcterms:created>
  <dcterms:modified xsi:type="dcterms:W3CDTF">2011-01-05T22:55:22Z</dcterms:modified>
</cp:coreProperties>
</file>