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slideLayouts/slideLayout24.xml" ContentType="application/vnd.openxmlformats-officedocument.presentationml.slideLayout+xml"/>
  <Override PartName="/ppt/theme/theme1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65.xml" ContentType="application/vnd.openxmlformats-officedocument.presentationml.slide+xml"/>
  <Override PartName="/ppt/slideLayouts/slideLayout28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s/slide46.xml" ContentType="application/vnd.openxmlformats-officedocument.presentationml.slide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37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66.xml" ContentType="application/vnd.openxmlformats-officedocument.presentationml.slide+xml"/>
  <Override PartName="/ppt/slideLayouts/slideLayout29.xml" ContentType="application/vnd.openxmlformats-officedocument.presentationml.slideLayout+xml"/>
  <Override PartName="/ppt/slides/slide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4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6.xml" ContentType="application/vnd.openxmlformats-officedocument.theme+xml"/>
  <Default Extension="rels" ContentType="application/vnd.openxmlformats-package.relationships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s/slide63.xml" ContentType="application/vnd.openxmlformats-officedocument.presentationml.slide+xml"/>
  <Override PartName="/ppt/slideLayouts/slideLayout4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4.xml" ContentType="application/vnd.openxmlformats-officedocument.presentationml.slideLayout+xml"/>
  <Override PartName="/ppt/theme/theme7.xml" ContentType="application/vnd.openxmlformats-officedocument.theme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slides/slide2.xml" ContentType="application/vnd.openxmlformats-officedocument.presentationml.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slideLayouts/slideLayout23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10.xml" ContentType="application/vnd.openxmlformats-officedocument.presentationml.slide+xml"/>
  <Override PartName="/ppt/slides/slide64.xml" ContentType="application/vnd.openxmlformats-officedocument.presentationml.slide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73"/>
  </p:notesMasterIdLst>
  <p:sldIdLst>
    <p:sldId id="335" r:id="rId7"/>
    <p:sldId id="260" r:id="rId8"/>
    <p:sldId id="269" r:id="rId9"/>
    <p:sldId id="270" r:id="rId10"/>
    <p:sldId id="271" r:id="rId11"/>
    <p:sldId id="272" r:id="rId12"/>
    <p:sldId id="273" r:id="rId13"/>
    <p:sldId id="274" r:id="rId14"/>
    <p:sldId id="365" r:id="rId15"/>
    <p:sldId id="275" r:id="rId16"/>
    <p:sldId id="353" r:id="rId17"/>
    <p:sldId id="276" r:id="rId18"/>
    <p:sldId id="277" r:id="rId19"/>
    <p:sldId id="278" r:id="rId20"/>
    <p:sldId id="279" r:id="rId21"/>
    <p:sldId id="354" r:id="rId22"/>
    <p:sldId id="280" r:id="rId23"/>
    <p:sldId id="281" r:id="rId24"/>
    <p:sldId id="287" r:id="rId25"/>
    <p:sldId id="288" r:id="rId26"/>
    <p:sldId id="289" r:id="rId27"/>
    <p:sldId id="290" r:id="rId28"/>
    <p:sldId id="256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336" r:id="rId37"/>
    <p:sldId id="337" r:id="rId38"/>
    <p:sldId id="338" r:id="rId39"/>
    <p:sldId id="339" r:id="rId40"/>
    <p:sldId id="340" r:id="rId41"/>
    <p:sldId id="341" r:id="rId42"/>
    <p:sldId id="342" r:id="rId43"/>
    <p:sldId id="343" r:id="rId44"/>
    <p:sldId id="344" r:id="rId45"/>
    <p:sldId id="345" r:id="rId46"/>
    <p:sldId id="309" r:id="rId47"/>
    <p:sldId id="310" r:id="rId48"/>
    <p:sldId id="311" r:id="rId49"/>
    <p:sldId id="346" r:id="rId50"/>
    <p:sldId id="312" r:id="rId51"/>
    <p:sldId id="347" r:id="rId52"/>
    <p:sldId id="348" r:id="rId53"/>
    <p:sldId id="349" r:id="rId54"/>
    <p:sldId id="324" r:id="rId55"/>
    <p:sldId id="363" r:id="rId56"/>
    <p:sldId id="325" r:id="rId57"/>
    <p:sldId id="326" r:id="rId58"/>
    <p:sldId id="327" r:id="rId59"/>
    <p:sldId id="364" r:id="rId60"/>
    <p:sldId id="328" r:id="rId61"/>
    <p:sldId id="355" r:id="rId62"/>
    <p:sldId id="356" r:id="rId63"/>
    <p:sldId id="357" r:id="rId64"/>
    <p:sldId id="358" r:id="rId65"/>
    <p:sldId id="359" r:id="rId66"/>
    <p:sldId id="366" r:id="rId67"/>
    <p:sldId id="329" r:id="rId68"/>
    <p:sldId id="361" r:id="rId69"/>
    <p:sldId id="330" r:id="rId70"/>
    <p:sldId id="362" r:id="rId71"/>
    <p:sldId id="334" r:id="rId7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6135" autoAdjust="0"/>
    <p:restoredTop sz="94660"/>
  </p:normalViewPr>
  <p:slideViewPr>
    <p:cSldViewPr>
      <p:cViewPr varScale="1">
        <p:scale>
          <a:sx n="87" d="100"/>
          <a:sy n="87" d="100"/>
        </p:scale>
        <p:origin x="-8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73" Type="http://schemas.openxmlformats.org/officeDocument/2006/relationships/notesMaster" Target="notesMasters/notesMaster1.xml"/><Relationship Id="rId74" Type="http://schemas.openxmlformats.org/officeDocument/2006/relationships/printerSettings" Target="printerSettings/printerSettings1.bin"/><Relationship Id="rId75" Type="http://schemas.openxmlformats.org/officeDocument/2006/relationships/presProps" Target="presProps.xml"/><Relationship Id="rId76" Type="http://schemas.openxmlformats.org/officeDocument/2006/relationships/viewProps" Target="viewProps.xml"/><Relationship Id="rId77" Type="http://schemas.openxmlformats.org/officeDocument/2006/relationships/theme" Target="theme/theme1.xml"/><Relationship Id="rId78" Type="http://schemas.openxmlformats.org/officeDocument/2006/relationships/tableStyles" Target="tableStyles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84245-4571-4C90-8BD5-DFDBDCB8E868}" type="datetimeFigureOut">
              <a:rPr lang="en-US" smtClean="0"/>
              <a:pPr/>
              <a:t>1/5/11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85A2-FA6A-46DD-B3E5-15C95E45F6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2032000"/>
            <a:ext cx="777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  <a:endParaRPr lang="en-US" dirty="0" smtClean="0">
              <a:sym typeface="Calibri Bold" charset="0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</a:t>
            </a:r>
            <a:r>
              <a:rPr lang="en-US" dirty="0" smtClean="0">
                <a:sym typeface="Calibri" charset="0"/>
              </a:rPr>
              <a:t>level</a:t>
            </a:r>
            <a:endParaRPr lang="en-US" dirty="0" smtClean="0">
              <a:sym typeface="Calibri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08000" indent="-22860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774700" indent="-1778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572000"/>
            <a:ext cx="3666132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Calibri"/>
                <a:ea typeface="Calibri Bold" charset="0"/>
                <a:cs typeface="Calibri"/>
                <a:sym typeface="Calibri Bold" charset="0"/>
              </a:rPr>
              <a:t>Instructors:</a:t>
            </a:r>
            <a:r>
              <a:rPr lang="en-US" sz="2000" b="1" dirty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"/>
                <a:ea typeface="Calibri" charset="0"/>
                <a:cs typeface="Calibri"/>
                <a:sym typeface="Calibri" charset="0"/>
              </a:rPr>
              <a:t>Randy Bryant and Dave O’Hallaron</a:t>
            </a:r>
            <a:endParaRPr lang="en-US" sz="2000" dirty="0">
              <a:solidFill>
                <a:schemeClr val="tx1"/>
              </a:solidFill>
              <a:latin typeface="Calibri"/>
              <a:ea typeface="Calibri" charset="0"/>
              <a:cs typeface="Calibri"/>
              <a:sym typeface="Calibri" charset="0"/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1752600"/>
            <a:ext cx="8356600" cy="2590800"/>
          </a:xfrm>
          <a:ln/>
        </p:spPr>
        <p:txBody>
          <a:bodyPr/>
          <a:lstStyle/>
          <a:p>
            <a:pPr marL="119063" indent="-119063"/>
            <a:r>
              <a:rPr lang="en-US" b="1" dirty="0" smtClean="0"/>
              <a:t>Machine-Level Programming III:</a:t>
            </a:r>
            <a:br>
              <a:rPr lang="en-US" b="1" dirty="0" smtClean="0"/>
            </a:br>
            <a:r>
              <a:rPr lang="en-US" b="1" dirty="0" smtClean="0"/>
              <a:t>Switch Statements  </a:t>
            </a:r>
            <a:r>
              <a:rPr lang="en-US" b="1" dirty="0"/>
              <a:t>and </a:t>
            </a:r>
            <a:r>
              <a:rPr lang="en-US" b="1" dirty="0" smtClean="0"/>
              <a:t>IA32 </a:t>
            </a:r>
            <a:r>
              <a:rPr lang="en-US" b="1" dirty="0" smtClean="0"/>
              <a:t>Procedures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dirty="0" smtClean="0"/>
              <a:t>15-213: Introduction to Computer Systems</a:t>
            </a:r>
            <a:br>
              <a:rPr lang="en-US" sz="2000" dirty="0" smtClean="0"/>
            </a:br>
            <a:r>
              <a:rPr lang="en-US" sz="2000" dirty="0" smtClean="0"/>
              <a:t>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Lecture, Sep. 9, 2010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Code Blocks (Partial)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3505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.L2:		# Default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$2,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w =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.L5:		# x ==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w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.L9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merge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		# x ==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w = y*z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case 1:	  // .L3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default: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(Rest)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3810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		# x ==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sarl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$31,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w = y/z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.L9:		# merge: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w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		# x == 5, 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w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w = 1-z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4038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// .L4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merge:    // .L9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.L6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 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Switch Code (Finish)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2819400"/>
            <a:ext cx="8382000" cy="4013200"/>
          </a:xfrm>
        </p:spPr>
        <p:txBody>
          <a:bodyPr/>
          <a:lstStyle/>
          <a:p>
            <a:r>
              <a:rPr lang="en-US" dirty="0" smtClean="0"/>
              <a:t>Noteworthy Features</a:t>
            </a:r>
          </a:p>
          <a:p>
            <a:pPr lvl="1"/>
            <a:r>
              <a:rPr lang="en-US" dirty="0" smtClean="0"/>
              <a:t>Jump table avoids sequencing through cases</a:t>
            </a:r>
          </a:p>
          <a:p>
            <a:pPr lvl="2"/>
            <a:r>
              <a:rPr lang="en-US" dirty="0" smtClean="0"/>
              <a:t>Constant time, rather than linear</a:t>
            </a:r>
            <a:endParaRPr lang="en-US" dirty="0"/>
          </a:p>
          <a:p>
            <a:pPr lvl="1"/>
            <a:r>
              <a:rPr lang="en-US" dirty="0" smtClean="0"/>
              <a:t>Use jump table to handle holes and duplicate tags</a:t>
            </a:r>
          </a:p>
          <a:p>
            <a:pPr lvl="1"/>
            <a:r>
              <a:rPr lang="en-US" dirty="0" smtClean="0"/>
              <a:t>Use program sequencing to handle fall-through</a:t>
            </a:r>
          </a:p>
          <a:p>
            <a:pPr lvl="1"/>
            <a:r>
              <a:rPr lang="en-US" dirty="0" smtClean="0"/>
              <a:t>Don’t initialize w = 1 unless really need it</a:t>
            </a:r>
            <a:endParaRPr lang="en-US" dirty="0"/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228600" y="1431925"/>
            <a:ext cx="3975100" cy="4730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 w;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4267200" y="1295400"/>
            <a:ext cx="4737100" cy="12954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.L8:		# done: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96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Switch Implementation</a:t>
            </a:r>
          </a:p>
        </p:txBody>
      </p:sp>
      <p:sp>
        <p:nvSpPr>
          <p:cNvPr id="29700" name="Rectangle 4"/>
          <p:cNvSpPr>
            <a:spLocks/>
          </p:cNvSpPr>
          <p:nvPr/>
        </p:nvSpPr>
        <p:spPr bwMode="auto">
          <a:xfrm>
            <a:off x="5416550" y="2865438"/>
            <a:ext cx="3517900" cy="2925762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.section	.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.L2	# x = 0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.L4	# x = 2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3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.L2	# x = 4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.L6	# X = 5</a:t>
            </a:r>
          </a:p>
          <a:p>
            <a:pPr algn="l">
              <a:tabLst>
                <a:tab pos="228600" algn="l"/>
                <a:tab pos="149225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.L6	# x = 6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701" name="Rectangle 5"/>
          <p:cNvSpPr>
            <a:spLocks/>
          </p:cNvSpPr>
          <p:nvPr/>
        </p:nvSpPr>
        <p:spPr bwMode="auto">
          <a:xfrm>
            <a:off x="5334000" y="2511425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6781800" cy="1384300"/>
          </a:xfrm>
          <a:ln/>
        </p:spPr>
        <p:txBody>
          <a:bodyPr/>
          <a:lstStyle/>
          <a:p>
            <a:r>
              <a:rPr lang="en-US" dirty="0"/>
              <a:t>Same general idea, adapted to 64-bit code</a:t>
            </a:r>
          </a:p>
          <a:p>
            <a:r>
              <a:rPr lang="en-US" dirty="0"/>
              <a:t>Table entries 64 bits (pointers)</a:t>
            </a:r>
          </a:p>
          <a:p>
            <a:r>
              <a:rPr lang="en-US" dirty="0"/>
              <a:t>Cases use revised code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33400" y="4924425"/>
            <a:ext cx="4038600" cy="1371600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431925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533400" y="2867024"/>
            <a:ext cx="3975100" cy="19335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07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Object Code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Setup</a:t>
            </a:r>
          </a:p>
          <a:p>
            <a:pPr marL="552450" lvl="1"/>
            <a:r>
              <a:rPr lang="en-US" dirty="0"/>
              <a:t>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L2</a:t>
            </a:r>
            <a:r>
              <a:rPr lang="en-US" dirty="0" smtClean="0"/>
              <a:t> </a:t>
            </a:r>
            <a:r>
              <a:rPr lang="en-US" dirty="0"/>
              <a:t>becomes address </a:t>
            </a:r>
            <a:r>
              <a:rPr lang="en-US" sz="1800" dirty="0" smtClean="0">
                <a:latin typeface="Courier New Bold" charset="0"/>
                <a:cs typeface="Courier New Bold" charset="0"/>
                <a:sym typeface="Courier New Bold" charset="0"/>
              </a:rPr>
              <a:t>0x8048422</a:t>
            </a:r>
            <a:endParaRPr lang="en-US" dirty="0"/>
          </a:p>
          <a:p>
            <a:pPr marL="552450" lvl="1"/>
            <a:r>
              <a:rPr lang="en-US" dirty="0"/>
              <a:t>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</a:t>
            </a:r>
            <a:r>
              <a:rPr lang="en-US" dirty="0" smtClean="0"/>
              <a:t> </a:t>
            </a:r>
            <a:r>
              <a:rPr lang="en-US" dirty="0"/>
              <a:t>becomes address </a:t>
            </a:r>
            <a:r>
              <a:rPr lang="en-US" sz="1800" dirty="0" smtClean="0">
                <a:latin typeface="Courier New Bold" charset="0"/>
                <a:cs typeface="Courier New Bold" charset="0"/>
                <a:sym typeface="Courier New Bold" charset="0"/>
              </a:rPr>
              <a:t>0x8048660</a:t>
            </a:r>
            <a:endParaRPr lang="en-US" sz="180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30725" name="Rectangle 5"/>
          <p:cNvSpPr>
            <a:spLocks/>
          </p:cNvSpPr>
          <p:nvPr/>
        </p:nvSpPr>
        <p:spPr bwMode="auto">
          <a:xfrm>
            <a:off x="457200" y="5048250"/>
            <a:ext cx="8623300" cy="1200150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08048410 &lt;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&gt;:</a:t>
            </a: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8048419:	77 07   	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8048422 &lt;switch_eg+0x12&gt;</a:t>
            </a:r>
          </a:p>
          <a:p>
            <a:pPr algn="l">
              <a:tabLst>
                <a:tab pos="1257300" algn="l"/>
                <a:tab pos="1257300" algn="l"/>
                <a:tab pos="3086100" algn="l"/>
                <a:tab pos="1257300" algn="l"/>
                <a:tab pos="3086100" algn="l"/>
                <a:tab pos="1257300" algn="l"/>
                <a:tab pos="3086100" algn="l"/>
                <a:tab pos="417512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804841b:	ff 24 85 60 86 04 08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*0x8048660(,%eax,4)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0726" name="Rectangle 6"/>
          <p:cNvSpPr>
            <a:spLocks/>
          </p:cNvSpPr>
          <p:nvPr/>
        </p:nvSpPr>
        <p:spPr bwMode="auto">
          <a:xfrm>
            <a:off x="469900" y="3067050"/>
            <a:ext cx="7607300" cy="127635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.L2   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*.L7(,%eax,4)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0727" name="Rectangle 7"/>
          <p:cNvSpPr>
            <a:spLocks/>
          </p:cNvSpPr>
          <p:nvPr/>
        </p:nvSpPr>
        <p:spPr bwMode="auto">
          <a:xfrm>
            <a:off x="381000" y="2635250"/>
            <a:ext cx="345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Assembly Code</a:t>
            </a:r>
          </a:p>
        </p:txBody>
      </p:sp>
      <p:sp>
        <p:nvSpPr>
          <p:cNvPr id="30728" name="Rectangle 8"/>
          <p:cNvSpPr>
            <a:spLocks/>
          </p:cNvSpPr>
          <p:nvPr/>
        </p:nvSpPr>
        <p:spPr bwMode="auto">
          <a:xfrm>
            <a:off x="346075" y="4622800"/>
            <a:ext cx="51181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Disassembled Object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IA32 Object Code (cont.)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93800"/>
            <a:ext cx="8382000" cy="2768600"/>
          </a:xfrm>
          <a:ln/>
        </p:spPr>
        <p:txBody>
          <a:bodyPr/>
          <a:lstStyle/>
          <a:p>
            <a:r>
              <a:rPr lang="en-US" dirty="0"/>
              <a:t>Jump Table</a:t>
            </a:r>
          </a:p>
          <a:p>
            <a:pPr marL="552450" lvl="1"/>
            <a:r>
              <a:rPr lang="en-US" dirty="0"/>
              <a:t>Doesn’t show up in disassembled code</a:t>
            </a:r>
          </a:p>
          <a:p>
            <a:pPr marL="552450" lvl="1"/>
            <a:r>
              <a:rPr lang="en-US" dirty="0"/>
              <a:t>Can inspect using GDB</a:t>
            </a:r>
          </a:p>
          <a:p>
            <a:pPr marL="552450" lvl="1"/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gdb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switch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gdb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) x/7xw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0x8048660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838200" lvl="2"/>
            <a:r>
              <a:rPr lang="en-US" dirty="0"/>
              <a:t>E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x</a:t>
            </a:r>
            <a:r>
              <a:rPr lang="en-US" dirty="0"/>
              <a:t>amine </a:t>
            </a:r>
            <a:r>
              <a:rPr lang="en-US" u="sng" dirty="0"/>
              <a:t>7</a:t>
            </a:r>
            <a:r>
              <a:rPr lang="en-US" dirty="0"/>
              <a:t> he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x</a:t>
            </a:r>
            <a:r>
              <a:rPr lang="en-US" dirty="0"/>
              <a:t>adecimal format “</a:t>
            </a:r>
            <a:r>
              <a:rPr lang="en-US" u="sng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w</a:t>
            </a:r>
            <a:r>
              <a:rPr lang="en-US" dirty="0"/>
              <a:t>ords” (4-bytes each)</a:t>
            </a:r>
          </a:p>
          <a:p>
            <a:pPr marL="838200" lvl="2"/>
            <a:r>
              <a:rPr lang="en-US" dirty="0"/>
              <a:t>Use command “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help x</a:t>
            </a:r>
            <a:r>
              <a:rPr lang="en-US" dirty="0"/>
              <a:t>” to get format </a:t>
            </a:r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914" y="4306669"/>
            <a:ext cx="894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0x8048660:	0x08048422	0x08048432	0x0804843b	0x08048429</a:t>
            </a: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0x8048670:	0x08048422	0x0804844b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0x0804844b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Object Code (cont.)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93800"/>
            <a:ext cx="8382000" cy="482600"/>
          </a:xfrm>
          <a:ln/>
        </p:spPr>
        <p:txBody>
          <a:bodyPr/>
          <a:lstStyle/>
          <a:p>
            <a:r>
              <a:rPr lang="en-US" dirty="0" smtClean="0"/>
              <a:t>Deciphering Jump Table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914" y="1600200"/>
            <a:ext cx="894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0x8048660:	0x08048422	0x08048432	0x0804843b	0x08048429</a:t>
            </a: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0x8048670:	0x08048422	0x0804844b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0x0804844b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81200" y="2514600"/>
          <a:ext cx="4724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37080"/>
                <a:gridCol w="629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0x804866c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0x8048429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0x8048670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0x8048674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0x8048678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Disassembled Targets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1066800" y="1209675"/>
            <a:ext cx="7391400" cy="3971925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8048422: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b8 02 00 00 00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$0x2,%eax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8048427: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2a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8048429: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b8 01 00 00 00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804842e:	66 90                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xchg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%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ax,%ax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# 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noop</a:t>
            </a:r>
            <a:endParaRPr lang="en-US" sz="1400" b="1" i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14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8048446 &lt;switch_eg+0x36&gt;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8048432:	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8b 45 10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0x10(%ebp),%eax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8048435:	0f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af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45 0c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imul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0xc(%ebp),%eax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18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8b 55 0c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0xc(%ebp),%edx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804843e:	89 d0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edx,%eax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8048440:	c1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fa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1f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sar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$0x1f,%edx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8048443:	f7 7d 10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idivl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0x10(%ebp)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8048446:	03 45 10             add    0x10(%ebp),%eax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08         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b8 01 00 00 00       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8048450:	2b 45 10             sub    0x10(%ebp),%eax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8048453:	5d                   pop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8048454:	c3                   ret 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Matching Disassembled Targets</a:t>
            </a:r>
          </a:p>
        </p:txBody>
      </p:sp>
      <p:sp>
        <p:nvSpPr>
          <p:cNvPr id="33798" name="Freeform 6"/>
          <p:cNvSpPr>
            <a:spLocks/>
          </p:cNvSpPr>
          <p:nvPr/>
        </p:nvSpPr>
        <p:spPr bwMode="auto">
          <a:xfrm flipV="1">
            <a:off x="2336800" y="2514600"/>
            <a:ext cx="1397000" cy="53181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21600" y="21229"/>
              </a:cxn>
            </a:cxnLst>
            <a:rect l="0" t="0" r="r" b="b"/>
            <a:pathLst>
              <a:path w="21600" h="21230">
                <a:moveTo>
                  <a:pt x="0" y="1"/>
                </a:moveTo>
                <a:cubicBezTo>
                  <a:pt x="12634" y="-185"/>
                  <a:pt x="8558" y="21415"/>
                  <a:pt x="21600" y="21229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799" name="Freeform 7"/>
          <p:cNvSpPr>
            <a:spLocks/>
          </p:cNvSpPr>
          <p:nvPr/>
        </p:nvSpPr>
        <p:spPr bwMode="auto">
          <a:xfrm>
            <a:off x="2343150" y="1346200"/>
            <a:ext cx="1339850" cy="132715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8599" y="21497"/>
                  <a:pt x="9213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2330450" y="3124200"/>
            <a:ext cx="1327150" cy="3175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0596" y="21472"/>
                  <a:pt x="11309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2324100" y="1828800"/>
            <a:ext cx="1333500" cy="196215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11265" y="21140"/>
                  <a:pt x="11368" y="46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2" name="Freeform 10"/>
          <p:cNvSpPr>
            <a:spLocks/>
          </p:cNvSpPr>
          <p:nvPr/>
        </p:nvSpPr>
        <p:spPr bwMode="auto">
          <a:xfrm>
            <a:off x="2311400" y="1422400"/>
            <a:ext cx="1365250" cy="27305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9142" y="21600"/>
                  <a:pt x="7736" y="1256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3" name="Freeform 11"/>
          <p:cNvSpPr>
            <a:spLocks/>
          </p:cNvSpPr>
          <p:nvPr/>
        </p:nvSpPr>
        <p:spPr bwMode="auto">
          <a:xfrm>
            <a:off x="2324100" y="4343400"/>
            <a:ext cx="1333500" cy="169863"/>
          </a:xfrm>
          <a:custGeom>
            <a:avLst/>
            <a:gdLst/>
            <a:ahLst/>
            <a:cxnLst>
              <a:cxn ang="0">
                <a:pos x="0" y="15366"/>
              </a:cxn>
              <a:cxn ang="0">
                <a:pos x="21600" y="1809"/>
              </a:cxn>
            </a:cxnLst>
            <a:rect l="0" t="0" r="r" b="b"/>
            <a:pathLst>
              <a:path w="21600" h="15366">
                <a:moveTo>
                  <a:pt x="0" y="15366"/>
                </a:moveTo>
                <a:cubicBezTo>
                  <a:pt x="10596" y="15136"/>
                  <a:pt x="8864" y="-6234"/>
                  <a:pt x="21600" y="1809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804" name="Freeform 12"/>
          <p:cNvSpPr>
            <a:spLocks/>
          </p:cNvSpPr>
          <p:nvPr/>
        </p:nvSpPr>
        <p:spPr bwMode="auto">
          <a:xfrm>
            <a:off x="2336800" y="4419600"/>
            <a:ext cx="1320800" cy="4699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9874" y="21386"/>
                  <a:pt x="9154" y="663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" name="Rectangle 4"/>
          <p:cNvSpPr>
            <a:spLocks/>
          </p:cNvSpPr>
          <p:nvPr/>
        </p:nvSpPr>
        <p:spPr bwMode="auto">
          <a:xfrm>
            <a:off x="3733800" y="1295400"/>
            <a:ext cx="4876800" cy="3971925"/>
          </a:xfrm>
          <a:prstGeom prst="rect">
            <a:avLst/>
          </a:prstGeom>
          <a:solidFill>
            <a:srgbClr val="CAF4E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8048422: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$0x2,%eax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8048427: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8048429: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804842e:	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xchg</a:t>
            </a:r>
            <a:r>
              <a:rPr lang="en-US" sz="1400" b="1" i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%</a:t>
            </a:r>
            <a:r>
              <a:rPr lang="en-US" sz="1400" b="1" i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ax,%ax</a:t>
            </a:r>
            <a:endParaRPr lang="en-US" sz="1400" b="1" i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8048446 &lt;switch_eg+0x36&gt;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8048432: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8048435: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imul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0xc(%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804843b: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0xc(%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edx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804843e: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edx,%eax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8048440: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sar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$0x1f,%edx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8048443: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idivl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8048446:	add  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8048449: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jmp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8048453 &lt;switch_eg+0x43&gt;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804844b: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	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mov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   $0x1,%eax</a:t>
            </a: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8048450:	sub    0x10(%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),%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eax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8048453:	pop    %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ebp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 Italic" charset="0"/>
            </a:endParaRPr>
          </a:p>
          <a:p>
            <a:pPr algn="l">
              <a:tabLst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  <a:tab pos="5664200" algn="l"/>
                <a:tab pos="1257300" algn="l"/>
                <a:tab pos="34925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8048454:	ret 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228600" y="2133600"/>
          <a:ext cx="20370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70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0x804843b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0x8048429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0x8048422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0x804844b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Summarizing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C Control</a:t>
            </a:r>
          </a:p>
          <a:p>
            <a:pPr marL="546100" lvl="1"/>
            <a:r>
              <a:rPr lang="en-US" dirty="0"/>
              <a:t>if-then-else</a:t>
            </a:r>
          </a:p>
          <a:p>
            <a:pPr marL="546100" lvl="1"/>
            <a:r>
              <a:rPr lang="en-US" dirty="0"/>
              <a:t>do-while</a:t>
            </a:r>
          </a:p>
          <a:p>
            <a:pPr marL="546100" lvl="1"/>
            <a:r>
              <a:rPr lang="en-US" dirty="0"/>
              <a:t>while, for</a:t>
            </a:r>
          </a:p>
          <a:p>
            <a:pPr marL="546100" lvl="1"/>
            <a:r>
              <a:rPr lang="en-US" dirty="0" smtClean="0"/>
              <a:t>switch</a:t>
            </a:r>
            <a:endParaRPr lang="en-US" dirty="0"/>
          </a:p>
          <a:p>
            <a:r>
              <a:rPr lang="en-US" dirty="0"/>
              <a:t>Assembler Control</a:t>
            </a:r>
          </a:p>
          <a:p>
            <a:pPr marL="546100" lvl="1"/>
            <a:r>
              <a:rPr lang="en-US" dirty="0"/>
              <a:t>Conditional jump</a:t>
            </a:r>
          </a:p>
          <a:p>
            <a:pPr marL="546100" lvl="1"/>
            <a:r>
              <a:rPr lang="en-US" dirty="0"/>
              <a:t>Conditional move</a:t>
            </a:r>
          </a:p>
          <a:p>
            <a:pPr marL="546100" lvl="1"/>
            <a:r>
              <a:rPr lang="en-US" dirty="0"/>
              <a:t>Indirect jump</a:t>
            </a:r>
          </a:p>
          <a:p>
            <a:pPr marL="546100" lvl="1"/>
            <a:r>
              <a:rPr lang="en-US" dirty="0" smtClean="0"/>
              <a:t>Compiler generates code sequence </a:t>
            </a:r>
            <a:r>
              <a:rPr lang="en-US" dirty="0"/>
              <a:t>to implement more complex control</a:t>
            </a:r>
          </a:p>
          <a:p>
            <a:r>
              <a:rPr lang="en-US" dirty="0"/>
              <a:t>Standard Techniques</a:t>
            </a:r>
          </a:p>
          <a:p>
            <a:pPr marL="546100" lvl="1"/>
            <a:r>
              <a:rPr lang="en-US" dirty="0"/>
              <a:t>L</a:t>
            </a:r>
            <a:r>
              <a:rPr lang="en-US" dirty="0" smtClean="0"/>
              <a:t>oops </a:t>
            </a:r>
            <a:r>
              <a:rPr lang="en-US" dirty="0"/>
              <a:t>converted to do-while form</a:t>
            </a:r>
          </a:p>
          <a:p>
            <a:pPr marL="546100" lvl="1"/>
            <a:r>
              <a:rPr lang="en-US" dirty="0" smtClean="0"/>
              <a:t>Large </a:t>
            </a:r>
            <a:r>
              <a:rPr lang="en-US" dirty="0"/>
              <a:t>switch statements use jump tables</a:t>
            </a:r>
          </a:p>
          <a:p>
            <a:pPr marL="546100" lvl="1"/>
            <a:r>
              <a:rPr lang="en-US" dirty="0"/>
              <a:t>Sparse switch statements may use decision </a:t>
            </a:r>
            <a:r>
              <a:rPr lang="en-US" dirty="0" smtClean="0"/>
              <a:t>trees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Switch </a:t>
            </a:r>
            <a:r>
              <a:rPr lang="en-US" dirty="0"/>
              <a:t>statements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IA 32 Procedures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Stack Structure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Calling Conventions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Illustrations of Recursion &amp; Pointers</a:t>
            </a: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dirty="0" smtClean="0"/>
              <a:t>IA 32 Procedures</a:t>
            </a:r>
          </a:p>
          <a:p>
            <a:pPr lvl="1"/>
            <a:r>
              <a:rPr lang="en-US" dirty="0" smtClean="0"/>
              <a:t>Stack Structure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Calling Conventions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Illustrations of Recursion &amp; Pointers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/>
              <a:t>Region of memory managed with stack discipline</a:t>
            </a:r>
          </a:p>
          <a:p>
            <a:r>
              <a:rPr lang="en-US"/>
              <a:t>Grows toward lower addresses</a:t>
            </a:r>
          </a:p>
          <a:p>
            <a:endParaRPr lang="en-US"/>
          </a:p>
          <a:p>
            <a:r>
              <a:rPr lang="en-US"/>
              <a:t>Register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r>
              <a:rPr lang="en-US"/>
              <a:t> contains </a:t>
            </a:r>
            <a:br>
              <a:rPr lang="en-US"/>
            </a:br>
            <a:r>
              <a:rPr lang="en-US"/>
              <a:t>lowest  stack address</a:t>
            </a:r>
          </a:p>
          <a:p>
            <a:pPr marL="552450" lvl="1"/>
            <a:r>
              <a:rPr lang="en-US"/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463800" y="1066800"/>
            <a:ext cx="6559550" cy="5013325"/>
            <a:chOff x="0" y="0"/>
            <a:chExt cx="4131" cy="3158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1994" y="287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42" y="0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288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01" name="AutoShape 17"/>
            <p:cNvSpPr>
              <a:spLocks/>
            </p:cNvSpPr>
            <p:nvPr/>
          </p:nvSpPr>
          <p:spPr bwMode="auto">
            <a:xfrm rot="10800000" flipH="1">
              <a:off x="2288" y="2640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pushl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/>
              <a:t>Fetch operand at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/>
          </a:p>
          <a:p>
            <a:pPr marL="552450" lvl="1"/>
            <a:r>
              <a:rPr lang="en-US"/>
              <a:t>Decrement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r>
              <a:rPr lang="en-US"/>
              <a:t> by 4</a:t>
            </a:r>
          </a:p>
          <a:p>
            <a:pPr marL="552450" lvl="1"/>
            <a:r>
              <a:rPr lang="en-US"/>
              <a:t>Write operand at address given by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19" y="0"/>
              <a:ext cx="160" cy="200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-4</a:t>
              </a: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3032" name="AutoShape 24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451100" y="4759325"/>
            <a:ext cx="4735513" cy="1320800"/>
            <a:chOff x="0" y="0"/>
            <a:chExt cx="2983" cy="832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0" y="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02" y="552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3036" name="AutoShape 28"/>
            <p:cNvSpPr>
              <a:spLocks/>
            </p:cNvSpPr>
            <p:nvPr/>
          </p:nvSpPr>
          <p:spPr bwMode="auto">
            <a:xfrm rot="10800000" flipH="1">
              <a:off x="2296" y="313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240" presetClass="entr" presetSubtype="13902625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52578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463800" y="4797425"/>
            <a:ext cx="2635250" cy="457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5635625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5" name="Rectangle 1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5040313" y="4706938"/>
            <a:ext cx="641350" cy="317500"/>
            <a:chOff x="0" y="0"/>
            <a:chExt cx="404" cy="200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56" y="10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056" name="Rectangle 24"/>
            <p:cNvSpPr>
              <a:spLocks/>
            </p:cNvSpPr>
            <p:nvPr/>
          </p:nvSpPr>
          <p:spPr bwMode="auto">
            <a:xfrm>
              <a:off x="219" y="0"/>
              <a:ext cx="185" cy="200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+4</a:t>
              </a:r>
            </a:p>
          </p:txBody>
        </p:sp>
        <p:sp>
          <p:nvSpPr>
            <p:cNvPr id="44057" name="AutoShape 25"/>
            <p:cNvSpPr>
              <a:spLocks/>
            </p:cNvSpPr>
            <p:nvPr/>
          </p:nvSpPr>
          <p:spPr bwMode="auto">
            <a:xfrm rot="10800000" flipH="1"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60" name="Freeform 28"/>
          <p:cNvSpPr>
            <a:spLocks/>
          </p:cNvSpPr>
          <p:nvPr/>
        </p:nvSpPr>
        <p:spPr bwMode="auto">
          <a:xfrm>
            <a:off x="6107113" y="4953000"/>
            <a:ext cx="604837" cy="685800"/>
          </a:xfrm>
          <a:custGeom>
            <a:avLst/>
            <a:gdLst/>
            <a:ahLst/>
            <a:cxnLst>
              <a:cxn ang="0">
                <a:pos x="5263" y="6200"/>
              </a:cxn>
              <a:cxn ang="0">
                <a:pos x="5263" y="21600"/>
              </a:cxn>
              <a:cxn ang="0">
                <a:pos x="16144" y="21600"/>
              </a:cxn>
              <a:cxn ang="0">
                <a:pos x="16144" y="6400"/>
              </a:cxn>
              <a:cxn ang="0">
                <a:pos x="21600" y="6400"/>
              </a:cxn>
              <a:cxn ang="0">
                <a:pos x="10929" y="0"/>
              </a:cxn>
              <a:cxn ang="0">
                <a:pos x="0" y="6043"/>
              </a:cxn>
              <a:cxn ang="0">
                <a:pos x="5263" y="6200"/>
              </a:cxn>
              <a:cxn ang="0">
                <a:pos x="5263" y="6200"/>
              </a:cxn>
            </a:cxnLst>
            <a:rect l="0" t="0" r="r" b="b"/>
            <a:pathLst>
              <a:path w="21600" h="21600">
                <a:moveTo>
                  <a:pt x="5263" y="6200"/>
                </a:moveTo>
                <a:lnTo>
                  <a:pt x="5263" y="21600"/>
                </a:lnTo>
                <a:lnTo>
                  <a:pt x="16144" y="21600"/>
                </a:lnTo>
                <a:lnTo>
                  <a:pt x="16144" y="6400"/>
                </a:lnTo>
                <a:lnTo>
                  <a:pt x="21600" y="6400"/>
                </a:lnTo>
                <a:lnTo>
                  <a:pt x="10929" y="0"/>
                </a:lnTo>
                <a:lnTo>
                  <a:pt x="0" y="6043"/>
                </a:lnTo>
                <a:lnTo>
                  <a:pt x="5263" y="6200"/>
                </a:lnTo>
                <a:close/>
                <a:moveTo>
                  <a:pt x="5263" y="6200"/>
                </a:moveTo>
              </a:path>
            </a:pathLst>
          </a:custGeom>
          <a:solidFill>
            <a:srgbClr val="980002"/>
          </a:solidFill>
          <a:ln w="381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624" presetClass="entr" presetSubtype="1395378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7594624" presetClass="entr" presetSubtype="1395379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685800" y="4167188"/>
            <a:ext cx="7937500" cy="6858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 b="1" dirty="0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Use stack to support procedure call and return</a:t>
            </a:r>
          </a:p>
          <a:p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Push return address on stack</a:t>
            </a:r>
          </a:p>
          <a:p>
            <a:pPr marL="552450" lvl="1"/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r>
              <a:rPr lang="en-US" dirty="0"/>
              <a:t>Return address:</a:t>
            </a:r>
          </a:p>
          <a:p>
            <a:pPr marL="552450" lvl="1"/>
            <a:r>
              <a:rPr lang="en-US" dirty="0"/>
              <a:t>Address of the next instruction right after call</a:t>
            </a:r>
          </a:p>
          <a:p>
            <a:pPr marL="552450" lvl="1"/>
            <a:r>
              <a:rPr lang="en-US" dirty="0"/>
              <a:t>Example from disassembly</a:t>
            </a:r>
          </a:p>
          <a:p>
            <a:pPr marL="552450"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804854e: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e8 3d 06 00 00 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   8048b90 &lt;main&gt;</a:t>
            </a:r>
            <a:endParaRPr lang="en-US" b="1" dirty="0">
              <a:latin typeface="Courier New" pitchFamily="49" charset="0"/>
              <a:ea typeface="ヒラギノ角ゴ ProN W6" charset="0"/>
              <a:cs typeface="Courier New" pitchFamily="49" charset="0"/>
              <a:sym typeface="Courier New Bold" charset="0"/>
            </a:endParaRPr>
          </a:p>
          <a:p>
            <a:pPr marL="552450"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8048553: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50             </a:t>
            </a:r>
            <a:r>
              <a:rPr lang="en-US" b="1" dirty="0">
                <a:latin typeface="Courier New" pitchFamily="49" charset="0"/>
                <a:ea typeface="ヒラギノ角ゴ ProN W6" charset="0"/>
                <a:cs typeface="Courier New" pitchFamily="49" charset="0"/>
                <a:sym typeface="Courier New Bold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b="1" dirty="0">
              <a:latin typeface="Courier New" pitchFamily="49" charset="0"/>
              <a:ea typeface="ヒラギノ角ゴ ProN W6" charset="0"/>
              <a:cs typeface="Courier New" pitchFamily="49" charset="0"/>
              <a:sym typeface="Courier New Bold" charset="0"/>
            </a:endParaRPr>
          </a:p>
          <a:p>
            <a:pPr marL="552450" lvl="1"/>
            <a:r>
              <a:rPr lang="en-US" dirty="0"/>
              <a:t>Return address =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  <a:endParaRPr lang="en-US" dirty="0"/>
          </a:p>
          <a:p>
            <a:r>
              <a:rPr lang="en-US" dirty="0">
                <a:solidFill>
                  <a:srgbClr val="980002"/>
                </a:solidFill>
              </a:rPr>
              <a:t>Procedure 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Pop address from stack</a:t>
            </a:r>
          </a:p>
          <a:p>
            <a:pPr marL="552450" lvl="1"/>
            <a:r>
              <a:rPr lang="en-US" dirty="0"/>
              <a:t>Jump to address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/>
          </p:cNvSpPr>
          <p:nvPr/>
        </p:nvSpPr>
        <p:spPr bwMode="auto">
          <a:xfrm>
            <a:off x="4381500" y="4191000"/>
            <a:ext cx="13462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6082" name="Rectangle 2"/>
          <p:cNvSpPr>
            <a:spLocks/>
          </p:cNvSpPr>
          <p:nvPr/>
        </p:nvSpPr>
        <p:spPr bwMode="auto">
          <a:xfrm>
            <a:off x="4381500" y="4876800"/>
            <a:ext cx="1346200" cy="381000"/>
          </a:xfrm>
          <a:prstGeom prst="rect">
            <a:avLst/>
          </a:prstGeom>
          <a:solidFill>
            <a:srgbClr val="A8E7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6083" name="Rectangle 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6084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6085" name="Rectangle 5"/>
          <p:cNvSpPr>
            <a:spLocks/>
          </p:cNvSpPr>
          <p:nvPr/>
        </p:nvSpPr>
        <p:spPr bwMode="auto">
          <a:xfrm>
            <a:off x="746125" y="48768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6086" name="Rectangle 6"/>
          <p:cNvSpPr>
            <a:spLocks/>
          </p:cNvSpPr>
          <p:nvPr/>
        </p:nvSpPr>
        <p:spPr bwMode="auto">
          <a:xfrm>
            <a:off x="746125" y="5486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6087" name="Rectangle 7"/>
          <p:cNvSpPr>
            <a:spLocks/>
          </p:cNvSpPr>
          <p:nvPr/>
        </p:nvSpPr>
        <p:spPr bwMode="auto">
          <a:xfrm>
            <a:off x="3641725" y="48768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6088" name="Rectangle 8"/>
          <p:cNvSpPr>
            <a:spLocks/>
          </p:cNvSpPr>
          <p:nvPr/>
        </p:nvSpPr>
        <p:spPr bwMode="auto">
          <a:xfrm>
            <a:off x="3641725" y="5486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6089" name="Rectangle 9"/>
          <p:cNvSpPr>
            <a:spLocks/>
          </p:cNvSpPr>
          <p:nvPr/>
        </p:nvSpPr>
        <p:spPr bwMode="auto">
          <a:xfrm>
            <a:off x="4381500" y="5486400"/>
            <a:ext cx="1347788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0x8048b90</a:t>
            </a:r>
          </a:p>
        </p:txBody>
      </p:sp>
      <p:sp>
        <p:nvSpPr>
          <p:cNvPr id="46090" name="Rectangle 10"/>
          <p:cNvSpPr>
            <a:spLocks/>
          </p:cNvSpPr>
          <p:nvPr/>
        </p:nvSpPr>
        <p:spPr bwMode="auto">
          <a:xfrm>
            <a:off x="3503613" y="3810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091" name="Rectangle 11"/>
          <p:cNvSpPr>
            <a:spLocks/>
          </p:cNvSpPr>
          <p:nvPr/>
        </p:nvSpPr>
        <p:spPr bwMode="auto">
          <a:xfrm>
            <a:off x="3503613" y="3429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6092" name="Rectangle 12"/>
          <p:cNvSpPr>
            <a:spLocks/>
          </p:cNvSpPr>
          <p:nvPr/>
        </p:nvSpPr>
        <p:spPr bwMode="auto">
          <a:xfrm>
            <a:off x="3503613" y="3048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6093" name="Rectangle 13"/>
          <p:cNvSpPr>
            <a:spLocks/>
          </p:cNvSpPr>
          <p:nvPr/>
        </p:nvSpPr>
        <p:spPr bwMode="auto">
          <a:xfrm>
            <a:off x="3503613" y="4191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6094" name="Rectangle 14"/>
          <p:cNvSpPr>
            <a:spLocks/>
          </p:cNvSpPr>
          <p:nvPr/>
        </p:nvSpPr>
        <p:spPr bwMode="auto">
          <a:xfrm>
            <a:off x="1460500" y="54864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0x804854e</a:t>
            </a:r>
          </a:p>
        </p:txBody>
      </p:sp>
      <p:sp>
        <p:nvSpPr>
          <p:cNvPr id="46095" name="Rectangle 15"/>
          <p:cNvSpPr>
            <a:spLocks/>
          </p:cNvSpPr>
          <p:nvPr/>
        </p:nvSpPr>
        <p:spPr bwMode="auto">
          <a:xfrm>
            <a:off x="4381500" y="3810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6096" name="Rectangle 16"/>
          <p:cNvSpPr>
            <a:spLocks/>
          </p:cNvSpPr>
          <p:nvPr/>
        </p:nvSpPr>
        <p:spPr bwMode="auto">
          <a:xfrm>
            <a:off x="4381500" y="25908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97" name="Rectangle 1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Call Example</a:t>
            </a:r>
          </a:p>
        </p:txBody>
      </p:sp>
      <p:sp>
        <p:nvSpPr>
          <p:cNvPr id="46098" name="Rectangle 18"/>
          <p:cNvSpPr>
            <a:spLocks/>
          </p:cNvSpPr>
          <p:nvPr/>
        </p:nvSpPr>
        <p:spPr bwMode="auto">
          <a:xfrm>
            <a:off x="608013" y="3810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099" name="Rectangle 19"/>
          <p:cNvSpPr>
            <a:spLocks/>
          </p:cNvSpPr>
          <p:nvPr/>
        </p:nvSpPr>
        <p:spPr bwMode="auto">
          <a:xfrm>
            <a:off x="608013" y="3429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6100" name="Rectangle 20"/>
          <p:cNvSpPr>
            <a:spLocks/>
          </p:cNvSpPr>
          <p:nvPr/>
        </p:nvSpPr>
        <p:spPr bwMode="auto">
          <a:xfrm>
            <a:off x="608013" y="3048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6101" name="Rectangle 21"/>
          <p:cNvSpPr>
            <a:spLocks/>
          </p:cNvSpPr>
          <p:nvPr/>
        </p:nvSpPr>
        <p:spPr bwMode="auto">
          <a:xfrm>
            <a:off x="1460500" y="3810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6102" name="Rectangle 22"/>
          <p:cNvSpPr>
            <a:spLocks/>
          </p:cNvSpPr>
          <p:nvPr/>
        </p:nvSpPr>
        <p:spPr bwMode="auto">
          <a:xfrm>
            <a:off x="1460500" y="25908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103" name="Rectangle 23"/>
          <p:cNvSpPr>
            <a:spLocks/>
          </p:cNvSpPr>
          <p:nvPr/>
        </p:nvSpPr>
        <p:spPr bwMode="auto">
          <a:xfrm>
            <a:off x="1460500" y="48768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6104" name="Rectangle 24"/>
          <p:cNvSpPr>
            <a:spLocks/>
          </p:cNvSpPr>
          <p:nvPr/>
        </p:nvSpPr>
        <p:spPr bwMode="auto">
          <a:xfrm>
            <a:off x="4110038" y="2146300"/>
            <a:ext cx="173513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ourier New Bold" charset="0"/>
                <a:cs typeface="Courier New Bold" charset="0"/>
                <a:sym typeface="Courier New Bold" charset="0"/>
              </a:rPr>
              <a:t>call 8048b90</a:t>
            </a:r>
          </a:p>
        </p:txBody>
      </p:sp>
      <p:sp>
        <p:nvSpPr>
          <p:cNvPr id="46105" name="Rectangle 25"/>
          <p:cNvSpPr>
            <a:spLocks/>
          </p:cNvSpPr>
          <p:nvPr/>
        </p:nvSpPr>
        <p:spPr bwMode="auto">
          <a:xfrm>
            <a:off x="454025" y="1187450"/>
            <a:ext cx="7620000" cy="6096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marL="74613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804854e:	e8 3d 06 00 00 	call   8048b90 &lt;main&gt;</a:t>
            </a:r>
          </a:p>
          <a:p>
            <a:pPr marL="74613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8048553:	50             	pushl  %eax</a:t>
            </a:r>
          </a:p>
        </p:txBody>
      </p:sp>
      <p:sp>
        <p:nvSpPr>
          <p:cNvPr id="46106" name="Rectangle 26"/>
          <p:cNvSpPr>
            <a:spLocks/>
          </p:cNvSpPr>
          <p:nvPr/>
        </p:nvSpPr>
        <p:spPr bwMode="auto">
          <a:xfrm>
            <a:off x="361950" y="6400800"/>
            <a:ext cx="2513013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595959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%eip: </a:t>
            </a:r>
            <a:r>
              <a:rPr lang="en-US" sz="1800">
                <a:solidFill>
                  <a:srgbClr val="595959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program counter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7107" name="Rectangle 3"/>
          <p:cNvSpPr>
            <a:spLocks/>
          </p:cNvSpPr>
          <p:nvPr/>
        </p:nvSpPr>
        <p:spPr bwMode="auto">
          <a:xfrm>
            <a:off x="3641725" y="4724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7108" name="Rectangle 4"/>
          <p:cNvSpPr>
            <a:spLocks/>
          </p:cNvSpPr>
          <p:nvPr/>
        </p:nvSpPr>
        <p:spPr bwMode="auto">
          <a:xfrm>
            <a:off x="3641725" y="53340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7109" name="Rectangle 5"/>
          <p:cNvSpPr>
            <a:spLocks/>
          </p:cNvSpPr>
          <p:nvPr/>
        </p:nvSpPr>
        <p:spPr bwMode="auto">
          <a:xfrm>
            <a:off x="3503613" y="4038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7110" name="Rectangle 6"/>
          <p:cNvSpPr>
            <a:spLocks/>
          </p:cNvSpPr>
          <p:nvPr/>
        </p:nvSpPr>
        <p:spPr bwMode="auto">
          <a:xfrm>
            <a:off x="6689725" y="47244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47111" name="Rectangle 7"/>
          <p:cNvSpPr>
            <a:spLocks/>
          </p:cNvSpPr>
          <p:nvPr/>
        </p:nvSpPr>
        <p:spPr bwMode="auto">
          <a:xfrm>
            <a:off x="6689725" y="53340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47112" name="Rectangle 8"/>
          <p:cNvSpPr>
            <a:spLocks/>
          </p:cNvSpPr>
          <p:nvPr/>
        </p:nvSpPr>
        <p:spPr bwMode="auto">
          <a:xfrm>
            <a:off x="4381500" y="53340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0x8048591</a:t>
            </a:r>
          </a:p>
        </p:txBody>
      </p:sp>
      <p:sp>
        <p:nvSpPr>
          <p:cNvPr id="47113" name="Rectangle 9"/>
          <p:cNvSpPr>
            <a:spLocks/>
          </p:cNvSpPr>
          <p:nvPr/>
        </p:nvSpPr>
        <p:spPr bwMode="auto">
          <a:xfrm>
            <a:off x="43815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0x104</a:t>
            </a:r>
          </a:p>
        </p:txBody>
      </p:sp>
      <p:sp>
        <p:nvSpPr>
          <p:cNvPr id="47114" name="Rectangle 10"/>
          <p:cNvSpPr>
            <a:spLocks/>
          </p:cNvSpPr>
          <p:nvPr/>
        </p:nvSpPr>
        <p:spPr bwMode="auto">
          <a:xfrm>
            <a:off x="3503613" y="3657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15" name="Rectangle 11"/>
          <p:cNvSpPr>
            <a:spLocks/>
          </p:cNvSpPr>
          <p:nvPr/>
        </p:nvSpPr>
        <p:spPr bwMode="auto">
          <a:xfrm>
            <a:off x="3503613" y="3276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7116" name="Rectangle 12"/>
          <p:cNvSpPr>
            <a:spLocks/>
          </p:cNvSpPr>
          <p:nvPr/>
        </p:nvSpPr>
        <p:spPr bwMode="auto">
          <a:xfrm>
            <a:off x="3503613" y="2895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7117" name="Rectangle 13"/>
          <p:cNvSpPr>
            <a:spLocks/>
          </p:cNvSpPr>
          <p:nvPr/>
        </p:nvSpPr>
        <p:spPr bwMode="auto">
          <a:xfrm>
            <a:off x="4381500" y="4038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18" name="Rectangle 14"/>
          <p:cNvSpPr>
            <a:spLocks/>
          </p:cNvSpPr>
          <p:nvPr/>
        </p:nvSpPr>
        <p:spPr bwMode="auto">
          <a:xfrm>
            <a:off x="4381500" y="3657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7119" name="Rectangle 15"/>
          <p:cNvSpPr>
            <a:spLocks/>
          </p:cNvSpPr>
          <p:nvPr/>
        </p:nvSpPr>
        <p:spPr bwMode="auto">
          <a:xfrm>
            <a:off x="4381500" y="24384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20" name="Rectangle 1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Procedure Return Example</a:t>
            </a:r>
          </a:p>
        </p:txBody>
      </p:sp>
      <p:sp>
        <p:nvSpPr>
          <p:cNvPr id="47121" name="Rectangle 17"/>
          <p:cNvSpPr>
            <a:spLocks/>
          </p:cNvSpPr>
          <p:nvPr/>
        </p:nvSpPr>
        <p:spPr bwMode="auto">
          <a:xfrm>
            <a:off x="6551613" y="3657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22" name="Rectangle 18"/>
          <p:cNvSpPr>
            <a:spLocks/>
          </p:cNvSpPr>
          <p:nvPr/>
        </p:nvSpPr>
        <p:spPr bwMode="auto">
          <a:xfrm>
            <a:off x="6551613" y="3276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0x10c</a:t>
            </a:r>
          </a:p>
        </p:txBody>
      </p:sp>
      <p:sp>
        <p:nvSpPr>
          <p:cNvPr id="47123" name="Rectangle 19"/>
          <p:cNvSpPr>
            <a:spLocks/>
          </p:cNvSpPr>
          <p:nvPr/>
        </p:nvSpPr>
        <p:spPr bwMode="auto">
          <a:xfrm>
            <a:off x="6551613" y="28956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0x110</a:t>
            </a:r>
          </a:p>
        </p:txBody>
      </p:sp>
      <p:sp>
        <p:nvSpPr>
          <p:cNvPr id="47124" name="Rectangle 20"/>
          <p:cNvSpPr>
            <a:spLocks/>
          </p:cNvSpPr>
          <p:nvPr/>
        </p:nvSpPr>
        <p:spPr bwMode="auto">
          <a:xfrm>
            <a:off x="7454900" y="3657600"/>
            <a:ext cx="1346200" cy="381000"/>
          </a:xfrm>
          <a:prstGeom prst="rect">
            <a:avLst/>
          </a:prstGeom>
          <a:solidFill>
            <a:srgbClr val="AC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123</a:t>
            </a:r>
          </a:p>
        </p:txBody>
      </p:sp>
      <p:sp>
        <p:nvSpPr>
          <p:cNvPr id="47125" name="Rectangle 21"/>
          <p:cNvSpPr>
            <a:spLocks/>
          </p:cNvSpPr>
          <p:nvPr/>
        </p:nvSpPr>
        <p:spPr bwMode="auto">
          <a:xfrm>
            <a:off x="7454900" y="2438400"/>
            <a:ext cx="1346200" cy="12192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126" name="Rectangle 22"/>
          <p:cNvSpPr>
            <a:spLocks/>
          </p:cNvSpPr>
          <p:nvPr/>
        </p:nvSpPr>
        <p:spPr bwMode="auto">
          <a:xfrm>
            <a:off x="7748588" y="2057400"/>
            <a:ext cx="500062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C00000"/>
                </a:solidFill>
                <a:latin typeface="Courier New Bold" charset="0"/>
                <a:cs typeface="Courier New Bold" charset="0"/>
                <a:sym typeface="Courier New Bold" charset="0"/>
              </a:rPr>
              <a:t>ret</a:t>
            </a:r>
          </a:p>
        </p:txBody>
      </p:sp>
      <p:sp>
        <p:nvSpPr>
          <p:cNvPr id="47127" name="Rectangle 23"/>
          <p:cNvSpPr>
            <a:spLocks/>
          </p:cNvSpPr>
          <p:nvPr/>
        </p:nvSpPr>
        <p:spPr bwMode="auto">
          <a:xfrm>
            <a:off x="457200" y="1371600"/>
            <a:ext cx="6515100" cy="3556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38100" tIns="38100" rIns="38100" bIns="38100">
            <a:spAutoFit/>
          </a:bodyPr>
          <a:lstStyle/>
          <a:p>
            <a:pPr marL="419100" indent="-346075"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8048591:	c3             	ret	</a:t>
            </a:r>
            <a:r>
              <a:rPr lang="en-US" sz="1800" b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" charset="0"/>
              </a:rPr>
              <a:t>	</a:t>
            </a:r>
          </a:p>
        </p:txBody>
      </p:sp>
      <p:sp>
        <p:nvSpPr>
          <p:cNvPr id="47128" name="Rectangle 24"/>
          <p:cNvSpPr>
            <a:spLocks/>
          </p:cNvSpPr>
          <p:nvPr/>
        </p:nvSpPr>
        <p:spPr bwMode="auto">
          <a:xfrm>
            <a:off x="7454900" y="4724400"/>
            <a:ext cx="1346200" cy="381000"/>
          </a:xfrm>
          <a:prstGeom prst="rect">
            <a:avLst/>
          </a:prstGeom>
          <a:solidFill>
            <a:srgbClr val="A8E7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0x108</a:t>
            </a:r>
          </a:p>
        </p:txBody>
      </p:sp>
      <p:sp>
        <p:nvSpPr>
          <p:cNvPr id="47129" name="Rectangle 25"/>
          <p:cNvSpPr>
            <a:spLocks/>
          </p:cNvSpPr>
          <p:nvPr/>
        </p:nvSpPr>
        <p:spPr bwMode="auto">
          <a:xfrm>
            <a:off x="7454900" y="5334000"/>
            <a:ext cx="1346200" cy="381000"/>
          </a:xfrm>
          <a:prstGeom prst="rect">
            <a:avLst/>
          </a:prstGeom>
          <a:solidFill>
            <a:srgbClr val="FF999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30" name="Rectangle 26"/>
          <p:cNvSpPr>
            <a:spLocks/>
          </p:cNvSpPr>
          <p:nvPr/>
        </p:nvSpPr>
        <p:spPr bwMode="auto">
          <a:xfrm>
            <a:off x="7454900" y="40386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0x8048553</a:t>
            </a:r>
          </a:p>
        </p:txBody>
      </p:sp>
      <p:sp>
        <p:nvSpPr>
          <p:cNvPr id="47131" name="Rectangle 27"/>
          <p:cNvSpPr>
            <a:spLocks/>
          </p:cNvSpPr>
          <p:nvPr/>
        </p:nvSpPr>
        <p:spPr bwMode="auto">
          <a:xfrm>
            <a:off x="361950" y="6400800"/>
            <a:ext cx="2513013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rgbClr val="595959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%eip: </a:t>
            </a:r>
            <a:r>
              <a:rPr lang="en-US" sz="1800">
                <a:solidFill>
                  <a:srgbClr val="595959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program counter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Stack-Based Languages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Languages that support recursion</a:t>
            </a:r>
          </a:p>
          <a:p>
            <a:pPr marL="552450" lvl="1"/>
            <a:r>
              <a:rPr lang="en-US" dirty="0"/>
              <a:t>e.g., C, Pascal, Java</a:t>
            </a:r>
          </a:p>
          <a:p>
            <a:pPr marL="552450" lvl="1"/>
            <a:r>
              <a:rPr lang="en-US" dirty="0"/>
              <a:t>Code must be “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Reentrant</a:t>
            </a:r>
            <a:r>
              <a:rPr lang="en-US" dirty="0"/>
              <a:t>”</a:t>
            </a:r>
          </a:p>
          <a:p>
            <a:pPr marL="838200" lvl="2"/>
            <a:r>
              <a:rPr lang="en-US" dirty="0"/>
              <a:t>Multiple simultaneous instantiations of single procedure</a:t>
            </a:r>
          </a:p>
          <a:p>
            <a:pPr marL="552450" lvl="1"/>
            <a:r>
              <a:rPr lang="en-US" dirty="0"/>
              <a:t>Need some place to store state of each instantiation</a:t>
            </a:r>
          </a:p>
          <a:p>
            <a:pPr marL="838200" lvl="2"/>
            <a:r>
              <a:rPr lang="en-US" dirty="0"/>
              <a:t>Arguments</a:t>
            </a:r>
          </a:p>
          <a:p>
            <a:pPr marL="838200" lvl="2"/>
            <a:r>
              <a:rPr lang="en-US" dirty="0"/>
              <a:t>Local variables</a:t>
            </a:r>
          </a:p>
          <a:p>
            <a:pPr marL="838200" lvl="2"/>
            <a:r>
              <a:rPr lang="en-US" dirty="0"/>
              <a:t>Return pointer</a:t>
            </a:r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State for given procedure needed for limited time</a:t>
            </a:r>
          </a:p>
          <a:p>
            <a:pPr marL="838200" lvl="2"/>
            <a:r>
              <a:rPr lang="en-US" dirty="0"/>
              <a:t>From when called to when return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returns before caller does</a:t>
            </a:r>
          </a:p>
          <a:p>
            <a:r>
              <a:rPr lang="en-US" dirty="0"/>
              <a:t>Stack allocated in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dirty="0"/>
          </a:p>
          <a:p>
            <a:pPr marL="552450" lvl="1"/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324600" y="2573338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3808413" y="2386013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648200" cy="5435600"/>
          </a:xfrm>
          <a:ln/>
        </p:spPr>
        <p:txBody>
          <a:bodyPr/>
          <a:lstStyle/>
          <a:p>
            <a:r>
              <a:rPr lang="en-US"/>
              <a:t>Contents</a:t>
            </a:r>
          </a:p>
          <a:p>
            <a:pPr marL="552450" lvl="1"/>
            <a:r>
              <a:rPr lang="en-US"/>
              <a:t>Local variables</a:t>
            </a:r>
          </a:p>
          <a:p>
            <a:pPr marL="552450" lvl="1"/>
            <a:r>
              <a:rPr lang="en-US"/>
              <a:t>Return information</a:t>
            </a:r>
          </a:p>
          <a:p>
            <a:pPr marL="552450" lvl="1"/>
            <a:r>
              <a:rPr lang="en-US"/>
              <a:t>Temporary space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Management</a:t>
            </a:r>
          </a:p>
          <a:p>
            <a:pPr marL="552450" lvl="1"/>
            <a:r>
              <a:rPr lang="en-US"/>
              <a:t>Space allocated when enter procedure</a:t>
            </a:r>
          </a:p>
          <a:p>
            <a:pPr marL="838200" lvl="2"/>
            <a:r>
              <a:rPr lang="en-US"/>
              <a:t>“Set-up” code</a:t>
            </a:r>
          </a:p>
          <a:p>
            <a:pPr marL="552450" lvl="1"/>
            <a:r>
              <a:rPr lang="en-US"/>
              <a:t>Deallocated when return</a:t>
            </a:r>
          </a:p>
          <a:p>
            <a:pPr marL="838200" lvl="2"/>
            <a:r>
              <a:rPr lang="en-US"/>
              <a:t>“Finish” code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334125" y="3943350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3857625" y="3754438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6994525" y="4581525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7461250" y="42037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/>
        </p:nvGraphicFramePr>
        <p:xfrm>
          <a:off x="7099300" y="698500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/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803400"/>
            <a:ext cx="3810000" cy="50292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 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83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04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25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 Structure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22534" name="Rectangle 6"/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22535" name="Rectangle 7"/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22536" name="Rectangle 8"/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22537" name="Rectangle 9"/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22538" name="Rectangle 10"/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22539" name="Rectangle 11"/>
          <p:cNvSpPr>
            <a:spLocks/>
          </p:cNvSpPr>
          <p:nvPr/>
        </p:nvSpPr>
        <p:spPr bwMode="auto">
          <a:xfrm>
            <a:off x="569436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22540" name="Rectangle 12"/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1" name="Rectangle 13"/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22542" name="Rectangle 14"/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22543" name="Rectangle 15"/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22544" name="Rectangle 16"/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22545" name="Rectangle 17"/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6" name="Rectangle 18"/>
          <p:cNvSpPr>
            <a:spLocks/>
          </p:cNvSpPr>
          <p:nvPr/>
        </p:nvSpPr>
        <p:spPr bwMode="auto">
          <a:xfrm>
            <a:off x="3111500" y="1701800"/>
            <a:ext cx="852488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jtab:</a:t>
            </a:r>
          </a:p>
        </p:txBody>
      </p:sp>
      <p:sp>
        <p:nvSpPr>
          <p:cNvPr id="22547" name="Rectangle 19"/>
          <p:cNvSpPr>
            <a:spLocks/>
          </p:cNvSpPr>
          <p:nvPr/>
        </p:nvSpPr>
        <p:spPr bwMode="auto">
          <a:xfrm>
            <a:off x="304800" y="5092700"/>
            <a:ext cx="2984500" cy="609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target = JTab[x];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 *target;</a:t>
            </a:r>
          </a:p>
        </p:txBody>
      </p:sp>
      <p:sp>
        <p:nvSpPr>
          <p:cNvPr id="22548" name="Rectangle 20"/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549" name="Rectangle 21"/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2550" name="Rectangle 22"/>
          <p:cNvSpPr>
            <a:spLocks/>
          </p:cNvSpPr>
          <p:nvPr/>
        </p:nvSpPr>
        <p:spPr bwMode="auto">
          <a:xfrm>
            <a:off x="271463" y="4724400"/>
            <a:ext cx="26797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Approximate Translation</a:t>
            </a:r>
          </a:p>
        </p:txBody>
      </p:sp>
      <p:sp>
        <p:nvSpPr>
          <p:cNvPr id="22551" name="Rectangle 23"/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2552" name="Rectangle 24"/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1443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IA32/Linux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%ebp</a:t>
            </a: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3658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5897563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Revisiting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4114800"/>
            <a:ext cx="39751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swap(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t0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3975100" cy="1879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course1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course2 = 18243;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call_swap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swap(&amp;course1, &amp;course2);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4648200" y="1447800"/>
            <a:ext cx="4279900" cy="20574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call_swap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$8,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$course2, 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$course1,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call	swap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</a:p>
        </p:txBody>
      </p:sp>
      <p:sp>
        <p:nvSpPr>
          <p:cNvPr id="63495" name="Rectangle 7"/>
          <p:cNvSpPr>
            <a:spLocks/>
          </p:cNvSpPr>
          <p:nvPr/>
        </p:nvSpPr>
        <p:spPr bwMode="auto">
          <a:xfrm>
            <a:off x="4648200" y="5334000"/>
            <a:ext cx="11557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496" name="Rectangle 8"/>
          <p:cNvSpPr>
            <a:spLocks/>
          </p:cNvSpPr>
          <p:nvPr/>
        </p:nvSpPr>
        <p:spPr bwMode="auto">
          <a:xfrm>
            <a:off x="4648200" y="5715000"/>
            <a:ext cx="11557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497" name="Rectangle 9"/>
          <p:cNvSpPr>
            <a:spLocks/>
          </p:cNvSpPr>
          <p:nvPr/>
        </p:nvSpPr>
        <p:spPr bwMode="auto">
          <a:xfrm>
            <a:off x="4648200" y="6096000"/>
            <a:ext cx="11557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5870575" y="6254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376988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864225" y="3886200"/>
            <a:ext cx="1060450" cy="685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4648200" y="3886200"/>
            <a:ext cx="11557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3502" name="Rectangle 14"/>
          <p:cNvSpPr>
            <a:spLocks/>
          </p:cNvSpPr>
          <p:nvPr/>
        </p:nvSpPr>
        <p:spPr bwMode="auto">
          <a:xfrm>
            <a:off x="4595813" y="1066800"/>
            <a:ext cx="3455987" cy="393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Calling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from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call_swap</a:t>
            </a: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H="1">
            <a:off x="5867400" y="5187950"/>
            <a:ext cx="45720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6373813" y="50292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 flipH="1">
            <a:off x="5867400" y="5900807"/>
            <a:ext cx="45720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Rectangle 11"/>
          <p:cNvSpPr>
            <a:spLocks/>
          </p:cNvSpPr>
          <p:nvPr/>
        </p:nvSpPr>
        <p:spPr bwMode="auto">
          <a:xfrm>
            <a:off x="6373813" y="5742057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0" name="Arc 19"/>
          <p:cNvSpPr/>
          <p:nvPr/>
        </p:nvSpPr>
        <p:spPr bwMode="auto">
          <a:xfrm>
            <a:off x="6934200" y="5257800"/>
            <a:ext cx="457200" cy="609600"/>
          </a:xfrm>
          <a:prstGeom prst="arc">
            <a:avLst>
              <a:gd name="adj1" fmla="val 16200000"/>
              <a:gd name="adj2" fmla="val 5488131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1" name="Rectangle 11"/>
          <p:cNvSpPr>
            <a:spLocks/>
          </p:cNvSpPr>
          <p:nvPr/>
        </p:nvSpPr>
        <p:spPr bwMode="auto">
          <a:xfrm>
            <a:off x="7467600" y="5410200"/>
            <a:ext cx="5001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subl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7467600" y="5894457"/>
            <a:ext cx="42319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Arc 22"/>
          <p:cNvSpPr/>
          <p:nvPr/>
        </p:nvSpPr>
        <p:spPr bwMode="auto">
          <a:xfrm>
            <a:off x="6934200" y="5867400"/>
            <a:ext cx="381000" cy="457200"/>
          </a:xfrm>
          <a:prstGeom prst="arc">
            <a:avLst>
              <a:gd name="adj1" fmla="val 16200000"/>
              <a:gd name="adj2" fmla="val 5488131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45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Revisiting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64516" name="Rectangle 4"/>
          <p:cNvSpPr>
            <a:spLocks/>
          </p:cNvSpPr>
          <p:nvPr/>
        </p:nvSpPr>
        <p:spPr bwMode="auto">
          <a:xfrm>
            <a:off x="457200" y="1828800"/>
            <a:ext cx="39751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swap(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t0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517" name="Rectangle 5"/>
          <p:cNvSpPr>
            <a:spLocks/>
          </p:cNvSpPr>
          <p:nvPr/>
        </p:nvSpPr>
        <p:spPr bwMode="auto">
          <a:xfrm>
            <a:off x="4648200" y="1308100"/>
            <a:ext cx="3365500" cy="4140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457200" algn="l"/>
                <a:tab pos="126365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4518" name="AutoShape 6"/>
          <p:cNvSpPr>
            <a:spLocks/>
          </p:cNvSpPr>
          <p:nvPr/>
        </p:nvSpPr>
        <p:spPr bwMode="auto">
          <a:xfrm>
            <a:off x="7848600" y="2667000"/>
            <a:ext cx="228600" cy="1600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19" name="Rectangle 7"/>
          <p:cNvSpPr>
            <a:spLocks/>
          </p:cNvSpPr>
          <p:nvPr/>
        </p:nvSpPr>
        <p:spPr bwMode="auto">
          <a:xfrm>
            <a:off x="8208963" y="3302000"/>
            <a:ext cx="56991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Body</a:t>
            </a:r>
          </a:p>
        </p:txBody>
      </p:sp>
      <p:sp>
        <p:nvSpPr>
          <p:cNvPr id="64520" name="AutoShape 8"/>
          <p:cNvSpPr>
            <a:spLocks/>
          </p:cNvSpPr>
          <p:nvPr/>
        </p:nvSpPr>
        <p:spPr bwMode="auto">
          <a:xfrm>
            <a:off x="7848600" y="1689100"/>
            <a:ext cx="2286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21" name="Rectangle 9"/>
          <p:cNvSpPr>
            <a:spLocks/>
          </p:cNvSpPr>
          <p:nvPr/>
        </p:nvSpPr>
        <p:spPr bwMode="auto">
          <a:xfrm>
            <a:off x="8207375" y="1765300"/>
            <a:ext cx="390525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</a:t>
            </a:r>
          </a:p>
        </p:txBody>
      </p:sp>
      <p:sp>
        <p:nvSpPr>
          <p:cNvPr id="64522" name="AutoShape 10"/>
          <p:cNvSpPr>
            <a:spLocks/>
          </p:cNvSpPr>
          <p:nvPr/>
        </p:nvSpPr>
        <p:spPr bwMode="auto">
          <a:xfrm>
            <a:off x="7848600" y="4572000"/>
            <a:ext cx="228600" cy="99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4523" name="Rectangle 11"/>
          <p:cNvSpPr>
            <a:spLocks/>
          </p:cNvSpPr>
          <p:nvPr/>
        </p:nvSpPr>
        <p:spPr bwMode="auto">
          <a:xfrm>
            <a:off x="8207375" y="4889500"/>
            <a:ext cx="642938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Finish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55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#1</a:t>
            </a:r>
          </a:p>
        </p:txBody>
      </p:sp>
      <p:sp>
        <p:nvSpPr>
          <p:cNvPr id="65540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esp,%ebp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5541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5542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5543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5544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46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5547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5548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0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1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5552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5553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5554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5" name="Line 19"/>
          <p:cNvSpPr>
            <a:spLocks noChangeShapeType="1"/>
          </p:cNvSpPr>
          <p:nvPr/>
        </p:nvSpPr>
        <p:spPr bwMode="auto">
          <a:xfrm flipH="1">
            <a:off x="7073900" y="1993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6" name="Rectangle 20"/>
          <p:cNvSpPr>
            <a:spLocks/>
          </p:cNvSpPr>
          <p:nvPr/>
        </p:nvSpPr>
        <p:spPr bwMode="auto">
          <a:xfrm>
            <a:off x="7720013" y="18224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5557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9" name="Rectangle 23"/>
          <p:cNvSpPr>
            <a:spLocks/>
          </p:cNvSpPr>
          <p:nvPr/>
        </p:nvSpPr>
        <p:spPr bwMode="auto">
          <a:xfrm>
            <a:off x="7710488" y="4445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5560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65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#2</a:t>
            </a:r>
          </a:p>
        </p:txBody>
      </p:sp>
      <p:sp>
        <p:nvSpPr>
          <p:cNvPr id="66564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esp,%ebp</a:t>
            </a:r>
            <a:endParaRPr lang="en-US" b="1" u="sng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6565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6566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6567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6568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70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6571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6572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74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75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6576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6577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6578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79" name="Line 19"/>
          <p:cNvSpPr>
            <a:spLocks noChangeShapeType="1"/>
          </p:cNvSpPr>
          <p:nvPr/>
        </p:nvSpPr>
        <p:spPr bwMode="auto">
          <a:xfrm flipH="1">
            <a:off x="7061200" y="4418013"/>
            <a:ext cx="454025" cy="101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80" name="Rectangle 20"/>
          <p:cNvSpPr>
            <a:spLocks/>
          </p:cNvSpPr>
          <p:nvPr/>
        </p:nvSpPr>
        <p:spPr bwMode="auto">
          <a:xfrm>
            <a:off x="7580313" y="42735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6581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>
            <a:off x="7064375" y="46926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6583" name="Rectangle 23"/>
          <p:cNvSpPr>
            <a:spLocks/>
          </p:cNvSpPr>
          <p:nvPr/>
        </p:nvSpPr>
        <p:spPr bwMode="auto">
          <a:xfrm>
            <a:off x="7558088" y="4533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6584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75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Setup #3</a:t>
            </a:r>
          </a:p>
        </p:txBody>
      </p:sp>
      <p:sp>
        <p:nvSpPr>
          <p:cNvPr id="67588" name="Rectangle 4"/>
          <p:cNvSpPr>
            <a:spLocks/>
          </p:cNvSpPr>
          <p:nvPr/>
        </p:nvSpPr>
        <p:spPr bwMode="auto">
          <a:xfrm>
            <a:off x="1524000" y="5105400"/>
            <a:ext cx="5041900" cy="1143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swap: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esp,%ebp</a:t>
            </a:r>
            <a:endParaRPr lang="en-US" b="1" u="sng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20000"/>
              </a:lnSpc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u="sng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u="sng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u="sng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7589" name="Rectangle 5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7590" name="Rectangle 6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591" name="Rectangle 7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7592" name="Rectangle 8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594" name="Rectangle 10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7595" name="Rectangle 11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7596" name="Rectangle 12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598" name="Rectangle 14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599" name="Rectangle 15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7600" name="Rectangle 16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7601" name="Rectangle 17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7602" name="Rectangle 18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603" name="Line 19"/>
          <p:cNvSpPr>
            <a:spLocks noChangeShapeType="1"/>
          </p:cNvSpPr>
          <p:nvPr/>
        </p:nvSpPr>
        <p:spPr bwMode="auto">
          <a:xfrm flipH="1">
            <a:off x="7059613" y="499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4" name="Rectangle 20"/>
          <p:cNvSpPr>
            <a:spLocks/>
          </p:cNvSpPr>
          <p:nvPr/>
        </p:nvSpPr>
        <p:spPr bwMode="auto">
          <a:xfrm>
            <a:off x="7593013" y="44513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7605" name="Rectangle 21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7" name="Rectangle 23"/>
          <p:cNvSpPr>
            <a:spLocks/>
          </p:cNvSpPr>
          <p:nvPr/>
        </p:nvSpPr>
        <p:spPr bwMode="auto">
          <a:xfrm>
            <a:off x="7596188" y="4826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7608" name="Freeform 24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9" name="Rectangle 25"/>
          <p:cNvSpPr>
            <a:spLocks/>
          </p:cNvSpPr>
          <p:nvPr/>
        </p:nvSpPr>
        <p:spPr bwMode="auto">
          <a:xfrm>
            <a:off x="5715000" y="4800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/>
          </p:cNvSpPr>
          <p:nvPr/>
        </p:nvSpPr>
        <p:spPr bwMode="auto">
          <a:xfrm>
            <a:off x="2298700" y="4025900"/>
            <a:ext cx="3403600" cy="381000"/>
          </a:xfrm>
          <a:prstGeom prst="rect">
            <a:avLst/>
          </a:prstGeom>
          <a:solidFill>
            <a:srgbClr val="F1C7C7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10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8611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/>
              <a:t> Body</a:t>
            </a:r>
          </a:p>
        </p:txBody>
      </p:sp>
      <p:sp>
        <p:nvSpPr>
          <p:cNvPr id="68613" name="Rectangle 5"/>
          <p:cNvSpPr>
            <a:spLocks/>
          </p:cNvSpPr>
          <p:nvPr/>
        </p:nvSpPr>
        <p:spPr bwMode="auto">
          <a:xfrm>
            <a:off x="1003300" y="5359400"/>
            <a:ext cx="50419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get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get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</a:p>
        </p:txBody>
      </p:sp>
      <p:sp>
        <p:nvSpPr>
          <p:cNvPr id="68614" name="Rectangle 6"/>
          <p:cNvSpPr>
            <a:spLocks/>
          </p:cNvSpPr>
          <p:nvPr/>
        </p:nvSpPr>
        <p:spPr bwMode="auto">
          <a:xfrm>
            <a:off x="5500688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68615" name="Rectangle 7"/>
          <p:cNvSpPr>
            <a:spLocks/>
          </p:cNvSpPr>
          <p:nvPr/>
        </p:nvSpPr>
        <p:spPr bwMode="auto">
          <a:xfrm>
            <a:off x="1016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&amp;course2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8616" name="Rectangle 8"/>
          <p:cNvSpPr>
            <a:spLocks/>
          </p:cNvSpPr>
          <p:nvPr/>
        </p:nvSpPr>
        <p:spPr bwMode="auto">
          <a:xfrm>
            <a:off x="1016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&amp;course1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8617" name="Rectangle 9"/>
          <p:cNvSpPr>
            <a:spLocks/>
          </p:cNvSpPr>
          <p:nvPr/>
        </p:nvSpPr>
        <p:spPr bwMode="auto">
          <a:xfrm>
            <a:off x="1016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 flipH="1">
            <a:off x="2454275" y="41973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19" name="Rectangle 11"/>
          <p:cNvSpPr>
            <a:spLocks/>
          </p:cNvSpPr>
          <p:nvPr/>
        </p:nvSpPr>
        <p:spPr bwMode="auto">
          <a:xfrm>
            <a:off x="3100388" y="4025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8620" name="Rectangle 12"/>
          <p:cNvSpPr>
            <a:spLocks/>
          </p:cNvSpPr>
          <p:nvPr/>
        </p:nvSpPr>
        <p:spPr bwMode="auto">
          <a:xfrm>
            <a:off x="650875" y="1274763"/>
            <a:ext cx="158591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Entering Stack</a:t>
            </a:r>
          </a:p>
        </p:txBody>
      </p:sp>
      <p:sp>
        <p:nvSpPr>
          <p:cNvPr id="68621" name="Rectangle 13"/>
          <p:cNvSpPr>
            <a:spLocks/>
          </p:cNvSpPr>
          <p:nvPr/>
        </p:nvSpPr>
        <p:spPr bwMode="auto">
          <a:xfrm>
            <a:off x="1016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 flipH="1">
            <a:off x="2451100" y="198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23" name="Rectangle 15"/>
          <p:cNvSpPr>
            <a:spLocks/>
          </p:cNvSpPr>
          <p:nvPr/>
        </p:nvSpPr>
        <p:spPr bwMode="auto">
          <a:xfrm>
            <a:off x="3097213" y="18097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24" name="Rectangle 16"/>
          <p:cNvSpPr>
            <a:spLocks/>
          </p:cNvSpPr>
          <p:nvPr/>
        </p:nvSpPr>
        <p:spPr bwMode="auto">
          <a:xfrm>
            <a:off x="5715000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68625" name="Rectangle 17"/>
          <p:cNvSpPr>
            <a:spLocks/>
          </p:cNvSpPr>
          <p:nvPr/>
        </p:nvSpPr>
        <p:spPr bwMode="auto">
          <a:xfrm>
            <a:off x="5715000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68626" name="Rectangle 18"/>
          <p:cNvSpPr>
            <a:spLocks/>
          </p:cNvSpPr>
          <p:nvPr/>
        </p:nvSpPr>
        <p:spPr bwMode="auto">
          <a:xfrm>
            <a:off x="5715000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68627" name="Rectangle 19"/>
          <p:cNvSpPr>
            <a:spLocks/>
          </p:cNvSpPr>
          <p:nvPr/>
        </p:nvSpPr>
        <p:spPr bwMode="auto">
          <a:xfrm>
            <a:off x="5715000" y="4419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28" name="Line 20"/>
          <p:cNvSpPr>
            <a:spLocks noChangeShapeType="1"/>
          </p:cNvSpPr>
          <p:nvPr/>
        </p:nvSpPr>
        <p:spPr bwMode="auto">
          <a:xfrm flipH="1">
            <a:off x="7059613" y="499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29" name="Rectangle 21"/>
          <p:cNvSpPr>
            <a:spLocks/>
          </p:cNvSpPr>
          <p:nvPr/>
        </p:nvSpPr>
        <p:spPr bwMode="auto">
          <a:xfrm>
            <a:off x="7593013" y="44513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68630" name="Rectangle 22"/>
          <p:cNvSpPr>
            <a:spLocks/>
          </p:cNvSpPr>
          <p:nvPr/>
        </p:nvSpPr>
        <p:spPr bwMode="auto">
          <a:xfrm>
            <a:off x="5715000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68631" name="Line 23"/>
          <p:cNvSpPr>
            <a:spLocks noChangeShapeType="1"/>
          </p:cNvSpPr>
          <p:nvPr/>
        </p:nvSpPr>
        <p:spPr bwMode="auto">
          <a:xfrm flipH="1">
            <a:off x="7064375" y="46164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2" name="Rectangle 24"/>
          <p:cNvSpPr>
            <a:spLocks/>
          </p:cNvSpPr>
          <p:nvPr/>
        </p:nvSpPr>
        <p:spPr bwMode="auto">
          <a:xfrm>
            <a:off x="7596188" y="48260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68633" name="Freeform 25"/>
          <p:cNvSpPr>
            <a:spLocks/>
          </p:cNvSpPr>
          <p:nvPr/>
        </p:nvSpPr>
        <p:spPr bwMode="auto">
          <a:xfrm>
            <a:off x="6832600" y="2057400"/>
            <a:ext cx="1016000" cy="25146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4" name="Rectangle 26"/>
          <p:cNvSpPr>
            <a:spLocks/>
          </p:cNvSpPr>
          <p:nvPr/>
        </p:nvSpPr>
        <p:spPr bwMode="auto">
          <a:xfrm>
            <a:off x="5715000" y="48006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68635" name="Rectangle 27"/>
          <p:cNvSpPr>
            <a:spLocks/>
          </p:cNvSpPr>
          <p:nvPr/>
        </p:nvSpPr>
        <p:spPr bwMode="auto">
          <a:xfrm>
            <a:off x="2298700" y="3276600"/>
            <a:ext cx="3403600" cy="381000"/>
          </a:xfrm>
          <a:prstGeom prst="rect">
            <a:avLst/>
          </a:prstGeom>
          <a:solidFill>
            <a:srgbClr val="CDF1C5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6" name="Rectangle 28"/>
          <p:cNvSpPr>
            <a:spLocks/>
          </p:cNvSpPr>
          <p:nvPr/>
        </p:nvSpPr>
        <p:spPr bwMode="auto">
          <a:xfrm>
            <a:off x="2298700" y="3644900"/>
            <a:ext cx="3403600" cy="381000"/>
          </a:xfrm>
          <a:prstGeom prst="rect">
            <a:avLst/>
          </a:prstGeom>
          <a:solidFill>
            <a:srgbClr val="FFFEB2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7" name="Rectangle 29"/>
          <p:cNvSpPr>
            <a:spLocks/>
          </p:cNvSpPr>
          <p:nvPr/>
        </p:nvSpPr>
        <p:spPr bwMode="auto">
          <a:xfrm>
            <a:off x="3446463" y="2921000"/>
            <a:ext cx="225425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666666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Offset relative to %ebp</a:t>
            </a:r>
          </a:p>
        </p:txBody>
      </p:sp>
      <p:sp>
        <p:nvSpPr>
          <p:cNvPr id="68638" name="Rectangle 30"/>
          <p:cNvSpPr>
            <a:spLocks/>
          </p:cNvSpPr>
          <p:nvPr/>
        </p:nvSpPr>
        <p:spPr bwMode="auto">
          <a:xfrm>
            <a:off x="5327650" y="3289300"/>
            <a:ext cx="320675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12</a:t>
            </a:r>
          </a:p>
        </p:txBody>
      </p:sp>
      <p:sp>
        <p:nvSpPr>
          <p:cNvPr id="68639" name="Rectangle 31"/>
          <p:cNvSpPr>
            <a:spLocks/>
          </p:cNvSpPr>
          <p:nvPr/>
        </p:nvSpPr>
        <p:spPr bwMode="auto">
          <a:xfrm>
            <a:off x="5441950" y="3657600"/>
            <a:ext cx="204788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8</a:t>
            </a:r>
          </a:p>
        </p:txBody>
      </p:sp>
      <p:sp>
        <p:nvSpPr>
          <p:cNvPr id="68640" name="Rectangle 32"/>
          <p:cNvSpPr>
            <a:spLocks/>
          </p:cNvSpPr>
          <p:nvPr/>
        </p:nvSpPr>
        <p:spPr bwMode="auto">
          <a:xfrm>
            <a:off x="5448300" y="4038600"/>
            <a:ext cx="2032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96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r>
              <a:rPr lang="en-US" dirty="0"/>
              <a:t> </a:t>
            </a:r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69637" name="Rectangle 5"/>
          <p:cNvSpPr>
            <a:spLocks/>
          </p:cNvSpPr>
          <p:nvPr/>
        </p:nvSpPr>
        <p:spPr bwMode="auto">
          <a:xfrm>
            <a:off x="609600" y="1274763"/>
            <a:ext cx="2074863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Before Finish</a:t>
            </a:r>
          </a:p>
        </p:txBody>
      </p:sp>
      <p:sp>
        <p:nvSpPr>
          <p:cNvPr id="69649" name="Rectangle 17"/>
          <p:cNvSpPr>
            <a:spLocks/>
          </p:cNvSpPr>
          <p:nvPr/>
        </p:nvSpPr>
        <p:spPr bwMode="auto">
          <a:xfrm>
            <a:off x="3340100" y="2565400"/>
            <a:ext cx="3136900" cy="109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  <a:tab pos="457200" algn="l"/>
                <a:tab pos="1485900" algn="l"/>
                <a:tab pos="3149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pSp>
        <p:nvGrpSpPr>
          <p:cNvPr id="69651" name="Group 19"/>
          <p:cNvGrpSpPr>
            <a:grpSpLocks/>
          </p:cNvGrpSpPr>
          <p:nvPr/>
        </p:nvGrpSpPr>
        <p:grpSpPr bwMode="auto">
          <a:xfrm>
            <a:off x="1016000" y="1828800"/>
            <a:ext cx="2516188" cy="3352800"/>
            <a:chOff x="0" y="0"/>
            <a:chExt cx="1585" cy="2112"/>
          </a:xfrm>
        </p:grpSpPr>
        <p:sp>
          <p:nvSpPr>
            <p:cNvPr id="69652" name="Rectangle 20"/>
            <p:cNvSpPr>
              <a:spLocks/>
            </p:cNvSpPr>
            <p:nvPr/>
          </p:nvSpPr>
          <p:spPr bwMode="auto">
            <a:xfrm>
              <a:off x="0" y="91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yp</a:t>
              </a:r>
            </a:p>
          </p:txBody>
        </p:sp>
        <p:sp>
          <p:nvSpPr>
            <p:cNvPr id="69653" name="Rectangle 21"/>
            <p:cNvSpPr>
              <a:spLocks/>
            </p:cNvSpPr>
            <p:nvPr/>
          </p:nvSpPr>
          <p:spPr bwMode="auto">
            <a:xfrm>
              <a:off x="0" y="115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xp</a:t>
              </a:r>
            </a:p>
          </p:txBody>
        </p:sp>
        <p:sp>
          <p:nvSpPr>
            <p:cNvPr id="69654" name="Rectangle 22"/>
            <p:cNvSpPr>
              <a:spLocks/>
            </p:cNvSpPr>
            <p:nvPr/>
          </p:nvSpPr>
          <p:spPr bwMode="auto">
            <a:xfrm>
              <a:off x="0" y="1392"/>
              <a:ext cx="800" cy="24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Rtn adr</a:t>
              </a:r>
            </a:p>
          </p:txBody>
        </p:sp>
        <p:sp>
          <p:nvSpPr>
            <p:cNvPr id="69655" name="Rectangle 23"/>
            <p:cNvSpPr>
              <a:spLocks/>
            </p:cNvSpPr>
            <p:nvPr/>
          </p:nvSpPr>
          <p:spPr bwMode="auto">
            <a:xfrm>
              <a:off x="0" y="1632"/>
              <a:ext cx="800" cy="240"/>
            </a:xfrm>
            <a:prstGeom prst="rect">
              <a:avLst/>
            </a:prstGeom>
            <a:solidFill>
              <a:srgbClr val="ADADEA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Old </a:t>
              </a:r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9656" name="Line 24"/>
            <p:cNvSpPr>
              <a:spLocks noChangeShapeType="1"/>
            </p:cNvSpPr>
            <p:nvPr/>
          </p:nvSpPr>
          <p:spPr bwMode="auto">
            <a:xfrm flipH="1">
              <a:off x="848" y="1992"/>
              <a:ext cx="288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57" name="Rectangle 25"/>
            <p:cNvSpPr>
              <a:spLocks/>
            </p:cNvSpPr>
            <p:nvPr/>
          </p:nvSpPr>
          <p:spPr bwMode="auto">
            <a:xfrm>
              <a:off x="1184" y="1656"/>
              <a:ext cx="401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  <p:sp>
          <p:nvSpPr>
            <p:cNvPr id="69658" name="Rectangle 26"/>
            <p:cNvSpPr>
              <a:spLocks/>
            </p:cNvSpPr>
            <p:nvPr/>
          </p:nvSpPr>
          <p:spPr bwMode="auto">
            <a:xfrm>
              <a:off x="0" y="0"/>
              <a:ext cx="800" cy="912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  <a:endParaRPr lang="en-US" sz="2400">
                <a:solidFill>
                  <a:schemeClr val="tx1"/>
                </a:solidFill>
                <a:latin typeface="Arial Narrow Bold" charset="0"/>
                <a:ea typeface="Lucida Grande" charset="0"/>
                <a:cs typeface="Lucida Grande" charset="0"/>
                <a:sym typeface="Arial Narrow Bold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  <a:endParaRPr lang="en-US" sz="2400">
                <a:solidFill>
                  <a:schemeClr val="tx1"/>
                </a:solidFill>
                <a:latin typeface="Arial Narrow Bold" charset="0"/>
                <a:ea typeface="Lucida Grande" charset="0"/>
                <a:cs typeface="Lucida Grande" charset="0"/>
                <a:sym typeface="Arial Narrow Bold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•</a:t>
              </a:r>
            </a:p>
          </p:txBody>
        </p:sp>
        <p:sp>
          <p:nvSpPr>
            <p:cNvPr id="69659" name="Line 27"/>
            <p:cNvSpPr>
              <a:spLocks noChangeShapeType="1"/>
            </p:cNvSpPr>
            <p:nvPr/>
          </p:nvSpPr>
          <p:spPr bwMode="auto">
            <a:xfrm flipH="1">
              <a:off x="848" y="1760"/>
              <a:ext cx="288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0" name="Rectangle 28"/>
            <p:cNvSpPr>
              <a:spLocks/>
            </p:cNvSpPr>
            <p:nvPr/>
          </p:nvSpPr>
          <p:spPr bwMode="auto">
            <a:xfrm>
              <a:off x="1184" y="1888"/>
              <a:ext cx="401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69661" name="Freeform 29"/>
            <p:cNvSpPr>
              <a:spLocks/>
            </p:cNvSpPr>
            <p:nvPr/>
          </p:nvSpPr>
          <p:spPr bwMode="auto">
            <a:xfrm>
              <a:off x="704" y="144"/>
              <a:ext cx="640" cy="1584"/>
            </a:xfrm>
            <a:custGeom>
              <a:avLst/>
              <a:gdLst/>
              <a:ahLst/>
              <a:cxnLst>
                <a:cxn ang="0">
                  <a:pos x="0" y="21600"/>
                </a:cxn>
                <a:cxn ang="0">
                  <a:pos x="21600" y="10473"/>
                </a:cxn>
                <a:cxn ang="0">
                  <a:pos x="7830" y="0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21600"/>
                    <a:pt x="21600" y="17345"/>
                    <a:pt x="21600" y="10473"/>
                  </a:cubicBezTo>
                  <a:cubicBezTo>
                    <a:pt x="21600" y="3600"/>
                    <a:pt x="7830" y="0"/>
                    <a:pt x="7830" y="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miter lim="800000"/>
              <a:headEnd type="oval" w="med" len="med"/>
              <a:tailEnd type="stealth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2" name="Rectangle 30"/>
            <p:cNvSpPr>
              <a:spLocks/>
            </p:cNvSpPr>
            <p:nvPr/>
          </p:nvSpPr>
          <p:spPr bwMode="auto">
            <a:xfrm>
              <a:off x="0" y="1872"/>
              <a:ext cx="800" cy="240"/>
            </a:xfrm>
            <a:prstGeom prst="rect">
              <a:avLst/>
            </a:prstGeom>
            <a:solidFill>
              <a:srgbClr val="ADADEA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Old </a:t>
              </a:r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%ebx</a:t>
              </a:r>
            </a:p>
          </p:txBody>
        </p:sp>
      </p:grpSp>
      <p:sp>
        <p:nvSpPr>
          <p:cNvPr id="41" name="Rectangle 4"/>
          <p:cNvSpPr>
            <a:spLocks/>
          </p:cNvSpPr>
          <p:nvPr/>
        </p:nvSpPr>
        <p:spPr bwMode="auto">
          <a:xfrm>
            <a:off x="5891213" y="1274763"/>
            <a:ext cx="205740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0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</a:t>
            </a:r>
          </a:p>
        </p:txBody>
      </p:sp>
      <p:sp>
        <p:nvSpPr>
          <p:cNvPr id="42" name="Rectangle 6"/>
          <p:cNvSpPr>
            <a:spLocks/>
          </p:cNvSpPr>
          <p:nvPr/>
        </p:nvSpPr>
        <p:spPr bwMode="auto">
          <a:xfrm>
            <a:off x="6283325" y="3276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yp</a:t>
            </a:r>
          </a:p>
        </p:txBody>
      </p:sp>
      <p:sp>
        <p:nvSpPr>
          <p:cNvPr id="43" name="Rectangle 7"/>
          <p:cNvSpPr>
            <a:spLocks/>
          </p:cNvSpPr>
          <p:nvPr/>
        </p:nvSpPr>
        <p:spPr bwMode="auto">
          <a:xfrm>
            <a:off x="6283325" y="3657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xp</a:t>
            </a:r>
          </a:p>
        </p:txBody>
      </p:sp>
      <p:sp>
        <p:nvSpPr>
          <p:cNvPr id="44" name="Rectangle 8"/>
          <p:cNvSpPr>
            <a:spLocks/>
          </p:cNvSpPr>
          <p:nvPr/>
        </p:nvSpPr>
        <p:spPr bwMode="auto">
          <a:xfrm>
            <a:off x="6283325" y="40386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45" name="Rectangle 9"/>
          <p:cNvSpPr>
            <a:spLocks/>
          </p:cNvSpPr>
          <p:nvPr/>
        </p:nvSpPr>
        <p:spPr bwMode="auto">
          <a:xfrm>
            <a:off x="6283325" y="1828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46" name="Line 23"/>
          <p:cNvSpPr>
            <a:spLocks noChangeShapeType="1"/>
          </p:cNvSpPr>
          <p:nvPr/>
        </p:nvSpPr>
        <p:spPr bwMode="auto">
          <a:xfrm flipH="1">
            <a:off x="7629525" y="1941513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7" name="Rectangle 24"/>
          <p:cNvSpPr>
            <a:spLocks/>
          </p:cNvSpPr>
          <p:nvPr/>
        </p:nvSpPr>
        <p:spPr bwMode="auto">
          <a:xfrm>
            <a:off x="8123238" y="177165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48" name="Line 25"/>
          <p:cNvSpPr>
            <a:spLocks noChangeShapeType="1"/>
          </p:cNvSpPr>
          <p:nvPr/>
        </p:nvSpPr>
        <p:spPr bwMode="auto">
          <a:xfrm flipH="1">
            <a:off x="7632700" y="42608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" name="Rectangle 26"/>
          <p:cNvSpPr>
            <a:spLocks/>
          </p:cNvSpPr>
          <p:nvPr/>
        </p:nvSpPr>
        <p:spPr bwMode="auto">
          <a:xfrm>
            <a:off x="8126413" y="41021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50" name="Rectangle 26"/>
          <p:cNvSpPr txBox="1">
            <a:spLocks noChangeArrowheads="1"/>
          </p:cNvSpPr>
          <p:nvPr/>
        </p:nvSpPr>
        <p:spPr bwMode="auto">
          <a:xfrm>
            <a:off x="4114800" y="4800600"/>
            <a:ext cx="4800600" cy="1473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15900" marR="0" lvl="0" indent="-215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Observation</a:t>
            </a:r>
          </a:p>
          <a:p>
            <a:pPr marL="673100" marR="0" lvl="1" indent="-2540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Saved and restored register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%ebx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  <a:p>
            <a:pPr marL="673100" marR="0" lvl="1" indent="-2540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Not so for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%eax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,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%ecx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rPr>
              <a:t>,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 Bold" charset="0"/>
                <a:ea typeface="ヒラギノ角ゴ ProN W3" charset="0"/>
                <a:cs typeface="Courier New Bold" charset="0"/>
                <a:sym typeface="Courier New Bold" charset="0"/>
              </a:rPr>
              <a:t>%edx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37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Disassembled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swap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73732" name="Rectangle 4"/>
          <p:cNvSpPr>
            <a:spLocks/>
          </p:cNvSpPr>
          <p:nvPr/>
        </p:nvSpPr>
        <p:spPr bwMode="auto">
          <a:xfrm>
            <a:off x="457200" y="1219200"/>
            <a:ext cx="7620000" cy="337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08048384 &lt;swap&gt;: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8048384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	55                   	push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8048385:	89 e5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esp,%ebp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8048387:	53                   	push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8048388:	8b 55 08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0x8(%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804838b:	8b 4d 0c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0xc(%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804838e:	8b 1a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8048390:	8b 01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8048392:	89 02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8048394:	89 19                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8048396:	5b                   	pop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8048397:	5d                   	pop 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8048398:	c3                   	ret 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3733" name="Rectangle 5"/>
          <p:cNvSpPr>
            <a:spLocks/>
          </p:cNvSpPr>
          <p:nvPr/>
        </p:nvSpPr>
        <p:spPr bwMode="auto">
          <a:xfrm>
            <a:off x="457200" y="5210175"/>
            <a:ext cx="8534400" cy="584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80483b4: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$0x8049658,0x4(%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Copy &amp;course2 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80483bc: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$0x8049654,(%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Copy &amp;course1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80483c3:	call 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8048384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&lt;swap&gt;	# Call swap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80483c8:	leave 	# Prepare to return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5257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80483c9:	ret 	# Return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3734" name="Rectangle 6"/>
          <p:cNvSpPr>
            <a:spLocks/>
          </p:cNvSpPr>
          <p:nvPr/>
        </p:nvSpPr>
        <p:spPr bwMode="auto">
          <a:xfrm>
            <a:off x="319088" y="4832350"/>
            <a:ext cx="138430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Calling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99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6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Switch Statement Example (IA32)</a:t>
            </a:r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6096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Compare x:6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.L2   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*.L7(,%eax,4)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438400" y="2667000"/>
            <a:ext cx="6705601" cy="3048000"/>
            <a:chOff x="2438400" y="2667000"/>
            <a:chExt cx="6705601" cy="304800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 rot="10800000" flipV="1">
              <a:off x="2438400" y="3810000"/>
              <a:ext cx="4267200" cy="1905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6705601" y="2667000"/>
              <a:ext cx="2438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dirty="0" smtClean="0">
                  <a:latin typeface="+mj-lt"/>
                </a:rPr>
                <a:t>What range of values takes default?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400800" y="5943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 not initialized here</a:t>
            </a:r>
            <a:endParaRPr lang="en-US" sz="24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b="1" dirty="0" smtClean="0"/>
              <a:t>IA 32 Procedures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Stack Structure</a:t>
            </a:r>
          </a:p>
          <a:p>
            <a:pPr lvl="1"/>
            <a:r>
              <a:rPr lang="en-US" dirty="0" smtClean="0"/>
              <a:t>Calling Conventions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Illustrations of Recursion &amp; Pointers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47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</a:t>
            </a:r>
            <a:r>
              <a:rPr lang="en-US" dirty="0" smtClean="0">
                <a:ea typeface="Zapf Dingbats" charset="0"/>
                <a:cs typeface="Zapf Dingbats" charset="0"/>
              </a:rPr>
              <a:t>could be </a:t>
            </a:r>
            <a:r>
              <a:rPr lang="en-US" dirty="0">
                <a:ea typeface="Zapf Dingbats" charset="0"/>
                <a:cs typeface="Zapf Dingbats" charset="0"/>
              </a:rPr>
              <a:t>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$15213,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$18243,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</a:t>
            </a:r>
            <a:r>
              <a:rPr lang="en-US" dirty="0" smtClean="0"/>
              <a:t> register </a:t>
            </a:r>
            <a:r>
              <a:rPr lang="en-US" dirty="0"/>
              <a:t>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IA32/</a:t>
            </a:r>
            <a:r>
              <a:rPr lang="en-US" dirty="0" err="1" smtClean="0"/>
              <a:t>Linux+Windows</a:t>
            </a:r>
            <a:r>
              <a:rPr lang="en-US" dirty="0" smtClean="0"/>
              <a:t> </a:t>
            </a:r>
            <a:r>
              <a:rPr lang="en-US" dirty="0"/>
              <a:t>Register Usage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ecx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 saves prior to call if values are used later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also used to return integer value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esi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edi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saves if wants to use them</a:t>
            </a:r>
          </a:p>
          <a:p>
            <a:pPr marL="552450" lvl="1"/>
            <a:endParaRPr lang="en-US" dirty="0"/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smtClean="0"/>
              <a:t>special form of </a:t>
            </a:r>
            <a:r>
              <a:rPr lang="en-US" dirty="0" err="1" smtClean="0"/>
              <a:t>callee</a:t>
            </a:r>
            <a:r>
              <a:rPr lang="en-US" dirty="0" smtClean="0"/>
              <a:t> save</a:t>
            </a:r>
          </a:p>
          <a:p>
            <a:pPr marL="552450" lvl="1"/>
            <a:r>
              <a:rPr lang="en-US" dirty="0" smtClean="0"/>
              <a:t>Restored to original values upon exit from procedure</a:t>
            </a:r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50000" y="16002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50000" y="20574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50000" y="2514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350000" y="2971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76809" name="Rectangle 9"/>
          <p:cNvSpPr>
            <a:spLocks/>
          </p:cNvSpPr>
          <p:nvPr/>
        </p:nvSpPr>
        <p:spPr bwMode="auto">
          <a:xfrm>
            <a:off x="6350000" y="3429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76810" name="Rectangle 10"/>
          <p:cNvSpPr>
            <a:spLocks/>
          </p:cNvSpPr>
          <p:nvPr/>
        </p:nvSpPr>
        <p:spPr bwMode="auto">
          <a:xfrm>
            <a:off x="6350000" y="3886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350000" y="43434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6812" name="Rectangle 12"/>
          <p:cNvSpPr>
            <a:spLocks/>
          </p:cNvSpPr>
          <p:nvPr/>
        </p:nvSpPr>
        <p:spPr bwMode="auto">
          <a:xfrm>
            <a:off x="6350000" y="4800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1600200"/>
            <a:ext cx="304800" cy="1295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867400" y="2971800"/>
            <a:ext cx="304800" cy="1295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867400" y="4343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97400" y="1905000"/>
            <a:ext cx="12620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618038" y="32766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Callee-Save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5086350" y="4572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B3B3B3"/>
                </a:solidFill>
              </a:rPr>
              <a:t>Switch </a:t>
            </a:r>
            <a:r>
              <a:rPr lang="en-US" dirty="0">
                <a:solidFill>
                  <a:srgbClr val="B3B3B3"/>
                </a:solidFill>
              </a:rPr>
              <a:t>statements</a:t>
            </a:r>
          </a:p>
          <a:p>
            <a:r>
              <a:rPr lang="en-US" dirty="0" smtClean="0"/>
              <a:t>IA 32 Procedures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Stack Structure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Calling Conventions</a:t>
            </a:r>
          </a:p>
          <a:p>
            <a:pPr lvl="1"/>
            <a:r>
              <a:rPr lang="en-US" dirty="0" smtClean="0"/>
              <a:t>Illustrations of Recursion &amp; Pointers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7"/>
          <p:cNvSpPr>
            <a:spLocks/>
          </p:cNvSpPr>
          <p:nvPr/>
        </p:nvSpPr>
        <p:spPr bwMode="auto">
          <a:xfrm>
            <a:off x="6934200" y="2286000"/>
            <a:ext cx="6858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7086600" y="4191000"/>
            <a:ext cx="6858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096000" y="5562600"/>
            <a:ext cx="12192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8"/>
          <p:cNvSpPr>
            <a:spLocks/>
          </p:cNvSpPr>
          <p:nvPr/>
        </p:nvSpPr>
        <p:spPr bwMode="auto">
          <a:xfrm>
            <a:off x="5486400" y="1447800"/>
            <a:ext cx="19812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8"/>
          <p:cNvSpPr>
            <a:spLocks/>
          </p:cNvSpPr>
          <p:nvPr/>
        </p:nvSpPr>
        <p:spPr bwMode="auto">
          <a:xfrm>
            <a:off x="7620000" y="1981200"/>
            <a:ext cx="6858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7" name="Rectangle 8"/>
          <p:cNvSpPr>
            <a:spLocks/>
          </p:cNvSpPr>
          <p:nvPr/>
        </p:nvSpPr>
        <p:spPr bwMode="auto">
          <a:xfrm>
            <a:off x="990600" y="4876800"/>
            <a:ext cx="685800" cy="381000"/>
          </a:xfrm>
          <a:prstGeom prst="rect">
            <a:avLst/>
          </a:prstGeom>
          <a:solidFill>
            <a:srgbClr val="D5F1CF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676400" y="4191000"/>
            <a:ext cx="8382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914400" y="4191000"/>
            <a:ext cx="838200" cy="381000"/>
          </a:xfrm>
          <a:prstGeom prst="rect">
            <a:avLst/>
          </a:prstGeom>
          <a:solidFill>
            <a:srgbClr val="F6F5BD"/>
          </a:solidFill>
          <a:ln w="25400" cap="flat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3434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/>
              <a:t>Registers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/>
              <a:t>,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smtClean="0"/>
              <a:t>used </a:t>
            </a:r>
            <a:r>
              <a:rPr lang="en-US" dirty="0"/>
              <a:t>without first saving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dirty="0"/>
              <a:t> used, but saved at beginning &amp; restored at </a:t>
            </a:r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029200" y="654050"/>
            <a:ext cx="3962400" cy="591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je	.L3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#1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Save old value of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/>
              <a:t> on stack</a:t>
            </a:r>
          </a:p>
          <a:p>
            <a:pPr lvl="1"/>
            <a:r>
              <a:rPr lang="en-US" dirty="0" smtClean="0"/>
              <a:t>Allocate space for argument to recursive call</a:t>
            </a:r>
          </a:p>
          <a:p>
            <a:pPr lvl="1"/>
            <a:r>
              <a:rPr lang="en-US" dirty="0" smtClean="0"/>
              <a:t>Store x in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304800"/>
            <a:ext cx="35179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" name="Rectangle 21"/>
          <p:cNvSpPr>
            <a:spLocks/>
          </p:cNvSpPr>
          <p:nvPr/>
        </p:nvSpPr>
        <p:spPr bwMode="auto">
          <a:xfrm>
            <a:off x="5257800" y="43434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5257800" y="47244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5257800" y="51054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6604000" y="60325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7137400" y="51435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5257800" y="28956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6604000" y="5308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7137400" y="58674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6375400" y="3048000"/>
            <a:ext cx="1016000" cy="22098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5257800" y="54864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5257800" y="58674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5867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5867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#2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If x == 0, return</a:t>
            </a:r>
          </a:p>
          <a:p>
            <a:pPr lvl="2"/>
            <a:r>
              <a:rPr lang="en-US" dirty="0" smtClean="0"/>
              <a:t>with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/>
              <a:t> set to 0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762000"/>
            <a:ext cx="35179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je	.L3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5867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5867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#3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102100" cy="20828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>
                <a:latin typeface="+mn-lt"/>
              </a:rPr>
              <a:t>Store x &gt;&gt; 1 on stack</a:t>
            </a:r>
          </a:p>
          <a:p>
            <a:pPr lvl="1"/>
            <a:r>
              <a:rPr lang="en-US" dirty="0" smtClean="0">
                <a:latin typeface="+mn-lt"/>
              </a:rPr>
              <a:t>Make recursive call</a:t>
            </a:r>
          </a:p>
          <a:p>
            <a:r>
              <a:rPr lang="en-US" dirty="0" smtClean="0"/>
              <a:t>Effect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>
                <a:latin typeface="+mn-lt"/>
              </a:rPr>
              <a:t> set to function result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>
                <a:latin typeface="+mn-lt"/>
              </a:rPr>
              <a:t> still has value of x</a:t>
            </a:r>
            <a:endParaRPr lang="en-US" dirty="0">
              <a:latin typeface="+mn-lt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685800"/>
            <a:ext cx="35179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5561012" y="49530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5561012" y="5334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6907212" y="626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7440612" y="53721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5561012" y="35052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6907212" y="5537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7440612" y="60960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6678612" y="35814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5561012" y="5715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5561012" y="6096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 &gt;&gt; 1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3124200" y="62484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2362200" y="62484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#4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3784600"/>
            <a:ext cx="4876800" cy="2082800"/>
          </a:xfrm>
          <a:ln/>
        </p:spPr>
        <p:txBody>
          <a:bodyPr/>
          <a:lstStyle/>
          <a:p>
            <a:r>
              <a:rPr lang="en-US" dirty="0" smtClean="0"/>
              <a:t>Assume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holds value from recursive call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holds x</a:t>
            </a:r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>
                <a:latin typeface="+mn-lt"/>
              </a:rPr>
              <a:t>Compute (x &amp; 1) + computed value</a:t>
            </a:r>
          </a:p>
          <a:p>
            <a:r>
              <a:rPr lang="en-US" dirty="0" smtClean="0"/>
              <a:t>Effect</a:t>
            </a:r>
          </a:p>
          <a:p>
            <a:pPr lvl="1"/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r>
              <a:rPr lang="en-US" dirty="0" smtClean="0">
                <a:latin typeface="+mn-lt"/>
              </a:rPr>
              <a:t> set to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4876800" y="1295400"/>
            <a:ext cx="4038600" cy="2362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 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edx,%eax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 • • •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5867400" y="45720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5105400" y="45720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Switch Statement Example (IA32)</a:t>
            </a:r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57200" y="13509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switch_eg(long x, long y, long z)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76200" y="5638800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>
            <a:off x="890588" y="5918200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6172200" y="2286000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248400" y="2667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.L4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.L5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4586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3838" indent="-2238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2" name="Rectangle 1"/>
          <p:cNvSpPr>
            <a:spLocks/>
          </p:cNvSpPr>
          <p:nvPr/>
        </p:nvSpPr>
        <p:spPr bwMode="auto">
          <a:xfrm>
            <a:off x="1143000" y="42418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Setup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$6,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Compare x:6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.L2   	# If unsigned 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default</a:t>
            </a:r>
          </a:p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*.L7(,%eax,4)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19200"/>
            <a:ext cx="44196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&amp; 1) +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 err="1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</a:t>
            </a:r>
            <a:r>
              <a:rPr lang="en-US" dirty="0" smtClean="0"/>
              <a:t>Call #5</a:t>
            </a:r>
            <a:endParaRPr lang="en-US" dirty="0"/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28600" y="3505200"/>
            <a:ext cx="2819400" cy="2514600"/>
          </a:xfrm>
          <a:ln/>
        </p:spPr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>
                <a:latin typeface="Courier New Bold"/>
              </a:rPr>
              <a:t> </a:t>
            </a:r>
            <a:r>
              <a:rPr lang="en-US" dirty="0" smtClean="0">
                <a:latin typeface="Courier New Bold"/>
              </a:rPr>
              <a:t>Restore values of %</a:t>
            </a:r>
            <a:r>
              <a:rPr lang="en-US" dirty="0" err="1" smtClean="0">
                <a:latin typeface="Courier New Bold"/>
              </a:rPr>
              <a:t>ebx</a:t>
            </a:r>
            <a:r>
              <a:rPr lang="en-US" dirty="0" smtClean="0">
                <a:latin typeface="Courier New Bold"/>
              </a:rPr>
              <a:t> and %</a:t>
            </a:r>
            <a:r>
              <a:rPr lang="en-US" dirty="0" err="1" smtClean="0">
                <a:latin typeface="Courier New Bold"/>
              </a:rPr>
              <a:t>ebp</a:t>
            </a:r>
            <a:endParaRPr lang="en-US" dirty="0" smtClean="0">
              <a:latin typeface="Courier New Bold"/>
            </a:endParaRPr>
          </a:p>
          <a:p>
            <a:pPr lvl="1"/>
            <a:r>
              <a:rPr lang="en-US" dirty="0" smtClean="0">
                <a:latin typeface="Courier New Bold"/>
              </a:rPr>
              <a:t>Restore %</a:t>
            </a:r>
            <a:r>
              <a:rPr lang="en-US" dirty="0" err="1" smtClean="0">
                <a:latin typeface="Courier New Bold"/>
              </a:rPr>
              <a:t>esp</a:t>
            </a:r>
            <a:endParaRPr lang="en-US" dirty="0">
              <a:latin typeface="Courier New Bold"/>
            </a:endParaRP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105400" y="1143000"/>
            <a:ext cx="3517900" cy="152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• • •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L3:</a:t>
            </a: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082675" algn="l"/>
                <a:tab pos="1311275" algn="l"/>
                <a:tab pos="149225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" name="Rectangle 22"/>
          <p:cNvSpPr>
            <a:spLocks/>
          </p:cNvSpPr>
          <p:nvPr/>
        </p:nvSpPr>
        <p:spPr bwMode="auto">
          <a:xfrm>
            <a:off x="3122612" y="4953000"/>
            <a:ext cx="127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28" name="Rectangle 23"/>
          <p:cNvSpPr>
            <a:spLocks/>
          </p:cNvSpPr>
          <p:nvPr/>
        </p:nvSpPr>
        <p:spPr bwMode="auto">
          <a:xfrm>
            <a:off x="3122612" y="5334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9" name="Line 24"/>
          <p:cNvSpPr>
            <a:spLocks noChangeShapeType="1"/>
          </p:cNvSpPr>
          <p:nvPr/>
        </p:nvSpPr>
        <p:spPr bwMode="auto">
          <a:xfrm flipH="1">
            <a:off x="4468812" y="62611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25"/>
          <p:cNvSpPr>
            <a:spLocks/>
          </p:cNvSpPr>
          <p:nvPr/>
        </p:nvSpPr>
        <p:spPr bwMode="auto">
          <a:xfrm>
            <a:off x="5002212" y="53721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31" name="Rectangle 26"/>
          <p:cNvSpPr>
            <a:spLocks/>
          </p:cNvSpPr>
          <p:nvPr/>
        </p:nvSpPr>
        <p:spPr bwMode="auto">
          <a:xfrm>
            <a:off x="3122612" y="35052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32" name="Line 27"/>
          <p:cNvSpPr>
            <a:spLocks noChangeShapeType="1"/>
          </p:cNvSpPr>
          <p:nvPr/>
        </p:nvSpPr>
        <p:spPr bwMode="auto">
          <a:xfrm flipH="1">
            <a:off x="4468812" y="5537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Rectangle 28"/>
          <p:cNvSpPr>
            <a:spLocks/>
          </p:cNvSpPr>
          <p:nvPr/>
        </p:nvSpPr>
        <p:spPr bwMode="auto">
          <a:xfrm>
            <a:off x="5002212" y="60960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4191000" y="35814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5" name="Rectangle 30"/>
          <p:cNvSpPr>
            <a:spLocks/>
          </p:cNvSpPr>
          <p:nvPr/>
        </p:nvSpPr>
        <p:spPr bwMode="auto">
          <a:xfrm>
            <a:off x="3122612" y="5715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6" name="Rectangle 30"/>
          <p:cNvSpPr>
            <a:spLocks/>
          </p:cNvSpPr>
          <p:nvPr/>
        </p:nvSpPr>
        <p:spPr bwMode="auto">
          <a:xfrm>
            <a:off x="3122612" y="6096000"/>
            <a:ext cx="1270000" cy="381000"/>
          </a:xfrm>
          <a:prstGeom prst="rect">
            <a:avLst/>
          </a:prstGeom>
          <a:solidFill>
            <a:srgbClr val="ADADEA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7" name="Rectangle 30"/>
          <p:cNvSpPr>
            <a:spLocks/>
          </p:cNvSpPr>
          <p:nvPr/>
        </p:nvSpPr>
        <p:spPr bwMode="auto">
          <a:xfrm>
            <a:off x="6399212" y="5943600"/>
            <a:ext cx="127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Old 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8" name="Rectangle 28"/>
          <p:cNvSpPr>
            <a:spLocks/>
          </p:cNvSpPr>
          <p:nvPr/>
        </p:nvSpPr>
        <p:spPr bwMode="auto">
          <a:xfrm>
            <a:off x="6400800" y="5638800"/>
            <a:ext cx="685800" cy="27699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 flipH="1">
            <a:off x="7669212" y="4787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" name="Rectangle 25"/>
          <p:cNvSpPr>
            <a:spLocks/>
          </p:cNvSpPr>
          <p:nvPr/>
        </p:nvSpPr>
        <p:spPr bwMode="auto">
          <a:xfrm>
            <a:off x="8202612" y="34798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40" name="Rectangle 26"/>
          <p:cNvSpPr>
            <a:spLocks/>
          </p:cNvSpPr>
          <p:nvPr/>
        </p:nvSpPr>
        <p:spPr bwMode="auto">
          <a:xfrm>
            <a:off x="6323012" y="3479800"/>
            <a:ext cx="1270000" cy="1447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•</a:t>
            </a:r>
          </a:p>
        </p:txBody>
      </p:sp>
      <p:sp>
        <p:nvSpPr>
          <p:cNvPr id="41" name="Line 27"/>
          <p:cNvSpPr>
            <a:spLocks noChangeShapeType="1"/>
          </p:cNvSpPr>
          <p:nvPr/>
        </p:nvSpPr>
        <p:spPr bwMode="auto">
          <a:xfrm flipH="1">
            <a:off x="7669212" y="3644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2" name="Rectangle 28"/>
          <p:cNvSpPr>
            <a:spLocks/>
          </p:cNvSpPr>
          <p:nvPr/>
        </p:nvSpPr>
        <p:spPr bwMode="auto">
          <a:xfrm>
            <a:off x="8202612" y="4622800"/>
            <a:ext cx="636588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Observations About Recursion</a:t>
            </a:r>
            <a:endParaRPr 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 smtClean="0"/>
              <a:t>Handled Without Special Consideration</a:t>
            </a:r>
          </a:p>
          <a:p>
            <a:pPr lvl="1"/>
            <a:r>
              <a:rPr lang="en-US" dirty="0" smtClean="0"/>
              <a:t>Stack frames mean that each function call has private storage</a:t>
            </a:r>
          </a:p>
          <a:p>
            <a:pPr lvl="2"/>
            <a:r>
              <a:rPr lang="en-US" dirty="0" smtClean="0"/>
              <a:t>Saved registers &amp; local variables</a:t>
            </a:r>
          </a:p>
          <a:p>
            <a:pPr lvl="2"/>
            <a:r>
              <a:rPr lang="en-US" dirty="0" smtClean="0"/>
              <a:t>Saved return pointer</a:t>
            </a:r>
          </a:p>
          <a:p>
            <a:pPr lvl="1"/>
            <a:r>
              <a:rPr lang="en-US" dirty="0" smtClean="0"/>
              <a:t>Register saving conventions prevent one function call from corrupting another’s data</a:t>
            </a:r>
          </a:p>
          <a:p>
            <a:pPr lvl="1"/>
            <a:r>
              <a:rPr lang="en-US" dirty="0" smtClean="0"/>
              <a:t>Stack discipline follows call / return pattern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pPr lvl="2"/>
            <a:r>
              <a:rPr lang="en-US" dirty="0" smtClean="0"/>
              <a:t>Last-In, First-Out</a:t>
            </a:r>
          </a:p>
          <a:p>
            <a:r>
              <a:rPr lang="en-US" dirty="0" smtClean="0"/>
              <a:t>Also works for mutual recursion</a:t>
            </a:r>
          </a:p>
          <a:p>
            <a:pPr lvl="1"/>
            <a:r>
              <a:rPr lang="en-US" dirty="0" smtClean="0"/>
              <a:t>P calls Q; Q calls P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88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Pointer Code</a:t>
            </a:r>
          </a:p>
        </p:txBody>
      </p:sp>
      <p:sp>
        <p:nvSpPr>
          <p:cNvPr id="78852" name="Rectangle 4"/>
          <p:cNvSpPr>
            <a:spLocks/>
          </p:cNvSpPr>
          <p:nvPr/>
        </p:nvSpPr>
        <p:spPr bwMode="auto">
          <a:xfrm>
            <a:off x="503238" y="1981200"/>
            <a:ext cx="4068762" cy="1752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Compute x + 3 */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8855" name="Rectangle 7"/>
          <p:cNvSpPr>
            <a:spLocks/>
          </p:cNvSpPr>
          <p:nvPr/>
        </p:nvSpPr>
        <p:spPr bwMode="auto">
          <a:xfrm>
            <a:off x="446088" y="1524000"/>
            <a:ext cx="2662588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Generating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788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943600"/>
            <a:ext cx="7329487" cy="685800"/>
          </a:xfrm>
          <a:ln/>
        </p:spPr>
        <p:txBody>
          <a:bodyPr/>
          <a:lstStyle/>
          <a:p>
            <a:pPr marL="304800" indent="-304800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add3</a:t>
            </a:r>
            <a:r>
              <a:rPr lang="en-US" dirty="0" smtClean="0"/>
              <a:t> creates pointer and passes it to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incrk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514350" y="4343400"/>
            <a:ext cx="4068762" cy="1371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Increment value by k */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k)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1" name="Rectangle 7"/>
          <p:cNvSpPr>
            <a:spLocks/>
          </p:cNvSpPr>
          <p:nvPr/>
        </p:nvSpPr>
        <p:spPr bwMode="auto">
          <a:xfrm>
            <a:off x="457200" y="3886200"/>
            <a:ext cx="2800447" cy="44627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Referencing Pointer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98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 flipH="1">
            <a:off x="7875588" y="62420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Creating and Initializing Local Variable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/>
              <a:t>Variable </a:t>
            </a:r>
            <a:r>
              <a:rPr lang="en-US" dirty="0" err="1" smtClean="0"/>
              <a:t>localx</a:t>
            </a:r>
            <a:r>
              <a:rPr lang="en-US" dirty="0" smtClean="0"/>
              <a:t> </a:t>
            </a:r>
            <a:r>
              <a:rPr lang="en-US" dirty="0"/>
              <a:t>must be stored on stack</a:t>
            </a:r>
          </a:p>
          <a:p>
            <a:pPr marL="552450" lvl="1"/>
            <a:r>
              <a:rPr lang="en-US" dirty="0"/>
              <a:t>Because: Need to create pointer to it</a:t>
            </a:r>
          </a:p>
          <a:p>
            <a:r>
              <a:rPr lang="en-US" dirty="0"/>
              <a:t>Compute pointer as -4(%</a:t>
            </a:r>
            <a:r>
              <a:rPr lang="en-US" dirty="0" err="1"/>
              <a:t>ebp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01176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First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= 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304800" y="4419600"/>
            <a:ext cx="5562600" cy="18288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add3: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$24,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Alloc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24 bytes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Set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to x</a:t>
            </a: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98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 flipH="1">
            <a:off x="7875588" y="62420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Creating Pointer as Argument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leal</a:t>
            </a:r>
            <a:r>
              <a:rPr lang="en-US" dirty="0" smtClean="0"/>
              <a:t> instruction to compute address of </a:t>
            </a:r>
            <a:r>
              <a:rPr lang="en-US" dirty="0" err="1" smtClean="0"/>
              <a:t>localx</a:t>
            </a:r>
            <a:endParaRPr lang="en-US" dirty="0"/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269852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Middle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304800" y="4419600"/>
            <a:ext cx="5562600" cy="1219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$3, 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		# 2</a:t>
            </a:r>
            <a:r>
              <a:rPr lang="en-US" sz="1800" b="1" baseline="30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nd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3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			# 1</a:t>
            </a:r>
            <a:r>
              <a:rPr lang="en-US" sz="1800" b="1" baseline="30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call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3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Line 4"/>
          <p:cNvSpPr>
            <a:spLocks noChangeShapeType="1"/>
          </p:cNvSpPr>
          <p:nvPr/>
        </p:nvSpPr>
        <p:spPr bwMode="auto">
          <a:xfrm flipH="1">
            <a:off x="7875588" y="5886450"/>
            <a:ext cx="2460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4" name="Rectangle 5"/>
          <p:cNvSpPr>
            <a:spLocks/>
          </p:cNvSpPr>
          <p:nvPr/>
        </p:nvSpPr>
        <p:spPr bwMode="auto">
          <a:xfrm>
            <a:off x="8126413" y="5715000"/>
            <a:ext cx="91691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esp+4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5" name="Freeform 29"/>
          <p:cNvSpPr>
            <a:spLocks/>
          </p:cNvSpPr>
          <p:nvPr/>
        </p:nvSpPr>
        <p:spPr bwMode="auto">
          <a:xfrm>
            <a:off x="7620000" y="4419600"/>
            <a:ext cx="1016000" cy="1905000"/>
          </a:xfrm>
          <a:custGeom>
            <a:avLst/>
            <a:gdLst/>
            <a:ahLst/>
            <a:cxnLst>
              <a:cxn ang="0">
                <a:pos x="0" y="21600"/>
              </a:cxn>
              <a:cxn ang="0">
                <a:pos x="21600" y="10473"/>
              </a:cxn>
              <a:cxn ang="0">
                <a:pos x="7830" y="0"/>
              </a:cxn>
            </a:cxnLst>
            <a:rect l="0" t="0" r="r" b="b"/>
            <a:pathLst>
              <a:path w="21600" h="21600">
                <a:moveTo>
                  <a:pt x="0" y="21600"/>
                </a:moveTo>
                <a:cubicBezTo>
                  <a:pt x="0" y="21600"/>
                  <a:pt x="21600" y="17345"/>
                  <a:pt x="21600" y="10473"/>
                </a:cubicBezTo>
                <a:cubicBezTo>
                  <a:pt x="21600" y="3600"/>
                  <a:pt x="7830" y="0"/>
                  <a:pt x="783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miter lim="800000"/>
            <a:headEnd type="oval" w="med" len="med"/>
            <a:tailEnd type="stealth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98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9877" name="Rectangle 5"/>
          <p:cNvSpPr>
            <a:spLocks/>
          </p:cNvSpPr>
          <p:nvPr/>
        </p:nvSpPr>
        <p:spPr bwMode="auto">
          <a:xfrm>
            <a:off x="8126413" y="60706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Retrieving local variable</a:t>
            </a:r>
            <a:endParaRPr lang="en-US" dirty="0"/>
          </a:p>
        </p:txBody>
      </p:sp>
      <p:sp>
        <p:nvSpPr>
          <p:cNvPr id="79879" name="Rectangle 7"/>
          <p:cNvSpPr>
            <a:spLocks/>
          </p:cNvSpPr>
          <p:nvPr/>
        </p:nvSpPr>
        <p:spPr bwMode="auto">
          <a:xfrm>
            <a:off x="455613" y="1524000"/>
            <a:ext cx="3125787" cy="144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add3(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x) {</a:t>
            </a:r>
          </a:p>
          <a:p>
            <a:pPr algn="l"/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incrk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3);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 err="1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r>
              <a:rPr lang="en-US" sz="1800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89400" y="1422400"/>
            <a:ext cx="4914900" cy="1727200"/>
          </a:xfrm>
          <a:ln/>
        </p:spPr>
        <p:txBody>
          <a:bodyPr/>
          <a:lstStyle/>
          <a:p>
            <a:r>
              <a:rPr lang="en-US" dirty="0" smtClean="0"/>
              <a:t>Retrieve </a:t>
            </a:r>
            <a:r>
              <a:rPr lang="en-US" dirty="0" err="1" smtClean="0"/>
              <a:t>localx</a:t>
            </a:r>
            <a:r>
              <a:rPr lang="en-US" dirty="0" smtClean="0"/>
              <a:t> from stack as return value</a:t>
            </a:r>
            <a:endParaRPr lang="en-US" dirty="0"/>
          </a:p>
        </p:txBody>
      </p:sp>
      <p:sp>
        <p:nvSpPr>
          <p:cNvPr id="79882" name="Rectangle 10"/>
          <p:cNvSpPr>
            <a:spLocks/>
          </p:cNvSpPr>
          <p:nvPr/>
        </p:nvSpPr>
        <p:spPr bwMode="auto">
          <a:xfrm>
            <a:off x="419100" y="4038600"/>
            <a:ext cx="207108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</a:t>
            </a:r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part of </a:t>
            </a:r>
            <a:r>
              <a:rPr lang="en-US" sz="20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add3</a:t>
            </a:r>
            <a:endParaRPr lang="en-US" sz="20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83" name="Rectangle 11"/>
          <p:cNvSpPr>
            <a:spLocks/>
          </p:cNvSpPr>
          <p:nvPr/>
        </p:nvSpPr>
        <p:spPr bwMode="auto">
          <a:xfrm>
            <a:off x="6705600" y="3124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79884" name="Rectangle 12"/>
          <p:cNvSpPr>
            <a:spLocks/>
          </p:cNvSpPr>
          <p:nvPr/>
        </p:nvSpPr>
        <p:spPr bwMode="auto">
          <a:xfrm>
            <a:off x="6705600" y="3505200"/>
            <a:ext cx="1143000" cy="3810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 adr</a:t>
            </a:r>
          </a:p>
        </p:txBody>
      </p:sp>
      <p:sp>
        <p:nvSpPr>
          <p:cNvPr id="79885" name="Rectangle 13"/>
          <p:cNvSpPr>
            <a:spLocks/>
          </p:cNvSpPr>
          <p:nvPr/>
        </p:nvSpPr>
        <p:spPr bwMode="auto">
          <a:xfrm>
            <a:off x="6705600" y="3886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7983538" y="4071938"/>
            <a:ext cx="23336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9887" name="Rectangle 15"/>
          <p:cNvSpPr>
            <a:spLocks/>
          </p:cNvSpPr>
          <p:nvPr/>
        </p:nvSpPr>
        <p:spPr bwMode="auto">
          <a:xfrm>
            <a:off x="8237538" y="3898900"/>
            <a:ext cx="6365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79888" name="Rectangle 16"/>
          <p:cNvSpPr>
            <a:spLocks/>
          </p:cNvSpPr>
          <p:nvPr/>
        </p:nvSpPr>
        <p:spPr bwMode="auto">
          <a:xfrm>
            <a:off x="6308055" y="3886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0 </a:t>
            </a:r>
          </a:p>
        </p:txBody>
      </p:sp>
      <p:sp>
        <p:nvSpPr>
          <p:cNvPr id="79889" name="Rectangle 17"/>
          <p:cNvSpPr>
            <a:spLocks/>
          </p:cNvSpPr>
          <p:nvPr/>
        </p:nvSpPr>
        <p:spPr bwMode="auto">
          <a:xfrm>
            <a:off x="6308055" y="3505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4 </a:t>
            </a:r>
          </a:p>
        </p:txBody>
      </p:sp>
      <p:sp>
        <p:nvSpPr>
          <p:cNvPr id="79890" name="Rectangle 18"/>
          <p:cNvSpPr>
            <a:spLocks/>
          </p:cNvSpPr>
          <p:nvPr/>
        </p:nvSpPr>
        <p:spPr bwMode="auto">
          <a:xfrm>
            <a:off x="6308055" y="3124200"/>
            <a:ext cx="39754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8 </a:t>
            </a:r>
          </a:p>
        </p:txBody>
      </p:sp>
      <p:sp>
        <p:nvSpPr>
          <p:cNvPr id="79891" name="Rectangle 19"/>
          <p:cNvSpPr>
            <a:spLocks/>
          </p:cNvSpPr>
          <p:nvPr/>
        </p:nvSpPr>
        <p:spPr bwMode="auto">
          <a:xfrm>
            <a:off x="6295231" y="4267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-4 </a:t>
            </a:r>
          </a:p>
        </p:txBody>
      </p:sp>
      <p:sp>
        <p:nvSpPr>
          <p:cNvPr id="79892" name="Rectangle 20"/>
          <p:cNvSpPr>
            <a:spLocks/>
          </p:cNvSpPr>
          <p:nvPr/>
        </p:nvSpPr>
        <p:spPr bwMode="auto">
          <a:xfrm>
            <a:off x="6705600" y="4267200"/>
            <a:ext cx="1143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localx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9893" name="Rectangle 21"/>
          <p:cNvSpPr>
            <a:spLocks/>
          </p:cNvSpPr>
          <p:nvPr/>
        </p:nvSpPr>
        <p:spPr bwMode="auto">
          <a:xfrm>
            <a:off x="6705600" y="4648200"/>
            <a:ext cx="1143000" cy="1066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79894" name="Rectangle 22"/>
          <p:cNvSpPr>
            <a:spLocks/>
          </p:cNvSpPr>
          <p:nvPr/>
        </p:nvSpPr>
        <p:spPr bwMode="auto">
          <a:xfrm>
            <a:off x="6231111" y="5029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-12 </a:t>
            </a:r>
          </a:p>
        </p:txBody>
      </p:sp>
      <p:sp>
        <p:nvSpPr>
          <p:cNvPr id="79895" name="Rectangle 23"/>
          <p:cNvSpPr>
            <a:spLocks/>
          </p:cNvSpPr>
          <p:nvPr/>
        </p:nvSpPr>
        <p:spPr bwMode="auto">
          <a:xfrm>
            <a:off x="6295231" y="4648200"/>
            <a:ext cx="41036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-8 </a:t>
            </a:r>
          </a:p>
        </p:txBody>
      </p:sp>
      <p:sp>
        <p:nvSpPr>
          <p:cNvPr id="79896" name="Rectangle 24"/>
          <p:cNvSpPr>
            <a:spLocks/>
          </p:cNvSpPr>
          <p:nvPr/>
        </p:nvSpPr>
        <p:spPr bwMode="auto">
          <a:xfrm>
            <a:off x="6226349" y="5410200"/>
            <a:ext cx="47448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-16 </a:t>
            </a:r>
          </a:p>
        </p:txBody>
      </p:sp>
      <p:sp>
        <p:nvSpPr>
          <p:cNvPr id="79899" name="Rectangle 27"/>
          <p:cNvSpPr>
            <a:spLocks/>
          </p:cNvSpPr>
          <p:nvPr/>
        </p:nvSpPr>
        <p:spPr bwMode="auto">
          <a:xfrm>
            <a:off x="152400" y="4419600"/>
            <a:ext cx="6019800" cy="9144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-4(%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#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localx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leave</a:t>
            </a:r>
          </a:p>
          <a:p>
            <a:pPr algn="l">
              <a:tabLst>
                <a:tab pos="342900" algn="l"/>
                <a:tab pos="342900" algn="l"/>
                <a:tab pos="342900" algn="l"/>
                <a:tab pos="1035050" algn="l"/>
                <a:tab pos="342900" algn="l"/>
                <a:tab pos="342900" algn="l"/>
                <a:tab pos="2857500" algn="l"/>
                <a:tab pos="342900" algn="l"/>
                <a:tab pos="2857500" algn="l"/>
                <a:tab pos="2863850" algn="l"/>
                <a:tab pos="2971800" algn="l"/>
                <a:tab pos="3140075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</a:p>
        </p:txBody>
      </p:sp>
      <p:sp>
        <p:nvSpPr>
          <p:cNvPr id="29" name="Rectangle 24"/>
          <p:cNvSpPr>
            <a:spLocks/>
          </p:cNvSpPr>
          <p:nvPr/>
        </p:nvSpPr>
        <p:spPr bwMode="auto">
          <a:xfrm>
            <a:off x="6092824" y="5765800"/>
            <a:ext cx="6096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-20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0" name="Rectangle 24"/>
          <p:cNvSpPr>
            <a:spLocks/>
          </p:cNvSpPr>
          <p:nvPr/>
        </p:nvSpPr>
        <p:spPr bwMode="auto">
          <a:xfrm>
            <a:off x="6121398" y="6121400"/>
            <a:ext cx="581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-24 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6705600" y="5715000"/>
            <a:ext cx="1143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6096000"/>
            <a:ext cx="1143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IA 32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1000" y="1397000"/>
            <a:ext cx="5867400" cy="5232400"/>
          </a:xfrm>
        </p:spPr>
        <p:txBody>
          <a:bodyPr/>
          <a:lstStyle/>
          <a:p>
            <a:r>
              <a:rPr lang="en-US" dirty="0" smtClean="0"/>
              <a:t>Important Points</a:t>
            </a:r>
          </a:p>
          <a:p>
            <a:pPr lvl="1"/>
            <a:r>
              <a:rPr lang="en-US" dirty="0" smtClean="0"/>
              <a:t>Stack is the right data structure for procedure call / return</a:t>
            </a:r>
          </a:p>
          <a:p>
            <a:pPr lvl="2"/>
            <a:r>
              <a:rPr lang="en-US" dirty="0" smtClean="0"/>
              <a:t>If P calls Q, then Q returns before P</a:t>
            </a:r>
          </a:p>
          <a:p>
            <a:r>
              <a:rPr lang="en-US" dirty="0" smtClean="0"/>
              <a:t>Recursion (&amp; mutual recursion) handled by normal calling conventions</a:t>
            </a:r>
          </a:p>
          <a:p>
            <a:pPr lvl="1"/>
            <a:r>
              <a:rPr lang="en-US" dirty="0" smtClean="0"/>
              <a:t>Can safely store values in local stack frame and in </a:t>
            </a:r>
            <a:r>
              <a:rPr lang="en-US" dirty="0" err="1" smtClean="0"/>
              <a:t>callee</a:t>
            </a:r>
            <a:r>
              <a:rPr lang="en-US" dirty="0" smtClean="0"/>
              <a:t>-saved registers</a:t>
            </a:r>
          </a:p>
          <a:p>
            <a:pPr lvl="1"/>
            <a:r>
              <a:rPr lang="en-US" dirty="0" smtClean="0"/>
              <a:t>Put function arguments at top of stack</a:t>
            </a:r>
          </a:p>
          <a:p>
            <a:pPr lvl="1"/>
            <a:r>
              <a:rPr lang="en-US" dirty="0" smtClean="0"/>
              <a:t>Result return in </a:t>
            </a:r>
            <a:r>
              <a:rPr lang="en-US" dirty="0" smtClean="0">
                <a:latin typeface="Courier New Bold"/>
              </a:rPr>
              <a:t>%</a:t>
            </a:r>
            <a:r>
              <a:rPr lang="en-US" dirty="0" err="1" smtClean="0">
                <a:latin typeface="Courier New Bold"/>
              </a:rPr>
              <a:t>eax</a:t>
            </a:r>
            <a:endParaRPr lang="en-US" dirty="0" smtClean="0">
              <a:latin typeface="Courier New Bold"/>
            </a:endParaRPr>
          </a:p>
          <a:p>
            <a:r>
              <a:rPr lang="en-US" dirty="0" smtClean="0">
                <a:latin typeface="Courier New Bold"/>
              </a:rPr>
              <a:t>Pointers are addresses of values</a:t>
            </a:r>
          </a:p>
          <a:p>
            <a:pPr lvl="1"/>
            <a:r>
              <a:rPr lang="en-US" dirty="0" smtClean="0">
                <a:latin typeface="Courier New Bold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20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20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20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20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20000" y="3581400"/>
            <a:ext cx="127000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%ebp</a:t>
            </a: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20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535738" y="2125663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283450" y="12954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07250" y="3732213"/>
            <a:ext cx="280988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646738" y="35528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07250" y="63658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765800" y="6184900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156200"/>
          </a:xfrm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4 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L2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L7(,%eax,4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</a:t>
            </a:r>
            <a:endParaRPr lang="en-US" dirty="0"/>
          </a:p>
          <a:p>
            <a:pPr marL="552450" lvl="1"/>
            <a:r>
              <a:rPr lang="en-US" dirty="0"/>
              <a:t>Must scale by factor of 4 (labels have 32-bits = 4 Bytes on IA32)</a:t>
            </a:r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L7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+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*4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257800" y="1646238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8" name="Rectangle 8"/>
          <p:cNvSpPr>
            <a:spLocks/>
          </p:cNvSpPr>
          <p:nvPr/>
        </p:nvSpPr>
        <p:spPr bwMode="auto">
          <a:xfrm>
            <a:off x="5257800" y="2057400"/>
            <a:ext cx="2971800" cy="2667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.L4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.L5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6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/>
          <p:cNvSpPr>
            <a:spLocks/>
          </p:cNvSpPr>
          <p:nvPr/>
        </p:nvSpPr>
        <p:spPr bwMode="auto">
          <a:xfrm>
            <a:off x="914400" y="1828800"/>
            <a:ext cx="2971800" cy="2667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0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.L3	# x = 1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.L4	# x = 2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.L5	# x = 3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.L2	# x = 4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5</a:t>
            </a:r>
          </a:p>
          <a:p>
            <a:pPr algn="l">
              <a:tabLst>
                <a:tab pos="228600" algn="l"/>
                <a:tab pos="1311275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.long	.L6	# x = 6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L4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L6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L2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81400" y="2743200"/>
            <a:ext cx="1371600" cy="27241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568700" y="2146300"/>
            <a:ext cx="1390650" cy="7366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570288" y="2906713"/>
            <a:ext cx="1392237" cy="2365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575050" y="3403600"/>
            <a:ext cx="1390650" cy="271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581400" y="3670300"/>
            <a:ext cx="1373188" cy="17970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581400" y="3905250"/>
            <a:ext cx="1295400" cy="6667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581400" y="4159250"/>
            <a:ext cx="1295400" cy="6413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Handling Fall-Through</a:t>
            </a:r>
            <a:endParaRPr lang="en-US" dirty="0"/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4572000" y="16764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merge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6096000" y="35052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096000" y="41910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1981200" y="2743200"/>
            <a:ext cx="4114800" cy="914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1905000" y="1828800"/>
            <a:ext cx="2667000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16200000" flipH="1">
            <a:off x="4533900" y="2857500"/>
            <a:ext cx="1752600" cy="1371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wo Colum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wo Columns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wo Colum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6364</TotalTime>
  <Pages>0</Pages>
  <Words>6515</Words>
  <Characters>0</Characters>
  <Application>Microsoft Macintosh PowerPoint</Application>
  <PresentationFormat>On-screen Show (4:3)</PresentationFormat>
  <Lines>0</Lines>
  <Paragraphs>1653</Paragraphs>
  <Slides>66</Slides>
  <Notes>0</Notes>
  <HiddenSlides>1</HiddenSlides>
  <MMClips>0</MMClips>
  <ScaleCrop>false</ScaleCrop>
  <HeadingPairs>
    <vt:vector size="4" baseType="variant">
      <vt:variant>
        <vt:lpstr>Design Template</vt:lpstr>
      </vt:variant>
      <vt:variant>
        <vt:i4>6</vt:i4>
      </vt:variant>
      <vt:variant>
        <vt:lpstr>Slide Titles</vt:lpstr>
      </vt:variant>
      <vt:variant>
        <vt:i4>66</vt:i4>
      </vt:variant>
    </vt:vector>
  </HeadingPairs>
  <TitlesOfParts>
    <vt:vector size="72" baseType="lpstr">
      <vt:lpstr>Title Slide</vt:lpstr>
      <vt:lpstr>Title and Content</vt:lpstr>
      <vt:lpstr>Title Only</vt:lpstr>
      <vt:lpstr>Title Only: Build</vt:lpstr>
      <vt:lpstr>Two Columns</vt:lpstr>
      <vt:lpstr>Title and Content: Build</vt:lpstr>
      <vt:lpstr>Machine-Level Programming III: Switch Statements  and IA32 Procedures  15-213: Introduction to Computer Systems 6th Lecture, Sep. 9, 2010</vt:lpstr>
      <vt:lpstr>Today</vt:lpstr>
      <vt:lpstr>Switch Statement Example</vt:lpstr>
      <vt:lpstr>Jump Table Structure</vt:lpstr>
      <vt:lpstr>Switch Statement Example (IA32)</vt:lpstr>
      <vt:lpstr>Switch Statement Example (IA32)</vt:lpstr>
      <vt:lpstr>Assembly Setup Explanation</vt:lpstr>
      <vt:lpstr>Jump Table</vt:lpstr>
      <vt:lpstr>Handling Fall-Through</vt:lpstr>
      <vt:lpstr>Code Blocks (Partial)</vt:lpstr>
      <vt:lpstr>Code Blocks (Rest)</vt:lpstr>
      <vt:lpstr>Switch Code (Finish)</vt:lpstr>
      <vt:lpstr>x86-64 Switch Implementation</vt:lpstr>
      <vt:lpstr>IA32 Object Code</vt:lpstr>
      <vt:lpstr>IA32 Object Code (cont.)</vt:lpstr>
      <vt:lpstr>IA32 Object Code (cont.)</vt:lpstr>
      <vt:lpstr>Disassembled Targets</vt:lpstr>
      <vt:lpstr>Matching Disassembled Targets</vt:lpstr>
      <vt:lpstr>Summarizing</vt:lpstr>
      <vt:lpstr>Today</vt:lpstr>
      <vt:lpstr>IA32 Stack</vt:lpstr>
      <vt:lpstr>IA32 Stack: Push</vt:lpstr>
      <vt:lpstr>IA32 Stack: Pop</vt:lpstr>
      <vt:lpstr>Procedure Control Flow</vt:lpstr>
      <vt:lpstr>Procedure Call Example</vt:lpstr>
      <vt:lpstr>Procedure Return Example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IA32/Linux Stack Frame</vt:lpstr>
      <vt:lpstr>Revisiting swap</vt:lpstr>
      <vt:lpstr>Revisiting swap</vt:lpstr>
      <vt:lpstr>swap Setup #1</vt:lpstr>
      <vt:lpstr>swap Setup #2</vt:lpstr>
      <vt:lpstr>swap Setup #3</vt:lpstr>
      <vt:lpstr>swap Body</vt:lpstr>
      <vt:lpstr>swap Finish</vt:lpstr>
      <vt:lpstr>Disassembled swap</vt:lpstr>
      <vt:lpstr>Today</vt:lpstr>
      <vt:lpstr>Register Saving Conventions</vt:lpstr>
      <vt:lpstr>Register Saving Conventions</vt:lpstr>
      <vt:lpstr>IA32/Linux+Windows Register Usage</vt:lpstr>
      <vt:lpstr>Today</vt:lpstr>
      <vt:lpstr>Recursive Function</vt:lpstr>
      <vt:lpstr>Recursive Call #1</vt:lpstr>
      <vt:lpstr>Recursive Call #2</vt:lpstr>
      <vt:lpstr>Recursive Call #3</vt:lpstr>
      <vt:lpstr>Recursive Call #4</vt:lpstr>
      <vt:lpstr>Recursive Call #5</vt:lpstr>
      <vt:lpstr>Observations About Recursion</vt:lpstr>
      <vt:lpstr>Pointer Code</vt:lpstr>
      <vt:lpstr>Creating and Initializing Local Variable</vt:lpstr>
      <vt:lpstr>Creating Pointer as Argument</vt:lpstr>
      <vt:lpstr>Retrieving local variable</vt:lpstr>
      <vt:lpstr>IA 32 Procedure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325</cp:revision>
  <dcterms:created xsi:type="dcterms:W3CDTF">2011-01-05T22:12:29Z</dcterms:created>
  <dcterms:modified xsi:type="dcterms:W3CDTF">2011-01-05T22:26:49Z</dcterms:modified>
</cp:coreProperties>
</file>