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300" r:id="rId3"/>
    <p:sldId id="301" r:id="rId4"/>
    <p:sldId id="302" r:id="rId5"/>
    <p:sldId id="284" r:id="rId6"/>
    <p:sldId id="299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7" r:id="rId16"/>
    <p:sldId id="285" r:id="rId17"/>
    <p:sldId id="298" r:id="rId18"/>
    <p:sldId id="268" r:id="rId19"/>
    <p:sldId id="270" r:id="rId20"/>
    <p:sldId id="271" r:id="rId21"/>
    <p:sldId id="272" r:id="rId22"/>
    <p:sldId id="273" r:id="rId23"/>
    <p:sldId id="274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6" r:id="rId33"/>
    <p:sldId id="297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75" r:id="rId45"/>
    <p:sldId id="317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3" r:id="rId56"/>
    <p:sldId id="314" r:id="rId57"/>
    <p:sldId id="312" r:id="rId58"/>
    <p:sldId id="315" r:id="rId59"/>
    <p:sldId id="316" r:id="rId6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1FBA2-88C6-4B92-B70A-4587209464D0}" type="datetimeFigureOut">
              <a:rPr lang="en-US" smtClean="0"/>
              <a:pPr/>
              <a:t>8/15/2013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1F2CD-D664-4207-8135-859E08378C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96564-7506-4BF4-9F2A-626CBFE18B3D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4473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4908A-79AF-4894-A490-36B65F3A9F90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4692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4131F-2FAB-42F8-B51D-D165E4DCC8E8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988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386EE-5031-4D6D-A6F3-928CFE134D0C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585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EB9D-2989-4087-90DD-9AB7731AD602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8538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C5F2F-745B-4D5A-B1A2-4313902FFD90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3378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BE01F-21B5-43DB-8650-EEB9279DD272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2307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F94B-64E6-4A2F-9197-743433C29223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6000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E6B4-5F96-4C04-978F-6611A1DA2A99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1942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C0C0B-14D4-4E3C-818B-7B5BB67934C3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096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AC63-7BE4-487E-A4EB-32796018EBE2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12306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C056B-C90A-417B-86C0-DDC8D12A4F9B}" type="datetime1">
              <a:rPr lang="en-US" smtClean="0"/>
              <a:pPr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02F6B-DBEC-6A45-948D-B94F67F45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2513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Advice on Adjusting </a:t>
            </a:r>
            <a:r>
              <a:rPr lang="en-US" smtClean="0"/>
              <a:t>the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Sony </a:t>
            </a:r>
            <a:r>
              <a:rPr lang="en-US" dirty="0" smtClean="0"/>
              <a:t>PS Eye’s Camera Settings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Troi</a:t>
            </a:r>
            <a:r>
              <a:rPr lang="en-US" dirty="0" smtClean="0"/>
              <a:t> Williams</a:t>
            </a:r>
          </a:p>
          <a:p>
            <a:r>
              <a:rPr lang="en-US" dirty="0" smtClean="0"/>
              <a:t>Norfolk State University</a:t>
            </a:r>
          </a:p>
          <a:p>
            <a:endParaRPr lang="en-US" dirty="0" smtClean="0"/>
          </a:p>
          <a:p>
            <a:r>
              <a:rPr lang="en-US" dirty="0" smtClean="0"/>
              <a:t>August, </a:t>
            </a:r>
            <a:r>
              <a:rPr lang="en-US" dirty="0" smtClean="0"/>
              <a:t>2013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873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15</a:t>
            </a:r>
          </a:p>
          <a:p>
            <a:r>
              <a:rPr lang="en-US" dirty="0" smtClean="0"/>
              <a:t>Auto Gain: Off</a:t>
            </a:r>
          </a:p>
        </p:txBody>
      </p:sp>
      <p:pic>
        <p:nvPicPr>
          <p:cNvPr id="5" name="Picture 4" descr="no lights, dark floor 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036" y="1600200"/>
            <a:ext cx="3875964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0898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10</a:t>
            </a:r>
          </a:p>
          <a:p>
            <a:r>
              <a:rPr lang="en-US" dirty="0" smtClean="0"/>
              <a:t>Auto Gain: Off</a:t>
            </a:r>
          </a:p>
        </p:txBody>
      </p:sp>
      <p:pic>
        <p:nvPicPr>
          <p:cNvPr id="4" name="Picture 3" descr="no lights, dark floor 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567" y="1600200"/>
            <a:ext cx="3872433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109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Light Frequency Filter: Off</a:t>
            </a:r>
          </a:p>
          <a:p>
            <a:r>
              <a:rPr lang="en-US" dirty="0" smtClean="0"/>
              <a:t>Main Gain: 10</a:t>
            </a:r>
            <a:endParaRPr lang="en-US" dirty="0" smtClean="0">
              <a:solidFill>
                <a:srgbClr val="008000"/>
              </a:solidFill>
            </a:endParaRPr>
          </a:p>
          <a:p>
            <a:r>
              <a:rPr lang="en-US" dirty="0" smtClean="0"/>
              <a:t>Auto Gain: Off</a:t>
            </a:r>
          </a:p>
        </p:txBody>
      </p:sp>
      <p:pic>
        <p:nvPicPr>
          <p:cNvPr id="5" name="Picture 4" descr="no lights, dark floor 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363" y="1600200"/>
            <a:ext cx="3919637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615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32 (Default)</a:t>
            </a:r>
          </a:p>
          <a:p>
            <a:r>
              <a:rPr lang="en-US" dirty="0" smtClean="0"/>
              <a:t>Light Frequency Filter: Off</a:t>
            </a:r>
          </a:p>
          <a:p>
            <a:r>
              <a:rPr lang="en-US" dirty="0" smtClean="0"/>
              <a:t>Auto Gain: Off</a:t>
            </a:r>
          </a:p>
          <a:p>
            <a:r>
              <a:rPr lang="en-US" dirty="0" smtClean="0"/>
              <a:t>Main Gain: 10</a:t>
            </a:r>
            <a:endParaRPr lang="en-US" dirty="0"/>
          </a:p>
        </p:txBody>
      </p:sp>
      <p:pic>
        <p:nvPicPr>
          <p:cNvPr id="4" name="Picture 3" descr="no lights, dark floor 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19" y="1600200"/>
            <a:ext cx="389048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1572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35</a:t>
            </a:r>
          </a:p>
          <a:p>
            <a:r>
              <a:rPr lang="en-US" dirty="0" smtClean="0"/>
              <a:t>Light Frequency Filter: Off</a:t>
            </a:r>
          </a:p>
          <a:p>
            <a:r>
              <a:rPr lang="en-US" dirty="0" smtClean="0"/>
              <a:t>Auto Gain: Off</a:t>
            </a:r>
          </a:p>
          <a:p>
            <a:r>
              <a:rPr lang="en-US" dirty="0" smtClean="0"/>
              <a:t>Main Gain: 10</a:t>
            </a:r>
            <a:endParaRPr lang="en-US" dirty="0"/>
          </a:p>
        </p:txBody>
      </p:sp>
      <p:pic>
        <p:nvPicPr>
          <p:cNvPr id="6" name="Picture 5" descr="no lights, dark floor 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689" y="1600200"/>
            <a:ext cx="388331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640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Optimal Settings for 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NOTE: </a:t>
            </a:r>
            <a:r>
              <a:rPr lang="en-US" dirty="0" smtClean="0"/>
              <a:t>May vary depending on the lighting conditions and the color of the floor.</a:t>
            </a:r>
          </a:p>
          <a:p>
            <a:r>
              <a:rPr lang="en-US" dirty="0" smtClean="0"/>
              <a:t>Auto Gain: Off</a:t>
            </a:r>
          </a:p>
          <a:p>
            <a:r>
              <a:rPr lang="en-US" dirty="0" smtClean="0"/>
              <a:t>Main Gain: 10 – 20 (3 – 5 step increments)</a:t>
            </a:r>
          </a:p>
          <a:p>
            <a:r>
              <a:rPr lang="en-US" dirty="0" smtClean="0"/>
              <a:t>Contrast: 32 – 35 (</a:t>
            </a:r>
            <a:r>
              <a:rPr lang="en-US" dirty="0"/>
              <a:t>1</a:t>
            </a:r>
            <a:r>
              <a:rPr lang="en-US" dirty="0" smtClean="0"/>
              <a:t> step increments)</a:t>
            </a:r>
          </a:p>
          <a:p>
            <a:r>
              <a:rPr lang="en-US" dirty="0" smtClean="0"/>
              <a:t>Light Frequency Filter: On or off (results may vary)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67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76"/>
            <a:ext cx="8229600" cy="1143000"/>
          </a:xfrm>
        </p:spPr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069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This image shows the approx. lighting of the room and the floor color when the screenshots (in the upcoming slides) were taken.</a:t>
            </a:r>
            <a:endParaRPr lang="en-US" dirty="0"/>
          </a:p>
        </p:txBody>
      </p:sp>
      <p:pic>
        <p:nvPicPr>
          <p:cNvPr id="5" name="Picture 4" descr="IMG_20130807_1616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647" y="2685634"/>
            <a:ext cx="5388864" cy="404164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8884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76"/>
            <a:ext cx="8229600" cy="1143000"/>
          </a:xfrm>
        </p:spPr>
        <p:txBody>
          <a:bodyPr/>
          <a:lstStyle/>
          <a:p>
            <a:r>
              <a:rPr lang="en-US" dirty="0" smtClean="0"/>
              <a:t>With Lights</a:t>
            </a:r>
            <a:r>
              <a:rPr lang="en-US" dirty="0"/>
              <a:t>, </a:t>
            </a:r>
            <a:r>
              <a:rPr lang="en-US" dirty="0" smtClean="0"/>
              <a:t>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069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Tape colors used:</a:t>
            </a:r>
            <a:endParaRPr lang="en-US" dirty="0"/>
          </a:p>
        </p:txBody>
      </p:sp>
      <p:pic>
        <p:nvPicPr>
          <p:cNvPr id="5" name="Picture 4" descr="IMG_20130807_2338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08895"/>
            <a:ext cx="2438400" cy="1828800"/>
          </a:xfrm>
          <a:prstGeom prst="rect">
            <a:avLst/>
          </a:prstGeom>
        </p:spPr>
      </p:pic>
      <p:pic>
        <p:nvPicPr>
          <p:cNvPr id="6" name="Picture 5" descr="IMG_20130807_2338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270" y="2308895"/>
            <a:ext cx="2438400" cy="1828800"/>
          </a:xfrm>
          <a:prstGeom prst="rect">
            <a:avLst/>
          </a:prstGeom>
        </p:spPr>
      </p:pic>
      <p:pic>
        <p:nvPicPr>
          <p:cNvPr id="4" name="Picture 3" descr="IMG_20130807_23382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308895"/>
            <a:ext cx="2438400" cy="18288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857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  <a:endParaRPr lang="en-US" dirty="0"/>
          </a:p>
        </p:txBody>
      </p:sp>
      <p:pic>
        <p:nvPicPr>
          <p:cNvPr id="5" name="Picture 4" descr="with lights, dark floor - default setting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118" y="1600200"/>
            <a:ext cx="3886882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695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Auto Gain: Off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 descr="with lights, dark floor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689" y="1600200"/>
            <a:ext cx="388331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826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5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Default Camera Settings for the Calliope2SP (as of Aug. 8, 2013)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6860695"/>
              </p:ext>
            </p:extLst>
          </p:nvPr>
        </p:nvGraphicFramePr>
        <p:xfrm>
          <a:off x="18674" y="1421540"/>
          <a:ext cx="9144004" cy="541738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286001"/>
                <a:gridCol w="2286001"/>
                <a:gridCol w="2286001"/>
                <a:gridCol w="2286001"/>
              </a:tblGrid>
              <a:tr h="42875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Setting</a:t>
                      </a:r>
                      <a:r>
                        <a:rPr lang="en-US" sz="2000" baseline="0" dirty="0" smtClean="0"/>
                        <a:t> Variable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Value Type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Values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Default Value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Brightness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Integer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255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Contrast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Integer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255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32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Auto White Balance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Boolean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Exposure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Integer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255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120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Auto Gain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Boolean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Main Gain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Integer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63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20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HFlip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Boolean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VFlip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Boolean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</a:t>
                      </a:r>
                      <a:endParaRPr lang="en-US" sz="2000" dirty="0"/>
                    </a:p>
                  </a:txBody>
                  <a:tcPr/>
                </a:tc>
              </a:tr>
              <a:tr h="62372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Light Frequency Filter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Menu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(Disabled) – 1 (50 Hz)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Sharpness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Integer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63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</a:t>
                      </a:r>
                      <a:endParaRPr lang="en-US" sz="2000" dirty="0"/>
                    </a:p>
                  </a:txBody>
                  <a:tcPr/>
                </a:tc>
              </a:tr>
              <a:tr h="42875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Auto Exposure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Boolean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0 – 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783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10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5" name="Picture 4" descr="with lights, dark floor 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09" y="1600200"/>
            <a:ext cx="3858091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500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5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4" name="Picture 3" descr="with lights, dark floor 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09" y="1600200"/>
            <a:ext cx="385809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472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5" name="Picture 4" descr="with lights, dark floor 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118" y="1600200"/>
            <a:ext cx="3886882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868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25</a:t>
            </a:r>
          </a:p>
          <a:p>
            <a:r>
              <a:rPr lang="en-US" dirty="0" smtClean="0"/>
              <a:t>Main Gain: 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5" name="Picture 4" descr="with lights, dark floor 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894" y="1600200"/>
            <a:ext cx="3894106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868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20</a:t>
            </a:r>
          </a:p>
          <a:p>
            <a:r>
              <a:rPr lang="en-US" dirty="0" smtClean="0"/>
              <a:t>Main Gain: 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4" name="Picture 3" descr="with lights, dark floor 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118" y="1600200"/>
            <a:ext cx="3886882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999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15</a:t>
            </a:r>
          </a:p>
          <a:p>
            <a:r>
              <a:rPr lang="en-US" dirty="0" smtClean="0"/>
              <a:t>Main Gain: 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5" name="Picture 4" descr="with lights, dark floor 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560" y="1600200"/>
            <a:ext cx="3901440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0070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10</a:t>
            </a:r>
          </a:p>
          <a:p>
            <a:r>
              <a:rPr lang="en-US" dirty="0" smtClean="0"/>
              <a:t>Main Gain: 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4" name="Picture 3" descr="with lights, dark floor 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118" y="1600200"/>
            <a:ext cx="3886882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42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Light Frequency Filter: Off</a:t>
            </a:r>
          </a:p>
          <a:p>
            <a:r>
              <a:rPr lang="en-US" dirty="0" smtClean="0"/>
              <a:t>Contrast: 10</a:t>
            </a:r>
          </a:p>
          <a:p>
            <a:r>
              <a:rPr lang="en-US" dirty="0" smtClean="0"/>
              <a:t>Main Gain: 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4" name="Picture 3" descr="with lights, dark floor 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09" y="1600200"/>
            <a:ext cx="385809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427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Auto Exposure: Off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Light Frequency Filter: Off</a:t>
            </a:r>
          </a:p>
          <a:p>
            <a:r>
              <a:rPr lang="en-US" dirty="0" smtClean="0"/>
              <a:t>Contrast: 10</a:t>
            </a:r>
          </a:p>
          <a:p>
            <a:r>
              <a:rPr lang="en-US" dirty="0" smtClean="0"/>
              <a:t>Main Gain: 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5" name="Picture 4" descr="with lights, dark floor 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560" y="1600200"/>
            <a:ext cx="3901440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305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Exposure: Off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Light Frequency Filter: Off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20	(Amended)</a:t>
            </a:r>
          </a:p>
          <a:p>
            <a:r>
              <a:rPr lang="en-US" dirty="0" smtClean="0"/>
              <a:t>Main Gain: 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4" name="Picture 3" descr="with lights, dark floor 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478" y="1600200"/>
            <a:ext cx="3879522" cy="29260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5876" y="3398655"/>
            <a:ext cx="2680287" cy="560218"/>
          </a:xfrm>
          <a:prstGeom prst="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0073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Adjusting</a:t>
            </a:r>
            <a:r>
              <a:rPr lang="en-US" dirty="0"/>
              <a:t> </a:t>
            </a:r>
            <a:r>
              <a:rPr lang="en-US" dirty="0" smtClean="0"/>
              <a:t>and Saving Camera Settings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Adjusting the Camera Parameters: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2400" dirty="0" smtClean="0">
                <a:solidFill>
                  <a:schemeClr val="accent2"/>
                </a:solidFill>
              </a:rPr>
              <a:t>set </a:t>
            </a:r>
            <a:r>
              <a:rPr lang="en-US" sz="2400" dirty="0" err="1" smtClean="0">
                <a:solidFill>
                  <a:schemeClr val="accent2"/>
                </a:solidFill>
              </a:rPr>
              <a:t>Drivers.Camera.Options</a:t>
            </a:r>
            <a:r>
              <a:rPr lang="en-US" sz="2400" dirty="0" smtClean="0">
                <a:solidFill>
                  <a:schemeClr val="accent2"/>
                </a:solidFill>
              </a:rPr>
              <a:t>.</a:t>
            </a:r>
            <a:r>
              <a:rPr lang="en-US" sz="2400" i="1" dirty="0" smtClean="0">
                <a:solidFill>
                  <a:schemeClr val="accent2"/>
                </a:solidFill>
              </a:rPr>
              <a:t>&lt;setting variable&gt;</a:t>
            </a:r>
            <a:r>
              <a:rPr lang="en-US" sz="2400" dirty="0" smtClean="0">
                <a:solidFill>
                  <a:schemeClr val="accent2"/>
                </a:solidFill>
              </a:rPr>
              <a:t>=</a:t>
            </a:r>
            <a:r>
              <a:rPr lang="en-US" sz="2400" i="1" dirty="0" smtClean="0">
                <a:solidFill>
                  <a:schemeClr val="accent2"/>
                </a:solidFill>
              </a:rPr>
              <a:t>&lt;value&gt;</a:t>
            </a:r>
            <a:endParaRPr lang="en-US" sz="24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sz="2400" dirty="0" smtClean="0"/>
              <a:t>	Replace “&lt;setting variable&gt;” with one of the variables on the 	previous page, and “&lt;value&gt;” with a valid value.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E.g.: set </a:t>
            </a:r>
            <a:r>
              <a:rPr lang="en-US" sz="2400" dirty="0" err="1" smtClean="0"/>
              <a:t>Drivers.Camera.Options.Main</a:t>
            </a:r>
            <a:r>
              <a:rPr lang="en-US" sz="2400" dirty="0" smtClean="0"/>
              <a:t> Gain=0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dirty="0" smtClean="0"/>
              <a:t>Saving the Camera Parameters: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>
                <a:solidFill>
                  <a:srgbClr val="C0504D"/>
                </a:solidFill>
              </a:rPr>
              <a:t>save </a:t>
            </a:r>
            <a:r>
              <a:rPr lang="en-US" sz="2400" i="1" dirty="0" smtClean="0">
                <a:solidFill>
                  <a:srgbClr val="C0504D"/>
                </a:solidFill>
              </a:rPr>
              <a:t>&lt;name&gt;</a:t>
            </a:r>
            <a:r>
              <a:rPr lang="en-US" sz="2400" dirty="0" smtClean="0">
                <a:solidFill>
                  <a:srgbClr val="C0504D"/>
                </a:solidFill>
              </a:rPr>
              <a:t>.</a:t>
            </a:r>
            <a:r>
              <a:rPr lang="en-US" sz="2400" dirty="0" err="1" smtClean="0">
                <a:solidFill>
                  <a:srgbClr val="C0504D"/>
                </a:solidFill>
              </a:rPr>
              <a:t>plist</a:t>
            </a:r>
            <a:endParaRPr lang="en-US" sz="2400" dirty="0" smtClean="0">
              <a:solidFill>
                <a:srgbClr val="C0504D"/>
              </a:solidFill>
            </a:endParaRP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Replace “</a:t>
            </a:r>
            <a:r>
              <a:rPr lang="en-US" sz="2400" i="1" dirty="0" smtClean="0"/>
              <a:t>&lt;name&gt;</a:t>
            </a:r>
            <a:r>
              <a:rPr lang="en-US" sz="2400" dirty="0" smtClean="0"/>
              <a:t>” with a name of your choosing.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E.g.: save </a:t>
            </a:r>
            <a:r>
              <a:rPr lang="en-US" sz="2400" dirty="0" err="1" smtClean="0"/>
              <a:t>mysettings.plist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48818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Exposure: Off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Light Frequency Filter: Off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30	(Amended)</a:t>
            </a:r>
          </a:p>
          <a:p>
            <a:r>
              <a:rPr lang="en-US" dirty="0" smtClean="0"/>
              <a:t>Main Gain: 0</a:t>
            </a:r>
          </a:p>
          <a:p>
            <a:r>
              <a:rPr lang="en-US" dirty="0" smtClean="0"/>
              <a:t>Auto Gain: Off</a:t>
            </a:r>
            <a:endParaRPr lang="en-US" dirty="0"/>
          </a:p>
        </p:txBody>
      </p:sp>
      <p:pic>
        <p:nvPicPr>
          <p:cNvPr id="5" name="Picture 4" descr="with lights, dark floor 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118" y="1600200"/>
            <a:ext cx="3886882" cy="29260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5876" y="3398655"/>
            <a:ext cx="2680287" cy="560218"/>
          </a:xfrm>
          <a:prstGeom prst="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226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Optimal Settings for With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NOTE: </a:t>
            </a:r>
            <a:r>
              <a:rPr lang="en-US" dirty="0" smtClean="0"/>
              <a:t>May vary depending on the lighting conditions and the color of the floor.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Contrast: approx. 30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Light Frequency Filter: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Exposure: 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494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76"/>
            <a:ext cx="8229600" cy="1143000"/>
          </a:xfrm>
        </p:spPr>
        <p:txBody>
          <a:bodyPr/>
          <a:lstStyle/>
          <a:p>
            <a:r>
              <a:rPr lang="en-US" dirty="0"/>
              <a:t>Dim Lights,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069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This image shows the approx. lighting of the room and the floor color when the screenshots (in the upcoming slides) were taken.</a:t>
            </a:r>
            <a:endParaRPr lang="en-US" dirty="0"/>
          </a:p>
        </p:txBody>
      </p:sp>
      <p:pic>
        <p:nvPicPr>
          <p:cNvPr id="4" name="Picture 3" descr="IMG_20130807_2318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27" y="2778618"/>
            <a:ext cx="5364480" cy="402336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8315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76"/>
            <a:ext cx="8229600" cy="1143000"/>
          </a:xfrm>
        </p:spPr>
        <p:txBody>
          <a:bodyPr/>
          <a:lstStyle/>
          <a:p>
            <a:r>
              <a:rPr lang="en-US" dirty="0"/>
              <a:t>Dim Lights,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069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Tape colors used:</a:t>
            </a:r>
            <a:endParaRPr lang="en-US" dirty="0"/>
          </a:p>
        </p:txBody>
      </p:sp>
      <p:pic>
        <p:nvPicPr>
          <p:cNvPr id="5" name="Picture 4" descr="IMG_20130807_2338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08895"/>
            <a:ext cx="2438400" cy="1828800"/>
          </a:xfrm>
          <a:prstGeom prst="rect">
            <a:avLst/>
          </a:prstGeom>
        </p:spPr>
      </p:pic>
      <p:pic>
        <p:nvPicPr>
          <p:cNvPr id="6" name="Picture 5" descr="IMG_20130807_2338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270" y="2308895"/>
            <a:ext cx="2438400" cy="1828800"/>
          </a:xfrm>
          <a:prstGeom prst="rect">
            <a:avLst/>
          </a:prstGeom>
        </p:spPr>
      </p:pic>
      <p:pic>
        <p:nvPicPr>
          <p:cNvPr id="7" name="Picture 6" descr="IMG_20130807_23375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308895"/>
            <a:ext cx="2438400" cy="1828800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5540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 Lights,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</p:txBody>
      </p:sp>
      <p:pic>
        <p:nvPicPr>
          <p:cNvPr id="6" name="Picture 5" descr="default setting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601" y="1609835"/>
            <a:ext cx="3912399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996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 Lights,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Auto Gain: Off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5" name="Picture 4" descr="Dim Lights, Light Floor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072" y="1600200"/>
            <a:ext cx="3868928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606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 Lights,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10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6" name="Picture 5" descr="Dim Lights, Light Floor 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689" y="1600200"/>
            <a:ext cx="388331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606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 Lights,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5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Dim Lights, Light Floor 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19" y="1600200"/>
            <a:ext cx="389048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8230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 Lights,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 descr="Dim Lights, Light Floor 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036" y="1600200"/>
            <a:ext cx="3875964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714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 Lights,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Auto Exposure: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Dim Lights, Light Floor 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893" y="1600200"/>
            <a:ext cx="3916107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9152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Loading Camera Settings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Adjusting the Camera Parameters: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2400" dirty="0" smtClean="0">
                <a:solidFill>
                  <a:schemeClr val="accent2"/>
                </a:solidFill>
              </a:rPr>
              <a:t>./tekkotsu-CALLIOPE2SP -c </a:t>
            </a:r>
            <a:r>
              <a:rPr lang="en-US" sz="2400" i="1" dirty="0" smtClean="0">
                <a:solidFill>
                  <a:schemeClr val="accent2"/>
                </a:solidFill>
              </a:rPr>
              <a:t>&lt;settings file&gt;</a:t>
            </a:r>
            <a:endParaRPr lang="en-US" sz="24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sz="2400" dirty="0" smtClean="0"/>
              <a:t>	Replace “&lt;settings file&gt;” with the name of the file you 	created using the </a:t>
            </a:r>
            <a:r>
              <a:rPr lang="en-US" sz="2400" i="1" dirty="0" smtClean="0"/>
              <a:t>save</a:t>
            </a:r>
            <a:r>
              <a:rPr lang="en-US" sz="2400" dirty="0" smtClean="0"/>
              <a:t> command.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E.g.: ./tekkotsu-CALLIOPE2SP -c </a:t>
            </a:r>
            <a:r>
              <a:rPr lang="en-US" sz="2400" dirty="0" err="1" smtClean="0"/>
              <a:t>mysettings.plist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8676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 Lights,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</a:t>
            </a:r>
            <a:r>
              <a:rPr lang="en-US" dirty="0"/>
              <a:t>:</a:t>
            </a:r>
            <a:endParaRPr lang="en-US" dirty="0" smtClean="0"/>
          </a:p>
          <a:p>
            <a:r>
              <a:rPr lang="en-US" dirty="0" smtClean="0">
                <a:solidFill>
                  <a:srgbClr val="008000"/>
                </a:solidFill>
              </a:rPr>
              <a:t>Exposure: 140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Exposure: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 descr="Dim Lights, Light Floor 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909" y="1600200"/>
            <a:ext cx="3858091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1987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</a:t>
            </a:r>
            <a:r>
              <a:rPr lang="en-US" dirty="0"/>
              <a:t>:</a:t>
            </a:r>
            <a:endParaRPr lang="en-US" dirty="0" smtClean="0"/>
          </a:p>
          <a:p>
            <a:r>
              <a:rPr lang="en-US" dirty="0" smtClean="0">
                <a:solidFill>
                  <a:srgbClr val="008000"/>
                </a:solidFill>
              </a:rPr>
              <a:t>Exposure: 160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Exposure: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Dim Lights, Light Floor 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19" y="1600200"/>
            <a:ext cx="3890481" cy="292608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 Lights, Light Floor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444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</a:t>
            </a:r>
            <a:r>
              <a:rPr lang="en-US" dirty="0"/>
              <a:t>:</a:t>
            </a:r>
            <a:endParaRPr lang="en-US" dirty="0" smtClean="0"/>
          </a:p>
          <a:p>
            <a:r>
              <a:rPr lang="en-US" dirty="0" smtClean="0">
                <a:solidFill>
                  <a:srgbClr val="008000"/>
                </a:solidFill>
              </a:rPr>
              <a:t>Exposure: 180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Exposure: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 descr="Dim Lights, Light Floor 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036" y="1600200"/>
            <a:ext cx="3875964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850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Optimal Settings for Dim Lights, Light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NOTE: </a:t>
            </a:r>
            <a:r>
              <a:rPr lang="en-US" dirty="0" smtClean="0"/>
              <a:t>May vary depending on the lighting conditions and the color of the floor.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Exposure: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Exposure: 160 – 180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0149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053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This image shows the approx. lighting of the room and the floor color when the screenshots (in the upcoming slides) were taken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 descr="IMG_20130813_1859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06" y="2782455"/>
            <a:ext cx="5364480" cy="402336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76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76"/>
            <a:ext cx="8229600" cy="1143000"/>
          </a:xfrm>
        </p:spPr>
        <p:txBody>
          <a:bodyPr/>
          <a:lstStyle/>
          <a:p>
            <a:r>
              <a:rPr lang="en-US" dirty="0" smtClean="0"/>
              <a:t>Daylight, Light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069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Tape colors used:</a:t>
            </a:r>
            <a:endParaRPr lang="en-US" dirty="0"/>
          </a:p>
        </p:txBody>
      </p:sp>
      <p:pic>
        <p:nvPicPr>
          <p:cNvPr id="5" name="Picture 4" descr="IMG_20130807_2338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08895"/>
            <a:ext cx="2438400" cy="1828800"/>
          </a:xfrm>
          <a:prstGeom prst="rect">
            <a:avLst/>
          </a:prstGeom>
        </p:spPr>
      </p:pic>
      <p:pic>
        <p:nvPicPr>
          <p:cNvPr id="6" name="Picture 5" descr="IMG_20130807_2338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270" y="2308895"/>
            <a:ext cx="2438400" cy="1828800"/>
          </a:xfrm>
          <a:prstGeom prst="rect">
            <a:avLst/>
          </a:prstGeom>
        </p:spPr>
      </p:pic>
      <p:pic>
        <p:nvPicPr>
          <p:cNvPr id="4" name="Picture 3" descr="IMG_20130807_23382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308895"/>
            <a:ext cx="2438400" cy="1828800"/>
          </a:xfrm>
          <a:prstGeom prst="rect">
            <a:avLst/>
          </a:prstGeom>
        </p:spPr>
      </p:pic>
      <p:pic>
        <p:nvPicPr>
          <p:cNvPr id="7" name="Picture 6" descr="IMG_20130807_23375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270" y="4486545"/>
            <a:ext cx="2438400" cy="1828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8757" y="4645351"/>
            <a:ext cx="31715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***NOTE</a:t>
            </a:r>
            <a:r>
              <a:rPr lang="en-US" b="1" dirty="0" smtClean="0"/>
              <a:t>: The dark blue tape may not be visible using these settings.</a:t>
            </a:r>
          </a:p>
          <a:p>
            <a:r>
              <a:rPr lang="en-US" b="1" dirty="0" smtClean="0"/>
              <a:t>Use light blue tape (image #3 on the right) instead.</a:t>
            </a:r>
            <a:endParaRPr lang="en-US" b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79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</a:p>
        </p:txBody>
      </p:sp>
      <p:pic>
        <p:nvPicPr>
          <p:cNvPr id="5" name="Picture 4" descr="default setting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893" y="1600200"/>
            <a:ext cx="3905107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239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Auto Gain: Off</a:t>
            </a:r>
          </a:p>
        </p:txBody>
      </p:sp>
      <p:pic>
        <p:nvPicPr>
          <p:cNvPr id="6" name="Picture 5" descr="daylight, light floor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894" y="1600200"/>
            <a:ext cx="3894106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040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10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 descr="daylight, light floor 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894" y="1600200"/>
            <a:ext cx="3883106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040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5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daylight, light floor 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478" y="1600200"/>
            <a:ext cx="3879522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223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76"/>
            <a:ext cx="8229600" cy="1143000"/>
          </a:xfrm>
        </p:spPr>
        <p:txBody>
          <a:bodyPr/>
          <a:lstStyle/>
          <a:p>
            <a:r>
              <a:rPr lang="en-US" dirty="0" smtClean="0"/>
              <a:t>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069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This image shows the approx. lighting of the room and the floor color when the screenshots (in the upcoming slides) were taken.</a:t>
            </a:r>
            <a:endParaRPr lang="en-US" dirty="0"/>
          </a:p>
        </p:txBody>
      </p:sp>
      <p:pic>
        <p:nvPicPr>
          <p:cNvPr id="4" name="Picture 3" descr="IMG_20130807_1618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29" y="2693371"/>
            <a:ext cx="5378548" cy="403391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992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daylight, light floor 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894" y="1600200"/>
            <a:ext cx="3883106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223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Auto Exposure: Off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daylight, light floor 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478" y="1600200"/>
            <a:ext cx="3879522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6223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Exposure: 45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Exposure: Off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Off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 descr="daylight, light floor 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437" y="1600200"/>
            <a:ext cx="3868563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159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Exposure: 35</a:t>
            </a:r>
          </a:p>
          <a:p>
            <a:r>
              <a:rPr lang="en-US" dirty="0">
                <a:solidFill>
                  <a:srgbClr val="000000"/>
                </a:solidFill>
              </a:rPr>
              <a:t>Auto Exposure: Off</a:t>
            </a:r>
          </a:p>
          <a:p>
            <a:r>
              <a:rPr lang="en-US" dirty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>
                <a:solidFill>
                  <a:srgbClr val="000000"/>
                </a:solidFill>
              </a:rPr>
              <a:t>Auto Gain: Off</a:t>
            </a:r>
          </a:p>
        </p:txBody>
      </p:sp>
      <p:pic>
        <p:nvPicPr>
          <p:cNvPr id="4" name="Picture 3" descr="daylight, light floor 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19" y="1600200"/>
            <a:ext cx="389048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159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Exposure: 25</a:t>
            </a:r>
          </a:p>
          <a:p>
            <a:r>
              <a:rPr lang="en-US" dirty="0">
                <a:solidFill>
                  <a:srgbClr val="000000"/>
                </a:solidFill>
              </a:rPr>
              <a:t>Auto Exposure: Off</a:t>
            </a:r>
          </a:p>
          <a:p>
            <a:r>
              <a:rPr lang="en-US" dirty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>
                <a:solidFill>
                  <a:srgbClr val="000000"/>
                </a:solidFill>
              </a:rPr>
              <a:t>Auto Gain: Off</a:t>
            </a:r>
          </a:p>
        </p:txBody>
      </p:sp>
      <p:pic>
        <p:nvPicPr>
          <p:cNvPr id="4" name="Picture 3" descr="daylight, light floor 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19" y="1600200"/>
            <a:ext cx="389048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159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35</a:t>
            </a:r>
          </a:p>
          <a:p>
            <a:r>
              <a:rPr lang="en-US" dirty="0">
                <a:solidFill>
                  <a:srgbClr val="000000"/>
                </a:solidFill>
              </a:rPr>
              <a:t>Exposure: 25</a:t>
            </a:r>
          </a:p>
          <a:p>
            <a:r>
              <a:rPr lang="en-US" dirty="0">
                <a:solidFill>
                  <a:srgbClr val="000000"/>
                </a:solidFill>
              </a:rPr>
              <a:t>Auto Exposure: Off</a:t>
            </a:r>
          </a:p>
          <a:p>
            <a:r>
              <a:rPr lang="en-US" dirty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>
                <a:solidFill>
                  <a:srgbClr val="000000"/>
                </a:solidFill>
              </a:rPr>
              <a:t>Auto Gain: Off</a:t>
            </a:r>
          </a:p>
        </p:txBody>
      </p:sp>
      <p:pic>
        <p:nvPicPr>
          <p:cNvPr id="4" name="Picture 3" descr="daylight, light floor 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19" y="1600200"/>
            <a:ext cx="389048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159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38</a:t>
            </a:r>
          </a:p>
          <a:p>
            <a:r>
              <a:rPr lang="en-US" dirty="0">
                <a:solidFill>
                  <a:srgbClr val="000000"/>
                </a:solidFill>
              </a:rPr>
              <a:t>Exposure: 25</a:t>
            </a:r>
          </a:p>
          <a:p>
            <a:r>
              <a:rPr lang="en-US" dirty="0">
                <a:solidFill>
                  <a:srgbClr val="000000"/>
                </a:solidFill>
              </a:rPr>
              <a:t>Auto Exposure: Off</a:t>
            </a:r>
          </a:p>
          <a:p>
            <a:r>
              <a:rPr lang="en-US" dirty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>
                <a:solidFill>
                  <a:srgbClr val="000000"/>
                </a:solidFill>
              </a:rPr>
              <a:t>Auto Gain: Off</a:t>
            </a:r>
          </a:p>
        </p:txBody>
      </p:sp>
      <p:pic>
        <p:nvPicPr>
          <p:cNvPr id="5" name="Picture 4" descr="daylight, light floor 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519" y="1600200"/>
            <a:ext cx="3890481" cy="29260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28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Daylight, Light Floor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Contrast: 40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Exposure: 25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</a:t>
            </a:r>
            <a:r>
              <a:rPr lang="en-US" dirty="0">
                <a:solidFill>
                  <a:srgbClr val="000000"/>
                </a:solidFill>
              </a:rPr>
              <a:t>Exposure: Off</a:t>
            </a:r>
          </a:p>
          <a:p>
            <a:r>
              <a:rPr lang="en-US" dirty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>
                <a:solidFill>
                  <a:srgbClr val="000000"/>
                </a:solidFill>
              </a:rPr>
              <a:t>Auto Gain: Off</a:t>
            </a:r>
          </a:p>
        </p:txBody>
      </p:sp>
      <p:pic>
        <p:nvPicPr>
          <p:cNvPr id="4" name="Picture 3" descr="daylight, light floor 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894" y="1600200"/>
            <a:ext cx="3894106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159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Optimal Settings for Daylight, Light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NOTE: </a:t>
            </a:r>
            <a:r>
              <a:rPr lang="en-US" dirty="0" smtClean="0"/>
              <a:t>May vary depending on the lighting conditions and the color of the floor.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 Gain: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Auto Exposure: 0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Exposure: approx. 25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Contrast: 40 – 45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5266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Some Advice for the Optimal Experience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7950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Any sudden or gradual change in lighting can affect the robot’s segmented view, especially in daylight and on cloudy days. So, try to operate the robot in static lighting.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Also, use floors that are mostly, if not all, one color, and that are not the same color as the tape(s) or object(s) (such as canisters) being used.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530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76"/>
            <a:ext cx="8229600" cy="1143000"/>
          </a:xfrm>
        </p:spPr>
        <p:txBody>
          <a:bodyPr/>
          <a:lstStyle/>
          <a:p>
            <a:r>
              <a:rPr lang="en-US" dirty="0" smtClean="0"/>
              <a:t>Without Lights</a:t>
            </a:r>
            <a:r>
              <a:rPr lang="en-US" dirty="0"/>
              <a:t>, </a:t>
            </a:r>
            <a:r>
              <a:rPr lang="en-US" dirty="0" smtClean="0"/>
              <a:t>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069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Tape colors used:</a:t>
            </a:r>
            <a:endParaRPr lang="en-US" dirty="0"/>
          </a:p>
        </p:txBody>
      </p:sp>
      <p:pic>
        <p:nvPicPr>
          <p:cNvPr id="5" name="Picture 4" descr="IMG_20130807_2338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08895"/>
            <a:ext cx="2438400" cy="1828800"/>
          </a:xfrm>
          <a:prstGeom prst="rect">
            <a:avLst/>
          </a:prstGeom>
        </p:spPr>
      </p:pic>
      <p:pic>
        <p:nvPicPr>
          <p:cNvPr id="6" name="Picture 5" descr="IMG_20130807_2338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270" y="2308895"/>
            <a:ext cx="2438400" cy="1828800"/>
          </a:xfrm>
          <a:prstGeom prst="rect">
            <a:avLst/>
          </a:prstGeom>
        </p:spPr>
      </p:pic>
      <p:pic>
        <p:nvPicPr>
          <p:cNvPr id="4" name="Picture 3" descr="IMG_20130807_23382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308895"/>
            <a:ext cx="2438400" cy="18288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49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 Default</a:t>
            </a:r>
            <a:endParaRPr lang="en-US" dirty="0"/>
          </a:p>
        </p:txBody>
      </p:sp>
      <p:pic>
        <p:nvPicPr>
          <p:cNvPr id="5" name="Picture 4" descr="no lights, dark floor - default setting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755" y="1417638"/>
            <a:ext cx="3834245" cy="292388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768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Auto Gain: Off</a:t>
            </a:r>
            <a:endParaRPr lang="en-US" dirty="0"/>
          </a:p>
        </p:txBody>
      </p:sp>
      <p:pic>
        <p:nvPicPr>
          <p:cNvPr id="4" name="Picture 3" descr="no lights, dark floor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348" y="1600200"/>
            <a:ext cx="3854652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75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Lights, Dark Floor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Settings: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Main Gain: 20 (default)</a:t>
            </a:r>
          </a:p>
          <a:p>
            <a:r>
              <a:rPr lang="en-US" dirty="0" smtClean="0"/>
              <a:t>Auto Gain: Off</a:t>
            </a:r>
          </a:p>
        </p:txBody>
      </p:sp>
      <p:pic>
        <p:nvPicPr>
          <p:cNvPr id="6" name="Picture 5" descr="no lights, dark floor 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199" y="1600200"/>
            <a:ext cx="3897801" cy="292608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02F6B-DBEC-6A45-948D-B94F67F45D4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644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1381</Words>
  <Application>Microsoft Office PowerPoint</Application>
  <PresentationFormat>On-screen Show (4:3)</PresentationFormat>
  <Paragraphs>374</Paragraphs>
  <Slides>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Advice on Adjusting the  Sony PS Eye’s Camera Settings</vt:lpstr>
      <vt:lpstr>Default Camera Settings for the Calliope2SP (as of Aug. 8, 2013)</vt:lpstr>
      <vt:lpstr>Adjusting and Saving Camera Settings</vt:lpstr>
      <vt:lpstr>Loading Camera Settings</vt:lpstr>
      <vt:lpstr>Without Lights, Dark Floor</vt:lpstr>
      <vt:lpstr>Without Lights, Dark Floor</vt:lpstr>
      <vt:lpstr>Without Lights, Dark Floor</vt:lpstr>
      <vt:lpstr>Without Lights, Dark Floor</vt:lpstr>
      <vt:lpstr>Without Lights, Dark Floor</vt:lpstr>
      <vt:lpstr>Without Lights, Dark Floor</vt:lpstr>
      <vt:lpstr>Without Lights, Dark Floor</vt:lpstr>
      <vt:lpstr>Without Lights, Dark Floor</vt:lpstr>
      <vt:lpstr>Without Lights, Dark Floor</vt:lpstr>
      <vt:lpstr>Without Lights, Dark Floor</vt:lpstr>
      <vt:lpstr>Optimal Settings for Without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With Lights, Dark Floor</vt:lpstr>
      <vt:lpstr>Optimal Settings for With Lights, Dark Floor</vt:lpstr>
      <vt:lpstr>Dim Lights, Light Floor</vt:lpstr>
      <vt:lpstr>Dim Lights, Light Floor</vt:lpstr>
      <vt:lpstr>Dim Lights, Light Floor</vt:lpstr>
      <vt:lpstr>Dim Lights, Light Floor</vt:lpstr>
      <vt:lpstr>Dim Lights, Light Floor</vt:lpstr>
      <vt:lpstr>Dim Lights, Light Floor</vt:lpstr>
      <vt:lpstr>Dim Lights, Light Floor</vt:lpstr>
      <vt:lpstr>Dim Lights, Light Floor</vt:lpstr>
      <vt:lpstr>Dim Lights, Light Floor</vt:lpstr>
      <vt:lpstr>Dim Lights, Light Floor</vt:lpstr>
      <vt:lpstr>Dim Lights, Dark Floor</vt:lpstr>
      <vt:lpstr>Optimal Settings for Dim Lights,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Daylight, Light Floor</vt:lpstr>
      <vt:lpstr>Optimal Settings for Daylight, Light Floor</vt:lpstr>
      <vt:lpstr>Some Advice for the Optimal Experience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Troi Williams</dc:creator>
  <cp:lastModifiedBy>David S. Touretzky</cp:lastModifiedBy>
  <cp:revision>74</cp:revision>
  <dcterms:created xsi:type="dcterms:W3CDTF">2013-08-07T18:23:34Z</dcterms:created>
  <dcterms:modified xsi:type="dcterms:W3CDTF">2013-08-15T06:53:43Z</dcterms:modified>
</cp:coreProperties>
</file>