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9" r:id="rId3"/>
    <p:sldId id="272" r:id="rId4"/>
    <p:sldId id="263" r:id="rId5"/>
    <p:sldId id="279" r:id="rId6"/>
    <p:sldId id="285" r:id="rId7"/>
    <p:sldId id="266" r:id="rId8"/>
    <p:sldId id="262" r:id="rId9"/>
    <p:sldId id="261" r:id="rId10"/>
    <p:sldId id="267" r:id="rId11"/>
    <p:sldId id="268" r:id="rId12"/>
    <p:sldId id="269" r:id="rId13"/>
    <p:sldId id="276" r:id="rId14"/>
    <p:sldId id="289" r:id="rId15"/>
    <p:sldId id="265" r:id="rId16"/>
    <p:sldId id="264" r:id="rId17"/>
    <p:sldId id="270" r:id="rId18"/>
    <p:sldId id="282" r:id="rId19"/>
    <p:sldId id="283" r:id="rId20"/>
    <p:sldId id="284" r:id="rId21"/>
    <p:sldId id="275" r:id="rId22"/>
    <p:sldId id="278" r:id="rId23"/>
    <p:sldId id="271" r:id="rId24"/>
    <p:sldId id="286" r:id="rId25"/>
    <p:sldId id="287" r:id="rId26"/>
    <p:sldId id="290" r:id="rId27"/>
    <p:sldId id="277" r:id="rId28"/>
    <p:sldId id="288" r:id="rId29"/>
    <p:sldId id="280" r:id="rId30"/>
    <p:sldId id="281" r:id="rId31"/>
    <p:sldId id="273" r:id="rId32"/>
    <p:sldId id="27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6E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7" autoAdjust="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5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5D6CF-7A11-42A3-81C3-BBEBC5F4456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38592-1B90-4FDE-B198-85E903793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CF0D-C684-4C5D-A737-57707B1E836D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C383-3EDF-4EC2-AB48-B0B37E7BB7C3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0FA8-7968-4729-9C90-F84D1845CEAE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CA5E-0F06-49E3-938B-2704D80AD703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25A2-BE77-47A4-9F37-590718232979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E5A6-A75A-42BD-8FF3-C0420BDF7C89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C74E-A4E6-40CD-A6E8-8A8A51E31F8E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7A76-D4DC-4CE7-BB1F-8DD371E9AFCA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5CFD2-4FEA-4735-AFA2-5EAA347E060E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C52-DFBB-4F57-A4EF-58A02C68C05D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5A58-ACFE-4083-B4F6-3D16E248EDCD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B6EE7-E31F-41AC-AD73-83D427E47487}" type="datetime1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45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Maker Culture in CMU SCS</a:t>
            </a:r>
            <a:br>
              <a:rPr lang="en-US" sz="4900" dirty="0" smtClean="0"/>
            </a:br>
            <a:r>
              <a:rPr lang="en-US" sz="4900" dirty="0" smtClean="0"/>
              <a:t>Part II: 3D Printing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Dave Touretzky</a:t>
            </a:r>
          </a:p>
          <a:p>
            <a:r>
              <a:rPr lang="en-US" dirty="0" smtClean="0"/>
              <a:t>November, </a:t>
            </a:r>
            <a:r>
              <a:rPr lang="en-US" dirty="0" smtClean="0"/>
              <a:t>2013</a:t>
            </a:r>
          </a:p>
          <a:p>
            <a:endParaRPr lang="en-US" sz="2400" dirty="0" smtClean="0"/>
          </a:p>
          <a:p>
            <a:r>
              <a:rPr lang="en-US" sz="2200" dirty="0" smtClean="0"/>
              <a:t>http://www.cs.cmu.edu/~dst/Maker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 descr="cube-stu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4953000"/>
            <a:ext cx="4956298" cy="1905000"/>
          </a:xfrm>
          <a:prstGeom prst="rect">
            <a:avLst/>
          </a:prstGeom>
        </p:spPr>
      </p:pic>
      <p:pic>
        <p:nvPicPr>
          <p:cNvPr id="5" name="Picture 4" descr="Dezeen_Cube_3D_printer_creatio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143375"/>
            <a:ext cx="4457700" cy="27146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Preparing to 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Check the extruder gap?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Coat the print pad with </a:t>
            </a:r>
            <a:r>
              <a:rPr lang="en-US" dirty="0" smtClean="0"/>
              <a:t>the “cube stick”.</a:t>
            </a:r>
            <a:endParaRPr lang="en-US" dirty="0" smtClean="0"/>
          </a:p>
          <a:p>
            <a:pPr lvl="1"/>
            <a:r>
              <a:rPr lang="en-US" dirty="0" smtClean="0"/>
              <a:t>Not too </a:t>
            </a:r>
            <a:r>
              <a:rPr lang="en-US" dirty="0" smtClean="0"/>
              <a:t>thick </a:t>
            </a:r>
            <a:r>
              <a:rPr lang="en-US" dirty="0" smtClean="0"/>
              <a:t>a layer, but aim for uniformity.</a:t>
            </a:r>
          </a:p>
          <a:p>
            <a:pPr lvl="1"/>
            <a:r>
              <a:rPr lang="en-US" dirty="0" smtClean="0"/>
              <a:t>Keeps the object from shifting or warping.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Insert flash drive with your </a:t>
            </a:r>
            <a:r>
              <a:rPr lang="en-US" dirty="0" err="1" smtClean="0"/>
              <a:t>Cubify</a:t>
            </a:r>
            <a:r>
              <a:rPr lang="en-US" dirty="0" smtClean="0"/>
              <a:t> Print file.</a:t>
            </a:r>
          </a:p>
          <a:p>
            <a:pPr lvl="1"/>
            <a:r>
              <a:rPr lang="en-US" dirty="0" smtClean="0"/>
              <a:t>Flash drive must be FAT32 (Windows95) format.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Select your file using the Print menu.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If print bed doesn’t rise within 30 seconds, cancel and start again (software glitch).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5 minute warm-up before printing starts.</a:t>
            </a:r>
          </a:p>
          <a:p>
            <a:pPr lvl="1"/>
            <a:r>
              <a:rPr lang="en-US" dirty="0" smtClean="0"/>
              <a:t>Extruder becomes </a:t>
            </a:r>
            <a:r>
              <a:rPr lang="en-US" dirty="0" smtClean="0"/>
              <a:t>very hot!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Printing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Brief cool-down period for the extruder.</a:t>
            </a:r>
          </a:p>
          <a:p>
            <a:pPr lvl="1"/>
            <a:r>
              <a:rPr lang="en-US" dirty="0" smtClean="0"/>
              <a:t>20 minute </a:t>
            </a:r>
            <a:r>
              <a:rPr lang="en-US" dirty="0" err="1" smtClean="0"/>
              <a:t>cooldown</a:t>
            </a:r>
            <a:r>
              <a:rPr lang="en-US" dirty="0" smtClean="0"/>
              <a:t> on 1</a:t>
            </a:r>
            <a:r>
              <a:rPr lang="en-US" baseline="30000" dirty="0" smtClean="0"/>
              <a:t>st</a:t>
            </a:r>
            <a:r>
              <a:rPr lang="en-US" dirty="0" smtClean="0"/>
              <a:t> generation (heated bed).</a:t>
            </a:r>
            <a:endParaRPr lang="en-US" dirty="0" smtClean="0"/>
          </a:p>
          <a:p>
            <a:r>
              <a:rPr lang="en-US" dirty="0" smtClean="0"/>
              <a:t>Your object needs to cool as well.</a:t>
            </a:r>
          </a:p>
          <a:p>
            <a:r>
              <a:rPr lang="en-US" dirty="0" smtClean="0"/>
              <a:t>Printer will announce when cool-down done.</a:t>
            </a:r>
          </a:p>
          <a:p>
            <a:r>
              <a:rPr lang="en-US" dirty="0" smtClean="0"/>
              <a:t>Object might not come easily off the bed.</a:t>
            </a:r>
          </a:p>
          <a:p>
            <a:pPr lvl="1"/>
            <a:r>
              <a:rPr lang="en-US" dirty="0" smtClean="0"/>
              <a:t>Soak in water to dissolve the glue.</a:t>
            </a:r>
          </a:p>
          <a:p>
            <a:r>
              <a:rPr lang="en-US" dirty="0" smtClean="0"/>
              <a:t>Run the bed under the faucet in the kitchen sink to get all the glue off.</a:t>
            </a:r>
          </a:p>
          <a:p>
            <a:r>
              <a:rPr lang="en-US" dirty="0" smtClean="0"/>
              <a:t>Dry the bed and reinstall on the printer.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Post-Processing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Wash any residual glue off the object.</a:t>
            </a:r>
          </a:p>
          <a:p>
            <a:r>
              <a:rPr lang="en-US" dirty="0" smtClean="0"/>
              <a:t>Snap off any supports or raft.</a:t>
            </a:r>
          </a:p>
          <a:p>
            <a:pPr lvl="1"/>
            <a:r>
              <a:rPr lang="en-US" dirty="0" smtClean="0"/>
              <a:t>Cutting tools are in the cabinet.</a:t>
            </a:r>
          </a:p>
          <a:p>
            <a:r>
              <a:rPr lang="en-US" dirty="0" smtClean="0"/>
              <a:t>Use a hot knife to remove stray material and retouch plastic that turned white.</a:t>
            </a:r>
          </a:p>
          <a:p>
            <a:r>
              <a:rPr lang="en-US" dirty="0" smtClean="0"/>
              <a:t>Sanding or filing might also be helpful.</a:t>
            </a:r>
          </a:p>
          <a:p>
            <a:r>
              <a:rPr lang="en-US" dirty="0" smtClean="0"/>
              <a:t>Machining? Painting? Gluing? Fake fur?</a:t>
            </a:r>
          </a:p>
          <a:p>
            <a:pPr lvl="1"/>
            <a:r>
              <a:rPr lang="en-US" dirty="0" smtClean="0"/>
              <a:t>It’s up to you!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Designing for the Cube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Symmetry and Precision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Dimension tool</a:t>
            </a:r>
          </a:p>
          <a:p>
            <a:r>
              <a:rPr lang="en-US" dirty="0" smtClean="0"/>
              <a:t>Sketch relations</a:t>
            </a:r>
          </a:p>
          <a:p>
            <a:r>
              <a:rPr lang="en-US" dirty="0" smtClean="0"/>
              <a:t>Centerlines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Steps for Cube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Design in </a:t>
            </a:r>
            <a:r>
              <a:rPr lang="en-US" dirty="0" err="1" smtClean="0"/>
              <a:t>SolidWorks</a:t>
            </a:r>
            <a:r>
              <a:rPr lang="en-US" dirty="0" smtClean="0"/>
              <a:t> or some other tool.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Export an STL file.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Load the STL file into the </a:t>
            </a:r>
            <a:r>
              <a:rPr lang="en-US" dirty="0" err="1" smtClean="0"/>
              <a:t>Cubify</a:t>
            </a:r>
            <a:r>
              <a:rPr lang="en-US" dirty="0" smtClean="0"/>
              <a:t> Client program.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 print parameters: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Orientation </a:t>
            </a:r>
            <a:r>
              <a:rPr lang="en-US" dirty="0" smtClean="0"/>
              <a:t>and scale</a:t>
            </a:r>
            <a:r>
              <a:rPr lang="en-US" dirty="0" smtClean="0"/>
              <a:t>.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Material: ABS or PLA</a:t>
            </a:r>
            <a:r>
              <a:rPr lang="en-US" dirty="0" smtClean="0"/>
              <a:t>?</a:t>
            </a:r>
            <a:endParaRPr lang="en-US" dirty="0" smtClean="0"/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Do you want supports?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Do you want a raft?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Click “Build” to produce a </a:t>
            </a:r>
            <a:r>
              <a:rPr lang="en-US" dirty="0" err="1" smtClean="0"/>
              <a:t>Cubify</a:t>
            </a:r>
            <a:r>
              <a:rPr lang="en-US" dirty="0" smtClean="0"/>
              <a:t> Print file.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 the print file for reasonableness.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Save to flash drive and send to the printer.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3D Shapes In </a:t>
            </a:r>
            <a:r>
              <a:rPr lang="en-US" dirty="0" err="1" smtClean="0"/>
              <a:t>SolidWorks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Extruded base (from previous session)</a:t>
            </a:r>
          </a:p>
          <a:p>
            <a:r>
              <a:rPr lang="en-US" dirty="0" smtClean="0"/>
              <a:t>Extruded cut</a:t>
            </a:r>
          </a:p>
          <a:p>
            <a:r>
              <a:rPr lang="en-US" dirty="0" smtClean="0"/>
              <a:t>Make a chalice:</a:t>
            </a:r>
          </a:p>
          <a:p>
            <a:pPr lvl="1"/>
            <a:r>
              <a:rPr lang="en-US" dirty="0" smtClean="0"/>
              <a:t>Revolved base</a:t>
            </a:r>
          </a:p>
          <a:p>
            <a:pPr lvl="1"/>
            <a:r>
              <a:rPr lang="en-US" dirty="0" smtClean="0"/>
              <a:t>Filleting</a:t>
            </a:r>
          </a:p>
          <a:p>
            <a:r>
              <a:rPr lang="en-US" dirty="0" smtClean="0"/>
              <a:t>Swept base</a:t>
            </a:r>
          </a:p>
          <a:p>
            <a:pPr lvl="1"/>
            <a:r>
              <a:rPr lang="en-US" dirty="0" smtClean="0"/>
              <a:t>Planes</a:t>
            </a:r>
          </a:p>
          <a:p>
            <a:pPr lvl="1"/>
            <a:r>
              <a:rPr lang="en-US" dirty="0" smtClean="0"/>
              <a:t>Profile sketch, guide sketch</a:t>
            </a:r>
          </a:p>
          <a:p>
            <a:r>
              <a:rPr lang="en-US" dirty="0" smtClean="0"/>
              <a:t>Make a hammer (</a:t>
            </a:r>
            <a:r>
              <a:rPr lang="en-US" dirty="0" err="1" smtClean="0"/>
              <a:t>SolidWorks</a:t>
            </a:r>
            <a:r>
              <a:rPr lang="en-US" dirty="0" smtClean="0"/>
              <a:t> tutorial):</a:t>
            </a:r>
          </a:p>
          <a:p>
            <a:pPr lvl="1"/>
            <a:r>
              <a:rPr lang="en-US" dirty="0" smtClean="0"/>
              <a:t>Planes</a:t>
            </a:r>
          </a:p>
          <a:p>
            <a:pPr lvl="1"/>
            <a:r>
              <a:rPr lang="en-US" dirty="0" smtClean="0"/>
              <a:t>Lofts</a:t>
            </a:r>
          </a:p>
          <a:p>
            <a:pPr lvl="1"/>
            <a:r>
              <a:rPr lang="en-US" dirty="0" smtClean="0"/>
              <a:t>Flex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Shafts will be slightly </a:t>
            </a:r>
            <a:r>
              <a:rPr lang="en-US" b="1" dirty="0" smtClean="0"/>
              <a:t>thicker</a:t>
            </a:r>
            <a:r>
              <a:rPr lang="en-US" dirty="0" smtClean="0"/>
              <a:t> than intended.</a:t>
            </a:r>
          </a:p>
          <a:p>
            <a:r>
              <a:rPr lang="en-US" dirty="0" smtClean="0"/>
              <a:t>Holes will be </a:t>
            </a:r>
            <a:r>
              <a:rPr lang="en-US" b="1" dirty="0" smtClean="0"/>
              <a:t>narrower</a:t>
            </a:r>
            <a:r>
              <a:rPr lang="en-US" dirty="0" smtClean="0"/>
              <a:t> than intended.</a:t>
            </a:r>
          </a:p>
          <a:p>
            <a:r>
              <a:rPr lang="en-US" dirty="0" smtClean="0"/>
              <a:t>Do you want a 2.5 mm hole</a:t>
            </a:r>
            <a:r>
              <a:rPr lang="en-US" dirty="0" smtClean="0"/>
              <a:t>? On a 1</a:t>
            </a:r>
            <a:r>
              <a:rPr lang="en-US" baseline="30000" dirty="0" smtClean="0"/>
              <a:t>st</a:t>
            </a:r>
            <a:r>
              <a:rPr lang="en-US" dirty="0" smtClean="0"/>
              <a:t> generation Cube:</a:t>
            </a:r>
            <a:endParaRPr lang="en-US" dirty="0" smtClean="0"/>
          </a:p>
          <a:p>
            <a:pPr lvl="1"/>
            <a:r>
              <a:rPr lang="en-US" dirty="0" smtClean="0"/>
              <a:t>Use 3.0 mm for a horizontal hole.</a:t>
            </a:r>
          </a:p>
          <a:p>
            <a:pPr lvl="1"/>
            <a:r>
              <a:rPr lang="en-US" dirty="0" smtClean="0"/>
              <a:t>Use 3.7 mm for a vertical hole.</a:t>
            </a:r>
          </a:p>
          <a:p>
            <a:r>
              <a:rPr lang="en-US" dirty="0" smtClean="0"/>
              <a:t>Minimum widths for walls?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Object (Mike Taylor)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requested size vs. actual.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 descr="test-sizes.jpg"/>
          <p:cNvPicPr>
            <a:picLocks noChangeAspect="1"/>
          </p:cNvPicPr>
          <p:nvPr/>
        </p:nvPicPr>
        <p:blipFill>
          <a:blip r:embed="rId2" cstate="print"/>
          <a:srcRect l="18309" t="6652" r="20074"/>
          <a:stretch>
            <a:fillRect/>
          </a:stretch>
        </p:blipFill>
        <p:spPr>
          <a:xfrm>
            <a:off x="1084559" y="2889113"/>
            <a:ext cx="3650050" cy="3117239"/>
          </a:xfrm>
          <a:prstGeom prst="rect">
            <a:avLst/>
          </a:prstGeom>
        </p:spPr>
      </p:pic>
      <p:pic>
        <p:nvPicPr>
          <p:cNvPr id="6" name="Picture 5" descr="test-sizes-int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209800"/>
            <a:ext cx="3284674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Coarse vs. Fine STL Triangulation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 coarse can lose detail, but too fine can also cause features to be lost.</a:t>
            </a:r>
          </a:p>
          <a:p>
            <a:pPr lvl="1"/>
            <a:r>
              <a:rPr lang="en-US" dirty="0" err="1" smtClean="0"/>
              <a:t>SolidWorks</a:t>
            </a:r>
            <a:r>
              <a:rPr lang="en-US" dirty="0" smtClean="0"/>
              <a:t> “fine” seems to be okay, but don’t go to “custom” and crank up resolution to the max.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Content Placeholder 4" descr="coarseVsfineRes.jpeg"/>
          <p:cNvPicPr>
            <a:picLocks noChangeAspect="1"/>
          </p:cNvPicPr>
          <p:nvPr/>
        </p:nvPicPr>
        <p:blipFill>
          <a:blip r:embed="rId2" cstate="print"/>
          <a:srcRect t="14706" b="17647"/>
          <a:stretch>
            <a:fillRect/>
          </a:stretch>
        </p:blipFill>
        <p:spPr>
          <a:xfrm>
            <a:off x="1066800" y="3714504"/>
            <a:ext cx="6034617" cy="30617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Printing vs. Laser Cutter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SzPct val="75000"/>
              <a:buFont typeface="Calibri" pitchFamily="34" charset="0"/>
              <a:buChar char="X"/>
            </a:pPr>
            <a:r>
              <a:rPr lang="en-US" dirty="0" smtClean="0"/>
              <a:t>Slower</a:t>
            </a:r>
          </a:p>
          <a:p>
            <a:pPr>
              <a:buClr>
                <a:srgbClr val="FF0000"/>
              </a:buClr>
              <a:buSzPct val="75000"/>
              <a:buFont typeface="Calibri" pitchFamily="34" charset="0"/>
              <a:buChar char="X"/>
            </a:pPr>
            <a:r>
              <a:rPr lang="en-US" dirty="0" smtClean="0"/>
              <a:t>Less precise</a:t>
            </a:r>
          </a:p>
          <a:p>
            <a:pPr>
              <a:buClr>
                <a:srgbClr val="FF0000"/>
              </a:buClr>
              <a:buSzPct val="75000"/>
              <a:buFont typeface="Calibri" pitchFamily="34" charset="0"/>
              <a:buChar char="X"/>
            </a:pPr>
            <a:r>
              <a:rPr lang="en-US" dirty="0" smtClean="0"/>
              <a:t>More expensive</a:t>
            </a:r>
          </a:p>
          <a:p>
            <a:pPr>
              <a:buClr>
                <a:srgbClr val="FF0000"/>
              </a:buClr>
              <a:buSzPct val="75000"/>
              <a:buFont typeface="Calibri" pitchFamily="34" charset="0"/>
              <a:buChar char="X"/>
            </a:pPr>
            <a:r>
              <a:rPr lang="en-US" dirty="0" smtClean="0"/>
              <a:t>Limited materials</a:t>
            </a:r>
          </a:p>
          <a:p>
            <a:pPr>
              <a:buClr>
                <a:srgbClr val="FF0000"/>
              </a:buClr>
              <a:buSzPct val="75000"/>
              <a:buFont typeface="Calibri" pitchFamily="34" charset="0"/>
              <a:buChar char="X"/>
            </a:pPr>
            <a:r>
              <a:rPr lang="en-US" dirty="0" smtClean="0"/>
              <a:t>Support material</a:t>
            </a:r>
            <a:br>
              <a:rPr lang="en-US" dirty="0" smtClean="0"/>
            </a:br>
            <a:r>
              <a:rPr lang="en-US" dirty="0" smtClean="0"/>
              <a:t>may be required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 smtClean="0"/>
              <a:t>Complex 3D structures!</a:t>
            </a:r>
          </a:p>
        </p:txBody>
      </p:sp>
      <p:pic>
        <p:nvPicPr>
          <p:cNvPr id="4" name="Picture 3" descr="cube-3d-prin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1295400"/>
            <a:ext cx="5143500" cy="2790825"/>
          </a:xfrm>
          <a:prstGeom prst="rect">
            <a:avLst/>
          </a:prstGeom>
        </p:spPr>
      </p:pic>
      <p:pic>
        <p:nvPicPr>
          <p:cNvPr id="5" name="Picture 4" descr="pot_cup_exposed_display_medi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4114800"/>
            <a:ext cx="2786260" cy="2514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a 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81940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Why use a raft?</a:t>
            </a:r>
          </a:p>
          <a:p>
            <a:pPr lvl="1"/>
            <a:r>
              <a:rPr lang="en-US" dirty="0" smtClean="0"/>
              <a:t>Stable base of support for tall, skinny parts.</a:t>
            </a:r>
          </a:p>
          <a:p>
            <a:pPr lvl="1"/>
            <a:r>
              <a:rPr lang="en-US" dirty="0" smtClean="0"/>
              <a:t>Prevents warping of big smooth parts (like cases) by reducing surface contact with heated </a:t>
            </a:r>
            <a:r>
              <a:rPr lang="en-US" dirty="0" smtClean="0"/>
              <a:t>bed (1</a:t>
            </a:r>
            <a:r>
              <a:rPr lang="en-US" baseline="30000" dirty="0" smtClean="0"/>
              <a:t>st</a:t>
            </a:r>
            <a:r>
              <a:rPr lang="en-US" dirty="0" smtClean="0"/>
              <a:t> gen. Cubes only).</a:t>
            </a:r>
            <a:endParaRPr lang="en-US" dirty="0" smtClean="0"/>
          </a:p>
          <a:p>
            <a:r>
              <a:rPr lang="en-US" dirty="0" smtClean="0"/>
              <a:t>Why avoid a raft?</a:t>
            </a:r>
          </a:p>
          <a:p>
            <a:pPr lvl="1"/>
            <a:r>
              <a:rPr lang="en-US" dirty="0" smtClean="0"/>
              <a:t>Ruins the part finish (get out your sandpaper).</a:t>
            </a:r>
          </a:p>
          <a:p>
            <a:pPr lvl="1"/>
            <a:r>
              <a:rPr lang="en-US" dirty="0" smtClean="0"/>
              <a:t>Takes more time and more plastic to print.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 descr="android-with-raf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419600"/>
            <a:ext cx="2794754" cy="2092960"/>
          </a:xfrm>
          <a:prstGeom prst="rect">
            <a:avLst/>
          </a:prstGeom>
        </p:spPr>
      </p:pic>
      <p:pic>
        <p:nvPicPr>
          <p:cNvPr id="6" name="Picture 5" descr="bearing-with-ra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4095750"/>
            <a:ext cx="4419600" cy="27622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Cubify</a:t>
            </a:r>
            <a:r>
              <a:rPr lang="en-US" dirty="0" smtClean="0"/>
              <a:t> Client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Windows or Mac; you can install it yourself</a:t>
            </a:r>
          </a:p>
          <a:p>
            <a:r>
              <a:rPr lang="en-US" dirty="0" smtClean="0"/>
              <a:t>Turns STL files into Cube Print files</a:t>
            </a:r>
          </a:p>
          <a:p>
            <a:r>
              <a:rPr lang="en-US" dirty="0" smtClean="0"/>
              <a:t>Workflow: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sz="2800" dirty="0" smtClean="0"/>
              <a:t>Import</a:t>
            </a:r>
            <a:r>
              <a:rPr lang="en-US" sz="2800" dirty="0" smtClean="0">
                <a:sym typeface="Symbol"/>
              </a:rPr>
              <a:t></a:t>
            </a:r>
            <a:r>
              <a:rPr lang="en-US" sz="2800" dirty="0" smtClean="0"/>
              <a:t> Heal </a:t>
            </a:r>
            <a:r>
              <a:rPr lang="en-US" sz="2800" dirty="0" smtClean="0">
                <a:sym typeface="Symbol"/>
              </a:rPr>
              <a:t> Orient/</a:t>
            </a:r>
            <a:r>
              <a:rPr lang="en-US" sz="2800" dirty="0" smtClean="0"/>
              <a:t>Scale </a:t>
            </a:r>
            <a:r>
              <a:rPr lang="en-US" sz="2800" dirty="0" smtClean="0">
                <a:sym typeface="Symbol"/>
              </a:rPr>
              <a:t> </a:t>
            </a:r>
            <a:r>
              <a:rPr lang="en-US" sz="2800" dirty="0" smtClean="0"/>
              <a:t>Center </a:t>
            </a:r>
            <a:r>
              <a:rPr lang="en-US" sz="2800" dirty="0" smtClean="0">
                <a:sym typeface="Symbol"/>
              </a:rPr>
              <a:t> </a:t>
            </a:r>
            <a:r>
              <a:rPr lang="en-US" sz="2800" dirty="0" smtClean="0"/>
              <a:t>Build</a:t>
            </a:r>
          </a:p>
          <a:p>
            <a:r>
              <a:rPr lang="en-US" dirty="0" smtClean="0"/>
              <a:t>Settings:</a:t>
            </a:r>
          </a:p>
          <a:p>
            <a:pPr lvl="1"/>
            <a:r>
              <a:rPr lang="en-US" dirty="0" smtClean="0"/>
              <a:t>ABS or PLA</a:t>
            </a:r>
          </a:p>
          <a:p>
            <a:pPr lvl="1"/>
            <a:r>
              <a:rPr lang="en-US" dirty="0" smtClean="0"/>
              <a:t>Strong/Hollow/Solid</a:t>
            </a:r>
            <a:endParaRPr lang="en-US" dirty="0" smtClean="0"/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Generation (not Original cube)</a:t>
            </a:r>
            <a:endParaRPr lang="en-US" dirty="0" smtClean="0"/>
          </a:p>
          <a:p>
            <a:pPr lvl="1"/>
            <a:r>
              <a:rPr lang="en-US" dirty="0" smtClean="0"/>
              <a:t>Support on/off</a:t>
            </a:r>
          </a:p>
          <a:p>
            <a:pPr lvl="1"/>
            <a:r>
              <a:rPr lang="en-US" dirty="0" smtClean="0"/>
              <a:t>Raft on/off</a:t>
            </a:r>
          </a:p>
          <a:p>
            <a:r>
              <a:rPr lang="en-US" dirty="0" smtClean="0"/>
              <a:t>Import the Cube Print file to check supports.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Cubify</a:t>
            </a:r>
            <a:r>
              <a:rPr lang="en-US" dirty="0" smtClean="0"/>
              <a:t> Client</a:t>
            </a:r>
            <a:endParaRPr lang="en-US" dirty="0"/>
          </a:p>
        </p:txBody>
      </p:sp>
      <p:pic>
        <p:nvPicPr>
          <p:cNvPr id="5" name="Content Placeholder 4" descr="foo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744" t="2807" r="2995" b="17778"/>
          <a:stretch>
            <a:fillRect/>
          </a:stretch>
        </p:blipFill>
        <p:spPr>
          <a:xfrm>
            <a:off x="381000" y="1447799"/>
            <a:ext cx="7924800" cy="540076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3276600"/>
            <a:ext cx="3200400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Left button: orbit</a:t>
            </a:r>
          </a:p>
          <a:p>
            <a:r>
              <a:rPr lang="en-US" dirty="0" smtClean="0"/>
              <a:t>     Right button: translate</a:t>
            </a:r>
          </a:p>
          <a:p>
            <a:r>
              <a:rPr lang="en-US" dirty="0" smtClean="0"/>
              <a:t>     Scroll wheel: zoom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0" y="1905000"/>
            <a:ext cx="838200" cy="762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781800" y="1828800"/>
            <a:ext cx="990600" cy="838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Orientation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Choose your part orientation to avoid the need for supports if possible.</a:t>
            </a:r>
          </a:p>
          <a:p>
            <a:r>
              <a:rPr lang="en-US" dirty="0" smtClean="0"/>
              <a:t>Don’t put supports where they will be difficult to remove.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Remember: supports leave a rough surface.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 descr="foot2.jpg.png"/>
          <p:cNvPicPr>
            <a:picLocks noChangeAspect="1"/>
          </p:cNvPicPr>
          <p:nvPr/>
        </p:nvPicPr>
        <p:blipFill>
          <a:blip r:embed="rId2" cstate="print"/>
          <a:srcRect l="21716" t="28800" r="22465" b="28800"/>
          <a:stretch>
            <a:fillRect/>
          </a:stretch>
        </p:blipFill>
        <p:spPr>
          <a:xfrm>
            <a:off x="533400" y="3276600"/>
            <a:ext cx="3352800" cy="1986566"/>
          </a:xfrm>
          <a:prstGeom prst="rect">
            <a:avLst/>
          </a:prstGeom>
        </p:spPr>
      </p:pic>
      <p:pic>
        <p:nvPicPr>
          <p:cNvPr id="6" name="Picture 5" descr="foot3.jpg.png"/>
          <p:cNvPicPr>
            <a:picLocks noChangeAspect="1"/>
          </p:cNvPicPr>
          <p:nvPr/>
        </p:nvPicPr>
        <p:blipFill>
          <a:blip r:embed="rId3" cstate="print"/>
          <a:srcRect l="32200" t="35520" r="30702" b="36480"/>
          <a:stretch>
            <a:fillRect/>
          </a:stretch>
        </p:blipFill>
        <p:spPr>
          <a:xfrm>
            <a:off x="4648200" y="3276600"/>
            <a:ext cx="3352800" cy="197394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Hollow, Strong, and Solid Modes</a:t>
            </a:r>
            <a:endParaRPr lang="en-US" dirty="0"/>
          </a:p>
        </p:txBody>
      </p:sp>
      <p:pic>
        <p:nvPicPr>
          <p:cNvPr id="5" name="Content Placeholder 4" descr="cube-hollow-sol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0117" b="18548"/>
          <a:stretch>
            <a:fillRect/>
          </a:stretch>
        </p:blipFill>
        <p:spPr>
          <a:xfrm>
            <a:off x="609600" y="1829498"/>
            <a:ext cx="8164015" cy="388550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24200" y="5943600"/>
            <a:ext cx="16161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Image from cubify.com</a:t>
            </a:r>
            <a:endParaRPr lang="en-US" sz="1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Print Mode</a:t>
            </a:r>
            <a:endParaRPr lang="en-US" dirty="0"/>
          </a:p>
        </p:txBody>
      </p:sp>
      <p:pic>
        <p:nvPicPr>
          <p:cNvPr id="5" name="Content Placeholder 4" descr="cubify-mod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62147" y="1600200"/>
            <a:ext cx="5019705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the Bed Isn’t Perfectly Level</a:t>
            </a:r>
            <a:endParaRPr lang="en-US" dirty="0"/>
          </a:p>
        </p:txBody>
      </p:sp>
      <p:pic>
        <p:nvPicPr>
          <p:cNvPr id="5" name="Content Placeholder 4" descr="printp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5885" y="1600200"/>
            <a:ext cx="6352229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Cubify</a:t>
            </a:r>
            <a:r>
              <a:rPr lang="en-US" dirty="0" smtClean="0"/>
              <a:t> Client Annoyances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Needs write access to its own directory, so you must fix the directory permissions if not running as Administrator.</a:t>
            </a:r>
          </a:p>
          <a:p>
            <a:pPr lvl="1"/>
            <a:r>
              <a:rPr lang="en-US" sz="2400" dirty="0" smtClean="0"/>
              <a:t>C:\Program Files (x86)\3D Systems Corporation\</a:t>
            </a:r>
            <a:r>
              <a:rPr lang="en-US" sz="2400" dirty="0" err="1" smtClean="0"/>
              <a:t>Cubify</a:t>
            </a:r>
            <a:endParaRPr lang="en-US" sz="2400" dirty="0" smtClean="0"/>
          </a:p>
          <a:p>
            <a:r>
              <a:rPr lang="en-US" dirty="0" smtClean="0"/>
              <a:t>Tells Windows that all STL files are “</a:t>
            </a:r>
            <a:r>
              <a:rPr lang="en-US" dirty="0" err="1" smtClean="0"/>
              <a:t>Cubify</a:t>
            </a:r>
            <a:r>
              <a:rPr lang="en-US" smtClean="0"/>
              <a:t> 3D Model” </a:t>
            </a:r>
            <a:r>
              <a:rPr lang="en-US" dirty="0" smtClean="0"/>
              <a:t>files.</a:t>
            </a:r>
          </a:p>
          <a:p>
            <a:r>
              <a:rPr lang="en-US" dirty="0" smtClean="0"/>
              <a:t>Creates a bunch of auxiliary files with every </a:t>
            </a:r>
            <a:r>
              <a:rPr lang="en-US" dirty="0" err="1" smtClean="0"/>
              <a:t>Cubify</a:t>
            </a:r>
            <a:r>
              <a:rPr lang="en-US" dirty="0" smtClean="0"/>
              <a:t> Print file.</a:t>
            </a:r>
          </a:p>
          <a:p>
            <a:pPr lvl="1"/>
            <a:r>
              <a:rPr lang="en-US" dirty="0" smtClean="0"/>
              <a:t>VMF file has triangulation information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Things Go Wrong</a:t>
            </a:r>
            <a:endParaRPr lang="en-US" dirty="0"/>
          </a:p>
        </p:txBody>
      </p:sp>
      <p:pic>
        <p:nvPicPr>
          <p:cNvPr id="5" name="Content Placeholder 4" descr="mike-taylor-gea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79637"/>
            <a:ext cx="4208397" cy="38401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 descr="mike-taylor-gea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199" y="2133600"/>
            <a:ext cx="5086233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CubeX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Up to three print heads.</a:t>
            </a:r>
          </a:p>
          <a:p>
            <a:r>
              <a:rPr lang="en-US" dirty="0" smtClean="0"/>
              <a:t>Can use PLA as dissolvable</a:t>
            </a:r>
            <a:br>
              <a:rPr lang="en-US" dirty="0" smtClean="0"/>
            </a:br>
            <a:r>
              <a:rPr lang="en-US" dirty="0" smtClean="0"/>
              <a:t>support material to make</a:t>
            </a:r>
            <a:br>
              <a:rPr lang="en-US" dirty="0" smtClean="0"/>
            </a:br>
            <a:r>
              <a:rPr lang="en-US" dirty="0" smtClean="0"/>
              <a:t>complex ABS parts.</a:t>
            </a:r>
          </a:p>
          <a:p>
            <a:r>
              <a:rPr lang="en-US" dirty="0" smtClean="0"/>
              <a:t>Faster, better precision</a:t>
            </a:r>
            <a:br>
              <a:rPr lang="en-US" dirty="0" smtClean="0"/>
            </a:br>
            <a:r>
              <a:rPr lang="en-US" dirty="0" smtClean="0"/>
              <a:t>than Cube</a:t>
            </a:r>
          </a:p>
          <a:p>
            <a:r>
              <a:rPr lang="en-US" dirty="0" smtClean="0"/>
              <a:t>$4400 for three-headed</a:t>
            </a:r>
            <a:br>
              <a:rPr lang="en-US" dirty="0" smtClean="0"/>
            </a:br>
            <a:r>
              <a:rPr lang="en-US" dirty="0" smtClean="0"/>
              <a:t>version; $1450 for</a:t>
            </a:r>
            <a:br>
              <a:rPr lang="en-US" dirty="0" smtClean="0"/>
            </a:br>
            <a:r>
              <a:rPr lang="en-US" dirty="0" smtClean="0"/>
              <a:t>ultrasonic tank.</a:t>
            </a:r>
          </a:p>
          <a:p>
            <a:r>
              <a:rPr lang="en-US" dirty="0" smtClean="0"/>
              <a:t>Released in 2013; still needs</a:t>
            </a:r>
            <a:br>
              <a:rPr lang="en-US" dirty="0" smtClean="0"/>
            </a:br>
            <a:r>
              <a:rPr lang="en-US" dirty="0" smtClean="0"/>
              <a:t>some fine tuning.</a:t>
            </a:r>
          </a:p>
          <a:p>
            <a:endParaRPr lang="en-US" dirty="0"/>
          </a:p>
        </p:txBody>
      </p:sp>
      <p:pic>
        <p:nvPicPr>
          <p:cNvPr id="9" name="Content Placeholder 6" descr="cubex.jpg"/>
          <p:cNvPicPr>
            <a:picLocks noChangeAspect="1"/>
          </p:cNvPicPr>
          <p:nvPr/>
        </p:nvPicPr>
        <p:blipFill>
          <a:blip r:embed="rId2" cstate="print"/>
          <a:srcRect l="19780" t="8511" r="18462" b="3404"/>
          <a:stretch>
            <a:fillRect/>
          </a:stretch>
        </p:blipFill>
        <p:spPr>
          <a:xfrm>
            <a:off x="5410200" y="1752600"/>
            <a:ext cx="3607777" cy="398665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Cost 3D Printers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RepRap</a:t>
            </a:r>
            <a:r>
              <a:rPr lang="en-US" dirty="0" smtClean="0"/>
              <a:t>: 2005 onward</a:t>
            </a:r>
          </a:p>
          <a:p>
            <a:pPr lvl="1"/>
            <a:r>
              <a:rPr lang="en-US" dirty="0" smtClean="0"/>
              <a:t>Adrian Bowyer, University of Bath (UK)</a:t>
            </a:r>
          </a:p>
          <a:p>
            <a:pPr lvl="1"/>
            <a:r>
              <a:rPr lang="en-US" dirty="0" smtClean="0"/>
              <a:t>Goal: open source 3D printer that can replicate itself</a:t>
            </a:r>
          </a:p>
          <a:p>
            <a:pPr lvl="1"/>
            <a:r>
              <a:rPr lang="en-US" dirty="0" smtClean="0"/>
              <a:t>4 generations: Darwin, Mendel, </a:t>
            </a:r>
            <a:r>
              <a:rPr lang="en-US" dirty="0" err="1" smtClean="0"/>
              <a:t>Prusa</a:t>
            </a:r>
            <a:r>
              <a:rPr lang="en-US" dirty="0" smtClean="0"/>
              <a:t> Mendel, Huxley</a:t>
            </a:r>
          </a:p>
          <a:p>
            <a:pPr lvl="1"/>
            <a:r>
              <a:rPr lang="en-US" dirty="0" smtClean="0"/>
              <a:t>Spawned many start-ups</a:t>
            </a:r>
          </a:p>
          <a:p>
            <a:r>
              <a:rPr lang="en-US" dirty="0" err="1" smtClean="0"/>
              <a:t>Makerbot</a:t>
            </a:r>
            <a:endParaRPr lang="en-US" dirty="0" smtClean="0"/>
          </a:p>
          <a:p>
            <a:pPr lvl="1"/>
            <a:r>
              <a:rPr lang="en-US" dirty="0" smtClean="0"/>
              <a:t>Evolved from </a:t>
            </a:r>
            <a:r>
              <a:rPr lang="en-US" dirty="0" err="1" smtClean="0"/>
              <a:t>RepRap</a:t>
            </a:r>
            <a:r>
              <a:rPr lang="en-US" dirty="0" smtClean="0"/>
              <a:t>; initially was open source</a:t>
            </a:r>
          </a:p>
          <a:p>
            <a:pPr lvl="1"/>
            <a:r>
              <a:rPr lang="en-US" dirty="0" smtClean="0"/>
              <a:t>Cupcake, Thing-o-</a:t>
            </a:r>
            <a:r>
              <a:rPr lang="en-US" dirty="0" err="1" smtClean="0"/>
              <a:t>Matic</a:t>
            </a:r>
            <a:r>
              <a:rPr lang="en-US" dirty="0" smtClean="0"/>
              <a:t>, Makerbot2, Replicator</a:t>
            </a:r>
          </a:p>
          <a:p>
            <a:r>
              <a:rPr lang="en-US" dirty="0" err="1" smtClean="0"/>
              <a:t>Solidoodle</a:t>
            </a:r>
            <a:r>
              <a:rPr lang="en-US" dirty="0" smtClean="0"/>
              <a:t> ($500)</a:t>
            </a:r>
          </a:p>
          <a:p>
            <a:r>
              <a:rPr lang="en-US" dirty="0" smtClean="0"/>
              <a:t>Cube</a:t>
            </a:r>
          </a:p>
          <a:p>
            <a:r>
              <a:rPr lang="en-US" dirty="0" smtClean="0"/>
              <a:t>Many, many more…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Learn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Cubify.com to learn about Cube and </a:t>
            </a:r>
            <a:r>
              <a:rPr lang="en-US" dirty="0" err="1" smtClean="0"/>
              <a:t>CubeX</a:t>
            </a:r>
            <a:endParaRPr lang="en-US" dirty="0" smtClean="0"/>
          </a:p>
          <a:p>
            <a:r>
              <a:rPr lang="en-US" dirty="0" smtClean="0"/>
              <a:t>cubifyfans.blogspot.com has lots of useful info about these printers.</a:t>
            </a:r>
          </a:p>
          <a:p>
            <a:r>
              <a:rPr lang="en-US" dirty="0" smtClean="0"/>
              <a:t>User’s Guide, </a:t>
            </a:r>
            <a:r>
              <a:rPr lang="en-US" dirty="0" err="1" smtClean="0"/>
              <a:t>Cubify</a:t>
            </a:r>
            <a:r>
              <a:rPr lang="en-US" dirty="0" smtClean="0"/>
              <a:t> Client software, and demo objects can be downloaded from: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 smtClean="0">
                <a:solidFill>
                  <a:srgbClr val="4126E6"/>
                </a:solidFill>
              </a:rPr>
              <a:t>www.cs.cmu.edu/~dst/Maker/Cube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(only visible to CMU IP addresses)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CAD Software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Google </a:t>
            </a:r>
            <a:r>
              <a:rPr lang="en-US" dirty="0" err="1" smtClean="0"/>
              <a:t>SketchUp</a:t>
            </a:r>
            <a:endParaRPr lang="en-US" dirty="0" smtClean="0"/>
          </a:p>
          <a:p>
            <a:pPr lvl="1"/>
            <a:r>
              <a:rPr lang="en-US" dirty="0" smtClean="0"/>
              <a:t>Fast drawing/dragging/moving.</a:t>
            </a:r>
          </a:p>
          <a:p>
            <a:pPr lvl="1"/>
            <a:r>
              <a:rPr lang="en-US" dirty="0" smtClean="0"/>
              <a:t>Requires plug-in to export STL files.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Cubify</a:t>
            </a:r>
            <a:r>
              <a:rPr lang="en-US" dirty="0" smtClean="0"/>
              <a:t> Invent</a:t>
            </a:r>
          </a:p>
          <a:p>
            <a:pPr lvl="1"/>
            <a:r>
              <a:rPr lang="en-US" dirty="0" smtClean="0"/>
              <a:t>Built on </a:t>
            </a:r>
            <a:r>
              <a:rPr lang="en-US" dirty="0" err="1" smtClean="0"/>
              <a:t>Alibre</a:t>
            </a:r>
            <a:r>
              <a:rPr lang="en-US" dirty="0" smtClean="0"/>
              <a:t>; similar to </a:t>
            </a:r>
            <a:r>
              <a:rPr lang="en-US" dirty="0" err="1" smtClean="0"/>
              <a:t>SolidWorks</a:t>
            </a:r>
            <a:r>
              <a:rPr lang="en-US" dirty="0" smtClean="0"/>
              <a:t>; $49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Sculptris</a:t>
            </a:r>
            <a:r>
              <a:rPr lang="en-US" dirty="0" smtClean="0"/>
              <a:t>: 3D sculpting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Sketch It/Make It (CMU spinoff)</a:t>
            </a:r>
          </a:p>
          <a:p>
            <a:pPr lvl="1"/>
            <a:r>
              <a:rPr lang="en-US" dirty="0" smtClean="0"/>
              <a:t>Quick designs for laser cutter</a:t>
            </a:r>
          </a:p>
          <a:p>
            <a:pPr lvl="1"/>
            <a:r>
              <a:rPr lang="en-US" dirty="0" smtClean="0"/>
              <a:t>Requires a WACOM tablet.</a:t>
            </a:r>
          </a:p>
          <a:p>
            <a:pPr lvl="1"/>
            <a:r>
              <a:rPr lang="en-US" dirty="0" smtClean="0"/>
              <a:t>Looking for beta testers.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Printing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Objet printer in Larry </a:t>
            </a:r>
            <a:r>
              <a:rPr lang="en-US" dirty="0" err="1" smtClean="0"/>
              <a:t>Hayhurst’s</a:t>
            </a:r>
            <a:r>
              <a:rPr lang="en-US" dirty="0" smtClean="0"/>
              <a:t> shop.</a:t>
            </a:r>
          </a:p>
          <a:p>
            <a:pPr lvl="1"/>
            <a:r>
              <a:rPr lang="en-US" dirty="0" smtClean="0"/>
              <a:t>Finer resolution, smoother finish.</a:t>
            </a:r>
          </a:p>
          <a:p>
            <a:pPr lvl="1"/>
            <a:r>
              <a:rPr lang="en-US" dirty="0" smtClean="0"/>
              <a:t>Can print dissolvable support material.</a:t>
            </a:r>
          </a:p>
          <a:p>
            <a:pPr lvl="1"/>
            <a:r>
              <a:rPr lang="en-US" dirty="0" smtClean="0"/>
              <a:t>Pay by the cubic centimeter.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TechShop</a:t>
            </a:r>
            <a:r>
              <a:rPr lang="en-US" dirty="0" smtClean="0"/>
              <a:t> in Bakery Square</a:t>
            </a:r>
          </a:p>
          <a:p>
            <a:pPr lvl="1"/>
            <a:r>
              <a:rPr lang="en-US" dirty="0" err="1" smtClean="0"/>
              <a:t>Makerbot</a:t>
            </a:r>
            <a:r>
              <a:rPr lang="en-US" dirty="0" smtClean="0"/>
              <a:t> Replicator and Replicator II (dual head)</a:t>
            </a:r>
          </a:p>
          <a:p>
            <a:pPr lvl="1"/>
            <a:r>
              <a:rPr lang="en-US" dirty="0" smtClean="0"/>
              <a:t>Multiple laser cutters, and a water jet machine.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Shapeways</a:t>
            </a:r>
            <a:endParaRPr lang="en-US" dirty="0" smtClean="0"/>
          </a:p>
          <a:p>
            <a:pPr lvl="1"/>
            <a:r>
              <a:rPr lang="en-US" dirty="0" smtClean="0"/>
              <a:t>High end 3D printing service; many materials.</a:t>
            </a:r>
          </a:p>
          <a:p>
            <a:pPr lvl="1"/>
            <a:r>
              <a:rPr lang="en-US" dirty="0" smtClean="0"/>
              <a:t>Library of models and applications.</a:t>
            </a:r>
          </a:p>
          <a:p>
            <a:pPr lvl="1"/>
            <a:r>
              <a:rPr lang="en-US" dirty="0" smtClean="0"/>
              <a:t>8 day turn-around; fast shipping.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Cube Components</a:t>
            </a:r>
            <a:endParaRPr lang="en-US" dirty="0"/>
          </a:p>
        </p:txBody>
      </p:sp>
      <p:pic>
        <p:nvPicPr>
          <p:cNvPr id="5" name="Content Placeholder 4" descr="cube_prin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7751" y="1600200"/>
            <a:ext cx="3588497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3200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Material cartridge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362200" y="3429000"/>
            <a:ext cx="990600" cy="457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1905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“Cube tube”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81200" y="2133600"/>
            <a:ext cx="2209800" cy="457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648200" y="2438400"/>
            <a:ext cx="2209800" cy="5334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934200" y="22214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Extruder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5181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Print pad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 flipV="1">
            <a:off x="2590800" y="4800600"/>
            <a:ext cx="1371600" cy="56566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486400" y="5410200"/>
            <a:ext cx="1447800" cy="76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07566" y="5293312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USB port for</a:t>
            </a:r>
          </a:p>
          <a:p>
            <a:r>
              <a:rPr lang="en-US" dirty="0" smtClean="0"/>
              <a:t>flash drive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52400" y="5867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Touch panel display and power button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133600" y="5410200"/>
            <a:ext cx="2362200" cy="609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Generation Cube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Prints ABS (</a:t>
            </a:r>
            <a:r>
              <a:rPr lang="en-US" dirty="0" err="1" smtClean="0"/>
              <a:t>acrylonitrile</a:t>
            </a:r>
            <a:r>
              <a:rPr lang="en-US" dirty="0" smtClean="0"/>
              <a:t> butadiene styrene) or PLA (</a:t>
            </a:r>
            <a:r>
              <a:rPr lang="en-US" dirty="0" err="1" smtClean="0"/>
              <a:t>polylactic</a:t>
            </a:r>
            <a:r>
              <a:rPr lang="en-US" dirty="0" smtClean="0"/>
              <a:t> acid).</a:t>
            </a:r>
          </a:p>
          <a:p>
            <a:r>
              <a:rPr lang="en-US" dirty="0" smtClean="0"/>
              <a:t>Faster than original cube.</a:t>
            </a:r>
          </a:p>
          <a:p>
            <a:r>
              <a:rPr lang="en-US" dirty="0" smtClean="0"/>
              <a:t>Better precision (200 microns</a:t>
            </a:r>
            <a:br>
              <a:rPr lang="en-US" dirty="0" smtClean="0"/>
            </a:br>
            <a:r>
              <a:rPr lang="en-US" dirty="0" smtClean="0"/>
              <a:t>vs. 250 for original model.)</a:t>
            </a:r>
          </a:p>
          <a:p>
            <a:r>
              <a:rPr lang="en-US" dirty="0" smtClean="0"/>
              <a:t>No heated bed: saves time.</a:t>
            </a:r>
          </a:p>
          <a:p>
            <a:r>
              <a:rPr lang="en-US" dirty="0" smtClean="0"/>
              <a:t>Can print “hollow” or “solid” objects.</a:t>
            </a:r>
          </a:p>
          <a:p>
            <a:r>
              <a:rPr lang="en-US" dirty="0" smtClean="0"/>
              <a:t>Same cost as the original: $1300</a:t>
            </a:r>
            <a:r>
              <a:rPr lang="en-US" dirty="0" smtClean="0"/>
              <a:t>.</a:t>
            </a:r>
          </a:p>
          <a:p>
            <a:r>
              <a:rPr lang="en-US" dirty="0" smtClean="0"/>
              <a:t>Buy it at Staples, or at Cubify.com.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Inside the Cartridge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99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Chip in cartridge tracks how much material used.</a:t>
            </a:r>
          </a:p>
          <a:p>
            <a:r>
              <a:rPr lang="en-US" dirty="0" smtClean="0"/>
              <a:t>No actual sensing.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cube-cartridg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1075" y="1504950"/>
            <a:ext cx="7181850" cy="38481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Cartridges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Takes several minutes for the extruder to heat.</a:t>
            </a:r>
          </a:p>
          <a:p>
            <a:r>
              <a:rPr lang="en-US" dirty="0" smtClean="0"/>
              <a:t>Never yank filament out of the extruder!</a:t>
            </a:r>
          </a:p>
          <a:p>
            <a:pPr lvl="1"/>
            <a:r>
              <a:rPr lang="en-US" dirty="0" smtClean="0"/>
              <a:t>Can damage the mechanism.</a:t>
            </a:r>
          </a:p>
          <a:p>
            <a:pPr lvl="1"/>
            <a:r>
              <a:rPr lang="en-US" dirty="0" smtClean="0"/>
              <a:t>If a piece breaks off, the extruder will clog.</a:t>
            </a:r>
          </a:p>
          <a:p>
            <a:pPr lvl="1"/>
            <a:r>
              <a:rPr lang="en-US" dirty="0" smtClean="0"/>
              <a:t>Once it heats up, the filament comes out easily.</a:t>
            </a:r>
          </a:p>
          <a:p>
            <a:r>
              <a:rPr lang="en-US" dirty="0" smtClean="0"/>
              <a:t>Always reinstall the thumbscrew to protect the cartridge.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Cube Extruder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 descr="filam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304800"/>
            <a:ext cx="762000" cy="3276600"/>
          </a:xfrm>
          <a:prstGeom prst="rect">
            <a:avLst/>
          </a:prstGeom>
        </p:spPr>
      </p:pic>
      <p:pic>
        <p:nvPicPr>
          <p:cNvPr id="5" name="Content Placeholder 4" descr="CubeExtrud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657600" y="3200400"/>
            <a:ext cx="3810000" cy="3009900"/>
          </a:xfrm>
        </p:spPr>
      </p:pic>
      <p:sp>
        <p:nvSpPr>
          <p:cNvPr id="7" name="TextBox 6"/>
          <p:cNvSpPr txBox="1"/>
          <p:nvPr/>
        </p:nvSpPr>
        <p:spPr>
          <a:xfrm>
            <a:off x="1143000" y="56388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Heated section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667000" y="5867400"/>
            <a:ext cx="2209800" cy="152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cub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1295400"/>
            <a:ext cx="2438400" cy="3591442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2743200" y="1905000"/>
            <a:ext cx="47244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743200" y="2514600"/>
            <a:ext cx="76200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53000" y="6172200"/>
            <a:ext cx="2971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Image from cubifyfans.blogspot.com</a:t>
            </a:r>
            <a:endParaRPr lang="en-US"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 the Filament</a:t>
            </a:r>
            <a:endParaRPr lang="en-US" dirty="0"/>
          </a:p>
        </p:txBody>
      </p:sp>
      <p:pic>
        <p:nvPicPr>
          <p:cNvPr id="5" name="Content Placeholder 4" descr="FilamentCu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76400"/>
            <a:ext cx="4593638" cy="36060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0" y="27432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simple 45</a:t>
            </a:r>
            <a:r>
              <a:rPr lang="en-US" baseline="30000" dirty="0" smtClean="0"/>
              <a:t>o</a:t>
            </a:r>
            <a:r>
              <a:rPr lang="en-US" dirty="0" smtClean="0"/>
              <a:t> cut will help</a:t>
            </a:r>
            <a:br>
              <a:rPr lang="en-US" dirty="0" smtClean="0"/>
            </a:br>
            <a:r>
              <a:rPr lang="en-US" dirty="0" smtClean="0"/>
              <a:t> to prevent jams in the </a:t>
            </a:r>
            <a:br>
              <a:rPr lang="en-US" dirty="0" smtClean="0"/>
            </a:br>
            <a:r>
              <a:rPr lang="en-US" dirty="0" smtClean="0"/>
              <a:t>extruder.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5257800"/>
            <a:ext cx="2971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Image from cubifyfans.blogspot.com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968</Words>
  <Application>Microsoft Office PowerPoint</Application>
  <PresentationFormat>On-screen Show (4:3)</PresentationFormat>
  <Paragraphs>230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Maker Culture in CMU SCS Part II: 3D Printing </vt:lpstr>
      <vt:lpstr>3D Printing vs. Laser Cutter</vt:lpstr>
      <vt:lpstr>Low Cost 3D Printers</vt:lpstr>
      <vt:lpstr>Cube Components</vt:lpstr>
      <vt:lpstr>2nd Generation Cube</vt:lpstr>
      <vt:lpstr>Inside the Cartridge</vt:lpstr>
      <vt:lpstr>Changing Cartridges</vt:lpstr>
      <vt:lpstr>The Cube Extruder</vt:lpstr>
      <vt:lpstr>Cutting the Filament</vt:lpstr>
      <vt:lpstr>Preparing to Print</vt:lpstr>
      <vt:lpstr>After Printing</vt:lpstr>
      <vt:lpstr>Post-Processing Steps</vt:lpstr>
      <vt:lpstr>Designing for the Cube</vt:lpstr>
      <vt:lpstr>Symmetry and Precision</vt:lpstr>
      <vt:lpstr>Production Steps for Cube</vt:lpstr>
      <vt:lpstr>Designing 3D Shapes In SolidWorks</vt:lpstr>
      <vt:lpstr>Design Rules</vt:lpstr>
      <vt:lpstr>Test Object (Mike Taylor)</vt:lpstr>
      <vt:lpstr>Coarse vs. Fine STL Triangulation</vt:lpstr>
      <vt:lpstr>Use of a Raft</vt:lpstr>
      <vt:lpstr>Cubify Client Program</vt:lpstr>
      <vt:lpstr>Cubify Client</vt:lpstr>
      <vt:lpstr>Part Orientation</vt:lpstr>
      <vt:lpstr>Hollow, Strong, and Solid Modes</vt:lpstr>
      <vt:lpstr>Setting Print Mode</vt:lpstr>
      <vt:lpstr>When the Bed Isn’t Perfectly Level</vt:lpstr>
      <vt:lpstr>Cubify Client Annoyances</vt:lpstr>
      <vt:lpstr>When Things Go Wrong</vt:lpstr>
      <vt:lpstr>CubeX</vt:lpstr>
      <vt:lpstr>Where to Learn More</vt:lpstr>
      <vt:lpstr>Alternative CAD Software Choices</vt:lpstr>
      <vt:lpstr>Alternative Printing Choices</vt:lpstr>
    </vt:vector>
  </TitlesOfParts>
  <Company>Carnegie Mellon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Maker Culture in CMU SCS</dc:title>
  <dc:creator>David S. Touretzky</dc:creator>
  <cp:lastModifiedBy>David S. Touretzky</cp:lastModifiedBy>
  <cp:revision>86</cp:revision>
  <dcterms:created xsi:type="dcterms:W3CDTF">2012-11-10T04:12:02Z</dcterms:created>
  <dcterms:modified xsi:type="dcterms:W3CDTF">2013-11-22T00:44:28Z</dcterms:modified>
</cp:coreProperties>
</file>