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9" r:id="rId16"/>
    <p:sldId id="277" r:id="rId17"/>
    <p:sldId id="274" r:id="rId18"/>
    <p:sldId id="270" r:id="rId19"/>
    <p:sldId id="271" r:id="rId20"/>
    <p:sldId id="272" r:id="rId21"/>
    <p:sldId id="273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5D6CF-7A11-42A3-81C3-BBEBC5F4456C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38592-1B90-4FDE-B198-85E903793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8592-1B90-4FDE-B198-85E903793F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8592-1B90-4FDE-B198-85E903793F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6CF0D-C684-4C5D-A737-57707B1E836D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C383-3EDF-4EC2-AB48-B0B37E7BB7C3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0FA8-7968-4729-9C90-F84D1845CEAE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CA5E-0F06-49E3-938B-2704D80AD703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25A2-BE77-47A4-9F37-590718232979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E5A6-A75A-42BD-8FF3-C0420BDF7C89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C74E-A4E6-40CD-A6E8-8A8A51E31F8E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7A76-D4DC-4CE7-BB1F-8DD371E9AFCA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5CFD2-4FEA-4735-AFA2-5EAA347E060E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0C52-DFBB-4F57-A4EF-58A02C68C05D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5A58-ACFE-4083-B4F6-3D16E248EDCD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B6EE7-E31F-41AC-AD73-83D427E47487}" type="datetime1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A5A12-0211-47F1-A19D-FDFFBC180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dst/Maker/PhoneStand.zip" TargetMode="External"/><Relationship Id="rId2" Type="http://schemas.openxmlformats.org/officeDocument/2006/relationships/hyperlink" Target="http://www.cs.cmu.edu/~dst/Maker/PenHolder.zi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Help@cs.cmu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ube-stu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4953000"/>
            <a:ext cx="4956298" cy="1905000"/>
          </a:xfrm>
          <a:prstGeom prst="rect">
            <a:avLst/>
          </a:prstGeom>
        </p:spPr>
      </p:pic>
      <p:pic>
        <p:nvPicPr>
          <p:cNvPr id="6" name="Picture 5" descr="Dezeen_Cube_3D_printer_creati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143375"/>
            <a:ext cx="4457700" cy="27146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Maker Culture in CMU SCS</a:t>
            </a:r>
            <a:br>
              <a:rPr lang="en-US" dirty="0" smtClean="0"/>
            </a:br>
            <a:r>
              <a:rPr lang="en-US" dirty="0" smtClean="0"/>
              <a:t>Part I: Overview &amp; Laser Cutter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Dave Touretzky</a:t>
            </a:r>
          </a:p>
          <a:p>
            <a:r>
              <a:rPr lang="en-US" dirty="0" smtClean="0"/>
              <a:t>November, </a:t>
            </a:r>
            <a:r>
              <a:rPr lang="en-US" dirty="0" smtClean="0"/>
              <a:t>2013</a:t>
            </a:r>
          </a:p>
          <a:p>
            <a:endParaRPr lang="en-US" dirty="0" smtClean="0"/>
          </a:p>
          <a:p>
            <a:r>
              <a:rPr lang="en-US" sz="2200" dirty="0" smtClean="0"/>
              <a:t>http://www.cs.cmu.edu/~dst/Maker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Four Modes + 1 Post-Processing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Assembly</a:t>
            </a:r>
            <a:r>
              <a:rPr lang="en-US" dirty="0" smtClean="0"/>
              <a:t>: a collection of mated parts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Part</a:t>
            </a:r>
            <a:r>
              <a:rPr lang="en-US" dirty="0" smtClean="0"/>
              <a:t>: a collection of features</a:t>
            </a:r>
          </a:p>
          <a:p>
            <a:pPr lvl="1"/>
            <a:r>
              <a:rPr lang="en-US" dirty="0" smtClean="0"/>
              <a:t>Often instantiated more than once</a:t>
            </a:r>
          </a:p>
          <a:p>
            <a:pPr lvl="1"/>
            <a:r>
              <a:rPr lang="en-US" dirty="0" smtClean="0"/>
              <a:t>Example: identical sides for a jewelry box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Sketch</a:t>
            </a:r>
            <a:r>
              <a:rPr lang="en-US" dirty="0" smtClean="0"/>
              <a:t>: a 2D representation of a shape</a:t>
            </a:r>
          </a:p>
          <a:p>
            <a:pPr lvl="1"/>
            <a:r>
              <a:rPr lang="en-US" dirty="0" smtClean="0"/>
              <a:t>Used to construct features of parts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Drawing</a:t>
            </a:r>
            <a:r>
              <a:rPr lang="en-US" dirty="0" smtClean="0"/>
              <a:t>: 2D layout of the required parts</a:t>
            </a:r>
          </a:p>
          <a:p>
            <a:r>
              <a:rPr lang="en-US" b="1" dirty="0" smtClean="0"/>
              <a:t>DXF</a:t>
            </a:r>
            <a:r>
              <a:rPr lang="en-US" dirty="0" smtClean="0"/>
              <a:t> file: post-processed drawing that is sent to the laser cutter. (Drawing </a:t>
            </a:r>
            <a:r>
              <a:rPr lang="en-US" dirty="0" err="1" smtClean="0"/>
              <a:t>eXchange</a:t>
            </a:r>
            <a:r>
              <a:rPr lang="en-US" dirty="0" smtClean="0"/>
              <a:t> Format)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Log in using your Andrew id</a:t>
            </a:r>
          </a:p>
          <a:p>
            <a:r>
              <a:rPr lang="en-US" dirty="0" smtClean="0"/>
              <a:t>Create a folder named Maker</a:t>
            </a:r>
          </a:p>
          <a:p>
            <a:r>
              <a:rPr lang="en-US" dirty="0" smtClean="0"/>
              <a:t>Download and unzip these files in your Maker folder:</a:t>
            </a:r>
          </a:p>
          <a:p>
            <a:pPr lvl="1"/>
            <a:r>
              <a:rPr lang="en-US" sz="2400" dirty="0" smtClean="0">
                <a:hlinkClick r:id="rId2"/>
              </a:rPr>
              <a:t>http://www.cs.cmu.edu/~dst/Maker/PenHolder.zip</a:t>
            </a:r>
            <a:endParaRPr lang="en-US" sz="2400" dirty="0" smtClean="0"/>
          </a:p>
          <a:p>
            <a:pPr lvl="1"/>
            <a:r>
              <a:rPr lang="en-US" sz="2400" dirty="0" smtClean="0">
                <a:hlinkClick r:id="rId3"/>
              </a:rPr>
              <a:t>http://www.cs.cmu.edu/~dst/Maker/PhoneStand.zip</a:t>
            </a:r>
            <a:endParaRPr lang="en-US" dirty="0" smtClean="0"/>
          </a:p>
          <a:p>
            <a:r>
              <a:rPr lang="en-US" dirty="0" smtClean="0"/>
              <a:t>Go to Start &gt; Program Files and run </a:t>
            </a:r>
            <a:r>
              <a:rPr lang="en-US" dirty="0" err="1" smtClean="0"/>
              <a:t>SolidWorks</a:t>
            </a:r>
            <a:endParaRPr lang="en-US" dirty="0" smtClean="0"/>
          </a:p>
          <a:p>
            <a:r>
              <a:rPr lang="en-US" dirty="0" smtClean="0"/>
              <a:t>Open Maker/</a:t>
            </a:r>
            <a:r>
              <a:rPr lang="en-US" dirty="0" err="1" smtClean="0"/>
              <a:t>PenHolder</a:t>
            </a:r>
            <a:r>
              <a:rPr lang="en-US" dirty="0" smtClean="0"/>
              <a:t>/</a:t>
            </a:r>
            <a:r>
              <a:rPr lang="en-US" dirty="0" err="1" smtClean="0"/>
              <a:t>PenHolder.SLDASM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the Pen Holder Assembly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Changing the view:</a:t>
            </a:r>
          </a:p>
          <a:p>
            <a:pPr lvl="1"/>
            <a:r>
              <a:rPr lang="en-US" dirty="0" smtClean="0"/>
              <a:t>Middle button to rotate</a:t>
            </a:r>
          </a:p>
          <a:p>
            <a:pPr lvl="1"/>
            <a:r>
              <a:rPr lang="en-US" dirty="0" smtClean="0"/>
              <a:t>Scroll wheel to zoom</a:t>
            </a:r>
          </a:p>
          <a:p>
            <a:pPr lvl="1"/>
            <a:r>
              <a:rPr lang="en-US" dirty="0" smtClean="0"/>
              <a:t>Control-middle button to translate</a:t>
            </a:r>
          </a:p>
          <a:p>
            <a:pPr lvl="1"/>
            <a:r>
              <a:rPr lang="en-US" dirty="0" smtClean="0"/>
              <a:t>Left button to select</a:t>
            </a:r>
          </a:p>
          <a:p>
            <a:pPr lvl="1"/>
            <a:r>
              <a:rPr lang="en-US" dirty="0" smtClean="0"/>
              <a:t>View menu icon</a:t>
            </a:r>
          </a:p>
          <a:p>
            <a:pPr lvl="1"/>
            <a:r>
              <a:rPr lang="en-US" dirty="0" smtClean="0"/>
              <a:t>Section view icon; how to exit section view</a:t>
            </a:r>
          </a:p>
          <a:p>
            <a:r>
              <a:rPr lang="en-US" dirty="0" smtClean="0"/>
              <a:t>The object tree</a:t>
            </a:r>
          </a:p>
          <a:p>
            <a:pPr lvl="1"/>
            <a:r>
              <a:rPr lang="en-US" dirty="0" smtClean="0"/>
              <a:t>Click for basic operations</a:t>
            </a:r>
          </a:p>
          <a:p>
            <a:pPr lvl="1"/>
            <a:r>
              <a:rPr lang="en-US" dirty="0" smtClean="0"/>
              <a:t>Right click for full context menu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Press ‘Escape’ to cancel a selection or mode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Deeper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Open “Front” to examine the part</a:t>
            </a:r>
          </a:p>
          <a:p>
            <a:r>
              <a:rPr lang="en-US" dirty="0" smtClean="0"/>
              <a:t>Open “Extruded Boss”:</a:t>
            </a:r>
          </a:p>
          <a:p>
            <a:pPr lvl="1"/>
            <a:r>
              <a:rPr lang="en-US" dirty="0" smtClean="0"/>
              <a:t>Opening a feature</a:t>
            </a:r>
          </a:p>
          <a:p>
            <a:pPr lvl="1"/>
            <a:r>
              <a:rPr lang="en-US" dirty="0" smtClean="0"/>
              <a:t>Exiting the feature dialog</a:t>
            </a:r>
          </a:p>
          <a:p>
            <a:pPr lvl="1"/>
            <a:r>
              <a:rPr lang="en-US" dirty="0" smtClean="0"/>
              <a:t>Opening the associated sketch</a:t>
            </a:r>
          </a:p>
          <a:p>
            <a:pPr lvl="1"/>
            <a:r>
              <a:rPr lang="en-US" dirty="0" smtClean="0"/>
              <a:t>Exiting the sketch editor</a:t>
            </a:r>
          </a:p>
          <a:p>
            <a:r>
              <a:rPr lang="en-US" dirty="0" smtClean="0"/>
              <a:t>Open </a:t>
            </a:r>
            <a:r>
              <a:rPr lang="en-US" dirty="0" err="1" smtClean="0"/>
              <a:t>PenHolder.SLDDRW</a:t>
            </a:r>
            <a:r>
              <a:rPr lang="en-US" dirty="0" smtClean="0"/>
              <a:t> to examine the drawing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DraftSight</a:t>
            </a:r>
            <a:r>
              <a:rPr lang="en-US" dirty="0" smtClean="0"/>
              <a:t> to open PenHolder.DXF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Design Something!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Phone Stand</a:t>
            </a:r>
          </a:p>
          <a:p>
            <a:r>
              <a:rPr lang="en-US" dirty="0" smtClean="0"/>
              <a:t>Mobile</a:t>
            </a:r>
          </a:p>
          <a:p>
            <a:r>
              <a:rPr lang="en-US" dirty="0" smtClean="0"/>
              <a:t>Holiday decoration</a:t>
            </a:r>
          </a:p>
          <a:p>
            <a:r>
              <a:rPr lang="en-US" dirty="0" smtClean="0"/>
              <a:t>Name plate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Roughly one sheet of acrylic per person, but share amongst yourselves so you can have multiple colors if you need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 Stand: One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extrusion thickness to 4.75 mm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Content Placeholder 4" descr="Side.png"/>
          <p:cNvPicPr>
            <a:picLocks noChangeAspect="1"/>
          </p:cNvPicPr>
          <p:nvPr/>
        </p:nvPicPr>
        <p:blipFill>
          <a:blip r:embed="rId2" cstate="print"/>
          <a:srcRect l="32245" t="18747" r="29246" b="33745"/>
          <a:stretch>
            <a:fillRect/>
          </a:stretch>
        </p:blipFill>
        <p:spPr>
          <a:xfrm>
            <a:off x="457200" y="2667000"/>
            <a:ext cx="3705956" cy="36576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334000" y="2971800"/>
            <a:ext cx="2057400" cy="2362200"/>
            <a:chOff x="5334000" y="2209800"/>
            <a:chExt cx="2057400" cy="2362200"/>
          </a:xfrm>
        </p:grpSpPr>
        <p:cxnSp>
          <p:nvCxnSpPr>
            <p:cNvPr id="7" name="Straight Connector 6"/>
            <p:cNvCxnSpPr/>
            <p:nvPr/>
          </p:nvCxnSpPr>
          <p:spPr>
            <a:xfrm flipH="1">
              <a:off x="6781800" y="2209800"/>
              <a:ext cx="6096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6172200" y="2209800"/>
              <a:ext cx="609600" cy="20574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5334000" y="4267200"/>
              <a:ext cx="8382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334000" y="4267200"/>
              <a:ext cx="0" cy="304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334000" y="4572000"/>
              <a:ext cx="20574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391400" y="2209800"/>
              <a:ext cx="0" cy="23622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Making the Slot for the Phone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two assemblies; add complementary extruded cuts 4.75 mm wide.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Content Placeholder 4" descr="Side1.png"/>
          <p:cNvPicPr>
            <a:picLocks noChangeAspect="1"/>
          </p:cNvPicPr>
          <p:nvPr/>
        </p:nvPicPr>
        <p:blipFill>
          <a:blip r:embed="rId2" cstate="print"/>
          <a:srcRect l="47243" t="54367" r="4499"/>
          <a:stretch>
            <a:fillRect/>
          </a:stretch>
        </p:blipFill>
        <p:spPr>
          <a:xfrm>
            <a:off x="381000" y="3115830"/>
            <a:ext cx="3626389" cy="2743200"/>
          </a:xfrm>
          <a:prstGeom prst="rect">
            <a:avLst/>
          </a:prstGeom>
        </p:spPr>
      </p:pic>
      <p:pic>
        <p:nvPicPr>
          <p:cNvPr id="6" name="Picture 5" descr="Side2.png"/>
          <p:cNvPicPr>
            <a:picLocks noChangeAspect="1"/>
          </p:cNvPicPr>
          <p:nvPr/>
        </p:nvPicPr>
        <p:blipFill>
          <a:blip r:embed="rId3" cstate="print"/>
          <a:srcRect l="29996" t="22497" r="20247" b="28121"/>
          <a:stretch>
            <a:fillRect/>
          </a:stretch>
        </p:blipFill>
        <p:spPr>
          <a:xfrm>
            <a:off x="4114800" y="3039630"/>
            <a:ext cx="3657600" cy="290397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a DXF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Lay out your parts in a </a:t>
            </a:r>
            <a:r>
              <a:rPr lang="en-US" dirty="0" err="1" smtClean="0"/>
              <a:t>SolidWorks</a:t>
            </a:r>
            <a:r>
              <a:rPr lang="en-US" dirty="0" smtClean="0"/>
              <a:t> drawing.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Save as a SLDDRW file so you can make changes later.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“Save As” and choose “DXF” file format.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Open the DXF file with </a:t>
            </a:r>
            <a:r>
              <a:rPr lang="en-US" dirty="0" err="1" smtClean="0"/>
              <a:t>DraftSight</a:t>
            </a:r>
            <a:r>
              <a:rPr lang="en-US" dirty="0" smtClean="0"/>
              <a:t> (just double click on it).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Click on the “Student version” disclaimer text and hit Delete.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Type control-A to select all.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the color to red. (Use blue for engraving.)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Line should be “Continuous” (it is by default)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the line width to 0.0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Hit Escape to cancel selection.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Save as R2004-2006 ASCII Drawing DXF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Copy the DXF file to your USB drive.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Assembling Your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Press-fit (if you’re careful about tolerances)</a:t>
            </a:r>
          </a:p>
          <a:p>
            <a:r>
              <a:rPr lang="en-US" dirty="0" smtClean="0"/>
              <a:t>Superglue or acrylic cement</a:t>
            </a:r>
          </a:p>
          <a:p>
            <a:r>
              <a:rPr lang="en-US" dirty="0" smtClean="0"/>
              <a:t>Nuts and bolts; screws; hinges</a:t>
            </a:r>
          </a:p>
          <a:p>
            <a:r>
              <a:rPr lang="en-US" dirty="0" smtClean="0"/>
              <a:t>Wire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What About Post-Processing?</a:t>
            </a:r>
          </a:p>
          <a:p>
            <a:pPr lvl="1"/>
            <a:r>
              <a:rPr lang="en-US" dirty="0" smtClean="0"/>
              <a:t>Recessed well; threaded hole; cutting a slot; etc.</a:t>
            </a:r>
          </a:p>
          <a:p>
            <a:pPr lvl="1"/>
            <a:r>
              <a:rPr lang="en-US" dirty="0" smtClean="0"/>
              <a:t>Larry can do machining to order (hourly charge)</a:t>
            </a:r>
          </a:p>
          <a:p>
            <a:pPr lvl="1"/>
            <a:r>
              <a:rPr lang="en-US" dirty="0" smtClean="0"/>
              <a:t>Make friends with someone in the RI machine shop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Buy Supplies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McMaster-Carr: </a:t>
            </a:r>
            <a:r>
              <a:rPr lang="en-US" dirty="0" smtClean="0">
                <a:solidFill>
                  <a:schemeClr val="accent1"/>
                </a:solidFill>
              </a:rPr>
              <a:t>www.mcmaster.com</a:t>
            </a:r>
          </a:p>
          <a:p>
            <a:pPr lvl="1"/>
            <a:r>
              <a:rPr lang="en-US" dirty="0" smtClean="0"/>
              <a:t>Acrylic and ABS plastic sheets</a:t>
            </a:r>
          </a:p>
          <a:p>
            <a:pPr lvl="1"/>
            <a:r>
              <a:rPr lang="en-US" dirty="0" smtClean="0"/>
              <a:t>All manner of hardware fasteners</a:t>
            </a:r>
          </a:p>
          <a:p>
            <a:pPr lvl="1"/>
            <a:r>
              <a:rPr lang="en-US" dirty="0" smtClean="0"/>
              <a:t>Rubber feet, etc.</a:t>
            </a:r>
          </a:p>
          <a:p>
            <a:r>
              <a:rPr lang="en-US" dirty="0" smtClean="0"/>
              <a:t>AmazonSupply.com</a:t>
            </a:r>
          </a:p>
          <a:p>
            <a:r>
              <a:rPr lang="en-US" dirty="0" err="1" smtClean="0"/>
              <a:t>Jameco</a:t>
            </a:r>
            <a:r>
              <a:rPr lang="en-US" dirty="0" smtClean="0"/>
              <a:t>, </a:t>
            </a:r>
            <a:r>
              <a:rPr lang="en-US" dirty="0" err="1" smtClean="0"/>
              <a:t>Pololu</a:t>
            </a:r>
            <a:r>
              <a:rPr lang="en-US" dirty="0" smtClean="0"/>
              <a:t>, </a:t>
            </a:r>
            <a:r>
              <a:rPr lang="en-US" dirty="0" err="1" smtClean="0"/>
              <a:t>SparkFun</a:t>
            </a:r>
            <a:r>
              <a:rPr lang="en-US" dirty="0" smtClean="0"/>
              <a:t>, Tower Hobbies, </a:t>
            </a:r>
            <a:r>
              <a:rPr lang="en-US" dirty="0" err="1" smtClean="0"/>
              <a:t>Trossen</a:t>
            </a:r>
            <a:r>
              <a:rPr lang="en-US" dirty="0" smtClean="0"/>
              <a:t> Robotics, </a:t>
            </a:r>
            <a:r>
              <a:rPr lang="en-US" dirty="0" err="1" smtClean="0"/>
              <a:t>LynxMotion</a:t>
            </a:r>
            <a:endParaRPr lang="en-US" dirty="0" smtClean="0"/>
          </a:p>
          <a:p>
            <a:pPr lvl="1"/>
            <a:r>
              <a:rPr lang="en-US" dirty="0" smtClean="0"/>
              <a:t>Electronic components (LEDs, switches, battery cables, servos, etc.)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Maker Culture?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“Do it yourself” meets high technology and open source movements.</a:t>
            </a:r>
          </a:p>
          <a:p>
            <a:r>
              <a:rPr lang="en-US" dirty="0" smtClean="0"/>
              <a:t>The high tech part:</a:t>
            </a:r>
          </a:p>
          <a:p>
            <a:pPr lvl="1"/>
            <a:r>
              <a:rPr lang="en-US" dirty="0" smtClean="0"/>
              <a:t>CAD software</a:t>
            </a:r>
          </a:p>
          <a:p>
            <a:pPr lvl="1"/>
            <a:r>
              <a:rPr lang="en-US" dirty="0" smtClean="0"/>
              <a:t>Laser cutters, 3D printing, CNC machining</a:t>
            </a:r>
          </a:p>
          <a:p>
            <a:r>
              <a:rPr lang="en-US" dirty="0" smtClean="0"/>
              <a:t>Why is this good?</a:t>
            </a:r>
          </a:p>
          <a:p>
            <a:pPr lvl="1"/>
            <a:r>
              <a:rPr lang="en-US" dirty="0" smtClean="0"/>
              <a:t>Rapid prototyping: hold your ideas in your hand!</a:t>
            </a:r>
          </a:p>
          <a:p>
            <a:pPr lvl="1"/>
            <a:r>
              <a:rPr lang="en-US" dirty="0" smtClean="0"/>
              <a:t>Extreme customization / personalization</a:t>
            </a:r>
          </a:p>
          <a:p>
            <a:pPr lvl="1"/>
            <a:r>
              <a:rPr lang="en-US" dirty="0" smtClean="0"/>
              <a:t>New modes of artistic expression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Maker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Make Magazine</a:t>
            </a:r>
          </a:p>
          <a:p>
            <a:pPr lvl="1"/>
            <a:r>
              <a:rPr lang="en-US" dirty="0" smtClean="0"/>
              <a:t>Makezine.com</a:t>
            </a:r>
          </a:p>
          <a:p>
            <a:r>
              <a:rPr lang="en-US" dirty="0" smtClean="0"/>
              <a:t>Hacker spaces; </a:t>
            </a:r>
            <a:r>
              <a:rPr lang="en-US" dirty="0" err="1" smtClean="0"/>
              <a:t>TechShop</a:t>
            </a:r>
            <a:endParaRPr lang="en-US" dirty="0" smtClean="0"/>
          </a:p>
          <a:p>
            <a:r>
              <a:rPr lang="en-US" dirty="0" err="1" smtClean="0"/>
              <a:t>LaserSaur</a:t>
            </a:r>
            <a:r>
              <a:rPr lang="en-US" dirty="0" smtClean="0"/>
              <a:t>: open source</a:t>
            </a:r>
            <a:br>
              <a:rPr lang="en-US" dirty="0" smtClean="0"/>
            </a:br>
            <a:r>
              <a:rPr lang="en-US" dirty="0" smtClean="0"/>
              <a:t>laser cutter</a:t>
            </a:r>
          </a:p>
          <a:p>
            <a:r>
              <a:rPr lang="en-US" dirty="0" err="1" smtClean="0"/>
              <a:t>Makerbot</a:t>
            </a:r>
            <a:r>
              <a:rPr lang="en-US" dirty="0" smtClean="0"/>
              <a:t> and open source</a:t>
            </a:r>
            <a:br>
              <a:rPr lang="en-US" dirty="0" smtClean="0"/>
            </a:br>
            <a:r>
              <a:rPr lang="en-US" dirty="0" smtClean="0"/>
              <a:t>3D printers</a:t>
            </a:r>
          </a:p>
          <a:p>
            <a:r>
              <a:rPr lang="en-US" dirty="0" err="1" smtClean="0"/>
              <a:t>Thingiverse</a:t>
            </a:r>
            <a:r>
              <a:rPr lang="en-US" dirty="0" smtClean="0"/>
              <a:t> &amp; similar sites: </a:t>
            </a:r>
            <a:br>
              <a:rPr lang="en-US" dirty="0" smtClean="0"/>
            </a:br>
            <a:r>
              <a:rPr lang="en-US" dirty="0" smtClean="0"/>
              <a:t>marketplaces for 3D models</a:t>
            </a:r>
            <a:br>
              <a:rPr lang="en-US" dirty="0" smtClean="0"/>
            </a:br>
            <a:r>
              <a:rPr lang="en-US" dirty="0" smtClean="0"/>
              <a:t>(many are free)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 descr="Make.Magazine.-.Vol.01_Page_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68311" y="1447800"/>
            <a:ext cx="3475689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Sending Work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3D Systems makes the Cube but also offers printing services on high-end machines that offer multiple colors and tighter tolerances.</a:t>
            </a:r>
          </a:p>
          <a:p>
            <a:r>
              <a:rPr lang="en-US" dirty="0" err="1" smtClean="0"/>
              <a:t>Shapeways</a:t>
            </a:r>
            <a:r>
              <a:rPr lang="en-US" dirty="0" smtClean="0"/>
              <a:t> and </a:t>
            </a:r>
            <a:r>
              <a:rPr lang="en-US" dirty="0" err="1" smtClean="0"/>
              <a:t>Ponoko</a:t>
            </a:r>
            <a:r>
              <a:rPr lang="en-US" dirty="0" smtClean="0"/>
              <a:t> do 3D printing in many types of materials, including metal and ceramics.</a:t>
            </a:r>
          </a:p>
          <a:p>
            <a:r>
              <a:rPr lang="en-US" dirty="0" smtClean="0"/>
              <a:t>Big Blue Saw does water jet and CNC machining.</a:t>
            </a:r>
          </a:p>
          <a:p>
            <a:r>
              <a:rPr lang="en-US" dirty="0" smtClean="0"/>
              <a:t>E-</a:t>
            </a:r>
            <a:r>
              <a:rPr lang="en-US" dirty="0" err="1" smtClean="0"/>
              <a:t>MachineShop</a:t>
            </a:r>
            <a:r>
              <a:rPr lang="en-US" dirty="0" smtClean="0"/>
              <a:t> will make anything (but they’re expensive).</a:t>
            </a:r>
          </a:p>
          <a:p>
            <a:r>
              <a:rPr lang="en-US" dirty="0" smtClean="0"/>
              <a:t>MFG.com lets you put jobs out for bid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In </a:t>
            </a:r>
            <a:r>
              <a:rPr lang="en-US" dirty="0"/>
              <a:t>T</a:t>
            </a:r>
            <a:r>
              <a:rPr lang="en-US" dirty="0" smtClean="0"/>
              <a:t>he Coming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</a:t>
            </a:r>
            <a:r>
              <a:rPr lang="en-US" dirty="0" err="1" smtClean="0"/>
              <a:t>SolidWorks</a:t>
            </a:r>
            <a:r>
              <a:rPr lang="en-US" dirty="0" smtClean="0"/>
              <a:t> running on your machine</a:t>
            </a:r>
          </a:p>
          <a:p>
            <a:pPr lvl="1"/>
            <a:r>
              <a:rPr lang="en-US" dirty="0" smtClean="0"/>
              <a:t>Also get </a:t>
            </a:r>
            <a:r>
              <a:rPr lang="en-US" dirty="0" err="1" smtClean="0"/>
              <a:t>DraftSight</a:t>
            </a:r>
            <a:r>
              <a:rPr lang="en-US" dirty="0" smtClean="0"/>
              <a:t>: it’s a free download</a:t>
            </a:r>
          </a:p>
          <a:p>
            <a:r>
              <a:rPr lang="en-US" dirty="0" smtClean="0"/>
              <a:t>Do some </a:t>
            </a:r>
            <a:r>
              <a:rPr lang="en-US" dirty="0" err="1" smtClean="0"/>
              <a:t>SolidWorks</a:t>
            </a:r>
            <a:r>
              <a:rPr lang="en-US" dirty="0" smtClean="0"/>
              <a:t> tutorials for practice</a:t>
            </a:r>
          </a:p>
          <a:p>
            <a:r>
              <a:rPr lang="en-US" dirty="0" smtClean="0"/>
              <a:t>Finish designing your holiday ornament or killer attack robot</a:t>
            </a:r>
          </a:p>
          <a:p>
            <a:r>
              <a:rPr lang="en-US" dirty="0" smtClean="0"/>
              <a:t>Go see Larry to cut some plastic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cutter / Water jet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Fast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Precise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Cheap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Wide choice</a:t>
            </a:r>
            <a:br>
              <a:rPr lang="en-US" dirty="0" smtClean="0"/>
            </a:br>
            <a:r>
              <a:rPr lang="en-US" dirty="0" smtClean="0"/>
              <a:t>of materials</a:t>
            </a:r>
          </a:p>
          <a:p>
            <a:pPr>
              <a:buClr>
                <a:srgbClr val="FF0000"/>
              </a:buClr>
              <a:buFont typeface="Calibri" pitchFamily="34" charset="0"/>
              <a:buChar char="X"/>
            </a:pPr>
            <a:r>
              <a:rPr lang="en-US" dirty="0" smtClean="0"/>
              <a:t>Parts are only 2D</a:t>
            </a:r>
            <a:br>
              <a:rPr lang="en-US" dirty="0" smtClean="0"/>
            </a:br>
            <a:r>
              <a:rPr lang="en-US" dirty="0" smtClean="0"/>
              <a:t>(but assemblies</a:t>
            </a:r>
            <a:br>
              <a:rPr lang="en-US" dirty="0" smtClean="0"/>
            </a:br>
            <a:r>
              <a:rPr lang="en-US" dirty="0" smtClean="0"/>
              <a:t>can be 3D)</a:t>
            </a:r>
          </a:p>
          <a:p>
            <a:endParaRPr lang="en-US" dirty="0"/>
          </a:p>
        </p:txBody>
      </p:sp>
      <p:pic>
        <p:nvPicPr>
          <p:cNvPr id="4" name="Picture 3" descr="Laser-Cutting-Woo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4572000"/>
            <a:ext cx="2209800" cy="2131536"/>
          </a:xfrm>
          <a:prstGeom prst="rect">
            <a:avLst/>
          </a:prstGeom>
        </p:spPr>
      </p:pic>
      <p:pic>
        <p:nvPicPr>
          <p:cNvPr id="5" name="Picture 4" descr="lasercut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1447800"/>
            <a:ext cx="2286000" cy="2529840"/>
          </a:xfrm>
          <a:prstGeom prst="rect">
            <a:avLst/>
          </a:prstGeom>
        </p:spPr>
      </p:pic>
      <p:pic>
        <p:nvPicPr>
          <p:cNvPr id="6" name="Picture 5" descr="cutting_woo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3733800"/>
            <a:ext cx="2905760" cy="19812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 descr="butterfl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1219200"/>
            <a:ext cx="2819400" cy="211455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2819400" y="5715000"/>
            <a:ext cx="838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Cheap 3D Printing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Font typeface="Calibri" pitchFamily="34" charset="0"/>
              <a:buChar char="X"/>
            </a:pPr>
            <a:r>
              <a:rPr lang="en-US" dirty="0" smtClean="0"/>
              <a:t>Slow</a:t>
            </a:r>
          </a:p>
          <a:p>
            <a:pPr>
              <a:buClr>
                <a:srgbClr val="FF0000"/>
              </a:buClr>
              <a:buFont typeface="Calibri" pitchFamily="34" charset="0"/>
              <a:buChar char="X"/>
            </a:pPr>
            <a:r>
              <a:rPr lang="en-US" dirty="0" smtClean="0"/>
              <a:t>Less precise</a:t>
            </a:r>
          </a:p>
          <a:p>
            <a:pPr>
              <a:buClr>
                <a:srgbClr val="FF0000"/>
              </a:buClr>
              <a:buFont typeface="Calibri" pitchFamily="34" charset="0"/>
              <a:buChar char="X"/>
            </a:pPr>
            <a:r>
              <a:rPr lang="en-US" dirty="0" smtClean="0"/>
              <a:t>More expensive</a:t>
            </a:r>
          </a:p>
          <a:p>
            <a:pPr>
              <a:buClr>
                <a:srgbClr val="FF0000"/>
              </a:buClr>
              <a:buFont typeface="Calibri" pitchFamily="34" charset="0"/>
              <a:buChar char="X"/>
            </a:pPr>
            <a:r>
              <a:rPr lang="en-US" dirty="0" smtClean="0"/>
              <a:t>Limited materials</a:t>
            </a:r>
          </a:p>
          <a:p>
            <a:pPr>
              <a:buClr>
                <a:srgbClr val="FF0000"/>
              </a:buClr>
              <a:buFont typeface="Calibri" pitchFamily="34" charset="0"/>
              <a:buChar char="X"/>
            </a:pPr>
            <a:r>
              <a:rPr lang="en-US" dirty="0" smtClean="0"/>
              <a:t>Support material</a:t>
            </a:r>
            <a:br>
              <a:rPr lang="en-US" dirty="0" smtClean="0"/>
            </a:br>
            <a:r>
              <a:rPr lang="en-US" dirty="0" smtClean="0"/>
              <a:t>may be required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Complex 3D structures!</a:t>
            </a:r>
          </a:p>
        </p:txBody>
      </p:sp>
      <p:pic>
        <p:nvPicPr>
          <p:cNvPr id="4" name="Picture 3" descr="cube-3d-prin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1295400"/>
            <a:ext cx="5143500" cy="2790825"/>
          </a:xfrm>
          <a:prstGeom prst="rect">
            <a:avLst/>
          </a:prstGeom>
        </p:spPr>
      </p:pic>
      <p:pic>
        <p:nvPicPr>
          <p:cNvPr id="5" name="Picture 4" descr="pot_cup_exposed_display_med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4114800"/>
            <a:ext cx="2786260" cy="2514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st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6044" y="990600"/>
            <a:ext cx="2362200" cy="1854153"/>
          </a:xfrm>
          <a:prstGeom prst="rect">
            <a:avLst/>
          </a:prstGeom>
        </p:spPr>
      </p:pic>
      <p:pic>
        <p:nvPicPr>
          <p:cNvPr id="10" name="Picture 9" descr="multimet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91225" y="228600"/>
            <a:ext cx="3152775" cy="27717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End 3D Printing	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Precise</a:t>
            </a:r>
          </a:p>
          <a:p>
            <a:pPr marL="514350" indent="-514350"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Multicolor</a:t>
            </a:r>
          </a:p>
          <a:p>
            <a:pPr marL="514350" indent="-514350"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Complex materials</a:t>
            </a:r>
          </a:p>
          <a:p>
            <a:pPr marL="514350" indent="-514350">
              <a:buClr>
                <a:srgbClr val="FF0000"/>
              </a:buClr>
              <a:buFont typeface="Calibri" pitchFamily="34" charset="0"/>
              <a:buChar char="X"/>
            </a:pPr>
            <a:r>
              <a:rPr lang="en-US" dirty="0" smtClean="0"/>
              <a:t>Slow</a:t>
            </a:r>
          </a:p>
          <a:p>
            <a:pPr marL="514350" indent="-514350">
              <a:buClr>
                <a:srgbClr val="FF0000"/>
              </a:buClr>
              <a:buFont typeface="Calibri" pitchFamily="34" charset="0"/>
              <a:buChar char="X"/>
            </a:pPr>
            <a:r>
              <a:rPr lang="en-US" dirty="0" smtClean="0"/>
              <a:t>Expensive</a:t>
            </a:r>
            <a:endParaRPr lang="en-US" dirty="0"/>
          </a:p>
        </p:txBody>
      </p:sp>
      <p:pic>
        <p:nvPicPr>
          <p:cNvPr id="6" name="Picture 5" descr="ZCorp-Gear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" y="4343400"/>
            <a:ext cx="1968411" cy="2514600"/>
          </a:xfrm>
          <a:prstGeom prst="rect">
            <a:avLst/>
          </a:prstGeom>
        </p:spPr>
      </p:pic>
      <p:pic>
        <p:nvPicPr>
          <p:cNvPr id="8" name="Picture 7" descr="5-object-3d-printer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43400" y="2819400"/>
            <a:ext cx="4419600" cy="2219325"/>
          </a:xfrm>
          <a:prstGeom prst="rect">
            <a:avLst/>
          </a:prstGeom>
        </p:spPr>
      </p:pic>
      <p:pic>
        <p:nvPicPr>
          <p:cNvPr id="11" name="Picture 10" descr="guitar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76800" y="5105400"/>
            <a:ext cx="2590800" cy="161925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SCS Maker Culture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Funded by Jeannette Wing and Matt Mason</a:t>
            </a:r>
          </a:p>
          <a:p>
            <a:r>
              <a:rPr lang="en-US" dirty="0" smtClean="0"/>
              <a:t>Laser cutters:</a:t>
            </a:r>
          </a:p>
          <a:p>
            <a:pPr lvl="1"/>
            <a:r>
              <a:rPr lang="en-US" dirty="0" smtClean="0"/>
              <a:t>Laser cutter time is $10-$15 per hour at the CMC</a:t>
            </a:r>
          </a:p>
          <a:p>
            <a:pPr lvl="1"/>
            <a:r>
              <a:rPr lang="en-US" dirty="0" smtClean="0"/>
              <a:t>CSD/RI will pay for your laser cutter time</a:t>
            </a:r>
          </a:p>
          <a:p>
            <a:pPr lvl="1"/>
            <a:r>
              <a:rPr lang="en-US" dirty="0" smtClean="0"/>
              <a:t>You purchase your own materials (except today)</a:t>
            </a:r>
          </a:p>
          <a:p>
            <a:r>
              <a:rPr lang="en-US" dirty="0" smtClean="0"/>
              <a:t>3D printer:</a:t>
            </a:r>
          </a:p>
          <a:p>
            <a:pPr lvl="1"/>
            <a:r>
              <a:rPr lang="en-US" dirty="0" smtClean="0"/>
              <a:t>SCS now has a public 3D printer in GHC 9206</a:t>
            </a:r>
          </a:p>
          <a:p>
            <a:pPr lvl="1"/>
            <a:r>
              <a:rPr lang="en-US" dirty="0" smtClean="0"/>
              <a:t>Frank &amp; Matt are paying for the plastic – for now</a:t>
            </a:r>
          </a:p>
          <a:p>
            <a:pPr lvl="1"/>
            <a:r>
              <a:rPr lang="en-US" dirty="0" smtClean="0"/>
              <a:t>Heavy users should purchase their own plastic cartridges ($50 each from Cubify.com)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AutoCAD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err="1" smtClean="0"/>
              <a:t>SolidWorks</a:t>
            </a:r>
            <a:endParaRPr lang="en-US" dirty="0" smtClean="0"/>
          </a:p>
          <a:p>
            <a:pPr lvl="1"/>
            <a:r>
              <a:rPr lang="en-US" dirty="0" err="1" smtClean="0"/>
              <a:t>DraftSight</a:t>
            </a:r>
            <a:endParaRPr lang="en-US" dirty="0"/>
          </a:p>
          <a:p>
            <a:r>
              <a:rPr lang="en-US" dirty="0" smtClean="0"/>
              <a:t>Google </a:t>
            </a:r>
            <a:r>
              <a:rPr lang="en-US" dirty="0" err="1" smtClean="0"/>
              <a:t>SketchUp</a:t>
            </a:r>
            <a:endParaRPr lang="en-US" dirty="0" smtClean="0"/>
          </a:p>
          <a:p>
            <a:r>
              <a:rPr lang="en-US" dirty="0" smtClean="0"/>
              <a:t>Blender (open source)</a:t>
            </a:r>
          </a:p>
          <a:p>
            <a:r>
              <a:rPr lang="en-US" dirty="0" err="1" smtClean="0"/>
              <a:t>Alibre</a:t>
            </a:r>
            <a:r>
              <a:rPr lang="en-US" dirty="0" smtClean="0"/>
              <a:t>/</a:t>
            </a:r>
            <a:r>
              <a:rPr lang="en-US" dirty="0" err="1" smtClean="0"/>
              <a:t>Cubify</a:t>
            </a:r>
            <a:r>
              <a:rPr lang="en-US" dirty="0" smtClean="0"/>
              <a:t> Design</a:t>
            </a:r>
          </a:p>
          <a:p>
            <a:r>
              <a:rPr lang="en-US" dirty="0" smtClean="0"/>
              <a:t>SIMI (Sketch It, Make It)</a:t>
            </a:r>
          </a:p>
          <a:p>
            <a:r>
              <a:rPr lang="en-US" dirty="0" smtClean="0"/>
              <a:t>Many, many more…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SolidWorks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1295400"/>
            <a:ext cx="4376566" cy="1932272"/>
          </a:xfrm>
          <a:prstGeom prst="rect">
            <a:avLst/>
          </a:prstGeom>
          <a:ln w="0">
            <a:noFill/>
          </a:ln>
        </p:spPr>
      </p:pic>
      <p:pic>
        <p:nvPicPr>
          <p:cNvPr id="6" name="Picture 5" descr="solidworks-prosthetic-gks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505200"/>
            <a:ext cx="3962400" cy="2476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</a:t>
            </a:r>
            <a:r>
              <a:rPr lang="en-US" dirty="0" err="1" smtClean="0"/>
              <a:t>SolidWorks</a:t>
            </a:r>
            <a:r>
              <a:rPr lang="en-US" dirty="0" smtClean="0"/>
              <a:t> </a:t>
            </a:r>
            <a:r>
              <a:rPr lang="en-US" dirty="0"/>
              <a:t>b</a:t>
            </a:r>
            <a:r>
              <a:rPr lang="en-US" dirty="0" smtClean="0"/>
              <a:t>asics</a:t>
            </a:r>
          </a:p>
          <a:p>
            <a:r>
              <a:rPr lang="en-US" dirty="0" smtClean="0"/>
              <a:t>Design something</a:t>
            </a:r>
          </a:p>
          <a:p>
            <a:r>
              <a:rPr lang="en-US" dirty="0" smtClean="0"/>
              <a:t>Other useful stuff you’ll need to know</a:t>
            </a:r>
          </a:p>
          <a:p>
            <a:r>
              <a:rPr lang="en-US" dirty="0" smtClean="0"/>
              <a:t>Visit the Collaborative Machining Center</a:t>
            </a:r>
          </a:p>
          <a:p>
            <a:pPr lvl="1"/>
            <a:r>
              <a:rPr lang="en-US" dirty="0" smtClean="0"/>
              <a:t>Doherty Hall B211: Larry </a:t>
            </a:r>
            <a:r>
              <a:rPr lang="en-US" dirty="0" err="1" smtClean="0"/>
              <a:t>Hayhurst’s</a:t>
            </a:r>
            <a:r>
              <a:rPr lang="en-US" dirty="0" smtClean="0"/>
              <a:t> shop</a:t>
            </a:r>
          </a:p>
          <a:p>
            <a:pPr lvl="1"/>
            <a:r>
              <a:rPr lang="en-US" dirty="0" smtClean="0"/>
              <a:t>3 laser cutters plus milling machines, lathes, etc.</a:t>
            </a:r>
          </a:p>
          <a:p>
            <a:r>
              <a:rPr lang="en-US" dirty="0" smtClean="0"/>
              <a:t>Cut some plastic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SolidWorks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CMU has a 500 seat license (Windows version)</a:t>
            </a:r>
          </a:p>
          <a:p>
            <a:r>
              <a:rPr lang="en-US" dirty="0" smtClean="0"/>
              <a:t>SCS has purchased 50 seats</a:t>
            </a:r>
          </a:p>
          <a:p>
            <a:r>
              <a:rPr lang="en-US" dirty="0" smtClean="0"/>
              <a:t>Contact </a:t>
            </a:r>
            <a:r>
              <a:rPr lang="en-US" dirty="0" smtClean="0">
                <a:hlinkClick r:id="rId2"/>
              </a:rPr>
              <a:t>Help@cs.cmu.edu</a:t>
            </a:r>
            <a:r>
              <a:rPr lang="en-US" dirty="0" smtClean="0"/>
              <a:t> to install on your workstation or laptop.</a:t>
            </a:r>
          </a:p>
          <a:p>
            <a:r>
              <a:rPr lang="en-US" dirty="0" smtClean="0"/>
              <a:t>Runs on Macs under Boot Camp, Parallels, or </a:t>
            </a:r>
            <a:r>
              <a:rPr lang="en-US" dirty="0" err="1" smtClean="0"/>
              <a:t>VmWare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 Linux version.</a:t>
            </a:r>
          </a:p>
          <a:p>
            <a:r>
              <a:rPr lang="en-US" dirty="0" smtClean="0"/>
              <a:t>Student version for $25 at CMU bookstore.</a:t>
            </a:r>
          </a:p>
          <a:p>
            <a:r>
              <a:rPr lang="en-US" dirty="0" smtClean="0"/>
              <a:t>The built-in tutorials are excellent.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5A12-0211-47F1-A19D-FDFFBC18016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971</Words>
  <Application>Microsoft Office PowerPoint</Application>
  <PresentationFormat>On-screen Show (4:3)</PresentationFormat>
  <Paragraphs>191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Maker Culture in CMU SCS Part I: Overview &amp; Laser Cutter</vt:lpstr>
      <vt:lpstr>What Is Maker Culture?</vt:lpstr>
      <vt:lpstr>Laser cutter / Water jet</vt:lpstr>
      <vt:lpstr>Cheap 3D Printing</vt:lpstr>
      <vt:lpstr>High End 3D Printing   </vt:lpstr>
      <vt:lpstr>SCS Maker Culture Experiment</vt:lpstr>
      <vt:lpstr>CAD Software</vt:lpstr>
      <vt:lpstr>Plan For Today</vt:lpstr>
      <vt:lpstr>SolidWorks</vt:lpstr>
      <vt:lpstr>Four Modes + 1 Post-Processing Step</vt:lpstr>
      <vt:lpstr>Getting Started</vt:lpstr>
      <vt:lpstr>Exploring the Pen Holder Assembly</vt:lpstr>
      <vt:lpstr>Exploring Deeper</vt:lpstr>
      <vt:lpstr>Let’s Design Something!</vt:lpstr>
      <vt:lpstr>Phone Stand: One Part</vt:lpstr>
      <vt:lpstr>Making the Slot for the Phone Stand</vt:lpstr>
      <vt:lpstr>How to Make a DXF File</vt:lpstr>
      <vt:lpstr>Assembling Your Creation</vt:lpstr>
      <vt:lpstr>Where to Buy Supplies</vt:lpstr>
      <vt:lpstr>Maker Culture</vt:lpstr>
      <vt:lpstr>Sending Work Out</vt:lpstr>
      <vt:lpstr>What To Do In The Coming Week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Maker Culture in CMU SCS</dc:title>
  <dc:creator>David S. Touretzky</dc:creator>
  <cp:lastModifiedBy>David S. Touretzky</cp:lastModifiedBy>
  <cp:revision>38</cp:revision>
  <dcterms:created xsi:type="dcterms:W3CDTF">2012-11-10T04:12:02Z</dcterms:created>
  <dcterms:modified xsi:type="dcterms:W3CDTF">2013-11-19T23:01:53Z</dcterms:modified>
</cp:coreProperties>
</file>