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49"/>
  </p:notesMasterIdLst>
  <p:sldIdLst>
    <p:sldId id="256" r:id="rId5"/>
    <p:sldId id="289" r:id="rId6"/>
    <p:sldId id="290" r:id="rId7"/>
    <p:sldId id="291" r:id="rId8"/>
    <p:sldId id="292" r:id="rId9"/>
    <p:sldId id="360" r:id="rId10"/>
    <p:sldId id="358" r:id="rId11"/>
    <p:sldId id="355" r:id="rId12"/>
    <p:sldId id="356" r:id="rId13"/>
    <p:sldId id="298" r:id="rId14"/>
    <p:sldId id="299" r:id="rId15"/>
    <p:sldId id="359" r:id="rId16"/>
    <p:sldId id="300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  <p:sldId id="344" r:id="rId38"/>
    <p:sldId id="345" r:id="rId39"/>
    <p:sldId id="346" r:id="rId40"/>
    <p:sldId id="347" r:id="rId41"/>
    <p:sldId id="348" r:id="rId42"/>
    <p:sldId id="349" r:id="rId43"/>
    <p:sldId id="350" r:id="rId44"/>
    <p:sldId id="351" r:id="rId45"/>
    <p:sldId id="352" r:id="rId46"/>
    <p:sldId id="353" r:id="rId47"/>
    <p:sldId id="354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BB427-E232-1B42-A257-5147CDD66680}" type="datetimeFigureOut">
              <a:rPr lang="en-US" smtClean="0"/>
              <a:t>2/6/14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5F1A0-3076-A84C-A8CB-A8D9EF84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7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9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18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8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988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4B820AC-8809-EB49-B5E3-E8083D2C2464}" type="slidenum">
              <a:rPr lang="en-US">
                <a:solidFill>
                  <a:srgbClr val="1C1C1C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9640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3A95C-D55E-4A45-ABC7-CFFE0AD769F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4143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8818A-402D-6248-8665-D1E7CB0CF7A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4615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1770-BD14-3A44-8091-F3D202CE50B0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3378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2F89C-A665-5A45-9703-4EBD88A876EE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9821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F5DA-3F4D-7D40-8A55-76C39F7758F3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40405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3E467-E910-104E-8693-93B5C5F4042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8164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BFBD1-A1E4-3B41-8CEF-E8B4FA90096B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02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22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2A39E-6706-AF4D-85B0-D37587C1859A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80844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E1796-E45D-B649-828B-588D6657DA8F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6776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BFEF8-E17A-BE41-9074-30934E3B9C1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473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8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988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4B820AC-8809-EB49-B5E3-E8083D2C2464}" type="slidenum">
              <a:rPr lang="en-US">
                <a:solidFill>
                  <a:srgbClr val="1C1C1C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3131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3A95C-D55E-4A45-ABC7-CFFE0AD769F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18537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8818A-402D-6248-8665-D1E7CB0CF7A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0306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1770-BD14-3A44-8091-F3D202CE50B0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82556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2F89C-A665-5A45-9703-4EBD88A876EE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91412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F5DA-3F4D-7D40-8A55-76C39F7758F3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22386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3E467-E910-104E-8693-93B5C5F4042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885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534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BFBD1-A1E4-3B41-8CEF-E8B4FA90096B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43746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2A39E-6706-AF4D-85B0-D37587C1859A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85273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E1796-E45D-B649-828B-588D6657DA8F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92441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BFEF8-E17A-BE41-9074-30934E3B9C1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95177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7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7987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7987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7987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7987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79879" name="Rectangle 7"/>
            <p:cNvSpPr>
              <a:spLocks noChangeArrowheads="1"/>
            </p:cNvSpPr>
            <p:nvPr/>
          </p:nvSpPr>
          <p:spPr bwMode="auto">
            <a:xfrm>
              <a:off x="1248" y="2640"/>
              <a:ext cx="336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798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988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98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798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79886" name="Rectangle 1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81D3E55-4B3A-4448-A312-0A28CA85473D}" type="slidenum">
              <a:rPr lang="en-US">
                <a:solidFill>
                  <a:srgbClr val="1C1C1C"/>
                </a:solidFill>
                <a:latin typeface="Arial"/>
              </a:rPr>
              <a:pPr/>
              <a:t>‹#›</a:t>
            </a:fld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79887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309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764D3-91BC-B84B-821D-432EE1930B0F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65619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9E90E-F4D2-094D-87BE-618CC3812F57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25294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3933C-547E-BE46-8605-05CD8DD817E5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9310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B0AE8-580A-6A43-B8DC-8C8F0238B823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95013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3D903-9F34-B146-A59C-0359C08819C0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151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27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7CC231-7E8E-834C-BE7B-1F21ADC0A899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74025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7E18F-C741-1641-8C8E-C70A4C78C627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32757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F3336-8CB4-FE4D-9C15-33CEA3F8E58C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78455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AA2BB-1E2B-374E-8410-48BA5872296E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69801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9F74D-5009-7F40-9A40-9DCB192D399D}" type="slidenum">
              <a:rPr lang="en-US">
                <a:solidFill>
                  <a:srgbClr val="333399"/>
                </a:solidFill>
                <a:latin typeface="Arial"/>
              </a:rPr>
              <a:pPr/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673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2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3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0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6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5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8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88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D0C29D1-FED9-6C41-9270-7528C44EB016}" type="slidenum">
              <a:rPr lang="en-US">
                <a:solidFill>
                  <a:srgbClr val="333399"/>
                </a:solidFill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0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88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D0C29D1-FED9-6C41-9270-7528C44EB016}" type="slidenum">
              <a:rPr lang="en-US">
                <a:solidFill>
                  <a:srgbClr val="333399"/>
                </a:solidFill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84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788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88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6A4A8E25-7431-0249-8957-69B559C82D75}" type="slidenum">
              <a:rPr lang="en-US">
                <a:solidFill>
                  <a:srgbClr val="333399"/>
                </a:solidFill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1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8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9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304F32-F5BA-A548-AFC1-79D9515D2DB3}" type="slidenum">
              <a:rPr lang="en-US">
                <a:solidFill>
                  <a:srgbClr val="1C1C1C"/>
                </a:solidFill>
                <a:latin typeface="Arial"/>
              </a:rPr>
              <a:pPr>
                <a:defRPr/>
              </a:pPr>
              <a:t>1</a:t>
            </a:fld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Local &amp; Adversarial Search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143000"/>
          </a:xfrm>
        </p:spPr>
        <p:txBody>
          <a:bodyPr/>
          <a:lstStyle/>
          <a:p>
            <a:pPr algn="l" eaLnBrk="1" hangingPunct="1">
              <a:tabLst>
                <a:tab pos="1600200" algn="l"/>
              </a:tabLst>
              <a:defRPr/>
            </a:pP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CSD 15-780:	Graduate Artificial Intelligence</a:t>
            </a:r>
          </a:p>
          <a:p>
            <a:pPr algn="l" eaLnBrk="1" hangingPunct="1">
              <a:tabLst>
                <a:tab pos="1600200" algn="l"/>
              </a:tabLst>
              <a:defRPr/>
            </a:pP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Instructors:	</a:t>
            </a:r>
            <a:r>
              <a:rPr lang="en-US" sz="2000" b="1" dirty="0" err="1" smtClean="0">
                <a:solidFill>
                  <a:srgbClr val="336699"/>
                </a:solidFill>
                <a:cs typeface="+mn-cs"/>
              </a:rPr>
              <a:t>Zico</a:t>
            </a: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 </a:t>
            </a:r>
            <a:r>
              <a:rPr lang="en-US" sz="2000" b="1" dirty="0" err="1" smtClean="0">
                <a:solidFill>
                  <a:srgbClr val="336699"/>
                </a:solidFill>
                <a:cs typeface="+mn-cs"/>
              </a:rPr>
              <a:t>Kolter</a:t>
            </a: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 and Zack Rubinstein</a:t>
            </a:r>
          </a:p>
          <a:p>
            <a:pPr algn="l" eaLnBrk="1" hangingPunct="1">
              <a:tabLst>
                <a:tab pos="1600200" algn="l"/>
              </a:tabLst>
              <a:defRPr/>
            </a:pP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TA:	Vittorio </a:t>
            </a:r>
            <a:r>
              <a:rPr lang="en-US" sz="2000" b="1" dirty="0" err="1" smtClean="0">
                <a:solidFill>
                  <a:srgbClr val="336699"/>
                </a:solidFill>
                <a:cs typeface="+mn-cs"/>
              </a:rPr>
              <a:t>Perera</a:t>
            </a:r>
            <a:endParaRPr lang="en-US" sz="2000" b="1" dirty="0" smtClean="0">
              <a:solidFill>
                <a:srgbClr val="336699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255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87F-0E4D-1444-9B4E-A7FE6840D149}" type="slidenum">
              <a:rPr lang="en-US">
                <a:solidFill>
                  <a:srgbClr val="333399"/>
                </a:solidFill>
                <a:latin typeface="Arial"/>
              </a:rPr>
              <a:pPr/>
              <a:t>10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Genetic algorithms cont.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58031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 individual </a:t>
            </a:r>
            <a:r>
              <a:rPr lang="en-US" dirty="0" smtClean="0"/>
              <a:t>state </a:t>
            </a:r>
            <a:r>
              <a:rPr lang="en-US" dirty="0"/>
              <a:t>is represented by a sequence of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genes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The selection strategy is randomized with probability of selection proportional to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fitness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dirty="0"/>
              <a:t>Individuals selected for reproduction are randomly paired, certain genes are crossed-over, and some are mutated.</a:t>
            </a:r>
          </a:p>
        </p:txBody>
      </p:sp>
    </p:spTree>
    <p:extLst>
      <p:ext uri="{BB962C8B-B14F-4D97-AF65-F5344CB8AC3E}">
        <p14:creationId xmlns:p14="http://schemas.microsoft.com/office/powerpoint/2010/main" val="3862515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3B15D-A041-5443-B1C6-948A0AC246EA}" type="slidenum">
              <a:rPr lang="en-US">
                <a:solidFill>
                  <a:srgbClr val="333399"/>
                </a:solidFill>
                <a:latin typeface="Arial"/>
              </a:rPr>
              <a:pPr/>
              <a:t>11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Genetic algorithms cont.</a:t>
            </a:r>
          </a:p>
        </p:txBody>
      </p:sp>
      <p:pic>
        <p:nvPicPr>
          <p:cNvPr id="214019" name="Picture 3" descr="Fig 4.7                                                        00000010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968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3A95C-D55E-4A45-ABC7-CFFE0AD769F6}" type="slidenum">
              <a:rPr lang="en-US" smtClean="0">
                <a:solidFill>
                  <a:srgbClr val="333399"/>
                </a:solidFill>
                <a:latin typeface="Arial"/>
              </a:rPr>
              <a:pPr>
                <a:defRPr/>
              </a:pPr>
              <a:t>12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82" y="1928430"/>
            <a:ext cx="7275576" cy="4740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13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B6954-85C1-3C46-AB65-C53AD9B2C5F1}" type="slidenum">
              <a:rPr lang="en-US">
                <a:solidFill>
                  <a:srgbClr val="333399"/>
                </a:solidFill>
                <a:latin typeface="Arial"/>
              </a:rPr>
              <a:pPr/>
              <a:t>13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Genetic algorithms cont.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57400"/>
            <a:ext cx="7580312" cy="39227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Genetic algorithms have been </a:t>
            </a:r>
            <a:r>
              <a:rPr lang="en-US" sz="2800" dirty="0" smtClean="0"/>
              <a:t>applied </a:t>
            </a:r>
            <a:r>
              <a:rPr lang="en-US" sz="2800" dirty="0"/>
              <a:t>to a wide range of problems.</a:t>
            </a:r>
          </a:p>
          <a:p>
            <a:pPr>
              <a:lnSpc>
                <a:spcPct val="90000"/>
              </a:lnSpc>
            </a:pPr>
            <a:endParaRPr lang="en-US" sz="700" dirty="0"/>
          </a:p>
          <a:p>
            <a:pPr>
              <a:lnSpc>
                <a:spcPct val="90000"/>
              </a:lnSpc>
            </a:pPr>
            <a:r>
              <a:rPr lang="en-US" sz="2800" dirty="0"/>
              <a:t>Results are sometimes very good and sometimes very poor.</a:t>
            </a:r>
          </a:p>
          <a:p>
            <a:pPr>
              <a:lnSpc>
                <a:spcPct val="90000"/>
              </a:lnSpc>
            </a:pPr>
            <a:endParaRPr lang="en-US" sz="700" dirty="0"/>
          </a:p>
          <a:p>
            <a:pPr>
              <a:lnSpc>
                <a:spcPct val="90000"/>
              </a:lnSpc>
            </a:pPr>
            <a:r>
              <a:rPr lang="en-US" sz="2800" dirty="0"/>
              <a:t>The technique is relatively easy to apply and in many cases it is beneficial to see if it works before thinking about another approach.</a:t>
            </a:r>
          </a:p>
        </p:txBody>
      </p:sp>
    </p:spTree>
    <p:extLst>
      <p:ext uri="{BB962C8B-B14F-4D97-AF65-F5344CB8AC3E}">
        <p14:creationId xmlns:p14="http://schemas.microsoft.com/office/powerpoint/2010/main" val="2892747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C89E-58BD-054F-B8D2-A7F92A280939}" type="slidenum">
              <a:rPr lang="en-US"/>
              <a:pPr/>
              <a:t>14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dirty="0" smtClean="0"/>
              <a:t>Adversarial Search</a:t>
            </a:r>
            <a:endParaRPr 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133600"/>
            <a:ext cx="7580312" cy="399891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dirty="0" smtClean="0"/>
              <a:t>The </a:t>
            </a:r>
            <a:r>
              <a:rPr lang="en-US" dirty="0" err="1"/>
              <a:t>minimax</a:t>
            </a:r>
            <a:r>
              <a:rPr lang="en-US" dirty="0"/>
              <a:t> algorithm</a:t>
            </a:r>
          </a:p>
          <a:p>
            <a:r>
              <a:rPr lang="en-US" dirty="0"/>
              <a:t>Alpha-Beta pruning</a:t>
            </a:r>
          </a:p>
          <a:p>
            <a:r>
              <a:rPr lang="en-US" dirty="0"/>
              <a:t>Games with chance nodes</a:t>
            </a:r>
          </a:p>
          <a:p>
            <a:r>
              <a:rPr lang="en-US" dirty="0"/>
              <a:t>Games versus real-world competitive situations </a:t>
            </a:r>
          </a:p>
        </p:txBody>
      </p:sp>
    </p:spTree>
    <p:extLst>
      <p:ext uri="{BB962C8B-B14F-4D97-AF65-F5344CB8AC3E}">
        <p14:creationId xmlns:p14="http://schemas.microsoft.com/office/powerpoint/2010/main" val="27063953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2885-583F-6540-BE5D-D32F93240DAE}" type="slidenum">
              <a:rPr lang="en-US"/>
              <a:pPr/>
              <a:t>15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Adversarial Search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An AI favorite</a:t>
            </a:r>
          </a:p>
          <a:p>
            <a:r>
              <a:rPr lang="en-US"/>
              <a:t>Competitive multi-agent environments modeled as games</a:t>
            </a:r>
          </a:p>
        </p:txBody>
      </p:sp>
    </p:spTree>
    <p:extLst>
      <p:ext uri="{BB962C8B-B14F-4D97-AF65-F5344CB8AC3E}">
        <p14:creationId xmlns:p14="http://schemas.microsoft.com/office/powerpoint/2010/main" val="64103884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36F2-CCB1-9D4E-BF23-E7369B1E6034}" type="slidenum">
              <a:rPr lang="en-US"/>
              <a:pPr/>
              <a:t>16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sz="4000"/>
              <a:t>From single-agent to two-players</a:t>
            </a: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/>
              <a:t>Actions no longer have predictable outcomes</a:t>
            </a:r>
          </a:p>
          <a:p>
            <a:pPr>
              <a:lnSpc>
                <a:spcPct val="90000"/>
              </a:lnSpc>
            </a:pPr>
            <a:r>
              <a:rPr lang="en-US"/>
              <a:t>Uncertainty regarding opponent and/or outcome of actions</a:t>
            </a:r>
          </a:p>
          <a:p>
            <a:pPr>
              <a:lnSpc>
                <a:spcPct val="90000"/>
              </a:lnSpc>
            </a:pPr>
            <a:r>
              <a:rPr lang="en-US"/>
              <a:t>Competitive situation</a:t>
            </a:r>
          </a:p>
          <a:p>
            <a:pPr>
              <a:lnSpc>
                <a:spcPct val="90000"/>
              </a:lnSpc>
            </a:pPr>
            <a:r>
              <a:rPr lang="en-US"/>
              <a:t>Much larger state-space</a:t>
            </a:r>
          </a:p>
          <a:p>
            <a:pPr>
              <a:lnSpc>
                <a:spcPct val="90000"/>
              </a:lnSpc>
            </a:pPr>
            <a:r>
              <a:rPr lang="en-US"/>
              <a:t>Time limits</a:t>
            </a:r>
          </a:p>
          <a:p>
            <a:pPr>
              <a:lnSpc>
                <a:spcPct val="90000"/>
              </a:lnSpc>
            </a:pPr>
            <a:r>
              <a:rPr lang="en-US"/>
              <a:t>Still assume perfect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865477350"/>
      </p:ext>
    </p:extLst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201E-8626-3446-8742-0DF7F97E1CFB}" type="slidenum">
              <a:rPr lang="en-US"/>
              <a:pPr/>
              <a:t>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sz="4000"/>
              <a:t>Formalizing the search problem</a:t>
            </a: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543800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Initial state </a:t>
            </a:r>
            <a:r>
              <a:rPr lang="en-US" sz="2800"/>
              <a:t>= initial game/board position and player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Successors</a:t>
            </a:r>
            <a:r>
              <a:rPr lang="en-US" sz="2800"/>
              <a:t> = operators = all legal moves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Terminal state test </a:t>
            </a:r>
            <a:r>
              <a:rPr lang="en-US" sz="2800"/>
              <a:t>(not </a:t>
            </a:r>
            <a:r>
              <a:rPr lang="ja-JP" altLang="en-US" sz="2800">
                <a:latin typeface="Arial"/>
              </a:rPr>
              <a:t>“</a:t>
            </a:r>
            <a:r>
              <a:rPr lang="en-US" sz="2800"/>
              <a:t>goal</a:t>
            </a:r>
            <a:r>
              <a:rPr lang="ja-JP" altLang="en-US" sz="2800">
                <a:latin typeface="Arial"/>
              </a:rPr>
              <a:t>”</a:t>
            </a:r>
            <a:r>
              <a:rPr lang="en-US" sz="2800"/>
              <a:t>-test) = a state in which the game ends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Utility function </a:t>
            </a:r>
            <a:r>
              <a:rPr lang="en-US" sz="2800"/>
              <a:t>= payoff function = reward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Game tree </a:t>
            </a:r>
            <a:r>
              <a:rPr lang="en-US"/>
              <a:t>= </a:t>
            </a:r>
            <a:r>
              <a:rPr lang="en-US" sz="2800"/>
              <a:t>a graph representing all the possible game scenarios</a:t>
            </a:r>
          </a:p>
        </p:txBody>
      </p:sp>
    </p:spTree>
    <p:extLst>
      <p:ext uri="{BB962C8B-B14F-4D97-AF65-F5344CB8AC3E}">
        <p14:creationId xmlns:p14="http://schemas.microsoft.com/office/powerpoint/2010/main" val="1255007084"/>
      </p:ext>
    </p:extLst>
  </p:cSld>
  <p:clrMapOvr>
    <a:masterClrMapping/>
  </p:clrMapOvr>
  <p:transition xmlns:p14="http://schemas.microsoft.com/office/powerpoint/2010/main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61F3-F7B1-234B-9ED5-1A79FD9AE16F}" type="slidenum">
              <a:rPr lang="en-US"/>
              <a:pPr/>
              <a:t>18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sz="4000"/>
              <a:t>Partial game tree for Tic-Tac-Toe</a:t>
            </a:r>
            <a:endParaRPr lang="en-US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Font typeface="Wingdings" charset="0"/>
              <a:buNone/>
            </a:pPr>
            <a:r>
              <a:rPr lang="en-US"/>
              <a:t> </a:t>
            </a:r>
          </a:p>
        </p:txBody>
      </p:sp>
      <p:pic>
        <p:nvPicPr>
          <p:cNvPr id="183300" name="Picture 4" descr=" Picture 1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2017713"/>
            <a:ext cx="6934200" cy="448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641446"/>
      </p:ext>
    </p:extLst>
  </p:cSld>
  <p:clrMapOvr>
    <a:masterClrMapping/>
  </p:clrMapOvr>
  <p:transition xmlns:p14="http://schemas.microsoft.com/office/powerpoint/2010/main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C55DB-0F0C-284C-ACC2-11207DD4BAA6}" type="slidenum">
              <a:rPr lang="en-US"/>
              <a:pPr/>
              <a:t>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What are we searching for?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Construct a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strategy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or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contingent plan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rather than a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path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r>
              <a:rPr lang="en-US"/>
              <a:t>Must take into account all possible moves by the opponent</a:t>
            </a:r>
          </a:p>
          <a:p>
            <a:r>
              <a:rPr lang="en-US"/>
              <a:t>Representation of a strategy</a:t>
            </a:r>
          </a:p>
          <a:p>
            <a:r>
              <a:rPr lang="en-US"/>
              <a:t>Optimal strategy = leads to the highest possible guaranteed payoff</a:t>
            </a:r>
          </a:p>
        </p:txBody>
      </p:sp>
    </p:spTree>
    <p:extLst>
      <p:ext uri="{BB962C8B-B14F-4D97-AF65-F5344CB8AC3E}">
        <p14:creationId xmlns:p14="http://schemas.microsoft.com/office/powerpoint/2010/main" val="2137813209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5EAABE-6B7A-9C4D-A4D7-CB98D0FAC218}" type="slidenum">
              <a:rPr lang="en-US"/>
              <a:pPr>
                <a:defRPr/>
              </a:pPr>
              <a:t>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Local search algorithms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8153400" cy="384651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smtClean="0">
                <a:cs typeface="+mn-cs"/>
              </a:rPr>
              <a:t>Sometimes the path to the goal is irrelevant: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 smtClean="0"/>
              <a:t>8-queens problem, job-shop scheduling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 smtClean="0"/>
              <a:t>circuit design, computer configuration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400" smtClean="0"/>
              <a:t>automatic programming, automatic graph drawing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smtClean="0">
                <a:cs typeface="+mn-cs"/>
              </a:rPr>
              <a:t>Optimization problems may have no obvious </a:t>
            </a:r>
            <a:r>
              <a:rPr lang="ja-JP" altLang="en-US" sz="2800" smtClean="0">
                <a:latin typeface="Arial"/>
                <a:cs typeface="+mn-cs"/>
              </a:rPr>
              <a:t>“</a:t>
            </a:r>
            <a:r>
              <a:rPr lang="en-US" sz="2800" smtClean="0">
                <a:cs typeface="+mn-cs"/>
              </a:rPr>
              <a:t>goal test</a:t>
            </a:r>
            <a:r>
              <a:rPr lang="ja-JP" altLang="en-US" sz="2800" smtClean="0">
                <a:latin typeface="Arial"/>
                <a:cs typeface="+mn-cs"/>
              </a:rPr>
              <a:t>”</a:t>
            </a:r>
            <a:r>
              <a:rPr lang="en-US" sz="2800" smtClean="0">
                <a:cs typeface="+mn-cs"/>
              </a:rPr>
              <a:t> or </a:t>
            </a:r>
            <a:r>
              <a:rPr lang="ja-JP" altLang="en-US" sz="2800" smtClean="0">
                <a:latin typeface="Arial"/>
                <a:cs typeface="+mn-cs"/>
              </a:rPr>
              <a:t>“</a:t>
            </a:r>
            <a:r>
              <a:rPr lang="en-US" sz="2800" smtClean="0">
                <a:cs typeface="+mn-cs"/>
              </a:rPr>
              <a:t>path cost</a:t>
            </a:r>
            <a:r>
              <a:rPr lang="ja-JP" altLang="en-US" sz="2800" smtClean="0">
                <a:latin typeface="Arial"/>
                <a:cs typeface="+mn-cs"/>
              </a:rPr>
              <a:t>”</a:t>
            </a:r>
            <a:r>
              <a:rPr lang="en-US" sz="2800" smtClean="0">
                <a:cs typeface="+mn-cs"/>
              </a:rPr>
              <a:t>.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smtClean="0">
                <a:cs typeface="+mn-cs"/>
              </a:rPr>
              <a:t>Local search algorithms can solve such problems by keeping in memory just one current state (or perhaps a few).</a:t>
            </a:r>
          </a:p>
        </p:txBody>
      </p:sp>
    </p:spTree>
    <p:extLst>
      <p:ext uri="{BB962C8B-B14F-4D97-AF65-F5344CB8AC3E}">
        <p14:creationId xmlns:p14="http://schemas.microsoft.com/office/powerpoint/2010/main" val="183558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ACC98-404A-CB46-887B-64E44794CB61}" type="slidenum">
              <a:rPr lang="en-US"/>
              <a:pPr/>
              <a:t>20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The minimax algorithm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/>
              <a:t>Generate the whole tree</a:t>
            </a:r>
          </a:p>
          <a:p>
            <a:pPr>
              <a:lnSpc>
                <a:spcPct val="90000"/>
              </a:lnSpc>
            </a:pPr>
            <a:r>
              <a:rPr lang="en-US"/>
              <a:t>Label the terminal states with the payoff function</a:t>
            </a:r>
          </a:p>
          <a:p>
            <a:pPr>
              <a:lnSpc>
                <a:spcPct val="90000"/>
              </a:lnSpc>
            </a:pPr>
            <a:r>
              <a:rPr lang="en-US"/>
              <a:t>Work backwards from the leaves, labeling each state with the best outcome possible for that player</a:t>
            </a:r>
          </a:p>
          <a:p>
            <a:pPr>
              <a:lnSpc>
                <a:spcPct val="90000"/>
              </a:lnSpc>
            </a:pPr>
            <a:r>
              <a:rPr lang="en-US"/>
              <a:t>Construct a strategy by selecting the the best moves for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Max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984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D0B5-0E05-514D-917B-78E1C94BF284}" type="slidenum">
              <a:rPr lang="en-US"/>
              <a:pPr/>
              <a:t>21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Minimax algorithm cont.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Labeling process leads to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minimax decision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that guarantees maximum payoff, assuming that the opponent is rational</a:t>
            </a:r>
          </a:p>
          <a:p>
            <a:pPr>
              <a:buFont typeface="Wingdings" charset="0"/>
              <a:buNone/>
            </a:pPr>
            <a:endParaRPr lang="en-US" sz="800"/>
          </a:p>
          <a:p>
            <a:r>
              <a:rPr lang="en-US"/>
              <a:t>Labeling can be implemented using depth-first search using linear space</a:t>
            </a:r>
          </a:p>
        </p:txBody>
      </p:sp>
    </p:spTree>
    <p:extLst>
      <p:ext uri="{BB962C8B-B14F-4D97-AF65-F5344CB8AC3E}">
        <p14:creationId xmlns:p14="http://schemas.microsoft.com/office/powerpoint/2010/main" val="33942150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75FC9-DB2B-FD44-865B-0FFBCC47E374}" type="slidenum">
              <a:rPr lang="en-US"/>
              <a:pPr/>
              <a:t>22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Illustration of minimax</a:t>
            </a:r>
          </a:p>
        </p:txBody>
      </p:sp>
      <p:sp>
        <p:nvSpPr>
          <p:cNvPr id="187395" name="AutoShape 3"/>
          <p:cNvSpPr>
            <a:spLocks noChangeArrowheads="1"/>
          </p:cNvSpPr>
          <p:nvPr/>
        </p:nvSpPr>
        <p:spPr bwMode="auto">
          <a:xfrm>
            <a:off x="4491038" y="23622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396" name="AutoShape 4"/>
          <p:cNvSpPr>
            <a:spLocks noChangeArrowheads="1"/>
          </p:cNvSpPr>
          <p:nvPr/>
        </p:nvSpPr>
        <p:spPr bwMode="auto">
          <a:xfrm>
            <a:off x="949325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397" name="AutoShape 5"/>
          <p:cNvSpPr>
            <a:spLocks noChangeArrowheads="1"/>
          </p:cNvSpPr>
          <p:nvPr/>
        </p:nvSpPr>
        <p:spPr bwMode="auto">
          <a:xfrm>
            <a:off x="17526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398" name="AutoShape 6"/>
          <p:cNvSpPr>
            <a:spLocks noChangeArrowheads="1"/>
          </p:cNvSpPr>
          <p:nvPr/>
        </p:nvSpPr>
        <p:spPr bwMode="auto">
          <a:xfrm>
            <a:off x="2555875" y="5172075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399" name="AutoShape 7"/>
          <p:cNvSpPr>
            <a:spLocks noChangeArrowheads="1"/>
          </p:cNvSpPr>
          <p:nvPr/>
        </p:nvSpPr>
        <p:spPr bwMode="auto">
          <a:xfrm rot="-10744503">
            <a:off x="1752600" y="38100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7400" name="AutoShape 8"/>
          <p:cNvCxnSpPr>
            <a:cxnSpLocks noChangeShapeType="1"/>
            <a:stCxn id="187395" idx="3"/>
            <a:endCxn id="187399" idx="3"/>
          </p:cNvCxnSpPr>
          <p:nvPr/>
        </p:nvCxnSpPr>
        <p:spPr bwMode="auto">
          <a:xfrm flipH="1">
            <a:off x="2022475" y="2828925"/>
            <a:ext cx="2735263" cy="9731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01" name="AutoShape 9"/>
          <p:cNvCxnSpPr>
            <a:cxnSpLocks noChangeShapeType="1"/>
            <a:stCxn id="187395" idx="3"/>
            <a:endCxn id="187424" idx="3"/>
          </p:cNvCxnSpPr>
          <p:nvPr/>
        </p:nvCxnSpPr>
        <p:spPr bwMode="auto">
          <a:xfrm>
            <a:off x="4757738" y="2828925"/>
            <a:ext cx="2751137" cy="9890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02" name="AutoShape 10"/>
          <p:cNvCxnSpPr>
            <a:cxnSpLocks noChangeShapeType="1"/>
            <a:stCxn id="187399" idx="0"/>
            <a:endCxn id="187396" idx="0"/>
          </p:cNvCxnSpPr>
          <p:nvPr/>
        </p:nvCxnSpPr>
        <p:spPr bwMode="auto">
          <a:xfrm flipH="1">
            <a:off x="1216025" y="4273550"/>
            <a:ext cx="798513" cy="8985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03" name="AutoShape 11"/>
          <p:cNvCxnSpPr>
            <a:cxnSpLocks noChangeShapeType="1"/>
            <a:stCxn id="187399" idx="0"/>
            <a:endCxn id="187397" idx="0"/>
          </p:cNvCxnSpPr>
          <p:nvPr/>
        </p:nvCxnSpPr>
        <p:spPr bwMode="auto">
          <a:xfrm>
            <a:off x="2014538" y="4273550"/>
            <a:ext cx="4762" cy="8985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04" name="AutoShape 12"/>
          <p:cNvCxnSpPr>
            <a:cxnSpLocks noChangeShapeType="1"/>
            <a:stCxn id="187399" idx="0"/>
            <a:endCxn id="187398" idx="0"/>
          </p:cNvCxnSpPr>
          <p:nvPr/>
        </p:nvCxnSpPr>
        <p:spPr bwMode="auto">
          <a:xfrm>
            <a:off x="2014538" y="4273550"/>
            <a:ext cx="808037" cy="889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7405" name="Rectangle 13"/>
          <p:cNvSpPr>
            <a:spLocks noChangeArrowheads="1"/>
          </p:cNvSpPr>
          <p:nvPr/>
        </p:nvSpPr>
        <p:spPr bwMode="auto">
          <a:xfrm>
            <a:off x="949325" y="2349500"/>
            <a:ext cx="84455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MAX</a:t>
            </a:r>
          </a:p>
          <a:p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MIN</a:t>
            </a:r>
          </a:p>
        </p:txBody>
      </p:sp>
      <p:sp>
        <p:nvSpPr>
          <p:cNvPr id="187406" name="Rectangle 14"/>
          <p:cNvSpPr>
            <a:spLocks noChangeArrowheads="1"/>
          </p:cNvSpPr>
          <p:nvPr/>
        </p:nvSpPr>
        <p:spPr bwMode="auto">
          <a:xfrm>
            <a:off x="949325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87407" name="Rectangle 15"/>
          <p:cNvSpPr>
            <a:spLocks noChangeArrowheads="1"/>
          </p:cNvSpPr>
          <p:nvPr/>
        </p:nvSpPr>
        <p:spPr bwMode="auto">
          <a:xfrm>
            <a:off x="17526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187408" name="Rectangle 16"/>
          <p:cNvSpPr>
            <a:spLocks noChangeArrowheads="1"/>
          </p:cNvSpPr>
          <p:nvPr/>
        </p:nvSpPr>
        <p:spPr bwMode="auto">
          <a:xfrm>
            <a:off x="2555875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87409" name="Rectangle 17"/>
          <p:cNvSpPr>
            <a:spLocks noChangeArrowheads="1"/>
          </p:cNvSpPr>
          <p:nvPr/>
        </p:nvSpPr>
        <p:spPr bwMode="auto">
          <a:xfrm>
            <a:off x="2289175" y="3802063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87410" name="AutoShape 18"/>
          <p:cNvSpPr>
            <a:spLocks noChangeArrowheads="1"/>
          </p:cNvSpPr>
          <p:nvPr/>
        </p:nvSpPr>
        <p:spPr bwMode="auto">
          <a:xfrm>
            <a:off x="3692525" y="5189538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1" name="AutoShape 19"/>
          <p:cNvSpPr>
            <a:spLocks noChangeArrowheads="1"/>
          </p:cNvSpPr>
          <p:nvPr/>
        </p:nvSpPr>
        <p:spPr bwMode="auto">
          <a:xfrm>
            <a:off x="4495800" y="5189538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2" name="AutoShape 20"/>
          <p:cNvSpPr>
            <a:spLocks noChangeArrowheads="1"/>
          </p:cNvSpPr>
          <p:nvPr/>
        </p:nvSpPr>
        <p:spPr bwMode="auto">
          <a:xfrm>
            <a:off x="5299075" y="5180013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3" name="AutoShape 21"/>
          <p:cNvSpPr>
            <a:spLocks noChangeArrowheads="1"/>
          </p:cNvSpPr>
          <p:nvPr/>
        </p:nvSpPr>
        <p:spPr bwMode="auto">
          <a:xfrm rot="-10744503">
            <a:off x="4495800" y="3817938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7414" name="AutoShape 22"/>
          <p:cNvCxnSpPr>
            <a:cxnSpLocks noChangeShapeType="1"/>
            <a:stCxn id="187413" idx="0"/>
            <a:endCxn id="187410" idx="0"/>
          </p:cNvCxnSpPr>
          <p:nvPr/>
        </p:nvCxnSpPr>
        <p:spPr bwMode="auto">
          <a:xfrm flipH="1">
            <a:off x="3959225" y="4281488"/>
            <a:ext cx="798513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15" name="AutoShape 23"/>
          <p:cNvCxnSpPr>
            <a:cxnSpLocks noChangeShapeType="1"/>
            <a:stCxn id="187413" idx="0"/>
            <a:endCxn id="187411" idx="0"/>
          </p:cNvCxnSpPr>
          <p:nvPr/>
        </p:nvCxnSpPr>
        <p:spPr bwMode="auto">
          <a:xfrm>
            <a:off x="4757738" y="4281488"/>
            <a:ext cx="4762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16" name="AutoShape 24"/>
          <p:cNvCxnSpPr>
            <a:cxnSpLocks noChangeShapeType="1"/>
            <a:stCxn id="187413" idx="0"/>
            <a:endCxn id="187412" idx="0"/>
          </p:cNvCxnSpPr>
          <p:nvPr/>
        </p:nvCxnSpPr>
        <p:spPr bwMode="auto">
          <a:xfrm>
            <a:off x="4757738" y="4281488"/>
            <a:ext cx="808037" cy="889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7417" name="Rectangle 25"/>
          <p:cNvSpPr>
            <a:spLocks noChangeArrowheads="1"/>
          </p:cNvSpPr>
          <p:nvPr/>
        </p:nvSpPr>
        <p:spPr bwMode="auto">
          <a:xfrm>
            <a:off x="3692525" y="564673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87418" name="Rectangle 26"/>
          <p:cNvSpPr>
            <a:spLocks noChangeArrowheads="1"/>
          </p:cNvSpPr>
          <p:nvPr/>
        </p:nvSpPr>
        <p:spPr bwMode="auto">
          <a:xfrm>
            <a:off x="4495800" y="564673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87419" name="Rectangle 27"/>
          <p:cNvSpPr>
            <a:spLocks noChangeArrowheads="1"/>
          </p:cNvSpPr>
          <p:nvPr/>
        </p:nvSpPr>
        <p:spPr bwMode="auto">
          <a:xfrm>
            <a:off x="5299075" y="564673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87420" name="Rectangle 28"/>
          <p:cNvSpPr>
            <a:spLocks noChangeArrowheads="1"/>
          </p:cNvSpPr>
          <p:nvPr/>
        </p:nvSpPr>
        <p:spPr bwMode="auto">
          <a:xfrm>
            <a:off x="5032375" y="3810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87421" name="AutoShape 29"/>
          <p:cNvSpPr>
            <a:spLocks noChangeArrowheads="1"/>
          </p:cNvSpPr>
          <p:nvPr/>
        </p:nvSpPr>
        <p:spPr bwMode="auto">
          <a:xfrm>
            <a:off x="6435725" y="5197475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2" name="AutoShape 30"/>
          <p:cNvSpPr>
            <a:spLocks noChangeArrowheads="1"/>
          </p:cNvSpPr>
          <p:nvPr/>
        </p:nvSpPr>
        <p:spPr bwMode="auto">
          <a:xfrm>
            <a:off x="7239000" y="5197475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3" name="AutoShape 31"/>
          <p:cNvSpPr>
            <a:spLocks noChangeArrowheads="1"/>
          </p:cNvSpPr>
          <p:nvPr/>
        </p:nvSpPr>
        <p:spPr bwMode="auto">
          <a:xfrm>
            <a:off x="8042275" y="518795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4" name="AutoShape 32"/>
          <p:cNvSpPr>
            <a:spLocks noChangeArrowheads="1"/>
          </p:cNvSpPr>
          <p:nvPr/>
        </p:nvSpPr>
        <p:spPr bwMode="auto">
          <a:xfrm rot="-10744503">
            <a:off x="7239000" y="3825875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7425" name="AutoShape 33"/>
          <p:cNvCxnSpPr>
            <a:cxnSpLocks noChangeShapeType="1"/>
            <a:stCxn id="187424" idx="0"/>
            <a:endCxn id="187421" idx="0"/>
          </p:cNvCxnSpPr>
          <p:nvPr/>
        </p:nvCxnSpPr>
        <p:spPr bwMode="auto">
          <a:xfrm flipH="1">
            <a:off x="6702425" y="4289425"/>
            <a:ext cx="798513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26" name="AutoShape 34"/>
          <p:cNvCxnSpPr>
            <a:cxnSpLocks noChangeShapeType="1"/>
            <a:stCxn id="187424" idx="0"/>
            <a:endCxn id="187422" idx="0"/>
          </p:cNvCxnSpPr>
          <p:nvPr/>
        </p:nvCxnSpPr>
        <p:spPr bwMode="auto">
          <a:xfrm>
            <a:off x="7500938" y="4289425"/>
            <a:ext cx="4762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427" name="AutoShape 35"/>
          <p:cNvCxnSpPr>
            <a:cxnSpLocks noChangeShapeType="1"/>
            <a:stCxn id="187424" idx="0"/>
            <a:endCxn id="187423" idx="0"/>
          </p:cNvCxnSpPr>
          <p:nvPr/>
        </p:nvCxnSpPr>
        <p:spPr bwMode="auto">
          <a:xfrm>
            <a:off x="7500938" y="4289425"/>
            <a:ext cx="808037" cy="889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7428" name="Rectangle 36"/>
          <p:cNvSpPr>
            <a:spLocks noChangeArrowheads="1"/>
          </p:cNvSpPr>
          <p:nvPr/>
        </p:nvSpPr>
        <p:spPr bwMode="auto">
          <a:xfrm>
            <a:off x="6435725" y="56546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14</a:t>
            </a:r>
          </a:p>
        </p:txBody>
      </p:sp>
      <p:sp>
        <p:nvSpPr>
          <p:cNvPr id="187429" name="Rectangle 37"/>
          <p:cNvSpPr>
            <a:spLocks noChangeArrowheads="1"/>
          </p:cNvSpPr>
          <p:nvPr/>
        </p:nvSpPr>
        <p:spPr bwMode="auto">
          <a:xfrm>
            <a:off x="7239000" y="56546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87430" name="Rectangle 38"/>
          <p:cNvSpPr>
            <a:spLocks noChangeArrowheads="1"/>
          </p:cNvSpPr>
          <p:nvPr/>
        </p:nvSpPr>
        <p:spPr bwMode="auto">
          <a:xfrm>
            <a:off x="8042275" y="56546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87431" name="Rectangle 39"/>
          <p:cNvSpPr>
            <a:spLocks noChangeArrowheads="1"/>
          </p:cNvSpPr>
          <p:nvPr/>
        </p:nvSpPr>
        <p:spPr bwMode="auto">
          <a:xfrm>
            <a:off x="7775575" y="381793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cxnSp>
        <p:nvCxnSpPr>
          <p:cNvPr id="187432" name="AutoShape 40"/>
          <p:cNvCxnSpPr>
            <a:cxnSpLocks noChangeShapeType="1"/>
            <a:stCxn id="187395" idx="3"/>
            <a:endCxn id="187413" idx="3"/>
          </p:cNvCxnSpPr>
          <p:nvPr/>
        </p:nvCxnSpPr>
        <p:spPr bwMode="auto">
          <a:xfrm>
            <a:off x="4757738" y="2828925"/>
            <a:ext cx="7937" cy="981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7433" name="Rectangle 41"/>
          <p:cNvSpPr>
            <a:spLocks noChangeArrowheads="1"/>
          </p:cNvSpPr>
          <p:nvPr/>
        </p:nvSpPr>
        <p:spPr bwMode="auto">
          <a:xfrm>
            <a:off x="5024438" y="237172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00904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3C08-4838-F447-848E-0D16C8552CF5}" type="slidenum">
              <a:rPr lang="en-US"/>
              <a:pPr/>
              <a:t>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But seriously...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search all the way to leaves</a:t>
            </a:r>
          </a:p>
          <a:p>
            <a:r>
              <a:rPr lang="en-US"/>
              <a:t>Use Cutoff-Test function; </a:t>
            </a:r>
            <a:br>
              <a:rPr lang="en-US"/>
            </a:br>
            <a:r>
              <a:rPr lang="en-US"/>
              <a:t>generate a partial tree whose leaves meet the cutoff-test</a:t>
            </a:r>
          </a:p>
          <a:p>
            <a:r>
              <a:rPr lang="en-US"/>
              <a:t>Apply heuristic to each leaf</a:t>
            </a:r>
          </a:p>
          <a:p>
            <a:r>
              <a:rPr lang="en-US"/>
              <a:t>Assume that the heuristic represents payoffs, and back up using minimax</a:t>
            </a:r>
          </a:p>
        </p:txBody>
      </p:sp>
    </p:spTree>
    <p:extLst>
      <p:ext uri="{BB962C8B-B14F-4D97-AF65-F5344CB8AC3E}">
        <p14:creationId xmlns:p14="http://schemas.microsoft.com/office/powerpoint/2010/main" val="19168366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9A45-5461-6644-B8A7-D200EF978311}" type="slidenum">
              <a:rPr lang="en-US"/>
              <a:pPr/>
              <a:t>24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sz="4000" dirty="0" smtClean="0"/>
              <a:t>What</a:t>
            </a:r>
            <a:r>
              <a:rPr lang="en-US" sz="4000" dirty="0" smtClean="0">
                <a:latin typeface="Arial"/>
              </a:rPr>
              <a:t>’</a:t>
            </a:r>
            <a:r>
              <a:rPr lang="en-US" sz="4000" dirty="0" smtClean="0"/>
              <a:t>s </a:t>
            </a:r>
            <a:r>
              <a:rPr lang="en-US" sz="4000" dirty="0"/>
              <a:t>in an evaluation function?</a:t>
            </a:r>
            <a:endParaRPr lang="en-US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Evaluation function assigns each state to a category, and imposes an ordering on the categories</a:t>
            </a:r>
          </a:p>
          <a:p>
            <a:pPr>
              <a:buFont typeface="Wingdings" charset="0"/>
              <a:buNone/>
            </a:pPr>
            <a:endParaRPr lang="en-US" sz="800"/>
          </a:p>
          <a:p>
            <a:r>
              <a:rPr lang="en-US"/>
              <a:t>Some claim that the evaluation function should measure P(winning)...</a:t>
            </a:r>
          </a:p>
        </p:txBody>
      </p:sp>
    </p:spTree>
    <p:extLst>
      <p:ext uri="{BB962C8B-B14F-4D97-AF65-F5344CB8AC3E}">
        <p14:creationId xmlns:p14="http://schemas.microsoft.com/office/powerpoint/2010/main" val="18871193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D62D-126F-854E-BDA8-7D513769FA88}" type="slidenum">
              <a:rPr lang="en-US"/>
              <a:pPr/>
              <a:t>25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sz="4000"/>
              <a:t>Evaluating states in</a:t>
            </a:r>
            <a:br>
              <a:rPr lang="en-US" sz="4000"/>
            </a:br>
            <a:r>
              <a:rPr lang="en-US" sz="4000"/>
              <a:t>chess</a:t>
            </a: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209800"/>
            <a:ext cx="7772400" cy="392271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ja-JP" altLang="en-US">
                <a:latin typeface="Arial"/>
              </a:rPr>
              <a:t>“</a:t>
            </a:r>
            <a:r>
              <a:rPr lang="en-US"/>
              <a:t>material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evaluation</a:t>
            </a:r>
          </a:p>
          <a:p>
            <a:r>
              <a:rPr lang="en-US"/>
              <a:t>Count the pieces for each side, giving each a weight (queen=9, rook=5, knight/bishop=3, pawn=1)</a:t>
            </a:r>
          </a:p>
          <a:p>
            <a:r>
              <a:rPr lang="en-US"/>
              <a:t>What properties do we care about in the evaluation function?</a:t>
            </a:r>
          </a:p>
          <a:p>
            <a:r>
              <a:rPr lang="en-US"/>
              <a:t>Only the ordering matters</a:t>
            </a:r>
          </a:p>
        </p:txBody>
      </p:sp>
      <p:pic>
        <p:nvPicPr>
          <p:cNvPr id="190468" name="Picture 4" descr=" Picture 6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3048000" cy="267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1421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8D345-9853-EB44-9253-B0F781B36C0D}" type="slidenum">
              <a:rPr lang="en-US"/>
              <a:pPr/>
              <a:t>26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sz="4000"/>
              <a:t>Evaluating states in</a:t>
            </a:r>
            <a:br>
              <a:rPr lang="en-US" sz="4000"/>
            </a:br>
            <a:r>
              <a:rPr lang="en-US" sz="4000"/>
              <a:t>backgammon</a:t>
            </a:r>
            <a:endParaRPr lang="en-US"/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8040688" cy="392271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/>
              <a:t>Possible goals (features):</a:t>
            </a:r>
          </a:p>
          <a:p>
            <a:pPr>
              <a:lnSpc>
                <a:spcPct val="90000"/>
              </a:lnSpc>
            </a:pPr>
            <a:r>
              <a:rPr lang="en-US" sz="2800"/>
              <a:t>Hit your opponent's blots</a:t>
            </a:r>
          </a:p>
          <a:p>
            <a:pPr>
              <a:lnSpc>
                <a:spcPct val="90000"/>
              </a:lnSpc>
            </a:pPr>
            <a:r>
              <a:rPr lang="en-US" sz="2800"/>
              <a:t>Reduce the number of blots that are in danger</a:t>
            </a:r>
          </a:p>
          <a:p>
            <a:pPr>
              <a:lnSpc>
                <a:spcPct val="90000"/>
              </a:lnSpc>
            </a:pPr>
            <a:r>
              <a:rPr lang="en-US" sz="2800"/>
              <a:t>Build points to block your opponent</a:t>
            </a:r>
          </a:p>
          <a:p>
            <a:pPr>
              <a:lnSpc>
                <a:spcPct val="90000"/>
              </a:lnSpc>
            </a:pPr>
            <a:r>
              <a:rPr lang="en-US" sz="2800"/>
              <a:t>Remove men from board</a:t>
            </a:r>
          </a:p>
          <a:p>
            <a:pPr>
              <a:lnSpc>
                <a:spcPct val="90000"/>
              </a:lnSpc>
            </a:pPr>
            <a:r>
              <a:rPr lang="en-US" sz="2800"/>
              <a:t>Get out of opponent's home</a:t>
            </a:r>
          </a:p>
          <a:p>
            <a:pPr>
              <a:lnSpc>
                <a:spcPct val="90000"/>
              </a:lnSpc>
            </a:pPr>
            <a:r>
              <a:rPr lang="en-US" sz="2800"/>
              <a:t>Don't build high points</a:t>
            </a:r>
          </a:p>
          <a:p>
            <a:pPr>
              <a:lnSpc>
                <a:spcPct val="90000"/>
              </a:lnSpc>
            </a:pPr>
            <a:r>
              <a:rPr lang="en-US" sz="2800"/>
              <a:t>Spread the men at home positions</a:t>
            </a:r>
          </a:p>
        </p:txBody>
      </p:sp>
      <p:pic>
        <p:nvPicPr>
          <p:cNvPr id="191492" name="Picture 4" descr=" Picture 5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2971800" cy="276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3257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CB285-7405-104E-BC2C-B2B910626A0C}" type="slidenum">
              <a:rPr lang="en-US"/>
              <a:pPr/>
              <a:t>27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Learning evaluation functions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Learning the weights of chess pieces... can use anything from linear regression to hill-climbing.</a:t>
            </a:r>
          </a:p>
          <a:p>
            <a:pPr>
              <a:buFont typeface="Wingdings" charset="0"/>
              <a:buNone/>
            </a:pPr>
            <a:endParaRPr lang="en-US" sz="800"/>
          </a:p>
          <a:p>
            <a:r>
              <a:rPr lang="en-US"/>
              <a:t>The harder question is picking the primitive features to use.</a:t>
            </a:r>
          </a:p>
        </p:txBody>
      </p:sp>
    </p:spTree>
    <p:extLst>
      <p:ext uri="{BB962C8B-B14F-4D97-AF65-F5344CB8AC3E}">
        <p14:creationId xmlns:p14="http://schemas.microsoft.com/office/powerpoint/2010/main" val="1412809204"/>
      </p:ext>
    </p:extLst>
  </p:cSld>
  <p:clrMapOvr>
    <a:masterClrMapping/>
  </p:clrMapOvr>
  <p:transition xmlns:p14="http://schemas.microsoft.com/office/powerpoint/2010/main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AAA9-07E7-5449-AF39-7BC423BA8830}" type="slidenum">
              <a:rPr lang="en-US"/>
              <a:pPr/>
              <a:t>28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Problems with minimax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/>
              <a:t>Uniform depth limit</a:t>
            </a:r>
            <a:endParaRPr lang="en-US" sz="800"/>
          </a:p>
          <a:p>
            <a:pPr>
              <a:lnSpc>
                <a:spcPct val="90000"/>
              </a:lnSpc>
            </a:pPr>
            <a:r>
              <a:rPr lang="en-US"/>
              <a:t>Horizon problem: </a:t>
            </a:r>
            <a:br>
              <a:rPr lang="en-US"/>
            </a:br>
            <a:r>
              <a:rPr lang="en-US"/>
              <a:t>over-rates sequences of moves that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stall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some bad outcome</a:t>
            </a:r>
          </a:p>
          <a:p>
            <a:pPr>
              <a:lnSpc>
                <a:spcPct val="90000"/>
              </a:lnSpc>
            </a:pPr>
            <a:r>
              <a:rPr lang="en-US"/>
              <a:t>Does not take into account possible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deviations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from guaranteed value</a:t>
            </a:r>
          </a:p>
          <a:p>
            <a:pPr>
              <a:lnSpc>
                <a:spcPct val="90000"/>
              </a:lnSpc>
            </a:pPr>
            <a:r>
              <a:rPr lang="en-US"/>
              <a:t>Does not factor search cost into the process</a:t>
            </a:r>
          </a:p>
        </p:txBody>
      </p:sp>
    </p:spTree>
    <p:extLst>
      <p:ext uri="{BB962C8B-B14F-4D97-AF65-F5344CB8AC3E}">
        <p14:creationId xmlns:p14="http://schemas.microsoft.com/office/powerpoint/2010/main" val="145846355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C4DF-8682-8C43-B7A5-1EAC6BFFC48F}" type="slidenum">
              <a:rPr lang="en-US"/>
              <a:pPr/>
              <a:t>29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r>
              <a:rPr lang="en-US" sz="4000"/>
              <a:t>Minimax may be inappropriate…</a:t>
            </a:r>
            <a:endParaRPr lang="en-US"/>
          </a:p>
        </p:txBody>
      </p:sp>
      <p:sp>
        <p:nvSpPr>
          <p:cNvPr id="194563" name="AutoShape 3"/>
          <p:cNvSpPr>
            <a:spLocks noChangeArrowheads="1"/>
          </p:cNvSpPr>
          <p:nvPr/>
        </p:nvSpPr>
        <p:spPr bwMode="auto">
          <a:xfrm>
            <a:off x="4229100" y="23622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4" name="AutoShape 4"/>
          <p:cNvSpPr>
            <a:spLocks noChangeArrowheads="1"/>
          </p:cNvSpPr>
          <p:nvPr/>
        </p:nvSpPr>
        <p:spPr bwMode="auto">
          <a:xfrm>
            <a:off x="8382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5" name="AutoShape 5"/>
          <p:cNvSpPr>
            <a:spLocks noChangeArrowheads="1"/>
          </p:cNvSpPr>
          <p:nvPr/>
        </p:nvSpPr>
        <p:spPr bwMode="auto">
          <a:xfrm>
            <a:off x="17526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6" name="AutoShape 6"/>
          <p:cNvSpPr>
            <a:spLocks noChangeArrowheads="1"/>
          </p:cNvSpPr>
          <p:nvPr/>
        </p:nvSpPr>
        <p:spPr bwMode="auto">
          <a:xfrm>
            <a:off x="26670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AutoShape 7"/>
          <p:cNvSpPr>
            <a:spLocks noChangeArrowheads="1"/>
          </p:cNvSpPr>
          <p:nvPr/>
        </p:nvSpPr>
        <p:spPr bwMode="auto">
          <a:xfrm>
            <a:off x="35814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8" name="AutoShape 8"/>
          <p:cNvSpPr>
            <a:spLocks noChangeArrowheads="1"/>
          </p:cNvSpPr>
          <p:nvPr/>
        </p:nvSpPr>
        <p:spPr bwMode="auto">
          <a:xfrm>
            <a:off x="47625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9" name="AutoShape 9"/>
          <p:cNvSpPr>
            <a:spLocks noChangeArrowheads="1"/>
          </p:cNvSpPr>
          <p:nvPr/>
        </p:nvSpPr>
        <p:spPr bwMode="auto">
          <a:xfrm>
            <a:off x="56769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70" name="AutoShape 10"/>
          <p:cNvSpPr>
            <a:spLocks noChangeArrowheads="1"/>
          </p:cNvSpPr>
          <p:nvPr/>
        </p:nvSpPr>
        <p:spPr bwMode="auto">
          <a:xfrm>
            <a:off x="65913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71" name="AutoShape 11"/>
          <p:cNvSpPr>
            <a:spLocks noChangeArrowheads="1"/>
          </p:cNvSpPr>
          <p:nvPr/>
        </p:nvSpPr>
        <p:spPr bwMode="auto">
          <a:xfrm>
            <a:off x="7505700" y="51816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72" name="AutoShape 12"/>
          <p:cNvSpPr>
            <a:spLocks noChangeArrowheads="1"/>
          </p:cNvSpPr>
          <p:nvPr/>
        </p:nvSpPr>
        <p:spPr bwMode="auto">
          <a:xfrm rot="-10744503">
            <a:off x="6210300" y="38100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73" name="AutoShape 13"/>
          <p:cNvSpPr>
            <a:spLocks noChangeArrowheads="1"/>
          </p:cNvSpPr>
          <p:nvPr/>
        </p:nvSpPr>
        <p:spPr bwMode="auto">
          <a:xfrm rot="-10744503">
            <a:off x="2286000" y="3810000"/>
            <a:ext cx="5334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94574" name="AutoShape 14"/>
          <p:cNvCxnSpPr>
            <a:cxnSpLocks noChangeShapeType="1"/>
            <a:stCxn id="194563" idx="3"/>
            <a:endCxn id="194573" idx="3"/>
          </p:cNvCxnSpPr>
          <p:nvPr/>
        </p:nvCxnSpPr>
        <p:spPr bwMode="auto">
          <a:xfrm flipH="1">
            <a:off x="2555875" y="2828925"/>
            <a:ext cx="1939925" cy="973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75" name="AutoShape 15"/>
          <p:cNvCxnSpPr>
            <a:cxnSpLocks noChangeShapeType="1"/>
            <a:stCxn id="194563" idx="3"/>
            <a:endCxn id="194572" idx="3"/>
          </p:cNvCxnSpPr>
          <p:nvPr/>
        </p:nvCxnSpPr>
        <p:spPr bwMode="auto">
          <a:xfrm>
            <a:off x="4495800" y="2828925"/>
            <a:ext cx="1984375" cy="973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76" name="AutoShape 16"/>
          <p:cNvCxnSpPr>
            <a:cxnSpLocks noChangeShapeType="1"/>
            <a:stCxn id="194573" idx="0"/>
            <a:endCxn id="194564" idx="0"/>
          </p:cNvCxnSpPr>
          <p:nvPr/>
        </p:nvCxnSpPr>
        <p:spPr bwMode="auto">
          <a:xfrm flipH="1">
            <a:off x="1104900" y="4273550"/>
            <a:ext cx="1443038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77" name="AutoShape 17"/>
          <p:cNvCxnSpPr>
            <a:cxnSpLocks noChangeShapeType="1"/>
            <a:stCxn id="194573" idx="0"/>
            <a:endCxn id="194565" idx="0"/>
          </p:cNvCxnSpPr>
          <p:nvPr/>
        </p:nvCxnSpPr>
        <p:spPr bwMode="auto">
          <a:xfrm flipH="1">
            <a:off x="2019300" y="4273550"/>
            <a:ext cx="528638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78" name="AutoShape 18"/>
          <p:cNvCxnSpPr>
            <a:cxnSpLocks noChangeShapeType="1"/>
            <a:stCxn id="194573" idx="0"/>
            <a:endCxn id="194566" idx="0"/>
          </p:cNvCxnSpPr>
          <p:nvPr/>
        </p:nvCxnSpPr>
        <p:spPr bwMode="auto">
          <a:xfrm>
            <a:off x="2547938" y="4273550"/>
            <a:ext cx="385762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79" name="AutoShape 19"/>
          <p:cNvCxnSpPr>
            <a:cxnSpLocks noChangeShapeType="1"/>
            <a:stCxn id="194573" idx="0"/>
            <a:endCxn id="194567" idx="0"/>
          </p:cNvCxnSpPr>
          <p:nvPr/>
        </p:nvCxnSpPr>
        <p:spPr bwMode="auto">
          <a:xfrm>
            <a:off x="2547938" y="4273550"/>
            <a:ext cx="1300162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80" name="AutoShape 20"/>
          <p:cNvCxnSpPr>
            <a:cxnSpLocks noChangeShapeType="1"/>
            <a:stCxn id="194572" idx="0"/>
            <a:endCxn id="194568" idx="0"/>
          </p:cNvCxnSpPr>
          <p:nvPr/>
        </p:nvCxnSpPr>
        <p:spPr bwMode="auto">
          <a:xfrm flipH="1">
            <a:off x="5029200" y="4273550"/>
            <a:ext cx="1443038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81" name="AutoShape 21"/>
          <p:cNvCxnSpPr>
            <a:cxnSpLocks noChangeShapeType="1"/>
            <a:stCxn id="194572" idx="0"/>
            <a:endCxn id="194569" idx="0"/>
          </p:cNvCxnSpPr>
          <p:nvPr/>
        </p:nvCxnSpPr>
        <p:spPr bwMode="auto">
          <a:xfrm flipH="1">
            <a:off x="5943600" y="4273550"/>
            <a:ext cx="528638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82" name="AutoShape 22"/>
          <p:cNvCxnSpPr>
            <a:cxnSpLocks noChangeShapeType="1"/>
            <a:stCxn id="194572" idx="0"/>
            <a:endCxn id="194570" idx="0"/>
          </p:cNvCxnSpPr>
          <p:nvPr/>
        </p:nvCxnSpPr>
        <p:spPr bwMode="auto">
          <a:xfrm>
            <a:off x="6472238" y="4273550"/>
            <a:ext cx="385762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4583" name="AutoShape 23"/>
          <p:cNvCxnSpPr>
            <a:cxnSpLocks noChangeShapeType="1"/>
            <a:stCxn id="194572" idx="0"/>
            <a:endCxn id="194571" idx="0"/>
          </p:cNvCxnSpPr>
          <p:nvPr/>
        </p:nvCxnSpPr>
        <p:spPr bwMode="auto">
          <a:xfrm>
            <a:off x="6472238" y="4273550"/>
            <a:ext cx="1300162" cy="898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94584" name="Rectangle 24"/>
          <p:cNvSpPr>
            <a:spLocks noChangeArrowheads="1"/>
          </p:cNvSpPr>
          <p:nvPr/>
        </p:nvSpPr>
        <p:spPr bwMode="auto">
          <a:xfrm>
            <a:off x="949325" y="2349500"/>
            <a:ext cx="84455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MAX</a:t>
            </a:r>
          </a:p>
          <a:p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MIN</a:t>
            </a:r>
          </a:p>
        </p:txBody>
      </p:sp>
      <p:sp>
        <p:nvSpPr>
          <p:cNvPr id="194585" name="Rectangle 25"/>
          <p:cNvSpPr>
            <a:spLocks noChangeArrowheads="1"/>
          </p:cNvSpPr>
          <p:nvPr/>
        </p:nvSpPr>
        <p:spPr bwMode="auto">
          <a:xfrm>
            <a:off x="8382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99</a:t>
            </a:r>
          </a:p>
        </p:txBody>
      </p:sp>
      <p:sp>
        <p:nvSpPr>
          <p:cNvPr id="194586" name="Rectangle 26"/>
          <p:cNvSpPr>
            <a:spLocks noChangeArrowheads="1"/>
          </p:cNvSpPr>
          <p:nvPr/>
        </p:nvSpPr>
        <p:spPr bwMode="auto">
          <a:xfrm>
            <a:off x="17526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1000</a:t>
            </a:r>
          </a:p>
        </p:txBody>
      </p:sp>
      <p:sp>
        <p:nvSpPr>
          <p:cNvPr id="194587" name="Rectangle 27"/>
          <p:cNvSpPr>
            <a:spLocks noChangeArrowheads="1"/>
          </p:cNvSpPr>
          <p:nvPr/>
        </p:nvSpPr>
        <p:spPr bwMode="auto">
          <a:xfrm>
            <a:off x="26670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1000</a:t>
            </a:r>
          </a:p>
        </p:txBody>
      </p:sp>
      <p:sp>
        <p:nvSpPr>
          <p:cNvPr id="194588" name="Rectangle 28"/>
          <p:cNvSpPr>
            <a:spLocks noChangeArrowheads="1"/>
          </p:cNvSpPr>
          <p:nvPr/>
        </p:nvSpPr>
        <p:spPr bwMode="auto">
          <a:xfrm>
            <a:off x="35814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1000</a:t>
            </a:r>
          </a:p>
        </p:txBody>
      </p:sp>
      <p:sp>
        <p:nvSpPr>
          <p:cNvPr id="194589" name="Rectangle 29"/>
          <p:cNvSpPr>
            <a:spLocks noChangeArrowheads="1"/>
          </p:cNvSpPr>
          <p:nvPr/>
        </p:nvSpPr>
        <p:spPr bwMode="auto">
          <a:xfrm>
            <a:off x="47625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</a:t>
            </a:r>
          </a:p>
        </p:txBody>
      </p:sp>
      <p:sp>
        <p:nvSpPr>
          <p:cNvPr id="194590" name="Rectangle 30"/>
          <p:cNvSpPr>
            <a:spLocks noChangeArrowheads="1"/>
          </p:cNvSpPr>
          <p:nvPr/>
        </p:nvSpPr>
        <p:spPr bwMode="auto">
          <a:xfrm>
            <a:off x="56769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101</a:t>
            </a:r>
          </a:p>
        </p:txBody>
      </p:sp>
      <p:sp>
        <p:nvSpPr>
          <p:cNvPr id="194591" name="Rectangle 31"/>
          <p:cNvSpPr>
            <a:spLocks noChangeArrowheads="1"/>
          </p:cNvSpPr>
          <p:nvPr/>
        </p:nvSpPr>
        <p:spPr bwMode="auto">
          <a:xfrm>
            <a:off x="65913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102</a:t>
            </a:r>
          </a:p>
        </p:txBody>
      </p:sp>
      <p:sp>
        <p:nvSpPr>
          <p:cNvPr id="194592" name="Rectangle 32"/>
          <p:cNvSpPr>
            <a:spLocks noChangeArrowheads="1"/>
          </p:cNvSpPr>
          <p:nvPr/>
        </p:nvSpPr>
        <p:spPr bwMode="auto">
          <a:xfrm>
            <a:off x="7505700" y="5638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</a:t>
            </a:r>
          </a:p>
        </p:txBody>
      </p:sp>
      <p:sp>
        <p:nvSpPr>
          <p:cNvPr id="194593" name="Rectangle 33"/>
          <p:cNvSpPr>
            <a:spLocks noChangeArrowheads="1"/>
          </p:cNvSpPr>
          <p:nvPr/>
        </p:nvSpPr>
        <p:spPr bwMode="auto">
          <a:xfrm>
            <a:off x="2819400" y="3810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99</a:t>
            </a:r>
          </a:p>
        </p:txBody>
      </p:sp>
      <p:sp>
        <p:nvSpPr>
          <p:cNvPr id="194594" name="Rectangle 34"/>
          <p:cNvSpPr>
            <a:spLocks noChangeArrowheads="1"/>
          </p:cNvSpPr>
          <p:nvPr/>
        </p:nvSpPr>
        <p:spPr bwMode="auto">
          <a:xfrm>
            <a:off x="6743700" y="3810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948208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4E3B8C-C304-FE4B-898B-ADB1E94E413B}" type="slidenum">
              <a:rPr lang="en-US"/>
              <a:pPr>
                <a:defRPr/>
              </a:pPr>
              <a:t>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Advantages of local search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209800"/>
            <a:ext cx="7772400" cy="3922713"/>
          </a:xfrm>
        </p:spPr>
        <p:txBody>
          <a:bodyPr/>
          <a:lstStyle/>
          <a:p>
            <a:pPr marL="609600" indent="-609600" eaLnBrk="1" hangingPunct="1">
              <a:buSzTx/>
              <a:buFont typeface="Times" charset="0"/>
              <a:buAutoNum type="arabicPeriod"/>
              <a:defRPr/>
            </a:pPr>
            <a:r>
              <a:rPr lang="en-US" dirty="0" smtClean="0">
                <a:cs typeface="+mn-cs"/>
              </a:rPr>
              <a:t>Very simple to implement.</a:t>
            </a:r>
          </a:p>
          <a:p>
            <a:pPr marL="609600" indent="-609600" eaLnBrk="1" hangingPunct="1">
              <a:buSzTx/>
              <a:buFont typeface="Times" charset="0"/>
              <a:buAutoNum type="arabicPeriod"/>
              <a:defRPr/>
            </a:pPr>
            <a:r>
              <a:rPr lang="en-US" dirty="0" smtClean="0">
                <a:cs typeface="+mn-cs"/>
              </a:rPr>
              <a:t>Very little memory is needed.</a:t>
            </a:r>
          </a:p>
          <a:p>
            <a:pPr marL="609600" indent="-609600" eaLnBrk="1" hangingPunct="1">
              <a:buSzTx/>
              <a:buFont typeface="Times" charset="0"/>
              <a:buAutoNum type="arabicPeriod"/>
              <a:defRPr/>
            </a:pPr>
            <a:r>
              <a:rPr lang="en-US" dirty="0" smtClean="0">
                <a:cs typeface="+mn-cs"/>
              </a:rPr>
              <a:t>Can often find reasonable solutions in very large state spaces for which systematic algorithms are not suitable.</a:t>
            </a:r>
          </a:p>
          <a:p>
            <a:pPr marL="609600" indent="-609600" eaLnBrk="1" hangingPunct="1">
              <a:defRPr/>
            </a:pP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206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06D4-8BF7-D74E-9AC3-53D567911EC0}" type="slidenum">
              <a:rPr lang="en-US"/>
              <a:pPr/>
              <a:t>30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Reducing search cost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In chess, can only search </a:t>
            </a:r>
            <a:br>
              <a:rPr lang="en-US"/>
            </a:br>
            <a:r>
              <a:rPr lang="en-US"/>
              <a:t>full-width tree to about 4 levels</a:t>
            </a:r>
          </a:p>
          <a:p>
            <a:pPr>
              <a:buFont typeface="Wingdings" charset="0"/>
              <a:buNone/>
            </a:pPr>
            <a:endParaRPr lang="en-US" sz="800"/>
          </a:p>
          <a:p>
            <a:r>
              <a:rPr lang="en-US"/>
              <a:t>The trick is to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prune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certain subtrees</a:t>
            </a:r>
          </a:p>
          <a:p>
            <a:pPr>
              <a:buFont typeface="Wingdings" charset="0"/>
              <a:buNone/>
            </a:pPr>
            <a:endParaRPr lang="en-US" sz="800"/>
          </a:p>
          <a:p>
            <a:r>
              <a:rPr lang="en-US"/>
              <a:t>Fortunately, best move is provably insensitive to certain subtrees</a:t>
            </a:r>
          </a:p>
        </p:txBody>
      </p:sp>
    </p:spTree>
    <p:extLst>
      <p:ext uri="{BB962C8B-B14F-4D97-AF65-F5344CB8AC3E}">
        <p14:creationId xmlns:p14="http://schemas.microsoft.com/office/powerpoint/2010/main" val="134372748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097D-6937-114D-87AE-3466F8F4A6EF}" type="slidenum">
              <a:rPr lang="en-US"/>
              <a:pPr/>
              <a:t>31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Alpha-Beta pruning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8001000" cy="4267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/>
              <a:t>Goal: compute the minimax value of a game tree with minimal exploration.</a:t>
            </a:r>
          </a:p>
          <a:p>
            <a:pPr>
              <a:lnSpc>
                <a:spcPct val="90000"/>
              </a:lnSpc>
            </a:pPr>
            <a:r>
              <a:rPr lang="en-US"/>
              <a:t>Along current search path, record best choice for Max (alpha), and best choice for Min (beta).</a:t>
            </a:r>
          </a:p>
          <a:p>
            <a:pPr>
              <a:lnSpc>
                <a:spcPct val="90000"/>
              </a:lnSpc>
            </a:pPr>
            <a:r>
              <a:rPr lang="en-US"/>
              <a:t>If any new state is known to be worse than alpha or beta, it can be pruned.</a:t>
            </a:r>
          </a:p>
          <a:p>
            <a:pPr>
              <a:lnSpc>
                <a:spcPct val="90000"/>
              </a:lnSpc>
            </a:pPr>
            <a:r>
              <a:rPr lang="en-US"/>
              <a:t>Simple example of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meta-reasoning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765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B55A-BF39-5041-8019-B476C8A14A61}" type="slidenum">
              <a:rPr lang="en-US"/>
              <a:pPr/>
              <a:t>32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Illustration of Alpha-Beta</a:t>
            </a:r>
          </a:p>
        </p:txBody>
      </p:sp>
      <p:pic>
        <p:nvPicPr>
          <p:cNvPr id="1976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8191500" cy="407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61212" y="4645046"/>
            <a:ext cx="422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90225" y="4645046"/>
            <a:ext cx="422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9094" y="3844970"/>
            <a:ext cx="422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01894" y="4645602"/>
            <a:ext cx="52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33934" y="3797212"/>
            <a:ext cx="52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48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37665" y="2906854"/>
            <a:ext cx="422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25771" y="2313838"/>
            <a:ext cx="422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87363" y="4645046"/>
            <a:ext cx="52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33211" y="3816806"/>
            <a:ext cx="52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24187" y="2886148"/>
            <a:ext cx="52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54149" y="4625452"/>
            <a:ext cx="52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2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B86C7-79F4-4442-A349-97BAE6D85119}" type="slidenum">
              <a:rPr lang="en-US"/>
              <a:pPr/>
              <a:t>33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Implementation of Alpha-Beta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0938" y="2133600"/>
            <a:ext cx="7535862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Font typeface="Wingdings" charset="0"/>
              <a:buNone/>
            </a:pPr>
            <a:r>
              <a:rPr lang="en-US" sz="2800"/>
              <a:t>function </a:t>
            </a:r>
            <a:r>
              <a:rPr lang="en-US" sz="2800" b="1"/>
              <a:t>Alpha (state, </a:t>
            </a:r>
            <a:r>
              <a:rPr lang="en-US" sz="2800" b="1">
                <a:latin typeface="Symbol" charset="0"/>
              </a:rPr>
              <a:t></a:t>
            </a:r>
            <a:r>
              <a:rPr lang="en-US" sz="2800" b="1"/>
              <a:t>, </a:t>
            </a:r>
            <a:r>
              <a:rPr lang="en-US" sz="2800" b="1">
                <a:latin typeface="Symbol" charset="0"/>
              </a:rPr>
              <a:t></a:t>
            </a:r>
            <a:r>
              <a:rPr lang="en-US" sz="2800" b="1"/>
              <a:t>) </a:t>
            </a:r>
            <a:endParaRPr lang="en-US" sz="2800">
              <a:latin typeface="Symbol" charset="0"/>
            </a:endParaRPr>
          </a:p>
          <a:p>
            <a:pPr>
              <a:buFont typeface="Wingdings" charset="0"/>
              <a:buNone/>
            </a:pPr>
            <a:r>
              <a:rPr lang="en-US" sz="2800"/>
              <a:t>	if </a:t>
            </a:r>
            <a:r>
              <a:rPr lang="en-US" sz="2800" b="1"/>
              <a:t>Cutoff (state) </a:t>
            </a:r>
            <a:r>
              <a:rPr lang="en-US" sz="2800"/>
              <a:t>then return </a:t>
            </a:r>
            <a:r>
              <a:rPr lang="en-US" sz="2800" b="1"/>
              <a:t>Value(state)</a:t>
            </a:r>
          </a:p>
          <a:p>
            <a:pPr>
              <a:buFont typeface="Wingdings" charset="0"/>
              <a:buNone/>
            </a:pPr>
            <a:r>
              <a:rPr lang="en-US" sz="2800"/>
              <a:t>	for each </a:t>
            </a:r>
            <a:r>
              <a:rPr lang="en-US" sz="2800" b="1"/>
              <a:t>s </a:t>
            </a:r>
            <a:r>
              <a:rPr lang="en-US" sz="2800"/>
              <a:t>in </a:t>
            </a:r>
            <a:r>
              <a:rPr lang="en-US" sz="2800" b="1"/>
              <a:t>Successors(state) </a:t>
            </a:r>
            <a:r>
              <a:rPr lang="en-US" sz="2800"/>
              <a:t>do</a:t>
            </a:r>
          </a:p>
          <a:p>
            <a:pPr>
              <a:buFont typeface="Wingdings" charset="0"/>
              <a:buNone/>
            </a:pPr>
            <a:r>
              <a:rPr lang="en-US" sz="2800"/>
              <a:t>		</a:t>
            </a:r>
            <a:r>
              <a:rPr lang="en-US" sz="2800" b="1">
                <a:latin typeface="Symbol" charset="0"/>
              </a:rPr>
              <a:t></a:t>
            </a:r>
            <a:r>
              <a:rPr lang="en-US" sz="2800" b="1"/>
              <a:t> </a:t>
            </a:r>
            <a:r>
              <a:rPr lang="en-US" sz="2800" b="1">
                <a:latin typeface="Symbol" charset="0"/>
              </a:rPr>
              <a:t></a:t>
            </a:r>
            <a:r>
              <a:rPr lang="en-US" sz="2800" b="1"/>
              <a:t> Max(</a:t>
            </a:r>
            <a:r>
              <a:rPr lang="en-US" sz="2800" b="1">
                <a:latin typeface="Symbol" charset="0"/>
              </a:rPr>
              <a:t></a:t>
            </a:r>
            <a:r>
              <a:rPr lang="en-US" sz="2800" b="1"/>
              <a:t>, Beta (s, </a:t>
            </a:r>
            <a:r>
              <a:rPr lang="en-US" sz="2800" b="1">
                <a:latin typeface="Symbol" charset="0"/>
              </a:rPr>
              <a:t></a:t>
            </a:r>
            <a:r>
              <a:rPr lang="en-US" sz="2800" b="1"/>
              <a:t>, </a:t>
            </a:r>
            <a:r>
              <a:rPr lang="en-US" sz="2800" b="1">
                <a:latin typeface="Symbol" charset="0"/>
              </a:rPr>
              <a:t></a:t>
            </a:r>
            <a:r>
              <a:rPr lang="en-US" sz="2800" b="1"/>
              <a:t>))</a:t>
            </a:r>
          </a:p>
          <a:p>
            <a:pPr>
              <a:buFont typeface="Wingdings" charset="0"/>
              <a:buNone/>
            </a:pPr>
            <a:r>
              <a:rPr lang="en-US" sz="2800"/>
              <a:t>		if </a:t>
            </a:r>
            <a:r>
              <a:rPr lang="en-US" sz="2800" b="1">
                <a:latin typeface="Symbol" charset="0"/>
              </a:rPr>
              <a:t></a:t>
            </a:r>
            <a:r>
              <a:rPr lang="en-US" sz="2800"/>
              <a:t>then return</a:t>
            </a:r>
            <a:r>
              <a:rPr lang="en-US" sz="2800" b="1"/>
              <a:t> </a:t>
            </a:r>
            <a:r>
              <a:rPr lang="en-US" sz="2800" b="1">
                <a:latin typeface="Symbol" charset="0"/>
              </a:rPr>
              <a:t></a:t>
            </a:r>
            <a:endParaRPr lang="en-US" sz="2800"/>
          </a:p>
          <a:p>
            <a:pPr>
              <a:buFont typeface="Wingdings" charset="0"/>
              <a:buNone/>
            </a:pPr>
            <a:r>
              <a:rPr lang="en-US" sz="2800"/>
              <a:t>	end</a:t>
            </a:r>
          </a:p>
          <a:p>
            <a:pPr>
              <a:buFont typeface="Wingdings" charset="0"/>
              <a:buNone/>
            </a:pPr>
            <a:r>
              <a:rPr lang="en-US" sz="2800"/>
              <a:t>	return </a:t>
            </a:r>
            <a:r>
              <a:rPr lang="en-US" sz="2800" b="1">
                <a:latin typeface="Symbol" charset="0"/>
              </a:rPr>
              <a:t></a:t>
            </a:r>
          </a:p>
        </p:txBody>
      </p:sp>
    </p:spTree>
    <p:extLst>
      <p:ext uri="{BB962C8B-B14F-4D97-AF65-F5344CB8AC3E}">
        <p14:creationId xmlns:p14="http://schemas.microsoft.com/office/powerpoint/2010/main" val="12906965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CFA7-5A3E-4B44-A29E-D23D28D61268}" type="slidenum">
              <a:rPr lang="en-US"/>
              <a:pPr/>
              <a:t>34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Implementation cont.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0938" y="2209800"/>
            <a:ext cx="7848600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buFont typeface="Wingdings" charset="0"/>
              <a:buNone/>
            </a:pPr>
            <a:r>
              <a:rPr lang="en-US" sz="2800"/>
              <a:t>function </a:t>
            </a:r>
            <a:r>
              <a:rPr lang="en-US" sz="2800" b="1"/>
              <a:t>Beta (state, </a:t>
            </a:r>
            <a:r>
              <a:rPr lang="en-US" sz="2800" b="1">
                <a:latin typeface="Symbol" charset="0"/>
              </a:rPr>
              <a:t></a:t>
            </a:r>
            <a:r>
              <a:rPr lang="en-US" sz="2800" b="1"/>
              <a:t>, </a:t>
            </a:r>
            <a:r>
              <a:rPr lang="en-US" sz="2800" b="1">
                <a:latin typeface="Symbol" charset="0"/>
              </a:rPr>
              <a:t></a:t>
            </a:r>
            <a:r>
              <a:rPr lang="en-US" sz="2800" b="1"/>
              <a:t>)</a:t>
            </a:r>
            <a:endParaRPr lang="en-US" sz="2800">
              <a:latin typeface="Symbol" charset="0"/>
            </a:endParaRPr>
          </a:p>
          <a:p>
            <a:pPr>
              <a:buFont typeface="Wingdings" charset="0"/>
              <a:buNone/>
            </a:pPr>
            <a:r>
              <a:rPr lang="en-US" sz="2800"/>
              <a:t>	if </a:t>
            </a:r>
            <a:r>
              <a:rPr lang="en-US" sz="2800" b="1"/>
              <a:t>Cutoff (state) </a:t>
            </a:r>
            <a:r>
              <a:rPr lang="en-US" sz="2800"/>
              <a:t>then return </a:t>
            </a:r>
            <a:r>
              <a:rPr lang="en-US" sz="2800" b="1"/>
              <a:t>Value(state)</a:t>
            </a:r>
            <a:endParaRPr lang="en-US" sz="2800"/>
          </a:p>
          <a:p>
            <a:pPr>
              <a:buFont typeface="Wingdings" charset="0"/>
              <a:buNone/>
            </a:pPr>
            <a:r>
              <a:rPr lang="en-US" sz="2800"/>
              <a:t>	for each </a:t>
            </a:r>
            <a:r>
              <a:rPr lang="en-US" sz="2800" b="1"/>
              <a:t>s</a:t>
            </a:r>
            <a:r>
              <a:rPr lang="en-US" sz="2800"/>
              <a:t> in </a:t>
            </a:r>
            <a:r>
              <a:rPr lang="en-US" sz="2800" b="1"/>
              <a:t>Successors(state) </a:t>
            </a:r>
            <a:r>
              <a:rPr lang="en-US" sz="2800"/>
              <a:t>do</a:t>
            </a:r>
          </a:p>
          <a:p>
            <a:pPr>
              <a:buFont typeface="Wingdings" charset="0"/>
              <a:buNone/>
            </a:pPr>
            <a:r>
              <a:rPr lang="en-US" sz="2800"/>
              <a:t>		</a:t>
            </a:r>
            <a:r>
              <a:rPr lang="en-US" sz="2800" b="1">
                <a:latin typeface="Symbol" charset="0"/>
              </a:rPr>
              <a:t></a:t>
            </a:r>
            <a:r>
              <a:rPr lang="en-US" sz="2800" b="1"/>
              <a:t> </a:t>
            </a:r>
            <a:r>
              <a:rPr lang="en-US" sz="2800" b="1">
                <a:latin typeface="Symbol" charset="0"/>
              </a:rPr>
              <a:t></a:t>
            </a:r>
            <a:r>
              <a:rPr lang="en-US" sz="2800" b="1"/>
              <a:t> Min(</a:t>
            </a:r>
            <a:r>
              <a:rPr lang="en-US" sz="2800" b="1">
                <a:latin typeface="Symbol" charset="0"/>
              </a:rPr>
              <a:t></a:t>
            </a:r>
            <a:r>
              <a:rPr lang="en-US" sz="2800" b="1"/>
              <a:t>, Alpha (s, </a:t>
            </a:r>
            <a:r>
              <a:rPr lang="en-US" sz="2800" b="1">
                <a:latin typeface="Symbol" charset="0"/>
              </a:rPr>
              <a:t></a:t>
            </a:r>
            <a:r>
              <a:rPr lang="en-US" sz="2800" b="1"/>
              <a:t>, </a:t>
            </a:r>
            <a:r>
              <a:rPr lang="en-US" sz="2800" b="1">
                <a:latin typeface="Symbol" charset="0"/>
              </a:rPr>
              <a:t></a:t>
            </a:r>
            <a:r>
              <a:rPr lang="en-US" sz="2800" b="1"/>
              <a:t>))</a:t>
            </a:r>
          </a:p>
          <a:p>
            <a:pPr>
              <a:buFont typeface="Wingdings" charset="0"/>
              <a:buNone/>
            </a:pPr>
            <a:r>
              <a:rPr lang="en-US" sz="2800"/>
              <a:t>		if </a:t>
            </a:r>
            <a:r>
              <a:rPr lang="en-US" sz="2800" b="1">
                <a:latin typeface="Symbol" charset="0"/>
              </a:rPr>
              <a:t></a:t>
            </a:r>
            <a:r>
              <a:rPr lang="en-US" sz="2800"/>
              <a:t>then return </a:t>
            </a:r>
            <a:r>
              <a:rPr lang="en-US" sz="2800" b="1">
                <a:latin typeface="Symbol" charset="0"/>
              </a:rPr>
              <a:t></a:t>
            </a:r>
            <a:endParaRPr lang="en-US" sz="2800"/>
          </a:p>
          <a:p>
            <a:pPr>
              <a:buFont typeface="Wingdings" charset="0"/>
              <a:buNone/>
            </a:pPr>
            <a:r>
              <a:rPr lang="en-US" sz="2800"/>
              <a:t>	end</a:t>
            </a:r>
          </a:p>
          <a:p>
            <a:pPr>
              <a:buFont typeface="Wingdings" charset="0"/>
              <a:buNone/>
            </a:pPr>
            <a:r>
              <a:rPr lang="en-US" sz="2800"/>
              <a:t>	return </a:t>
            </a:r>
            <a:r>
              <a:rPr lang="en-US" sz="2800" b="1">
                <a:latin typeface="Symbol" charset="0"/>
              </a:rPr>
              <a:t></a:t>
            </a:r>
          </a:p>
        </p:txBody>
      </p:sp>
    </p:spTree>
    <p:extLst>
      <p:ext uri="{BB962C8B-B14F-4D97-AF65-F5344CB8AC3E}">
        <p14:creationId xmlns:p14="http://schemas.microsoft.com/office/powerpoint/2010/main" val="6837125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B80D3-044A-F144-A456-39B6BFE53467}" type="slidenum">
              <a:rPr lang="en-US"/>
              <a:pPr/>
              <a:t>35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Effectiveness of Alpha-Beta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Depends on ordering of successors.</a:t>
            </a:r>
          </a:p>
          <a:p>
            <a:r>
              <a:rPr lang="en-US"/>
              <a:t>With perfect ordering, can search twice as deep in a given amount of time (i.e., effective branching factor is SQRT(b)).</a:t>
            </a:r>
          </a:p>
          <a:p>
            <a:r>
              <a:rPr lang="en-US"/>
              <a:t>While perfect ordering cannot be achieved, simple heuristics are very effective.</a:t>
            </a:r>
          </a:p>
        </p:txBody>
      </p:sp>
    </p:spTree>
    <p:extLst>
      <p:ext uri="{BB962C8B-B14F-4D97-AF65-F5344CB8AC3E}">
        <p14:creationId xmlns:p14="http://schemas.microsoft.com/office/powerpoint/2010/main" val="26677924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942-2804-FC40-908B-4F1BA304ED9A}" type="slidenum">
              <a:rPr lang="en-US"/>
              <a:pPr/>
              <a:t>36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What about time limits?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Iterative deepening </a:t>
            </a:r>
            <a:br>
              <a:rPr lang="en-US"/>
            </a:br>
            <a:r>
              <a:rPr lang="en-US"/>
              <a:t>(minimax to depths 1, 2, 3, ...)</a:t>
            </a:r>
          </a:p>
          <a:p>
            <a:pPr>
              <a:buFont typeface="Wingdings" charset="0"/>
              <a:buNone/>
            </a:pPr>
            <a:endParaRPr lang="en-US" sz="800"/>
          </a:p>
          <a:p>
            <a:r>
              <a:rPr lang="en-US"/>
              <a:t>Can even use iterative deepening results to improve top-level ordering</a:t>
            </a:r>
          </a:p>
        </p:txBody>
      </p:sp>
    </p:spTree>
    <p:extLst>
      <p:ext uri="{BB962C8B-B14F-4D97-AF65-F5344CB8AC3E}">
        <p14:creationId xmlns:p14="http://schemas.microsoft.com/office/powerpoint/2010/main" val="3039606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C8F23-EA5F-BC42-96D3-4D218C0A9395}" type="slidenum">
              <a:rPr lang="en-US"/>
              <a:pPr/>
              <a:t>37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993062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sz="4000"/>
              <a:t>Games with an element of chance</a:t>
            </a:r>
            <a:endParaRPr lang="en-US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17713"/>
            <a:ext cx="7964488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Add chance nodes to the game tree</a:t>
            </a:r>
          </a:p>
          <a:p>
            <a:r>
              <a:rPr lang="en-US"/>
              <a:t>Use the expecti-max or expecti-minimax algorithm</a:t>
            </a:r>
          </a:p>
          <a:p>
            <a:r>
              <a:rPr lang="en-US"/>
              <a:t>One problem: evaluation function is now scale dependent (not just ordering!)</a:t>
            </a:r>
          </a:p>
          <a:p>
            <a:r>
              <a:rPr lang="en-US"/>
              <a:t>There is even an alpha-beta trick for this case</a:t>
            </a:r>
          </a:p>
        </p:txBody>
      </p:sp>
    </p:spTree>
    <p:extLst>
      <p:ext uri="{BB962C8B-B14F-4D97-AF65-F5344CB8AC3E}">
        <p14:creationId xmlns:p14="http://schemas.microsoft.com/office/powerpoint/2010/main" val="837038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F03D-7D81-2947-B2E1-79EE2B20EB30}" type="slidenum">
              <a:rPr lang="en-US"/>
              <a:pPr/>
              <a:t>38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203778" name="Picture 2" descr=" Picture 7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4800"/>
            <a:ext cx="7772400" cy="596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7289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5A95-04C9-5B4E-A003-9999D87B4D7B}" type="slidenum">
              <a:rPr lang="en-US"/>
              <a:pPr/>
              <a:t>39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 is scale dependent</a:t>
            </a:r>
          </a:p>
        </p:txBody>
      </p:sp>
      <p:pic>
        <p:nvPicPr>
          <p:cNvPr id="204803" name="Picture 3" descr=" Picture 8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9144000" cy="376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387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57ACEB-E3AF-674F-B763-E6BE2A84B879}" type="slidenum">
              <a:rPr lang="en-US"/>
              <a:pPr>
                <a:defRPr/>
              </a:pPr>
              <a:t>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Hill-climbing search</a:t>
            </a:r>
          </a:p>
        </p:txBody>
      </p:sp>
      <p:pic>
        <p:nvPicPr>
          <p:cNvPr id="67587" name="Picture 3" descr="Fig 4.4                                                        00000010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0"/>
            <a:ext cx="8991600" cy="380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221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876C1-2836-6542-8C10-9872C0E2F0AD}" type="slidenum">
              <a:rPr lang="en-US"/>
              <a:pPr/>
              <a:t>40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State-of-the-art programs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459287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>
                <a:solidFill>
                  <a:schemeClr val="hlink"/>
                </a:solidFill>
              </a:rPr>
              <a:t>Chess: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Deep Blue</a:t>
            </a:r>
            <a:r>
              <a:rPr lang="en-US"/>
              <a:t> [</a:t>
            </a:r>
            <a:r>
              <a:rPr lang="en-US" sz="2000"/>
              <a:t>Campbell, Hsu, and Tan; 1997</a:t>
            </a:r>
            <a:r>
              <a:rPr lang="en-US"/>
              <a:t>]</a:t>
            </a:r>
          </a:p>
          <a:p>
            <a:pPr>
              <a:lnSpc>
                <a:spcPct val="90000"/>
              </a:lnSpc>
            </a:pPr>
            <a:r>
              <a:rPr lang="en-US" sz="2800"/>
              <a:t>Defeated Gary Kasparov in a 6-game match.</a:t>
            </a:r>
          </a:p>
          <a:p>
            <a:pPr>
              <a:lnSpc>
                <a:spcPct val="90000"/>
              </a:lnSpc>
            </a:pPr>
            <a:r>
              <a:rPr lang="en-US" sz="2800"/>
              <a:t>Used parallel computer with 32 PowerPCs and 512 custom VLSI chess processors.</a:t>
            </a:r>
          </a:p>
          <a:p>
            <a:pPr>
              <a:lnSpc>
                <a:spcPct val="90000"/>
              </a:lnSpc>
            </a:pPr>
            <a:r>
              <a:rPr lang="en-US" sz="2800"/>
              <a:t>Could search 100 bilion positions per move, reaching depth 14.</a:t>
            </a:r>
          </a:p>
          <a:p>
            <a:pPr>
              <a:lnSpc>
                <a:spcPct val="90000"/>
              </a:lnSpc>
            </a:pPr>
            <a:r>
              <a:rPr lang="en-US" sz="2800"/>
              <a:t>Used alpha-beta with improvements, following </a:t>
            </a:r>
            <a:r>
              <a:rPr lang="ja-JP" altLang="en-US" sz="2800">
                <a:latin typeface="Arial"/>
              </a:rPr>
              <a:t>“</a:t>
            </a:r>
            <a:r>
              <a:rPr lang="en-US" sz="2800"/>
              <a:t>interesting</a:t>
            </a:r>
            <a:r>
              <a:rPr lang="ja-JP" altLang="en-US" sz="2800">
                <a:latin typeface="Arial"/>
              </a:rPr>
              <a:t>”</a:t>
            </a:r>
            <a:r>
              <a:rPr lang="en-US" sz="2800"/>
              <a:t> lines more deeply.</a:t>
            </a:r>
          </a:p>
          <a:p>
            <a:pPr>
              <a:lnSpc>
                <a:spcPct val="90000"/>
              </a:lnSpc>
            </a:pPr>
            <a:r>
              <a:rPr lang="en-US" sz="2800"/>
              <a:t>Extensive use of libraries of openings and endgames.</a:t>
            </a:r>
          </a:p>
        </p:txBody>
      </p:sp>
    </p:spTree>
    <p:extLst>
      <p:ext uri="{BB962C8B-B14F-4D97-AF65-F5344CB8AC3E}">
        <p14:creationId xmlns:p14="http://schemas.microsoft.com/office/powerpoint/2010/main" val="785236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A426-332F-FD4E-9862-3B6CB81C206F}" type="slidenum">
              <a:rPr lang="en-US"/>
              <a:pPr/>
              <a:t>41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6850" name="Rectangle 2"/>
          <p:cNvSpPr>
            <a:spLocks noChangeArrowheads="1"/>
          </p:cNvSpPr>
          <p:nvPr/>
        </p:nvSpPr>
        <p:spPr bwMode="auto">
          <a:xfrm>
            <a:off x="228600" y="6324600"/>
            <a:ext cx="8715375" cy="533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State-of-the-art programs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4400" y="2017713"/>
            <a:ext cx="80406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Checkers:</a:t>
            </a:r>
            <a:r>
              <a:rPr lang="en-US"/>
              <a:t> [</a:t>
            </a:r>
            <a:r>
              <a:rPr lang="en-US" sz="2000"/>
              <a:t>Samuel, 1952</a:t>
            </a:r>
            <a:r>
              <a:rPr lang="en-US"/>
              <a:t>]</a:t>
            </a:r>
          </a:p>
          <a:p>
            <a:pPr>
              <a:lnSpc>
                <a:spcPct val="90000"/>
              </a:lnSpc>
            </a:pPr>
            <a:r>
              <a:rPr lang="en-US" sz="2400"/>
              <a:t>Expert-level performance using a 1KHz CPU with 10,000 words of memory.</a:t>
            </a:r>
          </a:p>
          <a:p>
            <a:pPr>
              <a:lnSpc>
                <a:spcPct val="90000"/>
              </a:lnSpc>
            </a:pPr>
            <a:r>
              <a:rPr lang="en-US" sz="2400"/>
              <a:t>One of the early example of machine learning.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Checkers: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Chinook</a:t>
            </a:r>
            <a:r>
              <a:rPr lang="en-US"/>
              <a:t> [</a:t>
            </a:r>
            <a:r>
              <a:rPr lang="en-US" sz="2000"/>
              <a:t>Schaeffer, 1992</a:t>
            </a:r>
            <a:r>
              <a:rPr lang="en-US"/>
              <a:t>]</a:t>
            </a:r>
          </a:p>
          <a:p>
            <a:pPr>
              <a:lnSpc>
                <a:spcPct val="90000"/>
              </a:lnSpc>
            </a:pPr>
            <a:r>
              <a:rPr lang="en-US" sz="2400"/>
              <a:t>Won the 1992 U.S. Open and first to challenge for a world championship.</a:t>
            </a:r>
          </a:p>
          <a:p>
            <a:pPr>
              <a:lnSpc>
                <a:spcPct val="90000"/>
              </a:lnSpc>
            </a:pPr>
            <a:r>
              <a:rPr lang="en-US" sz="2400"/>
              <a:t>Lost in match against Tinsley (World champion for over 40 years who had lost only in 3 games before match). </a:t>
            </a:r>
          </a:p>
          <a:p>
            <a:pPr>
              <a:lnSpc>
                <a:spcPct val="90000"/>
              </a:lnSpc>
            </a:pPr>
            <a:r>
              <a:rPr lang="en-US" sz="2400"/>
              <a:t>Became world champion in 1994.</a:t>
            </a:r>
          </a:p>
          <a:p>
            <a:pPr>
              <a:lnSpc>
                <a:spcPct val="90000"/>
              </a:lnSpc>
            </a:pPr>
            <a:r>
              <a:rPr lang="en-US" sz="2400"/>
              <a:t>Used alpha-beta search combined with a database of all 444 bilion positions with 8 pieces or less on board.</a:t>
            </a:r>
          </a:p>
        </p:txBody>
      </p:sp>
    </p:spTree>
    <p:extLst>
      <p:ext uri="{BB962C8B-B14F-4D97-AF65-F5344CB8AC3E}">
        <p14:creationId xmlns:p14="http://schemas.microsoft.com/office/powerpoint/2010/main" val="49379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C1E3F-6C3B-BE4B-BD82-456E152D03B7}" type="slidenum">
              <a:rPr lang="en-US"/>
              <a:pPr/>
              <a:t>42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State-of-the-art programs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209800"/>
            <a:ext cx="7772400" cy="3922713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>
                <a:solidFill>
                  <a:schemeClr val="hlink"/>
                </a:solidFill>
              </a:rPr>
              <a:t>Backgammon: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TD-Gammon</a:t>
            </a:r>
            <a:r>
              <a:rPr lang="en-US"/>
              <a:t> [</a:t>
            </a:r>
            <a:r>
              <a:rPr lang="en-US" sz="2000"/>
              <a:t>Tesauro, 1992</a:t>
            </a:r>
            <a:r>
              <a:rPr lang="en-US"/>
              <a:t>]</a:t>
            </a:r>
          </a:p>
          <a:p>
            <a:pPr>
              <a:lnSpc>
                <a:spcPct val="90000"/>
              </a:lnSpc>
            </a:pPr>
            <a:r>
              <a:rPr lang="en-US" sz="2800"/>
              <a:t>Ranked among the top three players in the world.</a:t>
            </a:r>
          </a:p>
          <a:p>
            <a:pPr>
              <a:lnSpc>
                <a:spcPct val="90000"/>
              </a:lnSpc>
            </a:pPr>
            <a:r>
              <a:rPr lang="en-US" sz="2800"/>
              <a:t>Combined Samuel</a:t>
            </a:r>
            <a:r>
              <a:rPr lang="ja-JP" altLang="en-US" sz="2800">
                <a:latin typeface="Arial"/>
              </a:rPr>
              <a:t>’</a:t>
            </a:r>
            <a:r>
              <a:rPr lang="en-US" sz="2800"/>
              <a:t>s RL method with neural network techniques to develop a remarkably good heuristic evaluator.</a:t>
            </a:r>
          </a:p>
          <a:p>
            <a:pPr>
              <a:lnSpc>
                <a:spcPct val="90000"/>
              </a:lnSpc>
            </a:pPr>
            <a:r>
              <a:rPr lang="en-US" sz="2800"/>
              <a:t>Used expecti-minimax search to depth 2 or 3.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21417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09C95-C4AB-734C-9E0E-47A96E88CD17}" type="slidenum">
              <a:rPr lang="en-US"/>
              <a:pPr/>
              <a:t>43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State-of-the-art programs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chemeClr val="hlink"/>
                </a:solidFill>
              </a:rPr>
              <a:t>Bridge:</a:t>
            </a:r>
            <a:r>
              <a:rPr lang="en-US" dirty="0"/>
              <a:t> </a:t>
            </a:r>
            <a:r>
              <a:rPr lang="en-US" dirty="0">
                <a:solidFill>
                  <a:schemeClr val="folHlink"/>
                </a:solidFill>
              </a:rPr>
              <a:t>GIB</a:t>
            </a:r>
            <a:r>
              <a:rPr lang="en-US" dirty="0"/>
              <a:t> [</a:t>
            </a:r>
            <a:r>
              <a:rPr lang="en-US" sz="2000" dirty="0"/>
              <a:t>Ginsburg, 1999</a:t>
            </a:r>
            <a:r>
              <a:rPr lang="en-US" dirty="0"/>
              <a:t>]</a:t>
            </a:r>
          </a:p>
          <a:p>
            <a:r>
              <a:rPr lang="en-US" sz="2400" dirty="0"/>
              <a:t>Won </a:t>
            </a:r>
            <a:r>
              <a:rPr lang="en-US" sz="2400" dirty="0" smtClean="0"/>
              <a:t>computer </a:t>
            </a:r>
            <a:r>
              <a:rPr lang="en-US" sz="2400" dirty="0"/>
              <a:t>bridge championship; finished 12th in a field of 35 at the 1998 world championship.</a:t>
            </a:r>
          </a:p>
          <a:p>
            <a:r>
              <a:rPr lang="en-US" sz="2400" dirty="0"/>
              <a:t>Examine how each choice works for a random sample of the up to 10 million </a:t>
            </a:r>
            <a:r>
              <a:rPr lang="en-US" sz="2400" dirty="0" smtClean="0"/>
              <a:t>possible </a:t>
            </a:r>
            <a:r>
              <a:rPr lang="en-US" sz="2400" dirty="0"/>
              <a:t>arrangements of the hidden cards.</a:t>
            </a:r>
          </a:p>
          <a:p>
            <a:r>
              <a:rPr lang="en-US" sz="2400" dirty="0"/>
              <a:t>Used explanation-based generalization to compute and cache general rules for optimal play in various classes of situations.</a:t>
            </a:r>
          </a:p>
        </p:txBody>
      </p:sp>
    </p:spTree>
    <p:extLst>
      <p:ext uri="{BB962C8B-B14F-4D97-AF65-F5344CB8AC3E}">
        <p14:creationId xmlns:p14="http://schemas.microsoft.com/office/powerpoint/2010/main" val="727095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7438-BDB0-864C-B10D-F9AA0BD30870}" type="slidenum">
              <a:rPr lang="en-US"/>
              <a:pPr/>
              <a:t>44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Lots of theoretical problems...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/>
              <a:t>Minimax only valid on whole tree</a:t>
            </a:r>
          </a:p>
          <a:p>
            <a:r>
              <a:rPr lang="en-US"/>
              <a:t>P(win) is not well defined</a:t>
            </a:r>
          </a:p>
          <a:p>
            <a:r>
              <a:rPr lang="en-US"/>
              <a:t>Correlated errors</a:t>
            </a:r>
          </a:p>
          <a:p>
            <a:r>
              <a:rPr lang="en-US"/>
              <a:t>Perfect play assumption</a:t>
            </a:r>
          </a:p>
          <a:p>
            <a:r>
              <a:rPr lang="en-US"/>
              <a:t>No planning</a:t>
            </a:r>
          </a:p>
        </p:txBody>
      </p:sp>
    </p:spTree>
    <p:extLst>
      <p:ext uri="{BB962C8B-B14F-4D97-AF65-F5344CB8AC3E}">
        <p14:creationId xmlns:p14="http://schemas.microsoft.com/office/powerpoint/2010/main" val="122163428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A9085-C949-E14C-9C05-08250FC7439D}" type="slidenum">
              <a:rPr lang="en-US"/>
              <a:pPr>
                <a:defRPr/>
              </a:pPr>
              <a:t>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Problems with hill-climbing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57956"/>
            <a:ext cx="7772400" cy="39227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Can get stuck at a </a:t>
            </a:r>
            <a:r>
              <a:rPr lang="en-US" sz="2400" dirty="0" smtClean="0">
                <a:solidFill>
                  <a:schemeClr val="hlink"/>
                </a:solidFill>
                <a:cs typeface="+mn-cs"/>
              </a:rPr>
              <a:t>local maximum</a:t>
            </a:r>
            <a:r>
              <a:rPr lang="en-US" sz="2400" dirty="0" smtClean="0">
                <a:cs typeface="+mn-cs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Cannot climb along a narrow </a:t>
            </a:r>
            <a:r>
              <a:rPr lang="en-US" sz="2400" dirty="0" smtClean="0">
                <a:solidFill>
                  <a:schemeClr val="hlink"/>
                </a:solidFill>
                <a:cs typeface="+mn-cs"/>
              </a:rPr>
              <a:t>ridge </a:t>
            </a:r>
            <a:r>
              <a:rPr lang="en-US" sz="2400" dirty="0" smtClean="0">
                <a:cs typeface="+mn-cs"/>
              </a:rPr>
              <a:t>when each possible step goes down.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Unable to find its way off a </a:t>
            </a:r>
            <a:r>
              <a:rPr lang="en-US" sz="2400" dirty="0" smtClean="0">
                <a:solidFill>
                  <a:schemeClr val="hlink"/>
                </a:solidFill>
                <a:cs typeface="+mn-cs"/>
              </a:rPr>
              <a:t>plateau</a:t>
            </a:r>
            <a:r>
              <a:rPr lang="en-US" sz="2400" dirty="0" smtClean="0">
                <a:cs typeface="+mn-cs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2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 smtClean="0">
                <a:solidFill>
                  <a:schemeClr val="folHlink"/>
                </a:solidFill>
                <a:cs typeface="+mn-cs"/>
              </a:rPr>
              <a:t>Solutions</a:t>
            </a:r>
            <a:r>
              <a:rPr lang="en-US" sz="2400" dirty="0" smtClean="0">
                <a:cs typeface="+mn-cs"/>
              </a:rPr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Stochastic hill-climbing – select using weighted random choice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First-Choice hill-climbing – randomly generate neighbors until one better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Random restarts – run multiple HC searches with different initial states.</a:t>
            </a:r>
          </a:p>
        </p:txBody>
      </p:sp>
    </p:spTree>
    <p:extLst>
      <p:ext uri="{BB962C8B-B14F-4D97-AF65-F5344CB8AC3E}">
        <p14:creationId xmlns:p14="http://schemas.microsoft.com/office/powerpoint/2010/main" val="3325508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Simulated Annealing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annealing in metallurgy where metal is hardened by heating to high state and cool gradually.</a:t>
            </a:r>
          </a:p>
          <a:p>
            <a:r>
              <a:rPr lang="en-US" dirty="0" smtClean="0"/>
              <a:t>The main idea is to avoid local maxima (or minima) by having a controlled randomness in the search that gradually decreases.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3A95C-D55E-4A45-ABC7-CFFE0AD769F6}" type="slidenum">
              <a:rPr lang="en-US" smtClean="0">
                <a:solidFill>
                  <a:srgbClr val="333399"/>
                </a:solidFill>
                <a:latin typeface="Arial"/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468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877DB-19D2-2145-A6BB-27156FB0BCE5}" type="slidenum">
              <a:rPr lang="en-US"/>
              <a:pPr>
                <a:defRPr/>
              </a:pPr>
              <a:t>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Simulated annealing search</a:t>
            </a:r>
          </a:p>
        </p:txBody>
      </p:sp>
      <p:pic>
        <p:nvPicPr>
          <p:cNvPr id="69635" name="Picture 3" descr="Fig 4.6                                                        00000010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8505825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3717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Beam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Like hill-climbing but instead of tracking just one best state, it tracks </a:t>
            </a:r>
            <a:r>
              <a:rPr lang="en-US" sz="2800" i="1" dirty="0" smtClean="0"/>
              <a:t>k</a:t>
            </a:r>
            <a:r>
              <a:rPr lang="en-US" sz="2800" dirty="0" smtClean="0"/>
              <a:t> best states.</a:t>
            </a:r>
          </a:p>
          <a:p>
            <a:r>
              <a:rPr lang="en-US" sz="2800" dirty="0" smtClean="0"/>
              <a:t>Start with k states and generate successors</a:t>
            </a:r>
          </a:p>
          <a:p>
            <a:r>
              <a:rPr lang="en-US" sz="2800" dirty="0" smtClean="0"/>
              <a:t>If solution in successors, return it.</a:t>
            </a:r>
          </a:p>
          <a:p>
            <a:r>
              <a:rPr lang="en-US" sz="2800" dirty="0" smtClean="0"/>
              <a:t>Otherwise, select k best states selected from all successors.</a:t>
            </a:r>
          </a:p>
          <a:p>
            <a:r>
              <a:rPr lang="en-US" sz="2800" dirty="0" smtClean="0"/>
              <a:t>Like hill-climbing, there are stochastic forms of beam search.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3A95C-D55E-4A45-ABC7-CFFE0AD769F6}" type="slidenum">
              <a:rPr lang="en-US" smtClean="0">
                <a:solidFill>
                  <a:srgbClr val="333399"/>
                </a:solidFill>
                <a:latin typeface="Arial"/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873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stochastic beam search, except that successors are drawn from two parents instead of one.</a:t>
            </a:r>
          </a:p>
          <a:p>
            <a:r>
              <a:rPr lang="en-US" dirty="0" smtClean="0"/>
              <a:t>General idea is to find a solution by iteratively selecting fittest individuals from a population and breeding them until either a threshold on iterations or fitness is hit.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3A95C-D55E-4A45-ABC7-CFFE0AD769F6}" type="slidenum">
              <a:rPr lang="en-US" smtClean="0">
                <a:solidFill>
                  <a:srgbClr val="333399"/>
                </a:solidFill>
                <a:latin typeface="Arial"/>
              </a:rPr>
              <a:pPr>
                <a:defRPr/>
              </a:pPr>
              <a:t>9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994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4246</TotalTime>
  <Words>1573</Words>
  <Application>Microsoft Macintosh PowerPoint</Application>
  <PresentationFormat>On-screen Show (4:3)</PresentationFormat>
  <Paragraphs>285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Office Theme</vt:lpstr>
      <vt:lpstr>Blends</vt:lpstr>
      <vt:lpstr>1_Blends</vt:lpstr>
      <vt:lpstr>2_Blends</vt:lpstr>
      <vt:lpstr>Local &amp; Adversarial Search</vt:lpstr>
      <vt:lpstr>Local search algorithms</vt:lpstr>
      <vt:lpstr>Advantages of local search</vt:lpstr>
      <vt:lpstr>Hill-climbing search</vt:lpstr>
      <vt:lpstr>Problems with hill-climbing</vt:lpstr>
      <vt:lpstr>Simulated Annealing Search</vt:lpstr>
      <vt:lpstr>Simulated annealing search</vt:lpstr>
      <vt:lpstr>Beam Search</vt:lpstr>
      <vt:lpstr>Genetic Algorithms</vt:lpstr>
      <vt:lpstr>Genetic algorithms cont.</vt:lpstr>
      <vt:lpstr>Genetic algorithms cont.</vt:lpstr>
      <vt:lpstr>Genetic Algorithm</vt:lpstr>
      <vt:lpstr>Genetic algorithms cont.</vt:lpstr>
      <vt:lpstr>Adversarial Search</vt:lpstr>
      <vt:lpstr>Adversarial Search</vt:lpstr>
      <vt:lpstr>From single-agent to two-players</vt:lpstr>
      <vt:lpstr>Formalizing the search problem</vt:lpstr>
      <vt:lpstr>Partial game tree for Tic-Tac-Toe</vt:lpstr>
      <vt:lpstr>What are we searching for?</vt:lpstr>
      <vt:lpstr>The minimax algorithm</vt:lpstr>
      <vt:lpstr>Minimax algorithm cont.</vt:lpstr>
      <vt:lpstr>Illustration of minimax</vt:lpstr>
      <vt:lpstr>But seriously...</vt:lpstr>
      <vt:lpstr>What’s in an evaluation function?</vt:lpstr>
      <vt:lpstr>Evaluating states in chess</vt:lpstr>
      <vt:lpstr>Evaluating states in backgammon</vt:lpstr>
      <vt:lpstr>Learning evaluation functions</vt:lpstr>
      <vt:lpstr>Problems with minimax</vt:lpstr>
      <vt:lpstr> Minimax may be inappropriate…</vt:lpstr>
      <vt:lpstr>Reducing search cost</vt:lpstr>
      <vt:lpstr>Alpha-Beta pruning</vt:lpstr>
      <vt:lpstr>Illustration of Alpha-Beta</vt:lpstr>
      <vt:lpstr>Implementation of Alpha-Beta</vt:lpstr>
      <vt:lpstr>Implementation cont.</vt:lpstr>
      <vt:lpstr>Effectiveness of Alpha-Beta</vt:lpstr>
      <vt:lpstr>What about time limits?</vt:lpstr>
      <vt:lpstr>Games with an element of chance</vt:lpstr>
      <vt:lpstr>PowerPoint Presentation</vt:lpstr>
      <vt:lpstr>Evaluation is scale dependent</vt:lpstr>
      <vt:lpstr>State-of-the-art programs</vt:lpstr>
      <vt:lpstr>State-of-the-art programs</vt:lpstr>
      <vt:lpstr>State-of-the-art programs</vt:lpstr>
      <vt:lpstr>State-of-the-art programs</vt:lpstr>
      <vt:lpstr>Lots of theoretical problems...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Problems</dc:title>
  <dc:creator>Zachary Rubinstein</dc:creator>
  <cp:lastModifiedBy>Zachary Rubinstein</cp:lastModifiedBy>
  <cp:revision>45</cp:revision>
  <dcterms:created xsi:type="dcterms:W3CDTF">2014-02-02T19:26:24Z</dcterms:created>
  <dcterms:modified xsi:type="dcterms:W3CDTF">2014-02-06T14:25:00Z</dcterms:modified>
</cp:coreProperties>
</file>