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0"/>
  </p:notesMasterIdLst>
  <p:sldIdLst>
    <p:sldId id="256" r:id="rId2"/>
    <p:sldId id="334" r:id="rId3"/>
    <p:sldId id="389" r:id="rId4"/>
    <p:sldId id="390" r:id="rId5"/>
    <p:sldId id="391" r:id="rId6"/>
    <p:sldId id="392" r:id="rId7"/>
    <p:sldId id="393" r:id="rId8"/>
    <p:sldId id="394" r:id="rId9"/>
    <p:sldId id="395" r:id="rId10"/>
    <p:sldId id="396" r:id="rId11"/>
    <p:sldId id="397" r:id="rId12"/>
    <p:sldId id="332" r:id="rId13"/>
    <p:sldId id="298" r:id="rId14"/>
    <p:sldId id="289" r:id="rId15"/>
    <p:sldId id="398" r:id="rId16"/>
    <p:sldId id="360" r:id="rId17"/>
    <p:sldId id="264" r:id="rId18"/>
    <p:sldId id="269" r:id="rId19"/>
    <p:sldId id="270" r:id="rId20"/>
    <p:sldId id="271" r:id="rId21"/>
    <p:sldId id="265" r:id="rId22"/>
    <p:sldId id="267" r:id="rId23"/>
    <p:sldId id="266" r:id="rId24"/>
    <p:sldId id="273" r:id="rId25"/>
    <p:sldId id="284" r:id="rId26"/>
    <p:sldId id="262" r:id="rId27"/>
    <p:sldId id="348" r:id="rId28"/>
    <p:sldId id="370" r:id="rId29"/>
    <p:sldId id="340" r:id="rId30"/>
    <p:sldId id="341" r:id="rId31"/>
    <p:sldId id="342" r:id="rId32"/>
    <p:sldId id="343" r:id="rId33"/>
    <p:sldId id="344" r:id="rId34"/>
    <p:sldId id="345" r:id="rId35"/>
    <p:sldId id="346" r:id="rId36"/>
    <p:sldId id="347" r:id="rId37"/>
    <p:sldId id="337" r:id="rId38"/>
    <p:sldId id="399" r:id="rId39"/>
    <p:sldId id="366" r:id="rId40"/>
    <p:sldId id="290" r:id="rId41"/>
    <p:sldId id="294" r:id="rId42"/>
    <p:sldId id="291" r:id="rId43"/>
    <p:sldId id="367" r:id="rId44"/>
    <p:sldId id="338" r:id="rId45"/>
    <p:sldId id="299" r:id="rId46"/>
    <p:sldId id="349" r:id="rId47"/>
    <p:sldId id="301" r:id="rId48"/>
    <p:sldId id="303" r:id="rId49"/>
    <p:sldId id="304" r:id="rId50"/>
    <p:sldId id="305" r:id="rId51"/>
    <p:sldId id="400" r:id="rId52"/>
    <p:sldId id="401" r:id="rId53"/>
    <p:sldId id="306" r:id="rId54"/>
    <p:sldId id="351" r:id="rId55"/>
    <p:sldId id="352" r:id="rId56"/>
    <p:sldId id="353" r:id="rId57"/>
    <p:sldId id="354" r:id="rId58"/>
    <p:sldId id="355" r:id="rId59"/>
    <p:sldId id="368" r:id="rId60"/>
    <p:sldId id="402" r:id="rId61"/>
    <p:sldId id="403" r:id="rId62"/>
    <p:sldId id="404" r:id="rId63"/>
    <p:sldId id="405" r:id="rId64"/>
    <p:sldId id="363" r:id="rId65"/>
    <p:sldId id="315" r:id="rId66"/>
    <p:sldId id="356" r:id="rId67"/>
    <p:sldId id="406" r:id="rId68"/>
    <p:sldId id="331" r:id="rId69"/>
    <p:sldId id="386" r:id="rId70"/>
    <p:sldId id="407" r:id="rId71"/>
    <p:sldId id="310" r:id="rId72"/>
    <p:sldId id="410" r:id="rId73"/>
    <p:sldId id="385" r:id="rId74"/>
    <p:sldId id="408" r:id="rId75"/>
    <p:sldId id="288" r:id="rId76"/>
    <p:sldId id="409" r:id="rId77"/>
    <p:sldId id="411" r:id="rId78"/>
    <p:sldId id="412" r:id="rId79"/>
    <p:sldId id="413" r:id="rId80"/>
    <p:sldId id="414" r:id="rId81"/>
    <p:sldId id="415" r:id="rId82"/>
    <p:sldId id="416" r:id="rId83"/>
    <p:sldId id="417" r:id="rId84"/>
    <p:sldId id="418" r:id="rId85"/>
    <p:sldId id="419" r:id="rId86"/>
    <p:sldId id="420" r:id="rId87"/>
    <p:sldId id="421" r:id="rId88"/>
    <p:sldId id="422" r:id="rId89"/>
    <p:sldId id="383" r:id="rId90"/>
    <p:sldId id="374" r:id="rId91"/>
    <p:sldId id="423" r:id="rId92"/>
    <p:sldId id="375" r:id="rId93"/>
    <p:sldId id="376" r:id="rId94"/>
    <p:sldId id="377" r:id="rId95"/>
    <p:sldId id="424" r:id="rId96"/>
    <p:sldId id="425" r:id="rId97"/>
    <p:sldId id="426" r:id="rId98"/>
    <p:sldId id="427" r:id="rId99"/>
    <p:sldId id="379" r:id="rId100"/>
    <p:sldId id="380" r:id="rId101"/>
    <p:sldId id="381" r:id="rId102"/>
    <p:sldId id="382" r:id="rId103"/>
    <p:sldId id="428" r:id="rId104"/>
    <p:sldId id="429" r:id="rId105"/>
    <p:sldId id="430" r:id="rId106"/>
    <p:sldId id="431" r:id="rId107"/>
    <p:sldId id="432" r:id="rId108"/>
    <p:sldId id="433" r:id="rId109"/>
    <p:sldId id="434" r:id="rId110"/>
    <p:sldId id="435" r:id="rId111"/>
    <p:sldId id="436" r:id="rId112"/>
    <p:sldId id="437" r:id="rId113"/>
    <p:sldId id="438" r:id="rId114"/>
    <p:sldId id="439" r:id="rId115"/>
    <p:sldId id="440" r:id="rId116"/>
    <p:sldId id="441" r:id="rId117"/>
    <p:sldId id="442" r:id="rId118"/>
    <p:sldId id="443" r:id="rId119"/>
    <p:sldId id="444" r:id="rId120"/>
    <p:sldId id="445" r:id="rId121"/>
    <p:sldId id="446" r:id="rId122"/>
    <p:sldId id="447" r:id="rId123"/>
    <p:sldId id="448" r:id="rId124"/>
    <p:sldId id="449" r:id="rId125"/>
    <p:sldId id="450" r:id="rId126"/>
    <p:sldId id="451" r:id="rId127"/>
    <p:sldId id="268" r:id="rId128"/>
    <p:sldId id="285" r:id="rId129"/>
  </p:sldIdLst>
  <p:sldSz cx="9144000" cy="6858000" type="screen4x3"/>
  <p:notesSz cx="6858000" cy="9144000"/>
  <p:defaultTextStyle>
    <a:defPPr>
      <a:defRPr lang="en-US"/>
    </a:defPPr>
    <a:lvl1pPr algn="ctr" rtl="0" eaLnBrk="0" fontAlgn="base" hangingPunct="0">
      <a:spcBef>
        <a:spcPct val="0"/>
      </a:spcBef>
      <a:spcAft>
        <a:spcPct val="0"/>
      </a:spcAft>
      <a:defRPr sz="20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0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0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0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000" kern="1200">
        <a:solidFill>
          <a:schemeClr val="bg1"/>
        </a:solidFill>
        <a:latin typeface="Times New Roman" pitchFamily="18" charset="0"/>
        <a:ea typeface="+mn-ea"/>
        <a:cs typeface="+mn-cs"/>
      </a:defRPr>
    </a:lvl5pPr>
    <a:lvl6pPr marL="2286000" algn="l" defTabSz="914400" rtl="0" eaLnBrk="1" latinLnBrk="0" hangingPunct="1">
      <a:defRPr sz="2000" kern="1200">
        <a:solidFill>
          <a:schemeClr val="bg1"/>
        </a:solidFill>
        <a:latin typeface="Times New Roman" pitchFamily="18" charset="0"/>
        <a:ea typeface="+mn-ea"/>
        <a:cs typeface="+mn-cs"/>
      </a:defRPr>
    </a:lvl6pPr>
    <a:lvl7pPr marL="2743200" algn="l" defTabSz="914400" rtl="0" eaLnBrk="1" latinLnBrk="0" hangingPunct="1">
      <a:defRPr sz="2000" kern="1200">
        <a:solidFill>
          <a:schemeClr val="bg1"/>
        </a:solidFill>
        <a:latin typeface="Times New Roman" pitchFamily="18" charset="0"/>
        <a:ea typeface="+mn-ea"/>
        <a:cs typeface="+mn-cs"/>
      </a:defRPr>
    </a:lvl7pPr>
    <a:lvl8pPr marL="3200400" algn="l" defTabSz="914400" rtl="0" eaLnBrk="1" latinLnBrk="0" hangingPunct="1">
      <a:defRPr sz="2000" kern="1200">
        <a:solidFill>
          <a:schemeClr val="bg1"/>
        </a:solidFill>
        <a:latin typeface="Times New Roman" pitchFamily="18" charset="0"/>
        <a:ea typeface="+mn-ea"/>
        <a:cs typeface="+mn-cs"/>
      </a:defRPr>
    </a:lvl8pPr>
    <a:lvl9pPr marL="3657600" algn="l" defTabSz="914400" rtl="0" eaLnBrk="1" latinLnBrk="0" hangingPunct="1">
      <a:defRPr sz="20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00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43" autoAdjust="0"/>
  </p:normalViewPr>
  <p:slideViewPr>
    <p:cSldViewPr snapToGrid="0" showGuides="1">
      <p:cViewPr varScale="1">
        <p:scale>
          <a:sx n="177" d="100"/>
          <a:sy n="177" d="100"/>
        </p:scale>
        <p:origin x="-804" y="-102"/>
      </p:cViewPr>
      <p:guideLst>
        <p:guide orient="horz" pos="3887"/>
        <p:guide pos="6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74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dirty="0" smtClean="0"/>
              <a:t>Winnings to potential-aware</a:t>
            </a:r>
          </a:p>
          <a:p>
            <a:pPr>
              <a:defRPr/>
            </a:pPr>
            <a:r>
              <a:rPr lang="en-US" sz="1600" dirty="0" smtClean="0"/>
              <a:t>(small bets per hand)</a:t>
            </a:r>
            <a:endParaRPr lang="en-US" sz="1600" dirty="0"/>
          </a:p>
        </c:rich>
      </c:tx>
      <c:layout>
        <c:manualLayout>
          <c:xMode val="edge"/>
          <c:yMode val="edge"/>
          <c:x val="1.8020013123359608E-3"/>
          <c:y val="9.3750000000000534E-3"/>
        </c:manualLayout>
      </c:layout>
    </c:title>
    <c:plotArea>
      <c:layout/>
      <c:lineChart>
        <c:grouping val="standard"/>
        <c:ser>
          <c:idx val="0"/>
          <c:order val="0"/>
          <c:tx>
            <c:strRef>
              <c:f>Sheet1!$B$1</c:f>
              <c:strCache>
                <c:ptCount val="1"/>
                <c:pt idx="0">
                  <c:v>Series 1</c:v>
                </c:pt>
              </c:strCache>
            </c:strRef>
          </c:tx>
          <c:marker>
            <c:symbol val="none"/>
          </c:marker>
          <c:dLbls>
            <c:showVal val="1"/>
          </c:dLbls>
          <c:cat>
            <c:strRef>
              <c:f>Sheet1!$A$2:$A$6</c:f>
              <c:strCache>
                <c:ptCount val="5"/>
                <c:pt idx="0">
                  <c:v>13-25-125</c:v>
                </c:pt>
                <c:pt idx="1">
                  <c:v>13-50-250</c:v>
                </c:pt>
                <c:pt idx="2">
                  <c:v>13-100-750</c:v>
                </c:pt>
                <c:pt idx="3">
                  <c:v>13-150-1250</c:v>
                </c:pt>
                <c:pt idx="4">
                  <c:v>13-205-1774</c:v>
                </c:pt>
              </c:strCache>
            </c:strRef>
          </c:cat>
          <c:val>
            <c:numRef>
              <c:f>Sheet1!$B$2:$B$6</c:f>
              <c:numCache>
                <c:formatCode>General</c:formatCode>
                <c:ptCount val="5"/>
                <c:pt idx="0">
                  <c:v>-16.600000000000001</c:v>
                </c:pt>
                <c:pt idx="1">
                  <c:v>1.06</c:v>
                </c:pt>
                <c:pt idx="2">
                  <c:v>6.99</c:v>
                </c:pt>
                <c:pt idx="3">
                  <c:v>4.24</c:v>
                </c:pt>
                <c:pt idx="4">
                  <c:v>8.8000000000000286E-2</c:v>
                </c:pt>
              </c:numCache>
            </c:numRef>
          </c:val>
        </c:ser>
        <c:marker val="1"/>
        <c:axId val="77580160"/>
        <c:axId val="77581696"/>
      </c:lineChart>
      <c:catAx>
        <c:axId val="77580160"/>
        <c:scaling>
          <c:orientation val="minMax"/>
        </c:scaling>
        <c:axPos val="b"/>
        <c:tickLblPos val="nextTo"/>
        <c:crossAx val="77581696"/>
        <c:crossesAt val="-20"/>
        <c:auto val="1"/>
        <c:lblAlgn val="ctr"/>
        <c:lblOffset val="100"/>
      </c:catAx>
      <c:valAx>
        <c:axId val="77581696"/>
        <c:scaling>
          <c:orientation val="minMax"/>
        </c:scaling>
        <c:axPos val="l"/>
        <c:majorGridlines/>
        <c:numFmt formatCode="General" sourceLinked="1"/>
        <c:tickLblPos val="nextTo"/>
        <c:crossAx val="77580160"/>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Nodes in game tree</a:t>
            </a:r>
            <a:endParaRPr lang="en-US" dirty="0"/>
          </a:p>
        </c:rich>
      </c:tx>
      <c:layout>
        <c:manualLayout>
          <c:xMode val="edge"/>
          <c:yMode val="edge"/>
          <c:x val="9.3518550355878409E-3"/>
          <c:y val="3.5525590551181103E-2"/>
        </c:manualLayout>
      </c:layout>
    </c:title>
    <c:plotArea>
      <c:layout/>
      <c:scatterChart>
        <c:scatterStyle val="lineMarker"/>
        <c:ser>
          <c:idx val="0"/>
          <c:order val="0"/>
          <c:tx>
            <c:strRef>
              <c:f>Sheet1!$B$1</c:f>
              <c:strCache>
                <c:ptCount val="1"/>
                <c:pt idx="0">
                  <c:v>Series 1</c:v>
                </c:pt>
              </c:strCache>
            </c:strRef>
          </c:tx>
          <c:xVal>
            <c:numRef>
              <c:f>Sheet1!$A$2:$A$6</c:f>
              <c:numCache>
                <c:formatCode>General</c:formatCode>
                <c:ptCount val="5"/>
                <c:pt idx="0">
                  <c:v>1995</c:v>
                </c:pt>
                <c:pt idx="1">
                  <c:v>2003</c:v>
                </c:pt>
                <c:pt idx="2">
                  <c:v>2005</c:v>
                </c:pt>
                <c:pt idx="3">
                  <c:v>2006</c:v>
                </c:pt>
                <c:pt idx="4">
                  <c:v>2007</c:v>
                </c:pt>
              </c:numCache>
            </c:numRef>
          </c:xVal>
          <c:yVal>
            <c:numRef>
              <c:f>Sheet1!$B$2:$B$6</c:f>
              <c:numCache>
                <c:formatCode>0.00E+00</c:formatCode>
                <c:ptCount val="5"/>
                <c:pt idx="0">
                  <c:v>140000</c:v>
                </c:pt>
                <c:pt idx="1">
                  <c:v>1000000</c:v>
                </c:pt>
                <c:pt idx="2">
                  <c:v>10000000</c:v>
                </c:pt>
                <c:pt idx="3">
                  <c:v>10000000000</c:v>
                </c:pt>
                <c:pt idx="4" formatCode="General">
                  <c:v>1000000000000</c:v>
                </c:pt>
              </c:numCache>
            </c:numRef>
          </c:yVal>
        </c:ser>
        <c:axId val="77811072"/>
        <c:axId val="77821056"/>
      </c:scatterChart>
      <c:valAx>
        <c:axId val="77811072"/>
        <c:scaling>
          <c:orientation val="minMax"/>
          <c:max val="2007"/>
        </c:scaling>
        <c:axPos val="b"/>
        <c:numFmt formatCode="General" sourceLinked="1"/>
        <c:tickLblPos val="nextTo"/>
        <c:txPr>
          <a:bodyPr rot="0" vert="horz"/>
          <a:lstStyle/>
          <a:p>
            <a:pPr>
              <a:defRPr sz="1400" b="0" i="0" u="none" strike="noStrike" baseline="0">
                <a:solidFill>
                  <a:schemeClr val="tx1"/>
                </a:solidFill>
                <a:latin typeface="Calibri"/>
                <a:ea typeface="Calibri"/>
                <a:cs typeface="Calibri"/>
              </a:defRPr>
            </a:pPr>
            <a:endParaRPr lang="en-US"/>
          </a:p>
        </c:txPr>
        <c:crossAx val="77821056"/>
        <c:crosses val="autoZero"/>
        <c:crossBetween val="midCat"/>
        <c:majorUnit val="1"/>
      </c:valAx>
      <c:valAx>
        <c:axId val="77821056"/>
        <c:scaling>
          <c:logBase val="10"/>
          <c:orientation val="minMax"/>
          <c:max val="1000000000000"/>
          <c:min val="100000"/>
        </c:scaling>
        <c:axPos val="l"/>
        <c:majorGridlines/>
        <c:numFmt formatCode="#,##0" sourceLinked="0"/>
        <c:tickLblPos val="nextTo"/>
        <c:txPr>
          <a:bodyPr/>
          <a:lstStyle/>
          <a:p>
            <a:pPr>
              <a:defRPr sz="1400"/>
            </a:pPr>
            <a:endParaRPr lang="en-US"/>
          </a:p>
        </c:txPr>
        <c:crossAx val="77811072"/>
        <c:crosses val="autoZero"/>
        <c:crossBetween val="midCat"/>
      </c:valAx>
    </c:plotArea>
    <c:plotVisOnly val="1"/>
    <c:dispBlanksAs val="gap"/>
  </c:chart>
  <c:txPr>
    <a:bodyPr/>
    <a:lstStyle/>
    <a:p>
      <a:pPr>
        <a:defRPr sz="1798"/>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6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A4F6FF-05D7-4B0C-AC6E-DFADE5AB327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1B6B067-6CFA-47A8-9328-989BCA79F69E}" type="slidenum">
              <a:rPr lang="en-US" smtClean="0"/>
              <a:pPr/>
              <a:t>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C26CCDC-5B0C-4890-8848-7FC199848DED}" type="slidenum">
              <a:rPr lang="en-US" smtClean="0"/>
              <a:pPr/>
              <a:t>21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B23A509-561E-478E-939D-F82821B5169C}" type="slidenum">
              <a:rPr lang="en-US" smtClean="0"/>
              <a:pPr/>
              <a:t>22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EA127B9-C388-42A2-93A1-4AC224EFBBFF}" type="slidenum">
              <a:rPr lang="en-US" smtClean="0"/>
              <a:pPr/>
              <a:t>23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249237D-3A77-4A2F-B224-922CB93EB2F9}" type="slidenum">
              <a:rPr lang="en-US" smtClean="0"/>
              <a:pPr/>
              <a:t>24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58BBBAF-732E-4E9B-B35F-714E166EC9E7}" type="slidenum">
              <a:rPr lang="en-US" smtClean="0"/>
              <a:pPr/>
              <a:t>25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smtClean="0"/>
              <a:t>E.g., unioning ace of spades and ace of clubs into{ace of spades or ace of clubs.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B19B289-8F5E-448D-A098-741EA519DAA5}" type="slidenum">
              <a:rPr lang="en-US" smtClean="0"/>
              <a:pPr/>
              <a:t>26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CA89BCE-75F9-4967-B186-114FED3E0523}" type="slidenum">
              <a:rPr lang="en-US" smtClean="0"/>
              <a:pPr/>
              <a:t>27</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404DF27-28E9-49C8-8639-F1F9238FABD9}" type="slidenum">
              <a:rPr lang="en-US" smtClean="0"/>
              <a:pPr/>
              <a:t>29</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5B6FE4E-9905-4DA3-921A-7027F9C86D8D}" type="slidenum">
              <a:rPr lang="en-US" smtClean="0"/>
              <a:pPr/>
              <a:t>30</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E2EDE60-F00F-4BAB-9A3F-3CE465BAE876}" type="slidenum">
              <a:rPr lang="en-US" smtClean="0"/>
              <a:pPr/>
              <a:t>31</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2CB55D0-955D-4448-AEB3-CCD6518079E0}" type="slidenum">
              <a:rPr lang="en-US" smtClean="0"/>
              <a:pPr/>
              <a:t>2</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F8CAEDD-4FA6-409D-A21A-C7BD0E73F475}" type="slidenum">
              <a:rPr lang="en-US" smtClean="0"/>
              <a:pPr/>
              <a:t>32</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AA525FF8-51D7-4437-8F35-2D1530131F81}" type="slidenum">
              <a:rPr lang="en-US" smtClean="0"/>
              <a:pPr/>
              <a:t>33</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AA0CCFC-758E-4BF4-9D97-2C7F2E0BE4BC}" type="slidenum">
              <a:rPr lang="en-US" smtClean="0"/>
              <a:pPr/>
              <a:t>34</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637DA31-93F4-46CB-A38C-C2F641E9EF51}" type="slidenum">
              <a:rPr lang="en-US" smtClean="0"/>
              <a:pPr/>
              <a:t>35</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C915865-7A3B-4434-8099-30B0E1C88CE8}" type="slidenum">
              <a:rPr lang="en-US" smtClean="0"/>
              <a:pPr/>
              <a:t>36</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F0E6AE5-E30F-42FD-BB4D-4FB2F693F24E}" type="slidenum">
              <a:rPr lang="en-US" smtClean="0"/>
              <a:pPr/>
              <a:t>37</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A015529-F02A-47DB-97C8-F26CA7A3B654}" type="slidenum">
              <a:rPr lang="en-US" smtClean="0"/>
              <a:pPr/>
              <a:t>40</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822D61D-D5C9-4540-9195-46B9B4010569}" type="slidenum">
              <a:rPr lang="en-US" smtClean="0"/>
              <a:pPr/>
              <a:t>42</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5E24E7C-CDDF-41F0-9CBA-56EDB02E4A79}" type="slidenum">
              <a:rPr lang="en-US" smtClean="0"/>
              <a:pPr/>
              <a:t>44</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9255BCF-1893-4B5F-8421-AC1BD5D4B988}" type="slidenum">
              <a:rPr lang="en-US" smtClean="0"/>
              <a:pPr/>
              <a:t>45</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smtClean="0"/>
              <a:t>Solves generalized knapsack problem, though computationally difficult it is solved quickly in practice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1809D0B-1DFA-4B7C-9499-B69E70A37ADD}" type="slidenum">
              <a:rPr lang="en-US" smtClean="0"/>
              <a:pPr/>
              <a:t>12</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smtClean="0"/>
              <a:t>Heads-Up is highly complex &amp; difficult to play well.</a:t>
            </a:r>
          </a:p>
          <a:p>
            <a:r>
              <a:rPr lang="en-US" smtClean="0"/>
              <a:t>Picture is a Heads-Up competition televised by NBC.</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CADE6CC-4D45-4D4D-9C05-E32774AC7369}" type="slidenum">
              <a:rPr lang="en-US" smtClean="0"/>
              <a:pPr/>
              <a:t>47</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D024A5D-033E-4250-8A66-C2AFE7AD2214}" type="slidenum">
              <a:rPr lang="en-US" smtClean="0"/>
              <a:pPr/>
              <a:t>48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7C92A6A-755D-4CF2-8E1C-E19012D2C713}" type="slidenum">
              <a:rPr lang="en-US" smtClean="0"/>
              <a:pPr/>
              <a:t>50</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F3B6F79-3916-4FE7-960C-C7DBDDC1197C}" type="slidenum">
              <a:rPr lang="en-US" smtClean="0"/>
              <a:pPr/>
              <a:t>51</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BA49CA2-860F-4B61-9E66-4F9A27F2AC12}" type="slidenum">
              <a:rPr lang="en-US" smtClean="0"/>
              <a:pPr/>
              <a:t>53</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F0A7222-629A-491E-80EA-AB5214FFDD2A}" type="slidenum">
              <a:rPr lang="en-US" smtClean="0"/>
              <a:pPr/>
              <a:t>55</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7555A70-D14F-4B52-85FF-5E1348F30A0C}" type="slidenum">
              <a:rPr lang="en-US" smtClean="0"/>
              <a:pPr/>
              <a:t>56</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1B8BCDF-42EC-4A11-8A3B-19A3D36CD1A5}" type="slidenum">
              <a:rPr lang="en-US" smtClean="0"/>
              <a:pPr/>
              <a:t>57</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C9B54FA3-3DE7-4468-8D69-C1CC99FC4494}" type="slidenum">
              <a:rPr lang="en-US" smtClean="0"/>
              <a:pPr/>
              <a:t>58</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AE99F2EA-C0FE-4EF2-8C1E-6C7E82D78452}" type="slidenum">
              <a:rPr lang="en-US" smtClean="0"/>
              <a:pPr/>
              <a:t>65</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C8381C4-9997-4FFE-A7AA-A6F960E54499}" type="slidenum">
              <a:rPr lang="en-US" smtClean="0"/>
              <a:pPr/>
              <a:t>13</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833EBED-4063-44E4-AB24-DF850D1BEFBC}" type="slidenum">
              <a:rPr lang="en-US" smtClean="0"/>
              <a:pPr/>
              <a:t>66</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38ABC3E-0378-417B-A0EB-ED449A9C1E35}" type="slidenum">
              <a:rPr lang="en-US" smtClean="0"/>
              <a:pPr/>
              <a:t>67</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BE5A4F7-CF6E-4ED9-9D08-D071CBCA9CBB}" type="slidenum">
              <a:rPr lang="en-US" smtClean="0"/>
              <a:pPr/>
              <a:t>68</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n-US" dirty="0" smtClean="0"/>
              <a:t>Space usage drops to about a square root of the original space use.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BE5A4F7-CF6E-4ED9-9D08-D071CBCA9CBB}" type="slidenum">
              <a:rPr lang="en-US" smtClean="0"/>
              <a:pPr/>
              <a:t>69</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n-US" dirty="0" smtClean="0"/>
              <a:t>Space usage drops to about a square root of the original space use.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DBE9120-3400-4130-B534-CB61959AB248}" type="slidenum">
              <a:rPr lang="en-US" smtClean="0"/>
              <a:pPr/>
              <a:t>70</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060F5772-FAFE-4289-9D91-8DFF0977D184}" type="slidenum">
              <a:rPr lang="en-US" smtClean="0"/>
              <a:pPr/>
              <a:t>71</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3A3C2E5D-33C6-4512-A079-803319B45F4C}" type="slidenum">
              <a:rPr lang="en-US" smtClean="0"/>
              <a:pPr/>
              <a:t>72</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GS4 Played 4-4 in the </a:t>
            </a:r>
            <a:r>
              <a:rPr lang="en-US" dirty="0" err="1" smtClean="0"/>
              <a:t>pairwise</a:t>
            </a:r>
            <a:r>
              <a:rPr lang="en-US" dirty="0" smtClean="0"/>
              <a:t> comparisons. 4</a:t>
            </a:r>
            <a:r>
              <a:rPr lang="en-US" baseline="30000" dirty="0" smtClean="0"/>
              <a:t>th</a:t>
            </a:r>
            <a:r>
              <a:rPr lang="en-US" dirty="0" smtClean="0"/>
              <a:t> of 9 in elimination category</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Tartanian 3</a:t>
            </a:r>
            <a:r>
              <a:rPr lang="en-US" baseline="30000" dirty="0" smtClean="0"/>
              <a:t>rd</a:t>
            </a:r>
            <a:r>
              <a:rPr lang="en-US" dirty="0" smtClean="0"/>
              <a:t> out of 4 in elimination category</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74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9FFFB330-11E3-4631-801F-242E8B048BE3}" type="slidenum">
              <a:rPr lang="en-US" smtClean="0"/>
              <a:pPr/>
              <a:t>75</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76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A091D5C-157C-410C-BB26-769AFD2DB99E}" type="slidenum">
              <a:rPr lang="en-US" smtClean="0"/>
              <a:pPr/>
              <a:t>14</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smtClean="0"/>
              <a:t>Reverse model is straightforward if only signals are abstracted, but an interesting problem if also actions are abstracted, as in No-Limit Texas Hold’em.</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2CB55D0-955D-4448-AEB3-CCD6518079E0}" type="slidenum">
              <a:rPr lang="en-US" smtClean="0"/>
              <a:pPr/>
              <a:t>84</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Diffs</a:t>
            </a:r>
            <a:r>
              <a:rPr lang="en-US" dirty="0" smtClean="0"/>
              <a:t> to Alberta algorithms</a:t>
            </a:r>
            <a:r>
              <a:rPr lang="en-US" baseline="0" dirty="0" smtClean="0"/>
              <a:t> (at least one of these applies to each of theirs): 1) they worked on tiny games like Kuhn poker or rock-scissors paper, 2) they </a:t>
            </a:r>
            <a:r>
              <a:rPr lang="en-US" baseline="0" dirty="0" err="1" smtClean="0"/>
              <a:t>precomputed</a:t>
            </a:r>
            <a:r>
              <a:rPr lang="en-US" baseline="0" dirty="0" smtClean="0"/>
              <a:t> a </a:t>
            </a:r>
            <a:r>
              <a:rPr lang="en-US" baseline="0" dirty="0" err="1" smtClean="0"/>
              <a:t>hadful</a:t>
            </a:r>
            <a:r>
              <a:rPr lang="en-US" baseline="0" dirty="0" smtClean="0"/>
              <a:t> of strategies and used an experts algorithm to just choose among them, 3) they assumed massive amounts of hand histories available before play, or 4) they assumed opponent’s private information was observable.</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86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87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000000"/>
                  </a:outerShdw>
                </a:effectLst>
              </a:rPr>
              <a:t>Existence of Nash equilibrium open for undiscounted stochastic games with &gt;2 players</a:t>
            </a:r>
          </a:p>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Blinds usually escalate quickly.</a:t>
            </a:r>
            <a:r>
              <a:rPr lang="en-US" sz="1200" baseline="0" dirty="0" smtClean="0"/>
              <a:t>  We assume constant blinds.</a:t>
            </a:r>
            <a:endParaRPr lang="en-US" sz="1200" dirty="0" smtClean="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92</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946 non-terminal states</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93</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1C39A4F-12D1-4E34-877B-091451EFF738}" type="slidenum">
              <a:rPr lang="en-US" smtClean="0">
                <a:cs typeface="Arial" charset="0"/>
              </a:rPr>
              <a:pPr/>
              <a:t>95</a:t>
            </a:fld>
            <a:endParaRPr lang="en-US" smtClean="0">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1B637D9-62F7-4E0E-9CED-26C9DBC3A3D5}" type="slidenum">
              <a:rPr lang="en-US" smtClean="0"/>
              <a:pPr/>
              <a:t>17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smtClean="0"/>
              <a:t>Information filters isolate signal history from action history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This is the first new algorithm in AAAI-08 submission.</a:t>
            </a:r>
          </a:p>
          <a:p>
            <a:pPr marL="0" marR="0" lvl="3" indent="0" algn="l" defTabSz="914400" rtl="0" eaLnBrk="0" fontAlgn="base" latinLnBrk="0" hangingPunct="0">
              <a:lnSpc>
                <a:spcPct val="100000"/>
              </a:lnSpc>
              <a:spcBef>
                <a:spcPct val="30000"/>
              </a:spcBef>
              <a:spcAft>
                <a:spcPct val="0"/>
              </a:spcAft>
              <a:buClrTx/>
              <a:buSzTx/>
              <a:buFontTx/>
              <a:buNone/>
              <a:tabLst/>
              <a:defRPr/>
            </a:pPr>
            <a:r>
              <a:rPr lang="en-US" sz="1400" dirty="0" smtClean="0"/>
              <a:t>Each non-terminal state of M corresponds to non-terminal state of the tournament and a table position: so 946 </a:t>
            </a:r>
            <a:r>
              <a:rPr lang="en-US" sz="1400" dirty="0" smtClean="0">
                <a:sym typeface="Mathematica1"/>
              </a:rPr>
              <a:t></a:t>
            </a:r>
            <a:r>
              <a:rPr lang="en-US" sz="1400" dirty="0" smtClean="0"/>
              <a:t> 3 = 2838 non-terminal states of M.</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100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CF97B95-B4EB-41B0-A2E9-D376A2326FC2}" type="slidenum">
              <a:rPr lang="en-US" smtClean="0">
                <a:cs typeface="Arial" charset="0"/>
              </a:rPr>
              <a:pPr/>
              <a:t>104</a:t>
            </a:fld>
            <a:endParaRPr lang="en-US" smtClean="0">
              <a:cs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Verified using ex post check</a:t>
            </a:r>
          </a:p>
          <a:p>
            <a:endParaRPr lang="en-US" dirty="0"/>
          </a:p>
        </p:txBody>
      </p:sp>
      <p:sp>
        <p:nvSpPr>
          <p:cNvPr id="4" name="Slide Number Placeholder 3"/>
          <p:cNvSpPr>
            <a:spLocks noGrp="1"/>
          </p:cNvSpPr>
          <p:nvPr>
            <p:ph type="sldNum" sz="quarter" idx="10"/>
          </p:nvPr>
        </p:nvSpPr>
        <p:spPr/>
        <p:txBody>
          <a:bodyPr/>
          <a:lstStyle/>
          <a:p>
            <a:pPr>
              <a:defRPr/>
            </a:pPr>
            <a:fld id="{661F6359-1F53-4995-B88C-2C41936B38B5}" type="slidenum">
              <a:rPr lang="en-US" smtClean="0"/>
              <a:pPr>
                <a:defRPr/>
              </a:pPr>
              <a:t>122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ADE036D-D6C6-447B-8B7C-4089F6D06AB6}" type="slidenum">
              <a:rPr lang="en-US" smtClean="0"/>
              <a:pPr/>
              <a:t>127</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32212C6-C883-4F23-9861-6D13C2430459}" type="slidenum">
              <a:rPr lang="en-US" smtClean="0"/>
              <a:pPr/>
              <a:t>128</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smtClean="0"/>
              <a:t>Ex ante &amp; ex post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CF1F9F7-831D-44A6-8259-F3758DCB98AD}" type="slidenum">
              <a:rPr lang="en-US" smtClean="0"/>
              <a:pPr/>
              <a:t>18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3EE3A5E-73DB-4076-96DD-8C8C5459061B}" type="slidenum">
              <a:rPr lang="en-US" smtClean="0"/>
              <a:pPr/>
              <a:t>19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483E4E4-D581-488C-A22D-B5CFB0409B5D}" type="slidenum">
              <a:rPr lang="en-US" smtClean="0"/>
              <a:pPr/>
              <a:t>20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smtClean="0"/>
              <a:t>Interpretation into the original game is straightforward.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152400"/>
            <a:ext cx="2182812" cy="629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52400"/>
            <a:ext cx="6396038" cy="629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75" y="152400"/>
            <a:ext cx="8731250" cy="749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4338" y="1330325"/>
            <a:ext cx="4143375" cy="5118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0113" y="1330325"/>
            <a:ext cx="4144962" cy="5118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1775" y="152400"/>
            <a:ext cx="8731250" cy="749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4338" y="1330325"/>
            <a:ext cx="8440737" cy="5118100"/>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330325"/>
            <a:ext cx="4143375"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0113" y="1330325"/>
            <a:ext cx="4144962"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99"/>
            </a:gs>
            <a:gs pos="100000">
              <a:srgbClr val="000000"/>
            </a:gs>
          </a:gsLst>
          <a:path path="rect">
            <a:fillToRect t="100000" r="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52400"/>
            <a:ext cx="8731250" cy="749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1027" name="Rectangle 3"/>
          <p:cNvSpPr>
            <a:spLocks noGrp="1" noChangeArrowheads="1"/>
          </p:cNvSpPr>
          <p:nvPr>
            <p:ph type="body" idx="1"/>
          </p:nvPr>
        </p:nvSpPr>
        <p:spPr bwMode="auto">
          <a:xfrm>
            <a:off x="414338" y="1330325"/>
            <a:ext cx="8440737"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Point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ftr" sz="quarter" idx="3"/>
          </p:nvPr>
        </p:nvSpPr>
        <p:spPr bwMode="auto">
          <a:xfrm>
            <a:off x="423863" y="6484938"/>
            <a:ext cx="8467725" cy="373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800">
                <a:solidFill>
                  <a:srgbClr val="66FFFF"/>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04"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p:txStyles>
    <p:titleStyle>
      <a:lvl1pPr algn="ctr" rtl="0" eaLnBrk="0" fontAlgn="base" hangingPunct="0">
        <a:spcBef>
          <a:spcPct val="0"/>
        </a:spcBef>
        <a:spcAft>
          <a:spcPct val="0"/>
        </a:spcAft>
        <a:defRPr sz="4400" b="1">
          <a:solidFill>
            <a:srgbClr val="FFFF99"/>
          </a:solidFill>
          <a:latin typeface="+mj-lt"/>
          <a:ea typeface="+mj-ea"/>
          <a:cs typeface="+mj-cs"/>
        </a:defRPr>
      </a:lvl1pPr>
      <a:lvl2pPr algn="ctr" rtl="0" eaLnBrk="0" fontAlgn="base" hangingPunct="0">
        <a:spcBef>
          <a:spcPct val="0"/>
        </a:spcBef>
        <a:spcAft>
          <a:spcPct val="0"/>
        </a:spcAft>
        <a:defRPr sz="4400" b="1">
          <a:solidFill>
            <a:srgbClr val="FFFF99"/>
          </a:solidFill>
          <a:latin typeface="Times New Roman" pitchFamily="18" charset="0"/>
        </a:defRPr>
      </a:lvl2pPr>
      <a:lvl3pPr algn="ctr" rtl="0" eaLnBrk="0" fontAlgn="base" hangingPunct="0">
        <a:spcBef>
          <a:spcPct val="0"/>
        </a:spcBef>
        <a:spcAft>
          <a:spcPct val="0"/>
        </a:spcAft>
        <a:defRPr sz="4400" b="1">
          <a:solidFill>
            <a:srgbClr val="FFFF99"/>
          </a:solidFill>
          <a:latin typeface="Times New Roman" pitchFamily="18" charset="0"/>
        </a:defRPr>
      </a:lvl3pPr>
      <a:lvl4pPr algn="ctr" rtl="0" eaLnBrk="0" fontAlgn="base" hangingPunct="0">
        <a:spcBef>
          <a:spcPct val="0"/>
        </a:spcBef>
        <a:spcAft>
          <a:spcPct val="0"/>
        </a:spcAft>
        <a:defRPr sz="4400" b="1">
          <a:solidFill>
            <a:srgbClr val="FFFF99"/>
          </a:solidFill>
          <a:latin typeface="Times New Roman" pitchFamily="18" charset="0"/>
        </a:defRPr>
      </a:lvl4pPr>
      <a:lvl5pPr algn="ctr" rtl="0" eaLnBrk="0" fontAlgn="base" hangingPunct="0">
        <a:spcBef>
          <a:spcPct val="0"/>
        </a:spcBef>
        <a:spcAft>
          <a:spcPct val="0"/>
        </a:spcAft>
        <a:defRPr sz="4400" b="1">
          <a:solidFill>
            <a:srgbClr val="FFFF99"/>
          </a:solidFill>
          <a:latin typeface="Times New Roman" pitchFamily="18" charset="0"/>
        </a:defRPr>
      </a:lvl5pPr>
      <a:lvl6pPr marL="457200" algn="ctr" rtl="0" eaLnBrk="0" fontAlgn="base" hangingPunct="0">
        <a:spcBef>
          <a:spcPct val="0"/>
        </a:spcBef>
        <a:spcAft>
          <a:spcPct val="0"/>
        </a:spcAft>
        <a:defRPr sz="4400" b="1">
          <a:solidFill>
            <a:srgbClr val="FFFF99"/>
          </a:solidFill>
          <a:latin typeface="Times New Roman" pitchFamily="18" charset="0"/>
        </a:defRPr>
      </a:lvl6pPr>
      <a:lvl7pPr marL="914400" algn="ctr" rtl="0" eaLnBrk="0" fontAlgn="base" hangingPunct="0">
        <a:spcBef>
          <a:spcPct val="0"/>
        </a:spcBef>
        <a:spcAft>
          <a:spcPct val="0"/>
        </a:spcAft>
        <a:defRPr sz="4400" b="1">
          <a:solidFill>
            <a:srgbClr val="FFFF99"/>
          </a:solidFill>
          <a:latin typeface="Times New Roman" pitchFamily="18" charset="0"/>
        </a:defRPr>
      </a:lvl7pPr>
      <a:lvl8pPr marL="1371600" algn="ctr" rtl="0" eaLnBrk="0" fontAlgn="base" hangingPunct="0">
        <a:spcBef>
          <a:spcPct val="0"/>
        </a:spcBef>
        <a:spcAft>
          <a:spcPct val="0"/>
        </a:spcAft>
        <a:defRPr sz="4400" b="1">
          <a:solidFill>
            <a:srgbClr val="FFFF99"/>
          </a:solidFill>
          <a:latin typeface="Times New Roman" pitchFamily="18" charset="0"/>
        </a:defRPr>
      </a:lvl8pPr>
      <a:lvl9pPr marL="1828800" algn="ctr" rtl="0" eaLnBrk="0" fontAlgn="base" hangingPunct="0">
        <a:spcBef>
          <a:spcPct val="0"/>
        </a:spcBef>
        <a:spcAft>
          <a:spcPct val="0"/>
        </a:spcAft>
        <a:defRPr sz="4400" b="1">
          <a:solidFill>
            <a:srgbClr val="FFFF99"/>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46.wmf"/><Relationship Id="rId5" Type="http://schemas.openxmlformats.org/officeDocument/2006/relationships/image" Target="../media/image45.png"/><Relationship Id="rId4" Type="http://schemas.openxmlformats.org/officeDocument/2006/relationships/image" Target="../media/image4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5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6200" y="914400"/>
            <a:ext cx="8991600" cy="1470025"/>
          </a:xfrm>
        </p:spPr>
        <p:txBody>
          <a:bodyPr/>
          <a:lstStyle/>
          <a:p>
            <a:pPr>
              <a:defRPr/>
            </a:pPr>
            <a:r>
              <a:rPr lang="en-US" sz="3200" dirty="0" smtClean="0"/>
              <a:t>Sequential imperfect-information games</a:t>
            </a:r>
            <a:br>
              <a:rPr lang="en-US" sz="3200" dirty="0" smtClean="0"/>
            </a:br>
            <a:r>
              <a:rPr lang="en-US" sz="3200" dirty="0" smtClean="0">
                <a:solidFill>
                  <a:srgbClr val="FFC000"/>
                </a:solidFill>
              </a:rPr>
              <a:t>Case study: </a:t>
            </a:r>
            <a:r>
              <a:rPr lang="en-US" sz="3200" i="1" dirty="0" smtClean="0">
                <a:solidFill>
                  <a:srgbClr val="FFC000"/>
                </a:solidFill>
              </a:rPr>
              <a:t>Poker</a:t>
            </a:r>
            <a:r>
              <a:rPr lang="en-US" sz="4000" dirty="0" smtClean="0">
                <a:effectLst>
                  <a:outerShdw blurRad="38100" dist="38100" dir="2700000" algn="tl">
                    <a:srgbClr val="000000"/>
                  </a:outerShdw>
                </a:effectLst>
              </a:rPr>
              <a:t/>
            </a:r>
            <a:br>
              <a:rPr lang="en-US" sz="4000" dirty="0" smtClean="0">
                <a:effectLst>
                  <a:outerShdw blurRad="38100" dist="38100" dir="2700000" algn="tl">
                    <a:srgbClr val="000000"/>
                  </a:outerShdw>
                </a:effectLst>
              </a:rPr>
            </a:br>
            <a:endParaRPr lang="en-US" sz="4000" dirty="0" smtClean="0">
              <a:effectLst>
                <a:outerShdw blurRad="38100" dist="38100" dir="2700000" algn="tl">
                  <a:srgbClr val="000000"/>
                </a:outerShdw>
              </a:effectLst>
            </a:endParaRPr>
          </a:p>
        </p:txBody>
      </p:sp>
      <p:sp>
        <p:nvSpPr>
          <p:cNvPr id="7171" name="Rectangle 3"/>
          <p:cNvSpPr>
            <a:spLocks noGrp="1" noChangeArrowheads="1"/>
          </p:cNvSpPr>
          <p:nvPr>
            <p:ph type="subTitle" idx="1"/>
          </p:nvPr>
        </p:nvSpPr>
        <p:spPr>
          <a:xfrm>
            <a:off x="381000" y="3077460"/>
            <a:ext cx="8382000" cy="1752600"/>
          </a:xfrm>
        </p:spPr>
        <p:txBody>
          <a:bodyPr/>
          <a:lstStyle/>
          <a:p>
            <a:pPr>
              <a:defRPr/>
            </a:pPr>
            <a:r>
              <a:rPr lang="en-US" sz="2800" b="1" dirty="0" smtClean="0">
                <a:effectLst>
                  <a:outerShdw blurRad="38100" dist="38100" dir="2700000" algn="tl">
                    <a:srgbClr val="000000"/>
                  </a:outerShdw>
                </a:effectLst>
              </a:rPr>
              <a:t>Tuomas Sandholm</a:t>
            </a:r>
          </a:p>
          <a:p>
            <a:pPr>
              <a:defRPr/>
            </a:pPr>
            <a:r>
              <a:rPr lang="en-US" sz="2400" dirty="0" smtClean="0">
                <a:effectLst>
                  <a:outerShdw blurRad="38100" dist="38100" dir="2700000" algn="tl">
                    <a:srgbClr val="000000"/>
                  </a:outerShdw>
                </a:effectLst>
              </a:rPr>
              <a:t>Carnegie Mellon University</a:t>
            </a:r>
          </a:p>
          <a:p>
            <a:pPr>
              <a:defRPr/>
            </a:pPr>
            <a:r>
              <a:rPr lang="en-US" sz="2400" dirty="0" smtClean="0">
                <a:effectLst>
                  <a:outerShdw blurRad="38100" dist="38100" dir="2700000" algn="tl">
                    <a:srgbClr val="000000"/>
                  </a:outerShdw>
                </a:effectLst>
              </a:rPr>
              <a:t>Computer Science Department</a:t>
            </a:r>
          </a:p>
          <a:p>
            <a:pPr>
              <a:defRPr/>
            </a:pPr>
            <a:endParaRPr lang="en-US" sz="2400" dirty="0" smtClean="0">
              <a:effectLst>
                <a:outerShdw blurRad="38100" dist="38100" dir="2700000" algn="tl">
                  <a:srgbClr val="000000"/>
                </a:outerShdw>
              </a:effectLst>
            </a:endParaRPr>
          </a:p>
          <a:p>
            <a:pPr>
              <a:defRPr/>
            </a:pPr>
            <a:endParaRPr lang="en-US" sz="2400" dirty="0"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 y="58130"/>
            <a:ext cx="9012025" cy="1063660"/>
          </a:xfrm>
        </p:spPr>
        <p:txBody>
          <a:bodyPr/>
          <a:lstStyle/>
          <a:p>
            <a:r>
              <a:rPr lang="en-US" sz="3600" dirty="0"/>
              <a:t>Computing equilibria via sequence form: </a:t>
            </a:r>
            <a:r>
              <a:rPr lang="en-US" sz="3600" dirty="0" smtClean="0"/>
              <a:t/>
            </a:r>
            <a:br>
              <a:rPr lang="en-US" sz="3600" dirty="0" smtClean="0"/>
            </a:br>
            <a:r>
              <a:rPr lang="en-US" sz="3600" dirty="0" smtClean="0"/>
              <a:t>An </a:t>
            </a:r>
            <a:r>
              <a:rPr lang="en-US" sz="3600" dirty="0"/>
              <a:t>example</a:t>
            </a:r>
          </a:p>
        </p:txBody>
      </p:sp>
      <p:sp>
        <p:nvSpPr>
          <p:cNvPr id="11269" name="Text Box 5"/>
          <p:cNvSpPr txBox="1">
            <a:spLocks noChangeArrowheads="1"/>
          </p:cNvSpPr>
          <p:nvPr/>
        </p:nvSpPr>
        <p:spPr bwMode="auto">
          <a:xfrm>
            <a:off x="3048000" y="3139918"/>
            <a:ext cx="5715000" cy="3416320"/>
          </a:xfrm>
          <a:prstGeom prst="rect">
            <a:avLst/>
          </a:prstGeom>
          <a:noFill/>
          <a:ln w="9525">
            <a:noFill/>
            <a:miter lim="800000"/>
            <a:headEnd/>
            <a:tailEnd/>
          </a:ln>
          <a:effectLst/>
        </p:spPr>
        <p:txBody>
          <a:bodyPr>
            <a:spAutoFit/>
          </a:bodyPr>
          <a:lstStyle/>
          <a:p>
            <a:r>
              <a:rPr lang="en-US" sz="1800" dirty="0">
                <a:latin typeface="Courier New" pitchFamily="49" charset="0"/>
              </a:rPr>
              <a:t>min p1</a:t>
            </a:r>
          </a:p>
          <a:p>
            <a:r>
              <a:rPr lang="en-US" sz="1800" dirty="0">
                <a:latin typeface="Courier New" pitchFamily="49" charset="0"/>
              </a:rPr>
              <a:t>subject to</a:t>
            </a:r>
          </a:p>
          <a:p>
            <a:r>
              <a:rPr lang="en-US" sz="1800" dirty="0">
                <a:latin typeface="Courier New" pitchFamily="49" charset="0"/>
              </a:rPr>
              <a:t>  x1:                  p1 - p2 - p3 &gt;= 0</a:t>
            </a:r>
          </a:p>
          <a:p>
            <a:r>
              <a:rPr lang="en-US" sz="1800" dirty="0">
                <a:latin typeface="Courier New" pitchFamily="49" charset="0"/>
              </a:rPr>
              <a:t>  x2: 0y1 +                 p2      &gt;= 0</a:t>
            </a:r>
          </a:p>
          <a:p>
            <a:r>
              <a:rPr lang="en-US" sz="1800" dirty="0">
                <a:latin typeface="Courier New" pitchFamily="49" charset="0"/>
              </a:rPr>
              <a:t>  x3:      -y2 +  y3      + p2      &gt;= 0</a:t>
            </a:r>
          </a:p>
          <a:p>
            <a:r>
              <a:rPr lang="en-US" sz="1800" dirty="0">
                <a:latin typeface="Courier New" pitchFamily="49" charset="0"/>
              </a:rPr>
              <a:t>  x4:      2y2 - 4y3           + p3 &gt;= 0</a:t>
            </a:r>
          </a:p>
          <a:p>
            <a:r>
              <a:rPr lang="en-US" sz="1800" dirty="0">
                <a:latin typeface="Courier New" pitchFamily="49" charset="0"/>
              </a:rPr>
              <a:t>  x5: -y1                      + p3 &gt;= 0</a:t>
            </a:r>
          </a:p>
          <a:p>
            <a:r>
              <a:rPr lang="en-US" sz="1800" dirty="0">
                <a:latin typeface="Courier New" pitchFamily="49" charset="0"/>
              </a:rPr>
              <a:t>  q1: -y1           = -1</a:t>
            </a:r>
          </a:p>
          <a:p>
            <a:r>
              <a:rPr lang="en-US" sz="1800" dirty="0">
                <a:latin typeface="Courier New" pitchFamily="49" charset="0"/>
              </a:rPr>
              <a:t>  q2:  y1 - y2 - y3 =  0</a:t>
            </a:r>
          </a:p>
          <a:p>
            <a:r>
              <a:rPr lang="en-US" sz="1800" dirty="0">
                <a:latin typeface="Courier New" pitchFamily="49" charset="0"/>
              </a:rPr>
              <a:t>bounds</a:t>
            </a:r>
          </a:p>
          <a:p>
            <a:r>
              <a:rPr lang="en-US" sz="1800" dirty="0">
                <a:latin typeface="Courier New" pitchFamily="49" charset="0"/>
              </a:rPr>
              <a:t>  y1 &gt;= 0  y2 &gt;= 0  y3 &gt;= 0</a:t>
            </a:r>
          </a:p>
          <a:p>
            <a:r>
              <a:rPr lang="en-US" sz="1800" dirty="0">
                <a:latin typeface="Courier New" pitchFamily="49" charset="0"/>
              </a:rPr>
              <a:t>  p1 Free  p2 Free  p3 </a:t>
            </a:r>
            <a:r>
              <a:rPr lang="en-US" sz="1800" dirty="0" smtClean="0">
                <a:latin typeface="Courier New" pitchFamily="49" charset="0"/>
              </a:rPr>
              <a:t>Free</a:t>
            </a:r>
            <a:endParaRPr lang="en-US" sz="1800" dirty="0">
              <a:latin typeface="Courier New" pitchFamily="49" charset="0"/>
            </a:endParaRPr>
          </a:p>
        </p:txBody>
      </p:sp>
      <p:pic>
        <p:nvPicPr>
          <p:cNvPr id="11270" name="Picture 6"/>
          <p:cNvPicPr>
            <a:picLocks noChangeAspect="1" noChangeArrowheads="1"/>
          </p:cNvPicPr>
          <p:nvPr/>
        </p:nvPicPr>
        <p:blipFill>
          <a:blip r:embed="rId2" cstate="print"/>
          <a:srcRect/>
          <a:stretch>
            <a:fillRect/>
          </a:stretch>
        </p:blipFill>
        <p:spPr bwMode="auto">
          <a:xfrm>
            <a:off x="234735" y="990600"/>
            <a:ext cx="2147887" cy="2362200"/>
          </a:xfrm>
          <a:prstGeom prst="rect">
            <a:avLst/>
          </a:prstGeom>
          <a:noFill/>
          <a:ln w="9525">
            <a:noFill/>
            <a:miter lim="800000"/>
            <a:headEnd/>
            <a:tailEnd/>
          </a:ln>
          <a:effectLst/>
        </p:spPr>
      </p:pic>
      <p:pic>
        <p:nvPicPr>
          <p:cNvPr id="11271" name="Picture 7"/>
          <p:cNvPicPr>
            <a:picLocks noChangeAspect="1" noChangeArrowheads="1"/>
          </p:cNvPicPr>
          <p:nvPr/>
        </p:nvPicPr>
        <p:blipFill>
          <a:blip r:embed="rId3" cstate="print"/>
          <a:srcRect/>
          <a:stretch>
            <a:fillRect/>
          </a:stretch>
        </p:blipFill>
        <p:spPr bwMode="auto">
          <a:xfrm>
            <a:off x="2971800" y="1371600"/>
            <a:ext cx="3962400" cy="1549400"/>
          </a:xfrm>
          <a:prstGeom prst="rect">
            <a:avLst/>
          </a:prstGeom>
          <a:noFill/>
          <a:ln w="9525">
            <a:noFill/>
            <a:miter lim="800000"/>
            <a:headEnd/>
            <a:tailEnd/>
          </a:ln>
          <a:effectLst/>
        </p:spPr>
      </p:pic>
      <p:pic>
        <p:nvPicPr>
          <p:cNvPr id="11272" name="Picture 8"/>
          <p:cNvPicPr>
            <a:picLocks noChangeAspect="1" noChangeArrowheads="1"/>
          </p:cNvPicPr>
          <p:nvPr/>
        </p:nvPicPr>
        <p:blipFill>
          <a:blip r:embed="rId4" cstate="print"/>
          <a:srcRect/>
          <a:stretch>
            <a:fillRect/>
          </a:stretch>
        </p:blipFill>
        <p:spPr bwMode="auto">
          <a:xfrm>
            <a:off x="228600" y="3429000"/>
            <a:ext cx="2209800" cy="1406525"/>
          </a:xfrm>
          <a:prstGeom prst="rect">
            <a:avLst/>
          </a:prstGeom>
          <a:noFill/>
          <a:ln w="9525">
            <a:noFill/>
            <a:miter lim="800000"/>
            <a:headEnd/>
            <a:tailEnd/>
          </a:ln>
          <a:effectLst/>
        </p:spPr>
      </p:pic>
      <p:pic>
        <p:nvPicPr>
          <p:cNvPr id="11273" name="Picture 9"/>
          <p:cNvPicPr>
            <a:picLocks noChangeAspect="1" noChangeArrowheads="1"/>
          </p:cNvPicPr>
          <p:nvPr/>
        </p:nvPicPr>
        <p:blipFill>
          <a:blip r:embed="rId5" cstate="print"/>
          <a:srcRect/>
          <a:stretch>
            <a:fillRect/>
          </a:stretch>
        </p:blipFill>
        <p:spPr bwMode="auto">
          <a:xfrm>
            <a:off x="228600" y="4918663"/>
            <a:ext cx="2590800" cy="892175"/>
          </a:xfrm>
          <a:prstGeom prst="rect">
            <a:avLst/>
          </a:prstGeom>
          <a:noFill/>
          <a:ln w="9525">
            <a:noFill/>
            <a:miter lim="800000"/>
            <a:headEnd/>
            <a:tailEnd/>
          </a:ln>
          <a:effectLst/>
        </p:spPr>
      </p:pic>
      <p:pic>
        <p:nvPicPr>
          <p:cNvPr id="11274" name="Picture 10"/>
          <p:cNvPicPr>
            <a:picLocks noChangeAspect="1" noChangeArrowheads="1"/>
          </p:cNvPicPr>
          <p:nvPr/>
        </p:nvPicPr>
        <p:blipFill>
          <a:blip r:embed="rId6" cstate="print"/>
          <a:srcRect/>
          <a:stretch>
            <a:fillRect/>
          </a:stretch>
        </p:blipFill>
        <p:spPr bwMode="auto">
          <a:xfrm>
            <a:off x="228600" y="5913438"/>
            <a:ext cx="1981200" cy="639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4000" dirty="0" smtClean="0"/>
              <a:t>Best one of the new algorithms</a:t>
            </a:r>
          </a:p>
        </p:txBody>
      </p:sp>
      <p:sp>
        <p:nvSpPr>
          <p:cNvPr id="89091" name="Rectangle 3"/>
          <p:cNvSpPr>
            <a:spLocks noGrp="1" noChangeArrowheads="1"/>
          </p:cNvSpPr>
          <p:nvPr>
            <p:ph type="body" idx="1"/>
          </p:nvPr>
        </p:nvSpPr>
        <p:spPr>
          <a:xfrm>
            <a:off x="381000" y="1212850"/>
            <a:ext cx="8440738" cy="5118100"/>
          </a:xfrm>
        </p:spPr>
        <p:txBody>
          <a:bodyPr/>
          <a:lstStyle/>
          <a:p>
            <a:r>
              <a:rPr lang="en-US" sz="2400" dirty="0" smtClean="0"/>
              <a:t>Initialize payoffs using ICM as before</a:t>
            </a:r>
          </a:p>
          <a:p>
            <a:r>
              <a:rPr lang="en-US" sz="2400" dirty="0" smtClean="0"/>
              <a:t>Repeat until “outer loop” converges</a:t>
            </a:r>
          </a:p>
          <a:p>
            <a:pPr lvl="1"/>
            <a:r>
              <a:rPr lang="en-US" sz="1800" dirty="0" smtClean="0"/>
              <a:t>“Inner loop”:</a:t>
            </a:r>
          </a:p>
          <a:p>
            <a:pPr lvl="2"/>
            <a:r>
              <a:rPr lang="en-US" sz="1800" dirty="0" smtClean="0"/>
              <a:t>Assuming current payoffs, compute an approximate equilibrium at each state using our variant of fictitious play as before (until regret &lt; </a:t>
            </a:r>
            <a:r>
              <a:rPr lang="en-US" sz="1800" dirty="0" err="1" smtClean="0"/>
              <a:t>thres</a:t>
            </a:r>
            <a:r>
              <a:rPr lang="en-US" sz="1800" dirty="0" smtClean="0"/>
              <a:t>)</a:t>
            </a:r>
          </a:p>
          <a:p>
            <a:pPr lvl="1"/>
            <a:r>
              <a:rPr lang="en-US" sz="1800" dirty="0" smtClean="0"/>
              <a:t>“Outer loop”: update the values with the values obtained by new strategy profile S</a:t>
            </a:r>
            <a:r>
              <a:rPr lang="en-US" sz="1800" baseline="-25000" dirty="0" smtClean="0"/>
              <a:t>t</a:t>
            </a:r>
            <a:r>
              <a:rPr lang="en-US" sz="1800" dirty="0" smtClean="0"/>
              <a:t> using a modified version of policy iteration:</a:t>
            </a:r>
          </a:p>
          <a:p>
            <a:pPr lvl="2"/>
            <a:r>
              <a:rPr lang="en-US" sz="1800" dirty="0" smtClean="0"/>
              <a:t>Create the MDP M induced by others’ strategies in S</a:t>
            </a:r>
            <a:r>
              <a:rPr lang="en-US" sz="1800" baseline="-25000" dirty="0" smtClean="0"/>
              <a:t>t</a:t>
            </a:r>
            <a:r>
              <a:rPr lang="en-US" sz="1800" dirty="0" smtClean="0"/>
              <a:t> (and initialize using own strategy in S</a:t>
            </a:r>
            <a:r>
              <a:rPr lang="en-US" sz="1800" baseline="-25000" dirty="0" smtClean="0"/>
              <a:t>t</a:t>
            </a:r>
            <a:r>
              <a:rPr lang="en-US" sz="1800" dirty="0" smtClean="0"/>
              <a:t>):</a:t>
            </a:r>
          </a:p>
          <a:p>
            <a:pPr lvl="2"/>
            <a:r>
              <a:rPr lang="en-US" sz="1800" dirty="0" smtClean="0"/>
              <a:t>Run </a:t>
            </a:r>
            <a:r>
              <a:rPr lang="en-US" sz="1800" dirty="0" smtClean="0">
                <a:solidFill>
                  <a:srgbClr val="FFC000"/>
                </a:solidFill>
              </a:rPr>
              <a:t>modified policy iteration</a:t>
            </a:r>
            <a:r>
              <a:rPr lang="en-US" sz="1800" dirty="0" smtClean="0"/>
              <a:t> on M</a:t>
            </a:r>
          </a:p>
          <a:p>
            <a:pPr lvl="3"/>
            <a:r>
              <a:rPr lang="en-US" sz="1400" dirty="0" smtClean="0"/>
              <a:t>In the matrix inversion step, always choose the minimal solution</a:t>
            </a:r>
          </a:p>
          <a:p>
            <a:pPr lvl="3"/>
            <a:r>
              <a:rPr lang="en-US" sz="1400" dirty="0" smtClean="0"/>
              <a:t>If there are multiple optimal actions at a state, prefer the action chosen last period if possible</a:t>
            </a:r>
          </a:p>
          <a:p>
            <a:endParaRPr lang="en-US" sz="2400" dirty="0" smtClean="0"/>
          </a:p>
          <a:p>
            <a:endParaRPr lang="en-US" sz="2400" dirty="0" smtClean="0"/>
          </a:p>
          <a:p>
            <a:endParaRPr lang="en-US" sz="2400" dirty="0" smtClean="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4000" smtClean="0"/>
              <a:t>Second new algorithm</a:t>
            </a:r>
          </a:p>
        </p:txBody>
      </p:sp>
      <p:sp>
        <p:nvSpPr>
          <p:cNvPr id="90115" name="Rectangle 3"/>
          <p:cNvSpPr>
            <a:spLocks noGrp="1" noChangeArrowheads="1"/>
          </p:cNvSpPr>
          <p:nvPr>
            <p:ph type="body" idx="1"/>
          </p:nvPr>
        </p:nvSpPr>
        <p:spPr/>
        <p:txBody>
          <a:bodyPr/>
          <a:lstStyle/>
          <a:p>
            <a:r>
              <a:rPr lang="en-US" sz="2400" dirty="0" smtClean="0"/>
              <a:t>Interchanging roles of fictitious play and policy iteration:</a:t>
            </a:r>
          </a:p>
          <a:p>
            <a:pPr lvl="1"/>
            <a:r>
              <a:rPr lang="en-US" sz="2000" dirty="0" smtClean="0"/>
              <a:t>Policy iteration used as inner loop to compute best response</a:t>
            </a:r>
          </a:p>
          <a:p>
            <a:pPr lvl="1"/>
            <a:r>
              <a:rPr lang="en-US" sz="2000" dirty="0" smtClean="0"/>
              <a:t>Fictitious play used as outer loop to combine BR with old strategy</a:t>
            </a:r>
          </a:p>
          <a:p>
            <a:pPr lvl="1">
              <a:buFontTx/>
              <a:buNone/>
            </a:pPr>
            <a:endParaRPr lang="en-US" sz="2000" dirty="0" smtClean="0"/>
          </a:p>
          <a:p>
            <a:r>
              <a:rPr lang="en-US" sz="2400" dirty="0" smtClean="0"/>
              <a:t>Initialize strategies using ICM</a:t>
            </a:r>
          </a:p>
          <a:p>
            <a:r>
              <a:rPr lang="en-US" sz="2400" dirty="0" smtClean="0"/>
              <a:t>Inner loop:</a:t>
            </a:r>
          </a:p>
          <a:p>
            <a:pPr lvl="1"/>
            <a:r>
              <a:rPr lang="en-US" sz="2400" dirty="0" smtClean="0"/>
              <a:t>Create MDP M induced from strategy profile</a:t>
            </a:r>
          </a:p>
          <a:p>
            <a:pPr lvl="1"/>
            <a:r>
              <a:rPr lang="en-US" sz="2400" dirty="0" smtClean="0"/>
              <a:t>Solve M using policy iteration variant (from previous slide)</a:t>
            </a:r>
          </a:p>
          <a:p>
            <a:r>
              <a:rPr lang="en-US" sz="2400" dirty="0" smtClean="0"/>
              <a:t>Outer loop:</a:t>
            </a:r>
          </a:p>
          <a:p>
            <a:pPr lvl="1"/>
            <a:r>
              <a:rPr lang="en-US" sz="2400" dirty="0" smtClean="0"/>
              <a:t>Combine optimal policy of M with previous strategy using fictitious play updating rule</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4000" smtClean="0"/>
              <a:t>Third new algorithm</a:t>
            </a:r>
          </a:p>
        </p:txBody>
      </p:sp>
      <p:sp>
        <p:nvSpPr>
          <p:cNvPr id="91139" name="Rectangle 3"/>
          <p:cNvSpPr>
            <a:spLocks noGrp="1" noChangeArrowheads="1"/>
          </p:cNvSpPr>
          <p:nvPr>
            <p:ph type="body" idx="1"/>
          </p:nvPr>
        </p:nvSpPr>
        <p:spPr/>
        <p:txBody>
          <a:bodyPr/>
          <a:lstStyle/>
          <a:p>
            <a:r>
              <a:rPr lang="en-US" sz="2800" dirty="0" smtClean="0"/>
              <a:t>Using value iteration variant as the inner loop</a:t>
            </a:r>
          </a:p>
          <a:p>
            <a:r>
              <a:rPr lang="en-US" sz="2800" dirty="0" smtClean="0"/>
              <a:t>Again we use MDP solving as inner loop and fictitious play as outer loop</a:t>
            </a:r>
          </a:p>
          <a:p>
            <a:r>
              <a:rPr lang="en-US" sz="2800" dirty="0" smtClean="0"/>
              <a:t>Same as previous algorithm except different inner loop</a:t>
            </a:r>
          </a:p>
          <a:p>
            <a:endParaRPr lang="en-US" sz="2800" dirty="0" smtClean="0"/>
          </a:p>
          <a:p>
            <a:r>
              <a:rPr lang="en-US" sz="2800" dirty="0" smtClean="0"/>
              <a:t>New inner loop:</a:t>
            </a:r>
          </a:p>
          <a:p>
            <a:pPr lvl="1"/>
            <a:r>
              <a:rPr lang="en-US" sz="2400" dirty="0" smtClean="0"/>
              <a:t>Value iteration, but make sure initializations are pessimistic (underestimates of optimal values in the MDP)</a:t>
            </a:r>
          </a:p>
          <a:p>
            <a:pPr lvl="1"/>
            <a:r>
              <a:rPr lang="en-US" sz="2400" dirty="0" smtClean="0"/>
              <a:t>Pessimistic initialization can be accomplished by matrix inversion using outer loop strategy as initialization in induced MDP</a:t>
            </a:r>
          </a:p>
          <a:p>
            <a:pPr lvl="1"/>
            <a:endParaRPr lang="en-US" sz="2400" dirty="0" smtClean="0"/>
          </a:p>
          <a:p>
            <a:endParaRPr lang="en-US" sz="2800" dirty="0" smtClean="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178169" y="1230666"/>
            <a:ext cx="7373815" cy="5118100"/>
          </a:xfrm>
        </p:spPr>
        <p:txBody>
          <a:bodyPr/>
          <a:lstStyle/>
          <a:p>
            <a:r>
              <a:rPr lang="en-US" sz="2800" dirty="0" smtClean="0"/>
              <a:t>Abstraction</a:t>
            </a:r>
          </a:p>
          <a:p>
            <a:r>
              <a:rPr lang="en-US" sz="2800" dirty="0" smtClean="0"/>
              <a:t>Equilibrium finding in 2-person 0-sum games</a:t>
            </a:r>
          </a:p>
          <a:p>
            <a:r>
              <a:rPr lang="en-US" sz="2800" dirty="0" smtClean="0"/>
              <a:t>Strategy purification</a:t>
            </a:r>
          </a:p>
          <a:p>
            <a:r>
              <a:rPr lang="en-US" sz="2800" dirty="0" smtClean="0"/>
              <a:t>Opponent exploitation</a:t>
            </a:r>
          </a:p>
          <a:p>
            <a:r>
              <a:rPr lang="en-US" sz="2800" dirty="0" smtClean="0"/>
              <a:t>Multiplayer stochastic games</a:t>
            </a:r>
          </a:p>
          <a:p>
            <a:r>
              <a:rPr lang="en-US" sz="2800" dirty="0" smtClean="0"/>
              <a:t>Leveraging qualitative models</a:t>
            </a:r>
          </a:p>
          <a:p>
            <a:pPr>
              <a:buNone/>
            </a:pPr>
            <a:endParaRPr lang="en-US" sz="2800" dirty="0" smtClean="0"/>
          </a:p>
          <a:p>
            <a:pPr>
              <a:buNone/>
            </a:pPr>
            <a:endParaRPr lang="en-US" sz="2800" dirty="0">
              <a:solidFill>
                <a:srgbClr val="FFC000"/>
              </a:solidFill>
            </a:endParaRPr>
          </a:p>
        </p:txBody>
      </p:sp>
      <p:cxnSp>
        <p:nvCxnSpPr>
          <p:cNvPr id="5" name="Straight Arrow Connector 4"/>
          <p:cNvCxnSpPr/>
          <p:nvPr/>
        </p:nvCxnSpPr>
        <p:spPr bwMode="auto">
          <a:xfrm>
            <a:off x="606058" y="4050981"/>
            <a:ext cx="49237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6200" y="914400"/>
            <a:ext cx="8991600" cy="1470025"/>
          </a:xfrm>
        </p:spPr>
        <p:txBody>
          <a:bodyPr/>
          <a:lstStyle/>
          <a:p>
            <a:r>
              <a:rPr lang="en-US" sz="4000" dirty="0" smtClean="0">
                <a:effectLst>
                  <a:outerShdw blurRad="38100" dist="38100" dir="2700000" algn="tl">
                    <a:srgbClr val="000000"/>
                  </a:outerShdw>
                </a:effectLst>
              </a:rPr>
              <a:t>Computing Equilibria </a:t>
            </a:r>
            <a:br>
              <a:rPr lang="en-US" sz="4000" dirty="0" smtClean="0">
                <a:effectLst>
                  <a:outerShdw blurRad="38100" dist="38100" dir="2700000" algn="tl">
                    <a:srgbClr val="000000"/>
                  </a:outerShdw>
                </a:effectLst>
              </a:rPr>
            </a:br>
            <a:r>
              <a:rPr lang="en-US" sz="4000" dirty="0" smtClean="0">
                <a:effectLst>
                  <a:outerShdw blurRad="38100" dist="38100" dir="2700000" algn="tl">
                    <a:srgbClr val="000000"/>
                  </a:outerShdw>
                </a:effectLst>
              </a:rPr>
              <a:t>by Incorporating Qualitative Models</a:t>
            </a:r>
            <a:br>
              <a:rPr lang="en-US" sz="4000" dirty="0" smtClean="0">
                <a:effectLst>
                  <a:outerShdw blurRad="38100" dist="38100" dir="2700000" algn="tl">
                    <a:srgbClr val="000000"/>
                  </a:outerShdw>
                </a:effectLst>
              </a:rPr>
            </a:br>
            <a:endParaRPr lang="en-US" sz="4000" dirty="0" smtClean="0">
              <a:effectLst>
                <a:outerShdw blurRad="38100" dist="38100" dir="2700000" algn="tl">
                  <a:srgbClr val="000000"/>
                </a:outerShdw>
              </a:effectLst>
            </a:endParaRPr>
          </a:p>
        </p:txBody>
      </p:sp>
      <p:sp>
        <p:nvSpPr>
          <p:cNvPr id="7171" name="Rectangle 3"/>
          <p:cNvSpPr>
            <a:spLocks noGrp="1" noChangeArrowheads="1"/>
          </p:cNvSpPr>
          <p:nvPr>
            <p:ph type="subTitle" idx="1"/>
          </p:nvPr>
        </p:nvSpPr>
        <p:spPr>
          <a:xfrm>
            <a:off x="381000" y="3078163"/>
            <a:ext cx="8382000" cy="1752600"/>
          </a:xfrm>
        </p:spPr>
        <p:txBody>
          <a:bodyPr/>
          <a:lstStyle/>
          <a:p>
            <a:pPr eaLnBrk="1" hangingPunct="1"/>
            <a:r>
              <a:rPr lang="en-US" sz="2800" dirty="0" smtClean="0">
                <a:effectLst>
                  <a:outerShdw blurRad="38100" dist="38100" dir="2700000" algn="tl">
                    <a:srgbClr val="000000"/>
                  </a:outerShdw>
                </a:effectLst>
              </a:rPr>
              <a:t>Sam Ganzfried  and  Tuomas Sandholm</a:t>
            </a:r>
          </a:p>
          <a:p>
            <a:pPr eaLnBrk="1" hangingPunct="1"/>
            <a:r>
              <a:rPr lang="en-US" sz="2800" dirty="0" smtClean="0">
                <a:effectLst>
                  <a:outerShdw blurRad="38100" dist="38100" dir="2700000" algn="tl">
                    <a:srgbClr val="000000"/>
                  </a:outerShdw>
                </a:effectLst>
              </a:rPr>
              <a:t>Computer Science Department</a:t>
            </a:r>
          </a:p>
          <a:p>
            <a:pPr eaLnBrk="1" hangingPunct="1"/>
            <a:r>
              <a:rPr lang="en-US" sz="2800" dirty="0" smtClean="0">
                <a:effectLst>
                  <a:outerShdw blurRad="38100" dist="38100" dir="2700000" algn="tl">
                    <a:srgbClr val="000000"/>
                  </a:outerShdw>
                </a:effectLst>
              </a:rPr>
              <a:t>Carnegie Mellon University</a:t>
            </a:r>
          </a:p>
          <a:p>
            <a:pPr eaLnBrk="1" hangingPunct="1"/>
            <a:endParaRPr lang="en-US" sz="2800" dirty="0"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14338" y="1189924"/>
            <a:ext cx="8440737" cy="5510171"/>
          </a:xfrm>
        </p:spPr>
        <p:txBody>
          <a:bodyPr/>
          <a:lstStyle/>
          <a:p>
            <a:r>
              <a:rPr lang="en-US" sz="2400" dirty="0" smtClean="0"/>
              <a:t>Key idea: often it is much easier to come up with some aspects of an equilibrium than to actually compute one</a:t>
            </a:r>
            <a:endParaRPr lang="en-US" sz="2400" baseline="30000" dirty="0" smtClean="0"/>
          </a:p>
          <a:p>
            <a:r>
              <a:rPr lang="en-US" sz="2400" dirty="0" smtClean="0"/>
              <a:t>E.g., threshold strategies are optimal in many settings:</a:t>
            </a:r>
          </a:p>
          <a:p>
            <a:pPr lvl="1"/>
            <a:r>
              <a:rPr lang="en-US" sz="2000" dirty="0" smtClean="0"/>
              <a:t>Sequences of take-it-or-leave-it offers</a:t>
            </a:r>
          </a:p>
          <a:p>
            <a:pPr lvl="1"/>
            <a:r>
              <a:rPr lang="en-US" sz="2000" dirty="0" smtClean="0"/>
              <a:t>Auctions</a:t>
            </a:r>
          </a:p>
          <a:p>
            <a:pPr lvl="1"/>
            <a:r>
              <a:rPr lang="en-US" sz="2000" dirty="0" smtClean="0"/>
              <a:t>Partnerships/contracts</a:t>
            </a:r>
          </a:p>
          <a:p>
            <a:pPr lvl="1"/>
            <a:r>
              <a:rPr lang="en-US" sz="2000" dirty="0" smtClean="0"/>
              <a:t>Poker…</a:t>
            </a:r>
            <a:endParaRPr lang="en-US" sz="2400" dirty="0" smtClean="0"/>
          </a:p>
          <a:p>
            <a:r>
              <a:rPr lang="en-US" sz="2400" dirty="0" smtClean="0"/>
              <a:t>We develop an algorithm for computing an equilibrium in imperfect-information games </a:t>
            </a:r>
            <a:r>
              <a:rPr lang="en-US" sz="2400" dirty="0" smtClean="0">
                <a:solidFill>
                  <a:srgbClr val="FFC000"/>
                </a:solidFill>
              </a:rPr>
              <a:t>given a qualitative model of the structure of equilibrium strategies</a:t>
            </a:r>
            <a:endParaRPr lang="en-US" sz="2400" dirty="0" smtClean="0"/>
          </a:p>
          <a:p>
            <a:pPr lvl="1"/>
            <a:r>
              <a:rPr lang="en-US" sz="2000" dirty="0" smtClean="0"/>
              <a:t>Applies to both infinite and finite games, with 2 or more players</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(i.e., infinite) games</a:t>
            </a:r>
            <a:endParaRPr lang="en-US" dirty="0"/>
          </a:p>
        </p:txBody>
      </p:sp>
      <p:sp>
        <p:nvSpPr>
          <p:cNvPr id="3" name="Content Placeholder 2"/>
          <p:cNvSpPr>
            <a:spLocks noGrp="1"/>
          </p:cNvSpPr>
          <p:nvPr>
            <p:ph idx="1"/>
          </p:nvPr>
        </p:nvSpPr>
        <p:spPr>
          <a:xfrm>
            <a:off x="414338" y="1110869"/>
            <a:ext cx="8440737" cy="5118100"/>
          </a:xfrm>
        </p:spPr>
        <p:txBody>
          <a:bodyPr/>
          <a:lstStyle/>
          <a:p>
            <a:r>
              <a:rPr lang="en-US" sz="2800" dirty="0" smtClean="0"/>
              <a:t>Games with infinite number of pure strategies</a:t>
            </a:r>
          </a:p>
          <a:p>
            <a:pPr lvl="1"/>
            <a:r>
              <a:rPr lang="en-US" dirty="0" smtClean="0"/>
              <a:t>E.g., strategies correspond to amount of time, money, space (such as computational billiards)</a:t>
            </a:r>
          </a:p>
          <a:p>
            <a:r>
              <a:rPr lang="en-US" sz="2800" dirty="0" smtClean="0"/>
              <a:t>N is finite set of players</a:t>
            </a:r>
          </a:p>
          <a:p>
            <a:r>
              <a:rPr lang="en-US" sz="2800" dirty="0" smtClean="0"/>
              <a:t>S</a:t>
            </a:r>
            <a:r>
              <a:rPr lang="en-US" sz="2800" baseline="-25000" dirty="0" smtClean="0"/>
              <a:t>i</a:t>
            </a:r>
            <a:r>
              <a:rPr lang="en-US" sz="2800" dirty="0" smtClean="0"/>
              <a:t> is (a potentially infinite) pure strategy space of player </a:t>
            </a:r>
            <a:r>
              <a:rPr lang="en-US" sz="2800" dirty="0" err="1" smtClean="0"/>
              <a:t>i</a:t>
            </a:r>
            <a:endParaRPr lang="en-US" sz="2800" dirty="0" smtClean="0"/>
          </a:p>
          <a:p>
            <a:r>
              <a:rPr lang="en-US" sz="2800" dirty="0" err="1" smtClean="0"/>
              <a:t>u</a:t>
            </a:r>
            <a:r>
              <a:rPr lang="en-US" sz="2800" baseline="-25000" dirty="0" err="1" smtClean="0"/>
              <a:t>i</a:t>
            </a:r>
            <a:r>
              <a:rPr lang="en-US" sz="2800" dirty="0" smtClean="0"/>
              <a:t>: S → R is utility function of player </a:t>
            </a:r>
            <a:r>
              <a:rPr lang="en-US" sz="2800" dirty="0" err="1" smtClean="0"/>
              <a:t>i</a:t>
            </a:r>
            <a:endParaRPr lang="en-US" sz="2800" dirty="0" smtClean="0"/>
          </a:p>
          <a:p>
            <a:r>
              <a:rPr lang="en-US" sz="2800" b="1" dirty="0" smtClean="0"/>
              <a:t>Theorem</a:t>
            </a:r>
            <a:r>
              <a:rPr lang="en-US" sz="2800" dirty="0" smtClean="0"/>
              <a:t> [Fudenberg/Levine]: If strategy spaces are nonempty compact subsets of a metric space and payoff functions are continuous, then there exists a Nash equilibrium</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Poker example</a:t>
            </a:r>
            <a:endParaRPr lang="en-US" dirty="0"/>
          </a:p>
        </p:txBody>
      </p:sp>
      <p:sp>
        <p:nvSpPr>
          <p:cNvPr id="3" name="Content Placeholder 2"/>
          <p:cNvSpPr>
            <a:spLocks noGrp="1"/>
          </p:cNvSpPr>
          <p:nvPr>
            <p:ph idx="1"/>
          </p:nvPr>
        </p:nvSpPr>
        <p:spPr/>
        <p:txBody>
          <a:bodyPr/>
          <a:lstStyle/>
          <a:p>
            <a:r>
              <a:rPr lang="en-US" sz="2800" dirty="0" smtClean="0"/>
              <a:t>Two players given private signals x</a:t>
            </a:r>
            <a:r>
              <a:rPr lang="en-US" sz="2800" baseline="-25000" dirty="0" smtClean="0"/>
              <a:t>1</a:t>
            </a:r>
            <a:r>
              <a:rPr lang="en-US" sz="2800" dirty="0" smtClean="0"/>
              <a:t>, x</a:t>
            </a:r>
            <a:r>
              <a:rPr lang="en-US" sz="2800" baseline="-25000" dirty="0" smtClean="0"/>
              <a:t>2</a:t>
            </a:r>
            <a:r>
              <a:rPr lang="en-US" sz="2800" dirty="0" smtClean="0"/>
              <a:t> independently and uniformly at random from [0,1]</a:t>
            </a:r>
          </a:p>
          <a:p>
            <a:r>
              <a:rPr lang="en-US" sz="2800" dirty="0" smtClean="0"/>
              <a:t>Pot initially has size P</a:t>
            </a:r>
          </a:p>
          <a:p>
            <a:r>
              <a:rPr lang="en-US" sz="2800" dirty="0" smtClean="0"/>
              <a:t>Player 1 can bet or check</a:t>
            </a:r>
          </a:p>
          <a:p>
            <a:r>
              <a:rPr lang="en-US" sz="2800" dirty="0" smtClean="0"/>
              <a:t>If player 1 checks, game is over and lower signal wins</a:t>
            </a:r>
          </a:p>
          <a:p>
            <a:r>
              <a:rPr lang="en-US" sz="2800" dirty="0" smtClean="0"/>
              <a:t>If player 1 bets, player 2 can call or fold</a:t>
            </a:r>
          </a:p>
          <a:p>
            <a:r>
              <a:rPr lang="en-US" sz="2800" dirty="0" smtClean="0"/>
              <a:t>If player 2 folds, player 1 wins</a:t>
            </a:r>
          </a:p>
          <a:p>
            <a:r>
              <a:rPr lang="en-US" sz="2800" dirty="0" smtClean="0"/>
              <a:t>If player 2 calls, player with lower private signal wins P+1, while other player loses 1</a:t>
            </a:r>
          </a:p>
          <a:p>
            <a:pPr>
              <a:buNone/>
            </a:pPr>
            <a:endParaRPr lang="en-US" sz="2800" dirty="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cont’d</a:t>
            </a:r>
            <a:endParaRPr lang="en-US" dirty="0"/>
          </a:p>
        </p:txBody>
      </p:sp>
      <p:sp>
        <p:nvSpPr>
          <p:cNvPr id="3" name="Content Placeholder 2"/>
          <p:cNvSpPr>
            <a:spLocks noGrp="1"/>
          </p:cNvSpPr>
          <p:nvPr>
            <p:ph idx="1"/>
          </p:nvPr>
        </p:nvSpPr>
        <p:spPr>
          <a:xfrm>
            <a:off x="451916" y="1245919"/>
            <a:ext cx="8440737" cy="5118100"/>
          </a:xfrm>
        </p:spPr>
        <p:txBody>
          <a:bodyPr/>
          <a:lstStyle/>
          <a:p>
            <a:r>
              <a:rPr lang="en-US" sz="2800" dirty="0" smtClean="0"/>
              <a:t>Strategy space of player 1: Set of measurable functions from [0,1] to {bet, check}</a:t>
            </a:r>
          </a:p>
          <a:p>
            <a:pPr lvl="1"/>
            <a:r>
              <a:rPr lang="en-US" sz="2400" dirty="0" smtClean="0"/>
              <a:t>Similar for player 2</a:t>
            </a:r>
          </a:p>
          <a:p>
            <a:r>
              <a:rPr lang="en-US" sz="2800" b="1" dirty="0" smtClean="0"/>
              <a:t>Proposition. </a:t>
            </a:r>
            <a:r>
              <a:rPr lang="en-US" sz="2800" dirty="0" smtClean="0"/>
              <a:t>The strategy spaces are not compact</a:t>
            </a:r>
          </a:p>
          <a:p>
            <a:r>
              <a:rPr lang="en-US" sz="2800" b="1" dirty="0" smtClean="0"/>
              <a:t>Proposition. </a:t>
            </a:r>
            <a:r>
              <a:rPr lang="en-US" sz="2800" dirty="0" smtClean="0"/>
              <a:t>All strategies surviving iterated dominance must follow a specific threshold structure (on next slide)</a:t>
            </a:r>
          </a:p>
          <a:p>
            <a:r>
              <a:rPr lang="en-US" sz="2800" dirty="0" smtClean="0"/>
              <a:t>New strategy spaces are compact subsets of R</a:t>
            </a:r>
          </a:p>
          <a:p>
            <a:r>
              <a:rPr lang="en-US" sz="2800" b="1" dirty="0" smtClean="0"/>
              <a:t>Proposition.</a:t>
            </a:r>
            <a:r>
              <a:rPr lang="en-US" sz="2800" dirty="0" smtClean="0"/>
              <a:t>  The utility functions are continuous</a:t>
            </a:r>
          </a:p>
          <a:p>
            <a:r>
              <a:rPr lang="en-US" sz="2800" dirty="0" smtClean="0"/>
              <a:t>Game can be solved by extremely simple procedure…</a:t>
            </a:r>
            <a:endParaRPr lang="en-US" sz="2800" dirty="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cont’d</a:t>
            </a:r>
            <a:endParaRPr lang="en-US" dirty="0"/>
          </a:p>
        </p:txBody>
      </p:sp>
      <p:pic>
        <p:nvPicPr>
          <p:cNvPr id="4" name="Picture 3" descr="Slide1.BMP"/>
          <p:cNvPicPr>
            <a:picLocks noChangeAspect="1"/>
          </p:cNvPicPr>
          <p:nvPr/>
        </p:nvPicPr>
        <p:blipFill>
          <a:blip r:embed="rId2" cstate="print"/>
          <a:stretch>
            <a:fillRect/>
          </a:stretch>
        </p:blipFill>
        <p:spPr>
          <a:xfrm>
            <a:off x="813816" y="984068"/>
            <a:ext cx="7598092" cy="5698568"/>
          </a:xfrm>
          <a:prstGeom prst="rect">
            <a:avLst/>
          </a:prstGeom>
        </p:spPr>
      </p:pic>
      <p:sp>
        <p:nvSpPr>
          <p:cNvPr id="5" name="TextBox 4"/>
          <p:cNvSpPr txBox="1"/>
          <p:nvPr/>
        </p:nvSpPr>
        <p:spPr>
          <a:xfrm>
            <a:off x="904854" y="6170613"/>
            <a:ext cx="1202573" cy="400110"/>
          </a:xfrm>
          <a:prstGeom prst="rect">
            <a:avLst/>
          </a:prstGeom>
          <a:noFill/>
        </p:spPr>
        <p:txBody>
          <a:bodyPr wrap="none" rtlCol="0">
            <a:spAutoFit/>
          </a:bodyPr>
          <a:lstStyle/>
          <a:p>
            <a:r>
              <a:rPr lang="en-US" dirty="0" smtClean="0">
                <a:solidFill>
                  <a:srgbClr val="000000"/>
                </a:solidFill>
              </a:rPr>
              <a:t>Best hand</a:t>
            </a:r>
            <a:endParaRPr lang="en-US" dirty="0">
              <a:solidFill>
                <a:srgbClr val="000000"/>
              </a:solidFill>
            </a:endParaRPr>
          </a:p>
        </p:txBody>
      </p:sp>
      <p:sp>
        <p:nvSpPr>
          <p:cNvPr id="6" name="TextBox 5"/>
          <p:cNvSpPr txBox="1"/>
          <p:nvPr/>
        </p:nvSpPr>
        <p:spPr>
          <a:xfrm>
            <a:off x="867276" y="1235902"/>
            <a:ext cx="1351973" cy="400110"/>
          </a:xfrm>
          <a:prstGeom prst="rect">
            <a:avLst/>
          </a:prstGeom>
          <a:noFill/>
        </p:spPr>
        <p:txBody>
          <a:bodyPr wrap="none" rtlCol="0">
            <a:spAutoFit/>
          </a:bodyPr>
          <a:lstStyle/>
          <a:p>
            <a:r>
              <a:rPr lang="en-US" dirty="0" smtClean="0">
                <a:solidFill>
                  <a:srgbClr val="000000"/>
                </a:solidFill>
              </a:rPr>
              <a:t>Worst hand</a:t>
            </a:r>
            <a:endParaRPr lang="en-US" dirty="0">
              <a:solidFill>
                <a:srgbClr val="000000"/>
              </a:solidFill>
            </a:endParaRPr>
          </a:p>
        </p:txBody>
      </p:sp>
      <p:sp>
        <p:nvSpPr>
          <p:cNvPr id="7" name="Rectangle 6"/>
          <p:cNvSpPr/>
          <p:nvPr/>
        </p:nvSpPr>
        <p:spPr bwMode="auto">
          <a:xfrm>
            <a:off x="1121079" y="2492679"/>
            <a:ext cx="601250" cy="3219189"/>
          </a:xfrm>
          <a:prstGeom prst="rect">
            <a:avLst/>
          </a:prstGeom>
          <a:solidFill>
            <a:schemeClr val="bg1"/>
          </a:solidFill>
          <a:ln w="38100" cap="flat" cmpd="sng" algn="ctr">
            <a:solidFill>
              <a:schemeClr val="bg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Sequence form summary</a:t>
            </a:r>
          </a:p>
        </p:txBody>
      </p:sp>
      <p:sp>
        <p:nvSpPr>
          <p:cNvPr id="12291" name="Rectangle 3"/>
          <p:cNvSpPr>
            <a:spLocks noGrp="1" noChangeArrowheads="1"/>
          </p:cNvSpPr>
          <p:nvPr>
            <p:ph type="body" idx="1"/>
          </p:nvPr>
        </p:nvSpPr>
        <p:spPr>
          <a:xfrm>
            <a:off x="150830" y="1330325"/>
            <a:ext cx="8842342" cy="5118100"/>
          </a:xfrm>
        </p:spPr>
        <p:txBody>
          <a:bodyPr/>
          <a:lstStyle/>
          <a:p>
            <a:r>
              <a:rPr lang="en-US" sz="2800" dirty="0" err="1" smtClean="0"/>
              <a:t>Polytime</a:t>
            </a:r>
            <a:r>
              <a:rPr lang="en-US" sz="2800" dirty="0" smtClean="0"/>
              <a:t> </a:t>
            </a:r>
            <a:r>
              <a:rPr lang="en-US" sz="2800" dirty="0"/>
              <a:t>algorithm for </a:t>
            </a:r>
            <a:r>
              <a:rPr lang="en-US" sz="2800" dirty="0" smtClean="0"/>
              <a:t>finding a Nash equilibrium </a:t>
            </a:r>
            <a:r>
              <a:rPr lang="en-US" sz="2800" dirty="0"/>
              <a:t>in 2-player zero-sum </a:t>
            </a:r>
            <a:r>
              <a:rPr lang="en-US" sz="2800" dirty="0" smtClean="0"/>
              <a:t>games</a:t>
            </a:r>
            <a:endParaRPr lang="en-US" sz="2400" dirty="0"/>
          </a:p>
          <a:p>
            <a:endParaRPr lang="en-US" sz="2800" dirty="0" smtClean="0"/>
          </a:p>
          <a:p>
            <a:r>
              <a:rPr lang="en-US" sz="2800" dirty="0" err="1" smtClean="0"/>
              <a:t>Polysize</a:t>
            </a:r>
            <a:r>
              <a:rPr lang="en-US" sz="2800" dirty="0" smtClean="0"/>
              <a:t> </a:t>
            </a:r>
            <a:r>
              <a:rPr lang="en-US" sz="2800" dirty="0"/>
              <a:t>linear </a:t>
            </a:r>
            <a:r>
              <a:rPr lang="en-US" sz="2800" dirty="0" err="1"/>
              <a:t>complementarity</a:t>
            </a:r>
            <a:r>
              <a:rPr lang="en-US" sz="2800" dirty="0"/>
              <a:t> problem (LCP) for computing Nash equilibria in 2-player general-sum games</a:t>
            </a:r>
          </a:p>
          <a:p>
            <a:endParaRPr lang="en-US" sz="2800" dirty="0" smtClean="0"/>
          </a:p>
          <a:p>
            <a:r>
              <a:rPr lang="en-US" sz="2800" dirty="0" smtClean="0"/>
              <a:t>Major </a:t>
            </a:r>
            <a:r>
              <a:rPr lang="en-US" sz="2800" dirty="0"/>
              <a:t>shortcomings:</a:t>
            </a:r>
          </a:p>
          <a:p>
            <a:pPr lvl="1"/>
            <a:r>
              <a:rPr lang="en-US" sz="2400" dirty="0"/>
              <a:t>Not well understood when more than two players</a:t>
            </a:r>
          </a:p>
          <a:p>
            <a:pPr lvl="1"/>
            <a:r>
              <a:rPr lang="en-US" sz="2400" dirty="0"/>
              <a:t>Sometimes, polynomial is still slow </a:t>
            </a:r>
            <a:r>
              <a:rPr lang="en-US" sz="2400" dirty="0" smtClean="0"/>
              <a:t>and or large (</a:t>
            </a:r>
            <a:r>
              <a:rPr lang="en-US" sz="2400" i="1" dirty="0" smtClean="0"/>
              <a:t>e.g</a:t>
            </a:r>
            <a:r>
              <a:rPr lang="en-US" sz="2400" i="1" dirty="0"/>
              <a:t>.</a:t>
            </a:r>
            <a:r>
              <a:rPr lang="en-US" sz="2400" dirty="0"/>
              <a:t> poker</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420601"/>
            <a:ext cx="8731250" cy="749300"/>
          </a:xfrm>
        </p:spPr>
        <p:txBody>
          <a:bodyPr/>
          <a:lstStyle/>
          <a:p>
            <a:r>
              <a:rPr lang="en-US" dirty="0" smtClean="0"/>
              <a:t>Setting: </a:t>
            </a:r>
            <a:br>
              <a:rPr lang="en-US" dirty="0" smtClean="0"/>
            </a:br>
            <a:r>
              <a:rPr lang="en-US" dirty="0" smtClean="0"/>
              <a:t>Continuous Bayesian games</a:t>
            </a:r>
            <a:br>
              <a:rPr lang="en-US" dirty="0" smtClean="0"/>
            </a:br>
            <a:r>
              <a:rPr lang="en-US" sz="2000" dirty="0" smtClean="0">
                <a:solidFill>
                  <a:srgbClr val="FFC000"/>
                </a:solidFill>
              </a:rPr>
              <a:t>[Ganzfried &amp; Sandholm AAMAS-10 &amp; newer draft]</a:t>
            </a:r>
            <a:endParaRPr lang="en-US" dirty="0">
              <a:solidFill>
                <a:srgbClr val="FFC000"/>
              </a:solidFill>
            </a:endParaRPr>
          </a:p>
        </p:txBody>
      </p:sp>
      <p:sp>
        <p:nvSpPr>
          <p:cNvPr id="3" name="Content Placeholder 2"/>
          <p:cNvSpPr>
            <a:spLocks noGrp="1"/>
          </p:cNvSpPr>
          <p:nvPr>
            <p:ph idx="1"/>
          </p:nvPr>
        </p:nvSpPr>
        <p:spPr>
          <a:xfrm>
            <a:off x="190204" y="2057241"/>
            <a:ext cx="8818324" cy="4353559"/>
          </a:xfrm>
        </p:spPr>
        <p:txBody>
          <a:bodyPr/>
          <a:lstStyle/>
          <a:p>
            <a:r>
              <a:rPr lang="en-US" sz="2800" dirty="0" smtClean="0"/>
              <a:t>Finite set of players</a:t>
            </a:r>
          </a:p>
          <a:p>
            <a:r>
              <a:rPr lang="en-US" sz="2800" dirty="0" smtClean="0"/>
              <a:t>For each player </a:t>
            </a:r>
            <a:r>
              <a:rPr lang="en-US" sz="2800" dirty="0" err="1" smtClean="0"/>
              <a:t>i</a:t>
            </a:r>
            <a:r>
              <a:rPr lang="en-US" sz="2800" dirty="0" smtClean="0"/>
              <a:t>:</a:t>
            </a:r>
          </a:p>
          <a:p>
            <a:pPr lvl="1"/>
            <a:r>
              <a:rPr lang="en-US" sz="2400" dirty="0" smtClean="0"/>
              <a:t>X</a:t>
            </a:r>
            <a:r>
              <a:rPr lang="en-US" sz="2400" baseline="-25000" dirty="0" smtClean="0"/>
              <a:t>i</a:t>
            </a:r>
            <a:r>
              <a:rPr lang="en-US" sz="2400" dirty="0" smtClean="0"/>
              <a:t> is set of private signals (compact subset of R or discrete finite set)</a:t>
            </a:r>
          </a:p>
          <a:p>
            <a:pPr lvl="1"/>
            <a:r>
              <a:rPr lang="en-US" sz="2400" dirty="0" err="1" smtClean="0"/>
              <a:t>C</a:t>
            </a:r>
            <a:r>
              <a:rPr lang="en-US" sz="2400" baseline="-25000" dirty="0" err="1" smtClean="0"/>
              <a:t>i</a:t>
            </a:r>
            <a:r>
              <a:rPr lang="en-US" sz="2400" dirty="0" smtClean="0"/>
              <a:t> is finite set of actions</a:t>
            </a:r>
          </a:p>
          <a:p>
            <a:pPr lvl="1"/>
            <a:r>
              <a:rPr lang="en-US" sz="2400" dirty="0" err="1" smtClean="0"/>
              <a:t>F</a:t>
            </a:r>
            <a:r>
              <a:rPr lang="en-US" sz="2400" baseline="-25000" dirty="0" err="1" smtClean="0"/>
              <a:t>i</a:t>
            </a:r>
            <a:r>
              <a:rPr lang="en-US" sz="2400" dirty="0" smtClean="0"/>
              <a:t>: X</a:t>
            </a:r>
            <a:r>
              <a:rPr lang="en-US" sz="2400" baseline="-25000" dirty="0" smtClean="0"/>
              <a:t>i</a:t>
            </a:r>
            <a:r>
              <a:rPr lang="en-US" sz="2400" dirty="0" smtClean="0"/>
              <a:t> → [0,1] is a piece-wise linear CDF of private signal</a:t>
            </a:r>
          </a:p>
          <a:p>
            <a:pPr lvl="1"/>
            <a:r>
              <a:rPr lang="en-US" sz="2400" dirty="0" err="1" smtClean="0"/>
              <a:t>u</a:t>
            </a:r>
            <a:r>
              <a:rPr lang="en-US" sz="2400" baseline="-25000" dirty="0" err="1" smtClean="0"/>
              <a:t>i</a:t>
            </a:r>
            <a:r>
              <a:rPr lang="en-US" sz="2400" dirty="0" smtClean="0"/>
              <a:t>: C x </a:t>
            </a:r>
            <a:r>
              <a:rPr lang="en-US" sz="2400" dirty="0" err="1" smtClean="0"/>
              <a:t>X</a:t>
            </a:r>
            <a:r>
              <a:rPr lang="en-US" sz="2400" dirty="0" smtClean="0"/>
              <a:t> → R is continuous, measurable, </a:t>
            </a:r>
            <a:r>
              <a:rPr lang="en-US" sz="2400" i="1" dirty="0" smtClean="0"/>
              <a:t>type-order-based utility function</a:t>
            </a:r>
            <a:r>
              <a:rPr lang="en-US" sz="2400" dirty="0" smtClean="0"/>
              <a:t>: utilities depend on the actions taken and relative order of agents’ private signals (but not on the private signals explicitly)</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Parametric models</a:t>
            </a:r>
            <a:endParaRPr lang="en-US" dirty="0"/>
          </a:p>
        </p:txBody>
      </p:sp>
      <p:pic>
        <p:nvPicPr>
          <p:cNvPr id="6" name="Picture 5" descr="param1.bmp"/>
          <p:cNvPicPr>
            <a:picLocks noChangeAspect="1"/>
          </p:cNvPicPr>
          <p:nvPr/>
        </p:nvPicPr>
        <p:blipFill>
          <a:blip r:embed="rId2" cstate="print"/>
          <a:stretch>
            <a:fillRect/>
          </a:stretch>
        </p:blipFill>
        <p:spPr>
          <a:xfrm>
            <a:off x="0" y="1691640"/>
            <a:ext cx="3172968" cy="3702891"/>
          </a:xfrm>
          <a:prstGeom prst="rect">
            <a:avLst/>
          </a:prstGeom>
        </p:spPr>
      </p:pic>
      <p:pic>
        <p:nvPicPr>
          <p:cNvPr id="7" name="Picture 6" descr="param2.bmp"/>
          <p:cNvPicPr>
            <a:picLocks noChangeAspect="1"/>
          </p:cNvPicPr>
          <p:nvPr/>
        </p:nvPicPr>
        <p:blipFill>
          <a:blip r:embed="rId3" cstate="print"/>
          <a:stretch>
            <a:fillRect/>
          </a:stretch>
        </p:blipFill>
        <p:spPr>
          <a:xfrm>
            <a:off x="2834640" y="1687069"/>
            <a:ext cx="3410711" cy="3717034"/>
          </a:xfrm>
          <a:prstGeom prst="rect">
            <a:avLst/>
          </a:prstGeom>
        </p:spPr>
      </p:pic>
      <p:pic>
        <p:nvPicPr>
          <p:cNvPr id="8" name="Picture 7" descr="param3.bmp"/>
          <p:cNvPicPr>
            <a:picLocks noChangeAspect="1"/>
          </p:cNvPicPr>
          <p:nvPr/>
        </p:nvPicPr>
        <p:blipFill>
          <a:blip r:embed="rId4" cstate="print"/>
          <a:stretch>
            <a:fillRect/>
          </a:stretch>
        </p:blipFill>
        <p:spPr>
          <a:xfrm>
            <a:off x="5861304" y="1682496"/>
            <a:ext cx="3282696" cy="3721179"/>
          </a:xfrm>
          <a:prstGeom prst="rect">
            <a:avLst/>
          </a:prstGeom>
        </p:spPr>
      </p:pic>
      <p:sp>
        <p:nvSpPr>
          <p:cNvPr id="11" name="TextBox 10"/>
          <p:cNvSpPr txBox="1"/>
          <p:nvPr/>
        </p:nvSpPr>
        <p:spPr>
          <a:xfrm>
            <a:off x="120580" y="2662813"/>
            <a:ext cx="200967" cy="1938992"/>
          </a:xfrm>
          <a:prstGeom prst="rect">
            <a:avLst/>
          </a:prstGeom>
          <a:solidFill>
            <a:schemeClr val="bg1"/>
          </a:solidFill>
          <a:ln>
            <a:solidFill>
              <a:schemeClr val="bg1"/>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2" name="TextBox 11"/>
          <p:cNvSpPr txBox="1"/>
          <p:nvPr/>
        </p:nvSpPr>
        <p:spPr>
          <a:xfrm>
            <a:off x="2974312" y="2672862"/>
            <a:ext cx="190919" cy="193899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3" name="TextBox 12"/>
          <p:cNvSpPr txBox="1"/>
          <p:nvPr/>
        </p:nvSpPr>
        <p:spPr>
          <a:xfrm>
            <a:off x="6018963" y="2662813"/>
            <a:ext cx="150725" cy="193899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6" name="TextBox 15"/>
          <p:cNvSpPr txBox="1"/>
          <p:nvPr/>
        </p:nvSpPr>
        <p:spPr>
          <a:xfrm>
            <a:off x="0" y="1698171"/>
            <a:ext cx="1296237" cy="307777"/>
          </a:xfrm>
          <a:prstGeom prst="rect">
            <a:avLst/>
          </a:prstGeom>
          <a:noFill/>
          <a:ln>
            <a:noFill/>
          </a:ln>
        </p:spPr>
        <p:txBody>
          <a:bodyPr wrap="square" rtlCol="0">
            <a:spAutoFit/>
          </a:bodyPr>
          <a:lstStyle/>
          <a:p>
            <a:r>
              <a:rPr lang="en-US" sz="1400" dirty="0" smtClean="0">
                <a:solidFill>
                  <a:srgbClr val="000000"/>
                </a:solidFill>
              </a:rPr>
              <a:t>Worst hand </a:t>
            </a:r>
            <a:endParaRPr lang="en-US" sz="1400" dirty="0">
              <a:solidFill>
                <a:srgbClr val="000000"/>
              </a:solidFill>
            </a:endParaRPr>
          </a:p>
        </p:txBody>
      </p:sp>
      <p:sp>
        <p:nvSpPr>
          <p:cNvPr id="17" name="TextBox 16"/>
          <p:cNvSpPr txBox="1"/>
          <p:nvPr/>
        </p:nvSpPr>
        <p:spPr>
          <a:xfrm>
            <a:off x="0" y="4682531"/>
            <a:ext cx="899605" cy="307777"/>
          </a:xfrm>
          <a:prstGeom prst="rect">
            <a:avLst/>
          </a:prstGeom>
          <a:noFill/>
        </p:spPr>
        <p:txBody>
          <a:bodyPr wrap="none" rtlCol="0">
            <a:spAutoFit/>
          </a:bodyPr>
          <a:lstStyle/>
          <a:p>
            <a:r>
              <a:rPr lang="en-US" sz="1400" dirty="0" smtClean="0">
                <a:solidFill>
                  <a:srgbClr val="000000"/>
                </a:solidFill>
              </a:rPr>
              <a:t>Best hand</a:t>
            </a:r>
            <a:endParaRPr lang="en-US" sz="1400" dirty="0">
              <a:solidFill>
                <a:srgbClr val="000000"/>
              </a:solidFill>
            </a:endParaRPr>
          </a:p>
        </p:txBody>
      </p:sp>
      <p:sp>
        <p:nvSpPr>
          <p:cNvPr id="14" name="TextBox 13"/>
          <p:cNvSpPr txBox="1"/>
          <p:nvPr/>
        </p:nvSpPr>
        <p:spPr>
          <a:xfrm>
            <a:off x="2920976" y="5970558"/>
            <a:ext cx="2481770" cy="400110"/>
          </a:xfrm>
          <a:prstGeom prst="rect">
            <a:avLst/>
          </a:prstGeom>
          <a:noFill/>
        </p:spPr>
        <p:txBody>
          <a:bodyPr wrap="none" rtlCol="0">
            <a:spAutoFit/>
          </a:bodyPr>
          <a:lstStyle/>
          <a:p>
            <a:r>
              <a:rPr lang="en-US" dirty="0" smtClean="0">
                <a:solidFill>
                  <a:srgbClr val="FFC000"/>
                </a:solidFill>
              </a:rPr>
              <a:t>Analogy to air combat</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Parametric models</a:t>
            </a:r>
            <a:endParaRPr lang="en-US" dirty="0"/>
          </a:p>
        </p:txBody>
      </p:sp>
      <p:sp>
        <p:nvSpPr>
          <p:cNvPr id="3" name="Content Placeholder 2"/>
          <p:cNvSpPr>
            <a:spLocks noGrp="1"/>
          </p:cNvSpPr>
          <p:nvPr>
            <p:ph idx="1"/>
          </p:nvPr>
        </p:nvSpPr>
        <p:spPr>
          <a:xfrm>
            <a:off x="184558" y="1330325"/>
            <a:ext cx="8816830" cy="5118100"/>
          </a:xfrm>
        </p:spPr>
        <p:txBody>
          <a:bodyPr/>
          <a:lstStyle/>
          <a:p>
            <a:r>
              <a:rPr lang="en-US" sz="2800" dirty="0" smtClean="0"/>
              <a:t>Way of dividing up signal space qualitatively into “action regions”</a:t>
            </a:r>
          </a:p>
          <a:p>
            <a:r>
              <a:rPr lang="en-US" sz="2800" dirty="0" smtClean="0"/>
              <a:t>P = (T, Q, &lt;)</a:t>
            </a:r>
          </a:p>
          <a:p>
            <a:r>
              <a:rPr lang="en-US" sz="2800" dirty="0" smtClean="0"/>
              <a:t>T</a:t>
            </a:r>
            <a:r>
              <a:rPr lang="en-US" sz="2800" baseline="-25000" dirty="0" smtClean="0"/>
              <a:t>i</a:t>
            </a:r>
            <a:r>
              <a:rPr lang="en-US" sz="2800" dirty="0" smtClean="0"/>
              <a:t> is number of regions of player </a:t>
            </a:r>
            <a:r>
              <a:rPr lang="en-US" sz="2800" dirty="0" err="1" smtClean="0"/>
              <a:t>i</a:t>
            </a:r>
            <a:endParaRPr lang="en-US" sz="2800" dirty="0" smtClean="0"/>
          </a:p>
          <a:p>
            <a:r>
              <a:rPr lang="en-US" sz="2800" dirty="0" smtClean="0"/>
              <a:t>Q</a:t>
            </a:r>
            <a:r>
              <a:rPr lang="en-US" sz="2800" baseline="-25000" dirty="0" smtClean="0"/>
              <a:t>i</a:t>
            </a:r>
            <a:r>
              <a:rPr lang="en-US" sz="2800" dirty="0" smtClean="0"/>
              <a:t> is sequence of actions of player </a:t>
            </a:r>
            <a:r>
              <a:rPr lang="en-US" sz="2800" dirty="0" err="1" smtClean="0"/>
              <a:t>i</a:t>
            </a:r>
            <a:endParaRPr lang="en-US" sz="2800" dirty="0" smtClean="0"/>
          </a:p>
          <a:p>
            <a:r>
              <a:rPr lang="en-US" sz="2800" dirty="0" smtClean="0"/>
              <a:t>&lt; is partial ordering of the region thresholds across agents</a:t>
            </a:r>
          </a:p>
          <a:p>
            <a:r>
              <a:rPr lang="en-US" sz="2800" dirty="0" smtClean="0"/>
              <a:t>We saw that forcing strategies to conform to a parametric model can allow us to guarantee existence of an equilibrium and to compute one, when neither could be accomplished by prior techniques</a:t>
            </a:r>
            <a:endParaRPr lang="en-US" sz="2800"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215030"/>
            <a:ext cx="8731250" cy="657425"/>
          </a:xfrm>
        </p:spPr>
        <p:txBody>
          <a:bodyPr/>
          <a:lstStyle/>
          <a:p>
            <a:r>
              <a:rPr lang="en-US" sz="3600" dirty="0" smtClean="0"/>
              <a:t>Computing an equilibrium given a parametric model</a:t>
            </a:r>
            <a:endParaRPr lang="en-US" sz="3600" dirty="0"/>
          </a:p>
        </p:txBody>
      </p:sp>
      <p:sp>
        <p:nvSpPr>
          <p:cNvPr id="3" name="Content Placeholder 2"/>
          <p:cNvSpPr>
            <a:spLocks noGrp="1"/>
          </p:cNvSpPr>
          <p:nvPr>
            <p:ph idx="1"/>
          </p:nvPr>
        </p:nvSpPr>
        <p:spPr>
          <a:xfrm>
            <a:off x="422576" y="1239407"/>
            <a:ext cx="8440737" cy="5118100"/>
          </a:xfrm>
        </p:spPr>
        <p:txBody>
          <a:bodyPr/>
          <a:lstStyle/>
          <a:p>
            <a:r>
              <a:rPr lang="en-US" sz="2400" dirty="0" smtClean="0"/>
              <a:t>Parametric models =&gt; can prove existence of equilibrium</a:t>
            </a:r>
          </a:p>
          <a:p>
            <a:r>
              <a:rPr lang="en-US" sz="2400" dirty="0" smtClean="0"/>
              <a:t>Mixed-integer linear feasibility program (MILFP)</a:t>
            </a:r>
          </a:p>
          <a:p>
            <a:r>
              <a:rPr lang="en-US" sz="2400" dirty="0" smtClean="0"/>
              <a:t>Let {t</a:t>
            </a:r>
            <a:r>
              <a:rPr lang="en-US" sz="2400" baseline="-25000" dirty="0" smtClean="0"/>
              <a:t>i</a:t>
            </a:r>
            <a:r>
              <a:rPr lang="en-US" sz="2400" dirty="0" smtClean="0"/>
              <a:t>} denote union of sets of thresholds</a:t>
            </a:r>
          </a:p>
          <a:p>
            <a:r>
              <a:rPr lang="en-US" sz="2400" dirty="0" smtClean="0"/>
              <a:t>Real-valued variables: x</a:t>
            </a:r>
            <a:r>
              <a:rPr lang="en-US" sz="2400" baseline="-25000" dirty="0" smtClean="0"/>
              <a:t>i</a:t>
            </a:r>
            <a:r>
              <a:rPr lang="en-US" sz="2400" dirty="0" smtClean="0"/>
              <a:t> corresponding to F</a:t>
            </a:r>
            <a:r>
              <a:rPr lang="en-US" sz="2400" baseline="-25000" dirty="0" smtClean="0"/>
              <a:t>1</a:t>
            </a:r>
            <a:r>
              <a:rPr lang="en-US" sz="2400" dirty="0" smtClean="0"/>
              <a:t>(t</a:t>
            </a:r>
            <a:r>
              <a:rPr lang="en-US" sz="2400" baseline="-25000" dirty="0" smtClean="0"/>
              <a:t>i</a:t>
            </a:r>
            <a:r>
              <a:rPr lang="en-US" sz="2400" dirty="0" smtClean="0"/>
              <a:t>) and </a:t>
            </a:r>
            <a:r>
              <a:rPr lang="en-US" sz="2400" dirty="0" err="1" smtClean="0"/>
              <a:t>y</a:t>
            </a:r>
            <a:r>
              <a:rPr lang="en-US" sz="2400" baseline="-25000" dirty="0" err="1" smtClean="0"/>
              <a:t>i</a:t>
            </a:r>
            <a:r>
              <a:rPr lang="en-US" sz="2400" dirty="0" smtClean="0"/>
              <a:t> to F</a:t>
            </a:r>
            <a:r>
              <a:rPr lang="en-US" sz="2400" baseline="-25000" dirty="0" smtClean="0"/>
              <a:t>2</a:t>
            </a:r>
            <a:r>
              <a:rPr lang="en-US" sz="2400" dirty="0" smtClean="0"/>
              <a:t>(t</a:t>
            </a:r>
            <a:r>
              <a:rPr lang="en-US" sz="2400" baseline="-25000" dirty="0" smtClean="0"/>
              <a:t>i</a:t>
            </a:r>
            <a:r>
              <a:rPr lang="en-US" sz="2400" dirty="0" smtClean="0"/>
              <a:t>)</a:t>
            </a:r>
          </a:p>
          <a:p>
            <a:r>
              <a:rPr lang="en-US" sz="2400" dirty="0" smtClean="0"/>
              <a:t>0-1 variables: z</a:t>
            </a:r>
            <a:r>
              <a:rPr lang="en-US" sz="2400" baseline="-25000" dirty="0" smtClean="0"/>
              <a:t>i,j</a:t>
            </a:r>
            <a:r>
              <a:rPr lang="en-US" sz="2400" dirty="0" smtClean="0"/>
              <a:t> = 1 implies j-1 ≤ </a:t>
            </a:r>
            <a:r>
              <a:rPr lang="en-US" sz="2400" dirty="0" err="1" smtClean="0"/>
              <a:t>t</a:t>
            </a:r>
            <a:r>
              <a:rPr lang="en-US" sz="2400" baseline="-25000" dirty="0" err="1" smtClean="0"/>
              <a:t>i</a:t>
            </a:r>
            <a:r>
              <a:rPr lang="en-US" sz="2400" dirty="0" smtClean="0"/>
              <a:t> ≤ j</a:t>
            </a:r>
          </a:p>
          <a:p>
            <a:pPr lvl="1"/>
            <a:r>
              <a:rPr lang="en-US" sz="2000" dirty="0" smtClean="0"/>
              <a:t>For this slide we assume that signals range 1, 2, …, k, but we have a MILFP for continuous signals also</a:t>
            </a:r>
          </a:p>
          <a:p>
            <a:pPr lvl="1"/>
            <a:r>
              <a:rPr lang="en-US" sz="2000" dirty="0" smtClean="0"/>
              <a:t>Easy post-processor to get mixed strategies in case where individual types have probability mass</a:t>
            </a:r>
            <a:endParaRPr lang="en-US" sz="2400" dirty="0" smtClean="0"/>
          </a:p>
          <a:p>
            <a:r>
              <a:rPr lang="en-US" sz="2400" dirty="0" smtClean="0"/>
              <a:t>Several types of constraints:</a:t>
            </a:r>
          </a:p>
          <a:p>
            <a:pPr lvl="1"/>
            <a:r>
              <a:rPr lang="en-US" sz="2000" dirty="0" smtClean="0"/>
              <a:t>Indifference, threshold ordering, consistency</a:t>
            </a:r>
            <a:endParaRPr lang="en-US" sz="2400" b="1" dirty="0" smtClean="0"/>
          </a:p>
          <a:p>
            <a:r>
              <a:rPr lang="en-US" sz="2400" b="1" dirty="0" smtClean="0"/>
              <a:t>Theorem.  </a:t>
            </a:r>
            <a:r>
              <a:rPr lang="en-US" sz="2400" dirty="0" smtClean="0"/>
              <a:t>Given a candidate parametric model P, our algorithm outputs an equilibrium consistent with P if one exists. Otherwise it returns “no solution”</a:t>
            </a:r>
          </a:p>
          <a:p>
            <a:pPr>
              <a:buNone/>
            </a:pPr>
            <a:r>
              <a:rPr lang="en-US" sz="2400" dirty="0" smtClean="0"/>
              <a:t>	</a:t>
            </a:r>
          </a:p>
          <a:p>
            <a:endParaRPr lang="en-US" sz="2400" dirty="0" smtClean="0"/>
          </a:p>
          <a:p>
            <a:endParaRPr lang="en-US" sz="2400" dirty="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also for</a:t>
            </a:r>
            <a:endParaRPr lang="en-US" dirty="0"/>
          </a:p>
        </p:txBody>
      </p:sp>
      <p:sp>
        <p:nvSpPr>
          <p:cNvPr id="3" name="Content Placeholder 2"/>
          <p:cNvSpPr>
            <a:spLocks noGrp="1"/>
          </p:cNvSpPr>
          <p:nvPr>
            <p:ph idx="1"/>
          </p:nvPr>
        </p:nvSpPr>
        <p:spPr/>
        <p:txBody>
          <a:bodyPr/>
          <a:lstStyle/>
          <a:p>
            <a:r>
              <a:rPr lang="en-US" dirty="0" smtClean="0"/>
              <a:t>&gt;2 players</a:t>
            </a:r>
          </a:p>
          <a:p>
            <a:pPr lvl="1"/>
            <a:r>
              <a:rPr lang="en-US" dirty="0" smtClean="0"/>
              <a:t>Nonlinear indifference constraints =&gt; approximate by piecewise linear</a:t>
            </a:r>
          </a:p>
          <a:p>
            <a:pPr lvl="2"/>
            <a:r>
              <a:rPr lang="en-US" dirty="0" smtClean="0"/>
              <a:t>Theorem &amp; experiments that tie #pieces to </a:t>
            </a:r>
            <a:r>
              <a:rPr lang="el-GR" dirty="0" smtClean="0"/>
              <a:t>ε</a:t>
            </a:r>
            <a:endParaRPr lang="en-US" dirty="0" smtClean="0"/>
          </a:p>
          <a:p>
            <a:pPr lvl="2"/>
            <a:r>
              <a:rPr lang="en-US" dirty="0" smtClean="0"/>
              <a:t>Gives an algorithm for solving multiplayer games without parametric models too</a:t>
            </a:r>
          </a:p>
          <a:p>
            <a:r>
              <a:rPr lang="en-US" dirty="0" smtClean="0"/>
              <a:t>Multiple parametric models (with a common refinement) only some of which are correct</a:t>
            </a:r>
          </a:p>
          <a:p>
            <a:r>
              <a:rPr lang="en-US" dirty="0" smtClean="0"/>
              <a:t>Dependent types</a:t>
            </a:r>
          </a:p>
          <a:p>
            <a:endParaRPr lang="en-US" dirty="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rcRect/>
          <a:stretch>
            <a:fillRect/>
          </a:stretch>
        </p:blipFill>
        <p:spPr bwMode="auto">
          <a:xfrm>
            <a:off x="414338" y="3129616"/>
            <a:ext cx="8440737" cy="1519518"/>
          </a:xfrm>
          <a:prstGeom prst="rect">
            <a:avLst/>
          </a:prstGeom>
          <a:noFill/>
          <a:ln w="9525">
            <a:noFill/>
            <a:miter lim="800000"/>
            <a:headEnd/>
            <a:tailEnd/>
          </a:ln>
        </p:spPr>
      </p:pic>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players</a:t>
            </a:r>
            <a:endParaRPr lang="en-US" dirty="0"/>
          </a:p>
        </p:txBody>
      </p:sp>
      <p:sp>
        <p:nvSpPr>
          <p:cNvPr id="3" name="Content Placeholder 2"/>
          <p:cNvSpPr>
            <a:spLocks noGrp="1"/>
          </p:cNvSpPr>
          <p:nvPr>
            <p:ph idx="1"/>
          </p:nvPr>
        </p:nvSpPr>
        <p:spPr>
          <a:xfrm>
            <a:off x="231732" y="1173750"/>
            <a:ext cx="8787008" cy="5118100"/>
          </a:xfrm>
        </p:spPr>
        <p:txBody>
          <a:bodyPr/>
          <a:lstStyle/>
          <a:p>
            <a:r>
              <a:rPr lang="en-US" sz="2800" dirty="0" smtClean="0"/>
              <a:t>With more than 2 players, indifference constraints become nonlinear</a:t>
            </a:r>
          </a:p>
          <a:p>
            <a:r>
              <a:rPr lang="en-US" sz="2800" dirty="0" smtClean="0"/>
              <a:t>We can compute an </a:t>
            </a:r>
            <a:r>
              <a:rPr lang="el-GR" sz="2800" dirty="0" smtClean="0"/>
              <a:t>ε</a:t>
            </a:r>
            <a:r>
              <a:rPr lang="en-US" sz="2800" dirty="0" smtClean="0"/>
              <a:t>-equilibrium by approximating products of variables using linear constraints</a:t>
            </a:r>
          </a:p>
          <a:p>
            <a:pPr lvl="1"/>
            <a:r>
              <a:rPr lang="en-US" sz="2400" dirty="0" smtClean="0"/>
              <a:t>We provide a formula for the number of breakpoints per piecewise linear curve needed as a function of </a:t>
            </a:r>
            <a:r>
              <a:rPr lang="el-GR" sz="2400" dirty="0" smtClean="0"/>
              <a:t>ε</a:t>
            </a:r>
            <a:endParaRPr lang="en-US" sz="2400" dirty="0" smtClean="0"/>
          </a:p>
          <a:p>
            <a:r>
              <a:rPr lang="en-US" sz="2800" dirty="0" smtClean="0"/>
              <a:t>Our algorithm uses a MILFP that is polynomial in #players</a:t>
            </a:r>
          </a:p>
          <a:p>
            <a:r>
              <a:rPr lang="en-US" sz="2800" dirty="0" smtClean="0">
                <a:solidFill>
                  <a:srgbClr val="FFC000"/>
                </a:solidFill>
              </a:rPr>
              <a:t>Can apply our technique to develop a MIP formulation for finding </a:t>
            </a:r>
            <a:r>
              <a:rPr lang="el-GR" sz="2800" dirty="0" smtClean="0">
                <a:solidFill>
                  <a:srgbClr val="FFC000"/>
                </a:solidFill>
              </a:rPr>
              <a:t>ε</a:t>
            </a:r>
            <a:r>
              <a:rPr lang="en-US" sz="2800" dirty="0" smtClean="0">
                <a:solidFill>
                  <a:srgbClr val="FFC000"/>
                </a:solidFill>
              </a:rPr>
              <a:t>-equilibria in multiplayer normal and extensive-form games without qualitative models</a:t>
            </a:r>
          </a:p>
          <a:p>
            <a:endParaRPr lang="en-US" sz="2400" dirty="0" smtClean="0"/>
          </a:p>
          <a:p>
            <a:endParaRPr lang="en-US" sz="2400" dirty="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parametric models</a:t>
            </a:r>
            <a:endParaRPr lang="en-US" dirty="0"/>
          </a:p>
        </p:txBody>
      </p:sp>
      <p:sp>
        <p:nvSpPr>
          <p:cNvPr id="3" name="Content Placeholder 2"/>
          <p:cNvSpPr>
            <a:spLocks noGrp="1"/>
          </p:cNvSpPr>
          <p:nvPr>
            <p:ph idx="1"/>
          </p:nvPr>
        </p:nvSpPr>
        <p:spPr>
          <a:xfrm>
            <a:off x="400271" y="1147445"/>
            <a:ext cx="8440737" cy="5118100"/>
          </a:xfrm>
        </p:spPr>
        <p:txBody>
          <a:bodyPr/>
          <a:lstStyle/>
          <a:p>
            <a:r>
              <a:rPr lang="en-US" dirty="0" smtClean="0"/>
              <a:t>Often have several models and know at least one is correct, but not sure which</a:t>
            </a:r>
          </a:p>
          <a:p>
            <a:pPr>
              <a:buNone/>
            </a:pPr>
            <a:endParaRPr lang="en-US" dirty="0" smtClean="0"/>
          </a:p>
          <a:p>
            <a:r>
              <a:rPr lang="en-US" dirty="0" smtClean="0"/>
              <a:t>We give an algorithm for finding an equilibrium given several parametric models that have a common refinement</a:t>
            </a:r>
          </a:p>
          <a:p>
            <a:pPr lvl="1"/>
            <a:r>
              <a:rPr lang="en-US" dirty="0" smtClean="0"/>
              <a:t>Some of the models can be incorrect</a:t>
            </a:r>
          </a:p>
          <a:p>
            <a:pPr lvl="1"/>
            <a:r>
              <a:rPr lang="en-US" dirty="0" smtClean="0"/>
              <a:t>If none of the models are correct, our algorithm says so</a:t>
            </a:r>
            <a:endParaRPr lang="en-US"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486032" y="1330325"/>
            <a:ext cx="8279027" cy="5118100"/>
          </a:xfrm>
        </p:spPr>
        <p:txBody>
          <a:bodyPr/>
          <a:lstStyle/>
          <a:p>
            <a:r>
              <a:rPr lang="en-US" dirty="0" smtClean="0"/>
              <a:t>Games for which </a:t>
            </a:r>
            <a:r>
              <a:rPr lang="en-US" dirty="0" err="1" smtClean="0"/>
              <a:t>algs</a:t>
            </a:r>
            <a:r>
              <a:rPr lang="en-US" dirty="0" smtClean="0"/>
              <a:t> didn’t exist become solvable</a:t>
            </a:r>
          </a:p>
          <a:p>
            <a:pPr lvl="1"/>
            <a:r>
              <a:rPr lang="en-US" dirty="0" smtClean="0"/>
              <a:t>Multi-player games</a:t>
            </a:r>
          </a:p>
          <a:p>
            <a:r>
              <a:rPr lang="en-US" dirty="0" smtClean="0"/>
              <a:t>Previously solvable games solvable faster </a:t>
            </a:r>
          </a:p>
          <a:p>
            <a:pPr lvl="1"/>
            <a:r>
              <a:rPr lang="en-US" dirty="0" smtClean="0"/>
              <a:t>Continuous approximation sometimes a better alternative than abstraction</a:t>
            </a:r>
          </a:p>
          <a:p>
            <a:r>
              <a:rPr lang="en-US" dirty="0" smtClean="0"/>
              <a:t>Works in the large</a:t>
            </a:r>
          </a:p>
          <a:p>
            <a:pPr lvl="1"/>
            <a:r>
              <a:rPr lang="en-US" dirty="0" smtClean="0"/>
              <a:t>Improved performance of </a:t>
            </a:r>
            <a:r>
              <a:rPr lang="en-US" i="1" dirty="0" smtClean="0"/>
              <a:t>GS4</a:t>
            </a:r>
            <a:r>
              <a:rPr lang="en-US" dirty="0" smtClean="0"/>
              <a:t> when used for last phase</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Experiments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1775" y="152400"/>
            <a:ext cx="8731250" cy="469900"/>
          </a:xfrm>
        </p:spPr>
        <p:txBody>
          <a:bodyPr/>
          <a:lstStyle/>
          <a:p>
            <a:r>
              <a:rPr lang="en-US" smtClean="0"/>
              <a:t>Poker</a:t>
            </a:r>
          </a:p>
        </p:txBody>
      </p:sp>
      <p:sp>
        <p:nvSpPr>
          <p:cNvPr id="5123" name="Rectangle 3"/>
          <p:cNvSpPr>
            <a:spLocks noGrp="1" noChangeArrowheads="1"/>
          </p:cNvSpPr>
          <p:nvPr>
            <p:ph type="body" idx="1"/>
          </p:nvPr>
        </p:nvSpPr>
        <p:spPr>
          <a:xfrm>
            <a:off x="322263" y="685800"/>
            <a:ext cx="8440737" cy="2374900"/>
          </a:xfrm>
        </p:spPr>
        <p:txBody>
          <a:bodyPr/>
          <a:lstStyle/>
          <a:p>
            <a:pPr>
              <a:lnSpc>
                <a:spcPct val="90000"/>
              </a:lnSpc>
            </a:pPr>
            <a:r>
              <a:rPr lang="en-US" sz="2400" dirty="0" smtClean="0"/>
              <a:t>Recognized challenge problem in AI</a:t>
            </a:r>
          </a:p>
          <a:p>
            <a:pPr lvl="1">
              <a:lnSpc>
                <a:spcPct val="90000"/>
              </a:lnSpc>
            </a:pPr>
            <a:r>
              <a:rPr lang="en-US" sz="2000" dirty="0" smtClean="0"/>
              <a:t>Hidden information (other players’ cards)</a:t>
            </a:r>
          </a:p>
          <a:p>
            <a:pPr lvl="1">
              <a:lnSpc>
                <a:spcPct val="90000"/>
              </a:lnSpc>
            </a:pPr>
            <a:r>
              <a:rPr lang="en-US" sz="2000" dirty="0" smtClean="0"/>
              <a:t>Uncertainty about future events</a:t>
            </a:r>
          </a:p>
          <a:p>
            <a:pPr lvl="1">
              <a:lnSpc>
                <a:spcPct val="90000"/>
              </a:lnSpc>
            </a:pPr>
            <a:r>
              <a:rPr lang="en-US" sz="2000" dirty="0" smtClean="0"/>
              <a:t>Deceptive strategies needed in a good player</a:t>
            </a:r>
          </a:p>
          <a:p>
            <a:pPr>
              <a:lnSpc>
                <a:spcPct val="90000"/>
              </a:lnSpc>
            </a:pPr>
            <a:r>
              <a:rPr lang="en-US" sz="2400" dirty="0" smtClean="0"/>
              <a:t>Very large game trees</a:t>
            </a:r>
          </a:p>
          <a:p>
            <a:pPr>
              <a:lnSpc>
                <a:spcPct val="90000"/>
              </a:lnSpc>
            </a:pPr>
            <a:r>
              <a:rPr lang="en-US" sz="2400" dirty="0" smtClean="0"/>
              <a:t>Texas Hold’em: most popular variant</a:t>
            </a:r>
          </a:p>
        </p:txBody>
      </p:sp>
      <p:pic>
        <p:nvPicPr>
          <p:cNvPr id="5124" name="Picture 4" descr="headsup1"/>
          <p:cNvPicPr>
            <a:picLocks noChangeAspect="1" noChangeArrowheads="1"/>
          </p:cNvPicPr>
          <p:nvPr/>
        </p:nvPicPr>
        <p:blipFill>
          <a:blip r:embed="rId3" cstate="print"/>
          <a:srcRect/>
          <a:stretch>
            <a:fillRect/>
          </a:stretch>
        </p:blipFill>
        <p:spPr bwMode="auto">
          <a:xfrm>
            <a:off x="1981200" y="2928938"/>
            <a:ext cx="5124450" cy="3843337"/>
          </a:xfrm>
          <a:prstGeom prst="rect">
            <a:avLst/>
          </a:prstGeom>
          <a:noFill/>
          <a:ln w="9525">
            <a:noFill/>
            <a:miter lim="800000"/>
            <a:headEnd/>
            <a:tailEnd/>
          </a:ln>
        </p:spPr>
      </p:pic>
      <p:sp>
        <p:nvSpPr>
          <p:cNvPr id="5125" name="Text Box 5"/>
          <p:cNvSpPr txBox="1">
            <a:spLocks noChangeArrowheads="1"/>
          </p:cNvSpPr>
          <p:nvPr/>
        </p:nvSpPr>
        <p:spPr bwMode="auto">
          <a:xfrm>
            <a:off x="2133600" y="3032125"/>
            <a:ext cx="1152525" cy="396875"/>
          </a:xfrm>
          <a:prstGeom prst="rect">
            <a:avLst/>
          </a:prstGeom>
          <a:noFill/>
          <a:ln w="38100">
            <a:noFill/>
            <a:miter lim="800000"/>
            <a:headEnd/>
            <a:tailEnd/>
          </a:ln>
        </p:spPr>
        <p:txBody>
          <a:bodyPr wrap="none">
            <a:spAutoFit/>
          </a:bodyPr>
          <a:lstStyle/>
          <a:p>
            <a:r>
              <a:rPr lang="en-US">
                <a:solidFill>
                  <a:schemeClr val="tx2"/>
                </a:solidFill>
              </a:rPr>
              <a:t>On NBC:</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Hold’em experiments</a:t>
            </a:r>
            <a:endParaRPr lang="en-US" dirty="0"/>
          </a:p>
        </p:txBody>
      </p:sp>
      <p:sp>
        <p:nvSpPr>
          <p:cNvPr id="3" name="Content Placeholder 2"/>
          <p:cNvSpPr>
            <a:spLocks noGrp="1"/>
          </p:cNvSpPr>
          <p:nvPr>
            <p:ph idx="1"/>
          </p:nvPr>
        </p:nvSpPr>
        <p:spPr>
          <a:xfrm>
            <a:off x="414338" y="1363881"/>
            <a:ext cx="8587049" cy="5118100"/>
          </a:xfrm>
        </p:spPr>
        <p:txBody>
          <a:bodyPr/>
          <a:lstStyle/>
          <a:p>
            <a:r>
              <a:rPr lang="en-US" dirty="0" smtClean="0"/>
              <a:t>Once river card dealt, no more information revealed</a:t>
            </a:r>
          </a:p>
          <a:p>
            <a:r>
              <a:rPr lang="en-US" dirty="0" smtClean="0"/>
              <a:t>Use GS4 and </a:t>
            </a:r>
            <a:r>
              <a:rPr lang="en-US" dirty="0" err="1" smtClean="0"/>
              <a:t>Bayes</a:t>
            </a:r>
            <a:r>
              <a:rPr lang="en-US" dirty="0" smtClean="0"/>
              <a:t>’ rule to generate distribution over possible hands both players could have</a:t>
            </a:r>
          </a:p>
          <a:p>
            <a:r>
              <a:rPr lang="en-US" dirty="0" smtClean="0"/>
              <a:t>We developed 3 parametric models that have a common refinement (for 1-raise-per-player version)</a:t>
            </a:r>
          </a:p>
          <a:p>
            <a:pPr lvl="1"/>
            <a:r>
              <a:rPr lang="en-US" dirty="0" smtClean="0"/>
              <a:t>All three turned out necessary</a:t>
            </a:r>
          </a:p>
          <a:p>
            <a:endParaRPr lang="en-US" sz="2400" dirty="0" smtClean="0"/>
          </a:p>
          <a:p>
            <a:pPr lvl="1"/>
            <a:endParaRPr lang="en-US" sz="2400"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a:t>
            </a:r>
            <a:r>
              <a:rPr lang="en-US" dirty="0" err="1" smtClean="0"/>
              <a:t>Hold’em</a:t>
            </a:r>
            <a:r>
              <a:rPr lang="en-US" dirty="0" smtClean="0"/>
              <a:t> experiments cont’d</a:t>
            </a:r>
            <a:endParaRPr lang="en-US" dirty="0"/>
          </a:p>
        </p:txBody>
      </p:sp>
      <p:sp>
        <p:nvSpPr>
          <p:cNvPr id="3" name="Content Placeholder 2"/>
          <p:cNvSpPr>
            <a:spLocks noGrp="1"/>
          </p:cNvSpPr>
          <p:nvPr>
            <p:ph idx="1"/>
          </p:nvPr>
        </p:nvSpPr>
        <p:spPr/>
        <p:txBody>
          <a:bodyPr/>
          <a:lstStyle/>
          <a:p>
            <a:r>
              <a:rPr lang="en-US" dirty="0" smtClean="0"/>
              <a:t>We ran it against top 5 entrants from 2008 AAAI Computer Poker Competition</a:t>
            </a:r>
          </a:p>
          <a:p>
            <a:endParaRPr lang="en-US" dirty="0" smtClean="0"/>
          </a:p>
          <a:p>
            <a:r>
              <a:rPr lang="en-US" dirty="0" smtClean="0"/>
              <a:t>Performed better than GS4 against 4</a:t>
            </a:r>
          </a:p>
          <a:p>
            <a:endParaRPr lang="en-US" dirty="0" smtClean="0"/>
          </a:p>
          <a:p>
            <a:r>
              <a:rPr lang="en-US" dirty="0" smtClean="0"/>
              <a:t>Beat GS4 by 0.031 (± 0.011) small bets/hand</a:t>
            </a:r>
          </a:p>
          <a:p>
            <a:endParaRPr lang="en-US" dirty="0" smtClean="0"/>
          </a:p>
          <a:p>
            <a:r>
              <a:rPr lang="en-US" dirty="0" smtClean="0"/>
              <a:t>Averaged 0.25 seconds/hand overall</a:t>
            </a:r>
            <a:endParaRPr lang="en-US"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8038" y="252609"/>
            <a:ext cx="8731250" cy="749300"/>
          </a:xfrm>
        </p:spPr>
        <p:txBody>
          <a:bodyPr/>
          <a:lstStyle/>
          <a:p>
            <a:r>
              <a:rPr lang="en-US" dirty="0" smtClean="0"/>
              <a:t>Multiplayer experiments</a:t>
            </a:r>
            <a:endParaRPr lang="en-US" dirty="0"/>
          </a:p>
        </p:txBody>
      </p:sp>
      <p:sp>
        <p:nvSpPr>
          <p:cNvPr id="3" name="Content Placeholder 2"/>
          <p:cNvSpPr>
            <a:spLocks noGrp="1"/>
          </p:cNvSpPr>
          <p:nvPr>
            <p:ph idx="1"/>
          </p:nvPr>
        </p:nvSpPr>
        <p:spPr>
          <a:xfrm>
            <a:off x="420601" y="1653435"/>
            <a:ext cx="8440737" cy="4895197"/>
          </a:xfrm>
        </p:spPr>
        <p:txBody>
          <a:bodyPr/>
          <a:lstStyle/>
          <a:p>
            <a:r>
              <a:rPr lang="en-US" sz="3600" dirty="0" smtClean="0"/>
              <a:t>Simplified 3-player poker game</a:t>
            </a:r>
          </a:p>
          <a:p>
            <a:r>
              <a:rPr lang="en-US" sz="3600" dirty="0" smtClean="0"/>
              <a:t>Rapid convergence to </a:t>
            </a:r>
            <a:r>
              <a:rPr lang="el-GR" sz="3600" dirty="0" smtClean="0"/>
              <a:t>ε</a:t>
            </a:r>
            <a:r>
              <a:rPr lang="en-US" sz="3600" dirty="0" smtClean="0"/>
              <a:t>-equilibrium for several CDFs</a:t>
            </a:r>
          </a:p>
          <a:p>
            <a:r>
              <a:rPr lang="en-US" sz="3600" dirty="0" smtClean="0"/>
              <a:t>Obtained </a:t>
            </a:r>
            <a:r>
              <a:rPr lang="el-GR" sz="3600" dirty="0" smtClean="0"/>
              <a:t>ε</a:t>
            </a:r>
            <a:r>
              <a:rPr lang="en-US" sz="3600" dirty="0" smtClean="0"/>
              <a:t> = 0.01 using 5 breakpoints</a:t>
            </a:r>
          </a:p>
          <a:p>
            <a:pPr lvl="1"/>
            <a:r>
              <a:rPr lang="en-US" sz="3200" dirty="0" smtClean="0"/>
              <a:t>Theoretical bound </a:t>
            </a:r>
            <a:r>
              <a:rPr lang="el-GR" sz="3200" dirty="0" smtClean="0"/>
              <a:t>ε</a:t>
            </a:r>
            <a:r>
              <a:rPr lang="en-US" sz="3200" dirty="0" smtClean="0"/>
              <a:t> ≈ 25</a:t>
            </a: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5616" y="233819"/>
            <a:ext cx="8731250" cy="749300"/>
          </a:xfrm>
        </p:spPr>
        <p:txBody>
          <a:bodyPr/>
          <a:lstStyle/>
          <a:p>
            <a:r>
              <a:rPr lang="en-US" dirty="0" smtClean="0"/>
              <a:t>Approximating large finite games with continuous games</a:t>
            </a:r>
            <a:endParaRPr lang="en-US" dirty="0"/>
          </a:p>
        </p:txBody>
      </p:sp>
      <p:sp>
        <p:nvSpPr>
          <p:cNvPr id="3" name="Content Placeholder 2"/>
          <p:cNvSpPr>
            <a:spLocks noGrp="1"/>
          </p:cNvSpPr>
          <p:nvPr>
            <p:ph idx="1"/>
          </p:nvPr>
        </p:nvSpPr>
        <p:spPr>
          <a:xfrm>
            <a:off x="244258" y="1330325"/>
            <a:ext cx="8768219" cy="5118100"/>
          </a:xfrm>
        </p:spPr>
        <p:txBody>
          <a:bodyPr/>
          <a:lstStyle/>
          <a:p>
            <a:r>
              <a:rPr lang="en-US" dirty="0" smtClean="0"/>
              <a:t>Traditional approach: abstraction</a:t>
            </a:r>
          </a:p>
          <a:p>
            <a:endParaRPr lang="en-US" dirty="0" smtClean="0"/>
          </a:p>
          <a:p>
            <a:r>
              <a:rPr lang="en-US" dirty="0" smtClean="0"/>
              <a:t>Suppose private signals in {1,..,n} in first poker example</a:t>
            </a:r>
          </a:p>
          <a:p>
            <a:pPr lvl="1"/>
            <a:r>
              <a:rPr lang="en-US" dirty="0" smtClean="0"/>
              <a:t>Runtime of computing equilibrium grows large as n increases</a:t>
            </a:r>
          </a:p>
          <a:p>
            <a:pPr lvl="1"/>
            <a:r>
              <a:rPr lang="en-US" dirty="0" smtClean="0"/>
              <a:t>Runtime of computing x</a:t>
            </a:r>
            <a:r>
              <a:rPr lang="en-US" baseline="-25000" dirty="0" smtClean="0"/>
              <a:t>∞ </a:t>
            </a:r>
            <a:r>
              <a:rPr lang="en-US" dirty="0" smtClean="0"/>
              <a:t>remains the same</a:t>
            </a:r>
          </a:p>
          <a:p>
            <a:pPr lvl="1">
              <a:buNone/>
            </a:pPr>
            <a:endParaRPr lang="en-US" dirty="0" smtClean="0"/>
          </a:p>
          <a:p>
            <a:r>
              <a:rPr lang="en-US" dirty="0" smtClean="0"/>
              <a:t>Our approach can require much lower runtime to obtain given level of exploitability</a:t>
            </a:r>
            <a:endParaRPr lang="en-US" sz="2800" dirty="0" smtClean="0"/>
          </a:p>
          <a:p>
            <a:pPr>
              <a:buNone/>
            </a:pPr>
            <a:endParaRPr lang="en-US" sz="2400"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Approximating large finite games with continuous games</a:t>
            </a:r>
            <a:endParaRPr lang="en-US" dirty="0"/>
          </a:p>
        </p:txBody>
      </p:sp>
      <p:sp>
        <p:nvSpPr>
          <p:cNvPr id="3" name="Content Placeholder 2"/>
          <p:cNvSpPr>
            <a:spLocks noGrp="1"/>
          </p:cNvSpPr>
          <p:nvPr>
            <p:ph idx="1"/>
          </p:nvPr>
        </p:nvSpPr>
        <p:spPr/>
        <p:txBody>
          <a:bodyPr/>
          <a:lstStyle/>
          <a:p>
            <a:r>
              <a:rPr lang="en-US" sz="2800" dirty="0" smtClean="0"/>
              <a:t>Experiment on Generalized Kuhn poker [Kuhn ’50]</a:t>
            </a:r>
          </a:p>
          <a:p>
            <a:pPr lvl="1">
              <a:buNone/>
            </a:pPr>
            <a:endParaRPr lang="en-US" dirty="0" smtClean="0"/>
          </a:p>
          <a:p>
            <a:r>
              <a:rPr lang="en-US" sz="2800" dirty="0" smtClean="0"/>
              <a:t>Compared value of game vs. payoff of x</a:t>
            </a:r>
            <a:r>
              <a:rPr lang="en-US" sz="2800" baseline="-25000" dirty="0" smtClean="0"/>
              <a:t>∞</a:t>
            </a:r>
            <a:r>
              <a:rPr lang="en-US" sz="2800" dirty="0" smtClean="0"/>
              <a:t> against its nemesis</a:t>
            </a:r>
          </a:p>
          <a:p>
            <a:pPr>
              <a:buNone/>
            </a:pPr>
            <a:endParaRPr lang="en-US" sz="2800" dirty="0" smtClean="0"/>
          </a:p>
          <a:p>
            <a:r>
              <a:rPr lang="en-US" sz="2800" dirty="0" smtClean="0"/>
              <a:t>Agree to within .0001 for 250 signals</a:t>
            </a:r>
          </a:p>
          <a:p>
            <a:endParaRPr lang="en-US" sz="2800" dirty="0" smtClean="0"/>
          </a:p>
          <a:p>
            <a:r>
              <a:rPr lang="en-US" sz="2800" dirty="0" smtClean="0"/>
              <a:t>Traditional approach required very fine abstraction </a:t>
            </a:r>
            <a:r>
              <a:rPr lang="en-US" sz="2800" smtClean="0"/>
              <a:t>to obtain </a:t>
            </a:r>
            <a:r>
              <a:rPr lang="en-US" sz="2800" dirty="0" smtClean="0"/>
              <a:t>such low exploitability </a:t>
            </a:r>
          </a:p>
          <a:p>
            <a:endParaRPr lang="en-US" dirty="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14338" y="1103822"/>
            <a:ext cx="8440737" cy="5118100"/>
          </a:xfrm>
        </p:spPr>
        <p:txBody>
          <a:bodyPr/>
          <a:lstStyle/>
          <a:p>
            <a:r>
              <a:rPr lang="en-US" sz="2400" dirty="0" smtClean="0"/>
              <a:t>Qualitative models can significantly help equilibrium finding</a:t>
            </a:r>
          </a:p>
          <a:p>
            <a:pPr lvl="1"/>
            <a:r>
              <a:rPr lang="en-US" sz="2000" dirty="0" smtClean="0"/>
              <a:t>Solving classes of games for which no prior algorithms exist</a:t>
            </a:r>
          </a:p>
          <a:p>
            <a:pPr lvl="1"/>
            <a:r>
              <a:rPr lang="en-US" sz="2000" dirty="0" smtClean="0"/>
              <a:t>Speedup</a:t>
            </a:r>
          </a:p>
          <a:p>
            <a:r>
              <a:rPr lang="en-US" sz="2400" dirty="0" smtClean="0"/>
              <a:t>We develop an algorithm for computing an equilibrium </a:t>
            </a:r>
            <a:r>
              <a:rPr lang="en-US" sz="2400" dirty="0" smtClean="0">
                <a:solidFill>
                  <a:srgbClr val="FFC000"/>
                </a:solidFill>
              </a:rPr>
              <a:t>given qualitative models of the structure of equilibrium strategies</a:t>
            </a:r>
            <a:endParaRPr lang="en-US" sz="2000" dirty="0" smtClean="0">
              <a:solidFill>
                <a:srgbClr val="FFC000"/>
              </a:solidFill>
            </a:endParaRPr>
          </a:p>
          <a:p>
            <a:pPr lvl="1"/>
            <a:r>
              <a:rPr lang="en-US" sz="2000" dirty="0" smtClean="0"/>
              <a:t>Sound and complete</a:t>
            </a:r>
          </a:p>
          <a:p>
            <a:pPr lvl="1"/>
            <a:r>
              <a:rPr lang="en-US" sz="2000" dirty="0" smtClean="0"/>
              <a:t>Some of the models can be incorrect</a:t>
            </a:r>
          </a:p>
          <a:p>
            <a:pPr lvl="1"/>
            <a:r>
              <a:rPr lang="en-US" sz="2000" dirty="0" smtClean="0"/>
              <a:t>If none are correct, our algorithm says so</a:t>
            </a:r>
          </a:p>
          <a:p>
            <a:r>
              <a:rPr lang="en-US" sz="2400" dirty="0" smtClean="0"/>
              <a:t>Applies to both infinite and large finite games</a:t>
            </a:r>
          </a:p>
          <a:p>
            <a:pPr lvl="1"/>
            <a:r>
              <a:rPr lang="en-US" sz="2000" dirty="0" smtClean="0"/>
              <a:t>And to dependent type distributions</a:t>
            </a:r>
          </a:p>
          <a:p>
            <a:r>
              <a:rPr lang="en-US" sz="2400" dirty="0" smtClean="0"/>
              <a:t>Experiments show practicality</a:t>
            </a:r>
          </a:p>
          <a:p>
            <a:pPr lvl="1"/>
            <a:r>
              <a:rPr lang="en-US" sz="2000" dirty="0" smtClean="0"/>
              <a:t>Endgames of 2-player Texas Hold’em</a:t>
            </a:r>
          </a:p>
          <a:p>
            <a:pPr lvl="1"/>
            <a:r>
              <a:rPr lang="en-US" sz="2000" dirty="0" smtClean="0"/>
              <a:t>Multiplayer games</a:t>
            </a:r>
          </a:p>
          <a:p>
            <a:pPr lvl="1"/>
            <a:r>
              <a:rPr lang="en-US" sz="2000" dirty="0" smtClean="0"/>
              <a:t>Continuous approximation superior to abstraction in some games</a:t>
            </a:r>
          </a:p>
          <a:p>
            <a:endParaRPr lang="en-US" dirty="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n-US" dirty="0"/>
          </a:p>
        </p:txBody>
      </p:sp>
      <p:sp>
        <p:nvSpPr>
          <p:cNvPr id="3" name="Content Placeholder 2"/>
          <p:cNvSpPr>
            <a:spLocks noGrp="1"/>
          </p:cNvSpPr>
          <p:nvPr>
            <p:ph idx="1"/>
          </p:nvPr>
        </p:nvSpPr>
        <p:spPr/>
        <p:txBody>
          <a:bodyPr/>
          <a:lstStyle/>
          <a:p>
            <a:r>
              <a:rPr lang="en-US" sz="2800" dirty="0" smtClean="0"/>
              <a:t>How to generate parametric models?  Can this be automated?</a:t>
            </a:r>
          </a:p>
          <a:p>
            <a:endParaRPr lang="en-US" sz="2800" dirty="0" smtClean="0"/>
          </a:p>
          <a:p>
            <a:r>
              <a:rPr lang="en-US" sz="2800" dirty="0" smtClean="0"/>
              <a:t>Can this infinite projection approach compete with abstraction for large real-world games of interest?</a:t>
            </a:r>
          </a:p>
          <a:p>
            <a:endParaRPr lang="en-US" sz="2800" dirty="0" smtClean="0"/>
          </a:p>
          <a:p>
            <a:r>
              <a:rPr lang="en-US" sz="2800" dirty="0" smtClean="0"/>
              <a:t>In the case of multiple parametric models, can correctness of our algorithm be proven without assuming a common refinement? </a:t>
            </a: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31775" y="62640"/>
            <a:ext cx="8731250" cy="550102"/>
          </a:xfrm>
        </p:spPr>
        <p:txBody>
          <a:bodyPr/>
          <a:lstStyle/>
          <a:p>
            <a:r>
              <a:rPr lang="en-US" dirty="0" smtClean="0"/>
              <a:t>Summary</a:t>
            </a:r>
          </a:p>
        </p:txBody>
      </p:sp>
      <p:sp>
        <p:nvSpPr>
          <p:cNvPr id="73731" name="Rectangle 3"/>
          <p:cNvSpPr>
            <a:spLocks noGrp="1" noChangeArrowheads="1"/>
          </p:cNvSpPr>
          <p:nvPr>
            <p:ph type="body" idx="1"/>
          </p:nvPr>
        </p:nvSpPr>
        <p:spPr>
          <a:xfrm>
            <a:off x="292982" y="637675"/>
            <a:ext cx="8851018" cy="4889500"/>
          </a:xfrm>
        </p:spPr>
        <p:txBody>
          <a:bodyPr/>
          <a:lstStyle/>
          <a:p>
            <a:pPr>
              <a:lnSpc>
                <a:spcPct val="80000"/>
              </a:lnSpc>
              <a:spcBef>
                <a:spcPct val="35000"/>
              </a:spcBef>
            </a:pPr>
            <a:r>
              <a:rPr lang="en-US" sz="2400" dirty="0" smtClean="0"/>
              <a:t>Domain-independent techniques</a:t>
            </a:r>
          </a:p>
          <a:p>
            <a:pPr>
              <a:lnSpc>
                <a:spcPct val="80000"/>
              </a:lnSpc>
              <a:spcBef>
                <a:spcPct val="35000"/>
              </a:spcBef>
            </a:pPr>
            <a:r>
              <a:rPr lang="en-US" sz="2400" dirty="0" smtClean="0"/>
              <a:t>Automated lossless abstraction </a:t>
            </a:r>
          </a:p>
          <a:p>
            <a:pPr lvl="1">
              <a:lnSpc>
                <a:spcPct val="80000"/>
              </a:lnSpc>
              <a:spcBef>
                <a:spcPct val="35000"/>
              </a:spcBef>
            </a:pPr>
            <a:r>
              <a:rPr lang="en-US" sz="2000" dirty="0" smtClean="0"/>
              <a:t>Solved Rhode Island Hold’em exactly: </a:t>
            </a:r>
            <a:r>
              <a:rPr lang="en-US" sz="1800" dirty="0" smtClean="0"/>
              <a:t>3.1 billion nodes in game tree</a:t>
            </a:r>
          </a:p>
          <a:p>
            <a:pPr>
              <a:lnSpc>
                <a:spcPct val="80000"/>
              </a:lnSpc>
              <a:spcBef>
                <a:spcPct val="35000"/>
              </a:spcBef>
            </a:pPr>
            <a:r>
              <a:rPr lang="en-US" sz="2400" dirty="0" smtClean="0"/>
              <a:t>Automated lossy abstraction</a:t>
            </a:r>
          </a:p>
          <a:p>
            <a:pPr lvl="1">
              <a:lnSpc>
                <a:spcPct val="80000"/>
              </a:lnSpc>
              <a:spcBef>
                <a:spcPct val="35000"/>
              </a:spcBef>
            </a:pPr>
            <a:r>
              <a:rPr lang="en-US" sz="2000" dirty="0" smtClean="0"/>
              <a:t>k-means clustering &amp; integer programming</a:t>
            </a:r>
          </a:p>
          <a:p>
            <a:pPr lvl="1">
              <a:lnSpc>
                <a:spcPct val="80000"/>
              </a:lnSpc>
              <a:spcBef>
                <a:spcPct val="35000"/>
              </a:spcBef>
            </a:pPr>
            <a:r>
              <a:rPr lang="en-US" sz="2000" dirty="0" smtClean="0"/>
              <a:t>Potential-aware</a:t>
            </a:r>
          </a:p>
          <a:p>
            <a:pPr>
              <a:lnSpc>
                <a:spcPct val="80000"/>
              </a:lnSpc>
              <a:spcBef>
                <a:spcPct val="35000"/>
              </a:spcBef>
            </a:pPr>
            <a:r>
              <a:rPr lang="en-US" sz="2400" dirty="0" smtClean="0"/>
              <a:t>Novel scalable equilibrium-finding algorithms</a:t>
            </a:r>
          </a:p>
          <a:p>
            <a:pPr lvl="1">
              <a:lnSpc>
                <a:spcPct val="80000"/>
              </a:lnSpc>
              <a:spcBef>
                <a:spcPct val="35000"/>
              </a:spcBef>
            </a:pPr>
            <a:r>
              <a:rPr lang="en-US" sz="2000" dirty="0" smtClean="0"/>
              <a:t>Scalable EGT &amp; iterated smoothing</a:t>
            </a:r>
          </a:p>
          <a:p>
            <a:pPr>
              <a:lnSpc>
                <a:spcPct val="80000"/>
              </a:lnSpc>
              <a:spcBef>
                <a:spcPct val="35000"/>
              </a:spcBef>
            </a:pPr>
            <a:r>
              <a:rPr lang="en-US" sz="2400" dirty="0" smtClean="0"/>
              <a:t>Purification and </a:t>
            </a:r>
            <a:r>
              <a:rPr lang="en-US" sz="2400" dirty="0" err="1" smtClean="0"/>
              <a:t>thresholding</a:t>
            </a:r>
            <a:r>
              <a:rPr lang="en-US" sz="2400" dirty="0" smtClean="0"/>
              <a:t> help</a:t>
            </a:r>
          </a:p>
          <a:p>
            <a:pPr>
              <a:lnSpc>
                <a:spcPct val="80000"/>
              </a:lnSpc>
              <a:spcBef>
                <a:spcPct val="35000"/>
              </a:spcBef>
            </a:pPr>
            <a:r>
              <a:rPr lang="en-US" sz="2400" dirty="0" smtClean="0"/>
              <a:t>Provably safe opponent modeling (beyond equilibrium selection) impossible, but good performance in practice from starting with equilibrium strategy and adjusting it based on opponent’s play</a:t>
            </a:r>
          </a:p>
          <a:p>
            <a:pPr>
              <a:lnSpc>
                <a:spcPct val="80000"/>
              </a:lnSpc>
              <a:spcBef>
                <a:spcPct val="35000"/>
              </a:spcBef>
            </a:pPr>
            <a:r>
              <a:rPr lang="en-US" sz="2400" dirty="0" smtClean="0"/>
              <a:t>Won categories in AAAI-08 &amp; -10 Computer Poker Competitions</a:t>
            </a:r>
          </a:p>
          <a:p>
            <a:pPr lvl="1">
              <a:lnSpc>
                <a:spcPct val="80000"/>
              </a:lnSpc>
              <a:spcBef>
                <a:spcPct val="35000"/>
              </a:spcBef>
            </a:pPr>
            <a:r>
              <a:rPr lang="en-US" sz="2000" dirty="0" smtClean="0"/>
              <a:t>Competitive with world’s best professional poker players</a:t>
            </a:r>
          </a:p>
          <a:p>
            <a:pPr>
              <a:lnSpc>
                <a:spcPct val="80000"/>
              </a:lnSpc>
              <a:spcBef>
                <a:spcPct val="35000"/>
              </a:spcBef>
            </a:pPr>
            <a:r>
              <a:rPr lang="en-US" sz="2400" dirty="0" smtClean="0"/>
              <a:t>First algorithms for solving large stochastic games with &gt;2 players</a:t>
            </a:r>
          </a:p>
          <a:p>
            <a:pPr>
              <a:lnSpc>
                <a:spcPct val="80000"/>
              </a:lnSpc>
              <a:spcBef>
                <a:spcPct val="35000"/>
              </a:spcBef>
            </a:pPr>
            <a:r>
              <a:rPr lang="en-US" sz="2400" dirty="0" smtClean="0"/>
              <a:t>Leveraging qualitative models</a:t>
            </a:r>
          </a:p>
          <a:p>
            <a:pPr lvl="1">
              <a:lnSpc>
                <a:spcPct val="80000"/>
              </a:lnSpc>
              <a:spcBef>
                <a:spcPct val="35000"/>
              </a:spcBef>
            </a:pPr>
            <a:endParaRPr lang="en-US" sz="2000" dirty="0" smtClean="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31775" y="31636"/>
            <a:ext cx="8731250" cy="624667"/>
          </a:xfrm>
        </p:spPr>
        <p:txBody>
          <a:bodyPr/>
          <a:lstStyle/>
          <a:p>
            <a:r>
              <a:rPr lang="en-US" sz="4000" dirty="0" smtClean="0"/>
              <a:t>Current &amp; future research</a:t>
            </a:r>
          </a:p>
        </p:txBody>
      </p:sp>
      <p:sp>
        <p:nvSpPr>
          <p:cNvPr id="43011" name="Rectangle 3"/>
          <p:cNvSpPr>
            <a:spLocks noGrp="1" noChangeArrowheads="1"/>
          </p:cNvSpPr>
          <p:nvPr>
            <p:ph type="body" idx="1"/>
          </p:nvPr>
        </p:nvSpPr>
        <p:spPr>
          <a:xfrm>
            <a:off x="395538" y="1052513"/>
            <a:ext cx="8610600" cy="5118100"/>
          </a:xfrm>
        </p:spPr>
        <p:txBody>
          <a:bodyPr/>
          <a:lstStyle/>
          <a:p>
            <a:pPr>
              <a:lnSpc>
                <a:spcPct val="80000"/>
              </a:lnSpc>
              <a:spcBef>
                <a:spcPct val="35000"/>
              </a:spcBef>
            </a:pPr>
            <a:r>
              <a:rPr lang="en-US" sz="2400" dirty="0" smtClean="0"/>
              <a:t>Abstraction</a:t>
            </a:r>
          </a:p>
          <a:p>
            <a:pPr lvl="1">
              <a:defRPr/>
            </a:pPr>
            <a:r>
              <a:rPr lang="en-US" sz="1800" dirty="0" smtClean="0"/>
              <a:t>Provable approximation (</a:t>
            </a:r>
            <a:r>
              <a:rPr lang="en-US" sz="1800" i="1" dirty="0" smtClean="0"/>
              <a:t>ex ante / ex post</a:t>
            </a:r>
            <a:r>
              <a:rPr lang="en-US" sz="1800" dirty="0" smtClean="0"/>
              <a:t>)</a:t>
            </a:r>
          </a:p>
          <a:p>
            <a:pPr lvl="1">
              <a:defRPr/>
            </a:pPr>
            <a:r>
              <a:rPr lang="en-US" sz="1800" dirty="0" smtClean="0"/>
              <a:t>Better &amp; automated action abstraction (requires reverse model)</a:t>
            </a:r>
          </a:p>
          <a:p>
            <a:pPr lvl="1">
              <a:defRPr/>
            </a:pPr>
            <a:r>
              <a:rPr lang="en-US" sz="1800" dirty="0" smtClean="0"/>
              <a:t>Other types of abstraction, e.g., strategy based</a:t>
            </a:r>
          </a:p>
          <a:p>
            <a:pPr>
              <a:defRPr/>
            </a:pPr>
            <a:r>
              <a:rPr lang="en-US" sz="2000" dirty="0" smtClean="0"/>
              <a:t>Equilibrium-finding algorithms with even better scalability</a:t>
            </a:r>
          </a:p>
          <a:p>
            <a:pPr>
              <a:defRPr/>
            </a:pPr>
            <a:r>
              <a:rPr lang="en-US" sz="2000" dirty="0" smtClean="0"/>
              <a:t>Other solution concepts: sequential equilibrium, coalitional deviations,…</a:t>
            </a:r>
          </a:p>
          <a:p>
            <a:pPr>
              <a:defRPr/>
            </a:pPr>
            <a:r>
              <a:rPr lang="en-US" sz="2000" dirty="0" smtClean="0"/>
              <a:t>Even larger #players (cash game &amp; tournament)</a:t>
            </a:r>
          </a:p>
          <a:p>
            <a:pPr>
              <a:defRPr/>
            </a:pPr>
            <a:r>
              <a:rPr lang="en-US" sz="2000" dirty="0" smtClean="0"/>
              <a:t>Better opponent modeling, and better understanding of the tradeoffs</a:t>
            </a:r>
          </a:p>
          <a:p>
            <a:pPr>
              <a:defRPr/>
            </a:pPr>
            <a:r>
              <a:rPr lang="en-US" sz="2000" dirty="0" smtClean="0"/>
              <a:t>Actions beyond the ones discussed in the rules:</a:t>
            </a:r>
          </a:p>
          <a:p>
            <a:pPr lvl="1">
              <a:spcBef>
                <a:spcPts val="0"/>
              </a:spcBef>
              <a:defRPr/>
            </a:pPr>
            <a:r>
              <a:rPr lang="en-US" sz="1800" dirty="0" smtClean="0"/>
              <a:t>Explicit information-revelation actions</a:t>
            </a:r>
          </a:p>
          <a:p>
            <a:pPr lvl="1">
              <a:spcBef>
                <a:spcPts val="0"/>
              </a:spcBef>
              <a:defRPr/>
            </a:pPr>
            <a:r>
              <a:rPr lang="en-US" sz="1800" dirty="0" smtClean="0"/>
              <a:t>Timing, …</a:t>
            </a:r>
          </a:p>
          <a:p>
            <a:pPr>
              <a:defRPr/>
            </a:pPr>
            <a:r>
              <a:rPr lang="en-US" sz="2000" dirty="0" smtClean="0"/>
              <a:t>Trying these techniques in other games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31775" y="393700"/>
            <a:ext cx="8731250" cy="749300"/>
          </a:xfrm>
        </p:spPr>
        <p:txBody>
          <a:bodyPr/>
          <a:lstStyle/>
          <a:p>
            <a:r>
              <a:rPr lang="en-US" dirty="0" smtClean="0"/>
              <a:t>Finding equilibria</a:t>
            </a:r>
          </a:p>
        </p:txBody>
      </p:sp>
      <p:sp>
        <p:nvSpPr>
          <p:cNvPr id="62467" name="Rectangle 3"/>
          <p:cNvSpPr>
            <a:spLocks noGrp="1" noChangeArrowheads="1"/>
          </p:cNvSpPr>
          <p:nvPr>
            <p:ph type="body" idx="1"/>
          </p:nvPr>
        </p:nvSpPr>
        <p:spPr>
          <a:xfrm>
            <a:off x="304800" y="1447800"/>
            <a:ext cx="8729663" cy="5334000"/>
          </a:xfrm>
        </p:spPr>
        <p:txBody>
          <a:bodyPr/>
          <a:lstStyle/>
          <a:p>
            <a:pPr>
              <a:lnSpc>
                <a:spcPct val="80000"/>
              </a:lnSpc>
            </a:pPr>
            <a:r>
              <a:rPr lang="en-US" sz="2400" dirty="0" smtClean="0"/>
              <a:t>In 2-person 0-sum games, </a:t>
            </a:r>
          </a:p>
          <a:p>
            <a:pPr lvl="1">
              <a:lnSpc>
                <a:spcPct val="80000"/>
              </a:lnSpc>
            </a:pPr>
            <a:r>
              <a:rPr lang="en-US" sz="2000" dirty="0" smtClean="0"/>
              <a:t>Nash equilibria are </a:t>
            </a:r>
            <a:r>
              <a:rPr lang="en-US" sz="2000" dirty="0" err="1" smtClean="0"/>
              <a:t>minimax</a:t>
            </a:r>
            <a:r>
              <a:rPr lang="en-US" sz="2000" dirty="0" smtClean="0"/>
              <a:t> equilibria =&gt; no equilibrium selection problem</a:t>
            </a:r>
          </a:p>
          <a:p>
            <a:pPr lvl="1">
              <a:lnSpc>
                <a:spcPct val="80000"/>
              </a:lnSpc>
            </a:pPr>
            <a:r>
              <a:rPr lang="en-US" sz="2000" dirty="0" smtClean="0"/>
              <a:t>If opponent plays a non-equilibrium strategy, that only helps me</a:t>
            </a:r>
          </a:p>
          <a:p>
            <a:pPr>
              <a:lnSpc>
                <a:spcPct val="80000"/>
              </a:lnSpc>
            </a:pPr>
            <a:endParaRPr lang="en-US" sz="2400" dirty="0" smtClean="0"/>
          </a:p>
          <a:p>
            <a:pPr>
              <a:lnSpc>
                <a:spcPct val="80000"/>
              </a:lnSpc>
            </a:pPr>
            <a:r>
              <a:rPr lang="en-US" sz="2400" dirty="0" smtClean="0"/>
              <a:t>Sequence form too big to solve in many games:</a:t>
            </a:r>
            <a:endParaRPr lang="en-US" sz="2000" dirty="0" smtClean="0"/>
          </a:p>
          <a:p>
            <a:pPr lvl="1">
              <a:lnSpc>
                <a:spcPct val="80000"/>
              </a:lnSpc>
            </a:pPr>
            <a:r>
              <a:rPr lang="en-US" sz="2000" dirty="0" smtClean="0"/>
              <a:t>Rhode Island Hold’em (3.1 billion nodes) </a:t>
            </a:r>
          </a:p>
          <a:p>
            <a:pPr lvl="1">
              <a:lnSpc>
                <a:spcPct val="80000"/>
              </a:lnSpc>
            </a:pPr>
            <a:r>
              <a:rPr lang="en-US" sz="2000" dirty="0" smtClean="0"/>
              <a:t>2-player (aka Heads-Up) Limit Texas Hold’em (10</a:t>
            </a:r>
            <a:r>
              <a:rPr lang="en-US" sz="2000" baseline="30000" dirty="0" smtClean="0"/>
              <a:t>18</a:t>
            </a:r>
            <a:r>
              <a:rPr lang="en-US" sz="2000" dirty="0" smtClean="0"/>
              <a:t> nodes)</a:t>
            </a:r>
          </a:p>
          <a:p>
            <a:pPr lvl="1">
              <a:lnSpc>
                <a:spcPct val="80000"/>
              </a:lnSpc>
            </a:pPr>
            <a:r>
              <a:rPr lang="en-US" sz="2000" dirty="0" smtClean="0"/>
              <a:t>2-player No-Limit Texas </a:t>
            </a:r>
            <a:r>
              <a:rPr lang="en-US" sz="2000" dirty="0" err="1" smtClean="0"/>
              <a:t>Hold’e</a:t>
            </a:r>
            <a:r>
              <a:rPr lang="en-US" sz="2000" dirty="0" smtClean="0"/>
              <a:t>, (Doyle’s game has 10</a:t>
            </a:r>
            <a:r>
              <a:rPr lang="en-US" sz="2000" baseline="30000" dirty="0" smtClean="0"/>
              <a:t>73</a:t>
            </a:r>
            <a:r>
              <a:rPr lang="en-US" sz="2000" dirty="0" smtClean="0"/>
              <a:t> nodes)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6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4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31775" y="76200"/>
            <a:ext cx="8731250" cy="749300"/>
          </a:xfrm>
        </p:spPr>
        <p:txBody>
          <a:bodyPr/>
          <a:lstStyle/>
          <a:p>
            <a:pPr>
              <a:defRPr/>
            </a:pPr>
            <a:r>
              <a:rPr lang="en-US" sz="3200" dirty="0" smtClean="0"/>
              <a:t>Our approach </a:t>
            </a:r>
            <a:r>
              <a:rPr lang="en-US" sz="2400" dirty="0" smtClean="0"/>
              <a:t>[Gilpin &amp; Sandholm EC’06, JACM’07]</a:t>
            </a:r>
            <a:br>
              <a:rPr lang="en-US" sz="2400" dirty="0" smtClean="0"/>
            </a:br>
            <a:r>
              <a:rPr lang="en-US" sz="2000" dirty="0" smtClean="0">
                <a:solidFill>
                  <a:schemeClr val="accent6">
                    <a:lumMod val="40000"/>
                    <a:lumOff val="60000"/>
                  </a:schemeClr>
                </a:solidFill>
              </a:rPr>
              <a:t>Now used by all competitive Texas Hold’em programs</a:t>
            </a:r>
            <a:endParaRPr lang="en-US" dirty="0" smtClean="0">
              <a:solidFill>
                <a:schemeClr val="accent6">
                  <a:lumMod val="40000"/>
                  <a:lumOff val="60000"/>
                </a:schemeClr>
              </a:solidFill>
            </a:endParaRPr>
          </a:p>
        </p:txBody>
      </p:sp>
      <p:sp>
        <p:nvSpPr>
          <p:cNvPr id="12291" name="AutoShape 3"/>
          <p:cNvSpPr>
            <a:spLocks noChangeArrowheads="1"/>
          </p:cNvSpPr>
          <p:nvPr/>
        </p:nvSpPr>
        <p:spPr bwMode="auto">
          <a:xfrm>
            <a:off x="609600" y="1616075"/>
            <a:ext cx="2895600" cy="2667000"/>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50183" name="Text Box 7"/>
          <p:cNvSpPr txBox="1">
            <a:spLocks noChangeArrowheads="1"/>
          </p:cNvSpPr>
          <p:nvPr/>
        </p:nvSpPr>
        <p:spPr bwMode="auto">
          <a:xfrm>
            <a:off x="5991453" y="5733095"/>
            <a:ext cx="1951037" cy="396875"/>
          </a:xfrm>
          <a:prstGeom prst="rect">
            <a:avLst/>
          </a:prstGeom>
          <a:noFill/>
          <a:ln w="38100">
            <a:noFill/>
            <a:miter lim="800000"/>
            <a:headEnd/>
            <a:tailEnd/>
          </a:ln>
        </p:spPr>
        <p:txBody>
          <a:bodyPr wrap="none">
            <a:spAutoFit/>
          </a:bodyPr>
          <a:lstStyle/>
          <a:p>
            <a:r>
              <a:rPr lang="en-US" dirty="0"/>
              <a:t>Nash equilibrium</a:t>
            </a:r>
          </a:p>
        </p:txBody>
      </p:sp>
      <p:sp>
        <p:nvSpPr>
          <p:cNvPr id="50184" name="Text Box 8"/>
          <p:cNvSpPr txBox="1">
            <a:spLocks noChangeArrowheads="1"/>
          </p:cNvSpPr>
          <p:nvPr/>
        </p:nvSpPr>
        <p:spPr bwMode="auto">
          <a:xfrm>
            <a:off x="548668" y="5604843"/>
            <a:ext cx="3046026" cy="584775"/>
          </a:xfrm>
          <a:prstGeom prst="rect">
            <a:avLst/>
          </a:prstGeom>
          <a:noFill/>
          <a:ln w="38100">
            <a:noFill/>
            <a:miter lim="800000"/>
            <a:headEnd/>
            <a:tailEnd/>
          </a:ln>
        </p:spPr>
        <p:txBody>
          <a:bodyPr wrap="none">
            <a:spAutoFit/>
          </a:bodyPr>
          <a:lstStyle/>
          <a:p>
            <a:r>
              <a:rPr lang="en-US" sz="3200" dirty="0"/>
              <a:t>Nash equilibrium</a:t>
            </a:r>
          </a:p>
        </p:txBody>
      </p:sp>
      <p:sp>
        <p:nvSpPr>
          <p:cNvPr id="12295" name="Text Box 10"/>
          <p:cNvSpPr txBox="1">
            <a:spLocks noChangeArrowheads="1"/>
          </p:cNvSpPr>
          <p:nvPr/>
        </p:nvSpPr>
        <p:spPr bwMode="auto">
          <a:xfrm>
            <a:off x="703263" y="995363"/>
            <a:ext cx="2520950" cy="579437"/>
          </a:xfrm>
          <a:prstGeom prst="rect">
            <a:avLst/>
          </a:prstGeom>
          <a:noFill/>
          <a:ln w="38100">
            <a:noFill/>
            <a:miter lim="800000"/>
            <a:headEnd/>
            <a:tailEnd/>
          </a:ln>
        </p:spPr>
        <p:txBody>
          <a:bodyPr wrap="none">
            <a:spAutoFit/>
          </a:bodyPr>
          <a:lstStyle/>
          <a:p>
            <a:r>
              <a:rPr lang="en-US" sz="3200" dirty="0"/>
              <a:t>Original game</a:t>
            </a:r>
          </a:p>
        </p:txBody>
      </p:sp>
      <p:sp>
        <p:nvSpPr>
          <p:cNvPr id="12304" name="AutoShape 5"/>
          <p:cNvSpPr>
            <a:spLocks noChangeArrowheads="1"/>
          </p:cNvSpPr>
          <p:nvPr/>
        </p:nvSpPr>
        <p:spPr bwMode="auto">
          <a:xfrm>
            <a:off x="6501612" y="2487369"/>
            <a:ext cx="749922" cy="715835"/>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12305" name="Text Box 11"/>
          <p:cNvSpPr txBox="1">
            <a:spLocks noChangeArrowheads="1"/>
          </p:cNvSpPr>
          <p:nvPr/>
        </p:nvSpPr>
        <p:spPr bwMode="auto">
          <a:xfrm>
            <a:off x="6052676" y="1974654"/>
            <a:ext cx="1912704" cy="400110"/>
          </a:xfrm>
          <a:prstGeom prst="rect">
            <a:avLst/>
          </a:prstGeom>
          <a:noFill/>
          <a:ln w="38100">
            <a:noFill/>
            <a:miter lim="800000"/>
            <a:headEnd/>
            <a:tailEnd/>
          </a:ln>
        </p:spPr>
        <p:txBody>
          <a:bodyPr wrap="none">
            <a:spAutoFit/>
          </a:bodyPr>
          <a:lstStyle/>
          <a:p>
            <a:r>
              <a:rPr lang="en-US" dirty="0"/>
              <a:t>Abstracted game</a:t>
            </a:r>
          </a:p>
        </p:txBody>
      </p:sp>
      <p:sp>
        <p:nvSpPr>
          <p:cNvPr id="12303" name="Text Box 12"/>
          <p:cNvSpPr txBox="1">
            <a:spLocks noChangeArrowheads="1"/>
          </p:cNvSpPr>
          <p:nvPr/>
        </p:nvSpPr>
        <p:spPr bwMode="auto">
          <a:xfrm>
            <a:off x="3499710" y="2465520"/>
            <a:ext cx="2486025" cy="396875"/>
          </a:xfrm>
          <a:prstGeom prst="rect">
            <a:avLst/>
          </a:prstGeom>
          <a:noFill/>
          <a:ln w="38100">
            <a:noFill/>
            <a:miter lim="800000"/>
            <a:headEnd/>
            <a:tailEnd/>
          </a:ln>
        </p:spPr>
        <p:txBody>
          <a:bodyPr wrap="none">
            <a:spAutoFit/>
          </a:bodyPr>
          <a:lstStyle/>
          <a:p>
            <a:r>
              <a:rPr lang="en-US" dirty="0"/>
              <a:t>Automated abstraction</a:t>
            </a:r>
          </a:p>
        </p:txBody>
      </p:sp>
      <p:sp>
        <p:nvSpPr>
          <p:cNvPr id="12301" name="Text Box 15"/>
          <p:cNvSpPr txBox="1">
            <a:spLocks noChangeArrowheads="1"/>
          </p:cNvSpPr>
          <p:nvPr/>
        </p:nvSpPr>
        <p:spPr bwMode="auto">
          <a:xfrm>
            <a:off x="6911975" y="4405313"/>
            <a:ext cx="1716088" cy="400050"/>
          </a:xfrm>
          <a:prstGeom prst="rect">
            <a:avLst/>
          </a:prstGeom>
          <a:noFill/>
          <a:ln w="38100">
            <a:noFill/>
            <a:miter lim="800000"/>
            <a:headEnd/>
            <a:tailEnd/>
          </a:ln>
        </p:spPr>
        <p:txBody>
          <a:bodyPr wrap="none">
            <a:spAutoFit/>
          </a:bodyPr>
          <a:lstStyle/>
          <a:p>
            <a:r>
              <a:rPr lang="en-US"/>
              <a:t>Compute Nash</a:t>
            </a:r>
          </a:p>
        </p:txBody>
      </p:sp>
      <p:sp>
        <p:nvSpPr>
          <p:cNvPr id="17" name="Rectangle 16"/>
          <p:cNvSpPr>
            <a:spLocks noChangeArrowheads="1"/>
          </p:cNvSpPr>
          <p:nvPr/>
        </p:nvSpPr>
        <p:spPr bwMode="auto">
          <a:xfrm>
            <a:off x="4007040" y="5532665"/>
            <a:ext cx="1712913" cy="400050"/>
          </a:xfrm>
          <a:prstGeom prst="rect">
            <a:avLst/>
          </a:prstGeom>
          <a:noFill/>
          <a:ln w="9525">
            <a:noFill/>
            <a:miter lim="800000"/>
            <a:headEnd/>
            <a:tailEnd/>
          </a:ln>
        </p:spPr>
        <p:txBody>
          <a:bodyPr wrap="none">
            <a:spAutoFit/>
          </a:bodyPr>
          <a:lstStyle/>
          <a:p>
            <a:r>
              <a:rPr lang="en-US" dirty="0"/>
              <a:t>Reverse model</a:t>
            </a:r>
          </a:p>
        </p:txBody>
      </p:sp>
      <p:cxnSp>
        <p:nvCxnSpPr>
          <p:cNvPr id="19" name="Straight Arrow Connector 18"/>
          <p:cNvCxnSpPr/>
          <p:nvPr/>
        </p:nvCxnSpPr>
        <p:spPr bwMode="auto">
          <a:xfrm>
            <a:off x="3444427" y="2872226"/>
            <a:ext cx="2776859" cy="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2" name="Straight Connector 21"/>
          <p:cNvCxnSpPr/>
          <p:nvPr/>
        </p:nvCxnSpPr>
        <p:spPr bwMode="auto">
          <a:xfrm rot="16200000" flipH="1">
            <a:off x="5741646" y="4518706"/>
            <a:ext cx="2243926" cy="39269"/>
          </a:xfrm>
          <a:prstGeom prst="line">
            <a:avLst/>
          </a:prstGeom>
          <a:solidFill>
            <a:schemeClr val="accent1"/>
          </a:solidFill>
          <a:ln w="38100" cap="flat" cmpd="sng" algn="ctr">
            <a:solidFill>
              <a:srgbClr val="FF0000"/>
            </a:solidFill>
            <a:prstDash val="solid"/>
            <a:round/>
            <a:headEnd type="none" w="med" len="med"/>
            <a:tailEnd type="triangle"/>
          </a:ln>
          <a:effectLst/>
        </p:spPr>
      </p:cxnSp>
      <p:cxnSp>
        <p:nvCxnSpPr>
          <p:cNvPr id="24" name="Straight Connector 23"/>
          <p:cNvCxnSpPr/>
          <p:nvPr/>
        </p:nvCxnSpPr>
        <p:spPr bwMode="auto">
          <a:xfrm rot="10800000">
            <a:off x="3696869" y="5946405"/>
            <a:ext cx="2187828" cy="11220"/>
          </a:xfrm>
          <a:prstGeom prst="line">
            <a:avLst/>
          </a:prstGeom>
          <a:solidFill>
            <a:schemeClr val="accent1"/>
          </a:solidFill>
          <a:ln w="38100" cap="flat" cmpd="sng" algn="ctr">
            <a:solidFill>
              <a:srgbClr val="FF0000"/>
            </a:solidFill>
            <a:prstDash val="solid"/>
            <a:round/>
            <a:headEnd type="none" w="med" len="med"/>
            <a:tailEnd type="triangle"/>
          </a:ln>
          <a:effectLst/>
        </p:spPr>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178169" y="1230666"/>
            <a:ext cx="7373815" cy="5118100"/>
          </a:xfrm>
        </p:spPr>
        <p:txBody>
          <a:bodyPr/>
          <a:lstStyle/>
          <a:p>
            <a:r>
              <a:rPr lang="en-US" sz="2800" dirty="0" smtClean="0"/>
              <a:t>Abstraction</a:t>
            </a:r>
          </a:p>
          <a:p>
            <a:r>
              <a:rPr lang="en-US" sz="2800" dirty="0" smtClean="0"/>
              <a:t>Equilibrium finding in 2-person 0-sum games</a:t>
            </a:r>
          </a:p>
          <a:p>
            <a:r>
              <a:rPr lang="en-US" sz="2800" dirty="0" smtClean="0"/>
              <a:t>Strategy purification</a:t>
            </a:r>
          </a:p>
          <a:p>
            <a:r>
              <a:rPr lang="en-US" sz="2800" dirty="0" smtClean="0"/>
              <a:t>Opponent exploitation</a:t>
            </a:r>
          </a:p>
          <a:p>
            <a:r>
              <a:rPr lang="en-US" sz="2800" dirty="0" smtClean="0"/>
              <a:t>Multiplayer stochastic games</a:t>
            </a:r>
          </a:p>
          <a:p>
            <a:r>
              <a:rPr lang="en-US" sz="2800" dirty="0" smtClean="0"/>
              <a:t>Leveraging qualitative models</a:t>
            </a:r>
          </a:p>
          <a:p>
            <a:pPr>
              <a:buNone/>
            </a:pPr>
            <a:endParaRPr lang="en-US" sz="2800" dirty="0" smtClean="0"/>
          </a:p>
          <a:p>
            <a:pPr>
              <a:buNone/>
            </a:pPr>
            <a:endParaRPr lang="en-US" sz="2800" dirty="0">
              <a:solidFill>
                <a:srgbClr val="FFC000"/>
              </a:solidFill>
            </a:endParaRPr>
          </a:p>
        </p:txBody>
      </p:sp>
      <p:cxnSp>
        <p:nvCxnSpPr>
          <p:cNvPr id="5" name="Straight Arrow Connector 4"/>
          <p:cNvCxnSpPr/>
          <p:nvPr/>
        </p:nvCxnSpPr>
        <p:spPr bwMode="auto">
          <a:xfrm>
            <a:off x="684263" y="1491957"/>
            <a:ext cx="49237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6" name="Rectangle 5"/>
          <p:cNvSpPr/>
          <p:nvPr/>
        </p:nvSpPr>
        <p:spPr>
          <a:xfrm>
            <a:off x="697831" y="4711932"/>
            <a:ext cx="8133347" cy="1631216"/>
          </a:xfrm>
          <a:prstGeom prst="rect">
            <a:avLst/>
          </a:prstGeom>
        </p:spPr>
        <p:txBody>
          <a:bodyPr wrap="square">
            <a:spAutoFit/>
          </a:bodyPr>
          <a:lstStyle/>
          <a:p>
            <a:pPr algn="l">
              <a:buNone/>
            </a:pPr>
            <a:r>
              <a:rPr lang="en-US" dirty="0" smtClean="0">
                <a:solidFill>
                  <a:srgbClr val="FFC000"/>
                </a:solidFill>
              </a:rPr>
              <a:t>Papers on my web site.</a:t>
            </a:r>
          </a:p>
          <a:p>
            <a:pPr algn="l">
              <a:buNone/>
            </a:pPr>
            <a:r>
              <a:rPr lang="en-US" dirty="0" smtClean="0">
                <a:solidFill>
                  <a:srgbClr val="FFC000"/>
                </a:solidFill>
              </a:rPr>
              <a:t>Review article: </a:t>
            </a:r>
          </a:p>
          <a:p>
            <a:pPr algn="l">
              <a:buNone/>
            </a:pPr>
            <a:r>
              <a:rPr lang="en-US" dirty="0" smtClean="0">
                <a:solidFill>
                  <a:srgbClr val="FFC000"/>
                </a:solidFill>
              </a:rPr>
              <a:t>The State of Solving Large Incomplete-Information Games, and Application to Poker. Sandholm, T.</a:t>
            </a:r>
          </a:p>
          <a:p>
            <a:pPr algn="l">
              <a:buNone/>
            </a:pPr>
            <a:r>
              <a:rPr lang="en-US" i="1" dirty="0" smtClean="0">
                <a:solidFill>
                  <a:srgbClr val="FFC000"/>
                </a:solidFill>
              </a:rPr>
              <a:t>AI Magazine</a:t>
            </a:r>
            <a:r>
              <a:rPr lang="en-US" dirty="0" smtClean="0">
                <a:solidFill>
                  <a:srgbClr val="FFC000"/>
                </a:solidFill>
              </a:rPr>
              <a:t>, special issue on Algorithmic Game Theory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p:txBody>
          <a:bodyPr/>
          <a:lstStyle/>
          <a:p>
            <a:r>
              <a:rPr lang="en-US" smtClean="0"/>
              <a:t>Lossless abstraction</a:t>
            </a:r>
            <a:br>
              <a:rPr lang="en-US" smtClean="0"/>
            </a:br>
            <a:r>
              <a:rPr lang="en-US" sz="2800" smtClean="0">
                <a:solidFill>
                  <a:schemeClr val="bg1"/>
                </a:solidFill>
              </a:rPr>
              <a:t>[Gilpin &amp; Sandholm EC’06, JACM’07]</a:t>
            </a:r>
            <a:endParaRPr lang="en-US" smtClean="0">
              <a:solidFill>
                <a:schemeClr val="bg1"/>
              </a:solidFill>
            </a:endParaRPr>
          </a:p>
        </p:txBody>
      </p:sp>
      <p:sp>
        <p:nvSpPr>
          <p:cNvPr id="16387" name="Subtitle 4"/>
          <p:cNvSpPr>
            <a:spLocks noGrp="1"/>
          </p:cNvSpPr>
          <p:nvPr>
            <p:ph type="subTitle" idx="1"/>
          </p:nvPr>
        </p:nvSpPr>
        <p:spPr/>
        <p:txBody>
          <a:bodyPr/>
          <a:lstStyle/>
          <a:p>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Information filters</a:t>
            </a:r>
          </a:p>
        </p:txBody>
      </p:sp>
      <p:sp>
        <p:nvSpPr>
          <p:cNvPr id="14339" name="Rectangle 3"/>
          <p:cNvSpPr>
            <a:spLocks noGrp="1" noChangeArrowheads="1"/>
          </p:cNvSpPr>
          <p:nvPr>
            <p:ph type="body" idx="1"/>
          </p:nvPr>
        </p:nvSpPr>
        <p:spPr>
          <a:xfrm>
            <a:off x="414338" y="990600"/>
            <a:ext cx="8577262" cy="5638800"/>
          </a:xfrm>
        </p:spPr>
        <p:txBody>
          <a:bodyPr/>
          <a:lstStyle/>
          <a:p>
            <a:r>
              <a:rPr lang="en-US" smtClean="0">
                <a:solidFill>
                  <a:schemeClr val="tx2"/>
                </a:solidFill>
              </a:rPr>
              <a:t>Observation</a:t>
            </a:r>
            <a:r>
              <a:rPr lang="en-US" smtClean="0"/>
              <a:t>: We can make games smaller by filtering the information a player receives</a:t>
            </a:r>
          </a:p>
          <a:p>
            <a:endParaRPr lang="en-US" smtClean="0"/>
          </a:p>
          <a:p>
            <a:r>
              <a:rPr lang="en-US" smtClean="0"/>
              <a:t>Instead of observing a specific signal exactly, a player instead observes a </a:t>
            </a:r>
            <a:r>
              <a:rPr lang="en-US" b="1" smtClean="0">
                <a:solidFill>
                  <a:srgbClr val="00CC00"/>
                </a:solidFill>
              </a:rPr>
              <a:t>filtered set</a:t>
            </a:r>
            <a:r>
              <a:rPr lang="en-US" smtClean="0"/>
              <a:t> of signals</a:t>
            </a:r>
          </a:p>
          <a:p>
            <a:pPr lvl="1"/>
            <a:r>
              <a:rPr lang="en-US" i="1" smtClean="0"/>
              <a:t>E.g.</a:t>
            </a:r>
            <a:r>
              <a:rPr lang="en-US" smtClean="0"/>
              <a:t> receiving signal {</a:t>
            </a:r>
            <a:r>
              <a:rPr lang="en-US" smtClean="0">
                <a:solidFill>
                  <a:schemeClr val="tx1"/>
                </a:solidFill>
              </a:rPr>
              <a:t>A</a:t>
            </a:r>
            <a:r>
              <a:rPr lang="en-US" smtClean="0">
                <a:solidFill>
                  <a:schemeClr val="tx1"/>
                </a:solidFill>
                <a:cs typeface="Times New Roman" pitchFamily="18" charset="0"/>
              </a:rPr>
              <a:t>♠,A♣,A♥,A♦</a:t>
            </a:r>
            <a:r>
              <a:rPr lang="en-US" smtClean="0"/>
              <a:t>} instead of </a:t>
            </a:r>
            <a:r>
              <a:rPr lang="en-US" smtClean="0">
                <a:solidFill>
                  <a:schemeClr val="tx1"/>
                </a:solidFill>
                <a:cs typeface="Times New Roman" pitchFamily="18" charset="0"/>
              </a:rPr>
              <a: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solidFill>
                  <a:schemeClr val="tx1">
                    <a:lumMod val="90000"/>
                  </a:schemeClr>
                </a:solidFill>
              </a:rPr>
              <a:t>Signal tree</a:t>
            </a:r>
          </a:p>
        </p:txBody>
      </p:sp>
      <p:sp>
        <p:nvSpPr>
          <p:cNvPr id="21507" name="Rectangle 3"/>
          <p:cNvSpPr>
            <a:spLocks noGrp="1" noChangeArrowheads="1"/>
          </p:cNvSpPr>
          <p:nvPr>
            <p:ph idx="1"/>
          </p:nvPr>
        </p:nvSpPr>
        <p:spPr/>
        <p:txBody>
          <a:bodyPr/>
          <a:lstStyle/>
          <a:p>
            <a:r>
              <a:rPr lang="en-US" dirty="0" smtClean="0">
                <a:solidFill>
                  <a:schemeClr val="tx1"/>
                </a:solidFill>
              </a:rPr>
              <a:t>Each edge corresponds to the revelation of some signal by nature to at least one player</a:t>
            </a:r>
            <a:endParaRPr lang="en-US" b="1" dirty="0" smtClean="0">
              <a:solidFill>
                <a:schemeClr val="tx1"/>
              </a:solidFill>
            </a:endParaRPr>
          </a:p>
          <a:p>
            <a:endParaRPr lang="en-US" dirty="0" smtClean="0">
              <a:solidFill>
                <a:schemeClr val="tx1"/>
              </a:solidFill>
            </a:endParaRPr>
          </a:p>
          <a:p>
            <a:r>
              <a:rPr lang="en-US" dirty="0" smtClean="0"/>
              <a:t>Our abstraction algorithms operate on it</a:t>
            </a:r>
          </a:p>
          <a:p>
            <a:pPr lvl="1"/>
            <a:r>
              <a:rPr lang="en-US" dirty="0" smtClean="0"/>
              <a:t>Don’t load full game into memory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Isomorphic relation</a:t>
            </a:r>
          </a:p>
        </p:txBody>
      </p:sp>
      <p:sp>
        <p:nvSpPr>
          <p:cNvPr id="22531" name="Rectangle 3"/>
          <p:cNvSpPr>
            <a:spLocks noGrp="1" noChangeArrowheads="1"/>
          </p:cNvSpPr>
          <p:nvPr>
            <p:ph type="body" idx="1"/>
          </p:nvPr>
        </p:nvSpPr>
        <p:spPr>
          <a:xfrm>
            <a:off x="152400" y="1371600"/>
            <a:ext cx="8763000" cy="5334000"/>
          </a:xfrm>
        </p:spPr>
        <p:txBody>
          <a:bodyPr/>
          <a:lstStyle/>
          <a:p>
            <a:r>
              <a:rPr lang="en-US" sz="2800" smtClean="0"/>
              <a:t>Captures the notion of strategic symmetry between nodes</a:t>
            </a:r>
          </a:p>
          <a:p>
            <a:r>
              <a:rPr lang="en-US" sz="2800" smtClean="0"/>
              <a:t>Defined recursively:</a:t>
            </a:r>
          </a:p>
          <a:p>
            <a:pPr lvl="1"/>
            <a:r>
              <a:rPr lang="en-US" sz="2400" smtClean="0"/>
              <a:t>Two leaves in signal tree are </a:t>
            </a:r>
            <a:r>
              <a:rPr lang="en-US" sz="2400" smtClean="0">
                <a:solidFill>
                  <a:srgbClr val="00CC00"/>
                </a:solidFill>
              </a:rPr>
              <a:t>isomorphic</a:t>
            </a:r>
            <a:r>
              <a:rPr lang="en-US" sz="2400" smtClean="0"/>
              <a:t> if for each action history in the game, the payoff vectors (one payoff per player) are the same</a:t>
            </a:r>
          </a:p>
          <a:p>
            <a:pPr lvl="1"/>
            <a:r>
              <a:rPr lang="en-US" sz="2400" smtClean="0"/>
              <a:t>Two internal nodes in signal tree are </a:t>
            </a:r>
            <a:r>
              <a:rPr lang="en-US" sz="2400" smtClean="0">
                <a:solidFill>
                  <a:srgbClr val="00CC00"/>
                </a:solidFill>
              </a:rPr>
              <a:t>isomorphic</a:t>
            </a:r>
            <a:r>
              <a:rPr lang="en-US" sz="2400" smtClean="0"/>
              <a:t> if they are siblings and there is a </a:t>
            </a:r>
            <a:r>
              <a:rPr lang="en-US" sz="2400" smtClean="0">
                <a:solidFill>
                  <a:schemeClr val="tx2"/>
                </a:solidFill>
              </a:rPr>
              <a:t>bijection between their children such that only ordered game isomorphic nodes are matched</a:t>
            </a:r>
          </a:p>
          <a:p>
            <a:r>
              <a:rPr lang="en-US" sz="2800" smtClean="0"/>
              <a:t>We compute this relationship for all nodes using a DP </a:t>
            </a:r>
            <a:r>
              <a:rPr lang="en-US" sz="2800" smtClean="0">
                <a:solidFill>
                  <a:schemeClr val="tx2"/>
                </a:solidFill>
              </a:rPr>
              <a:t>plus custom perfect matching in a bipartite graph</a:t>
            </a:r>
          </a:p>
          <a:p>
            <a:pPr lvl="1"/>
            <a:r>
              <a:rPr lang="en-US" sz="2400" smtClean="0"/>
              <a:t>Answer is stored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152400"/>
            <a:ext cx="8912225" cy="749300"/>
          </a:xfrm>
        </p:spPr>
        <p:txBody>
          <a:bodyPr/>
          <a:lstStyle/>
          <a:p>
            <a:r>
              <a:rPr lang="en-US" sz="4000" smtClean="0"/>
              <a:t>Sequential imperfect information games</a:t>
            </a:r>
          </a:p>
        </p:txBody>
      </p:sp>
      <p:sp>
        <p:nvSpPr>
          <p:cNvPr id="4099" name="Rectangle 3"/>
          <p:cNvSpPr>
            <a:spLocks noGrp="1" noChangeArrowheads="1"/>
          </p:cNvSpPr>
          <p:nvPr>
            <p:ph type="body" idx="1"/>
          </p:nvPr>
        </p:nvSpPr>
        <p:spPr>
          <a:xfrm>
            <a:off x="414338" y="952052"/>
            <a:ext cx="8440737" cy="5496373"/>
          </a:xfrm>
        </p:spPr>
        <p:txBody>
          <a:bodyPr/>
          <a:lstStyle/>
          <a:p>
            <a:pPr>
              <a:lnSpc>
                <a:spcPct val="80000"/>
              </a:lnSpc>
            </a:pPr>
            <a:r>
              <a:rPr lang="en-US" sz="2000" dirty="0" smtClean="0"/>
              <a:t>Players face uncertainty about the state of the world </a:t>
            </a:r>
          </a:p>
          <a:p>
            <a:pPr lvl="1">
              <a:lnSpc>
                <a:spcPct val="80000"/>
              </a:lnSpc>
            </a:pPr>
            <a:r>
              <a:rPr lang="en-US" sz="1600" dirty="0" smtClean="0"/>
              <a:t>Sequential (and simultaneous) moves</a:t>
            </a:r>
          </a:p>
          <a:p>
            <a:r>
              <a:rPr lang="en-US" sz="2000" dirty="0" smtClean="0"/>
              <a:t>Most real-world games are like this</a:t>
            </a:r>
          </a:p>
          <a:p>
            <a:pPr lvl="1">
              <a:lnSpc>
                <a:spcPct val="80000"/>
              </a:lnSpc>
            </a:pPr>
            <a:r>
              <a:rPr lang="en-US" sz="2000" dirty="0" smtClean="0"/>
              <a:t>A robot facing adversaries in an uncertain, stochastic environment</a:t>
            </a:r>
          </a:p>
          <a:p>
            <a:pPr lvl="1">
              <a:lnSpc>
                <a:spcPct val="80000"/>
              </a:lnSpc>
            </a:pPr>
            <a:r>
              <a:rPr lang="en-US" sz="2000" dirty="0" smtClean="0"/>
              <a:t>Almost any card game in which the other players’ cards are hidden</a:t>
            </a:r>
          </a:p>
          <a:p>
            <a:pPr lvl="1">
              <a:lnSpc>
                <a:spcPct val="80000"/>
              </a:lnSpc>
            </a:pPr>
            <a:r>
              <a:rPr lang="en-US" sz="2000" dirty="0" smtClean="0"/>
              <a:t>Almost any economic situation in which the other participants possess private information (</a:t>
            </a:r>
            <a:r>
              <a:rPr lang="en-US" sz="2000" i="1" dirty="0" smtClean="0"/>
              <a:t>e.g.</a:t>
            </a:r>
            <a:r>
              <a:rPr lang="en-US" sz="2000" dirty="0" smtClean="0"/>
              <a:t> valuations, quality information) </a:t>
            </a:r>
          </a:p>
          <a:p>
            <a:pPr lvl="2">
              <a:lnSpc>
                <a:spcPct val="80000"/>
              </a:lnSpc>
            </a:pPr>
            <a:r>
              <a:rPr lang="en-US" sz="1400" dirty="0" smtClean="0"/>
              <a:t>Negotiation</a:t>
            </a:r>
          </a:p>
          <a:p>
            <a:pPr lvl="2"/>
            <a:r>
              <a:rPr lang="en-US" sz="1400" dirty="0" smtClean="0"/>
              <a:t>Multi-stage auctions (e.g., English, FCC ascending, combinatorial ascending, …)</a:t>
            </a:r>
          </a:p>
          <a:p>
            <a:pPr lvl="2"/>
            <a:r>
              <a:rPr lang="en-US" sz="1400" dirty="0" smtClean="0"/>
              <a:t>Sequential auctions of multiple items</a:t>
            </a:r>
          </a:p>
          <a:p>
            <a:pPr lvl="2"/>
            <a:r>
              <a:rPr lang="en-US" sz="1400" dirty="0" smtClean="0"/>
              <a:t>Military games (don’t know what opponents have or their preferences)</a:t>
            </a:r>
          </a:p>
          <a:p>
            <a:pPr lvl="1"/>
            <a:r>
              <a:rPr lang="en-US" sz="1800" dirty="0" smtClean="0"/>
              <a:t>…</a:t>
            </a:r>
          </a:p>
          <a:p>
            <a:pPr>
              <a:lnSpc>
                <a:spcPct val="80000"/>
              </a:lnSpc>
            </a:pPr>
            <a:r>
              <a:rPr lang="en-US" sz="2200" dirty="0" smtClean="0"/>
              <a:t>This class of games presents several challenges for AI</a:t>
            </a:r>
          </a:p>
          <a:p>
            <a:pPr lvl="1">
              <a:lnSpc>
                <a:spcPct val="80000"/>
              </a:lnSpc>
            </a:pPr>
            <a:r>
              <a:rPr lang="en-US" sz="2000" dirty="0" smtClean="0"/>
              <a:t>Imperfect information</a:t>
            </a:r>
          </a:p>
          <a:p>
            <a:pPr lvl="1">
              <a:lnSpc>
                <a:spcPct val="80000"/>
              </a:lnSpc>
            </a:pPr>
            <a:r>
              <a:rPr lang="en-US" sz="2000" dirty="0" smtClean="0"/>
              <a:t>Risk assessment and management</a:t>
            </a:r>
          </a:p>
          <a:p>
            <a:pPr lvl="1">
              <a:lnSpc>
                <a:spcPct val="80000"/>
              </a:lnSpc>
            </a:pPr>
            <a:r>
              <a:rPr lang="en-US" sz="2000" dirty="0" smtClean="0"/>
              <a:t>Speculation and counter-speculation (interpreting signals and avoiding signaling too much)</a:t>
            </a:r>
          </a:p>
          <a:p>
            <a:r>
              <a:rPr lang="en-US" sz="2000" dirty="0" smtClean="0"/>
              <a:t>Techniques for solving complete-information games (like chess) don’t apply</a:t>
            </a:r>
          </a:p>
          <a:p>
            <a:r>
              <a:rPr lang="en-US" sz="2000" dirty="0" smtClean="0"/>
              <a:t>Techniques discussed here are domain-independent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1775" y="393700"/>
            <a:ext cx="8731250" cy="749300"/>
          </a:xfrm>
        </p:spPr>
        <p:txBody>
          <a:bodyPr/>
          <a:lstStyle/>
          <a:p>
            <a:r>
              <a:rPr lang="en-US" smtClean="0"/>
              <a:t>Abstraction transformation</a:t>
            </a:r>
          </a:p>
        </p:txBody>
      </p:sp>
      <p:sp>
        <p:nvSpPr>
          <p:cNvPr id="23555" name="Rectangle 3"/>
          <p:cNvSpPr>
            <a:spLocks noGrp="1" noChangeArrowheads="1"/>
          </p:cNvSpPr>
          <p:nvPr>
            <p:ph type="body" idx="1"/>
          </p:nvPr>
        </p:nvSpPr>
        <p:spPr>
          <a:xfrm>
            <a:off x="414338" y="1981200"/>
            <a:ext cx="8440737" cy="4572000"/>
          </a:xfrm>
        </p:spPr>
        <p:txBody>
          <a:bodyPr/>
          <a:lstStyle/>
          <a:p>
            <a:r>
              <a:rPr lang="en-US" sz="2800" smtClean="0"/>
              <a:t>Merges two isomorphic nodes</a:t>
            </a:r>
          </a:p>
          <a:p>
            <a:endParaRPr lang="en-US" sz="2800" b="1" smtClean="0"/>
          </a:p>
          <a:p>
            <a:r>
              <a:rPr lang="en-US" sz="2800" b="1" smtClean="0">
                <a:solidFill>
                  <a:schemeClr val="tx2"/>
                </a:solidFill>
              </a:rPr>
              <a:t>Theorem. </a:t>
            </a:r>
            <a:r>
              <a:rPr lang="en-US" sz="2800" smtClean="0"/>
              <a:t> </a:t>
            </a:r>
            <a:r>
              <a:rPr lang="en-US" sz="2800" i="1" smtClean="0"/>
              <a:t>If a strategy profile is a Nash equilibrium in the abstracted (smaller) game, then its interpretation in the original game is a Nash equilibrium</a:t>
            </a:r>
          </a:p>
          <a:p>
            <a:endParaRPr lang="en-US" sz="2800" smtClean="0"/>
          </a:p>
          <a:p>
            <a:r>
              <a:rPr lang="en-US" sz="2800" smtClean="0"/>
              <a:t>Assumptions</a:t>
            </a:r>
          </a:p>
          <a:p>
            <a:pPr lvl="1"/>
            <a:r>
              <a:rPr lang="en-US" sz="2400" smtClean="0"/>
              <a:t>Observable player actions</a:t>
            </a:r>
          </a:p>
          <a:p>
            <a:pPr lvl="1"/>
            <a:r>
              <a:rPr lang="en-US" sz="2400" smtClean="0"/>
              <a:t>Players’ utility functions rank the signals in the same order</a:t>
            </a:r>
          </a:p>
          <a:p>
            <a:pPr lvl="1"/>
            <a:endParaRPr lang="en-US" sz="2400" smtClean="0">
              <a:solidFill>
                <a:schemeClr val="tx2"/>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3555">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cstate="print"/>
          <a:srcRect/>
          <a:stretch>
            <a:fillRect/>
          </a:stretch>
        </p:blipFill>
        <p:spPr bwMode="auto">
          <a:xfrm>
            <a:off x="152400" y="609600"/>
            <a:ext cx="8915400" cy="5060950"/>
          </a:xfrm>
          <a:prstGeom prst="rect">
            <a:avLst/>
          </a:prstGeom>
          <a:noFill/>
          <a:ln w="38100">
            <a:noFill/>
            <a:miter lim="800000"/>
            <a:headEnd/>
            <a:tailEnd/>
          </a:ln>
        </p:spPr>
      </p:pic>
      <p:sp>
        <p:nvSpPr>
          <p:cNvPr id="21507" name="Rectangle 4"/>
          <p:cNvSpPr>
            <a:spLocks noChangeArrowheads="1"/>
          </p:cNvSpPr>
          <p:nvPr/>
        </p:nvSpPr>
        <p:spPr bwMode="auto">
          <a:xfrm>
            <a:off x="152400" y="3055938"/>
            <a:ext cx="8866188" cy="2614612"/>
          </a:xfrm>
          <a:prstGeom prst="rect">
            <a:avLst/>
          </a:prstGeom>
          <a:solidFill>
            <a:schemeClr val="bg1"/>
          </a:solidFill>
          <a:ln w="38100">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152400" y="609600"/>
            <a:ext cx="8915400" cy="5060950"/>
          </a:xfrm>
          <a:prstGeom prst="rect">
            <a:avLst/>
          </a:prstGeom>
          <a:noFill/>
          <a:ln w="38100">
            <a:noFill/>
            <a:miter lim="800000"/>
            <a:headEnd/>
            <a:tailEnd/>
          </a:ln>
        </p:spPr>
      </p:pic>
      <p:sp>
        <p:nvSpPr>
          <p:cNvPr id="22531" name="Rectangle 3"/>
          <p:cNvSpPr>
            <a:spLocks noChangeArrowheads="1"/>
          </p:cNvSpPr>
          <p:nvPr/>
        </p:nvSpPr>
        <p:spPr bwMode="auto">
          <a:xfrm>
            <a:off x="5334000" y="3048000"/>
            <a:ext cx="3684588" cy="2614613"/>
          </a:xfrm>
          <a:prstGeom prst="rect">
            <a:avLst/>
          </a:prstGeom>
          <a:solidFill>
            <a:schemeClr val="bg1"/>
          </a:solidFill>
          <a:ln w="38100">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152400" y="609600"/>
            <a:ext cx="8915400" cy="5060950"/>
          </a:xfrm>
          <a:prstGeom prst="rect">
            <a:avLst/>
          </a:prstGeom>
          <a:noFill/>
          <a:ln w="38100">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76200"/>
            <a:ext cx="9144000" cy="1371600"/>
          </a:xfrm>
        </p:spPr>
        <p:txBody>
          <a:bodyPr/>
          <a:lstStyle/>
          <a:p>
            <a:r>
              <a:rPr lang="en-US" sz="4000" i="1" smtClean="0"/>
              <a:t>GameShrink</a:t>
            </a:r>
            <a:r>
              <a:rPr lang="en-US" sz="4000" smtClean="0"/>
              <a:t> algorithm</a:t>
            </a:r>
          </a:p>
        </p:txBody>
      </p:sp>
      <p:sp>
        <p:nvSpPr>
          <p:cNvPr id="25603" name="Rectangle 3"/>
          <p:cNvSpPr>
            <a:spLocks noGrp="1" noChangeArrowheads="1"/>
          </p:cNvSpPr>
          <p:nvPr>
            <p:ph type="body" idx="1"/>
          </p:nvPr>
        </p:nvSpPr>
        <p:spPr>
          <a:xfrm>
            <a:off x="212725" y="1828800"/>
            <a:ext cx="8855075" cy="4648200"/>
          </a:xfrm>
        </p:spPr>
        <p:txBody>
          <a:bodyPr/>
          <a:lstStyle/>
          <a:p>
            <a:pPr>
              <a:lnSpc>
                <a:spcPct val="80000"/>
              </a:lnSpc>
            </a:pPr>
            <a:r>
              <a:rPr lang="en-US" sz="2800" dirty="0" smtClean="0">
                <a:solidFill>
                  <a:schemeClr val="tx2"/>
                </a:solidFill>
              </a:rPr>
              <a:t>Bottom-up pass: </a:t>
            </a:r>
            <a:r>
              <a:rPr lang="en-US" sz="2800" dirty="0" smtClean="0"/>
              <a:t>Run DP to mark isomorphic pairs of nodes in signal tree</a:t>
            </a:r>
          </a:p>
          <a:p>
            <a:pPr>
              <a:lnSpc>
                <a:spcPct val="80000"/>
              </a:lnSpc>
            </a:pPr>
            <a:r>
              <a:rPr lang="en-US" sz="2800" dirty="0" smtClean="0">
                <a:solidFill>
                  <a:schemeClr val="tx2"/>
                </a:solidFill>
              </a:rPr>
              <a:t>Top-down pass:</a:t>
            </a:r>
            <a:r>
              <a:rPr lang="en-US" sz="2800" dirty="0" smtClean="0"/>
              <a:t> Starting from top of signal tree, perform the transformation where applicable</a:t>
            </a:r>
          </a:p>
          <a:p>
            <a:pPr>
              <a:lnSpc>
                <a:spcPct val="80000"/>
              </a:lnSpc>
            </a:pPr>
            <a:endParaRPr lang="en-US" sz="2800" dirty="0" smtClean="0"/>
          </a:p>
          <a:p>
            <a:pPr>
              <a:lnSpc>
                <a:spcPct val="80000"/>
              </a:lnSpc>
            </a:pPr>
            <a:r>
              <a:rPr lang="en-US" sz="2800" b="1" dirty="0" smtClean="0"/>
              <a:t>Theorem.</a:t>
            </a:r>
            <a:r>
              <a:rPr lang="en-US" sz="2800" dirty="0" smtClean="0"/>
              <a:t>  Conducts all these transformations</a:t>
            </a:r>
          </a:p>
          <a:p>
            <a:pPr lvl="1">
              <a:lnSpc>
                <a:spcPct val="80000"/>
              </a:lnSpc>
            </a:pPr>
            <a:r>
              <a:rPr lang="en-US" sz="2400" dirty="0" smtClean="0">
                <a:cs typeface="Times New Roman" pitchFamily="18" charset="0"/>
              </a:rPr>
              <a:t>Õ</a:t>
            </a:r>
            <a:r>
              <a:rPr lang="en-US" sz="2400" dirty="0" smtClean="0"/>
              <a:t>(n</a:t>
            </a:r>
            <a:r>
              <a:rPr lang="en-US" sz="2400" baseline="30000" dirty="0" smtClean="0"/>
              <a:t>2</a:t>
            </a:r>
            <a:r>
              <a:rPr lang="en-US" sz="2400" dirty="0" smtClean="0"/>
              <a:t>), where n is #nodes in</a:t>
            </a:r>
            <a:r>
              <a:rPr lang="en-US" sz="2400" i="1" dirty="0" smtClean="0"/>
              <a:t> signal tree</a:t>
            </a:r>
          </a:p>
          <a:p>
            <a:pPr lvl="1">
              <a:lnSpc>
                <a:spcPct val="80000"/>
              </a:lnSpc>
            </a:pPr>
            <a:r>
              <a:rPr lang="en-US" sz="2400" dirty="0" smtClean="0"/>
              <a:t>Usually highly </a:t>
            </a:r>
            <a:r>
              <a:rPr lang="en-US" sz="2400" i="1" dirty="0" err="1" smtClean="0"/>
              <a:t>sublinear</a:t>
            </a:r>
            <a:r>
              <a:rPr lang="en-US" sz="2400" dirty="0" smtClean="0"/>
              <a:t> in game tree size</a:t>
            </a:r>
          </a:p>
          <a:p>
            <a:pPr>
              <a:lnSpc>
                <a:spcPct val="80000"/>
              </a:lnSpc>
            </a:pPr>
            <a:endParaRPr lang="en-US" sz="2800" dirty="0" smtClean="0">
              <a:solidFill>
                <a:schemeClr val="tx2"/>
              </a:solidFill>
            </a:endParaRPr>
          </a:p>
          <a:p>
            <a:pPr>
              <a:lnSpc>
                <a:spcPct val="80000"/>
              </a:lnSpc>
            </a:pPr>
            <a:r>
              <a:rPr lang="en-US" sz="2800" dirty="0" smtClean="0">
                <a:solidFill>
                  <a:schemeClr val="tx2"/>
                </a:solidFill>
              </a:rPr>
              <a:t>One approximation algorithm</a:t>
            </a:r>
            <a:r>
              <a:rPr lang="en-US" sz="2800" dirty="0" smtClean="0"/>
              <a:t>: instead of requiring perfect matching, require a matching with a penalty below threshold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56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56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76200"/>
            <a:ext cx="9144000" cy="1371600"/>
          </a:xfrm>
        </p:spPr>
        <p:txBody>
          <a:bodyPr/>
          <a:lstStyle/>
          <a:p>
            <a:r>
              <a:rPr lang="en-US" sz="4000" smtClean="0"/>
              <a:t>Algorithmic techniques for making GameShrink faster</a:t>
            </a:r>
          </a:p>
        </p:txBody>
      </p:sp>
      <p:sp>
        <p:nvSpPr>
          <p:cNvPr id="41987" name="Rectangle 3"/>
          <p:cNvSpPr>
            <a:spLocks noGrp="1" noChangeArrowheads="1"/>
          </p:cNvSpPr>
          <p:nvPr>
            <p:ph type="body" idx="1"/>
          </p:nvPr>
        </p:nvSpPr>
        <p:spPr>
          <a:xfrm>
            <a:off x="212725" y="1739900"/>
            <a:ext cx="8855075" cy="4813300"/>
          </a:xfrm>
        </p:spPr>
        <p:txBody>
          <a:bodyPr/>
          <a:lstStyle/>
          <a:p>
            <a:r>
              <a:rPr lang="en-US" sz="2800" smtClean="0"/>
              <a:t>Union-Find data structure for efficient representation of the information filter (unioning finer signals into coarser signals)</a:t>
            </a:r>
          </a:p>
          <a:p>
            <a:pPr lvl="1"/>
            <a:r>
              <a:rPr lang="en-US" sz="2400" smtClean="0"/>
              <a:t>Linear memory and almost linear time</a:t>
            </a:r>
          </a:p>
          <a:p>
            <a:endParaRPr lang="en-US" sz="2800" smtClean="0"/>
          </a:p>
          <a:p>
            <a:r>
              <a:rPr lang="en-US" sz="2800" smtClean="0"/>
              <a:t>Eliminate some perfect matching computations using easy-to-check necessary conditions</a:t>
            </a:r>
          </a:p>
          <a:p>
            <a:pPr lvl="1"/>
            <a:r>
              <a:rPr lang="en-US" sz="2400" smtClean="0"/>
              <a:t>Compact histogram databases for storing win/loss frequencies to speed up the checks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19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88900"/>
            <a:ext cx="9144000" cy="749300"/>
          </a:xfrm>
        </p:spPr>
        <p:txBody>
          <a:bodyPr/>
          <a:lstStyle/>
          <a:p>
            <a:r>
              <a:rPr lang="en-US" sz="4000" smtClean="0"/>
              <a:t>Solving Rhode Island Hold’em poker</a:t>
            </a:r>
          </a:p>
        </p:txBody>
      </p:sp>
      <p:sp>
        <p:nvSpPr>
          <p:cNvPr id="12291" name="Rectangle 3"/>
          <p:cNvSpPr>
            <a:spLocks noGrp="1" noChangeArrowheads="1"/>
          </p:cNvSpPr>
          <p:nvPr>
            <p:ph type="body" idx="1"/>
          </p:nvPr>
        </p:nvSpPr>
        <p:spPr>
          <a:xfrm>
            <a:off x="381000" y="1219200"/>
            <a:ext cx="8729663" cy="5029200"/>
          </a:xfrm>
        </p:spPr>
        <p:txBody>
          <a:bodyPr/>
          <a:lstStyle/>
          <a:p>
            <a:pPr>
              <a:lnSpc>
                <a:spcPct val="90000"/>
              </a:lnSpc>
              <a:defRPr/>
            </a:pPr>
            <a:r>
              <a:rPr lang="en-US" sz="2800" dirty="0" smtClean="0"/>
              <a:t>AI challenge problem [Shi &amp; Littman 01]</a:t>
            </a:r>
          </a:p>
          <a:p>
            <a:pPr lvl="1">
              <a:lnSpc>
                <a:spcPct val="90000"/>
              </a:lnSpc>
              <a:defRPr/>
            </a:pPr>
            <a:r>
              <a:rPr lang="en-US" sz="2400" dirty="0" smtClean="0"/>
              <a:t>3.1 billion nodes in game tree</a:t>
            </a:r>
          </a:p>
          <a:p>
            <a:pPr>
              <a:lnSpc>
                <a:spcPct val="90000"/>
              </a:lnSpc>
              <a:defRPr/>
            </a:pPr>
            <a:r>
              <a:rPr lang="en-US" sz="2800" dirty="0" smtClean="0"/>
              <a:t>Without abstraction, LP has 91,224,226 rows and columns =&gt; unsolvable</a:t>
            </a:r>
          </a:p>
          <a:p>
            <a:pPr>
              <a:lnSpc>
                <a:spcPct val="90000"/>
              </a:lnSpc>
              <a:defRPr/>
            </a:pPr>
            <a:r>
              <a:rPr lang="en-US" sz="2800" i="1" dirty="0" err="1" smtClean="0"/>
              <a:t>GameShrink</a:t>
            </a:r>
            <a:r>
              <a:rPr lang="en-US" sz="2800" dirty="0" smtClean="0"/>
              <a:t> runs in one second</a:t>
            </a:r>
          </a:p>
          <a:p>
            <a:pPr>
              <a:lnSpc>
                <a:spcPct val="90000"/>
              </a:lnSpc>
              <a:defRPr/>
            </a:pPr>
            <a:r>
              <a:rPr lang="en-US" sz="2800" dirty="0" smtClean="0"/>
              <a:t>After that, LP has 1,237,238 rows and columns</a:t>
            </a:r>
          </a:p>
          <a:p>
            <a:pPr>
              <a:lnSpc>
                <a:spcPct val="90000"/>
              </a:lnSpc>
              <a:defRPr/>
            </a:pPr>
            <a:r>
              <a:rPr lang="en-US" sz="2800" dirty="0" smtClean="0"/>
              <a:t>Solved the LP</a:t>
            </a:r>
          </a:p>
          <a:p>
            <a:pPr lvl="1">
              <a:lnSpc>
                <a:spcPct val="90000"/>
              </a:lnSpc>
              <a:defRPr/>
            </a:pPr>
            <a:r>
              <a:rPr lang="en-US" sz="2400" dirty="0" smtClean="0"/>
              <a:t>CPLEX </a:t>
            </a:r>
            <a:r>
              <a:rPr lang="en-US" sz="2400" i="1" dirty="0" smtClean="0"/>
              <a:t>barrier</a:t>
            </a:r>
            <a:r>
              <a:rPr lang="en-US" sz="2400" dirty="0" smtClean="0"/>
              <a:t> method took 8 days &amp; 25 GB RAM</a:t>
            </a:r>
          </a:p>
          <a:p>
            <a:pPr>
              <a:lnSpc>
                <a:spcPct val="90000"/>
              </a:lnSpc>
              <a:defRPr/>
            </a:pPr>
            <a:r>
              <a:rPr lang="en-US" sz="2800" dirty="0" smtClean="0">
                <a:solidFill>
                  <a:schemeClr val="tx2"/>
                </a:solidFill>
              </a:rPr>
              <a:t>Exact</a:t>
            </a:r>
            <a:r>
              <a:rPr lang="en-US" sz="2800" b="1" dirty="0" smtClean="0">
                <a:solidFill>
                  <a:srgbClr val="00CC00"/>
                </a:solidFill>
              </a:rPr>
              <a:t> </a:t>
            </a:r>
            <a:r>
              <a:rPr lang="en-US" sz="2800" dirty="0" smtClean="0"/>
              <a:t>Nash equilibrium</a:t>
            </a:r>
          </a:p>
          <a:p>
            <a:pPr>
              <a:lnSpc>
                <a:spcPct val="90000"/>
              </a:lnSpc>
              <a:defRPr/>
            </a:pPr>
            <a:r>
              <a:rPr lang="en-US" sz="2800" dirty="0" smtClean="0">
                <a:solidFill>
                  <a:schemeClr val="tx1">
                    <a:lumMod val="75000"/>
                  </a:schemeClr>
                </a:solidFill>
              </a:rPr>
              <a:t>Largest incomplete-info (poker) game solved                  </a:t>
            </a:r>
            <a:r>
              <a:rPr lang="en-US" sz="2800" smtClean="0">
                <a:solidFill>
                  <a:schemeClr val="tx1">
                    <a:lumMod val="75000"/>
                  </a:schemeClr>
                </a:solidFill>
              </a:rPr>
              <a:t>to date by </a:t>
            </a:r>
            <a:r>
              <a:rPr lang="en-US" sz="2800" dirty="0" smtClean="0">
                <a:solidFill>
                  <a:schemeClr val="tx1">
                    <a:lumMod val="75000"/>
                  </a:schemeClr>
                </a:solidFill>
              </a:rPr>
              <a:t>over 4 orders of magnitude</a:t>
            </a:r>
          </a:p>
        </p:txBody>
      </p:sp>
      <p:pic>
        <p:nvPicPr>
          <p:cNvPr id="12292" name="Picture 4" descr="IBM_p5-570"/>
          <p:cNvPicPr>
            <a:picLocks noChangeAspect="1" noChangeArrowheads="1"/>
          </p:cNvPicPr>
          <p:nvPr/>
        </p:nvPicPr>
        <p:blipFill>
          <a:blip r:embed="rId3" cstate="print"/>
          <a:srcRect/>
          <a:stretch>
            <a:fillRect/>
          </a:stretch>
        </p:blipFill>
        <p:spPr bwMode="auto">
          <a:xfrm>
            <a:off x="7620000" y="3962400"/>
            <a:ext cx="1457325" cy="2819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06375" y="2679700"/>
            <a:ext cx="8731250" cy="749300"/>
          </a:xfrm>
        </p:spPr>
        <p:txBody>
          <a:bodyPr/>
          <a:lstStyle/>
          <a:p>
            <a:r>
              <a:rPr lang="en-US" sz="4000" smtClean="0"/>
              <a:t>Lossy abstraction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Texas Hold’em poker</a:t>
            </a:r>
          </a:p>
        </p:txBody>
      </p:sp>
      <p:sp>
        <p:nvSpPr>
          <p:cNvPr id="4" name="Text Placeholder 3"/>
          <p:cNvSpPr>
            <a:spLocks noGrp="1"/>
          </p:cNvSpPr>
          <p:nvPr>
            <p:ph type="body" sz="half" idx="1"/>
          </p:nvPr>
        </p:nvSpPr>
        <p:spPr>
          <a:xfrm>
            <a:off x="4932363" y="1308100"/>
            <a:ext cx="4143375" cy="5118100"/>
          </a:xfrm>
        </p:spPr>
        <p:txBody>
          <a:bodyPr/>
          <a:lstStyle/>
          <a:p>
            <a:r>
              <a:rPr lang="en-US" smtClean="0"/>
              <a:t>2-player Limit Texas Hold’em has ~10</a:t>
            </a:r>
            <a:r>
              <a:rPr lang="en-US" baseline="30000" smtClean="0"/>
              <a:t>18</a:t>
            </a:r>
            <a:r>
              <a:rPr lang="en-US" smtClean="0"/>
              <a:t> leaves in game tree</a:t>
            </a:r>
          </a:p>
          <a:p>
            <a:endParaRPr lang="en-US" smtClean="0"/>
          </a:p>
          <a:p>
            <a:r>
              <a:rPr lang="en-US" smtClean="0"/>
              <a:t>Losslessly abstracted game too big to solve =&gt; abstract more     =&gt; lossy</a:t>
            </a:r>
          </a:p>
          <a:p>
            <a:endParaRPr lang="en-US" smtClean="0"/>
          </a:p>
        </p:txBody>
      </p:sp>
      <p:grpSp>
        <p:nvGrpSpPr>
          <p:cNvPr id="2" name="Group 21"/>
          <p:cNvGrpSpPr>
            <a:grpSpLocks/>
          </p:cNvGrpSpPr>
          <p:nvPr/>
        </p:nvGrpSpPr>
        <p:grpSpPr bwMode="auto">
          <a:xfrm>
            <a:off x="336550" y="1384300"/>
            <a:ext cx="4434142" cy="4773613"/>
            <a:chOff x="249763" y="1460875"/>
            <a:chExt cx="4434047" cy="4773997"/>
          </a:xfrm>
        </p:grpSpPr>
        <p:sp>
          <p:nvSpPr>
            <p:cNvPr id="6" name="Isosceles Triangle 5"/>
            <p:cNvSpPr/>
            <p:nvPr/>
          </p:nvSpPr>
          <p:spPr bwMode="auto">
            <a:xfrm>
              <a:off x="254526" y="1460875"/>
              <a:ext cx="654036" cy="589010"/>
            </a:xfrm>
            <a:prstGeom prst="triangle">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endParaRPr>
            </a:p>
          </p:txBody>
        </p:sp>
        <p:sp>
          <p:nvSpPr>
            <p:cNvPr id="7" name="Isosceles Triangle 6"/>
            <p:cNvSpPr/>
            <p:nvPr/>
          </p:nvSpPr>
          <p:spPr bwMode="auto">
            <a:xfrm>
              <a:off x="254526" y="2056236"/>
              <a:ext cx="655623" cy="590598"/>
            </a:xfrm>
            <a:prstGeom prst="triangle">
              <a:avLst/>
            </a:prstGeom>
            <a:ln>
              <a:headEnd type="none" w="med" len="med"/>
              <a:tailEnd type="triangle" w="med" len="med"/>
            </a:ln>
          </p:spPr>
          <p:style>
            <a:lnRef idx="1">
              <a:schemeClr val="dk1"/>
            </a:lnRef>
            <a:fillRef idx="3">
              <a:schemeClr val="dk1"/>
            </a:fillRef>
            <a:effectRef idx="2">
              <a:schemeClr val="dk1"/>
            </a:effectRef>
            <a:fontRef idx="minor">
              <a:schemeClr val="lt1"/>
            </a:fontRef>
          </p:style>
          <p:txBody>
            <a:bodyPr wrap="none" anchor="ctr"/>
            <a:lstStyle/>
            <a:p>
              <a:pPr>
                <a:defRPr/>
              </a:pPr>
              <a:endParaRPr lang="en-US">
                <a:solidFill>
                  <a:schemeClr val="bg1"/>
                </a:solidFill>
              </a:endParaRPr>
            </a:p>
          </p:txBody>
        </p:sp>
        <p:sp>
          <p:nvSpPr>
            <p:cNvPr id="8" name="Isosceles Triangle 7"/>
            <p:cNvSpPr/>
            <p:nvPr/>
          </p:nvSpPr>
          <p:spPr bwMode="auto">
            <a:xfrm>
              <a:off x="249763" y="2651596"/>
              <a:ext cx="654036" cy="590598"/>
            </a:xfrm>
            <a:prstGeom prst="triangle">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endParaRPr>
            </a:p>
          </p:txBody>
        </p:sp>
        <p:sp>
          <p:nvSpPr>
            <p:cNvPr id="9" name="Isosceles Triangle 8"/>
            <p:cNvSpPr/>
            <p:nvPr/>
          </p:nvSpPr>
          <p:spPr bwMode="auto">
            <a:xfrm>
              <a:off x="254526" y="3253307"/>
              <a:ext cx="655623" cy="589009"/>
            </a:xfrm>
            <a:prstGeom prst="triangle">
              <a:avLst/>
            </a:prstGeom>
            <a:ln>
              <a:headEnd type="none" w="med" len="med"/>
              <a:tailEnd type="triangle" w="med" len="med"/>
            </a:ln>
          </p:spPr>
          <p:style>
            <a:lnRef idx="1">
              <a:schemeClr val="dk1"/>
            </a:lnRef>
            <a:fillRef idx="3">
              <a:schemeClr val="dk1"/>
            </a:fillRef>
            <a:effectRef idx="2">
              <a:schemeClr val="dk1"/>
            </a:effectRef>
            <a:fontRef idx="minor">
              <a:schemeClr val="lt1"/>
            </a:fontRef>
          </p:style>
          <p:txBody>
            <a:bodyPr wrap="none" anchor="ctr"/>
            <a:lstStyle/>
            <a:p>
              <a:pPr>
                <a:defRPr/>
              </a:pPr>
              <a:endParaRPr lang="en-US">
                <a:solidFill>
                  <a:schemeClr val="bg1"/>
                </a:solidFill>
              </a:endParaRPr>
            </a:p>
          </p:txBody>
        </p:sp>
        <p:sp>
          <p:nvSpPr>
            <p:cNvPr id="10" name="Isosceles Triangle 9"/>
            <p:cNvSpPr/>
            <p:nvPr/>
          </p:nvSpPr>
          <p:spPr bwMode="auto">
            <a:xfrm>
              <a:off x="254526" y="3853430"/>
              <a:ext cx="655623" cy="589009"/>
            </a:xfrm>
            <a:prstGeom prst="triangle">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endParaRPr>
            </a:p>
          </p:txBody>
        </p:sp>
        <p:sp>
          <p:nvSpPr>
            <p:cNvPr id="11" name="Isosceles Triangle 10"/>
            <p:cNvSpPr/>
            <p:nvPr/>
          </p:nvSpPr>
          <p:spPr bwMode="auto">
            <a:xfrm>
              <a:off x="256113" y="4448790"/>
              <a:ext cx="654036" cy="590598"/>
            </a:xfrm>
            <a:prstGeom prst="triangle">
              <a:avLst/>
            </a:prstGeom>
            <a:ln>
              <a:headEnd type="none" w="med" len="med"/>
              <a:tailEnd type="triangle" w="med" len="med"/>
            </a:ln>
          </p:spPr>
          <p:style>
            <a:lnRef idx="1">
              <a:schemeClr val="dk1"/>
            </a:lnRef>
            <a:fillRef idx="3">
              <a:schemeClr val="dk1"/>
            </a:fillRef>
            <a:effectRef idx="2">
              <a:schemeClr val="dk1"/>
            </a:effectRef>
            <a:fontRef idx="minor">
              <a:schemeClr val="lt1"/>
            </a:fontRef>
          </p:style>
          <p:txBody>
            <a:bodyPr wrap="none" anchor="ctr"/>
            <a:lstStyle/>
            <a:p>
              <a:pPr>
                <a:defRPr/>
              </a:pPr>
              <a:endParaRPr lang="en-US">
                <a:solidFill>
                  <a:schemeClr val="bg1"/>
                </a:solidFill>
              </a:endParaRPr>
            </a:p>
          </p:txBody>
        </p:sp>
        <p:sp>
          <p:nvSpPr>
            <p:cNvPr id="12" name="Isosceles Triangle 11"/>
            <p:cNvSpPr/>
            <p:nvPr/>
          </p:nvSpPr>
          <p:spPr bwMode="auto">
            <a:xfrm>
              <a:off x="251351" y="5044151"/>
              <a:ext cx="654036" cy="590598"/>
            </a:xfrm>
            <a:prstGeom prst="triangle">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endParaRPr>
            </a:p>
          </p:txBody>
        </p:sp>
        <p:sp>
          <p:nvSpPr>
            <p:cNvPr id="13" name="Isosceles Triangle 12"/>
            <p:cNvSpPr/>
            <p:nvPr/>
          </p:nvSpPr>
          <p:spPr bwMode="auto">
            <a:xfrm>
              <a:off x="256113" y="5645862"/>
              <a:ext cx="654036" cy="589010"/>
            </a:xfrm>
            <a:prstGeom prst="triangle">
              <a:avLst/>
            </a:prstGeom>
            <a:ln>
              <a:headEnd type="none" w="med" len="med"/>
              <a:tailEnd type="triangle" w="med" len="med"/>
            </a:ln>
          </p:spPr>
          <p:style>
            <a:lnRef idx="1">
              <a:schemeClr val="dk1"/>
            </a:lnRef>
            <a:fillRef idx="3">
              <a:schemeClr val="dk1"/>
            </a:fillRef>
            <a:effectRef idx="2">
              <a:schemeClr val="dk1"/>
            </a:effectRef>
            <a:fontRef idx="minor">
              <a:schemeClr val="lt1"/>
            </a:fontRef>
          </p:style>
          <p:txBody>
            <a:bodyPr wrap="none" anchor="ctr"/>
            <a:lstStyle/>
            <a:p>
              <a:pPr>
                <a:defRPr/>
              </a:pPr>
              <a:endParaRPr lang="en-US">
                <a:solidFill>
                  <a:schemeClr val="bg1"/>
                </a:solidFill>
              </a:endParaRPr>
            </a:p>
          </p:txBody>
        </p:sp>
        <p:sp>
          <p:nvSpPr>
            <p:cNvPr id="14" name="TextBox 13"/>
            <p:cNvSpPr txBox="1"/>
            <p:nvPr/>
          </p:nvSpPr>
          <p:spPr>
            <a:xfrm>
              <a:off x="914912" y="1557721"/>
              <a:ext cx="3768898" cy="400142"/>
            </a:xfrm>
            <a:prstGeom prst="rect">
              <a:avLst/>
            </a:prstGeom>
            <a:noFill/>
          </p:spPr>
          <p:txBody>
            <a:bodyPr wrap="none">
              <a:spAutoFit/>
            </a:bodyPr>
            <a:lstStyle/>
            <a:p>
              <a:pPr>
                <a:defRPr/>
              </a:pPr>
              <a:r>
                <a:rPr lang="en-US" dirty="0">
                  <a:solidFill>
                    <a:schemeClr val="accent5">
                      <a:lumMod val="60000"/>
                      <a:lumOff val="40000"/>
                    </a:schemeClr>
                  </a:solidFill>
                </a:rPr>
                <a:t>Nature deals 2 </a:t>
              </a:r>
              <a:r>
                <a:rPr lang="en-US" dirty="0" smtClean="0">
                  <a:solidFill>
                    <a:schemeClr val="accent5">
                      <a:lumMod val="60000"/>
                      <a:lumOff val="40000"/>
                    </a:schemeClr>
                  </a:solidFill>
                </a:rPr>
                <a:t>cards to each player</a:t>
              </a:r>
              <a:endParaRPr lang="en-US" dirty="0">
                <a:solidFill>
                  <a:schemeClr val="accent5">
                    <a:lumMod val="60000"/>
                    <a:lumOff val="40000"/>
                  </a:schemeClr>
                </a:solidFill>
              </a:endParaRPr>
            </a:p>
          </p:txBody>
        </p:sp>
        <p:sp>
          <p:nvSpPr>
            <p:cNvPr id="15" name="Rectangle 14"/>
            <p:cNvSpPr/>
            <p:nvPr/>
          </p:nvSpPr>
          <p:spPr>
            <a:xfrm>
              <a:off x="913324" y="2757967"/>
              <a:ext cx="3001077" cy="400142"/>
            </a:xfrm>
            <a:prstGeom prst="rect">
              <a:avLst/>
            </a:prstGeom>
          </p:spPr>
          <p:txBody>
            <a:bodyPr wrap="none">
              <a:spAutoFit/>
            </a:bodyPr>
            <a:lstStyle/>
            <a:p>
              <a:pPr>
                <a:defRPr/>
              </a:pPr>
              <a:r>
                <a:rPr lang="en-US" dirty="0">
                  <a:solidFill>
                    <a:schemeClr val="accent5">
                      <a:lumMod val="60000"/>
                      <a:lumOff val="40000"/>
                    </a:schemeClr>
                  </a:solidFill>
                </a:rPr>
                <a:t>Nature deals 3 </a:t>
              </a:r>
              <a:r>
                <a:rPr lang="en-US" smtClean="0">
                  <a:solidFill>
                    <a:schemeClr val="accent5">
                      <a:lumMod val="60000"/>
                      <a:lumOff val="40000"/>
                    </a:schemeClr>
                  </a:solidFill>
                </a:rPr>
                <a:t>shared cards</a:t>
              </a:r>
              <a:endParaRPr lang="en-US" dirty="0">
                <a:solidFill>
                  <a:schemeClr val="accent5">
                    <a:lumMod val="60000"/>
                    <a:lumOff val="40000"/>
                  </a:schemeClr>
                </a:solidFill>
              </a:endParaRPr>
            </a:p>
          </p:txBody>
        </p:sp>
        <p:sp>
          <p:nvSpPr>
            <p:cNvPr id="16" name="Rectangle 15"/>
            <p:cNvSpPr/>
            <p:nvPr/>
          </p:nvSpPr>
          <p:spPr>
            <a:xfrm>
              <a:off x="903800" y="3966152"/>
              <a:ext cx="2924989" cy="400142"/>
            </a:xfrm>
            <a:prstGeom prst="rect">
              <a:avLst/>
            </a:prstGeom>
          </p:spPr>
          <p:txBody>
            <a:bodyPr wrap="square">
              <a:spAutoFit/>
            </a:bodyPr>
            <a:lstStyle/>
            <a:p>
              <a:pPr>
                <a:defRPr/>
              </a:pPr>
              <a:r>
                <a:rPr lang="en-US" dirty="0">
                  <a:solidFill>
                    <a:schemeClr val="accent5">
                      <a:lumMod val="60000"/>
                      <a:lumOff val="40000"/>
                    </a:schemeClr>
                  </a:solidFill>
                </a:rPr>
                <a:t>Nature deals 1 </a:t>
              </a:r>
              <a:r>
                <a:rPr lang="en-US" dirty="0" smtClean="0">
                  <a:solidFill>
                    <a:schemeClr val="accent5">
                      <a:lumMod val="60000"/>
                      <a:lumOff val="40000"/>
                    </a:schemeClr>
                  </a:solidFill>
                </a:rPr>
                <a:t>shared card</a:t>
              </a:r>
              <a:endParaRPr lang="en-US" dirty="0">
                <a:solidFill>
                  <a:schemeClr val="accent5">
                    <a:lumMod val="60000"/>
                    <a:lumOff val="40000"/>
                  </a:schemeClr>
                </a:solidFill>
              </a:endParaRPr>
            </a:p>
          </p:txBody>
        </p:sp>
        <p:sp>
          <p:nvSpPr>
            <p:cNvPr id="17" name="Rectangle 16"/>
            <p:cNvSpPr/>
            <p:nvPr/>
          </p:nvSpPr>
          <p:spPr>
            <a:xfrm>
              <a:off x="910150" y="5114007"/>
              <a:ext cx="2929857" cy="400142"/>
            </a:xfrm>
            <a:prstGeom prst="rect">
              <a:avLst/>
            </a:prstGeom>
          </p:spPr>
          <p:txBody>
            <a:bodyPr wrap="square">
              <a:spAutoFit/>
            </a:bodyPr>
            <a:lstStyle/>
            <a:p>
              <a:pPr>
                <a:defRPr/>
              </a:pPr>
              <a:r>
                <a:rPr lang="en-US" dirty="0">
                  <a:solidFill>
                    <a:schemeClr val="accent5">
                      <a:lumMod val="60000"/>
                      <a:lumOff val="40000"/>
                    </a:schemeClr>
                  </a:solidFill>
                </a:rPr>
                <a:t>Nature deals 1 </a:t>
              </a:r>
              <a:r>
                <a:rPr lang="en-US" dirty="0" smtClean="0">
                  <a:solidFill>
                    <a:schemeClr val="accent5">
                      <a:lumMod val="60000"/>
                      <a:lumOff val="40000"/>
                    </a:schemeClr>
                  </a:solidFill>
                </a:rPr>
                <a:t>shared card</a:t>
              </a:r>
              <a:endParaRPr lang="en-US" dirty="0">
                <a:solidFill>
                  <a:schemeClr val="accent5">
                    <a:lumMod val="60000"/>
                    <a:lumOff val="40000"/>
                  </a:schemeClr>
                </a:solidFill>
              </a:endParaRPr>
            </a:p>
          </p:txBody>
        </p:sp>
        <p:sp>
          <p:nvSpPr>
            <p:cNvPr id="18" name="TextBox 17"/>
            <p:cNvSpPr txBox="1"/>
            <p:nvPr/>
          </p:nvSpPr>
          <p:spPr>
            <a:xfrm>
              <a:off x="903799" y="2148318"/>
              <a:ext cx="1920833" cy="400082"/>
            </a:xfrm>
            <a:prstGeom prst="rect">
              <a:avLst/>
            </a:prstGeom>
            <a:noFill/>
          </p:spPr>
          <p:txBody>
            <a:bodyPr wrap="none">
              <a:spAutoFit/>
            </a:bodyPr>
            <a:lstStyle/>
            <a:p>
              <a:pPr>
                <a:defRPr/>
              </a:pPr>
              <a:r>
                <a:rPr lang="en-US" dirty="0">
                  <a:solidFill>
                    <a:schemeClr val="tx2">
                      <a:lumMod val="60000"/>
                      <a:lumOff val="40000"/>
                    </a:schemeClr>
                  </a:solidFill>
                </a:rPr>
                <a:t>Round of betting</a:t>
              </a:r>
            </a:p>
          </p:txBody>
        </p:sp>
        <p:sp>
          <p:nvSpPr>
            <p:cNvPr id="19" name="TextBox 18"/>
            <p:cNvSpPr txBox="1"/>
            <p:nvPr/>
          </p:nvSpPr>
          <p:spPr>
            <a:xfrm>
              <a:off x="914912" y="3323163"/>
              <a:ext cx="1920833" cy="400082"/>
            </a:xfrm>
            <a:prstGeom prst="rect">
              <a:avLst/>
            </a:prstGeom>
            <a:noFill/>
          </p:spPr>
          <p:txBody>
            <a:bodyPr wrap="none">
              <a:spAutoFit/>
            </a:bodyPr>
            <a:lstStyle/>
            <a:p>
              <a:pPr>
                <a:defRPr/>
              </a:pPr>
              <a:r>
                <a:rPr lang="en-US" dirty="0">
                  <a:solidFill>
                    <a:schemeClr val="tx2">
                      <a:lumMod val="60000"/>
                      <a:lumOff val="40000"/>
                    </a:schemeClr>
                  </a:solidFill>
                </a:rPr>
                <a:t>Round of betting</a:t>
              </a:r>
            </a:p>
          </p:txBody>
        </p:sp>
        <p:sp>
          <p:nvSpPr>
            <p:cNvPr id="20" name="TextBox 19"/>
            <p:cNvSpPr txBox="1"/>
            <p:nvPr/>
          </p:nvSpPr>
          <p:spPr>
            <a:xfrm>
              <a:off x="914912" y="4578976"/>
              <a:ext cx="1920833" cy="400082"/>
            </a:xfrm>
            <a:prstGeom prst="rect">
              <a:avLst/>
            </a:prstGeom>
            <a:noFill/>
          </p:spPr>
          <p:txBody>
            <a:bodyPr wrap="none">
              <a:spAutoFit/>
            </a:bodyPr>
            <a:lstStyle/>
            <a:p>
              <a:pPr>
                <a:defRPr/>
              </a:pPr>
              <a:r>
                <a:rPr lang="en-US" dirty="0">
                  <a:solidFill>
                    <a:schemeClr val="tx2">
                      <a:lumMod val="60000"/>
                      <a:lumOff val="40000"/>
                    </a:schemeClr>
                  </a:solidFill>
                </a:rPr>
                <a:t>Round of betting</a:t>
              </a:r>
            </a:p>
          </p:txBody>
        </p:sp>
        <p:sp>
          <p:nvSpPr>
            <p:cNvPr id="21" name="TextBox 20"/>
            <p:cNvSpPr txBox="1"/>
            <p:nvPr/>
          </p:nvSpPr>
          <p:spPr>
            <a:xfrm>
              <a:off x="910149" y="5758584"/>
              <a:ext cx="1920833" cy="400082"/>
            </a:xfrm>
            <a:prstGeom prst="rect">
              <a:avLst/>
            </a:prstGeom>
            <a:noFill/>
          </p:spPr>
          <p:txBody>
            <a:bodyPr wrap="none">
              <a:spAutoFit/>
            </a:bodyPr>
            <a:lstStyle/>
            <a:p>
              <a:pPr>
                <a:defRPr/>
              </a:pPr>
              <a:r>
                <a:rPr lang="en-US" dirty="0">
                  <a:solidFill>
                    <a:schemeClr val="tx2">
                      <a:lumMod val="60000"/>
                      <a:lumOff val="40000"/>
                    </a:schemeClr>
                  </a:solidFill>
                </a:rPr>
                <a:t>Round of betting</a:t>
              </a: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lide1"/>
          <p:cNvPicPr>
            <a:picLocks noChangeAspect="1" noChangeArrowheads="1"/>
          </p:cNvPicPr>
          <p:nvPr/>
        </p:nvPicPr>
        <p:blipFill>
          <a:blip r:embed="rId3" cstate="print"/>
          <a:srcRect/>
          <a:stretch>
            <a:fillRect/>
          </a:stretch>
        </p:blipFill>
        <p:spPr bwMode="auto">
          <a:xfrm>
            <a:off x="152400" y="292100"/>
            <a:ext cx="8839200" cy="6337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Extensive form representation</a:t>
            </a:r>
          </a:p>
        </p:txBody>
      </p:sp>
      <p:sp>
        <p:nvSpPr>
          <p:cNvPr id="4099" name="Rectangle 3"/>
          <p:cNvSpPr>
            <a:spLocks noGrp="1" noChangeArrowheads="1"/>
          </p:cNvSpPr>
          <p:nvPr>
            <p:ph type="body" idx="1"/>
          </p:nvPr>
        </p:nvSpPr>
        <p:spPr>
          <a:xfrm>
            <a:off x="48702" y="1600200"/>
            <a:ext cx="5437697" cy="3581400"/>
          </a:xfrm>
        </p:spPr>
        <p:txBody>
          <a:bodyPr/>
          <a:lstStyle/>
          <a:p>
            <a:pPr marL="609600" indent="-609600">
              <a:lnSpc>
                <a:spcPct val="90000"/>
              </a:lnSpc>
              <a:buFont typeface="Arial" pitchFamily="34" charset="0"/>
              <a:buChar char="•"/>
            </a:pPr>
            <a:r>
              <a:rPr lang="en-US" sz="2800" dirty="0" smtClean="0"/>
              <a:t>Players</a:t>
            </a:r>
            <a:r>
              <a:rPr lang="en-US" sz="2800" i="1" dirty="0" smtClean="0"/>
              <a:t> I</a:t>
            </a:r>
            <a:r>
              <a:rPr lang="en-US" sz="2800" dirty="0" smtClean="0"/>
              <a:t> </a:t>
            </a:r>
            <a:r>
              <a:rPr lang="en-US" sz="2800" dirty="0"/>
              <a:t>= {0, 1, …, </a:t>
            </a:r>
            <a:r>
              <a:rPr lang="en-US" sz="2800" i="1" dirty="0"/>
              <a:t>n</a:t>
            </a:r>
            <a:r>
              <a:rPr lang="en-US" sz="2800" dirty="0" smtClean="0"/>
              <a:t>}</a:t>
            </a:r>
            <a:endParaRPr lang="en-US" sz="2800" dirty="0"/>
          </a:p>
          <a:p>
            <a:pPr marL="609600" indent="-609600">
              <a:lnSpc>
                <a:spcPct val="90000"/>
              </a:lnSpc>
              <a:buFont typeface="Arial" pitchFamily="34" charset="0"/>
              <a:buChar char="•"/>
            </a:pPr>
            <a:r>
              <a:rPr lang="en-US" sz="2800" dirty="0" smtClean="0"/>
              <a:t>Tree</a:t>
            </a:r>
            <a:r>
              <a:rPr lang="en-US" sz="2800" i="1" dirty="0" smtClean="0"/>
              <a:t> (V,E)</a:t>
            </a:r>
            <a:endParaRPr lang="en-US" sz="2800" dirty="0" smtClean="0"/>
          </a:p>
          <a:p>
            <a:pPr marL="1009650" lvl="1" indent="-609600">
              <a:lnSpc>
                <a:spcPct val="90000"/>
              </a:lnSpc>
              <a:buFont typeface="Arial" pitchFamily="34" charset="0"/>
              <a:buChar char="•"/>
            </a:pPr>
            <a:r>
              <a:rPr lang="en-US" sz="2400" dirty="0" smtClean="0"/>
              <a:t>Terminals </a:t>
            </a:r>
            <a:r>
              <a:rPr lang="en-US" sz="2400" i="1" dirty="0" smtClean="0"/>
              <a:t>Z </a:t>
            </a:r>
            <a:r>
              <a:rPr lang="en-US" sz="2400" i="1" dirty="0" smtClean="0">
                <a:sym typeface="Mathematica1"/>
              </a:rPr>
              <a:t> </a:t>
            </a:r>
            <a:r>
              <a:rPr lang="en-US" sz="2400" i="1" dirty="0" smtClean="0"/>
              <a:t>V</a:t>
            </a:r>
            <a:endParaRPr lang="en-US" sz="2400" i="1" dirty="0"/>
          </a:p>
          <a:p>
            <a:pPr marL="609600" indent="-609600">
              <a:lnSpc>
                <a:spcPct val="90000"/>
              </a:lnSpc>
              <a:buFont typeface="Arial" pitchFamily="34" charset="0"/>
              <a:buChar char="•"/>
            </a:pPr>
            <a:r>
              <a:rPr lang="en-US" sz="2800" dirty="0" smtClean="0"/>
              <a:t>Controlling player </a:t>
            </a:r>
            <a:r>
              <a:rPr lang="en-US" sz="2800" i="1" dirty="0" smtClean="0"/>
              <a:t>P</a:t>
            </a:r>
            <a:r>
              <a:rPr lang="en-US" sz="2800" dirty="0"/>
              <a:t>: </a:t>
            </a:r>
            <a:r>
              <a:rPr lang="en-US" sz="2800" i="1" dirty="0"/>
              <a:t>V</a:t>
            </a:r>
            <a:r>
              <a:rPr lang="en-US" sz="2800" dirty="0"/>
              <a:t> \ </a:t>
            </a:r>
            <a:r>
              <a:rPr lang="en-US" sz="2800" i="1" dirty="0"/>
              <a:t>Z</a:t>
            </a:r>
            <a:r>
              <a:rPr lang="en-US" sz="2800" dirty="0"/>
              <a:t>    </a:t>
            </a:r>
            <a:r>
              <a:rPr lang="en-US" sz="2800" i="1" dirty="0" smtClean="0"/>
              <a:t>H</a:t>
            </a:r>
            <a:endParaRPr lang="en-US" sz="2800" dirty="0"/>
          </a:p>
          <a:p>
            <a:pPr marL="609600" indent="-609600">
              <a:lnSpc>
                <a:spcPct val="90000"/>
              </a:lnSpc>
              <a:buFont typeface="Arial" pitchFamily="34" charset="0"/>
              <a:buChar char="•"/>
            </a:pPr>
            <a:r>
              <a:rPr lang="en-US" sz="2800" dirty="0" smtClean="0"/>
              <a:t>Information sets </a:t>
            </a:r>
            <a:r>
              <a:rPr lang="en-US" sz="2800" i="1" dirty="0" smtClean="0"/>
              <a:t>H</a:t>
            </a:r>
            <a:r>
              <a:rPr lang="en-US" sz="2800" dirty="0" smtClean="0"/>
              <a:t>={</a:t>
            </a:r>
            <a:r>
              <a:rPr lang="en-US" sz="2800" i="1" dirty="0"/>
              <a:t>H</a:t>
            </a:r>
            <a:r>
              <a:rPr lang="en-US" sz="2800" i="1" baseline="-25000" dirty="0"/>
              <a:t>0</a:t>
            </a:r>
            <a:r>
              <a:rPr lang="en-US" sz="2800" dirty="0" smtClean="0"/>
              <a:t>,…, </a:t>
            </a:r>
            <a:r>
              <a:rPr lang="en-US" sz="2800" i="1" dirty="0" err="1" smtClean="0"/>
              <a:t>H</a:t>
            </a:r>
            <a:r>
              <a:rPr lang="en-US" sz="2800" i="1" baseline="-25000" dirty="0" err="1" smtClean="0"/>
              <a:t>n</a:t>
            </a:r>
            <a:r>
              <a:rPr lang="en-US" sz="2800" dirty="0" smtClean="0"/>
              <a:t>}</a:t>
            </a:r>
            <a:endParaRPr lang="en-US" sz="2800" dirty="0"/>
          </a:p>
          <a:p>
            <a:pPr marL="609600" indent="-609600">
              <a:lnSpc>
                <a:spcPct val="90000"/>
              </a:lnSpc>
              <a:buFont typeface="Arial" pitchFamily="34" charset="0"/>
              <a:buChar char="•"/>
            </a:pPr>
            <a:r>
              <a:rPr lang="en-US" sz="2800" dirty="0" smtClean="0"/>
              <a:t>Actions </a:t>
            </a:r>
            <a:r>
              <a:rPr lang="en-US" sz="2800" i="1" dirty="0" smtClean="0"/>
              <a:t>A</a:t>
            </a:r>
            <a:r>
              <a:rPr lang="en-US" sz="2800" dirty="0" smtClean="0"/>
              <a:t> </a:t>
            </a:r>
            <a:r>
              <a:rPr lang="en-US" sz="2800" dirty="0"/>
              <a:t>= {</a:t>
            </a:r>
            <a:r>
              <a:rPr lang="en-US" sz="2800" i="1" dirty="0"/>
              <a:t>A</a:t>
            </a:r>
            <a:r>
              <a:rPr lang="en-US" sz="2800" i="1" baseline="-25000" dirty="0"/>
              <a:t>0</a:t>
            </a:r>
            <a:r>
              <a:rPr lang="en-US" sz="2800" dirty="0"/>
              <a:t>, …, </a:t>
            </a:r>
            <a:r>
              <a:rPr lang="en-US" sz="2800" i="1" dirty="0"/>
              <a:t>A</a:t>
            </a:r>
            <a:r>
              <a:rPr lang="en-US" sz="2800" i="1" baseline="-25000" dirty="0"/>
              <a:t>n</a:t>
            </a:r>
            <a:r>
              <a:rPr lang="en-US" sz="2800" dirty="0" smtClean="0"/>
              <a:t>}</a:t>
            </a:r>
            <a:endParaRPr lang="en-US" sz="2800" dirty="0"/>
          </a:p>
          <a:p>
            <a:pPr marL="609600" indent="-609600">
              <a:lnSpc>
                <a:spcPct val="90000"/>
              </a:lnSpc>
              <a:buFont typeface="Arial" pitchFamily="34" charset="0"/>
              <a:buChar char="•"/>
            </a:pPr>
            <a:r>
              <a:rPr lang="en-US" sz="2800" dirty="0" smtClean="0"/>
              <a:t>Payoffs </a:t>
            </a:r>
            <a:r>
              <a:rPr lang="en-US" sz="2800" i="1" dirty="0" smtClean="0"/>
              <a:t>u</a:t>
            </a:r>
            <a:r>
              <a:rPr lang="en-US" sz="2800" dirty="0" smtClean="0"/>
              <a:t> </a:t>
            </a:r>
            <a:r>
              <a:rPr lang="en-US" sz="2800" dirty="0"/>
              <a:t>: </a:t>
            </a:r>
            <a:r>
              <a:rPr lang="en-US" sz="2800" i="1" dirty="0"/>
              <a:t>Z</a:t>
            </a:r>
            <a:r>
              <a:rPr lang="en-US" sz="2800" dirty="0"/>
              <a:t>    </a:t>
            </a:r>
            <a:r>
              <a:rPr lang="en-US" sz="2800" i="1" dirty="0" err="1"/>
              <a:t>R</a:t>
            </a:r>
            <a:r>
              <a:rPr lang="en-US" sz="2800" i="1" baseline="30000" dirty="0" err="1"/>
              <a:t>n</a:t>
            </a:r>
            <a:r>
              <a:rPr lang="en-US" sz="2800" dirty="0"/>
              <a:t> </a:t>
            </a:r>
          </a:p>
          <a:p>
            <a:pPr marL="609600" indent="-609600">
              <a:lnSpc>
                <a:spcPct val="90000"/>
              </a:lnSpc>
              <a:buFont typeface="Arial" pitchFamily="34" charset="0"/>
              <a:buChar char="•"/>
            </a:pPr>
            <a:r>
              <a:rPr lang="en-US" sz="2800" dirty="0" smtClean="0"/>
              <a:t>Chance probabilities  </a:t>
            </a:r>
            <a:r>
              <a:rPr lang="en-US" sz="2800" i="1" dirty="0" smtClean="0"/>
              <a:t>p</a:t>
            </a:r>
            <a:endParaRPr lang="en-US" sz="2800" dirty="0"/>
          </a:p>
        </p:txBody>
      </p:sp>
      <p:sp>
        <p:nvSpPr>
          <p:cNvPr id="4101" name="Line 5"/>
          <p:cNvSpPr>
            <a:spLocks noChangeShapeType="1"/>
          </p:cNvSpPr>
          <p:nvPr/>
        </p:nvSpPr>
        <p:spPr bwMode="auto">
          <a:xfrm>
            <a:off x="2608079" y="4585354"/>
            <a:ext cx="304800" cy="0"/>
          </a:xfrm>
          <a:prstGeom prst="line">
            <a:avLst/>
          </a:prstGeom>
          <a:noFill/>
          <a:ln w="9525">
            <a:solidFill>
              <a:schemeClr val="tx1"/>
            </a:solidFill>
            <a:round/>
            <a:headEnd/>
            <a:tailEnd type="triangle" w="med" len="med"/>
          </a:ln>
          <a:effectLst/>
        </p:spPr>
        <p:txBody>
          <a:bodyPr/>
          <a:lstStyle/>
          <a:p>
            <a:endParaRPr lang="en-US"/>
          </a:p>
        </p:txBody>
      </p:sp>
      <p:sp>
        <p:nvSpPr>
          <p:cNvPr id="4102" name="Line 6"/>
          <p:cNvSpPr>
            <a:spLocks noChangeShapeType="1"/>
          </p:cNvSpPr>
          <p:nvPr/>
        </p:nvSpPr>
        <p:spPr bwMode="auto">
          <a:xfrm>
            <a:off x="4582996" y="3167407"/>
            <a:ext cx="304800" cy="0"/>
          </a:xfrm>
          <a:prstGeom prst="line">
            <a:avLst/>
          </a:prstGeom>
          <a:noFill/>
          <a:ln w="9525">
            <a:solidFill>
              <a:schemeClr val="tx1"/>
            </a:solidFill>
            <a:round/>
            <a:headEnd/>
            <a:tailEnd type="triangle" w="med" len="med"/>
          </a:ln>
          <a:effectLst/>
        </p:spPr>
        <p:txBody>
          <a:bodyPr/>
          <a:lstStyle/>
          <a:p>
            <a:endParaRPr lang="en-US"/>
          </a:p>
        </p:txBody>
      </p:sp>
      <p:sp>
        <p:nvSpPr>
          <p:cNvPr id="4103" name="Text Box 7"/>
          <p:cNvSpPr txBox="1">
            <a:spLocks noChangeArrowheads="1"/>
          </p:cNvSpPr>
          <p:nvPr/>
        </p:nvSpPr>
        <p:spPr bwMode="auto">
          <a:xfrm>
            <a:off x="838200" y="5638800"/>
            <a:ext cx="7386638" cy="457200"/>
          </a:xfrm>
          <a:prstGeom prst="rect">
            <a:avLst/>
          </a:prstGeom>
          <a:noFill/>
          <a:ln w="9525">
            <a:noFill/>
            <a:miter lim="800000"/>
            <a:headEnd/>
            <a:tailEnd/>
          </a:ln>
          <a:effectLst/>
        </p:spPr>
        <p:txBody>
          <a:bodyPr wrap="none">
            <a:spAutoFit/>
          </a:bodyPr>
          <a:lstStyle/>
          <a:p>
            <a:r>
              <a:rPr lang="en-US"/>
              <a:t>Perfect recall assumption: Players never forget information</a:t>
            </a:r>
          </a:p>
        </p:txBody>
      </p:sp>
      <p:sp>
        <p:nvSpPr>
          <p:cNvPr id="4104" name="Text Box 8"/>
          <p:cNvSpPr txBox="1">
            <a:spLocks noChangeArrowheads="1"/>
          </p:cNvSpPr>
          <p:nvPr/>
        </p:nvSpPr>
        <p:spPr bwMode="auto">
          <a:xfrm>
            <a:off x="1297757" y="6170613"/>
            <a:ext cx="6705600" cy="641350"/>
          </a:xfrm>
          <a:prstGeom prst="rect">
            <a:avLst/>
          </a:prstGeom>
          <a:noFill/>
          <a:ln w="9525">
            <a:noFill/>
            <a:miter lim="800000"/>
            <a:headEnd/>
            <a:tailEnd/>
          </a:ln>
          <a:effectLst/>
        </p:spPr>
        <p:txBody>
          <a:bodyPr>
            <a:spAutoFit/>
          </a:bodyPr>
          <a:lstStyle/>
          <a:p>
            <a:r>
              <a:rPr lang="en-US" sz="1800" dirty="0"/>
              <a:t>Game from: Bernhard von Stengel. </a:t>
            </a:r>
            <a:r>
              <a:rPr lang="en-US" sz="1800" i="1" dirty="0"/>
              <a:t>Efficient Computation of Behavior</a:t>
            </a:r>
          </a:p>
          <a:p>
            <a:r>
              <a:rPr lang="en-US" sz="1800" i="1" dirty="0"/>
              <a:t>Strategies</a:t>
            </a:r>
            <a:r>
              <a:rPr lang="en-US" sz="1800" dirty="0"/>
              <a:t>. In </a:t>
            </a:r>
            <a:r>
              <a:rPr lang="en-US" sz="1800" i="1" dirty="0"/>
              <a:t>Games and Economic Behavior</a:t>
            </a:r>
            <a:r>
              <a:rPr lang="en-US" sz="1800" dirty="0"/>
              <a:t> 14:220-246, 1996.</a:t>
            </a:r>
          </a:p>
        </p:txBody>
      </p:sp>
      <p:pic>
        <p:nvPicPr>
          <p:cNvPr id="4105" name="Picture 9"/>
          <p:cNvPicPr>
            <a:picLocks noChangeAspect="1" noChangeArrowheads="1"/>
          </p:cNvPicPr>
          <p:nvPr/>
        </p:nvPicPr>
        <p:blipFill>
          <a:blip r:embed="rId2" cstate="print"/>
          <a:srcRect/>
          <a:stretch>
            <a:fillRect/>
          </a:stretch>
        </p:blipFill>
        <p:spPr bwMode="auto">
          <a:xfrm>
            <a:off x="5486400" y="1547813"/>
            <a:ext cx="3513138" cy="3862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lide2"/>
          <p:cNvPicPr>
            <a:picLocks noChangeAspect="1" noChangeArrowheads="1"/>
          </p:cNvPicPr>
          <p:nvPr/>
        </p:nvPicPr>
        <p:blipFill>
          <a:blip r:embed="rId3" cstate="print"/>
          <a:srcRect/>
          <a:stretch>
            <a:fillRect/>
          </a:stretch>
        </p:blipFill>
        <p:spPr bwMode="auto">
          <a:xfrm>
            <a:off x="152400" y="292100"/>
            <a:ext cx="8839200" cy="6337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lide3"/>
          <p:cNvPicPr>
            <a:picLocks noChangeAspect="1" noChangeArrowheads="1"/>
          </p:cNvPicPr>
          <p:nvPr/>
        </p:nvPicPr>
        <p:blipFill>
          <a:blip r:embed="rId3" cstate="print"/>
          <a:srcRect/>
          <a:stretch>
            <a:fillRect/>
          </a:stretch>
        </p:blipFill>
        <p:spPr bwMode="auto">
          <a:xfrm>
            <a:off x="152400" y="293688"/>
            <a:ext cx="8839200" cy="63357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lide4"/>
          <p:cNvPicPr>
            <a:picLocks noChangeAspect="1" noChangeArrowheads="1"/>
          </p:cNvPicPr>
          <p:nvPr/>
        </p:nvPicPr>
        <p:blipFill>
          <a:blip r:embed="rId3" cstate="print"/>
          <a:srcRect/>
          <a:stretch>
            <a:fillRect/>
          </a:stretch>
        </p:blipFill>
        <p:spPr bwMode="auto">
          <a:xfrm>
            <a:off x="152400" y="295275"/>
            <a:ext cx="8839200" cy="6334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lide5"/>
          <p:cNvPicPr>
            <a:picLocks noChangeAspect="1" noChangeArrowheads="1"/>
          </p:cNvPicPr>
          <p:nvPr/>
        </p:nvPicPr>
        <p:blipFill>
          <a:blip r:embed="rId3" cstate="print"/>
          <a:srcRect/>
          <a:stretch>
            <a:fillRect/>
          </a:stretch>
        </p:blipFill>
        <p:spPr bwMode="auto">
          <a:xfrm>
            <a:off x="152400" y="292100"/>
            <a:ext cx="8839200" cy="6337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lide6"/>
          <p:cNvPicPr>
            <a:picLocks noChangeAspect="1" noChangeArrowheads="1"/>
          </p:cNvPicPr>
          <p:nvPr/>
        </p:nvPicPr>
        <p:blipFill>
          <a:blip r:embed="rId3" cstate="print"/>
          <a:srcRect/>
          <a:stretch>
            <a:fillRect/>
          </a:stretch>
        </p:blipFill>
        <p:spPr bwMode="auto">
          <a:xfrm>
            <a:off x="152400" y="293688"/>
            <a:ext cx="8839200" cy="63357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lide7"/>
          <p:cNvPicPr>
            <a:picLocks noChangeAspect="1" noChangeArrowheads="1"/>
          </p:cNvPicPr>
          <p:nvPr/>
        </p:nvPicPr>
        <p:blipFill>
          <a:blip r:embed="rId3" cstate="print"/>
          <a:srcRect/>
          <a:stretch>
            <a:fillRect/>
          </a:stretch>
        </p:blipFill>
        <p:spPr bwMode="auto">
          <a:xfrm>
            <a:off x="152400" y="293688"/>
            <a:ext cx="8839200" cy="63357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lide8"/>
          <p:cNvPicPr>
            <a:picLocks noChangeAspect="1" noChangeArrowheads="1"/>
          </p:cNvPicPr>
          <p:nvPr/>
        </p:nvPicPr>
        <p:blipFill>
          <a:blip r:embed="rId3" cstate="print"/>
          <a:srcRect/>
          <a:stretch>
            <a:fillRect/>
          </a:stretch>
        </p:blipFill>
        <p:spPr bwMode="auto">
          <a:xfrm>
            <a:off x="152400" y="293688"/>
            <a:ext cx="8839200" cy="63357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4"/>
          <p:cNvSpPr>
            <a:spLocks noGrp="1" noChangeArrowheads="1"/>
          </p:cNvSpPr>
          <p:nvPr>
            <p:ph type="ctrTitle"/>
          </p:nvPr>
        </p:nvSpPr>
        <p:spPr/>
        <p:txBody>
          <a:bodyPr/>
          <a:lstStyle/>
          <a:p>
            <a:r>
              <a:rPr lang="en-US" i="1" smtClean="0"/>
              <a:t>GS1</a:t>
            </a:r>
          </a:p>
        </p:txBody>
      </p:sp>
      <p:sp>
        <p:nvSpPr>
          <p:cNvPr id="39939" name="Rectangle 5"/>
          <p:cNvSpPr>
            <a:spLocks noGrp="1" noChangeArrowheads="1"/>
          </p:cNvSpPr>
          <p:nvPr>
            <p:ph type="subTitle" idx="1"/>
          </p:nvPr>
        </p:nvSpPr>
        <p:spPr/>
        <p:txBody>
          <a:bodyPr/>
          <a:lstStyle/>
          <a:p>
            <a:r>
              <a:rPr lang="en-US" i="1" smtClean="0"/>
              <a:t>1/2005 - 1/2006</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r>
              <a:rPr lang="en-US" i="1" smtClean="0"/>
              <a:t>GS1 </a:t>
            </a:r>
            <a:r>
              <a:rPr lang="en-US" sz="2800" smtClean="0"/>
              <a:t>[Gilpin &amp; Sandholm AAAI’06]</a:t>
            </a:r>
          </a:p>
        </p:txBody>
      </p:sp>
      <p:sp>
        <p:nvSpPr>
          <p:cNvPr id="38915" name="Content Placeholder 5"/>
          <p:cNvSpPr>
            <a:spLocks noGrp="1"/>
          </p:cNvSpPr>
          <p:nvPr>
            <p:ph idx="1"/>
          </p:nvPr>
        </p:nvSpPr>
        <p:spPr>
          <a:xfrm>
            <a:off x="336550" y="942975"/>
            <a:ext cx="8532813" cy="5118100"/>
          </a:xfrm>
        </p:spPr>
        <p:txBody>
          <a:bodyPr/>
          <a:lstStyle/>
          <a:p>
            <a:r>
              <a:rPr lang="en-US" sz="2800" smtClean="0"/>
              <a:t>Our first program for 2-person Limit Texas Hold’em</a:t>
            </a:r>
          </a:p>
          <a:p>
            <a:r>
              <a:rPr lang="en-US" sz="2800" smtClean="0"/>
              <a:t>1/2005 - 1/2006</a:t>
            </a:r>
          </a:p>
          <a:p>
            <a:r>
              <a:rPr lang="en-US" sz="2800" smtClean="0"/>
              <a:t>First Texas Hold’em program to use automated abstraction</a:t>
            </a:r>
          </a:p>
          <a:p>
            <a:pPr lvl="1"/>
            <a:r>
              <a:rPr lang="en-US" sz="2400" smtClean="0"/>
              <a:t>Lossy version of Gameshrink</a:t>
            </a:r>
          </a:p>
          <a:p>
            <a:r>
              <a:rPr lang="en-US" sz="2800" smtClean="0"/>
              <a:t>Abstracted game’s LP solved by CPLEX</a:t>
            </a:r>
          </a:p>
          <a:p>
            <a:r>
              <a:rPr lang="en-US" sz="2800" smtClean="0"/>
              <a:t>Phase I (rounds 1 &amp; 2) LP solved offline</a:t>
            </a:r>
          </a:p>
          <a:p>
            <a:pPr lvl="1"/>
            <a:r>
              <a:rPr lang="en-US" sz="2400" smtClean="0"/>
              <a:t>Assuming rollout for the rest of the game</a:t>
            </a:r>
          </a:p>
          <a:p>
            <a:r>
              <a:rPr lang="en-US" sz="2800" smtClean="0"/>
              <a:t>Phase II (rounds 3 &amp; 4) LP solved in real time</a:t>
            </a:r>
          </a:p>
          <a:p>
            <a:pPr lvl="1"/>
            <a:r>
              <a:rPr lang="en-US" sz="2400" smtClean="0"/>
              <a:t>Starting with hand probabilities that are updated using Bayes rule based on Phase I equilibrium and observations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r>
              <a:rPr lang="en-US" i="1" smtClean="0"/>
              <a:t>GS1 </a:t>
            </a:r>
            <a:r>
              <a:rPr lang="en-US" sz="2800" smtClean="0"/>
              <a:t>[Gilpin &amp; Sandholm AAAI’06]</a:t>
            </a:r>
          </a:p>
        </p:txBody>
      </p:sp>
      <p:sp>
        <p:nvSpPr>
          <p:cNvPr id="38915" name="Content Placeholder 5"/>
          <p:cNvSpPr>
            <a:spLocks noGrp="1"/>
          </p:cNvSpPr>
          <p:nvPr>
            <p:ph idx="1"/>
          </p:nvPr>
        </p:nvSpPr>
        <p:spPr>
          <a:xfrm>
            <a:off x="336550" y="1662055"/>
            <a:ext cx="8532813" cy="4399019"/>
          </a:xfrm>
        </p:spPr>
        <p:txBody>
          <a:bodyPr/>
          <a:lstStyle/>
          <a:p>
            <a:r>
              <a:rPr lang="en-US" sz="2800" dirty="0" smtClean="0"/>
              <a:t>Our first program for 2-person Limit Texas Hold’em</a:t>
            </a:r>
          </a:p>
          <a:p>
            <a:r>
              <a:rPr lang="en-US" sz="2800" dirty="0" smtClean="0"/>
              <a:t>1/2005 - 1/2006</a:t>
            </a:r>
          </a:p>
          <a:p>
            <a:r>
              <a:rPr lang="en-US" sz="2800" dirty="0" smtClean="0"/>
              <a:t>First Texas Hold’em program to use automated abstraction</a:t>
            </a:r>
          </a:p>
          <a:p>
            <a:pPr lvl="1"/>
            <a:r>
              <a:rPr lang="en-US" sz="2400" dirty="0" smtClean="0"/>
              <a:t>Lossy version of </a:t>
            </a:r>
            <a:r>
              <a:rPr lang="en-US" sz="2400" dirty="0" err="1" smtClean="0"/>
              <a:t>Gameshrink</a:t>
            </a:r>
            <a:endParaRPr lang="en-US" sz="24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609600"/>
            <a:ext cx="8763000" cy="1143000"/>
          </a:xfrm>
        </p:spPr>
        <p:txBody>
          <a:bodyPr/>
          <a:lstStyle/>
          <a:p>
            <a:r>
              <a:rPr lang="en-US" sz="4000" dirty="0"/>
              <a:t>Computing equilibria via normal form</a:t>
            </a:r>
          </a:p>
        </p:txBody>
      </p:sp>
      <p:sp>
        <p:nvSpPr>
          <p:cNvPr id="5123" name="Rectangle 3"/>
          <p:cNvSpPr>
            <a:spLocks noGrp="1" noChangeArrowheads="1"/>
          </p:cNvSpPr>
          <p:nvPr>
            <p:ph type="body" idx="1"/>
          </p:nvPr>
        </p:nvSpPr>
        <p:spPr>
          <a:xfrm>
            <a:off x="685800" y="4953000"/>
            <a:ext cx="7772400" cy="1143000"/>
          </a:xfrm>
        </p:spPr>
        <p:txBody>
          <a:bodyPr/>
          <a:lstStyle/>
          <a:p>
            <a:r>
              <a:rPr lang="en-US"/>
              <a:t>Normal form exponential, in worst case and in practice (</a:t>
            </a:r>
            <a:r>
              <a:rPr lang="en-US" i="1"/>
              <a:t>e.g.</a:t>
            </a:r>
            <a:r>
              <a:rPr lang="en-US"/>
              <a:t> poker)</a:t>
            </a:r>
          </a:p>
        </p:txBody>
      </p:sp>
      <p:pic>
        <p:nvPicPr>
          <p:cNvPr id="5126" name="Picture 6"/>
          <p:cNvPicPr>
            <a:picLocks noChangeAspect="1" noChangeArrowheads="1"/>
          </p:cNvPicPr>
          <p:nvPr/>
        </p:nvPicPr>
        <p:blipFill>
          <a:blip r:embed="rId2" cstate="print"/>
          <a:srcRect/>
          <a:stretch>
            <a:fillRect/>
          </a:stretch>
        </p:blipFill>
        <p:spPr bwMode="auto">
          <a:xfrm>
            <a:off x="1106488" y="2057400"/>
            <a:ext cx="2474912" cy="2719388"/>
          </a:xfrm>
          <a:prstGeom prst="rect">
            <a:avLst/>
          </a:prstGeom>
          <a:noFill/>
          <a:ln w="9525">
            <a:noFill/>
            <a:miter lim="800000"/>
            <a:headEnd/>
            <a:tailEnd/>
          </a:ln>
          <a:effectLst/>
        </p:spPr>
      </p:pic>
      <p:pic>
        <p:nvPicPr>
          <p:cNvPr id="5127" name="Picture 7"/>
          <p:cNvPicPr>
            <a:picLocks noChangeAspect="1" noChangeArrowheads="1"/>
          </p:cNvPicPr>
          <p:nvPr/>
        </p:nvPicPr>
        <p:blipFill>
          <a:blip r:embed="rId3" cstate="print"/>
          <a:srcRect/>
          <a:stretch>
            <a:fillRect/>
          </a:stretch>
        </p:blipFill>
        <p:spPr bwMode="auto">
          <a:xfrm>
            <a:off x="5410200" y="1905000"/>
            <a:ext cx="2460625"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31775" y="76200"/>
            <a:ext cx="8731250" cy="749300"/>
          </a:xfrm>
        </p:spPr>
        <p:txBody>
          <a:bodyPr/>
          <a:lstStyle/>
          <a:p>
            <a:r>
              <a:rPr lang="en-US" sz="4000" i="1" smtClean="0"/>
              <a:t>GS1</a:t>
            </a:r>
            <a:endParaRPr lang="en-US" sz="2800" i="1" smtClean="0"/>
          </a:p>
        </p:txBody>
      </p:sp>
      <p:sp>
        <p:nvSpPr>
          <p:cNvPr id="40963" name="Rectangle 3"/>
          <p:cNvSpPr>
            <a:spLocks noGrp="1" noChangeArrowheads="1"/>
          </p:cNvSpPr>
          <p:nvPr>
            <p:ph type="body" idx="1"/>
          </p:nvPr>
        </p:nvSpPr>
        <p:spPr>
          <a:xfrm>
            <a:off x="93663" y="901700"/>
            <a:ext cx="8440737" cy="5118100"/>
          </a:xfrm>
        </p:spPr>
        <p:txBody>
          <a:bodyPr/>
          <a:lstStyle/>
          <a:p>
            <a:pPr>
              <a:spcBef>
                <a:spcPct val="10000"/>
              </a:spcBef>
            </a:pPr>
            <a:r>
              <a:rPr lang="en-US" smtClean="0"/>
              <a:t>We split the 4 betting rounds into two phases</a:t>
            </a:r>
          </a:p>
          <a:p>
            <a:pPr lvl="1">
              <a:lnSpc>
                <a:spcPct val="80000"/>
              </a:lnSpc>
              <a:spcBef>
                <a:spcPct val="10000"/>
              </a:spcBef>
            </a:pPr>
            <a:r>
              <a:rPr lang="en-US" smtClean="0"/>
              <a:t>Phase I (first 2 rounds) solved offline using approximate version of GameShrink followed by LP</a:t>
            </a:r>
          </a:p>
          <a:p>
            <a:pPr lvl="2">
              <a:lnSpc>
                <a:spcPct val="80000"/>
              </a:lnSpc>
              <a:spcBef>
                <a:spcPct val="10000"/>
              </a:spcBef>
            </a:pPr>
            <a:r>
              <a:rPr lang="en-US" smtClean="0"/>
              <a:t>Assuming rollout</a:t>
            </a:r>
          </a:p>
          <a:p>
            <a:pPr lvl="1">
              <a:lnSpc>
                <a:spcPct val="80000"/>
              </a:lnSpc>
              <a:spcBef>
                <a:spcPct val="10000"/>
              </a:spcBef>
            </a:pPr>
            <a:r>
              <a:rPr lang="en-US" smtClean="0"/>
              <a:t>Phase II (last 2 rounds):</a:t>
            </a:r>
          </a:p>
          <a:p>
            <a:pPr lvl="2">
              <a:lnSpc>
                <a:spcPct val="80000"/>
              </a:lnSpc>
              <a:spcBef>
                <a:spcPct val="10000"/>
              </a:spcBef>
            </a:pPr>
            <a:r>
              <a:rPr lang="en-US" smtClean="0"/>
              <a:t>abstractions computed offline</a:t>
            </a:r>
          </a:p>
          <a:p>
            <a:pPr lvl="3">
              <a:lnSpc>
                <a:spcPct val="80000"/>
              </a:lnSpc>
              <a:spcBef>
                <a:spcPct val="10000"/>
              </a:spcBef>
            </a:pPr>
            <a:r>
              <a:rPr lang="en-US" smtClean="0"/>
              <a:t>betting history doesn’t matter &amp; suit isomorphisms</a:t>
            </a:r>
          </a:p>
          <a:p>
            <a:pPr lvl="2">
              <a:lnSpc>
                <a:spcPct val="80000"/>
              </a:lnSpc>
              <a:spcBef>
                <a:spcPct val="10000"/>
              </a:spcBef>
            </a:pPr>
            <a:r>
              <a:rPr lang="en-US" i="1" smtClean="0"/>
              <a:t>real-time</a:t>
            </a:r>
            <a:r>
              <a:rPr lang="en-US" smtClean="0"/>
              <a:t> equilibrium computation using anytime LP</a:t>
            </a:r>
          </a:p>
          <a:p>
            <a:pPr lvl="3">
              <a:lnSpc>
                <a:spcPct val="80000"/>
              </a:lnSpc>
              <a:spcBef>
                <a:spcPct val="10000"/>
              </a:spcBef>
            </a:pPr>
            <a:r>
              <a:rPr lang="en-US" smtClean="0"/>
              <a:t>updated hand probabilities from Phase I equilibrium (using betting histories and community card history): </a:t>
            </a:r>
          </a:p>
          <a:p>
            <a:pPr lvl="3">
              <a:lnSpc>
                <a:spcPct val="80000"/>
              </a:lnSpc>
              <a:spcBef>
                <a:spcPct val="10000"/>
              </a:spcBef>
            </a:pPr>
            <a:endParaRPr lang="en-US" smtClean="0"/>
          </a:p>
          <a:p>
            <a:pPr lvl="3">
              <a:lnSpc>
                <a:spcPct val="80000"/>
              </a:lnSpc>
              <a:spcBef>
                <a:spcPct val="10000"/>
              </a:spcBef>
            </a:pPr>
            <a:endParaRPr lang="en-US" smtClean="0"/>
          </a:p>
          <a:p>
            <a:pPr lvl="3">
              <a:lnSpc>
                <a:spcPct val="80000"/>
              </a:lnSpc>
              <a:spcBef>
                <a:spcPct val="10000"/>
              </a:spcBef>
            </a:pPr>
            <a:endParaRPr lang="en-US" smtClean="0"/>
          </a:p>
          <a:p>
            <a:pPr lvl="3">
              <a:lnSpc>
                <a:spcPct val="80000"/>
              </a:lnSpc>
              <a:spcBef>
                <a:spcPct val="10000"/>
              </a:spcBef>
            </a:pPr>
            <a:endParaRPr lang="en-US" smtClean="0"/>
          </a:p>
          <a:p>
            <a:pPr lvl="3">
              <a:lnSpc>
                <a:spcPct val="80000"/>
              </a:lnSpc>
              <a:spcBef>
                <a:spcPct val="10000"/>
              </a:spcBef>
            </a:pPr>
            <a:endParaRPr lang="en-US" smtClean="0"/>
          </a:p>
          <a:p>
            <a:pPr lvl="3">
              <a:lnSpc>
                <a:spcPct val="80000"/>
              </a:lnSpc>
              <a:spcBef>
                <a:spcPct val="10000"/>
              </a:spcBef>
            </a:pPr>
            <a:endParaRPr lang="en-US" smtClean="0"/>
          </a:p>
          <a:p>
            <a:pPr lvl="3">
              <a:lnSpc>
                <a:spcPct val="80000"/>
              </a:lnSpc>
              <a:spcBef>
                <a:spcPct val="10000"/>
              </a:spcBef>
            </a:pPr>
            <a:endParaRPr lang="en-US" smtClean="0"/>
          </a:p>
          <a:p>
            <a:pPr lvl="3">
              <a:lnSpc>
                <a:spcPct val="80000"/>
              </a:lnSpc>
              <a:spcBef>
                <a:spcPct val="10000"/>
              </a:spcBef>
            </a:pPr>
            <a:r>
              <a:rPr lang="en-US" smtClean="0"/>
              <a:t>s</a:t>
            </a:r>
            <a:r>
              <a:rPr lang="en-US" baseline="-25000" smtClean="0"/>
              <a:t>i</a:t>
            </a:r>
            <a:r>
              <a:rPr lang="en-US" smtClean="0"/>
              <a:t> is player i’s strategy, h is an information set</a:t>
            </a:r>
          </a:p>
        </p:txBody>
      </p:sp>
      <p:pic>
        <p:nvPicPr>
          <p:cNvPr id="40964" name="Picture 4"/>
          <p:cNvPicPr>
            <a:picLocks noChangeAspect="1" noChangeArrowheads="1"/>
          </p:cNvPicPr>
          <p:nvPr/>
        </p:nvPicPr>
        <p:blipFill>
          <a:blip r:embed="rId3" cstate="print"/>
          <a:srcRect/>
          <a:stretch>
            <a:fillRect/>
          </a:stretch>
        </p:blipFill>
        <p:spPr bwMode="auto">
          <a:xfrm>
            <a:off x="838200" y="4724400"/>
            <a:ext cx="8153400" cy="1206500"/>
          </a:xfrm>
          <a:prstGeom prst="rect">
            <a:avLst/>
          </a:prstGeom>
          <a:noFill/>
          <a:ln w="38100">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4000" smtClean="0"/>
              <a:t>Some additional techniques used</a:t>
            </a:r>
          </a:p>
        </p:txBody>
      </p:sp>
      <p:sp>
        <p:nvSpPr>
          <p:cNvPr id="57347" name="Rectangle 3"/>
          <p:cNvSpPr>
            <a:spLocks noGrp="1" noChangeArrowheads="1"/>
          </p:cNvSpPr>
          <p:nvPr>
            <p:ph type="body" idx="1"/>
          </p:nvPr>
        </p:nvSpPr>
        <p:spPr/>
        <p:txBody>
          <a:bodyPr/>
          <a:lstStyle/>
          <a:p>
            <a:r>
              <a:rPr lang="en-US" smtClean="0"/>
              <a:t>Precompute several databases</a:t>
            </a:r>
          </a:p>
          <a:p>
            <a:r>
              <a:rPr lang="en-US" smtClean="0"/>
              <a:t>Conditional choice of primal vs. dual simplex for real-time equilibrium computation</a:t>
            </a:r>
          </a:p>
          <a:p>
            <a:pPr lvl="1"/>
            <a:r>
              <a:rPr lang="en-US" smtClean="0"/>
              <a:t>Achieve anytime capability for the player that is us</a:t>
            </a:r>
          </a:p>
          <a:p>
            <a:r>
              <a:rPr lang="en-US" smtClean="0"/>
              <a:t>Dealing with running off the equilibrium path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i="1" smtClean="0"/>
              <a:t>GS1</a:t>
            </a:r>
            <a:r>
              <a:rPr lang="en-US" sz="4000" smtClean="0"/>
              <a:t> results</a:t>
            </a:r>
          </a:p>
        </p:txBody>
      </p:sp>
      <p:pic>
        <p:nvPicPr>
          <p:cNvPr id="43011" name="Picture 4"/>
          <p:cNvPicPr>
            <a:picLocks noChangeAspect="1" noChangeArrowheads="1"/>
          </p:cNvPicPr>
          <p:nvPr/>
        </p:nvPicPr>
        <p:blipFill>
          <a:blip r:embed="rId3" cstate="print"/>
          <a:srcRect/>
          <a:stretch>
            <a:fillRect/>
          </a:stretch>
        </p:blipFill>
        <p:spPr bwMode="auto">
          <a:xfrm>
            <a:off x="152400" y="1189038"/>
            <a:ext cx="8915400" cy="3078162"/>
          </a:xfrm>
          <a:prstGeom prst="rect">
            <a:avLst/>
          </a:prstGeom>
          <a:noFill/>
          <a:ln w="38100">
            <a:noFill/>
            <a:miter lim="800000"/>
            <a:headEnd/>
            <a:tailEnd/>
          </a:ln>
        </p:spPr>
      </p:pic>
      <p:sp>
        <p:nvSpPr>
          <p:cNvPr id="43012" name="Rectangle 5"/>
          <p:cNvSpPr>
            <a:spLocks noGrp="1" noChangeArrowheads="1"/>
          </p:cNvSpPr>
          <p:nvPr>
            <p:ph type="body" idx="1"/>
          </p:nvPr>
        </p:nvSpPr>
        <p:spPr>
          <a:xfrm>
            <a:off x="228600" y="4495800"/>
            <a:ext cx="8729663" cy="2209800"/>
          </a:xfrm>
          <a:noFill/>
        </p:spPr>
        <p:txBody>
          <a:bodyPr/>
          <a:lstStyle/>
          <a:p>
            <a:pPr>
              <a:lnSpc>
                <a:spcPct val="80000"/>
              </a:lnSpc>
            </a:pPr>
            <a:r>
              <a:rPr lang="en-US" sz="2400" i="1" smtClean="0"/>
              <a:t>Sparbot</a:t>
            </a:r>
            <a:r>
              <a:rPr lang="en-US" sz="2400" smtClean="0"/>
              <a:t>: Game-theory-based player, manual abstraction</a:t>
            </a:r>
          </a:p>
          <a:p>
            <a:pPr>
              <a:lnSpc>
                <a:spcPct val="80000"/>
              </a:lnSpc>
            </a:pPr>
            <a:r>
              <a:rPr lang="en-US" sz="2400" i="1" smtClean="0"/>
              <a:t>Vexbot</a:t>
            </a:r>
            <a:r>
              <a:rPr lang="en-US" sz="2400" smtClean="0"/>
              <a:t>: Opponent modeling, miximax search with statistical sampling</a:t>
            </a:r>
            <a:endParaRPr lang="en-US" sz="2400" i="1" smtClean="0"/>
          </a:p>
          <a:p>
            <a:pPr>
              <a:lnSpc>
                <a:spcPct val="80000"/>
              </a:lnSpc>
            </a:pPr>
            <a:r>
              <a:rPr lang="en-US" sz="2400" i="1" smtClean="0">
                <a:solidFill>
                  <a:srgbClr val="00CC00"/>
                </a:solidFill>
              </a:rPr>
              <a:t>GS1</a:t>
            </a:r>
            <a:r>
              <a:rPr lang="en-US" sz="2400" smtClean="0">
                <a:solidFill>
                  <a:srgbClr val="00CC00"/>
                </a:solidFill>
              </a:rPr>
              <a:t> performs well, despite using very little domain-knowledge and no adaptive techniques</a:t>
            </a:r>
          </a:p>
          <a:p>
            <a:pPr lvl="1">
              <a:lnSpc>
                <a:spcPct val="80000"/>
              </a:lnSpc>
            </a:pPr>
            <a:r>
              <a:rPr lang="en-US" sz="2000" smtClean="0">
                <a:solidFill>
                  <a:srgbClr val="00CC00"/>
                </a:solidFill>
              </a:rPr>
              <a:t>No statistical significance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i="1" smtClean="0"/>
              <a:t>GS2</a:t>
            </a:r>
            <a:r>
              <a:rPr lang="en-US" smtClean="0"/>
              <a:t> </a:t>
            </a:r>
            <a:r>
              <a:rPr lang="en-US" sz="2400" smtClean="0"/>
              <a:t>[Gilpin &amp; Sandholm AAMAS’07]</a:t>
            </a:r>
            <a:endParaRPr lang="en-US" smtClean="0"/>
          </a:p>
        </p:txBody>
      </p:sp>
      <p:sp>
        <p:nvSpPr>
          <p:cNvPr id="44035" name="Content Placeholder 2"/>
          <p:cNvSpPr>
            <a:spLocks noGrp="1"/>
          </p:cNvSpPr>
          <p:nvPr>
            <p:ph idx="1"/>
          </p:nvPr>
        </p:nvSpPr>
        <p:spPr>
          <a:xfrm>
            <a:off x="347663" y="1117600"/>
            <a:ext cx="8588375" cy="5118100"/>
          </a:xfrm>
        </p:spPr>
        <p:txBody>
          <a:bodyPr/>
          <a:lstStyle/>
          <a:p>
            <a:r>
              <a:rPr lang="en-US" sz="2800" dirty="0" smtClean="0"/>
              <a:t>2/2006-7/2006</a:t>
            </a:r>
          </a:p>
          <a:p>
            <a:pPr>
              <a:lnSpc>
                <a:spcPct val="90000"/>
              </a:lnSpc>
            </a:pPr>
            <a:r>
              <a:rPr lang="en-US" sz="2800" dirty="0" smtClean="0"/>
              <a:t>Original version of </a:t>
            </a:r>
            <a:r>
              <a:rPr lang="en-US" sz="2800" i="1" dirty="0" err="1" smtClean="0"/>
              <a:t>GameShrink</a:t>
            </a:r>
            <a:r>
              <a:rPr lang="en-US" sz="2800" dirty="0" smtClean="0"/>
              <a:t> is “greedy” when used as an approximation algorithm =&gt; lopsided abstractions </a:t>
            </a:r>
          </a:p>
          <a:p>
            <a:pPr>
              <a:lnSpc>
                <a:spcPct val="90000"/>
              </a:lnSpc>
            </a:pPr>
            <a:r>
              <a:rPr lang="en-US" sz="2800" i="1" dirty="0" smtClean="0"/>
              <a:t>GS2</a:t>
            </a:r>
            <a:r>
              <a:rPr lang="en-US" sz="2800" dirty="0" smtClean="0"/>
              <a:t> instead finds abstraction via clustering &amp; IP</a:t>
            </a:r>
          </a:p>
          <a:p>
            <a:pPr lvl="1">
              <a:lnSpc>
                <a:spcPct val="90000"/>
              </a:lnSpc>
            </a:pPr>
            <a:r>
              <a:rPr lang="en-US" sz="2400" dirty="0" smtClean="0"/>
              <a:t>Round by round starting from round 1</a:t>
            </a:r>
          </a:p>
          <a:p>
            <a:pPr>
              <a:lnSpc>
                <a:spcPct val="90000"/>
              </a:lnSpc>
            </a:pPr>
            <a:r>
              <a:rPr lang="en-US" sz="2800" dirty="0" smtClean="0"/>
              <a:t>Other ideas in </a:t>
            </a:r>
            <a:r>
              <a:rPr lang="en-US" sz="2800" i="1" dirty="0" smtClean="0"/>
              <a:t>GS2</a:t>
            </a:r>
            <a:r>
              <a:rPr lang="en-US" sz="2800" dirty="0" smtClean="0"/>
              <a:t>:</a:t>
            </a:r>
          </a:p>
          <a:p>
            <a:pPr lvl="1">
              <a:lnSpc>
                <a:spcPct val="90000"/>
              </a:lnSpc>
            </a:pPr>
            <a:r>
              <a:rPr lang="en-US" sz="2400" dirty="0" smtClean="0"/>
              <a:t> Overlapping phases so Phase I would be less myopic</a:t>
            </a:r>
          </a:p>
          <a:p>
            <a:pPr lvl="2">
              <a:lnSpc>
                <a:spcPct val="90000"/>
              </a:lnSpc>
            </a:pPr>
            <a:r>
              <a:rPr lang="en-US" sz="2000" dirty="0" smtClean="0"/>
              <a:t>Phase I = round 1, 2, and 3;    Phase II = rounds 3 and 4</a:t>
            </a:r>
          </a:p>
          <a:p>
            <a:pPr lvl="1">
              <a:lnSpc>
                <a:spcPct val="90000"/>
              </a:lnSpc>
            </a:pPr>
            <a:r>
              <a:rPr lang="en-US" sz="2400" dirty="0" smtClean="0"/>
              <a:t>Instead of assuming rollout at leaves of Phase I (as was done in </a:t>
            </a:r>
            <a:r>
              <a:rPr lang="en-US" sz="2400" i="1" dirty="0" err="1" smtClean="0"/>
              <a:t>SparBot</a:t>
            </a:r>
            <a:r>
              <a:rPr lang="en-US" sz="2400" dirty="0" smtClean="0"/>
              <a:t> and </a:t>
            </a:r>
            <a:r>
              <a:rPr lang="en-US" sz="2400" i="1" dirty="0" smtClean="0"/>
              <a:t>GS1</a:t>
            </a:r>
            <a:r>
              <a:rPr lang="en-US" sz="2400" dirty="0" smtClean="0"/>
              <a:t>), use statistics to get a more accurate estimate of how play will go</a:t>
            </a:r>
          </a:p>
          <a:p>
            <a:pPr lvl="2">
              <a:lnSpc>
                <a:spcPct val="90000"/>
              </a:lnSpc>
            </a:pPr>
            <a:r>
              <a:rPr lang="en-US" sz="2000" dirty="0" smtClean="0"/>
              <a:t>Statistics from 100,000’s hands of </a:t>
            </a:r>
            <a:r>
              <a:rPr lang="en-US" sz="2000" i="1" dirty="0" err="1" smtClean="0"/>
              <a:t>SparBot</a:t>
            </a:r>
            <a:r>
              <a:rPr lang="en-US" sz="2000" dirty="0" smtClean="0"/>
              <a:t> in self-play</a:t>
            </a:r>
          </a:p>
          <a:p>
            <a:pPr lvl="1">
              <a:lnSpc>
                <a:spcPct val="90000"/>
              </a:lnSpc>
            </a:pPr>
            <a:endParaRPr lang="en-US" sz="2400" dirty="0" smtClean="0"/>
          </a:p>
          <a:p>
            <a:pPr lvl="1">
              <a:lnSpc>
                <a:spcPct val="90000"/>
              </a:lnSpc>
            </a:pPr>
            <a:endParaRPr lang="en-US" sz="2400" dirty="0" smtClean="0"/>
          </a:p>
          <a:p>
            <a:endParaRPr lang="en-US" sz="2800"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ctrTitle"/>
          </p:nvPr>
        </p:nvSpPr>
        <p:spPr/>
        <p:txBody>
          <a:bodyPr/>
          <a:lstStyle/>
          <a:p>
            <a:r>
              <a:rPr lang="en-US" i="1" smtClean="0"/>
              <a:t>GS2</a:t>
            </a:r>
          </a:p>
        </p:txBody>
      </p:sp>
      <p:sp>
        <p:nvSpPr>
          <p:cNvPr id="45059" name="Rectangle 5"/>
          <p:cNvSpPr>
            <a:spLocks noGrp="1" noChangeArrowheads="1"/>
          </p:cNvSpPr>
          <p:nvPr>
            <p:ph type="subTitle" idx="1"/>
          </p:nvPr>
        </p:nvSpPr>
        <p:spPr/>
        <p:txBody>
          <a:bodyPr/>
          <a:lstStyle/>
          <a:p>
            <a:r>
              <a:rPr lang="en-US" smtClean="0"/>
              <a:t>2/2006 – 7/2006</a:t>
            </a:r>
          </a:p>
          <a:p>
            <a:r>
              <a:rPr lang="en-US" sz="2400" smtClean="0"/>
              <a:t>[Gilpin &amp; Sandholm AAMAS’07]</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4000" smtClean="0"/>
              <a:t>Optimized approximate abstractions</a:t>
            </a:r>
          </a:p>
        </p:txBody>
      </p:sp>
      <p:sp>
        <p:nvSpPr>
          <p:cNvPr id="63491" name="Rectangle 3"/>
          <p:cNvSpPr>
            <a:spLocks noGrp="1" noChangeArrowheads="1"/>
          </p:cNvSpPr>
          <p:nvPr>
            <p:ph type="body" idx="1"/>
          </p:nvPr>
        </p:nvSpPr>
        <p:spPr>
          <a:xfrm>
            <a:off x="228600" y="1012825"/>
            <a:ext cx="8839200" cy="5118100"/>
          </a:xfrm>
        </p:spPr>
        <p:txBody>
          <a:bodyPr/>
          <a:lstStyle/>
          <a:p>
            <a:pPr>
              <a:lnSpc>
                <a:spcPct val="90000"/>
              </a:lnSpc>
            </a:pPr>
            <a:r>
              <a:rPr lang="en-US" sz="2400" dirty="0" smtClean="0"/>
              <a:t>Original version of </a:t>
            </a:r>
            <a:r>
              <a:rPr lang="en-US" sz="2400" i="1" dirty="0" smtClean="0"/>
              <a:t>GameShrink</a:t>
            </a:r>
            <a:r>
              <a:rPr lang="en-US" sz="2400" dirty="0" smtClean="0"/>
              <a:t> is “greedy” when used as an approximation algorithm =&gt; lopsided abstractions </a:t>
            </a:r>
          </a:p>
          <a:p>
            <a:pPr>
              <a:lnSpc>
                <a:spcPct val="90000"/>
              </a:lnSpc>
            </a:pPr>
            <a:r>
              <a:rPr lang="en-US" sz="2400" i="1" dirty="0" smtClean="0"/>
              <a:t>GS2</a:t>
            </a:r>
            <a:r>
              <a:rPr lang="en-US" sz="2400" dirty="0" smtClean="0"/>
              <a:t> instead finds an abstraction via clustering &amp; IP</a:t>
            </a:r>
          </a:p>
          <a:p>
            <a:pPr marL="742950" lvl="2" indent="-342900">
              <a:lnSpc>
                <a:spcPct val="90000"/>
              </a:lnSpc>
            </a:pPr>
            <a:r>
              <a:rPr lang="en-US" sz="2000" dirty="0" smtClean="0"/>
              <a:t>Operates in signal tree of one player’s &amp; common signals at a time</a:t>
            </a:r>
            <a:endParaRPr lang="en-US" sz="2400" dirty="0" smtClean="0"/>
          </a:p>
          <a:p>
            <a:pPr>
              <a:lnSpc>
                <a:spcPct val="90000"/>
              </a:lnSpc>
            </a:pPr>
            <a:r>
              <a:rPr lang="en-US" sz="2400" dirty="0" smtClean="0"/>
              <a:t>For round 1 in signal tree, use 1D </a:t>
            </a:r>
            <a:r>
              <a:rPr lang="en-US" sz="2400" i="1" dirty="0" smtClean="0"/>
              <a:t>k</a:t>
            </a:r>
            <a:r>
              <a:rPr lang="en-US" sz="2400" dirty="0" smtClean="0"/>
              <a:t>-means clustering</a:t>
            </a:r>
          </a:p>
          <a:p>
            <a:pPr lvl="1">
              <a:lnSpc>
                <a:spcPct val="90000"/>
              </a:lnSpc>
            </a:pPr>
            <a:r>
              <a:rPr lang="en-US" sz="2000" dirty="0" smtClean="0"/>
              <a:t>Similarity metric is win probability (ties count as half a win)</a:t>
            </a:r>
          </a:p>
          <a:p>
            <a:pPr>
              <a:lnSpc>
                <a:spcPct val="90000"/>
              </a:lnSpc>
            </a:pPr>
            <a:r>
              <a:rPr lang="en-US" sz="2400" dirty="0" smtClean="0"/>
              <a:t>For each </a:t>
            </a:r>
            <a:r>
              <a:rPr lang="en-US" sz="2400" i="1" dirty="0" smtClean="0"/>
              <a:t>round</a:t>
            </a:r>
            <a:r>
              <a:rPr lang="en-US" sz="2400" dirty="0" smtClean="0"/>
              <a:t> 2..3 of signal tree:</a:t>
            </a:r>
          </a:p>
          <a:p>
            <a:pPr lvl="1">
              <a:lnSpc>
                <a:spcPct val="90000"/>
              </a:lnSpc>
            </a:pPr>
            <a:r>
              <a:rPr lang="en-US" sz="2000" dirty="0" smtClean="0"/>
              <a:t>For each group </a:t>
            </a:r>
            <a:r>
              <a:rPr lang="en-US" sz="2000" i="1" dirty="0" err="1" smtClean="0"/>
              <a:t>i</a:t>
            </a:r>
            <a:r>
              <a:rPr lang="en-US" sz="2000" dirty="0" smtClean="0"/>
              <a:t> of hands (children of a parent at </a:t>
            </a:r>
            <a:r>
              <a:rPr lang="en-US" sz="2000" i="1" dirty="0" smtClean="0"/>
              <a:t>round</a:t>
            </a:r>
            <a:r>
              <a:rPr lang="en-US" sz="2000" dirty="0" smtClean="0"/>
              <a:t> – 1):</a:t>
            </a:r>
          </a:p>
          <a:p>
            <a:pPr lvl="2">
              <a:lnSpc>
                <a:spcPct val="90000"/>
              </a:lnSpc>
            </a:pPr>
            <a:r>
              <a:rPr lang="en-US" sz="1800" dirty="0" smtClean="0"/>
              <a:t>use 1D </a:t>
            </a:r>
            <a:r>
              <a:rPr lang="en-US" sz="1800" i="1" dirty="0" smtClean="0"/>
              <a:t>k</a:t>
            </a:r>
            <a:r>
              <a:rPr lang="en-US" sz="1800" dirty="0" smtClean="0"/>
              <a:t>-means clustering to split group </a:t>
            </a:r>
            <a:r>
              <a:rPr lang="en-US" sz="1800" i="1" dirty="0" err="1" smtClean="0"/>
              <a:t>i</a:t>
            </a:r>
            <a:r>
              <a:rPr lang="en-US" sz="1800" dirty="0" smtClean="0"/>
              <a:t> into </a:t>
            </a:r>
            <a:r>
              <a:rPr lang="en-US" sz="1800" i="1" dirty="0" err="1" smtClean="0"/>
              <a:t>k</a:t>
            </a:r>
            <a:r>
              <a:rPr lang="en-US" sz="1800" i="1" baseline="-25000" dirty="0" err="1" smtClean="0"/>
              <a:t>i</a:t>
            </a:r>
            <a:r>
              <a:rPr lang="en-US" sz="1800" dirty="0" smtClean="0"/>
              <a:t> abstract “states”</a:t>
            </a:r>
          </a:p>
          <a:p>
            <a:pPr lvl="2">
              <a:lnSpc>
                <a:spcPct val="90000"/>
              </a:lnSpc>
            </a:pPr>
            <a:r>
              <a:rPr lang="en-US" sz="1800" dirty="0" smtClean="0"/>
              <a:t>for each value of </a:t>
            </a:r>
            <a:r>
              <a:rPr lang="en-US" sz="1800" i="1" dirty="0" err="1" smtClean="0"/>
              <a:t>k</a:t>
            </a:r>
            <a:r>
              <a:rPr lang="en-US" sz="1800" i="1" baseline="-25000" dirty="0" err="1" smtClean="0"/>
              <a:t>i</a:t>
            </a:r>
            <a:r>
              <a:rPr lang="en-US" sz="1800" dirty="0" smtClean="0"/>
              <a:t>, compute </a:t>
            </a:r>
            <a:r>
              <a:rPr lang="en-US" sz="1800" dirty="0" smtClean="0">
                <a:solidFill>
                  <a:schemeClr val="tx2"/>
                </a:solidFill>
              </a:rPr>
              <a:t>expected error</a:t>
            </a:r>
            <a:r>
              <a:rPr lang="en-US" sz="1800" dirty="0" smtClean="0"/>
              <a:t> (considering hand </a:t>
            </a:r>
            <a:r>
              <a:rPr lang="en-US" sz="1800" dirty="0" err="1" smtClean="0"/>
              <a:t>probs</a:t>
            </a:r>
            <a:r>
              <a:rPr lang="en-US" sz="1800" dirty="0" smtClean="0"/>
              <a:t>)</a:t>
            </a:r>
          </a:p>
          <a:p>
            <a:pPr lvl="1">
              <a:lnSpc>
                <a:spcPct val="90000"/>
              </a:lnSpc>
            </a:pPr>
            <a:r>
              <a:rPr lang="en-US" sz="2000" dirty="0" smtClean="0"/>
              <a:t>IP decides how many children different parents (from </a:t>
            </a:r>
            <a:r>
              <a:rPr lang="en-US" sz="2000" i="1" dirty="0" smtClean="0"/>
              <a:t>round</a:t>
            </a:r>
            <a:r>
              <a:rPr lang="en-US" sz="2000" dirty="0" smtClean="0"/>
              <a:t> – 1) may have: Decide </a:t>
            </a:r>
            <a:r>
              <a:rPr lang="en-US" sz="2000" i="1" dirty="0" err="1" smtClean="0"/>
              <a:t>k</a:t>
            </a:r>
            <a:r>
              <a:rPr lang="en-US" sz="2000" i="1" baseline="-25000" dirty="0" err="1" smtClean="0"/>
              <a:t>i</a:t>
            </a:r>
            <a:r>
              <a:rPr lang="en-US" sz="2000" dirty="0" err="1" smtClean="0"/>
              <a:t>’s</a:t>
            </a:r>
            <a:r>
              <a:rPr lang="en-US" sz="2000" dirty="0" smtClean="0"/>
              <a:t> to minimize total </a:t>
            </a:r>
            <a:r>
              <a:rPr lang="en-US" sz="2000" dirty="0" smtClean="0">
                <a:solidFill>
                  <a:schemeClr val="tx2"/>
                </a:solidFill>
              </a:rPr>
              <a:t>expected</a:t>
            </a:r>
            <a:r>
              <a:rPr lang="en-US" sz="2000" dirty="0" smtClean="0"/>
              <a:t> </a:t>
            </a:r>
            <a:r>
              <a:rPr lang="en-US" sz="2000" dirty="0" smtClean="0">
                <a:solidFill>
                  <a:schemeClr val="tx2"/>
                </a:solidFill>
              </a:rPr>
              <a:t>error</a:t>
            </a:r>
            <a:r>
              <a:rPr lang="en-US" sz="2000" dirty="0" smtClean="0"/>
              <a:t>, subject to </a:t>
            </a:r>
            <a:r>
              <a:rPr lang="en-US" sz="2000" dirty="0" smtClean="0">
                <a:sym typeface="Math1" pitchFamily="2" charset="2"/>
              </a:rPr>
              <a:t>∑</a:t>
            </a:r>
            <a:r>
              <a:rPr lang="en-US" sz="2000" i="1" baseline="-25000" dirty="0" err="1" smtClean="0"/>
              <a:t>i</a:t>
            </a:r>
            <a:r>
              <a:rPr lang="en-US" sz="2000" i="1" baseline="-25000" dirty="0" smtClean="0"/>
              <a:t> </a:t>
            </a:r>
            <a:r>
              <a:rPr lang="en-US" sz="2000" i="1" dirty="0" err="1" smtClean="0"/>
              <a:t>k</a:t>
            </a:r>
            <a:r>
              <a:rPr lang="en-US" sz="2000" i="1" baseline="-25000" dirty="0" err="1" smtClean="0"/>
              <a:t>i</a:t>
            </a:r>
            <a:r>
              <a:rPr lang="en-US" sz="2000" i="1" baseline="-25000" dirty="0" smtClean="0"/>
              <a:t> </a:t>
            </a:r>
            <a:r>
              <a:rPr lang="en-US" sz="2000" dirty="0" smtClean="0">
                <a:cs typeface="Times New Roman" pitchFamily="18" charset="0"/>
                <a:sym typeface="Math1" pitchFamily="2" charset="2"/>
              </a:rPr>
              <a:t>≤ </a:t>
            </a:r>
            <a:r>
              <a:rPr lang="en-US" sz="2000" dirty="0" err="1" smtClean="0"/>
              <a:t>K</a:t>
            </a:r>
            <a:r>
              <a:rPr lang="en-US" sz="2000" i="1" baseline="-25000" dirty="0" err="1" smtClean="0"/>
              <a:t>round</a:t>
            </a:r>
            <a:r>
              <a:rPr lang="en-US" sz="2000" dirty="0" smtClean="0"/>
              <a:t> </a:t>
            </a:r>
          </a:p>
          <a:p>
            <a:pPr lvl="2">
              <a:lnSpc>
                <a:spcPct val="90000"/>
              </a:lnSpc>
            </a:pPr>
            <a:r>
              <a:rPr lang="en-US" sz="1800" dirty="0" err="1" smtClean="0"/>
              <a:t>K</a:t>
            </a:r>
            <a:r>
              <a:rPr lang="en-US" sz="1800" i="1" baseline="-25000" dirty="0" err="1" smtClean="0"/>
              <a:t>round</a:t>
            </a:r>
            <a:r>
              <a:rPr lang="en-US" sz="1800" dirty="0" smtClean="0"/>
              <a:t> is set based on acceptable size of abstracted game</a:t>
            </a:r>
          </a:p>
          <a:p>
            <a:pPr lvl="2">
              <a:lnSpc>
                <a:spcPct val="90000"/>
              </a:lnSpc>
            </a:pPr>
            <a:r>
              <a:rPr lang="en-US" sz="1800" dirty="0" smtClean="0"/>
              <a:t>Solving this IP is fast in practice (less than a second)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4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49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49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49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49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4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31775" y="76200"/>
            <a:ext cx="8731250" cy="749300"/>
          </a:xfrm>
        </p:spPr>
        <p:txBody>
          <a:bodyPr/>
          <a:lstStyle/>
          <a:p>
            <a:r>
              <a:rPr lang="en-US" sz="4000" smtClean="0"/>
              <a:t>Phase I (first three rounds)</a:t>
            </a:r>
            <a:endParaRPr lang="en-US" sz="2800" smtClean="0"/>
          </a:p>
        </p:txBody>
      </p:sp>
      <p:sp>
        <p:nvSpPr>
          <p:cNvPr id="121859" name="Rectangle 3"/>
          <p:cNvSpPr>
            <a:spLocks noGrp="1" noChangeArrowheads="1"/>
          </p:cNvSpPr>
          <p:nvPr>
            <p:ph type="body" idx="1"/>
          </p:nvPr>
        </p:nvSpPr>
        <p:spPr>
          <a:xfrm>
            <a:off x="350838" y="990600"/>
            <a:ext cx="8640762" cy="5715000"/>
          </a:xfrm>
        </p:spPr>
        <p:txBody>
          <a:bodyPr/>
          <a:lstStyle/>
          <a:p>
            <a:pPr>
              <a:lnSpc>
                <a:spcPct val="80000"/>
              </a:lnSpc>
              <a:spcBef>
                <a:spcPct val="10000"/>
              </a:spcBef>
            </a:pPr>
            <a:r>
              <a:rPr lang="en-US" sz="2400" smtClean="0"/>
              <a:t>Optimized abstraction </a:t>
            </a:r>
          </a:p>
          <a:p>
            <a:pPr lvl="1">
              <a:lnSpc>
                <a:spcPct val="80000"/>
              </a:lnSpc>
              <a:spcBef>
                <a:spcPct val="10000"/>
              </a:spcBef>
            </a:pPr>
            <a:r>
              <a:rPr lang="en-US" sz="2000" smtClean="0"/>
              <a:t>Round 1</a:t>
            </a:r>
          </a:p>
          <a:p>
            <a:pPr lvl="2">
              <a:lnSpc>
                <a:spcPct val="80000"/>
              </a:lnSpc>
              <a:spcBef>
                <a:spcPct val="10000"/>
              </a:spcBef>
            </a:pPr>
            <a:r>
              <a:rPr lang="en-US" sz="1800" smtClean="0"/>
              <a:t>There are 1,326 hands, of which 169 are strategically different</a:t>
            </a:r>
          </a:p>
          <a:p>
            <a:pPr lvl="2">
              <a:lnSpc>
                <a:spcPct val="80000"/>
              </a:lnSpc>
              <a:spcBef>
                <a:spcPct val="10000"/>
              </a:spcBef>
            </a:pPr>
            <a:r>
              <a:rPr lang="en-US" sz="1800" smtClean="0"/>
              <a:t>We allowed 15 abstract states</a:t>
            </a:r>
          </a:p>
          <a:p>
            <a:pPr lvl="1">
              <a:lnSpc>
                <a:spcPct val="80000"/>
              </a:lnSpc>
              <a:spcBef>
                <a:spcPct val="10000"/>
              </a:spcBef>
            </a:pPr>
            <a:r>
              <a:rPr lang="en-US" sz="2000" smtClean="0"/>
              <a:t>Round 2</a:t>
            </a:r>
          </a:p>
          <a:p>
            <a:pPr lvl="2">
              <a:lnSpc>
                <a:spcPct val="80000"/>
              </a:lnSpc>
              <a:spcBef>
                <a:spcPct val="10000"/>
              </a:spcBef>
            </a:pPr>
            <a:r>
              <a:rPr lang="en-US" sz="1800" smtClean="0"/>
              <a:t>There are 25,989,600 distinct possible hands</a:t>
            </a:r>
          </a:p>
          <a:p>
            <a:pPr lvl="3">
              <a:lnSpc>
                <a:spcPct val="80000"/>
              </a:lnSpc>
              <a:spcBef>
                <a:spcPct val="10000"/>
              </a:spcBef>
            </a:pPr>
            <a:r>
              <a:rPr lang="en-US" sz="1600" i="1" smtClean="0"/>
              <a:t>GameShrink</a:t>
            </a:r>
            <a:r>
              <a:rPr lang="en-US" sz="1600" smtClean="0"/>
              <a:t> (in lossless mode for Phase I) determined there are ~10</a:t>
            </a:r>
            <a:r>
              <a:rPr lang="en-US" sz="1600" baseline="30000" smtClean="0"/>
              <a:t>6</a:t>
            </a:r>
            <a:r>
              <a:rPr lang="en-US" sz="1600" smtClean="0"/>
              <a:t> strategically different hands</a:t>
            </a:r>
          </a:p>
          <a:p>
            <a:pPr lvl="2">
              <a:lnSpc>
                <a:spcPct val="80000"/>
              </a:lnSpc>
              <a:spcBef>
                <a:spcPct val="10000"/>
              </a:spcBef>
            </a:pPr>
            <a:r>
              <a:rPr lang="en-US" sz="1800" smtClean="0"/>
              <a:t>Allowed 225 abstract states</a:t>
            </a:r>
          </a:p>
          <a:p>
            <a:pPr lvl="1">
              <a:lnSpc>
                <a:spcPct val="80000"/>
              </a:lnSpc>
              <a:spcBef>
                <a:spcPct val="10000"/>
              </a:spcBef>
            </a:pPr>
            <a:r>
              <a:rPr lang="en-US" sz="2000" smtClean="0"/>
              <a:t>Round 3</a:t>
            </a:r>
          </a:p>
          <a:p>
            <a:pPr lvl="2">
              <a:lnSpc>
                <a:spcPct val="80000"/>
              </a:lnSpc>
              <a:spcBef>
                <a:spcPct val="10000"/>
              </a:spcBef>
            </a:pPr>
            <a:r>
              <a:rPr lang="en-US" sz="1800" smtClean="0"/>
              <a:t>There are 1,221,511,200 distinct possible hands</a:t>
            </a:r>
          </a:p>
          <a:p>
            <a:pPr lvl="2">
              <a:lnSpc>
                <a:spcPct val="80000"/>
              </a:lnSpc>
              <a:spcBef>
                <a:spcPct val="10000"/>
              </a:spcBef>
            </a:pPr>
            <a:r>
              <a:rPr lang="en-US" sz="1800" smtClean="0"/>
              <a:t>Allowed 900 abstract states</a:t>
            </a:r>
          </a:p>
          <a:p>
            <a:pPr>
              <a:lnSpc>
                <a:spcPct val="80000"/>
              </a:lnSpc>
              <a:spcBef>
                <a:spcPct val="10000"/>
              </a:spcBef>
            </a:pPr>
            <a:endParaRPr lang="en-US" sz="2400" smtClean="0"/>
          </a:p>
          <a:p>
            <a:pPr>
              <a:lnSpc>
                <a:spcPct val="80000"/>
              </a:lnSpc>
              <a:spcBef>
                <a:spcPct val="10000"/>
              </a:spcBef>
            </a:pPr>
            <a:r>
              <a:rPr lang="en-US" sz="2400" smtClean="0"/>
              <a:t>Optimizing the approximate abstraction took 3 days on 4 CPUs</a:t>
            </a:r>
          </a:p>
          <a:p>
            <a:pPr>
              <a:lnSpc>
                <a:spcPct val="80000"/>
              </a:lnSpc>
              <a:spcBef>
                <a:spcPct val="10000"/>
              </a:spcBef>
            </a:pPr>
            <a:endParaRPr lang="en-US" sz="2400" smtClean="0"/>
          </a:p>
          <a:p>
            <a:pPr>
              <a:lnSpc>
                <a:spcPct val="80000"/>
              </a:lnSpc>
              <a:spcBef>
                <a:spcPct val="10000"/>
              </a:spcBef>
            </a:pPr>
            <a:r>
              <a:rPr lang="en-US" sz="2400" smtClean="0"/>
              <a:t>LP took 7 days and 80 GB using CPLEX’s barrier method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8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18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18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8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18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18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185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18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18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185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1859">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185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 y="152400"/>
            <a:ext cx="8912225" cy="749300"/>
          </a:xfrm>
        </p:spPr>
        <p:txBody>
          <a:bodyPr/>
          <a:lstStyle/>
          <a:p>
            <a:r>
              <a:rPr lang="en-US" sz="3600" smtClean="0"/>
              <a:t>Mitigating effect of round-based abstraction (i.e., having 2 phases)</a:t>
            </a:r>
          </a:p>
        </p:txBody>
      </p:sp>
      <p:sp>
        <p:nvSpPr>
          <p:cNvPr id="66563" name="Rectangle 3"/>
          <p:cNvSpPr>
            <a:spLocks noGrp="1" noChangeArrowheads="1"/>
          </p:cNvSpPr>
          <p:nvPr>
            <p:ph type="body" idx="1"/>
          </p:nvPr>
        </p:nvSpPr>
        <p:spPr>
          <a:xfrm>
            <a:off x="414338" y="1233488"/>
            <a:ext cx="8440737" cy="5118100"/>
          </a:xfrm>
        </p:spPr>
        <p:txBody>
          <a:bodyPr/>
          <a:lstStyle/>
          <a:p>
            <a:pPr>
              <a:lnSpc>
                <a:spcPct val="90000"/>
              </a:lnSpc>
            </a:pPr>
            <a:r>
              <a:rPr lang="en-US" sz="2800" smtClean="0"/>
              <a:t>For leaves of Phase I, GS1 &amp; SparBot assumed rollout</a:t>
            </a:r>
          </a:p>
          <a:p>
            <a:pPr>
              <a:lnSpc>
                <a:spcPct val="90000"/>
              </a:lnSpc>
            </a:pPr>
            <a:r>
              <a:rPr lang="en-US" sz="2800" smtClean="0"/>
              <a:t>Can do better by estimating the actions from later in the game (betting) using statistics</a:t>
            </a:r>
          </a:p>
          <a:p>
            <a:pPr>
              <a:lnSpc>
                <a:spcPct val="90000"/>
              </a:lnSpc>
            </a:pPr>
            <a:r>
              <a:rPr lang="en-US" sz="2800" smtClean="0"/>
              <a:t>For each possible hand strength and in each possible betting situation, we stored the probability of each possible action</a:t>
            </a:r>
          </a:p>
          <a:p>
            <a:pPr lvl="1">
              <a:lnSpc>
                <a:spcPct val="90000"/>
              </a:lnSpc>
            </a:pPr>
            <a:r>
              <a:rPr lang="en-US" sz="2400" smtClean="0"/>
              <a:t>Mine history of how betting has gone in later rounds from 100,000’s of hands that SparBot played</a:t>
            </a:r>
          </a:p>
          <a:p>
            <a:pPr lvl="1">
              <a:lnSpc>
                <a:spcPct val="90000"/>
              </a:lnSpc>
            </a:pPr>
            <a:r>
              <a:rPr lang="en-US" sz="2400" smtClean="0"/>
              <a:t>E.g. of betting in 4</a:t>
            </a:r>
            <a:r>
              <a:rPr lang="en-US" sz="2400" baseline="30000" smtClean="0"/>
              <a:t>th</a:t>
            </a:r>
            <a:r>
              <a:rPr lang="en-US" sz="2400" smtClean="0"/>
              <a:t> round </a:t>
            </a:r>
          </a:p>
          <a:p>
            <a:pPr lvl="2">
              <a:lnSpc>
                <a:spcPct val="90000"/>
              </a:lnSpc>
            </a:pPr>
            <a:r>
              <a:rPr lang="en-US" sz="2000" smtClean="0"/>
              <a:t>Player 1 has bet.  Player 2’s turn</a:t>
            </a:r>
          </a:p>
        </p:txBody>
      </p:sp>
      <p:pic>
        <p:nvPicPr>
          <p:cNvPr id="4" name="Picture 3" descr="probs"/>
          <p:cNvPicPr>
            <a:picLocks noChangeAspect="1" noChangeArrowheads="1"/>
          </p:cNvPicPr>
          <p:nvPr/>
        </p:nvPicPr>
        <p:blipFill>
          <a:blip r:embed="rId3" cstate="print"/>
          <a:srcRect/>
          <a:stretch>
            <a:fillRect/>
          </a:stretch>
        </p:blipFill>
        <p:spPr bwMode="auto">
          <a:xfrm>
            <a:off x="5141913" y="4529138"/>
            <a:ext cx="3409950" cy="21415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5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5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56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1775" y="76200"/>
            <a:ext cx="8731250" cy="749300"/>
          </a:xfrm>
        </p:spPr>
        <p:txBody>
          <a:bodyPr/>
          <a:lstStyle/>
          <a:p>
            <a:r>
              <a:rPr lang="en-US" sz="4000" smtClean="0"/>
              <a:t>Phase II (rounds 3 and 4)</a:t>
            </a:r>
            <a:endParaRPr lang="en-US" sz="2800" smtClean="0"/>
          </a:p>
        </p:txBody>
      </p:sp>
      <p:sp>
        <p:nvSpPr>
          <p:cNvPr id="51203" name="Rectangle 3"/>
          <p:cNvSpPr>
            <a:spLocks noGrp="1" noChangeArrowheads="1"/>
          </p:cNvSpPr>
          <p:nvPr>
            <p:ph type="body" idx="1"/>
          </p:nvPr>
        </p:nvSpPr>
        <p:spPr>
          <a:xfrm>
            <a:off x="152400" y="1066800"/>
            <a:ext cx="8991600" cy="5791200"/>
          </a:xfrm>
        </p:spPr>
        <p:txBody>
          <a:bodyPr/>
          <a:lstStyle/>
          <a:p>
            <a:pPr>
              <a:spcBef>
                <a:spcPct val="10000"/>
              </a:spcBef>
            </a:pPr>
            <a:r>
              <a:rPr lang="en-US" dirty="0" smtClean="0"/>
              <a:t>Note: overlapping phases</a:t>
            </a:r>
          </a:p>
          <a:p>
            <a:pPr>
              <a:spcBef>
                <a:spcPct val="10000"/>
              </a:spcBef>
            </a:pPr>
            <a:endParaRPr lang="en-US" dirty="0" smtClean="0"/>
          </a:p>
          <a:p>
            <a:pPr>
              <a:spcBef>
                <a:spcPct val="10000"/>
              </a:spcBef>
            </a:pPr>
            <a:r>
              <a:rPr lang="en-US" dirty="0" smtClean="0"/>
              <a:t>Abstraction for Phase II computed using the same optimized abstraction algorithm as in Phase I</a:t>
            </a:r>
          </a:p>
          <a:p>
            <a:pPr>
              <a:spcBef>
                <a:spcPct val="10000"/>
              </a:spcBef>
            </a:pPr>
            <a:endParaRPr lang="en-US" dirty="0" smtClean="0"/>
          </a:p>
          <a:p>
            <a:pPr>
              <a:spcBef>
                <a:spcPct val="10000"/>
              </a:spcBef>
            </a:pPr>
            <a:r>
              <a:rPr lang="en-US" dirty="0" smtClean="0"/>
              <a:t>Equilibrium for Phase II solved in real time (as in </a:t>
            </a:r>
            <a:r>
              <a:rPr lang="en-US" i="1" dirty="0" smtClean="0"/>
              <a:t>GS1)</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4000" smtClean="0"/>
              <a:t>Precompute several databases</a:t>
            </a:r>
          </a:p>
        </p:txBody>
      </p:sp>
      <p:sp>
        <p:nvSpPr>
          <p:cNvPr id="52227" name="Rectangle 3"/>
          <p:cNvSpPr>
            <a:spLocks noGrp="1" noChangeArrowheads="1"/>
          </p:cNvSpPr>
          <p:nvPr>
            <p:ph type="body" idx="1"/>
          </p:nvPr>
        </p:nvSpPr>
        <p:spPr/>
        <p:txBody>
          <a:bodyPr/>
          <a:lstStyle/>
          <a:p>
            <a:pPr>
              <a:lnSpc>
                <a:spcPct val="80000"/>
              </a:lnSpc>
            </a:pPr>
            <a:r>
              <a:rPr lang="en-US" sz="2400" b="1" smtClean="0">
                <a:latin typeface="Courier New" pitchFamily="49" charset="0"/>
              </a:rPr>
              <a:t>db5</a:t>
            </a:r>
            <a:r>
              <a:rPr lang="en-US" sz="2400" smtClean="0"/>
              <a:t>: possible wins and losses (for a single player) for every combination of two hole cards and three community cards (25,989,600 entries)</a:t>
            </a:r>
          </a:p>
          <a:p>
            <a:pPr lvl="1">
              <a:lnSpc>
                <a:spcPct val="80000"/>
              </a:lnSpc>
            </a:pPr>
            <a:r>
              <a:rPr lang="en-US" sz="2000" smtClean="0"/>
              <a:t>Used by </a:t>
            </a:r>
            <a:r>
              <a:rPr lang="en-US" sz="2000" i="1" smtClean="0"/>
              <a:t>GameShrink</a:t>
            </a:r>
            <a:r>
              <a:rPr lang="en-US" sz="2000" smtClean="0"/>
              <a:t> for quickly comparing the similarity of two hands</a:t>
            </a:r>
          </a:p>
          <a:p>
            <a:pPr>
              <a:lnSpc>
                <a:spcPct val="80000"/>
              </a:lnSpc>
            </a:pPr>
            <a:r>
              <a:rPr lang="en-US" sz="2400" b="1" smtClean="0">
                <a:latin typeface="Courier New" pitchFamily="49" charset="0"/>
              </a:rPr>
              <a:t>db223</a:t>
            </a:r>
            <a:r>
              <a:rPr lang="en-US" sz="2400" smtClean="0"/>
              <a:t>: possible wins and losses (for both players) for every combination of pairs of two hole cards and three community cards based on a roll-out of the remaining cards (14,047,378,800 entries)</a:t>
            </a:r>
          </a:p>
          <a:p>
            <a:pPr lvl="1">
              <a:lnSpc>
                <a:spcPct val="80000"/>
              </a:lnSpc>
            </a:pPr>
            <a:r>
              <a:rPr lang="en-US" sz="2000" smtClean="0"/>
              <a:t>Used for computing payoffs of the Phase I game to speed up the LP creation</a:t>
            </a:r>
          </a:p>
          <a:p>
            <a:pPr>
              <a:lnSpc>
                <a:spcPct val="80000"/>
              </a:lnSpc>
            </a:pPr>
            <a:r>
              <a:rPr lang="en-US" sz="2400" b="1" smtClean="0">
                <a:latin typeface="Courier New" pitchFamily="49" charset="0"/>
              </a:rPr>
              <a:t>handval</a:t>
            </a:r>
            <a:r>
              <a:rPr lang="en-US" sz="2400" smtClean="0"/>
              <a:t>: concise encoding of a 7-card hand rank used for fast comparisons of hands (133,784,560 entries)</a:t>
            </a:r>
          </a:p>
          <a:p>
            <a:pPr lvl="1">
              <a:lnSpc>
                <a:spcPct val="80000"/>
              </a:lnSpc>
            </a:pPr>
            <a:r>
              <a:rPr lang="en-US" sz="2000" smtClean="0"/>
              <a:t>Used in several places, including in the construction of </a:t>
            </a:r>
            <a:r>
              <a:rPr lang="en-US" sz="2000" b="1" smtClean="0">
                <a:latin typeface="Courier New" pitchFamily="49" charset="0"/>
              </a:rPr>
              <a:t>db5</a:t>
            </a:r>
            <a:r>
              <a:rPr lang="en-US" sz="2000" smtClean="0"/>
              <a:t> and </a:t>
            </a:r>
            <a:r>
              <a:rPr lang="en-US" sz="2000" b="1" smtClean="0">
                <a:latin typeface="Courier New" pitchFamily="49" charset="0"/>
              </a:rPr>
              <a:t>db223</a:t>
            </a:r>
          </a:p>
          <a:p>
            <a:pPr>
              <a:lnSpc>
                <a:spcPct val="80000"/>
              </a:lnSpc>
            </a:pPr>
            <a:r>
              <a:rPr lang="en-US" sz="2400" smtClean="0"/>
              <a:t>Colexicographical ordering used to compute indices into the databases allowing for very fast lookups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3123" y="67557"/>
            <a:ext cx="8880048" cy="922256"/>
          </a:xfrm>
        </p:spPr>
        <p:txBody>
          <a:bodyPr/>
          <a:lstStyle/>
          <a:p>
            <a:r>
              <a:rPr lang="en-US" dirty="0"/>
              <a:t>Sequence </a:t>
            </a:r>
            <a:r>
              <a:rPr lang="en-US" dirty="0" smtClean="0"/>
              <a:t>form </a:t>
            </a:r>
            <a:br>
              <a:rPr lang="en-US" dirty="0" smtClean="0"/>
            </a:br>
            <a:r>
              <a:rPr lang="en-US" sz="1600" dirty="0" smtClean="0"/>
              <a:t>[</a:t>
            </a:r>
            <a:r>
              <a:rPr lang="en-US" sz="1600" dirty="0" err="1" smtClean="0"/>
              <a:t>Romanovskii</a:t>
            </a:r>
            <a:r>
              <a:rPr lang="en-US" sz="1600" dirty="0" smtClean="0"/>
              <a:t> 62, re-invented in English-speaking literature: Koller &amp; Megiddo 92, von Stengel 96]</a:t>
            </a:r>
            <a:endParaRPr lang="en-US" dirty="0"/>
          </a:p>
        </p:txBody>
      </p:sp>
      <p:sp>
        <p:nvSpPr>
          <p:cNvPr id="6147" name="Rectangle 3"/>
          <p:cNvSpPr>
            <a:spLocks noGrp="1" noChangeArrowheads="1"/>
          </p:cNvSpPr>
          <p:nvPr>
            <p:ph type="body" idx="1"/>
          </p:nvPr>
        </p:nvSpPr>
        <p:spPr>
          <a:xfrm>
            <a:off x="685800" y="1230198"/>
            <a:ext cx="7772400" cy="2286000"/>
          </a:xfrm>
        </p:spPr>
        <p:txBody>
          <a:bodyPr/>
          <a:lstStyle/>
          <a:p>
            <a:pPr>
              <a:lnSpc>
                <a:spcPct val="90000"/>
              </a:lnSpc>
            </a:pPr>
            <a:r>
              <a:rPr lang="en-US" sz="2800" dirty="0"/>
              <a:t>Instead of a move for every information set, consider choices necessary to reach each information set and each leaf</a:t>
            </a:r>
          </a:p>
          <a:p>
            <a:pPr>
              <a:lnSpc>
                <a:spcPct val="90000"/>
              </a:lnSpc>
            </a:pPr>
            <a:r>
              <a:rPr lang="en-US" sz="2800" dirty="0"/>
              <a:t>These choices are </a:t>
            </a:r>
            <a:r>
              <a:rPr lang="en-US" sz="2800" i="1" dirty="0"/>
              <a:t>sequences</a:t>
            </a:r>
            <a:r>
              <a:rPr lang="en-US" sz="2800" dirty="0"/>
              <a:t> and constitute the pure strategies in the sequence form</a:t>
            </a:r>
          </a:p>
        </p:txBody>
      </p:sp>
      <p:sp>
        <p:nvSpPr>
          <p:cNvPr id="6149" name="Text Box 5"/>
          <p:cNvSpPr txBox="1">
            <a:spLocks noChangeArrowheads="1"/>
          </p:cNvSpPr>
          <p:nvPr/>
        </p:nvSpPr>
        <p:spPr bwMode="auto">
          <a:xfrm>
            <a:off x="5257800" y="4800600"/>
            <a:ext cx="2971800" cy="946150"/>
          </a:xfrm>
          <a:prstGeom prst="rect">
            <a:avLst/>
          </a:prstGeom>
          <a:noFill/>
          <a:ln w="9525">
            <a:noFill/>
            <a:miter lim="800000"/>
            <a:headEnd/>
            <a:tailEnd/>
          </a:ln>
          <a:effectLst/>
        </p:spPr>
        <p:txBody>
          <a:bodyPr>
            <a:spAutoFit/>
          </a:bodyPr>
          <a:lstStyle/>
          <a:p>
            <a:r>
              <a:rPr lang="en-US" sz="2800" i="1"/>
              <a:t>S</a:t>
            </a:r>
            <a:r>
              <a:rPr lang="en-US" sz="2800" i="1" baseline="-25000"/>
              <a:t>1</a:t>
            </a:r>
            <a:r>
              <a:rPr lang="en-US" sz="2800"/>
              <a:t> = {{}, </a:t>
            </a:r>
            <a:r>
              <a:rPr lang="en-US" sz="2800" i="1"/>
              <a:t>l</a:t>
            </a:r>
            <a:r>
              <a:rPr lang="en-US" sz="2800"/>
              <a:t>, </a:t>
            </a:r>
            <a:r>
              <a:rPr lang="en-US" sz="2800" i="1"/>
              <a:t>r</a:t>
            </a:r>
            <a:r>
              <a:rPr lang="en-US" sz="2800"/>
              <a:t>, </a:t>
            </a:r>
            <a:r>
              <a:rPr lang="en-US" sz="2800" i="1"/>
              <a:t>L</a:t>
            </a:r>
            <a:r>
              <a:rPr lang="en-US" sz="2800"/>
              <a:t>, </a:t>
            </a:r>
            <a:r>
              <a:rPr lang="en-US" sz="2800" i="1"/>
              <a:t>R</a:t>
            </a:r>
            <a:r>
              <a:rPr lang="en-US" sz="2800"/>
              <a:t>}</a:t>
            </a:r>
          </a:p>
          <a:p>
            <a:r>
              <a:rPr lang="en-US" sz="2800" i="1"/>
              <a:t>S</a:t>
            </a:r>
            <a:r>
              <a:rPr lang="en-US" sz="2800" i="1" baseline="-25000"/>
              <a:t>2</a:t>
            </a:r>
            <a:r>
              <a:rPr lang="en-US" sz="2800"/>
              <a:t> = {{}, </a:t>
            </a:r>
            <a:r>
              <a:rPr lang="en-US" sz="2800" i="1"/>
              <a:t>c</a:t>
            </a:r>
            <a:r>
              <a:rPr lang="en-US" sz="2800"/>
              <a:t>, </a:t>
            </a:r>
            <a:r>
              <a:rPr lang="en-US" sz="2800" i="1"/>
              <a:t>d</a:t>
            </a:r>
            <a:r>
              <a:rPr lang="en-US" sz="2800"/>
              <a:t>}</a:t>
            </a:r>
          </a:p>
        </p:txBody>
      </p:sp>
      <p:pic>
        <p:nvPicPr>
          <p:cNvPr id="6150" name="Picture 6"/>
          <p:cNvPicPr>
            <a:picLocks noChangeAspect="1" noChangeArrowheads="1"/>
          </p:cNvPicPr>
          <p:nvPr/>
        </p:nvPicPr>
        <p:blipFill>
          <a:blip r:embed="rId2" cstate="print"/>
          <a:srcRect/>
          <a:stretch>
            <a:fillRect/>
          </a:stretch>
        </p:blipFill>
        <p:spPr bwMode="auto">
          <a:xfrm>
            <a:off x="1371600" y="3529013"/>
            <a:ext cx="2959100" cy="32527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i="1" smtClean="0"/>
              <a:t>GS2 </a:t>
            </a:r>
            <a:r>
              <a:rPr lang="en-US" sz="4000" smtClean="0"/>
              <a:t>experiments</a:t>
            </a:r>
          </a:p>
        </p:txBody>
      </p:sp>
      <p:graphicFrame>
        <p:nvGraphicFramePr>
          <p:cNvPr id="70690" name="Group 34"/>
          <p:cNvGraphicFramePr>
            <a:graphicFrameLocks noGrp="1"/>
          </p:cNvGraphicFramePr>
          <p:nvPr>
            <p:ph sz="half" idx="2"/>
          </p:nvPr>
        </p:nvGraphicFramePr>
        <p:xfrm>
          <a:off x="304800" y="1066800"/>
          <a:ext cx="8626475" cy="4120896"/>
        </p:xfrm>
        <a:graphic>
          <a:graphicData uri="http://schemas.openxmlformats.org/drawingml/2006/table">
            <a:tbl>
              <a:tblPr/>
              <a:tblGrid>
                <a:gridCol w="2362200"/>
                <a:gridCol w="2590800"/>
                <a:gridCol w="3673475"/>
              </a:tblGrid>
              <a:tr h="430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Opponent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Series won by </a:t>
                      </a:r>
                      <a:r>
                        <a:rPr kumimoji="0" lang="en-US" sz="2800" b="1" i="1" u="none" strike="noStrike" cap="none" normalizeH="0" baseline="0" smtClean="0">
                          <a:ln>
                            <a:noFill/>
                          </a:ln>
                          <a:solidFill>
                            <a:schemeClr val="bg1"/>
                          </a:solidFill>
                          <a:effectLst/>
                          <a:latin typeface="Times New Roman" pitchFamily="18" charset="0"/>
                        </a:rPr>
                        <a:t>GS2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Win rate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(small bets per hand)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bg1"/>
                          </a:solidFill>
                          <a:effectLst/>
                          <a:latin typeface="Times New Roman" pitchFamily="18" charset="0"/>
                        </a:rPr>
                        <a:t>GS1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2"/>
                          </a:solidFill>
                          <a:effectLst/>
                          <a:latin typeface="Times New Roman" pitchFamily="18" charset="0"/>
                        </a:rPr>
                        <a:t>38 of 50</a:t>
                      </a:r>
                      <a:r>
                        <a:rPr kumimoji="0" lang="en-US" sz="2800" b="0" i="0" u="none" strike="noStrike" cap="none" normalizeH="0" baseline="0" smtClean="0">
                          <a:ln>
                            <a:noFill/>
                          </a:ln>
                          <a:solidFill>
                            <a:schemeClr val="bg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p=.00031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+0.031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bg1"/>
                          </a:solidFill>
                          <a:effectLst/>
                          <a:latin typeface="Times New Roman" pitchFamily="18" charset="0"/>
                        </a:rPr>
                        <a:t>Sparbot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2"/>
                          </a:solidFill>
                          <a:effectLst/>
                          <a:latin typeface="Times New Roman" pitchFamily="18" charset="0"/>
                        </a:rPr>
                        <a:t>28 of 50</a:t>
                      </a:r>
                      <a:r>
                        <a:rPr kumimoji="0" lang="en-US" sz="2800" b="0" i="0" u="none" strike="noStrike" cap="none" normalizeH="0" baseline="0" smtClean="0">
                          <a:ln>
                            <a:noFill/>
                          </a:ln>
                          <a:solidFill>
                            <a:schemeClr val="bg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p=.48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+0.0043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3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bg1"/>
                          </a:solidFill>
                          <a:effectLst/>
                          <a:latin typeface="Times New Roman" pitchFamily="18" charset="0"/>
                        </a:rPr>
                        <a:t>Vexbot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2"/>
                          </a:solidFill>
                          <a:effectLst/>
                          <a:latin typeface="Times New Roman" pitchFamily="18" charset="0"/>
                        </a:rPr>
                        <a:t>32 of 50</a:t>
                      </a:r>
                      <a:r>
                        <a:rPr kumimoji="0" lang="en-US" sz="2800" b="0" i="0" u="none" strike="noStrike" cap="none" normalizeH="0" baseline="0" smtClean="0">
                          <a:ln>
                            <a:noFill/>
                          </a:ln>
                          <a:solidFill>
                            <a:schemeClr val="bg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p=.065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-0.0062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p:txBody>
          <a:bodyPr/>
          <a:lstStyle/>
          <a:p>
            <a:r>
              <a:rPr lang="en-US" i="1" smtClean="0"/>
              <a:t>GS3</a:t>
            </a:r>
          </a:p>
        </p:txBody>
      </p:sp>
      <p:sp>
        <p:nvSpPr>
          <p:cNvPr id="54275" name="Rectangle 5"/>
          <p:cNvSpPr>
            <a:spLocks noGrp="1" noChangeArrowheads="1"/>
          </p:cNvSpPr>
          <p:nvPr>
            <p:ph type="subTitle" idx="1"/>
          </p:nvPr>
        </p:nvSpPr>
        <p:spPr/>
        <p:txBody>
          <a:bodyPr/>
          <a:lstStyle/>
          <a:p>
            <a:r>
              <a:rPr lang="en-US" dirty="0" smtClean="0"/>
              <a:t>8/2006 – 3/2007</a:t>
            </a:r>
          </a:p>
          <a:p>
            <a:r>
              <a:rPr lang="en-US" sz="2800" dirty="0" smtClean="0"/>
              <a:t>[Gilpin, Sandholm &amp; S</a:t>
            </a:r>
            <a:r>
              <a:rPr lang="en-US" sz="2800" dirty="0" smtClean="0">
                <a:effectLst>
                  <a:outerShdw blurRad="38100" dist="38100" dir="2700000" algn="tl">
                    <a:srgbClr val="000000"/>
                  </a:outerShdw>
                </a:effectLst>
                <a:cs typeface="Times New Roman" pitchFamily="18" charset="0"/>
                <a:sym typeface="Symbol" pitchFamily="18" charset="2"/>
              </a:rPr>
              <a:t>ø</a:t>
            </a:r>
            <a:r>
              <a:rPr lang="en-US" sz="2800" dirty="0" smtClean="0"/>
              <a:t>rensen AAAI’07]</a:t>
            </a:r>
          </a:p>
          <a:p>
            <a:endParaRPr lang="en-US" sz="2800" dirty="0" smtClean="0"/>
          </a:p>
          <a:p>
            <a:r>
              <a:rPr lang="en-US" sz="2800" dirty="0" smtClean="0">
                <a:solidFill>
                  <a:schemeClr val="tx2"/>
                </a:solidFill>
              </a:rPr>
              <a:t>Our later bots were generated with same abstraction algorithm</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Entire game solved holistically</a:t>
            </a:r>
          </a:p>
        </p:txBody>
      </p:sp>
      <p:sp>
        <p:nvSpPr>
          <p:cNvPr id="55299" name="Content Placeholder 2"/>
          <p:cNvSpPr>
            <a:spLocks noGrp="1"/>
          </p:cNvSpPr>
          <p:nvPr>
            <p:ph idx="1"/>
          </p:nvPr>
        </p:nvSpPr>
        <p:spPr/>
        <p:txBody>
          <a:bodyPr/>
          <a:lstStyle/>
          <a:p>
            <a:r>
              <a:rPr lang="en-US" dirty="0" smtClean="0"/>
              <a:t>We no longer break game into phases</a:t>
            </a:r>
          </a:p>
          <a:p>
            <a:pPr lvl="1"/>
            <a:r>
              <a:rPr lang="en-US" dirty="0" smtClean="0"/>
              <a:t>Because our new equilibrium-finding algorithms can solve games of the size that stem from reasonably fine-grained abstractions of the entire game</a:t>
            </a:r>
          </a:p>
          <a:p>
            <a:endParaRPr lang="en-US" dirty="0" smtClean="0"/>
          </a:p>
          <a:p>
            <a:r>
              <a:rPr lang="en-US" dirty="0" smtClean="0"/>
              <a:t>=&gt; better strategies &amp; real-time end-game computation optional</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3600" smtClean="0"/>
              <a:t>Potential-aware automated abstraction</a:t>
            </a:r>
            <a:endParaRPr lang="en-US" sz="2400" smtClean="0"/>
          </a:p>
        </p:txBody>
      </p:sp>
      <p:sp>
        <p:nvSpPr>
          <p:cNvPr id="71683" name="Rectangle 3"/>
          <p:cNvSpPr>
            <a:spLocks noGrp="1" noChangeArrowheads="1"/>
          </p:cNvSpPr>
          <p:nvPr>
            <p:ph type="body" idx="1"/>
          </p:nvPr>
        </p:nvSpPr>
        <p:spPr/>
        <p:txBody>
          <a:bodyPr/>
          <a:lstStyle/>
          <a:p>
            <a:r>
              <a:rPr lang="en-US" dirty="0" smtClean="0"/>
              <a:t>All prior abstraction algorithms (including ours) had myopic probability of winning as the similarity metric</a:t>
            </a:r>
          </a:p>
          <a:p>
            <a:pPr lvl="1"/>
            <a:r>
              <a:rPr lang="en-US" dirty="0" smtClean="0"/>
              <a:t>Does not address </a:t>
            </a:r>
            <a:r>
              <a:rPr lang="en-US" i="1" dirty="0" smtClean="0"/>
              <a:t>potential</a:t>
            </a:r>
            <a:r>
              <a:rPr lang="en-US" dirty="0" smtClean="0"/>
              <a:t>, e.g., hands like flush draws where although the probability of winning is small, the payoff could be high</a:t>
            </a:r>
          </a:p>
          <a:p>
            <a:r>
              <a:rPr lang="en-US" dirty="0" smtClean="0"/>
              <a:t>Potential not only positive or negative, but also “multidimensional”</a:t>
            </a:r>
          </a:p>
          <a:p>
            <a:r>
              <a:rPr lang="en-US" dirty="0" smtClean="0"/>
              <a:t>GS3’s abstraction algorithm takes potential into account…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n-US" smtClean="0"/>
          </a:p>
        </p:txBody>
      </p:sp>
      <p:sp>
        <p:nvSpPr>
          <p:cNvPr id="57347" name="Rectangle 3"/>
          <p:cNvSpPr>
            <a:spLocks noGrp="1" noChangeArrowheads="1"/>
          </p:cNvSpPr>
          <p:nvPr>
            <p:ph type="body" idx="1"/>
          </p:nvPr>
        </p:nvSpPr>
        <p:spPr/>
        <p:txBody>
          <a:bodyPr/>
          <a:lstStyle/>
          <a:p>
            <a:r>
              <a:rPr lang="en-US" smtClean="0"/>
              <a:t>Idea: similarity metric between hands at round R should be based on the vector of probabilities of transitions to abstracted states at round R+1</a:t>
            </a:r>
          </a:p>
          <a:p>
            <a:pPr lvl="1"/>
            <a:r>
              <a:rPr lang="en-US" smtClean="0"/>
              <a:t>E.g., L</a:t>
            </a:r>
            <a:r>
              <a:rPr lang="en-US" baseline="-25000" smtClean="0"/>
              <a:t>1</a:t>
            </a:r>
            <a:r>
              <a:rPr lang="en-US" smtClean="0"/>
              <a:t> norm</a:t>
            </a:r>
          </a:p>
          <a:p>
            <a:r>
              <a:rPr lang="en-US" smtClean="0"/>
              <a:t>In the last round, the similarity metric is simply probability of winning (assuming rollout)</a:t>
            </a:r>
          </a:p>
          <a:p>
            <a:r>
              <a:rPr lang="en-US" smtClean="0"/>
              <a:t> This enables a bottom</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31775" y="241300"/>
            <a:ext cx="8731250" cy="749300"/>
          </a:xfrm>
        </p:spPr>
        <p:txBody>
          <a:bodyPr/>
          <a:lstStyle/>
          <a:p>
            <a:r>
              <a:rPr lang="en-US" sz="4000" smtClean="0"/>
              <a:t>Bottom-up pass to determine abstraction for round 1</a:t>
            </a:r>
          </a:p>
        </p:txBody>
      </p:sp>
      <p:sp>
        <p:nvSpPr>
          <p:cNvPr id="128003" name="Rectangle 3"/>
          <p:cNvSpPr>
            <a:spLocks noGrp="1" noChangeArrowheads="1"/>
          </p:cNvSpPr>
          <p:nvPr>
            <p:ph type="body" idx="1"/>
          </p:nvPr>
        </p:nvSpPr>
        <p:spPr>
          <a:xfrm>
            <a:off x="414338" y="5105400"/>
            <a:ext cx="8440737" cy="1524000"/>
          </a:xfrm>
        </p:spPr>
        <p:txBody>
          <a:bodyPr/>
          <a:lstStyle/>
          <a:p>
            <a:pPr>
              <a:lnSpc>
                <a:spcPct val="80000"/>
              </a:lnSpc>
            </a:pPr>
            <a:r>
              <a:rPr lang="en-US" sz="1800" smtClean="0"/>
              <a:t>Clustering using L</a:t>
            </a:r>
            <a:r>
              <a:rPr lang="en-US" sz="1800" baseline="-25000" smtClean="0"/>
              <a:t>1</a:t>
            </a:r>
            <a:r>
              <a:rPr lang="en-US" sz="1800" smtClean="0"/>
              <a:t> norm</a:t>
            </a:r>
          </a:p>
          <a:p>
            <a:pPr lvl="1">
              <a:lnSpc>
                <a:spcPct val="80000"/>
              </a:lnSpc>
            </a:pPr>
            <a:r>
              <a:rPr lang="en-US" sz="1600" smtClean="0"/>
              <a:t>Predetermined number of clusters, depending on size of abstraction we are shooting for</a:t>
            </a:r>
          </a:p>
          <a:p>
            <a:pPr>
              <a:lnSpc>
                <a:spcPct val="80000"/>
              </a:lnSpc>
            </a:pPr>
            <a:endParaRPr lang="en-US" sz="1800" smtClean="0"/>
          </a:p>
          <a:p>
            <a:pPr>
              <a:lnSpc>
                <a:spcPct val="80000"/>
              </a:lnSpc>
            </a:pPr>
            <a:r>
              <a:rPr lang="en-US" sz="1800" smtClean="0"/>
              <a:t>In the last (4th) round, there is no more potential =&gt; we use probability of winning (assuming rollout) as similarity metric</a:t>
            </a:r>
          </a:p>
        </p:txBody>
      </p:sp>
      <p:grpSp>
        <p:nvGrpSpPr>
          <p:cNvPr id="2" name="Group 36"/>
          <p:cNvGrpSpPr>
            <a:grpSpLocks/>
          </p:cNvGrpSpPr>
          <p:nvPr/>
        </p:nvGrpSpPr>
        <p:grpSpPr bwMode="auto">
          <a:xfrm>
            <a:off x="609600" y="3749675"/>
            <a:ext cx="5257800" cy="701675"/>
            <a:chOff x="384" y="2362"/>
            <a:chExt cx="3312" cy="442"/>
          </a:xfrm>
        </p:grpSpPr>
        <p:pic>
          <p:nvPicPr>
            <p:cNvPr id="58390" name="Picture 8" descr="MCHH00797_0000[1]"/>
            <p:cNvPicPr>
              <a:picLocks noChangeAspect="1" noChangeArrowheads="1"/>
            </p:cNvPicPr>
            <p:nvPr/>
          </p:nvPicPr>
          <p:blipFill>
            <a:blip r:embed="rId3" cstate="print"/>
            <a:srcRect/>
            <a:stretch>
              <a:fillRect/>
            </a:stretch>
          </p:blipFill>
          <p:spPr bwMode="auto">
            <a:xfrm>
              <a:off x="1536" y="2362"/>
              <a:ext cx="328" cy="442"/>
            </a:xfrm>
            <a:prstGeom prst="rect">
              <a:avLst/>
            </a:prstGeom>
            <a:noFill/>
            <a:ln w="9525">
              <a:noFill/>
              <a:miter lim="800000"/>
              <a:headEnd/>
              <a:tailEnd/>
            </a:ln>
          </p:spPr>
        </p:pic>
        <p:sp>
          <p:nvSpPr>
            <p:cNvPr id="58391" name="Text Box 9"/>
            <p:cNvSpPr txBox="1">
              <a:spLocks noChangeArrowheads="1"/>
            </p:cNvSpPr>
            <p:nvPr/>
          </p:nvSpPr>
          <p:spPr bwMode="auto">
            <a:xfrm>
              <a:off x="384" y="2410"/>
              <a:ext cx="636" cy="250"/>
            </a:xfrm>
            <a:prstGeom prst="rect">
              <a:avLst/>
            </a:prstGeom>
            <a:noFill/>
            <a:ln w="38100">
              <a:noFill/>
              <a:miter lim="800000"/>
              <a:headEnd/>
              <a:tailEnd/>
            </a:ln>
          </p:spPr>
          <p:txBody>
            <a:bodyPr wrap="none">
              <a:spAutoFit/>
            </a:bodyPr>
            <a:lstStyle/>
            <a:p>
              <a:r>
                <a:rPr lang="en-US"/>
                <a:t>Round r</a:t>
              </a:r>
            </a:p>
          </p:txBody>
        </p:sp>
        <p:pic>
          <p:nvPicPr>
            <p:cNvPr id="58392" name="Picture 10" descr="MCHH00797_0000[1]"/>
            <p:cNvPicPr>
              <a:picLocks noChangeAspect="1" noChangeArrowheads="1"/>
            </p:cNvPicPr>
            <p:nvPr/>
          </p:nvPicPr>
          <p:blipFill>
            <a:blip r:embed="rId3" cstate="print"/>
            <a:srcRect/>
            <a:stretch>
              <a:fillRect/>
            </a:stretch>
          </p:blipFill>
          <p:spPr bwMode="auto">
            <a:xfrm>
              <a:off x="2120" y="2362"/>
              <a:ext cx="328" cy="442"/>
            </a:xfrm>
            <a:prstGeom prst="rect">
              <a:avLst/>
            </a:prstGeom>
            <a:noFill/>
            <a:ln w="9525">
              <a:noFill/>
              <a:miter lim="800000"/>
              <a:headEnd/>
              <a:tailEnd/>
            </a:ln>
          </p:spPr>
        </p:pic>
        <p:pic>
          <p:nvPicPr>
            <p:cNvPr id="58393" name="Picture 11" descr="MCHH00797_0000[1]"/>
            <p:cNvPicPr>
              <a:picLocks noChangeAspect="1" noChangeArrowheads="1"/>
            </p:cNvPicPr>
            <p:nvPr/>
          </p:nvPicPr>
          <p:blipFill>
            <a:blip r:embed="rId3" cstate="print"/>
            <a:srcRect/>
            <a:stretch>
              <a:fillRect/>
            </a:stretch>
          </p:blipFill>
          <p:spPr bwMode="auto">
            <a:xfrm>
              <a:off x="2744" y="2362"/>
              <a:ext cx="328" cy="442"/>
            </a:xfrm>
            <a:prstGeom prst="rect">
              <a:avLst/>
            </a:prstGeom>
            <a:noFill/>
            <a:ln w="9525">
              <a:noFill/>
              <a:miter lim="800000"/>
              <a:headEnd/>
              <a:tailEnd/>
            </a:ln>
          </p:spPr>
        </p:pic>
        <p:pic>
          <p:nvPicPr>
            <p:cNvPr id="58394" name="Picture 12" descr="MCHH00797_0000[1]"/>
            <p:cNvPicPr>
              <a:picLocks noChangeAspect="1" noChangeArrowheads="1"/>
            </p:cNvPicPr>
            <p:nvPr/>
          </p:nvPicPr>
          <p:blipFill>
            <a:blip r:embed="rId3" cstate="print"/>
            <a:srcRect/>
            <a:stretch>
              <a:fillRect/>
            </a:stretch>
          </p:blipFill>
          <p:spPr bwMode="auto">
            <a:xfrm>
              <a:off x="3368" y="2362"/>
              <a:ext cx="328" cy="442"/>
            </a:xfrm>
            <a:prstGeom prst="rect">
              <a:avLst/>
            </a:prstGeom>
            <a:noFill/>
            <a:ln w="9525">
              <a:noFill/>
              <a:miter lim="800000"/>
              <a:headEnd/>
              <a:tailEnd/>
            </a:ln>
          </p:spPr>
        </p:pic>
      </p:grpSp>
      <p:grpSp>
        <p:nvGrpSpPr>
          <p:cNvPr id="3" name="Group 37"/>
          <p:cNvGrpSpPr>
            <a:grpSpLocks/>
          </p:cNvGrpSpPr>
          <p:nvPr/>
        </p:nvGrpSpPr>
        <p:grpSpPr bwMode="auto">
          <a:xfrm>
            <a:off x="457200" y="2209800"/>
            <a:ext cx="7696200" cy="549275"/>
            <a:chOff x="288" y="1392"/>
            <a:chExt cx="4848" cy="346"/>
          </a:xfrm>
        </p:grpSpPr>
        <p:sp>
          <p:nvSpPr>
            <p:cNvPr id="58383" name="Text Box 13"/>
            <p:cNvSpPr txBox="1">
              <a:spLocks noChangeArrowheads="1"/>
            </p:cNvSpPr>
            <p:nvPr/>
          </p:nvSpPr>
          <p:spPr bwMode="auto">
            <a:xfrm>
              <a:off x="288" y="1488"/>
              <a:ext cx="769" cy="250"/>
            </a:xfrm>
            <a:prstGeom prst="rect">
              <a:avLst/>
            </a:prstGeom>
            <a:noFill/>
            <a:ln w="38100">
              <a:noFill/>
              <a:miter lim="800000"/>
              <a:headEnd/>
              <a:tailEnd/>
            </a:ln>
          </p:spPr>
          <p:txBody>
            <a:bodyPr wrap="none">
              <a:spAutoFit/>
            </a:bodyPr>
            <a:lstStyle/>
            <a:p>
              <a:r>
                <a:rPr lang="en-US"/>
                <a:t>Round r-1</a:t>
              </a:r>
            </a:p>
          </p:txBody>
        </p:sp>
        <p:pic>
          <p:nvPicPr>
            <p:cNvPr id="58384" name="Picture 21" descr="MCj02873520000[1]"/>
            <p:cNvPicPr>
              <a:picLocks noChangeAspect="1" noChangeArrowheads="1"/>
            </p:cNvPicPr>
            <p:nvPr/>
          </p:nvPicPr>
          <p:blipFill>
            <a:blip r:embed="rId4" cstate="print"/>
            <a:srcRect/>
            <a:stretch>
              <a:fillRect/>
            </a:stretch>
          </p:blipFill>
          <p:spPr bwMode="auto">
            <a:xfrm>
              <a:off x="1440" y="1392"/>
              <a:ext cx="432" cy="335"/>
            </a:xfrm>
            <a:prstGeom prst="rect">
              <a:avLst/>
            </a:prstGeom>
            <a:noFill/>
            <a:ln w="9525">
              <a:noFill/>
              <a:miter lim="800000"/>
              <a:headEnd/>
              <a:tailEnd/>
            </a:ln>
          </p:spPr>
        </p:pic>
        <p:pic>
          <p:nvPicPr>
            <p:cNvPr id="58385" name="Picture 22" descr="MCj02873520000[1]"/>
            <p:cNvPicPr>
              <a:picLocks noChangeAspect="1" noChangeArrowheads="1"/>
            </p:cNvPicPr>
            <p:nvPr/>
          </p:nvPicPr>
          <p:blipFill>
            <a:blip r:embed="rId4" cstate="print"/>
            <a:srcRect/>
            <a:stretch>
              <a:fillRect/>
            </a:stretch>
          </p:blipFill>
          <p:spPr bwMode="auto">
            <a:xfrm>
              <a:off x="2064" y="1392"/>
              <a:ext cx="432" cy="335"/>
            </a:xfrm>
            <a:prstGeom prst="rect">
              <a:avLst/>
            </a:prstGeom>
            <a:noFill/>
            <a:ln w="9525">
              <a:noFill/>
              <a:miter lim="800000"/>
              <a:headEnd/>
              <a:tailEnd/>
            </a:ln>
          </p:spPr>
        </p:pic>
        <p:pic>
          <p:nvPicPr>
            <p:cNvPr id="58386" name="Picture 23" descr="MCj02873520000[1]"/>
            <p:cNvPicPr>
              <a:picLocks noChangeAspect="1" noChangeArrowheads="1"/>
            </p:cNvPicPr>
            <p:nvPr/>
          </p:nvPicPr>
          <p:blipFill>
            <a:blip r:embed="rId4" cstate="print"/>
            <a:srcRect/>
            <a:stretch>
              <a:fillRect/>
            </a:stretch>
          </p:blipFill>
          <p:spPr bwMode="auto">
            <a:xfrm>
              <a:off x="2664" y="1393"/>
              <a:ext cx="432" cy="335"/>
            </a:xfrm>
            <a:prstGeom prst="rect">
              <a:avLst/>
            </a:prstGeom>
            <a:noFill/>
            <a:ln w="9525">
              <a:noFill/>
              <a:miter lim="800000"/>
              <a:headEnd/>
              <a:tailEnd/>
            </a:ln>
          </p:spPr>
        </p:pic>
        <p:pic>
          <p:nvPicPr>
            <p:cNvPr id="58387" name="Picture 24" descr="MCj02873520000[1]"/>
            <p:cNvPicPr>
              <a:picLocks noChangeAspect="1" noChangeArrowheads="1"/>
            </p:cNvPicPr>
            <p:nvPr/>
          </p:nvPicPr>
          <p:blipFill>
            <a:blip r:embed="rId4" cstate="print"/>
            <a:srcRect/>
            <a:stretch>
              <a:fillRect/>
            </a:stretch>
          </p:blipFill>
          <p:spPr bwMode="auto">
            <a:xfrm>
              <a:off x="3312" y="1393"/>
              <a:ext cx="432" cy="335"/>
            </a:xfrm>
            <a:prstGeom prst="rect">
              <a:avLst/>
            </a:prstGeom>
            <a:noFill/>
            <a:ln w="9525">
              <a:noFill/>
              <a:miter lim="800000"/>
              <a:headEnd/>
              <a:tailEnd/>
            </a:ln>
          </p:spPr>
        </p:pic>
        <p:pic>
          <p:nvPicPr>
            <p:cNvPr id="58388" name="Picture 25" descr="MCj02873520000[1]"/>
            <p:cNvPicPr>
              <a:picLocks noChangeAspect="1" noChangeArrowheads="1"/>
            </p:cNvPicPr>
            <p:nvPr/>
          </p:nvPicPr>
          <p:blipFill>
            <a:blip r:embed="rId4" cstate="print"/>
            <a:srcRect/>
            <a:stretch>
              <a:fillRect/>
            </a:stretch>
          </p:blipFill>
          <p:spPr bwMode="auto">
            <a:xfrm>
              <a:off x="3984" y="1393"/>
              <a:ext cx="432" cy="335"/>
            </a:xfrm>
            <a:prstGeom prst="rect">
              <a:avLst/>
            </a:prstGeom>
            <a:noFill/>
            <a:ln w="9525">
              <a:noFill/>
              <a:miter lim="800000"/>
              <a:headEnd/>
              <a:tailEnd/>
            </a:ln>
          </p:spPr>
        </p:pic>
        <p:pic>
          <p:nvPicPr>
            <p:cNvPr id="58389" name="Picture 26" descr="MCj02873520000[1]"/>
            <p:cNvPicPr>
              <a:picLocks noChangeAspect="1" noChangeArrowheads="1"/>
            </p:cNvPicPr>
            <p:nvPr/>
          </p:nvPicPr>
          <p:blipFill>
            <a:blip r:embed="rId4" cstate="print"/>
            <a:srcRect/>
            <a:stretch>
              <a:fillRect/>
            </a:stretch>
          </p:blipFill>
          <p:spPr bwMode="auto">
            <a:xfrm>
              <a:off x="4704" y="1393"/>
              <a:ext cx="432" cy="335"/>
            </a:xfrm>
            <a:prstGeom prst="rect">
              <a:avLst/>
            </a:prstGeom>
            <a:noFill/>
            <a:ln w="9525">
              <a:noFill/>
              <a:miter lim="800000"/>
              <a:headEnd/>
              <a:tailEnd/>
            </a:ln>
          </p:spPr>
        </p:pic>
      </p:grpSp>
      <p:grpSp>
        <p:nvGrpSpPr>
          <p:cNvPr id="4" name="Group 35"/>
          <p:cNvGrpSpPr>
            <a:grpSpLocks/>
          </p:cNvGrpSpPr>
          <p:nvPr/>
        </p:nvGrpSpPr>
        <p:grpSpPr bwMode="auto">
          <a:xfrm>
            <a:off x="2368550" y="2835275"/>
            <a:ext cx="3575050" cy="777875"/>
            <a:chOff x="1492" y="1786"/>
            <a:chExt cx="2252" cy="490"/>
          </a:xfrm>
        </p:grpSpPr>
        <p:sp>
          <p:nvSpPr>
            <p:cNvPr id="58375" name="Line 27"/>
            <p:cNvSpPr>
              <a:spLocks noChangeShapeType="1"/>
            </p:cNvSpPr>
            <p:nvPr/>
          </p:nvSpPr>
          <p:spPr bwMode="auto">
            <a:xfrm>
              <a:off x="1728" y="1786"/>
              <a:ext cx="0" cy="480"/>
            </a:xfrm>
            <a:prstGeom prst="line">
              <a:avLst/>
            </a:prstGeom>
            <a:noFill/>
            <a:ln w="38100">
              <a:solidFill>
                <a:srgbClr val="00FF00"/>
              </a:solidFill>
              <a:round/>
              <a:headEnd/>
              <a:tailEnd type="triangle" w="med" len="med"/>
            </a:ln>
          </p:spPr>
          <p:txBody>
            <a:bodyPr wrap="none" anchor="ctr"/>
            <a:lstStyle/>
            <a:p>
              <a:endParaRPr lang="en-US"/>
            </a:p>
          </p:txBody>
        </p:sp>
        <p:sp>
          <p:nvSpPr>
            <p:cNvPr id="58376" name="Line 28"/>
            <p:cNvSpPr>
              <a:spLocks noChangeShapeType="1"/>
            </p:cNvSpPr>
            <p:nvPr/>
          </p:nvSpPr>
          <p:spPr bwMode="auto">
            <a:xfrm>
              <a:off x="1728" y="1786"/>
              <a:ext cx="480" cy="480"/>
            </a:xfrm>
            <a:prstGeom prst="line">
              <a:avLst/>
            </a:prstGeom>
            <a:noFill/>
            <a:ln w="38100">
              <a:solidFill>
                <a:srgbClr val="00FF00"/>
              </a:solidFill>
              <a:round/>
              <a:headEnd/>
              <a:tailEnd type="triangle" w="med" len="med"/>
            </a:ln>
          </p:spPr>
          <p:txBody>
            <a:bodyPr wrap="none" anchor="ctr"/>
            <a:lstStyle/>
            <a:p>
              <a:endParaRPr lang="en-US"/>
            </a:p>
          </p:txBody>
        </p:sp>
        <p:sp>
          <p:nvSpPr>
            <p:cNvPr id="58377" name="Line 29"/>
            <p:cNvSpPr>
              <a:spLocks noChangeShapeType="1"/>
            </p:cNvSpPr>
            <p:nvPr/>
          </p:nvSpPr>
          <p:spPr bwMode="auto">
            <a:xfrm>
              <a:off x="1728" y="1786"/>
              <a:ext cx="1152" cy="480"/>
            </a:xfrm>
            <a:prstGeom prst="line">
              <a:avLst/>
            </a:prstGeom>
            <a:noFill/>
            <a:ln w="38100">
              <a:solidFill>
                <a:srgbClr val="00FF00"/>
              </a:solidFill>
              <a:round/>
              <a:headEnd/>
              <a:tailEnd type="triangle" w="med" len="med"/>
            </a:ln>
          </p:spPr>
          <p:txBody>
            <a:bodyPr wrap="none" anchor="ctr"/>
            <a:lstStyle/>
            <a:p>
              <a:endParaRPr lang="en-US"/>
            </a:p>
          </p:txBody>
        </p:sp>
        <p:sp>
          <p:nvSpPr>
            <p:cNvPr id="58378" name="Line 30"/>
            <p:cNvSpPr>
              <a:spLocks noChangeShapeType="1"/>
            </p:cNvSpPr>
            <p:nvPr/>
          </p:nvSpPr>
          <p:spPr bwMode="auto">
            <a:xfrm>
              <a:off x="1728" y="1786"/>
              <a:ext cx="1824" cy="480"/>
            </a:xfrm>
            <a:prstGeom prst="line">
              <a:avLst/>
            </a:prstGeom>
            <a:noFill/>
            <a:ln w="38100">
              <a:solidFill>
                <a:srgbClr val="00FF00"/>
              </a:solidFill>
              <a:round/>
              <a:headEnd/>
              <a:tailEnd type="triangle" w="med" len="med"/>
            </a:ln>
          </p:spPr>
          <p:txBody>
            <a:bodyPr wrap="none" anchor="ctr"/>
            <a:lstStyle/>
            <a:p>
              <a:endParaRPr lang="en-US"/>
            </a:p>
          </p:txBody>
        </p:sp>
        <p:sp>
          <p:nvSpPr>
            <p:cNvPr id="58379" name="Text Box 31"/>
            <p:cNvSpPr txBox="1">
              <a:spLocks noChangeArrowheads="1"/>
            </p:cNvSpPr>
            <p:nvPr/>
          </p:nvSpPr>
          <p:spPr bwMode="auto">
            <a:xfrm>
              <a:off x="1492" y="2016"/>
              <a:ext cx="236" cy="250"/>
            </a:xfrm>
            <a:prstGeom prst="rect">
              <a:avLst/>
            </a:prstGeom>
            <a:noFill/>
            <a:ln w="38100">
              <a:noFill/>
              <a:miter lim="800000"/>
              <a:headEnd/>
              <a:tailEnd/>
            </a:ln>
          </p:spPr>
          <p:txBody>
            <a:bodyPr wrap="none">
              <a:spAutoFit/>
            </a:bodyPr>
            <a:lstStyle/>
            <a:p>
              <a:r>
                <a:rPr lang="en-US">
                  <a:solidFill>
                    <a:srgbClr val="00CC00"/>
                  </a:solidFill>
                </a:rPr>
                <a:t>.3</a:t>
              </a:r>
            </a:p>
          </p:txBody>
        </p:sp>
        <p:sp>
          <p:nvSpPr>
            <p:cNvPr id="58380" name="Text Box 32"/>
            <p:cNvSpPr txBox="1">
              <a:spLocks noChangeArrowheads="1"/>
            </p:cNvSpPr>
            <p:nvPr/>
          </p:nvSpPr>
          <p:spPr bwMode="auto">
            <a:xfrm>
              <a:off x="1828" y="2016"/>
              <a:ext cx="236" cy="250"/>
            </a:xfrm>
            <a:prstGeom prst="rect">
              <a:avLst/>
            </a:prstGeom>
            <a:noFill/>
            <a:ln w="38100">
              <a:noFill/>
              <a:miter lim="800000"/>
              <a:headEnd/>
              <a:tailEnd/>
            </a:ln>
          </p:spPr>
          <p:txBody>
            <a:bodyPr wrap="none">
              <a:spAutoFit/>
            </a:bodyPr>
            <a:lstStyle/>
            <a:p>
              <a:r>
                <a:rPr lang="en-US">
                  <a:solidFill>
                    <a:srgbClr val="00CC00"/>
                  </a:solidFill>
                </a:rPr>
                <a:t>.2</a:t>
              </a:r>
            </a:p>
          </p:txBody>
        </p:sp>
        <p:sp>
          <p:nvSpPr>
            <p:cNvPr id="58381" name="Text Box 33"/>
            <p:cNvSpPr txBox="1">
              <a:spLocks noChangeArrowheads="1"/>
            </p:cNvSpPr>
            <p:nvPr/>
          </p:nvSpPr>
          <p:spPr bwMode="auto">
            <a:xfrm>
              <a:off x="2300" y="2026"/>
              <a:ext cx="196" cy="250"/>
            </a:xfrm>
            <a:prstGeom prst="rect">
              <a:avLst/>
            </a:prstGeom>
            <a:noFill/>
            <a:ln w="38100">
              <a:noFill/>
              <a:miter lim="800000"/>
              <a:headEnd/>
              <a:tailEnd/>
            </a:ln>
          </p:spPr>
          <p:txBody>
            <a:bodyPr wrap="none">
              <a:spAutoFit/>
            </a:bodyPr>
            <a:lstStyle/>
            <a:p>
              <a:r>
                <a:rPr lang="en-US">
                  <a:solidFill>
                    <a:srgbClr val="00CC00"/>
                  </a:solidFill>
                </a:rPr>
                <a:t>0</a:t>
              </a:r>
            </a:p>
          </p:txBody>
        </p:sp>
        <p:sp>
          <p:nvSpPr>
            <p:cNvPr id="58382" name="Text Box 34"/>
            <p:cNvSpPr txBox="1">
              <a:spLocks noChangeArrowheads="1"/>
            </p:cNvSpPr>
            <p:nvPr/>
          </p:nvSpPr>
          <p:spPr bwMode="auto">
            <a:xfrm>
              <a:off x="3508" y="2026"/>
              <a:ext cx="236" cy="250"/>
            </a:xfrm>
            <a:prstGeom prst="rect">
              <a:avLst/>
            </a:prstGeom>
            <a:noFill/>
            <a:ln w="38100">
              <a:noFill/>
              <a:miter lim="800000"/>
              <a:headEnd/>
              <a:tailEnd/>
            </a:ln>
          </p:spPr>
          <p:txBody>
            <a:bodyPr wrap="none">
              <a:spAutoFit/>
            </a:bodyPr>
            <a:lstStyle/>
            <a:p>
              <a:r>
                <a:rPr lang="en-US">
                  <a:solidFill>
                    <a:srgbClr val="00CC00"/>
                  </a:solidFill>
                </a:rPr>
                <a:t>.5</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00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00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80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smtClean="0"/>
              <a:t>Determining abstraction for round 2</a:t>
            </a:r>
          </a:p>
        </p:txBody>
      </p:sp>
      <p:sp>
        <p:nvSpPr>
          <p:cNvPr id="59395" name="Rectangle 3"/>
          <p:cNvSpPr>
            <a:spLocks noGrp="1" noChangeArrowheads="1"/>
          </p:cNvSpPr>
          <p:nvPr>
            <p:ph type="body" idx="1"/>
          </p:nvPr>
        </p:nvSpPr>
        <p:spPr/>
        <p:txBody>
          <a:bodyPr/>
          <a:lstStyle/>
          <a:p>
            <a:r>
              <a:rPr lang="en-US" sz="2800" smtClean="0"/>
              <a:t>For each 1</a:t>
            </a:r>
            <a:r>
              <a:rPr lang="en-US" sz="2800" baseline="30000" smtClean="0"/>
              <a:t>st</a:t>
            </a:r>
            <a:r>
              <a:rPr lang="en-US" sz="2800" smtClean="0"/>
              <a:t>-round bucket i:</a:t>
            </a:r>
          </a:p>
          <a:p>
            <a:pPr lvl="1"/>
            <a:r>
              <a:rPr lang="en-US" sz="2400" smtClean="0"/>
              <a:t>Make a bottom-up pass to determine 3</a:t>
            </a:r>
            <a:r>
              <a:rPr lang="en-US" sz="2400" baseline="30000" smtClean="0"/>
              <a:t>rd</a:t>
            </a:r>
            <a:r>
              <a:rPr lang="en-US" sz="2400" smtClean="0"/>
              <a:t>-round buckets, considering only hands compatible with i</a:t>
            </a:r>
          </a:p>
          <a:p>
            <a:pPr lvl="1"/>
            <a:r>
              <a:rPr lang="en-US" sz="2400" smtClean="0"/>
              <a:t>For k</a:t>
            </a:r>
            <a:r>
              <a:rPr lang="en-US" sz="2400" baseline="-25000" smtClean="0"/>
              <a:t>i</a:t>
            </a:r>
            <a:r>
              <a:rPr lang="en-US" sz="2400" smtClean="0"/>
              <a:t> </a:t>
            </a:r>
            <a:r>
              <a:rPr lang="en-US" sz="2400" smtClean="0">
                <a:sym typeface="Mathematica1" pitchFamily="2" charset="2"/>
              </a:rPr>
              <a:t></a:t>
            </a:r>
            <a:r>
              <a:rPr lang="en-US" sz="2400" smtClean="0"/>
              <a:t> {1, 2, …, max}</a:t>
            </a:r>
          </a:p>
          <a:p>
            <a:pPr lvl="2"/>
            <a:r>
              <a:rPr lang="en-US" sz="2000" smtClean="0"/>
              <a:t>Cluster the 2</a:t>
            </a:r>
            <a:r>
              <a:rPr lang="en-US" sz="2000" baseline="30000" smtClean="0"/>
              <a:t>nd</a:t>
            </a:r>
            <a:r>
              <a:rPr lang="en-US" sz="2000" smtClean="0"/>
              <a:t>-round hands into k</a:t>
            </a:r>
            <a:r>
              <a:rPr lang="en-US" sz="2000" baseline="-25000" smtClean="0"/>
              <a:t>i</a:t>
            </a:r>
            <a:r>
              <a:rPr lang="en-US" sz="2000" smtClean="0"/>
              <a:t> clusters</a:t>
            </a:r>
          </a:p>
          <a:p>
            <a:pPr lvl="3"/>
            <a:r>
              <a:rPr lang="en-US" sz="1800" smtClean="0"/>
              <a:t>based on each hand’s histogram over 3</a:t>
            </a:r>
            <a:r>
              <a:rPr lang="en-US" sz="1800" baseline="30000" smtClean="0"/>
              <a:t>rd</a:t>
            </a:r>
            <a:r>
              <a:rPr lang="en-US" sz="1800" smtClean="0"/>
              <a:t>-round buckets</a:t>
            </a:r>
          </a:p>
          <a:p>
            <a:r>
              <a:rPr lang="en-US" sz="2800" smtClean="0"/>
              <a:t>IP to decide how many children each 1</a:t>
            </a:r>
            <a:r>
              <a:rPr lang="en-US" sz="2800" baseline="30000" smtClean="0"/>
              <a:t>st</a:t>
            </a:r>
            <a:r>
              <a:rPr lang="en-US" sz="2800" smtClean="0"/>
              <a:t>-round bucket may have, subject to </a:t>
            </a:r>
            <a:r>
              <a:rPr lang="en-US" sz="2800" smtClean="0">
                <a:sym typeface="Math1" pitchFamily="2" charset="2"/>
              </a:rPr>
              <a:t>∑</a:t>
            </a:r>
            <a:r>
              <a:rPr lang="en-US" sz="2800" baseline="-25000" smtClean="0"/>
              <a:t>i</a:t>
            </a:r>
            <a:r>
              <a:rPr lang="en-US" sz="2800" smtClean="0">
                <a:sym typeface="Math1" pitchFamily="2" charset="2"/>
              </a:rPr>
              <a:t> </a:t>
            </a:r>
            <a:r>
              <a:rPr lang="en-US" sz="2800" i="1" smtClean="0"/>
              <a:t>k</a:t>
            </a:r>
            <a:r>
              <a:rPr lang="en-US" sz="2800" i="1" baseline="-25000" smtClean="0"/>
              <a:t>i</a:t>
            </a:r>
            <a:r>
              <a:rPr lang="en-US" sz="2800" baseline="-25000" smtClean="0"/>
              <a:t> </a:t>
            </a:r>
            <a:r>
              <a:rPr lang="en-US" sz="2800" smtClean="0">
                <a:cs typeface="Times New Roman" pitchFamily="18" charset="0"/>
                <a:sym typeface="Math1" pitchFamily="2" charset="2"/>
              </a:rPr>
              <a:t>≤</a:t>
            </a:r>
            <a:r>
              <a:rPr lang="en-US" sz="2800" smtClean="0"/>
              <a:t> </a:t>
            </a:r>
            <a:r>
              <a:rPr lang="en-US" sz="2800" i="1" smtClean="0"/>
              <a:t>K</a:t>
            </a:r>
            <a:r>
              <a:rPr lang="en-US" sz="2800" i="1" baseline="-25000" smtClean="0"/>
              <a:t>2</a:t>
            </a:r>
            <a:endParaRPr lang="en-US" sz="2800" i="1" smtClean="0"/>
          </a:p>
          <a:p>
            <a:pPr lvl="1"/>
            <a:r>
              <a:rPr lang="en-US" sz="2400" smtClean="0"/>
              <a:t>Error metric for each bucket is the sum of L</a:t>
            </a:r>
            <a:r>
              <a:rPr lang="en-US" sz="2400" baseline="-25000" smtClean="0"/>
              <a:t>2</a:t>
            </a:r>
            <a:r>
              <a:rPr lang="en-US" sz="2400" smtClean="0"/>
              <a:t> distances of the hands from the bucket’s centroid</a:t>
            </a:r>
          </a:p>
          <a:p>
            <a:pPr lvl="1"/>
            <a:r>
              <a:rPr lang="en-US" sz="2400" smtClean="0"/>
              <a:t>Total error to minimize is the sum of the buckets’ errors</a:t>
            </a:r>
          </a:p>
          <a:p>
            <a:pPr lvl="2"/>
            <a:r>
              <a:rPr lang="en-US" sz="2000" smtClean="0"/>
              <a:t>weighted by the probability of reaching the bucket</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4000" smtClean="0"/>
              <a:t>Determining abstraction for round 3</a:t>
            </a:r>
          </a:p>
        </p:txBody>
      </p:sp>
      <p:sp>
        <p:nvSpPr>
          <p:cNvPr id="60419" name="Rectangle 3"/>
          <p:cNvSpPr>
            <a:spLocks noGrp="1" noChangeArrowheads="1"/>
          </p:cNvSpPr>
          <p:nvPr>
            <p:ph type="body" idx="1"/>
          </p:nvPr>
        </p:nvSpPr>
        <p:spPr/>
        <p:txBody>
          <a:bodyPr/>
          <a:lstStyle/>
          <a:p>
            <a:r>
              <a:rPr lang="en-US" smtClean="0"/>
              <a:t>Done analogously to how we did round 2</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smtClean="0"/>
              <a:t>Determining abstraction for round 4</a:t>
            </a:r>
          </a:p>
        </p:txBody>
      </p:sp>
      <p:sp>
        <p:nvSpPr>
          <p:cNvPr id="131075" name="Rectangle 3"/>
          <p:cNvSpPr>
            <a:spLocks noGrp="1" noChangeArrowheads="1"/>
          </p:cNvSpPr>
          <p:nvPr>
            <p:ph type="body" idx="1"/>
          </p:nvPr>
        </p:nvSpPr>
        <p:spPr/>
        <p:txBody>
          <a:bodyPr/>
          <a:lstStyle/>
          <a:p>
            <a:r>
              <a:rPr lang="en-US" smtClean="0"/>
              <a:t>Done analogously, except that now there is no potential left, so clustering is done based on probability of winning (assuming rollout)</a:t>
            </a:r>
          </a:p>
          <a:p>
            <a:endParaRPr lang="en-US" smtClean="0"/>
          </a:p>
          <a:p>
            <a:endParaRPr lang="en-US" smtClean="0"/>
          </a:p>
          <a:p>
            <a:r>
              <a:rPr lang="en-US" smtClean="0"/>
              <a:t>Now we have finished the abstraction!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45" y="73860"/>
            <a:ext cx="8731250" cy="548827"/>
          </a:xfrm>
        </p:spPr>
        <p:txBody>
          <a:bodyPr/>
          <a:lstStyle/>
          <a:p>
            <a:r>
              <a:rPr lang="en-US" sz="2800" dirty="0" smtClean="0"/>
              <a:t>Potential-aware </a:t>
            </a:r>
            <a:r>
              <a:rPr lang="en-US" sz="2800" dirty="0" err="1" smtClean="0"/>
              <a:t>vs</a:t>
            </a:r>
            <a:r>
              <a:rPr lang="en-US" sz="2800" dirty="0" smtClean="0"/>
              <a:t> win-probability-based abstraction</a:t>
            </a:r>
            <a:endParaRPr lang="en-US" sz="2800" dirty="0"/>
          </a:p>
        </p:txBody>
      </p:sp>
      <p:sp>
        <p:nvSpPr>
          <p:cNvPr id="3" name="Content Placeholder 2"/>
          <p:cNvSpPr>
            <a:spLocks noGrp="1"/>
          </p:cNvSpPr>
          <p:nvPr>
            <p:ph idx="1"/>
          </p:nvPr>
        </p:nvSpPr>
        <p:spPr>
          <a:xfrm>
            <a:off x="453607" y="679587"/>
            <a:ext cx="8440737" cy="784576"/>
          </a:xfrm>
        </p:spPr>
        <p:txBody>
          <a:bodyPr/>
          <a:lstStyle/>
          <a:p>
            <a:r>
              <a:rPr lang="en-US" sz="2000" dirty="0" smtClean="0"/>
              <a:t>Both use clustering and IP</a:t>
            </a:r>
          </a:p>
          <a:p>
            <a:r>
              <a:rPr lang="en-US" sz="2000" dirty="0" smtClean="0"/>
              <a:t>Experiment conducted on Heads-Up Rhode Island Hold’em</a:t>
            </a:r>
          </a:p>
          <a:p>
            <a:pPr lvl="1"/>
            <a:r>
              <a:rPr lang="en-US" sz="1800" dirty="0" smtClean="0"/>
              <a:t>Abstracted game solved exactly</a:t>
            </a:r>
            <a:endParaRPr lang="en-US" sz="1800" dirty="0"/>
          </a:p>
        </p:txBody>
      </p:sp>
      <p:sp>
        <p:nvSpPr>
          <p:cNvPr id="5" name="TextBox 4"/>
          <p:cNvSpPr txBox="1"/>
          <p:nvPr/>
        </p:nvSpPr>
        <p:spPr>
          <a:xfrm>
            <a:off x="201943" y="5920068"/>
            <a:ext cx="3765774" cy="400110"/>
          </a:xfrm>
          <a:prstGeom prst="rect">
            <a:avLst/>
          </a:prstGeom>
          <a:noFill/>
        </p:spPr>
        <p:txBody>
          <a:bodyPr wrap="none" rtlCol="0">
            <a:spAutoFit/>
          </a:bodyPr>
          <a:lstStyle/>
          <a:p>
            <a:r>
              <a:rPr lang="en-US" dirty="0" smtClean="0"/>
              <a:t>13 buckets in first round is lossless</a:t>
            </a:r>
            <a:endParaRPr lang="en-US" dirty="0"/>
          </a:p>
        </p:txBody>
      </p:sp>
      <p:cxnSp>
        <p:nvCxnSpPr>
          <p:cNvPr id="7" name="Straight Arrow Connector 6"/>
          <p:cNvCxnSpPr/>
          <p:nvPr/>
        </p:nvCxnSpPr>
        <p:spPr bwMode="auto">
          <a:xfrm rot="5400000" flipH="1" flipV="1">
            <a:off x="5884689" y="5733230"/>
            <a:ext cx="549761" cy="11222"/>
          </a:xfrm>
          <a:prstGeom prst="straightConnector1">
            <a:avLst/>
          </a:prstGeom>
          <a:solidFill>
            <a:schemeClr val="accent1"/>
          </a:solidFill>
          <a:ln w="38100" cap="flat" cmpd="sng" algn="ctr">
            <a:solidFill>
              <a:srgbClr val="00FF00"/>
            </a:solidFill>
            <a:prstDash val="solid"/>
            <a:round/>
            <a:headEnd type="none" w="med" len="med"/>
            <a:tailEnd type="arrow"/>
          </a:ln>
          <a:effectLst/>
        </p:spPr>
      </p:cxnSp>
      <p:sp>
        <p:nvSpPr>
          <p:cNvPr id="8" name="TextBox 7"/>
          <p:cNvSpPr txBox="1"/>
          <p:nvPr/>
        </p:nvSpPr>
        <p:spPr>
          <a:xfrm>
            <a:off x="3356868" y="6008112"/>
            <a:ext cx="5461752" cy="646331"/>
          </a:xfrm>
          <a:prstGeom prst="rect">
            <a:avLst/>
          </a:prstGeom>
          <a:noFill/>
        </p:spPr>
        <p:txBody>
          <a:bodyPr wrap="none" rtlCol="0">
            <a:spAutoFit/>
          </a:bodyPr>
          <a:lstStyle/>
          <a:p>
            <a:r>
              <a:rPr lang="en-US" sz="1800" dirty="0" smtClean="0">
                <a:solidFill>
                  <a:srgbClr val="00CC00"/>
                </a:solidFill>
              </a:rPr>
              <a:t>Potential-aware becomes lossless,</a:t>
            </a:r>
          </a:p>
          <a:p>
            <a:r>
              <a:rPr lang="en-US" sz="1800" dirty="0" smtClean="0">
                <a:solidFill>
                  <a:srgbClr val="FF0000"/>
                </a:solidFill>
              </a:rPr>
              <a:t>win-probability-based is as good as it gets, </a:t>
            </a:r>
            <a:r>
              <a:rPr lang="en-US" sz="1800" i="1" dirty="0" smtClean="0">
                <a:solidFill>
                  <a:srgbClr val="FF0000"/>
                </a:solidFill>
              </a:rPr>
              <a:t>never</a:t>
            </a:r>
            <a:r>
              <a:rPr lang="en-US" sz="1800" dirty="0" smtClean="0">
                <a:solidFill>
                  <a:srgbClr val="FF0000"/>
                </a:solidFill>
              </a:rPr>
              <a:t> lossless</a:t>
            </a:r>
            <a:endParaRPr lang="en-US" sz="1800" dirty="0">
              <a:solidFill>
                <a:srgbClr val="FF0000"/>
              </a:solidFill>
            </a:endParaRPr>
          </a:p>
        </p:txBody>
      </p:sp>
      <p:graphicFrame>
        <p:nvGraphicFramePr>
          <p:cNvPr id="4" name="Chart 3"/>
          <p:cNvGraphicFramePr/>
          <p:nvPr/>
        </p:nvGraphicFramePr>
        <p:xfrm>
          <a:off x="789104" y="2056123"/>
          <a:ext cx="6096000"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Arrow Connector 10"/>
          <p:cNvCxnSpPr/>
          <p:nvPr/>
        </p:nvCxnSpPr>
        <p:spPr bwMode="auto">
          <a:xfrm flipV="1">
            <a:off x="6569084" y="4762732"/>
            <a:ext cx="381468" cy="5610"/>
          </a:xfrm>
          <a:prstGeom prst="straightConnector1">
            <a:avLst/>
          </a:prstGeom>
          <a:solidFill>
            <a:schemeClr val="accent1"/>
          </a:solidFill>
          <a:ln w="9525" cap="flat" cmpd="sng" algn="ctr">
            <a:solidFill>
              <a:schemeClr val="tx1"/>
            </a:solidFill>
            <a:prstDash val="solid"/>
            <a:round/>
            <a:headEnd type="none" w="med" len="med"/>
            <a:tailEnd type="stealth"/>
          </a:ln>
          <a:effectLst/>
        </p:spPr>
      </p:cxnSp>
      <p:sp>
        <p:nvSpPr>
          <p:cNvPr id="13" name="TextBox 12"/>
          <p:cNvSpPr txBox="1"/>
          <p:nvPr/>
        </p:nvSpPr>
        <p:spPr>
          <a:xfrm>
            <a:off x="6939330" y="4549560"/>
            <a:ext cx="1301061" cy="584775"/>
          </a:xfrm>
          <a:prstGeom prst="rect">
            <a:avLst/>
          </a:prstGeom>
          <a:noFill/>
        </p:spPr>
        <p:txBody>
          <a:bodyPr wrap="none" rtlCol="0">
            <a:spAutoFit/>
          </a:bodyPr>
          <a:lstStyle/>
          <a:p>
            <a:r>
              <a:rPr lang="en-US" sz="1600" dirty="0" smtClean="0">
                <a:solidFill>
                  <a:schemeClr val="tx1"/>
                </a:solidFill>
              </a:rPr>
              <a:t>Finer-grained</a:t>
            </a:r>
          </a:p>
          <a:p>
            <a:r>
              <a:rPr lang="en-US" sz="1600" dirty="0" smtClean="0">
                <a:solidFill>
                  <a:schemeClr val="tx1"/>
                </a:solidFill>
              </a:rPr>
              <a:t>abstraction</a:t>
            </a:r>
            <a:endParaRPr lang="en-US" sz="1600" dirty="0">
              <a:solidFill>
                <a:schemeClr val="tx1"/>
              </a:solidFill>
            </a:endParaRPr>
          </a:p>
        </p:txBody>
      </p:sp>
      <p:sp>
        <p:nvSpPr>
          <p:cNvPr id="14" name="TextBox 13"/>
          <p:cNvSpPr txBox="1"/>
          <p:nvPr/>
        </p:nvSpPr>
        <p:spPr>
          <a:xfrm>
            <a:off x="5723877" y="504883"/>
            <a:ext cx="3089372" cy="369332"/>
          </a:xfrm>
          <a:prstGeom prst="rect">
            <a:avLst/>
          </a:prstGeom>
          <a:noFill/>
        </p:spPr>
        <p:txBody>
          <a:bodyPr wrap="none" rtlCol="0">
            <a:spAutoFit/>
          </a:bodyPr>
          <a:lstStyle/>
          <a:p>
            <a:r>
              <a:rPr lang="en-US" sz="1800" dirty="0" smtClean="0">
                <a:solidFill>
                  <a:schemeClr val="tx1"/>
                </a:solidFill>
              </a:rPr>
              <a:t>[Gilpin &amp; Sandholm AAAI-08]</a:t>
            </a:r>
            <a:endParaRPr lang="en-US" sz="1800" dirty="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Realization plans</a:t>
            </a:r>
          </a:p>
        </p:txBody>
      </p:sp>
      <p:sp>
        <p:nvSpPr>
          <p:cNvPr id="7171" name="Rectangle 3"/>
          <p:cNvSpPr>
            <a:spLocks noGrp="1" noChangeArrowheads="1"/>
          </p:cNvSpPr>
          <p:nvPr>
            <p:ph type="body" idx="1"/>
          </p:nvPr>
        </p:nvSpPr>
        <p:spPr>
          <a:xfrm>
            <a:off x="685800" y="1981200"/>
            <a:ext cx="7772400" cy="1143000"/>
          </a:xfrm>
        </p:spPr>
        <p:txBody>
          <a:bodyPr/>
          <a:lstStyle/>
          <a:p>
            <a:pPr>
              <a:lnSpc>
                <a:spcPct val="90000"/>
              </a:lnSpc>
            </a:pPr>
            <a:r>
              <a:rPr lang="en-US" sz="2800"/>
              <a:t>Players strategies are specified as realization plans over sequences:</a:t>
            </a:r>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r>
              <a:rPr lang="en-US" sz="2800" b="1"/>
              <a:t>Prop</a:t>
            </a:r>
            <a:r>
              <a:rPr lang="en-US" sz="2800"/>
              <a:t>. Realization plans are equivalent to behavior strategies.</a:t>
            </a:r>
          </a:p>
        </p:txBody>
      </p:sp>
      <p:pic>
        <p:nvPicPr>
          <p:cNvPr id="7176" name="Picture 8"/>
          <p:cNvPicPr>
            <a:picLocks noChangeAspect="1" noChangeArrowheads="1"/>
          </p:cNvPicPr>
          <p:nvPr/>
        </p:nvPicPr>
        <p:blipFill>
          <a:blip r:embed="rId2" cstate="print"/>
          <a:srcRect/>
          <a:stretch>
            <a:fillRect/>
          </a:stretch>
        </p:blipFill>
        <p:spPr bwMode="auto">
          <a:xfrm>
            <a:off x="3724275" y="2932113"/>
            <a:ext cx="1609725" cy="420687"/>
          </a:xfrm>
          <a:prstGeom prst="rect">
            <a:avLst/>
          </a:prstGeom>
          <a:noFill/>
          <a:ln w="9525">
            <a:noFill/>
            <a:miter lim="800000"/>
            <a:headEnd/>
            <a:tailEnd/>
          </a:ln>
          <a:effectLst/>
        </p:spPr>
      </p:pic>
      <p:pic>
        <p:nvPicPr>
          <p:cNvPr id="7177" name="Picture 9"/>
          <p:cNvPicPr>
            <a:picLocks noChangeAspect="1" noChangeArrowheads="1"/>
          </p:cNvPicPr>
          <p:nvPr/>
        </p:nvPicPr>
        <p:blipFill>
          <a:blip r:embed="rId3" cstate="print"/>
          <a:srcRect/>
          <a:stretch>
            <a:fillRect/>
          </a:stretch>
        </p:blipFill>
        <p:spPr bwMode="auto">
          <a:xfrm>
            <a:off x="728663" y="3530600"/>
            <a:ext cx="4605337" cy="1041400"/>
          </a:xfrm>
          <a:prstGeom prst="rect">
            <a:avLst/>
          </a:prstGeom>
          <a:noFill/>
          <a:ln w="9525">
            <a:noFill/>
            <a:miter lim="800000"/>
            <a:headEnd/>
            <a:tailEnd/>
          </a:ln>
          <a:effectLst/>
        </p:spPr>
      </p:pic>
      <p:pic>
        <p:nvPicPr>
          <p:cNvPr id="7178" name="Picture 10"/>
          <p:cNvPicPr>
            <a:picLocks noChangeAspect="1" noChangeArrowheads="1"/>
          </p:cNvPicPr>
          <p:nvPr/>
        </p:nvPicPr>
        <p:blipFill>
          <a:blip r:embed="rId4" cstate="print"/>
          <a:srcRect/>
          <a:stretch>
            <a:fillRect/>
          </a:stretch>
        </p:blipFill>
        <p:spPr bwMode="auto">
          <a:xfrm>
            <a:off x="3657600" y="4400550"/>
            <a:ext cx="1676400"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4945" y="73860"/>
            <a:ext cx="8731250" cy="548827"/>
          </a:xfrm>
        </p:spPr>
        <p:txBody>
          <a:bodyPr/>
          <a:lstStyle/>
          <a:p>
            <a:r>
              <a:rPr lang="en-US" sz="2800" dirty="0" smtClean="0"/>
              <a:t>Potential-aware </a:t>
            </a:r>
            <a:r>
              <a:rPr lang="en-US" sz="2800" dirty="0" err="1" smtClean="0"/>
              <a:t>vs</a:t>
            </a:r>
            <a:r>
              <a:rPr lang="en-US" sz="2800" dirty="0" smtClean="0"/>
              <a:t> win-probability-based abstraction</a:t>
            </a:r>
            <a:endParaRPr lang="en-US" sz="2800" dirty="0"/>
          </a:p>
        </p:txBody>
      </p:sp>
      <p:sp>
        <p:nvSpPr>
          <p:cNvPr id="3" name="Content Placeholder 2"/>
          <p:cNvSpPr>
            <a:spLocks noGrp="1"/>
          </p:cNvSpPr>
          <p:nvPr>
            <p:ph idx="1"/>
          </p:nvPr>
        </p:nvSpPr>
        <p:spPr>
          <a:xfrm>
            <a:off x="453607" y="679587"/>
            <a:ext cx="8440737" cy="784576"/>
          </a:xfrm>
        </p:spPr>
        <p:txBody>
          <a:bodyPr/>
          <a:lstStyle/>
          <a:p>
            <a:r>
              <a:rPr lang="en-US" sz="2000" dirty="0" smtClean="0"/>
              <a:t>Both use clustering and IP</a:t>
            </a:r>
          </a:p>
          <a:p>
            <a:r>
              <a:rPr lang="en-US" sz="2000" dirty="0" smtClean="0"/>
              <a:t>Experiment conducted on Heads-Up Rhode Island Hold’em</a:t>
            </a:r>
          </a:p>
          <a:p>
            <a:pPr lvl="1"/>
            <a:r>
              <a:rPr lang="en-US" sz="1800" dirty="0" smtClean="0"/>
              <a:t>Abstracted game solved exactly</a:t>
            </a:r>
            <a:endParaRPr lang="en-US" sz="1800" dirty="0"/>
          </a:p>
        </p:txBody>
      </p:sp>
      <p:sp>
        <p:nvSpPr>
          <p:cNvPr id="5" name="TextBox 4"/>
          <p:cNvSpPr txBox="1"/>
          <p:nvPr/>
        </p:nvSpPr>
        <p:spPr>
          <a:xfrm>
            <a:off x="538994" y="4819401"/>
            <a:ext cx="3765774" cy="400110"/>
          </a:xfrm>
          <a:prstGeom prst="rect">
            <a:avLst/>
          </a:prstGeom>
          <a:noFill/>
        </p:spPr>
        <p:txBody>
          <a:bodyPr wrap="none" rtlCol="0">
            <a:spAutoFit/>
          </a:bodyPr>
          <a:lstStyle/>
          <a:p>
            <a:r>
              <a:rPr lang="en-US" dirty="0" smtClean="0"/>
              <a:t>13 buckets in first round is lossless</a:t>
            </a:r>
            <a:endParaRPr lang="en-US" dirty="0"/>
          </a:p>
        </p:txBody>
      </p:sp>
      <p:sp>
        <p:nvSpPr>
          <p:cNvPr id="8" name="TextBox 7"/>
          <p:cNvSpPr txBox="1"/>
          <p:nvPr/>
        </p:nvSpPr>
        <p:spPr>
          <a:xfrm>
            <a:off x="681383" y="5737179"/>
            <a:ext cx="5461752" cy="646331"/>
          </a:xfrm>
          <a:prstGeom prst="rect">
            <a:avLst/>
          </a:prstGeom>
          <a:noFill/>
        </p:spPr>
        <p:txBody>
          <a:bodyPr wrap="none" rtlCol="0">
            <a:spAutoFit/>
          </a:bodyPr>
          <a:lstStyle/>
          <a:p>
            <a:pPr algn="l"/>
            <a:r>
              <a:rPr lang="en-US" sz="1800" dirty="0" smtClean="0">
                <a:solidFill>
                  <a:srgbClr val="00CC00"/>
                </a:solidFill>
              </a:rPr>
              <a:t>Potential-aware becomes lossless,</a:t>
            </a:r>
          </a:p>
          <a:p>
            <a:pPr algn="l"/>
            <a:r>
              <a:rPr lang="en-US" sz="1800" dirty="0" smtClean="0">
                <a:solidFill>
                  <a:srgbClr val="FF0000"/>
                </a:solidFill>
              </a:rPr>
              <a:t>win-probability-based is as good as it gets, </a:t>
            </a:r>
            <a:r>
              <a:rPr lang="en-US" sz="1800" i="1" dirty="0" smtClean="0">
                <a:solidFill>
                  <a:srgbClr val="FF0000"/>
                </a:solidFill>
              </a:rPr>
              <a:t>never</a:t>
            </a:r>
            <a:r>
              <a:rPr lang="en-US" sz="1800" dirty="0" smtClean="0">
                <a:solidFill>
                  <a:srgbClr val="FF0000"/>
                </a:solidFill>
              </a:rPr>
              <a:t> lossless</a:t>
            </a:r>
            <a:endParaRPr lang="en-US" sz="1800" dirty="0">
              <a:solidFill>
                <a:srgbClr val="FF0000"/>
              </a:solidFill>
            </a:endParaRPr>
          </a:p>
        </p:txBody>
      </p:sp>
      <p:sp>
        <p:nvSpPr>
          <p:cNvPr id="14" name="TextBox 13"/>
          <p:cNvSpPr txBox="1"/>
          <p:nvPr/>
        </p:nvSpPr>
        <p:spPr>
          <a:xfrm>
            <a:off x="5272357" y="504883"/>
            <a:ext cx="3769045" cy="369332"/>
          </a:xfrm>
          <a:prstGeom prst="rect">
            <a:avLst/>
          </a:prstGeom>
          <a:noFill/>
        </p:spPr>
        <p:txBody>
          <a:bodyPr wrap="none" rtlCol="0">
            <a:spAutoFit/>
          </a:bodyPr>
          <a:lstStyle/>
          <a:p>
            <a:r>
              <a:rPr lang="en-US" sz="1800" dirty="0" smtClean="0">
                <a:solidFill>
                  <a:schemeClr val="tx1"/>
                </a:solidFill>
              </a:rPr>
              <a:t>[Gilpin &amp; Sandholm AAAI-08 &amp; new]</a:t>
            </a:r>
            <a:endParaRPr lang="en-US" sz="1800"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530212" y="1933856"/>
            <a:ext cx="8469506" cy="2587343"/>
          </a:xfrm>
          <a:prstGeom prst="rect">
            <a:avLst/>
          </a:prstGeom>
          <a:noFill/>
          <a:ln w="9525">
            <a:noFill/>
            <a:miter lim="800000"/>
            <a:headEnd/>
            <a:tailEnd/>
          </a:ln>
          <a:effectLst/>
        </p:spPr>
      </p:pic>
      <p:cxnSp>
        <p:nvCxnSpPr>
          <p:cNvPr id="15" name="Straight Arrow Connector 14"/>
          <p:cNvCxnSpPr/>
          <p:nvPr/>
        </p:nvCxnSpPr>
        <p:spPr bwMode="auto">
          <a:xfrm rot="5400000" flipH="1" flipV="1">
            <a:off x="615216" y="4628445"/>
            <a:ext cx="361244" cy="1128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30" name="Freeform 29"/>
          <p:cNvSpPr/>
          <p:nvPr/>
        </p:nvSpPr>
        <p:spPr bwMode="auto">
          <a:xfrm>
            <a:off x="237048" y="4342058"/>
            <a:ext cx="462845" cy="1590254"/>
          </a:xfrm>
          <a:custGeom>
            <a:avLst/>
            <a:gdLst>
              <a:gd name="connsiteX0" fmla="*/ 462845 w 462845"/>
              <a:gd name="connsiteY0" fmla="*/ 1590254 h 1590254"/>
              <a:gd name="connsiteX1" fmla="*/ 214489 w 462845"/>
              <a:gd name="connsiteY1" fmla="*/ 1409631 h 1590254"/>
              <a:gd name="connsiteX2" fmla="*/ 124178 w 462845"/>
              <a:gd name="connsiteY2" fmla="*/ 1251587 h 1590254"/>
              <a:gd name="connsiteX3" fmla="*/ 84667 w 462845"/>
              <a:gd name="connsiteY3" fmla="*/ 1149987 h 1590254"/>
              <a:gd name="connsiteX4" fmla="*/ 28223 w 462845"/>
              <a:gd name="connsiteY4" fmla="*/ 986298 h 1590254"/>
              <a:gd name="connsiteX5" fmla="*/ 0 w 462845"/>
              <a:gd name="connsiteY5" fmla="*/ 783098 h 1590254"/>
              <a:gd name="connsiteX6" fmla="*/ 11289 w 462845"/>
              <a:gd name="connsiteY6" fmla="*/ 574254 h 1590254"/>
              <a:gd name="connsiteX7" fmla="*/ 22578 w 462845"/>
              <a:gd name="connsiteY7" fmla="*/ 523454 h 1590254"/>
              <a:gd name="connsiteX8" fmla="*/ 56445 w 462845"/>
              <a:gd name="connsiteY8" fmla="*/ 404920 h 1590254"/>
              <a:gd name="connsiteX9" fmla="*/ 79023 w 462845"/>
              <a:gd name="connsiteY9" fmla="*/ 325898 h 1590254"/>
              <a:gd name="connsiteX10" fmla="*/ 112889 w 462845"/>
              <a:gd name="connsiteY10" fmla="*/ 252520 h 1590254"/>
              <a:gd name="connsiteX11" fmla="*/ 146756 w 462845"/>
              <a:gd name="connsiteY11" fmla="*/ 184787 h 1590254"/>
              <a:gd name="connsiteX12" fmla="*/ 214489 w 462845"/>
              <a:gd name="connsiteY12" fmla="*/ 100120 h 1590254"/>
              <a:gd name="connsiteX13" fmla="*/ 254000 w 462845"/>
              <a:gd name="connsiteY13" fmla="*/ 54965 h 1590254"/>
              <a:gd name="connsiteX14" fmla="*/ 276578 w 462845"/>
              <a:gd name="connsiteY14" fmla="*/ 43676 h 1590254"/>
              <a:gd name="connsiteX15" fmla="*/ 293512 w 462845"/>
              <a:gd name="connsiteY15" fmla="*/ 26742 h 1590254"/>
              <a:gd name="connsiteX16" fmla="*/ 349956 w 462845"/>
              <a:gd name="connsiteY16" fmla="*/ 4165 h 1590254"/>
              <a:gd name="connsiteX17" fmla="*/ 389467 w 462845"/>
              <a:gd name="connsiteY17" fmla="*/ 4165 h 159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2845" h="1590254">
                <a:moveTo>
                  <a:pt x="462845" y="1590254"/>
                </a:moveTo>
                <a:cubicBezTo>
                  <a:pt x="380060" y="1530046"/>
                  <a:pt x="286871" y="1482013"/>
                  <a:pt x="214489" y="1409631"/>
                </a:cubicBezTo>
                <a:cubicBezTo>
                  <a:pt x="171585" y="1366727"/>
                  <a:pt x="151313" y="1305857"/>
                  <a:pt x="124178" y="1251587"/>
                </a:cubicBezTo>
                <a:cubicBezTo>
                  <a:pt x="107927" y="1219086"/>
                  <a:pt x="97027" y="1184158"/>
                  <a:pt x="84667" y="1149987"/>
                </a:cubicBezTo>
                <a:cubicBezTo>
                  <a:pt x="65036" y="1095712"/>
                  <a:pt x="37711" y="1043228"/>
                  <a:pt x="28223" y="986298"/>
                </a:cubicBezTo>
                <a:cubicBezTo>
                  <a:pt x="1920" y="828483"/>
                  <a:pt x="9447" y="896451"/>
                  <a:pt x="0" y="783098"/>
                </a:cubicBezTo>
                <a:cubicBezTo>
                  <a:pt x="3763" y="713483"/>
                  <a:pt x="5249" y="643708"/>
                  <a:pt x="11289" y="574254"/>
                </a:cubicBezTo>
                <a:cubicBezTo>
                  <a:pt x="12792" y="556973"/>
                  <a:pt x="18108" y="540215"/>
                  <a:pt x="22578" y="523454"/>
                </a:cubicBezTo>
                <a:cubicBezTo>
                  <a:pt x="33166" y="483749"/>
                  <a:pt x="45517" y="444533"/>
                  <a:pt x="56445" y="404920"/>
                </a:cubicBezTo>
                <a:cubicBezTo>
                  <a:pt x="67566" y="364608"/>
                  <a:pt x="65171" y="361915"/>
                  <a:pt x="79023" y="325898"/>
                </a:cubicBezTo>
                <a:cubicBezTo>
                  <a:pt x="103160" y="263141"/>
                  <a:pt x="87582" y="309461"/>
                  <a:pt x="112889" y="252520"/>
                </a:cubicBezTo>
                <a:cubicBezTo>
                  <a:pt x="133550" y="206033"/>
                  <a:pt x="86702" y="277178"/>
                  <a:pt x="146756" y="184787"/>
                </a:cubicBezTo>
                <a:cubicBezTo>
                  <a:pt x="219399" y="73028"/>
                  <a:pt x="164988" y="157872"/>
                  <a:pt x="214489" y="100120"/>
                </a:cubicBezTo>
                <a:cubicBezTo>
                  <a:pt x="239535" y="70899"/>
                  <a:pt x="208474" y="90374"/>
                  <a:pt x="254000" y="54965"/>
                </a:cubicBezTo>
                <a:cubicBezTo>
                  <a:pt x="260642" y="49799"/>
                  <a:pt x="269731" y="48567"/>
                  <a:pt x="276578" y="43676"/>
                </a:cubicBezTo>
                <a:cubicBezTo>
                  <a:pt x="283074" y="39036"/>
                  <a:pt x="287016" y="31382"/>
                  <a:pt x="293512" y="26742"/>
                </a:cubicBezTo>
                <a:cubicBezTo>
                  <a:pt x="308044" y="16362"/>
                  <a:pt x="334538" y="9304"/>
                  <a:pt x="349956" y="4165"/>
                </a:cubicBezTo>
                <a:cubicBezTo>
                  <a:pt x="362450" y="0"/>
                  <a:pt x="376297" y="4165"/>
                  <a:pt x="389467" y="4165"/>
                </a:cubicBezTo>
              </a:path>
            </a:pathLst>
          </a:custGeom>
          <a:noFill/>
          <a:ln w="38100" cap="flat" cmpd="sng" algn="ctr">
            <a:solidFill>
              <a:srgbClr val="00CC00"/>
            </a:solidFill>
            <a:prstDash val="solid"/>
            <a:round/>
            <a:headEnd type="none" w="med" len="med"/>
            <a:tailEnd type="triangle"/>
          </a:ln>
          <a:effectLst/>
        </p:spPr>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forms of lossy abstraction</a:t>
            </a:r>
            <a:endParaRPr lang="en-US" dirty="0"/>
          </a:p>
        </p:txBody>
      </p:sp>
      <p:sp>
        <p:nvSpPr>
          <p:cNvPr id="3" name="Content Placeholder 2"/>
          <p:cNvSpPr>
            <a:spLocks noGrp="1"/>
          </p:cNvSpPr>
          <p:nvPr>
            <p:ph idx="1"/>
          </p:nvPr>
        </p:nvSpPr>
        <p:spPr>
          <a:xfrm>
            <a:off x="389624" y="1206757"/>
            <a:ext cx="8440737" cy="5118100"/>
          </a:xfrm>
        </p:spPr>
        <p:txBody>
          <a:bodyPr/>
          <a:lstStyle/>
          <a:p>
            <a:r>
              <a:rPr lang="en-US" sz="2800" dirty="0" smtClean="0"/>
              <a:t>Phase-based abstraction</a:t>
            </a:r>
          </a:p>
          <a:p>
            <a:pPr lvl="1"/>
            <a:r>
              <a:rPr lang="en-US" sz="2400" dirty="0" smtClean="0"/>
              <a:t>Uses observations and equilibrium strategies to infer priors for next phase</a:t>
            </a:r>
          </a:p>
          <a:p>
            <a:pPr lvl="1"/>
            <a:r>
              <a:rPr lang="en-US" sz="2400" dirty="0" smtClean="0"/>
              <a:t>Uses some (good) fixed strategies to estimate leaf payouts at non-last phases [Gilpin &amp; Sandholm AAMAS-07]</a:t>
            </a:r>
          </a:p>
          <a:p>
            <a:pPr lvl="1"/>
            <a:r>
              <a:rPr lang="en-US" sz="2400" dirty="0" smtClean="0"/>
              <a:t>Supports real-time equilibrium finding [Gilpin &amp; Sandholm AAMAS-07]</a:t>
            </a:r>
          </a:p>
          <a:p>
            <a:pPr lvl="2"/>
            <a:r>
              <a:rPr lang="en-US" sz="2000" i="1" dirty="0" smtClean="0"/>
              <a:t>Grafting</a:t>
            </a:r>
            <a:r>
              <a:rPr lang="en-US" sz="2000" dirty="0" smtClean="0"/>
              <a:t> [Waugh et al. 2009] as an extension</a:t>
            </a:r>
          </a:p>
          <a:p>
            <a:r>
              <a:rPr lang="en-US" sz="2800" dirty="0" smtClean="0"/>
              <a:t>Action abstraction</a:t>
            </a:r>
          </a:p>
          <a:p>
            <a:pPr lvl="1"/>
            <a:r>
              <a:rPr lang="en-US" sz="2400" dirty="0" smtClean="0"/>
              <a:t>What if opponents play outside the abstraction?</a:t>
            </a:r>
          </a:p>
          <a:p>
            <a:pPr lvl="1"/>
            <a:r>
              <a:rPr lang="en-US" sz="2400" dirty="0" smtClean="0"/>
              <a:t>Multiplicative action similarity and probabilistic reverse model [Gilpin, Sandholm, &amp; Sørensen AAMAS-08, Risk &amp; Szafron AAMAS-10]</a:t>
            </a:r>
          </a:p>
          <a:p>
            <a:pPr lvl="1"/>
            <a:endParaRPr lang="en-US" sz="2400" dirty="0" smtClean="0"/>
          </a:p>
          <a:p>
            <a:endParaRPr lang="en-US" sz="2800"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355990"/>
            <a:ext cx="8731250" cy="749300"/>
          </a:xfrm>
        </p:spPr>
        <p:txBody>
          <a:bodyPr/>
          <a:lstStyle/>
          <a:p>
            <a:r>
              <a:rPr lang="en-US" dirty="0" smtClean="0"/>
              <a:t>Strategy-based abstraction </a:t>
            </a:r>
            <a:r>
              <a:rPr lang="en-US" sz="2800" dirty="0" smtClean="0"/>
              <a:t>[unpublished]</a:t>
            </a:r>
            <a:endParaRPr lang="en-US" dirty="0"/>
          </a:p>
        </p:txBody>
      </p:sp>
      <p:sp>
        <p:nvSpPr>
          <p:cNvPr id="3" name="Content Placeholder 2"/>
          <p:cNvSpPr>
            <a:spLocks noGrp="1"/>
          </p:cNvSpPr>
          <p:nvPr>
            <p:ph idx="1"/>
          </p:nvPr>
        </p:nvSpPr>
        <p:spPr>
          <a:xfrm>
            <a:off x="414338" y="5246077"/>
            <a:ext cx="8588985" cy="1202348"/>
          </a:xfrm>
        </p:spPr>
        <p:txBody>
          <a:bodyPr/>
          <a:lstStyle/>
          <a:p>
            <a:r>
              <a:rPr lang="en-US" dirty="0" smtClean="0"/>
              <a:t>Good abstraction as hard as equilibrium finding?</a:t>
            </a:r>
            <a:endParaRPr lang="en-US" dirty="0"/>
          </a:p>
        </p:txBody>
      </p:sp>
      <p:sp>
        <p:nvSpPr>
          <p:cNvPr id="4" name="Rounded Rectangle 3"/>
          <p:cNvSpPr/>
          <p:nvPr/>
        </p:nvSpPr>
        <p:spPr bwMode="auto">
          <a:xfrm>
            <a:off x="1500553" y="2303585"/>
            <a:ext cx="2022231" cy="1946031"/>
          </a:xfrm>
          <a:prstGeom prst="roundRect">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rPr>
              <a:t>Abstraction</a:t>
            </a:r>
          </a:p>
        </p:txBody>
      </p:sp>
      <p:sp>
        <p:nvSpPr>
          <p:cNvPr id="5" name="Rounded Rectangle 4"/>
          <p:cNvSpPr/>
          <p:nvPr/>
        </p:nvSpPr>
        <p:spPr bwMode="auto">
          <a:xfrm>
            <a:off x="5433651" y="2291862"/>
            <a:ext cx="2022231" cy="1946031"/>
          </a:xfrm>
          <a:prstGeom prst="roundRect">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rPr>
              <a:t>Equilibrium finding</a:t>
            </a:r>
          </a:p>
        </p:txBody>
      </p:sp>
      <p:cxnSp>
        <p:nvCxnSpPr>
          <p:cNvPr id="12" name="Straight Arrow Connector 11"/>
          <p:cNvCxnSpPr/>
          <p:nvPr/>
        </p:nvCxnSpPr>
        <p:spPr bwMode="auto">
          <a:xfrm>
            <a:off x="3675185" y="2590800"/>
            <a:ext cx="1576753"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rot="10800000" flipV="1">
            <a:off x="3710354" y="3657600"/>
            <a:ext cx="1518138" cy="586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178169" y="1230666"/>
            <a:ext cx="7373815" cy="5118100"/>
          </a:xfrm>
        </p:spPr>
        <p:txBody>
          <a:bodyPr/>
          <a:lstStyle/>
          <a:p>
            <a:r>
              <a:rPr lang="en-US" sz="2800" dirty="0" smtClean="0"/>
              <a:t>Abstraction</a:t>
            </a:r>
          </a:p>
          <a:p>
            <a:r>
              <a:rPr lang="en-US" sz="2800" dirty="0" smtClean="0"/>
              <a:t>Equilibrium finding in 2-person 0-sum games</a:t>
            </a:r>
          </a:p>
          <a:p>
            <a:r>
              <a:rPr lang="en-US" sz="2800" dirty="0" smtClean="0"/>
              <a:t>Strategy purification</a:t>
            </a:r>
          </a:p>
          <a:p>
            <a:r>
              <a:rPr lang="en-US" sz="2800" dirty="0" smtClean="0"/>
              <a:t>Opponent exploitation</a:t>
            </a:r>
          </a:p>
          <a:p>
            <a:r>
              <a:rPr lang="en-US" sz="2800" dirty="0" smtClean="0"/>
              <a:t>Multiplayer stochastic games</a:t>
            </a:r>
          </a:p>
          <a:p>
            <a:r>
              <a:rPr lang="en-US" sz="2800" dirty="0" smtClean="0"/>
              <a:t>Leveraging qualitative models</a:t>
            </a:r>
          </a:p>
          <a:p>
            <a:pPr>
              <a:buNone/>
            </a:pPr>
            <a:endParaRPr lang="en-US" sz="2800" dirty="0" smtClean="0"/>
          </a:p>
          <a:p>
            <a:pPr>
              <a:buNone/>
            </a:pPr>
            <a:endParaRPr lang="en-US" sz="2800" dirty="0">
              <a:solidFill>
                <a:srgbClr val="FFC000"/>
              </a:solidFill>
            </a:endParaRPr>
          </a:p>
        </p:txBody>
      </p:sp>
      <p:cxnSp>
        <p:nvCxnSpPr>
          <p:cNvPr id="5" name="Straight Arrow Connector 4"/>
          <p:cNvCxnSpPr/>
          <p:nvPr/>
        </p:nvCxnSpPr>
        <p:spPr bwMode="auto">
          <a:xfrm>
            <a:off x="684263" y="2001997"/>
            <a:ext cx="49237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625" y="123825"/>
            <a:ext cx="8807450" cy="582613"/>
          </a:xfrm>
        </p:spPr>
        <p:txBody>
          <a:bodyPr/>
          <a:lstStyle/>
          <a:p>
            <a:pPr>
              <a:defRPr/>
            </a:pPr>
            <a:r>
              <a:rPr lang="en-US" sz="2400" dirty="0" smtClean="0"/>
              <a:t>Scalability of (near-)equilibrium finding in 2-person 0-sum games</a:t>
            </a:r>
            <a:r>
              <a:rPr lang="en-US" sz="2800" dirty="0" smtClean="0"/>
              <a:t/>
            </a:r>
            <a:br>
              <a:rPr lang="en-US" sz="2800" dirty="0" smtClean="0"/>
            </a:br>
            <a:r>
              <a:rPr lang="en-US" sz="2000" dirty="0" smtClean="0">
                <a:solidFill>
                  <a:schemeClr val="accent6">
                    <a:lumMod val="60000"/>
                    <a:lumOff val="40000"/>
                  </a:schemeClr>
                </a:solidFill>
              </a:rPr>
              <a:t>Manual approaches can only solve games with a handful of nodes</a:t>
            </a:r>
            <a:endParaRPr lang="en-US" sz="2800" dirty="0" smtClean="0">
              <a:solidFill>
                <a:schemeClr val="accent6">
                  <a:lumMod val="60000"/>
                  <a:lumOff val="40000"/>
                </a:schemeClr>
              </a:solidFill>
            </a:endParaRPr>
          </a:p>
        </p:txBody>
      </p:sp>
      <p:graphicFrame>
        <p:nvGraphicFramePr>
          <p:cNvPr id="24" name="Chart 4"/>
          <p:cNvGraphicFramePr>
            <a:graphicFrameLocks/>
          </p:cNvGraphicFramePr>
          <p:nvPr/>
        </p:nvGraphicFramePr>
        <p:xfrm>
          <a:off x="201613" y="1357313"/>
          <a:ext cx="7270750" cy="4064000"/>
        </p:xfrm>
        <a:graphic>
          <a:graphicData uri="http://schemas.openxmlformats.org/drawingml/2006/chart">
            <c:chart xmlns:c="http://schemas.openxmlformats.org/drawingml/2006/chart" xmlns:r="http://schemas.openxmlformats.org/officeDocument/2006/relationships" r:id="rId2"/>
          </a:graphicData>
        </a:graphic>
      </p:graphicFrame>
      <p:grpSp>
        <p:nvGrpSpPr>
          <p:cNvPr id="63492" name="Group 14"/>
          <p:cNvGrpSpPr>
            <a:grpSpLocks/>
          </p:cNvGrpSpPr>
          <p:nvPr/>
        </p:nvGrpSpPr>
        <p:grpSpPr bwMode="auto">
          <a:xfrm>
            <a:off x="3481078" y="1189670"/>
            <a:ext cx="3935412" cy="3713163"/>
            <a:chOff x="3429995" y="1206112"/>
            <a:chExt cx="3935693" cy="3713696"/>
          </a:xfrm>
        </p:grpSpPr>
        <p:cxnSp>
          <p:nvCxnSpPr>
            <p:cNvPr id="63510" name="Straight Connector 12"/>
            <p:cNvCxnSpPr>
              <a:cxnSpLocks noChangeShapeType="1"/>
            </p:cNvCxnSpPr>
            <p:nvPr/>
          </p:nvCxnSpPr>
          <p:spPr bwMode="auto">
            <a:xfrm rot="16200000" flipH="1">
              <a:off x="4869326" y="3309791"/>
              <a:ext cx="3208814" cy="11220"/>
            </a:xfrm>
            <a:prstGeom prst="line">
              <a:avLst/>
            </a:prstGeom>
            <a:noFill/>
            <a:ln w="38100" algn="ctr">
              <a:solidFill>
                <a:srgbClr val="FF0000"/>
              </a:solidFill>
              <a:round/>
              <a:headEnd/>
              <a:tailEnd/>
            </a:ln>
          </p:spPr>
        </p:cxnSp>
        <p:sp>
          <p:nvSpPr>
            <p:cNvPr id="63511" name="TextBox 13"/>
            <p:cNvSpPr txBox="1">
              <a:spLocks noChangeArrowheads="1"/>
            </p:cNvSpPr>
            <p:nvPr/>
          </p:nvSpPr>
          <p:spPr bwMode="auto">
            <a:xfrm>
              <a:off x="3429995" y="1206112"/>
              <a:ext cx="3935693" cy="400110"/>
            </a:xfrm>
            <a:prstGeom prst="rect">
              <a:avLst/>
            </a:prstGeom>
            <a:noFill/>
            <a:ln w="9525">
              <a:noFill/>
              <a:miter lim="800000"/>
              <a:headEnd/>
              <a:tailEnd/>
            </a:ln>
          </p:spPr>
          <p:txBody>
            <a:bodyPr wrap="none">
              <a:spAutoFit/>
            </a:bodyPr>
            <a:lstStyle/>
            <a:p>
              <a:r>
                <a:rPr lang="en-US">
                  <a:solidFill>
                    <a:srgbClr val="FF0000"/>
                  </a:solidFill>
                </a:rPr>
                <a:t>AAAI poker competition announced</a:t>
              </a:r>
            </a:p>
          </p:txBody>
        </p:sp>
      </p:grpSp>
      <p:grpSp>
        <p:nvGrpSpPr>
          <p:cNvPr id="63493" name="Group 33"/>
          <p:cNvGrpSpPr>
            <a:grpSpLocks/>
          </p:cNvGrpSpPr>
          <p:nvPr/>
        </p:nvGrpSpPr>
        <p:grpSpPr bwMode="auto">
          <a:xfrm>
            <a:off x="796925" y="4886325"/>
            <a:ext cx="1757363" cy="1276350"/>
            <a:chOff x="796594" y="4886834"/>
            <a:chExt cx="1757212" cy="1276522"/>
          </a:xfrm>
        </p:grpSpPr>
        <p:sp>
          <p:nvSpPr>
            <p:cNvPr id="63508" name="TextBox 15"/>
            <p:cNvSpPr txBox="1">
              <a:spLocks noChangeArrowheads="1"/>
            </p:cNvSpPr>
            <p:nvPr/>
          </p:nvSpPr>
          <p:spPr bwMode="auto">
            <a:xfrm>
              <a:off x="796594" y="5424692"/>
              <a:ext cx="1757212" cy="738664"/>
            </a:xfrm>
            <a:prstGeom prst="rect">
              <a:avLst/>
            </a:prstGeom>
            <a:noFill/>
            <a:ln w="9525">
              <a:noFill/>
              <a:miter lim="800000"/>
              <a:headEnd/>
              <a:tailEnd/>
            </a:ln>
          </p:spPr>
          <p:txBody>
            <a:bodyPr wrap="none">
              <a:spAutoFit/>
            </a:bodyPr>
            <a:lstStyle/>
            <a:p>
              <a:r>
                <a:rPr lang="en-US" sz="1400"/>
                <a:t>Koller &amp; Pfeffer</a:t>
              </a:r>
            </a:p>
            <a:p>
              <a:r>
                <a:rPr lang="en-US" sz="1400">
                  <a:solidFill>
                    <a:srgbClr val="FFC000"/>
                  </a:solidFill>
                </a:rPr>
                <a:t>Using sequence form </a:t>
              </a:r>
            </a:p>
            <a:p>
              <a:r>
                <a:rPr lang="en-US" sz="1400">
                  <a:solidFill>
                    <a:srgbClr val="FFC000"/>
                  </a:solidFill>
                </a:rPr>
                <a:t>&amp; LP (simplex)</a:t>
              </a:r>
            </a:p>
          </p:txBody>
        </p:sp>
        <p:cxnSp>
          <p:nvCxnSpPr>
            <p:cNvPr id="63509" name="Straight Arrow Connector 22"/>
            <p:cNvCxnSpPr>
              <a:cxnSpLocks noChangeShapeType="1"/>
              <a:stCxn id="63508" idx="0"/>
            </p:cNvCxnSpPr>
            <p:nvPr/>
          </p:nvCxnSpPr>
          <p:spPr bwMode="auto">
            <a:xfrm rot="5400000" flipH="1" flipV="1">
              <a:off x="1662359" y="4899675"/>
              <a:ext cx="537859" cy="512177"/>
            </a:xfrm>
            <a:prstGeom prst="straightConnector1">
              <a:avLst/>
            </a:prstGeom>
            <a:noFill/>
            <a:ln w="38100" algn="ctr">
              <a:solidFill>
                <a:srgbClr val="00FF00"/>
              </a:solidFill>
              <a:round/>
              <a:headEnd/>
              <a:tailEnd type="arrow" w="med" len="med"/>
            </a:ln>
          </p:spPr>
        </p:cxnSp>
      </p:grpSp>
      <p:grpSp>
        <p:nvGrpSpPr>
          <p:cNvPr id="63494" name="Group 34"/>
          <p:cNvGrpSpPr>
            <a:grpSpLocks/>
          </p:cNvGrpSpPr>
          <p:nvPr/>
        </p:nvGrpSpPr>
        <p:grpSpPr bwMode="auto">
          <a:xfrm>
            <a:off x="2725738" y="4589463"/>
            <a:ext cx="2716212" cy="1336675"/>
            <a:chOff x="2726371" y="4588829"/>
            <a:chExt cx="2715150" cy="1336643"/>
          </a:xfrm>
        </p:grpSpPr>
        <p:sp>
          <p:nvSpPr>
            <p:cNvPr id="63506" name="TextBox 16"/>
            <p:cNvSpPr txBox="1">
              <a:spLocks noChangeArrowheads="1"/>
            </p:cNvSpPr>
            <p:nvPr/>
          </p:nvSpPr>
          <p:spPr bwMode="auto">
            <a:xfrm>
              <a:off x="2726371" y="5402252"/>
              <a:ext cx="2686697" cy="523220"/>
            </a:xfrm>
            <a:prstGeom prst="rect">
              <a:avLst/>
            </a:prstGeom>
            <a:noFill/>
            <a:ln w="9525">
              <a:noFill/>
              <a:miter lim="800000"/>
              <a:headEnd/>
              <a:tailEnd/>
            </a:ln>
          </p:spPr>
          <p:txBody>
            <a:bodyPr wrap="none">
              <a:spAutoFit/>
            </a:bodyPr>
            <a:lstStyle/>
            <a:p>
              <a:r>
                <a:rPr lang="en-US" sz="1400"/>
                <a:t>Billings et al.</a:t>
              </a:r>
            </a:p>
            <a:p>
              <a:r>
                <a:rPr lang="en-US" sz="1400">
                  <a:solidFill>
                    <a:srgbClr val="FFC000"/>
                  </a:solidFill>
                </a:rPr>
                <a:t>LP (CPLEX interior point method)</a:t>
              </a:r>
            </a:p>
          </p:txBody>
        </p:sp>
        <p:cxnSp>
          <p:nvCxnSpPr>
            <p:cNvPr id="63507" name="Straight Arrow Connector 24"/>
            <p:cNvCxnSpPr>
              <a:cxnSpLocks noChangeShapeType="1"/>
            </p:cNvCxnSpPr>
            <p:nvPr/>
          </p:nvCxnSpPr>
          <p:spPr bwMode="auto">
            <a:xfrm flipV="1">
              <a:off x="4521512" y="4588829"/>
              <a:ext cx="920009" cy="858302"/>
            </a:xfrm>
            <a:prstGeom prst="straightConnector1">
              <a:avLst/>
            </a:prstGeom>
            <a:noFill/>
            <a:ln w="38100" algn="ctr">
              <a:solidFill>
                <a:srgbClr val="00FF00"/>
              </a:solidFill>
              <a:round/>
              <a:headEnd/>
              <a:tailEnd type="arrow" w="med" len="med"/>
            </a:ln>
          </p:spPr>
        </p:cxnSp>
      </p:grpSp>
      <p:grpSp>
        <p:nvGrpSpPr>
          <p:cNvPr id="63495" name="Group 35"/>
          <p:cNvGrpSpPr>
            <a:grpSpLocks/>
          </p:cNvGrpSpPr>
          <p:nvPr/>
        </p:nvGrpSpPr>
        <p:grpSpPr bwMode="auto">
          <a:xfrm>
            <a:off x="4733925" y="4168775"/>
            <a:ext cx="2687638" cy="2406650"/>
            <a:chOff x="4734681" y="4168093"/>
            <a:chExt cx="2686697" cy="2406610"/>
          </a:xfrm>
        </p:grpSpPr>
        <p:sp>
          <p:nvSpPr>
            <p:cNvPr id="63504" name="TextBox 17"/>
            <p:cNvSpPr txBox="1">
              <a:spLocks noChangeArrowheads="1"/>
            </p:cNvSpPr>
            <p:nvPr/>
          </p:nvSpPr>
          <p:spPr bwMode="auto">
            <a:xfrm>
              <a:off x="4734681" y="6051483"/>
              <a:ext cx="2686697" cy="523220"/>
            </a:xfrm>
            <a:prstGeom prst="rect">
              <a:avLst/>
            </a:prstGeom>
            <a:noFill/>
            <a:ln w="9525">
              <a:noFill/>
              <a:miter lim="800000"/>
              <a:headEnd/>
              <a:tailEnd/>
            </a:ln>
          </p:spPr>
          <p:txBody>
            <a:bodyPr wrap="none">
              <a:spAutoFit/>
            </a:bodyPr>
            <a:lstStyle/>
            <a:p>
              <a:r>
                <a:rPr lang="en-US" sz="1400"/>
                <a:t>Gilpin &amp; Sandholm</a:t>
              </a:r>
            </a:p>
            <a:p>
              <a:r>
                <a:rPr lang="en-US" sz="1400">
                  <a:solidFill>
                    <a:srgbClr val="FFC000"/>
                  </a:solidFill>
                </a:rPr>
                <a:t>LP (CPLEX interior point method)</a:t>
              </a:r>
            </a:p>
          </p:txBody>
        </p:sp>
        <p:cxnSp>
          <p:nvCxnSpPr>
            <p:cNvPr id="63505" name="Straight Arrow Connector 26"/>
            <p:cNvCxnSpPr>
              <a:cxnSpLocks noChangeShapeType="1"/>
            </p:cNvCxnSpPr>
            <p:nvPr/>
          </p:nvCxnSpPr>
          <p:spPr bwMode="auto">
            <a:xfrm rot="5400000" flipH="1" flipV="1">
              <a:off x="5183470" y="4925419"/>
              <a:ext cx="1879289" cy="364638"/>
            </a:xfrm>
            <a:prstGeom prst="straightConnector1">
              <a:avLst/>
            </a:prstGeom>
            <a:noFill/>
            <a:ln w="38100" algn="ctr">
              <a:solidFill>
                <a:srgbClr val="00FF00"/>
              </a:solidFill>
              <a:round/>
              <a:headEnd/>
              <a:tailEnd type="arrow" w="med" len="med"/>
            </a:ln>
          </p:spPr>
        </p:cxnSp>
      </p:grpSp>
      <p:grpSp>
        <p:nvGrpSpPr>
          <p:cNvPr id="63496" name="Group 36"/>
          <p:cNvGrpSpPr>
            <a:grpSpLocks/>
          </p:cNvGrpSpPr>
          <p:nvPr/>
        </p:nvGrpSpPr>
        <p:grpSpPr bwMode="auto">
          <a:xfrm>
            <a:off x="6838952" y="2860676"/>
            <a:ext cx="2074182" cy="947268"/>
            <a:chOff x="6838367" y="2861006"/>
            <a:chExt cx="2075445" cy="946666"/>
          </a:xfrm>
        </p:grpSpPr>
        <p:sp>
          <p:nvSpPr>
            <p:cNvPr id="63502" name="TextBox 18"/>
            <p:cNvSpPr txBox="1">
              <a:spLocks noChangeArrowheads="1"/>
            </p:cNvSpPr>
            <p:nvPr/>
          </p:nvSpPr>
          <p:spPr bwMode="auto">
            <a:xfrm>
              <a:off x="7421790" y="3069477"/>
              <a:ext cx="1492022" cy="738195"/>
            </a:xfrm>
            <a:prstGeom prst="rect">
              <a:avLst/>
            </a:prstGeom>
            <a:noFill/>
            <a:ln w="9525">
              <a:noFill/>
              <a:miter lim="800000"/>
              <a:headEnd/>
              <a:tailEnd/>
            </a:ln>
          </p:spPr>
          <p:txBody>
            <a:bodyPr wrap="none">
              <a:spAutoFit/>
            </a:bodyPr>
            <a:lstStyle/>
            <a:p>
              <a:r>
                <a:rPr lang="en-US" sz="1400" dirty="0"/>
                <a:t>Gilpin, Hoda, </a:t>
              </a:r>
            </a:p>
            <a:p>
              <a:r>
                <a:rPr lang="en-US" sz="1400" dirty="0" smtClean="0"/>
                <a:t>Peña </a:t>
              </a:r>
              <a:r>
                <a:rPr lang="en-US" sz="1400" dirty="0"/>
                <a:t>&amp; Sandholm</a:t>
              </a:r>
            </a:p>
            <a:p>
              <a:r>
                <a:rPr lang="en-US" sz="1400" dirty="0">
                  <a:solidFill>
                    <a:srgbClr val="FFFF00"/>
                  </a:solidFill>
                </a:rPr>
                <a:t>Scalable EGT</a:t>
              </a:r>
            </a:p>
          </p:txBody>
        </p:sp>
        <p:cxnSp>
          <p:nvCxnSpPr>
            <p:cNvPr id="63503" name="Straight Arrow Connector 28"/>
            <p:cNvCxnSpPr>
              <a:cxnSpLocks noChangeShapeType="1"/>
            </p:cNvCxnSpPr>
            <p:nvPr/>
          </p:nvCxnSpPr>
          <p:spPr bwMode="auto">
            <a:xfrm rot="10800000">
              <a:off x="6838367" y="2861006"/>
              <a:ext cx="678787" cy="381468"/>
            </a:xfrm>
            <a:prstGeom prst="straightConnector1">
              <a:avLst/>
            </a:prstGeom>
            <a:noFill/>
            <a:ln w="38100" algn="ctr">
              <a:solidFill>
                <a:srgbClr val="00FF00"/>
              </a:solidFill>
              <a:round/>
              <a:headEnd/>
              <a:tailEnd type="arrow" w="med" len="med"/>
            </a:ln>
          </p:spPr>
        </p:cxnSp>
      </p:grpSp>
      <p:grpSp>
        <p:nvGrpSpPr>
          <p:cNvPr id="63497" name="Group 37"/>
          <p:cNvGrpSpPr>
            <a:grpSpLocks/>
          </p:cNvGrpSpPr>
          <p:nvPr/>
        </p:nvGrpSpPr>
        <p:grpSpPr bwMode="auto">
          <a:xfrm>
            <a:off x="7224713" y="1279525"/>
            <a:ext cx="1797050" cy="1360488"/>
            <a:chOff x="7225444" y="1279977"/>
            <a:chExt cx="1795937" cy="1360011"/>
          </a:xfrm>
        </p:grpSpPr>
        <p:sp>
          <p:nvSpPr>
            <p:cNvPr id="20" name="TextBox 19"/>
            <p:cNvSpPr txBox="1"/>
            <p:nvPr/>
          </p:nvSpPr>
          <p:spPr>
            <a:xfrm>
              <a:off x="7422172" y="1279977"/>
              <a:ext cx="1505604" cy="737929"/>
            </a:xfrm>
            <a:prstGeom prst="rect">
              <a:avLst/>
            </a:prstGeom>
            <a:noFill/>
          </p:spPr>
          <p:txBody>
            <a:bodyPr wrap="none">
              <a:spAutoFit/>
            </a:bodyPr>
            <a:lstStyle/>
            <a:p>
              <a:pPr>
                <a:defRPr/>
              </a:pPr>
              <a:r>
                <a:rPr lang="en-US" sz="1400" dirty="0"/>
                <a:t>Gilpin, Sandholm </a:t>
              </a:r>
            </a:p>
            <a:p>
              <a:pPr>
                <a:defRPr/>
              </a:pPr>
              <a:r>
                <a:rPr lang="en-US" sz="1400" dirty="0"/>
                <a:t>&amp; S</a:t>
              </a:r>
              <a:r>
                <a:rPr lang="en-US" sz="1400" dirty="0">
                  <a:effectLst>
                    <a:outerShdw blurRad="38100" dist="38100" dir="2700000" algn="tl">
                      <a:srgbClr val="000000"/>
                    </a:outerShdw>
                  </a:effectLst>
                  <a:cs typeface="Times New Roman" pitchFamily="18" charset="0"/>
                  <a:sym typeface="Symbol" pitchFamily="18" charset="2"/>
                </a:rPr>
                <a:t>ø</a:t>
              </a:r>
              <a:r>
                <a:rPr lang="en-US" sz="1400" dirty="0"/>
                <a:t>rensen</a:t>
              </a:r>
            </a:p>
            <a:p>
              <a:pPr>
                <a:defRPr/>
              </a:pPr>
              <a:r>
                <a:rPr lang="en-US" sz="1400" dirty="0">
                  <a:solidFill>
                    <a:srgbClr val="FFFF00"/>
                  </a:solidFill>
                </a:rPr>
                <a:t>Scalable EGT</a:t>
              </a:r>
            </a:p>
          </p:txBody>
        </p:sp>
        <p:sp>
          <p:nvSpPr>
            <p:cNvPr id="63499" name="TextBox 20"/>
            <p:cNvSpPr txBox="1">
              <a:spLocks noChangeArrowheads="1"/>
            </p:cNvSpPr>
            <p:nvPr/>
          </p:nvSpPr>
          <p:spPr bwMode="auto">
            <a:xfrm>
              <a:off x="7305847" y="2116768"/>
              <a:ext cx="1715534" cy="523220"/>
            </a:xfrm>
            <a:prstGeom prst="rect">
              <a:avLst/>
            </a:prstGeom>
            <a:noFill/>
            <a:ln w="9525">
              <a:noFill/>
              <a:miter lim="800000"/>
              <a:headEnd/>
              <a:tailEnd/>
            </a:ln>
          </p:spPr>
          <p:txBody>
            <a:bodyPr wrap="none">
              <a:spAutoFit/>
            </a:bodyPr>
            <a:lstStyle/>
            <a:p>
              <a:r>
                <a:rPr lang="en-US" sz="1400"/>
                <a:t>Zinkevich et al.</a:t>
              </a:r>
            </a:p>
            <a:p>
              <a:r>
                <a:rPr lang="en-US" sz="1400">
                  <a:solidFill>
                    <a:srgbClr val="FFFF00"/>
                  </a:solidFill>
                </a:rPr>
                <a:t>Counterfactual regret</a:t>
              </a:r>
            </a:p>
          </p:txBody>
        </p:sp>
        <p:cxnSp>
          <p:nvCxnSpPr>
            <p:cNvPr id="63500" name="Straight Arrow Connector 30"/>
            <p:cNvCxnSpPr>
              <a:cxnSpLocks noChangeShapeType="1"/>
            </p:cNvCxnSpPr>
            <p:nvPr/>
          </p:nvCxnSpPr>
          <p:spPr bwMode="auto">
            <a:xfrm rot="16200000" flipV="1">
              <a:off x="7225444" y="2013924"/>
              <a:ext cx="258051" cy="258051"/>
            </a:xfrm>
            <a:prstGeom prst="straightConnector1">
              <a:avLst/>
            </a:prstGeom>
            <a:noFill/>
            <a:ln w="38100" algn="ctr">
              <a:solidFill>
                <a:srgbClr val="00FF00"/>
              </a:solidFill>
              <a:round/>
              <a:headEnd/>
              <a:tailEnd type="arrow" w="med" len="med"/>
            </a:ln>
          </p:spPr>
        </p:cxnSp>
        <p:cxnSp>
          <p:nvCxnSpPr>
            <p:cNvPr id="63501" name="Straight Arrow Connector 32"/>
            <p:cNvCxnSpPr>
              <a:cxnSpLocks noChangeShapeType="1"/>
            </p:cNvCxnSpPr>
            <p:nvPr/>
          </p:nvCxnSpPr>
          <p:spPr bwMode="auto">
            <a:xfrm rot="10800000" flipV="1">
              <a:off x="7225444" y="1649286"/>
              <a:ext cx="398297" cy="252442"/>
            </a:xfrm>
            <a:prstGeom prst="straightConnector1">
              <a:avLst/>
            </a:prstGeom>
            <a:noFill/>
            <a:ln w="38100" algn="ctr">
              <a:solidFill>
                <a:srgbClr val="00FF00"/>
              </a:solidFill>
              <a:round/>
              <a:headEnd/>
              <a:tailEnd type="arrow" w="med" len="med"/>
            </a:ln>
          </p:spPr>
        </p:cxnSp>
      </p:gr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(Un)scalability of LP solvers</a:t>
            </a:r>
          </a:p>
        </p:txBody>
      </p:sp>
      <p:sp>
        <p:nvSpPr>
          <p:cNvPr id="80899" name="Rectangle 3"/>
          <p:cNvSpPr>
            <a:spLocks noGrp="1" noChangeArrowheads="1"/>
          </p:cNvSpPr>
          <p:nvPr>
            <p:ph type="body" idx="1"/>
          </p:nvPr>
        </p:nvSpPr>
        <p:spPr>
          <a:xfrm>
            <a:off x="228600" y="1371600"/>
            <a:ext cx="8763000" cy="4800600"/>
          </a:xfrm>
        </p:spPr>
        <p:txBody>
          <a:bodyPr/>
          <a:lstStyle/>
          <a:p>
            <a:pPr>
              <a:defRPr/>
            </a:pPr>
            <a:r>
              <a:rPr lang="en-US" sz="2800" dirty="0" smtClean="0"/>
              <a:t>Rhode Island Hold’em LP</a:t>
            </a:r>
          </a:p>
          <a:p>
            <a:pPr lvl="1">
              <a:defRPr/>
            </a:pPr>
            <a:r>
              <a:rPr lang="en-US" sz="2400" dirty="0" smtClean="0"/>
              <a:t>91,000,000 rows and columns</a:t>
            </a:r>
          </a:p>
          <a:p>
            <a:pPr lvl="1">
              <a:defRPr/>
            </a:pPr>
            <a:r>
              <a:rPr lang="en-US" sz="2400" dirty="0" smtClean="0"/>
              <a:t>After </a:t>
            </a:r>
            <a:r>
              <a:rPr lang="en-US" sz="2400" i="1" dirty="0" smtClean="0"/>
              <a:t>GameShrink,</a:t>
            </a:r>
            <a:r>
              <a:rPr lang="en-US" sz="2400" dirty="0" smtClean="0"/>
              <a:t>1,200,000 rows and columns, and 50,000,000 non-zeros</a:t>
            </a:r>
          </a:p>
          <a:p>
            <a:pPr lvl="1">
              <a:defRPr/>
            </a:pPr>
            <a:r>
              <a:rPr lang="en-US" sz="2400" dirty="0" smtClean="0"/>
              <a:t>CPLEX’s barrier method uses 25 GB RAM and 8 days</a:t>
            </a:r>
          </a:p>
          <a:p>
            <a:pPr lvl="1">
              <a:defRPr/>
            </a:pPr>
            <a:endParaRPr lang="en-US" sz="2400" dirty="0" smtClean="0"/>
          </a:p>
          <a:p>
            <a:pPr>
              <a:defRPr/>
            </a:pPr>
            <a:r>
              <a:rPr lang="en-US" sz="2800" dirty="0" smtClean="0"/>
              <a:t>Texas Hold’em poker much larger</a:t>
            </a:r>
          </a:p>
          <a:p>
            <a:pPr lvl="1">
              <a:defRPr/>
            </a:pPr>
            <a:r>
              <a:rPr lang="en-US" sz="2400" dirty="0" smtClean="0"/>
              <a:t>=&gt; would need to use extremely coarse abstraction</a:t>
            </a:r>
          </a:p>
          <a:p>
            <a:pPr lvl="1">
              <a:defRPr/>
            </a:pPr>
            <a:endParaRPr lang="en-US" sz="2400" dirty="0" smtClean="0"/>
          </a:p>
          <a:p>
            <a:pPr>
              <a:defRPr/>
            </a:pPr>
            <a:r>
              <a:rPr lang="en-US" sz="2800" dirty="0" smtClean="0">
                <a:solidFill>
                  <a:schemeClr val="tx1">
                    <a:lumMod val="75000"/>
                  </a:schemeClr>
                </a:solidFill>
              </a:rPr>
              <a:t>Instead of LP, can we solve the equilibrium-finding problem in some other way?</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smtClean="0"/>
              <a:t>Excessive gap technique (EGT)</a:t>
            </a:r>
          </a:p>
        </p:txBody>
      </p:sp>
      <p:sp>
        <p:nvSpPr>
          <p:cNvPr id="132099" name="Rectangle 3"/>
          <p:cNvSpPr>
            <a:spLocks noGrp="1" noChangeArrowheads="1"/>
          </p:cNvSpPr>
          <p:nvPr>
            <p:ph type="body" idx="1"/>
          </p:nvPr>
        </p:nvSpPr>
        <p:spPr>
          <a:xfrm>
            <a:off x="152400" y="1052513"/>
            <a:ext cx="8839200" cy="5118100"/>
          </a:xfrm>
        </p:spPr>
        <p:txBody>
          <a:bodyPr/>
          <a:lstStyle/>
          <a:p>
            <a:pPr>
              <a:lnSpc>
                <a:spcPct val="90000"/>
              </a:lnSpc>
              <a:spcAft>
                <a:spcPts val="1200"/>
              </a:spcAft>
            </a:pPr>
            <a:r>
              <a:rPr lang="en-US" sz="2400" dirty="0" smtClean="0">
                <a:solidFill>
                  <a:srgbClr val="FFC000"/>
                </a:solidFill>
              </a:rPr>
              <a:t>Best general LP solvers only scale to10</a:t>
            </a:r>
            <a:r>
              <a:rPr lang="en-US" sz="2400" baseline="30000" dirty="0" smtClean="0">
                <a:solidFill>
                  <a:srgbClr val="FFC000"/>
                </a:solidFill>
              </a:rPr>
              <a:t>7</a:t>
            </a:r>
            <a:r>
              <a:rPr lang="en-US" sz="2400" dirty="0" smtClean="0">
                <a:solidFill>
                  <a:srgbClr val="FFC000"/>
                </a:solidFill>
              </a:rPr>
              <a:t>..10</a:t>
            </a:r>
            <a:r>
              <a:rPr lang="en-US" sz="2400" baseline="30000" dirty="0" smtClean="0">
                <a:solidFill>
                  <a:srgbClr val="FFC000"/>
                </a:solidFill>
              </a:rPr>
              <a:t>8 </a:t>
            </a:r>
            <a:r>
              <a:rPr lang="en-US" sz="2400" dirty="0" smtClean="0">
                <a:solidFill>
                  <a:srgbClr val="FFC000"/>
                </a:solidFill>
              </a:rPr>
              <a:t>nodes.  </a:t>
            </a:r>
            <a:r>
              <a:rPr lang="en-US" sz="2400" dirty="0" smtClean="0"/>
              <a:t>Can we do better?</a:t>
            </a:r>
          </a:p>
          <a:p>
            <a:pPr>
              <a:lnSpc>
                <a:spcPct val="90000"/>
              </a:lnSpc>
              <a:spcAft>
                <a:spcPts val="1200"/>
              </a:spcAft>
            </a:pPr>
            <a:r>
              <a:rPr lang="en-US" sz="2400" dirty="0" smtClean="0"/>
              <a:t>Usually, gradient-based algorithms have poor O(1/</a:t>
            </a:r>
            <a:r>
              <a:rPr lang="el-GR" sz="2400" dirty="0" smtClean="0">
                <a:cs typeface="Times New Roman" pitchFamily="18" charset="0"/>
                <a:sym typeface="Math1" pitchFamily="2" charset="2"/>
              </a:rPr>
              <a:t> ε</a:t>
            </a:r>
            <a:r>
              <a:rPr lang="en-US" sz="2400" baseline="30000" dirty="0" smtClean="0">
                <a:cs typeface="Times New Roman" pitchFamily="18" charset="0"/>
                <a:sym typeface="Math1" pitchFamily="2" charset="2"/>
              </a:rPr>
              <a:t>2</a:t>
            </a:r>
            <a:r>
              <a:rPr lang="en-US" sz="2400" dirty="0" smtClean="0"/>
              <a:t>) convergence, but…</a:t>
            </a:r>
            <a:endParaRPr lang="en-US" sz="2400" b="1" dirty="0" smtClean="0"/>
          </a:p>
          <a:p>
            <a:pPr>
              <a:lnSpc>
                <a:spcPct val="90000"/>
              </a:lnSpc>
              <a:spcAft>
                <a:spcPts val="1200"/>
              </a:spcAft>
            </a:pPr>
            <a:r>
              <a:rPr lang="en-US" sz="2400" b="1" dirty="0" smtClean="0"/>
              <a:t>Theorem</a:t>
            </a:r>
            <a:r>
              <a:rPr lang="en-US" sz="2400" dirty="0" smtClean="0"/>
              <a:t> [</a:t>
            </a:r>
            <a:r>
              <a:rPr lang="en-US" sz="2400" dirty="0" err="1" smtClean="0"/>
              <a:t>Nesterov</a:t>
            </a:r>
            <a:r>
              <a:rPr lang="en-US" sz="2400" dirty="0" smtClean="0"/>
              <a:t> 05]. Gradient-based algorithm, EGT (for a class of </a:t>
            </a:r>
            <a:r>
              <a:rPr lang="en-US" sz="2400" i="1" dirty="0" err="1" smtClean="0"/>
              <a:t>minmax</a:t>
            </a:r>
            <a:r>
              <a:rPr lang="en-US" sz="2400" i="1" dirty="0" smtClean="0"/>
              <a:t> problems</a:t>
            </a:r>
            <a:r>
              <a:rPr lang="en-US" sz="2400" dirty="0" smtClean="0"/>
              <a:t>) that finds an </a:t>
            </a:r>
            <a:r>
              <a:rPr lang="el-GR" sz="2400" dirty="0" smtClean="0">
                <a:cs typeface="Times New Roman" pitchFamily="18" charset="0"/>
                <a:sym typeface="Math1" pitchFamily="2" charset="2"/>
              </a:rPr>
              <a:t>ε</a:t>
            </a:r>
            <a:r>
              <a:rPr lang="en-US" sz="2400" dirty="0" smtClean="0"/>
              <a:t>-equilibrium in O(1/</a:t>
            </a:r>
            <a:r>
              <a:rPr lang="el-GR" sz="2400" dirty="0" smtClean="0">
                <a:cs typeface="Times New Roman" pitchFamily="18" charset="0"/>
                <a:sym typeface="Math1" pitchFamily="2" charset="2"/>
              </a:rPr>
              <a:t> ε</a:t>
            </a:r>
            <a:r>
              <a:rPr lang="en-US" sz="2400" dirty="0" smtClean="0"/>
              <a:t>) iterations</a:t>
            </a:r>
          </a:p>
          <a:p>
            <a:pPr>
              <a:lnSpc>
                <a:spcPct val="90000"/>
              </a:lnSpc>
              <a:spcAft>
                <a:spcPts val="1200"/>
              </a:spcAft>
            </a:pPr>
            <a:r>
              <a:rPr lang="en-US" sz="2400" dirty="0" smtClean="0">
                <a:solidFill>
                  <a:srgbClr val="FFC000"/>
                </a:solidFill>
              </a:rPr>
              <a:t>In general, work per iteration is as hard as solving the original problem, but… </a:t>
            </a:r>
          </a:p>
          <a:p>
            <a:pPr>
              <a:lnSpc>
                <a:spcPct val="90000"/>
              </a:lnSpc>
              <a:spcAft>
                <a:spcPts val="1200"/>
              </a:spcAft>
            </a:pPr>
            <a:r>
              <a:rPr lang="en-US" sz="2400" dirty="0" smtClean="0">
                <a:solidFill>
                  <a:srgbClr val="00CC00"/>
                </a:solidFill>
              </a:rPr>
              <a:t>Can make each iteration faster by considering problem structure:</a:t>
            </a:r>
            <a:endParaRPr lang="en-US" sz="2400" b="1" dirty="0" smtClean="0">
              <a:solidFill>
                <a:srgbClr val="00CC00"/>
              </a:solidFill>
            </a:endParaRPr>
          </a:p>
          <a:p>
            <a:pPr>
              <a:lnSpc>
                <a:spcPct val="90000"/>
              </a:lnSpc>
              <a:spcAft>
                <a:spcPts val="1200"/>
              </a:spcAft>
            </a:pPr>
            <a:r>
              <a:rPr lang="en-US" sz="2400" b="1" dirty="0" smtClean="0">
                <a:solidFill>
                  <a:srgbClr val="00CC00"/>
                </a:solidFill>
              </a:rPr>
              <a:t>Theorem</a:t>
            </a:r>
            <a:r>
              <a:rPr lang="en-US" sz="2400" dirty="0" smtClean="0">
                <a:solidFill>
                  <a:srgbClr val="00CC00"/>
                </a:solidFill>
              </a:rPr>
              <a:t> [Hoda, Gilpin, Pena &amp; Sandholm, </a:t>
            </a:r>
            <a:r>
              <a:rPr lang="en-US" sz="2400" i="1" dirty="0" smtClean="0">
                <a:solidFill>
                  <a:srgbClr val="00CC00"/>
                </a:solidFill>
              </a:rPr>
              <a:t>Mathematics of Operations Research</a:t>
            </a:r>
            <a:r>
              <a:rPr lang="en-US" sz="2400" dirty="0" smtClean="0">
                <a:solidFill>
                  <a:srgbClr val="00CC00"/>
                </a:solidFill>
              </a:rPr>
              <a:t> 2010].  Nice </a:t>
            </a:r>
            <a:r>
              <a:rPr lang="en-US" sz="2400" dirty="0" err="1" smtClean="0">
                <a:solidFill>
                  <a:srgbClr val="00CC00"/>
                </a:solidFill>
              </a:rPr>
              <a:t>prox</a:t>
            </a:r>
            <a:r>
              <a:rPr lang="en-US" sz="2400" dirty="0" smtClean="0">
                <a:solidFill>
                  <a:srgbClr val="00CC00"/>
                </a:solidFill>
              </a:rPr>
              <a:t> functions can be constructed for sequence form games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wipe(down)">
                                      <p:cBhvr>
                                        <p:cTn id="7" dur="500"/>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wipe(down)">
                                      <p:cBhvr>
                                        <p:cTn id="12" dur="500"/>
                                        <p:tgtEl>
                                          <p:spTgt spid="132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wipe(down)">
                                      <p:cBhvr>
                                        <p:cTn id="17" dur="500"/>
                                        <p:tgtEl>
                                          <p:spTgt spid="132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wipe(down)">
                                      <p:cBhvr>
                                        <p:cTn id="22" dur="500"/>
                                        <p:tgtEl>
                                          <p:spTgt spid="132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Effect transition="in" filter="wipe(down)">
                                      <p:cBhvr>
                                        <p:cTn id="27" dur="500"/>
                                        <p:tgtEl>
                                          <p:spTgt spid="132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2099">
                                            <p:txEl>
                                              <p:pRg st="5" end="5"/>
                                            </p:txEl>
                                          </p:spTgt>
                                        </p:tgtEl>
                                        <p:attrNameLst>
                                          <p:attrName>style.visibility</p:attrName>
                                        </p:attrNameLst>
                                      </p:cBhvr>
                                      <p:to>
                                        <p:strVal val="visible"/>
                                      </p:to>
                                    </p:set>
                                    <p:animEffect transition="in" filter="wipe(down)">
                                      <p:cBhvr>
                                        <p:cTn id="32" dur="500"/>
                                        <p:tgtEl>
                                          <p:spTgt spid="13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2400" y="165100"/>
            <a:ext cx="8912225" cy="749300"/>
          </a:xfrm>
        </p:spPr>
        <p:txBody>
          <a:bodyPr/>
          <a:lstStyle/>
          <a:p>
            <a:r>
              <a:rPr lang="en-US" sz="3600" dirty="0" smtClean="0"/>
              <a:t>Scalable EGT </a:t>
            </a:r>
            <a:r>
              <a:rPr lang="en-US" sz="1600" dirty="0" smtClean="0"/>
              <a:t>[Gilpin, Hoda, Peña, Sandholm WINE’07, </a:t>
            </a:r>
            <a:r>
              <a:rPr lang="en-US" sz="1600" i="1" dirty="0" smtClean="0"/>
              <a:t>Math. Of OR</a:t>
            </a:r>
            <a:r>
              <a:rPr lang="en-US" sz="1600" dirty="0" smtClean="0"/>
              <a:t> 2010]</a:t>
            </a:r>
            <a:r>
              <a:rPr lang="en-US" sz="3600" dirty="0" smtClean="0"/>
              <a:t/>
            </a:r>
            <a:br>
              <a:rPr lang="en-US" sz="3600" dirty="0" smtClean="0"/>
            </a:br>
            <a:r>
              <a:rPr lang="en-US" sz="3600" i="1" dirty="0" smtClean="0">
                <a:solidFill>
                  <a:srgbClr val="00CC00"/>
                </a:solidFill>
              </a:rPr>
              <a:t>Memory saving in poker &amp; many other games</a:t>
            </a:r>
          </a:p>
        </p:txBody>
      </p:sp>
      <p:sp>
        <p:nvSpPr>
          <p:cNvPr id="66563" name="Rectangle 3"/>
          <p:cNvSpPr>
            <a:spLocks noGrp="1" noChangeArrowheads="1"/>
          </p:cNvSpPr>
          <p:nvPr>
            <p:ph type="body" idx="1"/>
          </p:nvPr>
        </p:nvSpPr>
        <p:spPr>
          <a:xfrm>
            <a:off x="414338" y="1330325"/>
            <a:ext cx="8440737" cy="5451475"/>
          </a:xfrm>
        </p:spPr>
        <p:txBody>
          <a:bodyPr/>
          <a:lstStyle/>
          <a:p>
            <a:pPr>
              <a:lnSpc>
                <a:spcPct val="80000"/>
              </a:lnSpc>
            </a:pPr>
            <a:r>
              <a:rPr lang="en-US" sz="2000" dirty="0" smtClean="0"/>
              <a:t>Main space bottleneck is storing the game’s payoff matrix A</a:t>
            </a:r>
          </a:p>
          <a:p>
            <a:pPr>
              <a:lnSpc>
                <a:spcPct val="80000"/>
              </a:lnSpc>
            </a:pPr>
            <a:r>
              <a:rPr lang="en-US" sz="2000" b="1" dirty="0" smtClean="0"/>
              <a:t>Definition. </a:t>
            </a:r>
            <a:r>
              <a:rPr lang="en-US" sz="2000" dirty="0" err="1" smtClean="0"/>
              <a:t>Kronecker</a:t>
            </a:r>
            <a:r>
              <a:rPr lang="en-US" sz="2000" dirty="0" smtClean="0"/>
              <a:t> product</a:t>
            </a:r>
          </a:p>
          <a:p>
            <a:pPr>
              <a:lnSpc>
                <a:spcPct val="80000"/>
              </a:lnSpc>
            </a:pPr>
            <a:endParaRPr lang="en-US" sz="2000" dirty="0" smtClean="0"/>
          </a:p>
          <a:p>
            <a:pPr>
              <a:lnSpc>
                <a:spcPct val="80000"/>
              </a:lnSpc>
            </a:pPr>
            <a:endParaRPr lang="en-US" sz="2000" dirty="0" smtClean="0"/>
          </a:p>
          <a:p>
            <a:pPr>
              <a:lnSpc>
                <a:spcPct val="80000"/>
              </a:lnSpc>
            </a:pPr>
            <a:endParaRPr lang="en-US" sz="2000" dirty="0" smtClean="0"/>
          </a:p>
          <a:p>
            <a:pPr>
              <a:lnSpc>
                <a:spcPct val="80000"/>
              </a:lnSpc>
            </a:pPr>
            <a:endParaRPr lang="en-US" sz="2000" dirty="0" smtClean="0"/>
          </a:p>
          <a:p>
            <a:pPr>
              <a:lnSpc>
                <a:spcPct val="80000"/>
              </a:lnSpc>
            </a:pPr>
            <a:r>
              <a:rPr lang="en-US" sz="2000" dirty="0" smtClean="0"/>
              <a:t>In Rhode Island Hold’em: </a:t>
            </a:r>
          </a:p>
          <a:p>
            <a:pPr>
              <a:lnSpc>
                <a:spcPct val="80000"/>
              </a:lnSpc>
            </a:pPr>
            <a:endParaRPr lang="en-US" sz="2000" dirty="0" smtClean="0"/>
          </a:p>
          <a:p>
            <a:pPr>
              <a:lnSpc>
                <a:spcPct val="80000"/>
              </a:lnSpc>
            </a:pPr>
            <a:endParaRPr lang="en-US" sz="2000" dirty="0" smtClean="0"/>
          </a:p>
          <a:p>
            <a:pPr>
              <a:lnSpc>
                <a:spcPct val="80000"/>
              </a:lnSpc>
            </a:pPr>
            <a:endParaRPr lang="en-US" sz="2000" dirty="0" smtClean="0"/>
          </a:p>
          <a:p>
            <a:pPr>
              <a:lnSpc>
                <a:spcPct val="80000"/>
              </a:lnSpc>
            </a:pPr>
            <a:endParaRPr lang="en-US" sz="2000" dirty="0" smtClean="0"/>
          </a:p>
          <a:p>
            <a:pPr>
              <a:lnSpc>
                <a:spcPct val="80000"/>
              </a:lnSpc>
            </a:pPr>
            <a:r>
              <a:rPr lang="en-US" sz="2000" dirty="0" smtClean="0"/>
              <a:t>Using </a:t>
            </a:r>
            <a:r>
              <a:rPr lang="en-US" sz="2000" dirty="0" smtClean="0">
                <a:solidFill>
                  <a:srgbClr val="FFC000"/>
                </a:solidFill>
              </a:rPr>
              <a:t>independence of card deals and betting options</a:t>
            </a:r>
            <a:r>
              <a:rPr lang="en-US" sz="2000" dirty="0" smtClean="0"/>
              <a:t>, can represent this as		</a:t>
            </a:r>
            <a:r>
              <a:rPr lang="en-US" sz="2000" dirty="0" smtClean="0">
                <a:solidFill>
                  <a:srgbClr val="00CC00"/>
                </a:solidFill>
              </a:rPr>
              <a:t>A</a:t>
            </a:r>
            <a:r>
              <a:rPr lang="en-US" sz="2000" baseline="-25000" dirty="0" smtClean="0">
                <a:solidFill>
                  <a:srgbClr val="00CC00"/>
                </a:solidFill>
              </a:rPr>
              <a:t>1</a:t>
            </a:r>
            <a:r>
              <a:rPr lang="en-US" sz="2000" dirty="0" smtClean="0">
                <a:solidFill>
                  <a:srgbClr val="00CC00"/>
                </a:solidFill>
              </a:rPr>
              <a:t> = F</a:t>
            </a:r>
            <a:r>
              <a:rPr lang="en-US" sz="2000" baseline="-25000" dirty="0" smtClean="0">
                <a:solidFill>
                  <a:srgbClr val="00CC00"/>
                </a:solidFill>
              </a:rPr>
              <a:t>1</a:t>
            </a:r>
            <a:r>
              <a:rPr lang="en-US" sz="2000" dirty="0" smtClean="0">
                <a:solidFill>
                  <a:srgbClr val="00CC00"/>
                </a:solidFill>
              </a:rPr>
              <a:t> </a:t>
            </a:r>
            <a:r>
              <a:rPr lang="en-US" sz="2000" dirty="0" smtClean="0">
                <a:solidFill>
                  <a:srgbClr val="00CC00"/>
                </a:solidFill>
                <a:sym typeface="Mathematica1" pitchFamily="2" charset="2"/>
              </a:rPr>
              <a:t></a:t>
            </a:r>
            <a:r>
              <a:rPr lang="en-US" sz="2000" dirty="0" smtClean="0">
                <a:solidFill>
                  <a:srgbClr val="00CC00"/>
                </a:solidFill>
                <a:sym typeface="Math1" pitchFamily="2" charset="2"/>
              </a:rPr>
              <a:t> </a:t>
            </a:r>
            <a:r>
              <a:rPr lang="en-US" sz="2000" dirty="0" smtClean="0">
                <a:solidFill>
                  <a:srgbClr val="00CC00"/>
                </a:solidFill>
              </a:rPr>
              <a:t>B</a:t>
            </a:r>
            <a:r>
              <a:rPr lang="en-US" sz="2000" baseline="-25000" dirty="0" smtClean="0">
                <a:solidFill>
                  <a:srgbClr val="00CC00"/>
                </a:solidFill>
              </a:rPr>
              <a:t>1	</a:t>
            </a:r>
            <a:r>
              <a:rPr lang="en-US" sz="2000" dirty="0" smtClean="0">
                <a:solidFill>
                  <a:srgbClr val="00CC00"/>
                </a:solidFill>
              </a:rPr>
              <a:t>A</a:t>
            </a:r>
            <a:r>
              <a:rPr lang="en-US" sz="2000" baseline="-25000" dirty="0" smtClean="0">
                <a:solidFill>
                  <a:srgbClr val="00CC00"/>
                </a:solidFill>
              </a:rPr>
              <a:t>2</a:t>
            </a:r>
            <a:r>
              <a:rPr lang="en-US" sz="2000" dirty="0" smtClean="0">
                <a:solidFill>
                  <a:srgbClr val="00CC00"/>
                </a:solidFill>
              </a:rPr>
              <a:t> = F</a:t>
            </a:r>
            <a:r>
              <a:rPr lang="en-US" sz="2000" baseline="-25000" dirty="0" smtClean="0">
                <a:solidFill>
                  <a:srgbClr val="00CC00"/>
                </a:solidFill>
              </a:rPr>
              <a:t>2</a:t>
            </a:r>
            <a:r>
              <a:rPr lang="en-US" sz="2000" dirty="0" smtClean="0">
                <a:solidFill>
                  <a:srgbClr val="00CC00"/>
                </a:solidFill>
              </a:rPr>
              <a:t> </a:t>
            </a:r>
            <a:r>
              <a:rPr lang="en-US" sz="2000" dirty="0" smtClean="0">
                <a:solidFill>
                  <a:srgbClr val="00CC00"/>
                </a:solidFill>
                <a:sym typeface="Mathematica1" pitchFamily="2" charset="2"/>
              </a:rPr>
              <a:t></a:t>
            </a:r>
            <a:r>
              <a:rPr lang="en-US" sz="2000" dirty="0" smtClean="0">
                <a:solidFill>
                  <a:srgbClr val="00CC00"/>
                </a:solidFill>
                <a:sym typeface="Math1" pitchFamily="2" charset="2"/>
              </a:rPr>
              <a:t> </a:t>
            </a:r>
            <a:r>
              <a:rPr lang="en-US" sz="2000" dirty="0" smtClean="0">
                <a:solidFill>
                  <a:srgbClr val="00CC00"/>
                </a:solidFill>
              </a:rPr>
              <a:t>B</a:t>
            </a:r>
            <a:r>
              <a:rPr lang="en-US" sz="2000" baseline="-25000" dirty="0" smtClean="0">
                <a:solidFill>
                  <a:srgbClr val="00CC00"/>
                </a:solidFill>
              </a:rPr>
              <a:t>2	</a:t>
            </a:r>
            <a:r>
              <a:rPr lang="en-US" sz="2000" dirty="0" smtClean="0">
                <a:solidFill>
                  <a:srgbClr val="00CC00"/>
                </a:solidFill>
              </a:rPr>
              <a:t>A</a:t>
            </a:r>
            <a:r>
              <a:rPr lang="en-US" sz="2000" baseline="-25000" dirty="0" smtClean="0">
                <a:solidFill>
                  <a:srgbClr val="00CC00"/>
                </a:solidFill>
              </a:rPr>
              <a:t>3</a:t>
            </a:r>
            <a:r>
              <a:rPr lang="en-US" sz="2000" dirty="0" smtClean="0">
                <a:solidFill>
                  <a:srgbClr val="00CC00"/>
                </a:solidFill>
              </a:rPr>
              <a:t> = F</a:t>
            </a:r>
            <a:r>
              <a:rPr lang="en-US" sz="2000" baseline="-25000" dirty="0" smtClean="0">
                <a:solidFill>
                  <a:srgbClr val="00CC00"/>
                </a:solidFill>
              </a:rPr>
              <a:t>3</a:t>
            </a:r>
            <a:r>
              <a:rPr lang="en-US" sz="2000" dirty="0" smtClean="0">
                <a:solidFill>
                  <a:srgbClr val="00CC00"/>
                </a:solidFill>
              </a:rPr>
              <a:t> </a:t>
            </a:r>
            <a:r>
              <a:rPr lang="en-US" sz="2000" dirty="0" smtClean="0">
                <a:solidFill>
                  <a:srgbClr val="00CC00"/>
                </a:solidFill>
                <a:sym typeface="Mathematica1" pitchFamily="2" charset="2"/>
              </a:rPr>
              <a:t></a:t>
            </a:r>
            <a:r>
              <a:rPr lang="en-US" sz="2000" dirty="0" smtClean="0">
                <a:solidFill>
                  <a:srgbClr val="00CC00"/>
                </a:solidFill>
                <a:sym typeface="Math1" pitchFamily="2" charset="2"/>
              </a:rPr>
              <a:t> </a:t>
            </a:r>
            <a:r>
              <a:rPr lang="en-US" sz="2000" dirty="0" smtClean="0">
                <a:solidFill>
                  <a:srgbClr val="00CC00"/>
                </a:solidFill>
              </a:rPr>
              <a:t>B</a:t>
            </a:r>
            <a:r>
              <a:rPr lang="en-US" sz="2000" baseline="-25000" dirty="0" smtClean="0">
                <a:solidFill>
                  <a:srgbClr val="00CC00"/>
                </a:solidFill>
              </a:rPr>
              <a:t>3</a:t>
            </a:r>
            <a:r>
              <a:rPr lang="en-US" sz="2000" dirty="0" smtClean="0">
                <a:solidFill>
                  <a:srgbClr val="00CC00"/>
                </a:solidFill>
              </a:rPr>
              <a:t> + S </a:t>
            </a:r>
            <a:r>
              <a:rPr lang="en-US" sz="2000" dirty="0" smtClean="0">
                <a:solidFill>
                  <a:srgbClr val="00CC00"/>
                </a:solidFill>
                <a:sym typeface="Mathematica1" pitchFamily="2" charset="2"/>
              </a:rPr>
              <a:t></a:t>
            </a:r>
            <a:r>
              <a:rPr lang="en-US" sz="2000" dirty="0" smtClean="0">
                <a:solidFill>
                  <a:srgbClr val="00CC00"/>
                </a:solidFill>
                <a:sym typeface="Math1" pitchFamily="2" charset="2"/>
              </a:rPr>
              <a:t> </a:t>
            </a:r>
            <a:r>
              <a:rPr lang="en-US" sz="2000" dirty="0" smtClean="0">
                <a:solidFill>
                  <a:srgbClr val="00CC00"/>
                </a:solidFill>
              </a:rPr>
              <a:t>W</a:t>
            </a:r>
          </a:p>
          <a:p>
            <a:pPr>
              <a:lnSpc>
                <a:spcPct val="80000"/>
              </a:lnSpc>
            </a:pPr>
            <a:r>
              <a:rPr lang="en-US" sz="2000" dirty="0" smtClean="0">
                <a:solidFill>
                  <a:schemeClr val="tx1"/>
                </a:solidFill>
              </a:rPr>
              <a:t>F</a:t>
            </a:r>
            <a:r>
              <a:rPr lang="en-US" sz="2000" baseline="-25000" dirty="0" smtClean="0">
                <a:solidFill>
                  <a:schemeClr val="tx1"/>
                </a:solidFill>
              </a:rPr>
              <a:t>r</a:t>
            </a:r>
            <a:r>
              <a:rPr lang="en-US" sz="2000" dirty="0" smtClean="0">
                <a:solidFill>
                  <a:schemeClr val="tx1"/>
                </a:solidFill>
              </a:rPr>
              <a:t> corresponds to sequences of moves in round r that end in a fold</a:t>
            </a:r>
          </a:p>
          <a:p>
            <a:pPr>
              <a:lnSpc>
                <a:spcPct val="80000"/>
              </a:lnSpc>
            </a:pPr>
            <a:r>
              <a:rPr lang="en-US" sz="2000" dirty="0" smtClean="0">
                <a:solidFill>
                  <a:schemeClr val="tx1"/>
                </a:solidFill>
              </a:rPr>
              <a:t>S corresponds to sequences of moves in round 3 that end in a showdown</a:t>
            </a:r>
          </a:p>
          <a:p>
            <a:pPr>
              <a:lnSpc>
                <a:spcPct val="80000"/>
              </a:lnSpc>
            </a:pPr>
            <a:r>
              <a:rPr lang="en-US" sz="2000" dirty="0" smtClean="0">
                <a:solidFill>
                  <a:schemeClr val="tx1"/>
                </a:solidFill>
              </a:rPr>
              <a:t>B</a:t>
            </a:r>
            <a:r>
              <a:rPr lang="en-US" sz="2000" baseline="-25000" dirty="0" smtClean="0">
                <a:solidFill>
                  <a:schemeClr val="tx1"/>
                </a:solidFill>
              </a:rPr>
              <a:t>r</a:t>
            </a:r>
            <a:r>
              <a:rPr lang="en-US" sz="2000" dirty="0" smtClean="0">
                <a:solidFill>
                  <a:schemeClr val="tx1"/>
                </a:solidFill>
              </a:rPr>
              <a:t> encodes card buckets in round r</a:t>
            </a:r>
          </a:p>
          <a:p>
            <a:pPr>
              <a:lnSpc>
                <a:spcPct val="80000"/>
              </a:lnSpc>
            </a:pPr>
            <a:r>
              <a:rPr lang="en-US" sz="2000" dirty="0" smtClean="0">
                <a:solidFill>
                  <a:schemeClr val="tx1"/>
                </a:solidFill>
              </a:rPr>
              <a:t>W encodes win/loss/draw probabilities of the buckets</a:t>
            </a:r>
            <a:endParaRPr lang="en-US" sz="2000" dirty="0" smtClean="0"/>
          </a:p>
        </p:txBody>
      </p:sp>
      <p:pic>
        <p:nvPicPr>
          <p:cNvPr id="66564" name="Picture 5"/>
          <p:cNvPicPr>
            <a:picLocks noChangeAspect="1" noChangeArrowheads="1"/>
          </p:cNvPicPr>
          <p:nvPr/>
        </p:nvPicPr>
        <p:blipFill>
          <a:blip r:embed="rId3" cstate="print"/>
          <a:srcRect/>
          <a:stretch>
            <a:fillRect/>
          </a:stretch>
        </p:blipFill>
        <p:spPr bwMode="auto">
          <a:xfrm>
            <a:off x="1028700" y="3581400"/>
            <a:ext cx="2324100" cy="908050"/>
          </a:xfrm>
          <a:prstGeom prst="rect">
            <a:avLst/>
          </a:prstGeom>
          <a:noFill/>
          <a:ln w="38100">
            <a:noFill/>
            <a:miter lim="800000"/>
            <a:headEnd/>
            <a:tailEnd/>
          </a:ln>
        </p:spPr>
      </p:pic>
      <p:pic>
        <p:nvPicPr>
          <p:cNvPr id="66565" name="Picture 6"/>
          <p:cNvPicPr>
            <a:picLocks noChangeAspect="1" noChangeArrowheads="1"/>
          </p:cNvPicPr>
          <p:nvPr/>
        </p:nvPicPr>
        <p:blipFill>
          <a:blip r:embed="rId4" cstate="print"/>
          <a:srcRect/>
          <a:stretch>
            <a:fillRect/>
          </a:stretch>
        </p:blipFill>
        <p:spPr bwMode="auto">
          <a:xfrm>
            <a:off x="990600" y="1981200"/>
            <a:ext cx="7924800" cy="1143000"/>
          </a:xfrm>
          <a:prstGeom prst="rect">
            <a:avLst/>
          </a:prstGeom>
          <a:noFill/>
          <a:ln w="38100">
            <a:noFill/>
            <a:miter lim="800000"/>
            <a:headEnd/>
            <a:tailEnd/>
          </a:ln>
        </p:spPr>
      </p:pic>
      <p:sp>
        <p:nvSpPr>
          <p:cNvPr id="66566" name="Line 7"/>
          <p:cNvSpPr>
            <a:spLocks noChangeShapeType="1"/>
          </p:cNvSpPr>
          <p:nvPr/>
        </p:nvSpPr>
        <p:spPr bwMode="auto">
          <a:xfrm>
            <a:off x="3810000" y="1981200"/>
            <a:ext cx="609600" cy="457200"/>
          </a:xfrm>
          <a:prstGeom prst="line">
            <a:avLst/>
          </a:prstGeom>
          <a:noFill/>
          <a:ln w="38100">
            <a:solidFill>
              <a:srgbClr val="00FF00"/>
            </a:solidFill>
            <a:round/>
            <a:headEnd/>
            <a:tailEnd type="triangle" w="med" len="me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Memory usage</a:t>
            </a:r>
          </a:p>
        </p:txBody>
      </p:sp>
      <p:graphicFrame>
        <p:nvGraphicFramePr>
          <p:cNvPr id="99379" name="Group 51"/>
          <p:cNvGraphicFramePr>
            <a:graphicFrameLocks noGrp="1"/>
          </p:cNvGraphicFramePr>
          <p:nvPr>
            <p:ph idx="1"/>
          </p:nvPr>
        </p:nvGraphicFramePr>
        <p:xfrm>
          <a:off x="350838" y="1447800"/>
          <a:ext cx="8440737" cy="4297680"/>
        </p:xfrm>
        <a:graphic>
          <a:graphicData uri="http://schemas.openxmlformats.org/drawingml/2006/table">
            <a:tbl>
              <a:tblPr/>
              <a:tblGrid>
                <a:gridCol w="1782762"/>
                <a:gridCol w="2033588"/>
                <a:gridCol w="2093912"/>
                <a:gridCol w="2530475"/>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rPr>
                        <a:t>Instance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CPLEX barrier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CPLEX simplex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Our method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Times New Roman" pitchFamily="18" charset="0"/>
                        </a:rPr>
                        <a:t>Losslessly</a:t>
                      </a:r>
                      <a:r>
                        <a:rPr kumimoji="0" lang="en-US" sz="2400" b="0" i="0" u="none" strike="noStrike" cap="none" normalizeH="0" baseline="0" dirty="0" smtClean="0">
                          <a:ln>
                            <a:noFill/>
                          </a:ln>
                          <a:solidFill>
                            <a:schemeClr val="bg1"/>
                          </a:solidFill>
                          <a:effectLst/>
                          <a:latin typeface="Times New Roman" pitchFamily="18" charset="0"/>
                        </a:rPr>
                        <a:t> abstracted Rhode Island Hold’em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25.2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&gt;3.45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0.15 GB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Times New Roman" pitchFamily="18" charset="0"/>
                        </a:rPr>
                        <a:t>Lossily</a:t>
                      </a:r>
                      <a:r>
                        <a:rPr kumimoji="0" lang="en-US" sz="2400" b="0" i="0" u="none" strike="noStrike" cap="none" normalizeH="0" baseline="0" dirty="0" smtClean="0">
                          <a:ln>
                            <a:noFill/>
                          </a:ln>
                          <a:solidFill>
                            <a:schemeClr val="bg1"/>
                          </a:solidFill>
                          <a:effectLst/>
                          <a:latin typeface="Times New Roman" pitchFamily="18" charset="0"/>
                        </a:rPr>
                        <a:t> abstracted Texas Hold’em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&gt;458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&gt;458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2.49 GB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Memory usage</a:t>
            </a:r>
          </a:p>
        </p:txBody>
      </p:sp>
      <p:graphicFrame>
        <p:nvGraphicFramePr>
          <p:cNvPr id="99379" name="Group 51"/>
          <p:cNvGraphicFramePr>
            <a:graphicFrameLocks noGrp="1"/>
          </p:cNvGraphicFramePr>
          <p:nvPr>
            <p:ph idx="1"/>
          </p:nvPr>
        </p:nvGraphicFramePr>
        <p:xfrm>
          <a:off x="350838" y="1447800"/>
          <a:ext cx="8440737" cy="4191000"/>
        </p:xfrm>
        <a:graphic>
          <a:graphicData uri="http://schemas.openxmlformats.org/drawingml/2006/table">
            <a:tbl>
              <a:tblPr/>
              <a:tblGrid>
                <a:gridCol w="1782762"/>
                <a:gridCol w="2033588"/>
                <a:gridCol w="2093912"/>
                <a:gridCol w="2530475"/>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Instance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CPLEX barrier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CPLEX simplex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Our method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10k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0.082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&gt;0.051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0.012 GB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160k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2.25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&gt;0.664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0.035 GB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Losslessly abstracted RI Hold’em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25.2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&gt;3.45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0.15 GB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Lossily abstracted TX Hold’em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&gt;458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&gt;458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2.49 GB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135" y="58130"/>
            <a:ext cx="9030878" cy="827990"/>
          </a:xfrm>
        </p:spPr>
        <p:txBody>
          <a:bodyPr/>
          <a:lstStyle/>
          <a:p>
            <a:r>
              <a:rPr lang="en-US" sz="4000" dirty="0"/>
              <a:t>Computing equilibria via sequence form</a:t>
            </a:r>
          </a:p>
        </p:txBody>
      </p:sp>
      <p:sp>
        <p:nvSpPr>
          <p:cNvPr id="8195" name="Rectangle 3"/>
          <p:cNvSpPr>
            <a:spLocks noGrp="1" noChangeArrowheads="1"/>
          </p:cNvSpPr>
          <p:nvPr>
            <p:ph type="body" idx="1"/>
          </p:nvPr>
        </p:nvSpPr>
        <p:spPr>
          <a:xfrm>
            <a:off x="533400" y="943465"/>
            <a:ext cx="8077200" cy="1676400"/>
          </a:xfrm>
        </p:spPr>
        <p:txBody>
          <a:bodyPr/>
          <a:lstStyle/>
          <a:p>
            <a:r>
              <a:rPr lang="en-US" dirty="0"/>
              <a:t>Players 1 and 2 have realization plans </a:t>
            </a:r>
            <a:r>
              <a:rPr lang="en-US" i="1" dirty="0"/>
              <a:t>x</a:t>
            </a:r>
            <a:r>
              <a:rPr lang="en-US" dirty="0"/>
              <a:t> and </a:t>
            </a:r>
            <a:r>
              <a:rPr lang="en-US" i="1" dirty="0"/>
              <a:t>y</a:t>
            </a:r>
            <a:endParaRPr lang="en-US" dirty="0"/>
          </a:p>
          <a:p>
            <a:r>
              <a:rPr lang="en-US" dirty="0"/>
              <a:t>Realization </a:t>
            </a:r>
            <a:r>
              <a:rPr lang="en-US" i="1" dirty="0"/>
              <a:t>constraint matrices</a:t>
            </a:r>
            <a:r>
              <a:rPr lang="en-US" dirty="0"/>
              <a:t> </a:t>
            </a:r>
            <a:r>
              <a:rPr lang="en-US" i="1" dirty="0"/>
              <a:t>E</a:t>
            </a:r>
            <a:r>
              <a:rPr lang="en-US" dirty="0"/>
              <a:t> and </a:t>
            </a:r>
            <a:r>
              <a:rPr lang="en-US" i="1" dirty="0"/>
              <a:t>F</a:t>
            </a:r>
            <a:r>
              <a:rPr lang="en-US" dirty="0"/>
              <a:t> specify constraints on realizations</a:t>
            </a:r>
            <a:endParaRPr lang="en-US" i="1" dirty="0"/>
          </a:p>
        </p:txBody>
      </p:sp>
      <p:pic>
        <p:nvPicPr>
          <p:cNvPr id="8200" name="Picture 8"/>
          <p:cNvPicPr>
            <a:picLocks noChangeAspect="1" noChangeArrowheads="1"/>
          </p:cNvPicPr>
          <p:nvPr/>
        </p:nvPicPr>
        <p:blipFill>
          <a:blip r:embed="rId2" cstate="print"/>
          <a:srcRect/>
          <a:stretch>
            <a:fillRect/>
          </a:stretch>
        </p:blipFill>
        <p:spPr bwMode="auto">
          <a:xfrm>
            <a:off x="346075" y="3429000"/>
            <a:ext cx="3006725" cy="3305175"/>
          </a:xfrm>
          <a:prstGeom prst="rect">
            <a:avLst/>
          </a:prstGeom>
          <a:noFill/>
          <a:ln w="9525">
            <a:noFill/>
            <a:miter lim="800000"/>
            <a:headEnd/>
            <a:tailEnd/>
          </a:ln>
          <a:effectLst/>
        </p:spPr>
      </p:pic>
      <p:pic>
        <p:nvPicPr>
          <p:cNvPr id="8201" name="Picture 9"/>
          <p:cNvPicPr>
            <a:picLocks noChangeAspect="1" noChangeArrowheads="1"/>
          </p:cNvPicPr>
          <p:nvPr/>
        </p:nvPicPr>
        <p:blipFill>
          <a:blip r:embed="rId3" cstate="print"/>
          <a:srcRect/>
          <a:stretch>
            <a:fillRect/>
          </a:stretch>
        </p:blipFill>
        <p:spPr bwMode="auto">
          <a:xfrm>
            <a:off x="4114800" y="3886200"/>
            <a:ext cx="4171950" cy="1436688"/>
          </a:xfrm>
          <a:prstGeom prst="rect">
            <a:avLst/>
          </a:prstGeom>
          <a:noFill/>
          <a:ln w="9525">
            <a:noFill/>
            <a:miter lim="800000"/>
            <a:headEnd/>
            <a:tailEnd/>
          </a:ln>
          <a:effectLst/>
        </p:spPr>
      </p:pic>
      <p:pic>
        <p:nvPicPr>
          <p:cNvPr id="8204" name="Picture 12"/>
          <p:cNvPicPr>
            <a:picLocks noChangeAspect="1" noChangeArrowheads="1"/>
          </p:cNvPicPr>
          <p:nvPr/>
        </p:nvPicPr>
        <p:blipFill>
          <a:blip r:embed="rId4" cstate="print"/>
          <a:srcRect/>
          <a:stretch>
            <a:fillRect/>
          </a:stretch>
        </p:blipFill>
        <p:spPr bwMode="auto">
          <a:xfrm>
            <a:off x="2133600" y="2606166"/>
            <a:ext cx="1262063" cy="414337"/>
          </a:xfrm>
          <a:prstGeom prst="rect">
            <a:avLst/>
          </a:prstGeom>
          <a:noFill/>
          <a:ln w="9525">
            <a:noFill/>
            <a:miter lim="800000"/>
            <a:headEnd/>
            <a:tailEnd/>
          </a:ln>
          <a:effectLst/>
        </p:spPr>
      </p:pic>
      <p:pic>
        <p:nvPicPr>
          <p:cNvPr id="8206" name="Picture 14"/>
          <p:cNvPicPr>
            <a:picLocks noChangeAspect="1" noChangeArrowheads="1"/>
          </p:cNvPicPr>
          <p:nvPr/>
        </p:nvPicPr>
        <p:blipFill>
          <a:blip r:embed="rId5" cstate="print"/>
          <a:srcRect/>
          <a:stretch>
            <a:fillRect/>
          </a:stretch>
        </p:blipFill>
        <p:spPr bwMode="auto">
          <a:xfrm>
            <a:off x="2148280" y="3044316"/>
            <a:ext cx="1700212" cy="357187"/>
          </a:xfrm>
          <a:prstGeom prst="rect">
            <a:avLst/>
          </a:prstGeom>
          <a:noFill/>
          <a:ln w="9525">
            <a:noFill/>
            <a:miter lim="800000"/>
            <a:headEnd/>
            <a:tailEnd/>
          </a:ln>
          <a:effectLst/>
        </p:spPr>
      </p:pic>
      <p:pic>
        <p:nvPicPr>
          <p:cNvPr id="8207" name="Picture 15"/>
          <p:cNvPicPr>
            <a:picLocks noChangeAspect="1" noChangeArrowheads="1"/>
          </p:cNvPicPr>
          <p:nvPr/>
        </p:nvPicPr>
        <p:blipFill>
          <a:blip r:embed="rId6" cstate="print"/>
          <a:srcRect/>
          <a:stretch>
            <a:fillRect/>
          </a:stretch>
        </p:blipFill>
        <p:spPr bwMode="auto">
          <a:xfrm>
            <a:off x="4286250" y="2989243"/>
            <a:ext cx="1657350" cy="441325"/>
          </a:xfrm>
          <a:prstGeom prst="rect">
            <a:avLst/>
          </a:prstGeom>
          <a:noFill/>
          <a:ln w="9525">
            <a:noFill/>
            <a:miter lim="800000"/>
            <a:headEnd/>
            <a:tailEnd/>
          </a:ln>
          <a:effectLst/>
        </p:spPr>
      </p:pic>
      <p:pic>
        <p:nvPicPr>
          <p:cNvPr id="8208" name="Picture 16"/>
          <p:cNvPicPr>
            <a:picLocks noChangeAspect="1" noChangeArrowheads="1"/>
          </p:cNvPicPr>
          <p:nvPr/>
        </p:nvPicPr>
        <p:blipFill>
          <a:blip r:embed="rId7" cstate="print"/>
          <a:srcRect/>
          <a:stretch>
            <a:fillRect/>
          </a:stretch>
        </p:blipFill>
        <p:spPr bwMode="auto">
          <a:xfrm>
            <a:off x="4114800" y="5824538"/>
            <a:ext cx="3200400" cy="1033462"/>
          </a:xfrm>
          <a:prstGeom prst="rect">
            <a:avLst/>
          </a:prstGeom>
          <a:noFill/>
          <a:ln w="9525">
            <a:noFill/>
            <a:miter lim="800000"/>
            <a:headEnd/>
            <a:tailEnd/>
          </a:ln>
          <a:effectLst/>
        </p:spPr>
      </p:pic>
      <p:sp>
        <p:nvSpPr>
          <p:cNvPr id="8209" name="Text Box 17"/>
          <p:cNvSpPr txBox="1">
            <a:spLocks noChangeArrowheads="1"/>
          </p:cNvSpPr>
          <p:nvPr/>
        </p:nvSpPr>
        <p:spPr bwMode="auto">
          <a:xfrm>
            <a:off x="5470525" y="3449422"/>
            <a:ext cx="2559050" cy="457200"/>
          </a:xfrm>
          <a:prstGeom prst="rect">
            <a:avLst/>
          </a:prstGeom>
          <a:noFill/>
          <a:ln w="9525">
            <a:noFill/>
            <a:miter lim="800000"/>
            <a:headEnd/>
            <a:tailEnd/>
          </a:ln>
          <a:effectLst/>
        </p:spPr>
        <p:txBody>
          <a:bodyPr wrap="none">
            <a:spAutoFit/>
          </a:bodyPr>
          <a:lstStyle/>
          <a:p>
            <a:r>
              <a:rPr lang="en-US" sz="2400" dirty="0"/>
              <a:t>{}    </a:t>
            </a:r>
            <a:r>
              <a:rPr lang="en-US" sz="2400" i="1" dirty="0"/>
              <a:t>l</a:t>
            </a:r>
            <a:r>
              <a:rPr lang="en-US" sz="2400" dirty="0"/>
              <a:t>      </a:t>
            </a:r>
            <a:r>
              <a:rPr lang="en-US" sz="2400" i="1" dirty="0"/>
              <a:t>r</a:t>
            </a:r>
            <a:r>
              <a:rPr lang="en-US" sz="2400" dirty="0"/>
              <a:t>     </a:t>
            </a:r>
            <a:r>
              <a:rPr lang="en-US" sz="2400" i="1" dirty="0"/>
              <a:t>L</a:t>
            </a:r>
            <a:r>
              <a:rPr lang="en-US" sz="2400" dirty="0"/>
              <a:t>     </a:t>
            </a:r>
            <a:r>
              <a:rPr lang="en-US" sz="2400" i="1" dirty="0"/>
              <a:t>R</a:t>
            </a:r>
          </a:p>
        </p:txBody>
      </p:sp>
      <p:sp>
        <p:nvSpPr>
          <p:cNvPr id="8210" name="Text Box 18"/>
          <p:cNvSpPr txBox="1">
            <a:spLocks noChangeArrowheads="1"/>
          </p:cNvSpPr>
          <p:nvPr/>
        </p:nvSpPr>
        <p:spPr bwMode="auto">
          <a:xfrm>
            <a:off x="5486400" y="5382703"/>
            <a:ext cx="1449388" cy="457200"/>
          </a:xfrm>
          <a:prstGeom prst="rect">
            <a:avLst/>
          </a:prstGeom>
          <a:noFill/>
          <a:ln w="9525">
            <a:noFill/>
            <a:miter lim="800000"/>
            <a:headEnd/>
            <a:tailEnd/>
          </a:ln>
          <a:effectLst/>
        </p:spPr>
        <p:txBody>
          <a:bodyPr wrap="none">
            <a:spAutoFit/>
          </a:bodyPr>
          <a:lstStyle/>
          <a:p>
            <a:r>
              <a:rPr lang="en-US" sz="2400" dirty="0"/>
              <a:t>{}    </a:t>
            </a:r>
            <a:r>
              <a:rPr lang="en-US" sz="2400" i="1" dirty="0"/>
              <a:t>c</a:t>
            </a:r>
            <a:r>
              <a:rPr lang="en-US" sz="2400" dirty="0"/>
              <a:t>     </a:t>
            </a:r>
            <a:r>
              <a:rPr lang="en-US" sz="2400" i="1" dirty="0"/>
              <a:t>d</a:t>
            </a:r>
          </a:p>
        </p:txBody>
      </p:sp>
      <p:sp>
        <p:nvSpPr>
          <p:cNvPr id="8211" name="Text Box 19"/>
          <p:cNvSpPr txBox="1">
            <a:spLocks noChangeArrowheads="1"/>
          </p:cNvSpPr>
          <p:nvPr/>
        </p:nvSpPr>
        <p:spPr bwMode="auto">
          <a:xfrm>
            <a:off x="8304015" y="3994150"/>
            <a:ext cx="500458" cy="1200329"/>
          </a:xfrm>
          <a:prstGeom prst="rect">
            <a:avLst/>
          </a:prstGeom>
          <a:noFill/>
          <a:ln w="9525">
            <a:noFill/>
            <a:miter lim="800000"/>
            <a:headEnd/>
            <a:tailEnd/>
          </a:ln>
          <a:effectLst/>
        </p:spPr>
        <p:txBody>
          <a:bodyPr wrap="none">
            <a:spAutoFit/>
          </a:bodyPr>
          <a:lstStyle/>
          <a:p>
            <a:r>
              <a:rPr lang="en-US" sz="2400" dirty="0"/>
              <a:t>{}</a:t>
            </a:r>
          </a:p>
          <a:p>
            <a:r>
              <a:rPr lang="en-US" sz="2400" i="1" dirty="0"/>
              <a:t> v</a:t>
            </a:r>
          </a:p>
          <a:p>
            <a:r>
              <a:rPr lang="en-US" sz="2400" i="1" dirty="0"/>
              <a:t> v’</a:t>
            </a:r>
          </a:p>
        </p:txBody>
      </p:sp>
      <p:sp>
        <p:nvSpPr>
          <p:cNvPr id="8212" name="Text Box 20"/>
          <p:cNvSpPr txBox="1">
            <a:spLocks noChangeArrowheads="1"/>
          </p:cNvSpPr>
          <p:nvPr/>
        </p:nvSpPr>
        <p:spPr bwMode="auto">
          <a:xfrm>
            <a:off x="7294466" y="5905892"/>
            <a:ext cx="479618" cy="830997"/>
          </a:xfrm>
          <a:prstGeom prst="rect">
            <a:avLst/>
          </a:prstGeom>
          <a:noFill/>
          <a:ln w="9525">
            <a:noFill/>
            <a:miter lim="800000"/>
            <a:headEnd/>
            <a:tailEnd/>
          </a:ln>
          <a:effectLst/>
        </p:spPr>
        <p:txBody>
          <a:bodyPr wrap="none">
            <a:spAutoFit/>
          </a:bodyPr>
          <a:lstStyle/>
          <a:p>
            <a:r>
              <a:rPr lang="en-US" sz="2400" dirty="0"/>
              <a:t>{}</a:t>
            </a:r>
          </a:p>
          <a:p>
            <a:r>
              <a:rPr lang="en-US" sz="2400" dirty="0"/>
              <a:t> </a:t>
            </a:r>
            <a:r>
              <a:rPr lang="en-US" sz="2400" i="1" dirty="0"/>
              <a:t>u</a:t>
            </a:r>
          </a:p>
        </p:txBody>
      </p:sp>
      <p:grpSp>
        <p:nvGrpSpPr>
          <p:cNvPr id="16" name="Group 15"/>
          <p:cNvGrpSpPr/>
          <p:nvPr/>
        </p:nvGrpSpPr>
        <p:grpSpPr>
          <a:xfrm>
            <a:off x="4286838" y="2535806"/>
            <a:ext cx="1404938" cy="430213"/>
            <a:chOff x="4286838" y="2535806"/>
            <a:chExt cx="1404938" cy="430213"/>
          </a:xfrm>
        </p:grpSpPr>
        <p:pic>
          <p:nvPicPr>
            <p:cNvPr id="8205" name="Picture 13"/>
            <p:cNvPicPr>
              <a:picLocks noChangeAspect="1" noChangeArrowheads="1"/>
            </p:cNvPicPr>
            <p:nvPr/>
          </p:nvPicPr>
          <p:blipFill>
            <a:blip r:embed="rId8" cstate="print"/>
            <a:srcRect/>
            <a:stretch>
              <a:fillRect/>
            </a:stretch>
          </p:blipFill>
          <p:spPr bwMode="auto">
            <a:xfrm>
              <a:off x="4286838" y="2535806"/>
              <a:ext cx="1404938" cy="430213"/>
            </a:xfrm>
            <a:prstGeom prst="rect">
              <a:avLst/>
            </a:prstGeom>
            <a:noFill/>
            <a:ln w="9525">
              <a:noFill/>
              <a:miter lim="800000"/>
              <a:headEnd/>
              <a:tailEnd/>
            </a:ln>
            <a:effectLst/>
          </p:spPr>
        </p:pic>
        <p:sp>
          <p:nvSpPr>
            <p:cNvPr id="15" name="Rectangle 14"/>
            <p:cNvSpPr/>
            <p:nvPr/>
          </p:nvSpPr>
          <p:spPr bwMode="auto">
            <a:xfrm>
              <a:off x="5561814" y="2762054"/>
              <a:ext cx="103695" cy="122548"/>
            </a:xfrm>
            <a:prstGeom prst="rect">
              <a:avLst/>
            </a:prstGeom>
            <a:solidFill>
              <a:schemeClr val="bg1"/>
            </a:solidFill>
            <a:ln w="38100" cap="flat" cmpd="sng" algn="ctr">
              <a:solidFill>
                <a:schemeClr val="bg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2400" y="165100"/>
            <a:ext cx="8912225" cy="749300"/>
          </a:xfrm>
        </p:spPr>
        <p:txBody>
          <a:bodyPr/>
          <a:lstStyle/>
          <a:p>
            <a:r>
              <a:rPr lang="en-US" sz="3600" dirty="0" smtClean="0"/>
              <a:t>Scalable EGT </a:t>
            </a:r>
            <a:r>
              <a:rPr lang="en-US" sz="1600" dirty="0" smtClean="0"/>
              <a:t>[Gilpin, Hoda, Peña, Sandholm WINE’07, </a:t>
            </a:r>
            <a:r>
              <a:rPr lang="en-US" sz="1600" i="1" dirty="0" smtClean="0"/>
              <a:t>Math. Of OR</a:t>
            </a:r>
            <a:r>
              <a:rPr lang="en-US" sz="1600" dirty="0" smtClean="0"/>
              <a:t> 2010] </a:t>
            </a:r>
            <a:r>
              <a:rPr lang="en-US" sz="3600" dirty="0" smtClean="0"/>
              <a:t/>
            </a:r>
            <a:br>
              <a:rPr lang="en-US" sz="3600" dirty="0" smtClean="0"/>
            </a:br>
            <a:r>
              <a:rPr lang="en-US" sz="3600" i="1" dirty="0" smtClean="0">
                <a:solidFill>
                  <a:srgbClr val="00CC00"/>
                </a:solidFill>
              </a:rPr>
              <a:t>Speed</a:t>
            </a:r>
          </a:p>
        </p:txBody>
      </p:sp>
      <p:sp>
        <p:nvSpPr>
          <p:cNvPr id="68611" name="Rectangle 3"/>
          <p:cNvSpPr>
            <a:spLocks noGrp="1" noChangeArrowheads="1"/>
          </p:cNvSpPr>
          <p:nvPr>
            <p:ph type="body" idx="1"/>
          </p:nvPr>
        </p:nvSpPr>
        <p:spPr/>
        <p:txBody>
          <a:bodyPr/>
          <a:lstStyle/>
          <a:p>
            <a:pPr>
              <a:lnSpc>
                <a:spcPct val="90000"/>
              </a:lnSpc>
            </a:pPr>
            <a:r>
              <a:rPr lang="en-US" sz="2800" dirty="0" smtClean="0"/>
              <a:t>Fewer iterations</a:t>
            </a:r>
          </a:p>
          <a:p>
            <a:pPr lvl="1">
              <a:lnSpc>
                <a:spcPct val="90000"/>
              </a:lnSpc>
            </a:pPr>
            <a:r>
              <a:rPr lang="en-US" sz="2400" dirty="0" smtClean="0"/>
              <a:t>With </a:t>
            </a:r>
            <a:r>
              <a:rPr lang="en-US" sz="2400" i="1" dirty="0" smtClean="0"/>
              <a:t>Euclidean </a:t>
            </a:r>
            <a:r>
              <a:rPr lang="en-US" sz="2400" i="1" dirty="0" err="1" smtClean="0"/>
              <a:t>prox</a:t>
            </a:r>
            <a:r>
              <a:rPr lang="en-US" sz="2400" i="1" dirty="0" smtClean="0"/>
              <a:t> fn</a:t>
            </a:r>
            <a:r>
              <a:rPr lang="en-US" sz="2400" dirty="0" smtClean="0"/>
              <a:t>, gap was reduced by an order of magnitude more (at given time allocation) compared to </a:t>
            </a:r>
            <a:r>
              <a:rPr lang="en-US" sz="2400" i="1" dirty="0" smtClean="0"/>
              <a:t>entropy-based </a:t>
            </a:r>
            <a:r>
              <a:rPr lang="en-US" sz="2400" i="1" dirty="0" err="1" smtClean="0"/>
              <a:t>prox</a:t>
            </a:r>
            <a:r>
              <a:rPr lang="en-US" sz="2400" i="1" dirty="0" smtClean="0"/>
              <a:t> fn</a:t>
            </a:r>
          </a:p>
          <a:p>
            <a:pPr lvl="1">
              <a:lnSpc>
                <a:spcPct val="90000"/>
              </a:lnSpc>
            </a:pPr>
            <a:r>
              <a:rPr lang="en-US" sz="2400" dirty="0" smtClean="0"/>
              <a:t>Heuristics that speed things up in practice while preserving theoretical guarantees</a:t>
            </a:r>
          </a:p>
          <a:p>
            <a:pPr lvl="2">
              <a:lnSpc>
                <a:spcPct val="90000"/>
              </a:lnSpc>
            </a:pPr>
            <a:r>
              <a:rPr lang="en-US" sz="2000" dirty="0" smtClean="0"/>
              <a:t>Less conservative shrinking of </a:t>
            </a:r>
            <a:r>
              <a:rPr lang="en-US" sz="2000" dirty="0" smtClean="0">
                <a:sym typeface="Mathematica1" pitchFamily="2" charset="2"/>
              </a:rPr>
              <a:t></a:t>
            </a:r>
            <a:r>
              <a:rPr lang="en-US" sz="2000" baseline="-25000" dirty="0" smtClean="0"/>
              <a:t>1</a:t>
            </a:r>
            <a:r>
              <a:rPr lang="en-US" sz="2000" dirty="0" smtClean="0"/>
              <a:t> and </a:t>
            </a:r>
            <a:r>
              <a:rPr lang="en-US" sz="2000" dirty="0" smtClean="0">
                <a:sym typeface="Mathematica1" pitchFamily="2" charset="2"/>
              </a:rPr>
              <a:t></a:t>
            </a:r>
            <a:r>
              <a:rPr lang="en-US" sz="2000" baseline="-25000" dirty="0" smtClean="0"/>
              <a:t>2</a:t>
            </a:r>
            <a:endParaRPr lang="en-US" sz="2000" dirty="0" smtClean="0">
              <a:sym typeface="Math1" pitchFamily="2" charset="2"/>
            </a:endParaRPr>
          </a:p>
          <a:p>
            <a:pPr lvl="3">
              <a:lnSpc>
                <a:spcPct val="90000"/>
              </a:lnSpc>
            </a:pPr>
            <a:r>
              <a:rPr lang="en-US" sz="1800" dirty="0" smtClean="0">
                <a:sym typeface="Math1" pitchFamily="2" charset="2"/>
              </a:rPr>
              <a:t> </a:t>
            </a:r>
            <a:r>
              <a:rPr lang="en-US" sz="1800" dirty="0" smtClean="0"/>
              <a:t>Sometimes need to reduce (halve) </a:t>
            </a:r>
            <a:r>
              <a:rPr lang="en-US" sz="1800" dirty="0" smtClean="0">
                <a:latin typeface="Mathematica1" pitchFamily="2" charset="2"/>
              </a:rPr>
              <a:t>t</a:t>
            </a:r>
          </a:p>
          <a:p>
            <a:pPr lvl="2">
              <a:lnSpc>
                <a:spcPct val="90000"/>
              </a:lnSpc>
            </a:pPr>
            <a:r>
              <a:rPr lang="en-US" sz="2000" dirty="0" smtClean="0"/>
              <a:t>Balancing </a:t>
            </a:r>
            <a:r>
              <a:rPr lang="en-US" sz="2000" dirty="0" smtClean="0">
                <a:sym typeface="Mathematica1" pitchFamily="2" charset="2"/>
              </a:rPr>
              <a:t></a:t>
            </a:r>
            <a:r>
              <a:rPr lang="en-US" sz="2000" baseline="-25000" dirty="0" smtClean="0"/>
              <a:t>1</a:t>
            </a:r>
            <a:r>
              <a:rPr lang="en-US" sz="2000" dirty="0" smtClean="0"/>
              <a:t> and </a:t>
            </a:r>
            <a:r>
              <a:rPr lang="en-US" sz="2000" dirty="0" smtClean="0">
                <a:sym typeface="Mathematica1" pitchFamily="2" charset="2"/>
              </a:rPr>
              <a:t></a:t>
            </a:r>
            <a:r>
              <a:rPr lang="en-US" sz="2000" baseline="-25000" dirty="0" smtClean="0"/>
              <a:t>2 </a:t>
            </a:r>
            <a:r>
              <a:rPr lang="en-US" sz="2000" dirty="0" smtClean="0"/>
              <a:t>periodically </a:t>
            </a:r>
            <a:endParaRPr lang="en-US" sz="2000" baseline="-25000" dirty="0" smtClean="0"/>
          </a:p>
          <a:p>
            <a:pPr lvl="3">
              <a:lnSpc>
                <a:spcPct val="90000"/>
              </a:lnSpc>
            </a:pPr>
            <a:r>
              <a:rPr lang="en-US" sz="1800" dirty="0" smtClean="0"/>
              <a:t>Often allows reduction in the values </a:t>
            </a:r>
            <a:endParaRPr lang="en-US" sz="1800" baseline="-25000" dirty="0" smtClean="0">
              <a:solidFill>
                <a:schemeClr val="tx1"/>
              </a:solidFill>
            </a:endParaRPr>
          </a:p>
          <a:p>
            <a:pPr lvl="2">
              <a:lnSpc>
                <a:spcPct val="90000"/>
              </a:lnSpc>
            </a:pPr>
            <a:r>
              <a:rPr lang="en-US" sz="2000" dirty="0" smtClean="0"/>
              <a:t>Gap was reduced by an order of magnitude (for given time allocation)</a:t>
            </a:r>
          </a:p>
          <a:p>
            <a:pPr>
              <a:lnSpc>
                <a:spcPct val="90000"/>
              </a:lnSpc>
            </a:pPr>
            <a:r>
              <a:rPr lang="en-US" sz="2800" dirty="0" smtClean="0"/>
              <a:t>Faster iterations</a:t>
            </a:r>
          </a:p>
          <a:p>
            <a:pPr lvl="1">
              <a:lnSpc>
                <a:spcPct val="90000"/>
              </a:lnSpc>
            </a:pPr>
            <a:r>
              <a:rPr lang="en-US" sz="2400" dirty="0" smtClean="0"/>
              <a:t>Parallelization in each of the 3 matrix-vector products in each iteration =&gt; near-linear speedup</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smtClean="0"/>
              <a:t>Solving GS3’s four-round model</a:t>
            </a:r>
            <a:br>
              <a:rPr lang="en-US" dirty="0" smtClean="0"/>
            </a:br>
            <a:r>
              <a:rPr lang="en-US" sz="2000" dirty="0" smtClean="0"/>
              <a:t>[Gilpin, Sandholm &amp; S</a:t>
            </a:r>
            <a:r>
              <a:rPr lang="en-US" sz="2000" dirty="0" smtClean="0">
                <a:effectLst>
                  <a:outerShdw blurRad="38100" dist="38100" dir="2700000" algn="tl">
                    <a:srgbClr val="000000"/>
                  </a:outerShdw>
                </a:effectLst>
                <a:cs typeface="Times New Roman" pitchFamily="18" charset="0"/>
                <a:sym typeface="Symbol" pitchFamily="18" charset="2"/>
              </a:rPr>
              <a:t>ø</a:t>
            </a:r>
            <a:r>
              <a:rPr lang="en-US" sz="2000" dirty="0" smtClean="0"/>
              <a:t>rensen AAAI’07]</a:t>
            </a:r>
            <a:endParaRPr lang="en-US" dirty="0" smtClean="0"/>
          </a:p>
        </p:txBody>
      </p:sp>
      <p:sp>
        <p:nvSpPr>
          <p:cNvPr id="69635" name="Rectangle 3"/>
          <p:cNvSpPr>
            <a:spLocks noGrp="1" noChangeArrowheads="1"/>
          </p:cNvSpPr>
          <p:nvPr>
            <p:ph type="body" idx="1"/>
          </p:nvPr>
        </p:nvSpPr>
        <p:spPr>
          <a:xfrm>
            <a:off x="152400" y="1600200"/>
            <a:ext cx="8915400" cy="4525963"/>
          </a:xfrm>
        </p:spPr>
        <p:txBody>
          <a:bodyPr/>
          <a:lstStyle/>
          <a:p>
            <a:r>
              <a:rPr lang="en-US" sz="2800" dirty="0" smtClean="0"/>
              <a:t>Computed abstraction with</a:t>
            </a:r>
          </a:p>
          <a:p>
            <a:pPr lvl="1"/>
            <a:r>
              <a:rPr lang="en-US" sz="2400" dirty="0" smtClean="0"/>
              <a:t>20 buckets in round 1</a:t>
            </a:r>
          </a:p>
          <a:p>
            <a:pPr lvl="1"/>
            <a:r>
              <a:rPr lang="en-US" sz="2400" dirty="0" smtClean="0"/>
              <a:t>800 buckets in round 2 </a:t>
            </a:r>
          </a:p>
          <a:p>
            <a:pPr lvl="1"/>
            <a:r>
              <a:rPr lang="en-US" sz="2400" dirty="0" smtClean="0"/>
              <a:t>4,800 buckets in round 3 </a:t>
            </a:r>
          </a:p>
          <a:p>
            <a:pPr lvl="1"/>
            <a:r>
              <a:rPr lang="en-US" sz="2400" dirty="0" smtClean="0"/>
              <a:t>28,800 buckets in round 4</a:t>
            </a:r>
          </a:p>
          <a:p>
            <a:endParaRPr lang="en-US" sz="2800" dirty="0" smtClean="0"/>
          </a:p>
          <a:p>
            <a:r>
              <a:rPr lang="en-US" sz="2800" dirty="0" smtClean="0"/>
              <a:t>Our version of excessive gap technique used 30 GB RAM</a:t>
            </a:r>
          </a:p>
          <a:p>
            <a:pPr lvl="1"/>
            <a:r>
              <a:rPr lang="en-US" sz="2400" dirty="0" smtClean="0"/>
              <a:t>(Simply representing as an LP would require 32 TB)</a:t>
            </a:r>
          </a:p>
          <a:p>
            <a:pPr lvl="1"/>
            <a:r>
              <a:rPr lang="en-US" sz="2400" dirty="0" smtClean="0"/>
              <a:t>Outputs new, improved solution every 2.5 days</a:t>
            </a:r>
          </a:p>
          <a:p>
            <a:pPr lvl="1"/>
            <a:r>
              <a:rPr lang="en-US" sz="2400" dirty="0" smtClean="0"/>
              <a:t>4  1.65GHz CPUs: 6 months to gap 0.028 small bets per hand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0" y="134938"/>
            <a:ext cx="4572000" cy="3141662"/>
          </a:xfrm>
          <a:prstGeom prst="rect">
            <a:avLst/>
          </a:prstGeom>
          <a:noFill/>
          <a:ln w="38100">
            <a:noFill/>
            <a:miter lim="800000"/>
            <a:headEnd/>
            <a:tailEnd/>
          </a:ln>
        </p:spPr>
      </p:pic>
      <p:pic>
        <p:nvPicPr>
          <p:cNvPr id="71683" name="Picture 3"/>
          <p:cNvPicPr>
            <a:picLocks noChangeAspect="1" noChangeArrowheads="1"/>
          </p:cNvPicPr>
          <p:nvPr/>
        </p:nvPicPr>
        <p:blipFill>
          <a:blip r:embed="rId4" cstate="print"/>
          <a:srcRect/>
          <a:stretch>
            <a:fillRect/>
          </a:stretch>
        </p:blipFill>
        <p:spPr bwMode="auto">
          <a:xfrm>
            <a:off x="4572000" y="134938"/>
            <a:ext cx="4572000" cy="3140075"/>
          </a:xfrm>
          <a:prstGeom prst="rect">
            <a:avLst/>
          </a:prstGeom>
          <a:noFill/>
          <a:ln w="38100">
            <a:noFill/>
            <a:miter lim="800000"/>
            <a:headEnd/>
            <a:tailEnd/>
          </a:ln>
        </p:spPr>
      </p:pic>
      <p:pic>
        <p:nvPicPr>
          <p:cNvPr id="71684" name="Picture 4"/>
          <p:cNvPicPr>
            <a:picLocks noChangeAspect="1" noChangeArrowheads="1"/>
          </p:cNvPicPr>
          <p:nvPr/>
        </p:nvPicPr>
        <p:blipFill>
          <a:blip r:embed="rId5" cstate="print"/>
          <a:srcRect/>
          <a:stretch>
            <a:fillRect/>
          </a:stretch>
        </p:blipFill>
        <p:spPr bwMode="auto">
          <a:xfrm>
            <a:off x="0" y="3306763"/>
            <a:ext cx="4572000" cy="3170237"/>
          </a:xfrm>
          <a:prstGeom prst="rect">
            <a:avLst/>
          </a:prstGeom>
          <a:noFill/>
          <a:ln w="38100">
            <a:noFill/>
            <a:miter lim="800000"/>
            <a:headEnd/>
            <a:tailEnd/>
          </a:ln>
        </p:spPr>
      </p:pic>
      <p:pic>
        <p:nvPicPr>
          <p:cNvPr id="71685" name="Picture 5"/>
          <p:cNvPicPr>
            <a:picLocks noChangeAspect="1" noChangeArrowheads="1"/>
          </p:cNvPicPr>
          <p:nvPr/>
        </p:nvPicPr>
        <p:blipFill>
          <a:blip r:embed="rId6" cstate="print"/>
          <a:srcRect/>
          <a:stretch>
            <a:fillRect/>
          </a:stretch>
        </p:blipFill>
        <p:spPr bwMode="auto">
          <a:xfrm>
            <a:off x="4572000" y="3306763"/>
            <a:ext cx="4572000" cy="3165475"/>
          </a:xfrm>
          <a:prstGeom prst="rect">
            <a:avLst/>
          </a:prstGeom>
          <a:noFill/>
          <a:ln w="38100">
            <a:noFill/>
            <a:miter lim="800000"/>
            <a:headEnd/>
            <a:tailEnd/>
          </a:ln>
        </p:spPr>
      </p:pic>
      <p:sp>
        <p:nvSpPr>
          <p:cNvPr id="71686" name="Text Box 6"/>
          <p:cNvSpPr txBox="1">
            <a:spLocks noChangeArrowheads="1"/>
          </p:cNvSpPr>
          <p:nvPr/>
        </p:nvSpPr>
        <p:spPr bwMode="auto">
          <a:xfrm>
            <a:off x="1727200" y="6461125"/>
            <a:ext cx="5664200" cy="396875"/>
          </a:xfrm>
          <a:prstGeom prst="rect">
            <a:avLst/>
          </a:prstGeom>
          <a:noFill/>
          <a:ln w="38100">
            <a:noFill/>
            <a:miter lim="800000"/>
            <a:headEnd/>
            <a:tailEnd/>
          </a:ln>
        </p:spPr>
        <p:txBody>
          <a:bodyPr wrap="none">
            <a:spAutoFit/>
          </a:bodyPr>
          <a:lstStyle/>
          <a:p>
            <a:r>
              <a:rPr lang="en-US"/>
              <a:t>All wins are statistically significant at the 99.5% level</a:t>
            </a:r>
          </a:p>
        </p:txBody>
      </p:sp>
      <p:sp>
        <p:nvSpPr>
          <p:cNvPr id="71687" name="Rectangle 7"/>
          <p:cNvSpPr>
            <a:spLocks noChangeArrowheads="1"/>
          </p:cNvSpPr>
          <p:nvPr/>
        </p:nvSpPr>
        <p:spPr bwMode="auto">
          <a:xfrm>
            <a:off x="0" y="3810000"/>
            <a:ext cx="228600" cy="1905000"/>
          </a:xfrm>
          <a:prstGeom prst="rect">
            <a:avLst/>
          </a:prstGeom>
          <a:solidFill>
            <a:schemeClr val="bg1"/>
          </a:solidFill>
          <a:ln w="38100">
            <a:noFill/>
            <a:miter lim="800000"/>
            <a:headEnd/>
            <a:tailEnd/>
          </a:ln>
        </p:spPr>
        <p:txBody>
          <a:bodyPr wrap="none" anchor="ctr"/>
          <a:lstStyle/>
          <a:p>
            <a:endParaRPr lang="en-US"/>
          </a:p>
        </p:txBody>
      </p:sp>
      <p:sp>
        <p:nvSpPr>
          <p:cNvPr id="71688" name="Rectangle 8"/>
          <p:cNvSpPr>
            <a:spLocks noChangeArrowheads="1"/>
          </p:cNvSpPr>
          <p:nvPr/>
        </p:nvSpPr>
        <p:spPr bwMode="auto">
          <a:xfrm>
            <a:off x="0" y="609600"/>
            <a:ext cx="228600" cy="1905000"/>
          </a:xfrm>
          <a:prstGeom prst="rect">
            <a:avLst/>
          </a:prstGeom>
          <a:solidFill>
            <a:schemeClr val="bg1"/>
          </a:solidFill>
          <a:ln w="38100">
            <a:noFill/>
            <a:miter lim="800000"/>
            <a:headEnd/>
            <a:tailEnd/>
          </a:ln>
        </p:spPr>
        <p:txBody>
          <a:bodyPr wrap="none" anchor="ctr"/>
          <a:lstStyle/>
          <a:p>
            <a:endParaRPr lang="en-US"/>
          </a:p>
        </p:txBody>
      </p:sp>
      <p:sp>
        <p:nvSpPr>
          <p:cNvPr id="71689" name="Rectangle 9"/>
          <p:cNvSpPr>
            <a:spLocks noChangeArrowheads="1"/>
          </p:cNvSpPr>
          <p:nvPr/>
        </p:nvSpPr>
        <p:spPr bwMode="auto">
          <a:xfrm>
            <a:off x="4572000" y="609600"/>
            <a:ext cx="228600" cy="1905000"/>
          </a:xfrm>
          <a:prstGeom prst="rect">
            <a:avLst/>
          </a:prstGeom>
          <a:solidFill>
            <a:schemeClr val="bg1"/>
          </a:solidFill>
          <a:ln w="38100">
            <a:noFill/>
            <a:miter lim="800000"/>
            <a:headEnd/>
            <a:tailEnd/>
          </a:ln>
        </p:spPr>
        <p:txBody>
          <a:bodyPr wrap="none" anchor="ctr"/>
          <a:lstStyle/>
          <a:p>
            <a:endParaRPr lang="en-US"/>
          </a:p>
        </p:txBody>
      </p:sp>
      <p:sp>
        <p:nvSpPr>
          <p:cNvPr id="71690" name="Rectangle 10"/>
          <p:cNvSpPr>
            <a:spLocks noChangeArrowheads="1"/>
          </p:cNvSpPr>
          <p:nvPr/>
        </p:nvSpPr>
        <p:spPr bwMode="auto">
          <a:xfrm>
            <a:off x="4495800" y="3733800"/>
            <a:ext cx="228600" cy="1905000"/>
          </a:xfrm>
          <a:prstGeom prst="rect">
            <a:avLst/>
          </a:prstGeom>
          <a:solidFill>
            <a:schemeClr val="bg1"/>
          </a:solidFill>
          <a:ln w="38100">
            <a:noFill/>
            <a:miter lim="800000"/>
            <a:headEnd/>
            <a:tailEnd/>
          </a:ln>
        </p:spPr>
        <p:txBody>
          <a:bodyPr wrap="none" anchor="ctr"/>
          <a:lstStyle/>
          <a:p>
            <a:endParaRPr lang="en-US"/>
          </a:p>
        </p:txBody>
      </p:sp>
      <p:sp>
        <p:nvSpPr>
          <p:cNvPr id="71691" name="Text Box 11"/>
          <p:cNvSpPr txBox="1">
            <a:spLocks noChangeArrowheads="1"/>
          </p:cNvSpPr>
          <p:nvPr/>
        </p:nvSpPr>
        <p:spPr bwMode="auto">
          <a:xfrm rot="-5400000">
            <a:off x="-829469" y="1439069"/>
            <a:ext cx="1963738" cy="304800"/>
          </a:xfrm>
          <a:prstGeom prst="rect">
            <a:avLst/>
          </a:prstGeom>
          <a:noFill/>
          <a:ln w="38100">
            <a:noFill/>
            <a:miter lim="800000"/>
            <a:headEnd/>
            <a:tailEnd/>
          </a:ln>
        </p:spPr>
        <p:txBody>
          <a:bodyPr wrap="none">
            <a:spAutoFit/>
          </a:bodyPr>
          <a:lstStyle/>
          <a:p>
            <a:r>
              <a:rPr lang="en-US" sz="1400">
                <a:solidFill>
                  <a:srgbClr val="000000"/>
                </a:solidFill>
              </a:rPr>
              <a:t>Money (unit = small bet)</a:t>
            </a:r>
          </a:p>
        </p:txBody>
      </p:sp>
      <p:sp>
        <p:nvSpPr>
          <p:cNvPr id="71692" name="Rectangle 12"/>
          <p:cNvSpPr>
            <a:spLocks noChangeArrowheads="1"/>
          </p:cNvSpPr>
          <p:nvPr/>
        </p:nvSpPr>
        <p:spPr bwMode="auto">
          <a:xfrm>
            <a:off x="6553200" y="3038475"/>
            <a:ext cx="1143000" cy="228600"/>
          </a:xfrm>
          <a:prstGeom prst="rect">
            <a:avLst/>
          </a:prstGeom>
          <a:solidFill>
            <a:schemeClr val="bg1"/>
          </a:solidFill>
          <a:ln w="38100">
            <a:noFill/>
            <a:miter lim="800000"/>
            <a:headEnd/>
            <a:tailEnd/>
          </a:ln>
        </p:spPr>
        <p:txBody>
          <a:bodyPr wrap="none" anchor="ctr"/>
          <a:lstStyle/>
          <a:p>
            <a:endParaRPr lang="en-US"/>
          </a:p>
        </p:txBody>
      </p:sp>
      <p:sp>
        <p:nvSpPr>
          <p:cNvPr id="71693" name="Rectangle 13"/>
          <p:cNvSpPr>
            <a:spLocks noChangeArrowheads="1"/>
          </p:cNvSpPr>
          <p:nvPr/>
        </p:nvSpPr>
        <p:spPr bwMode="auto">
          <a:xfrm>
            <a:off x="6477000" y="6248400"/>
            <a:ext cx="1143000" cy="228600"/>
          </a:xfrm>
          <a:prstGeom prst="rect">
            <a:avLst/>
          </a:prstGeom>
          <a:solidFill>
            <a:schemeClr val="bg1"/>
          </a:solidFill>
          <a:ln w="38100">
            <a:noFill/>
            <a:miter lim="800000"/>
            <a:headEnd/>
            <a:tailEnd/>
          </a:ln>
        </p:spPr>
        <p:txBody>
          <a:bodyPr wrap="none" anchor="ctr"/>
          <a:lstStyle/>
          <a:p>
            <a:endParaRPr lang="en-US"/>
          </a:p>
        </p:txBody>
      </p:sp>
      <p:sp>
        <p:nvSpPr>
          <p:cNvPr id="71694" name="Rectangle 14"/>
          <p:cNvSpPr>
            <a:spLocks noChangeArrowheads="1"/>
          </p:cNvSpPr>
          <p:nvPr/>
        </p:nvSpPr>
        <p:spPr bwMode="auto">
          <a:xfrm>
            <a:off x="1905000" y="6238875"/>
            <a:ext cx="1143000" cy="228600"/>
          </a:xfrm>
          <a:prstGeom prst="rect">
            <a:avLst/>
          </a:prstGeom>
          <a:solidFill>
            <a:schemeClr val="bg1"/>
          </a:solidFill>
          <a:ln w="38100">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a:t>
            </a:r>
            <a:r>
              <a:rPr lang="en-US" i="1" dirty="0" smtClean="0"/>
              <a:t>GS4</a:t>
            </a:r>
            <a:r>
              <a:rPr lang="en-US" dirty="0" smtClean="0"/>
              <a:t>)</a:t>
            </a:r>
            <a:endParaRPr lang="en-US" dirty="0"/>
          </a:p>
        </p:txBody>
      </p:sp>
      <p:sp>
        <p:nvSpPr>
          <p:cNvPr id="3" name="Content Placeholder 2"/>
          <p:cNvSpPr>
            <a:spLocks noGrp="1"/>
          </p:cNvSpPr>
          <p:nvPr>
            <p:ph idx="1"/>
          </p:nvPr>
        </p:nvSpPr>
        <p:spPr/>
        <p:txBody>
          <a:bodyPr/>
          <a:lstStyle/>
          <a:p>
            <a:r>
              <a:rPr lang="en-US" dirty="0" smtClean="0"/>
              <a:t>AAAI-08 Computer Poker Competition</a:t>
            </a:r>
          </a:p>
          <a:p>
            <a:pPr lvl="1"/>
            <a:r>
              <a:rPr lang="en-US" i="1" dirty="0" smtClean="0"/>
              <a:t>GS4</a:t>
            </a:r>
            <a:r>
              <a:rPr lang="en-US" dirty="0" smtClean="0"/>
              <a:t> won the Limit Texas Hold’em bankroll category</a:t>
            </a:r>
          </a:p>
          <a:p>
            <a:pPr lvl="2"/>
            <a:r>
              <a:rPr lang="en-US" dirty="0" smtClean="0"/>
              <a:t>Played 4-4 in the </a:t>
            </a:r>
            <a:r>
              <a:rPr lang="en-US" dirty="0" err="1" smtClean="0"/>
              <a:t>pairwise</a:t>
            </a:r>
            <a:r>
              <a:rPr lang="en-US" dirty="0" smtClean="0"/>
              <a:t> comparisons. 4</a:t>
            </a:r>
            <a:r>
              <a:rPr lang="en-US" baseline="30000" dirty="0" smtClean="0"/>
              <a:t>th</a:t>
            </a:r>
            <a:r>
              <a:rPr lang="en-US" dirty="0" smtClean="0"/>
              <a:t> of 9 in elimination category</a:t>
            </a:r>
          </a:p>
          <a:p>
            <a:pPr lvl="1"/>
            <a:endParaRPr lang="en-US" dirty="0" smtClean="0"/>
          </a:p>
          <a:p>
            <a:pPr lvl="1"/>
            <a:r>
              <a:rPr lang="en-US" i="1" dirty="0" smtClean="0"/>
              <a:t>Tartanian</a:t>
            </a:r>
            <a:r>
              <a:rPr lang="en-US" dirty="0" smtClean="0"/>
              <a:t> did the best in terms of bankroll in No-Limit Texas Hold’em</a:t>
            </a:r>
          </a:p>
          <a:p>
            <a:pPr lvl="2"/>
            <a:r>
              <a:rPr lang="en-US" dirty="0" smtClean="0"/>
              <a:t>3</a:t>
            </a:r>
            <a:r>
              <a:rPr lang="en-US" baseline="30000" dirty="0" smtClean="0"/>
              <a:t>rd</a:t>
            </a:r>
            <a:r>
              <a:rPr lang="en-US" dirty="0" smtClean="0"/>
              <a:t> out of 4 in elimination category</a:t>
            </a:r>
          </a:p>
          <a:p>
            <a:pPr lvl="1"/>
            <a:endParaRPr lang="en-US"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355" y="351149"/>
            <a:ext cx="8490194" cy="749300"/>
          </a:xfrm>
        </p:spPr>
        <p:txBody>
          <a:bodyPr/>
          <a:lstStyle/>
          <a:p>
            <a:r>
              <a:rPr lang="en-US" sz="4000" dirty="0" smtClean="0"/>
              <a:t>Our successes with these approaches in 2-player Texas Hold’em</a:t>
            </a:r>
            <a:endParaRPr lang="en-US" sz="4000" dirty="0"/>
          </a:p>
        </p:txBody>
      </p:sp>
      <p:sp>
        <p:nvSpPr>
          <p:cNvPr id="3" name="Content Placeholder 2"/>
          <p:cNvSpPr>
            <a:spLocks noGrp="1"/>
          </p:cNvSpPr>
          <p:nvPr>
            <p:ph idx="1"/>
          </p:nvPr>
        </p:nvSpPr>
        <p:spPr>
          <a:xfrm>
            <a:off x="414338" y="1682261"/>
            <a:ext cx="8440737" cy="4766163"/>
          </a:xfrm>
        </p:spPr>
        <p:txBody>
          <a:bodyPr/>
          <a:lstStyle/>
          <a:p>
            <a:r>
              <a:rPr lang="en-US" dirty="0" smtClean="0"/>
              <a:t>AAAI-08 Computer Poker Competition</a:t>
            </a:r>
          </a:p>
          <a:p>
            <a:pPr lvl="1"/>
            <a:r>
              <a:rPr lang="en-US" dirty="0" smtClean="0"/>
              <a:t>Won Limit bankroll category</a:t>
            </a:r>
          </a:p>
          <a:p>
            <a:pPr lvl="1"/>
            <a:r>
              <a:rPr lang="en-US" dirty="0" smtClean="0"/>
              <a:t>Did best in terms of bankroll in No-Limit</a:t>
            </a:r>
          </a:p>
          <a:p>
            <a:endParaRPr lang="en-US" dirty="0" smtClean="0"/>
          </a:p>
          <a:p>
            <a:r>
              <a:rPr lang="en-US" dirty="0" smtClean="0"/>
              <a:t>AAAI-10 Computer Poker Competition</a:t>
            </a:r>
          </a:p>
          <a:p>
            <a:pPr lvl="1"/>
            <a:r>
              <a:rPr lang="en-US" dirty="0" smtClean="0"/>
              <a:t>Won bankroll competition in No-Limit</a:t>
            </a:r>
          </a:p>
          <a:p>
            <a:pPr lvl="1"/>
            <a:endParaRPr 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Comparison to prior poker AI</a:t>
            </a:r>
          </a:p>
        </p:txBody>
      </p:sp>
      <p:sp>
        <p:nvSpPr>
          <p:cNvPr id="72707" name="Rectangle 3"/>
          <p:cNvSpPr>
            <a:spLocks noGrp="1" noChangeArrowheads="1"/>
          </p:cNvSpPr>
          <p:nvPr>
            <p:ph type="body" idx="1"/>
          </p:nvPr>
        </p:nvSpPr>
        <p:spPr>
          <a:xfrm>
            <a:off x="414338" y="1124174"/>
            <a:ext cx="8440737" cy="5324251"/>
          </a:xfrm>
        </p:spPr>
        <p:txBody>
          <a:bodyPr/>
          <a:lstStyle/>
          <a:p>
            <a:r>
              <a:rPr lang="en-US" sz="2800" dirty="0" smtClean="0"/>
              <a:t>Rule-based</a:t>
            </a:r>
          </a:p>
          <a:p>
            <a:pPr lvl="1"/>
            <a:r>
              <a:rPr lang="en-US" sz="2400" dirty="0" smtClean="0"/>
              <a:t>Limited success in even small poker games</a:t>
            </a:r>
          </a:p>
          <a:p>
            <a:r>
              <a:rPr lang="en-US" sz="2800" dirty="0" smtClean="0"/>
              <a:t>Simulation/Learning</a:t>
            </a:r>
          </a:p>
          <a:p>
            <a:pPr lvl="1"/>
            <a:r>
              <a:rPr lang="en-US" sz="2400" dirty="0" smtClean="0"/>
              <a:t>Do not take multi-agent aspect into account</a:t>
            </a:r>
          </a:p>
          <a:p>
            <a:r>
              <a:rPr lang="en-US" sz="2800" dirty="0" smtClean="0"/>
              <a:t>Game-theoretic</a:t>
            </a:r>
          </a:p>
          <a:p>
            <a:pPr lvl="1"/>
            <a:r>
              <a:rPr lang="en-US" sz="2400" dirty="0" smtClean="0"/>
              <a:t>Small games</a:t>
            </a:r>
          </a:p>
          <a:p>
            <a:pPr lvl="1"/>
            <a:r>
              <a:rPr lang="en-US" sz="2400" dirty="0" smtClean="0"/>
              <a:t>Manual abstraction + LP for equilibrium finding [Billings et al. IJCAI-03]</a:t>
            </a:r>
          </a:p>
          <a:p>
            <a:pPr lvl="1"/>
            <a:r>
              <a:rPr lang="en-US" sz="2400" b="1" dirty="0" smtClean="0">
                <a:solidFill>
                  <a:srgbClr val="00CC00"/>
                </a:solidFill>
              </a:rPr>
              <a:t>Ours</a:t>
            </a:r>
          </a:p>
          <a:p>
            <a:pPr lvl="2"/>
            <a:r>
              <a:rPr lang="en-US" sz="2000" b="1" dirty="0" smtClean="0">
                <a:solidFill>
                  <a:srgbClr val="00CC00"/>
                </a:solidFill>
              </a:rPr>
              <a:t>Automated abstraction</a:t>
            </a:r>
          </a:p>
          <a:p>
            <a:pPr lvl="2"/>
            <a:r>
              <a:rPr lang="en-US" sz="2000" b="1" dirty="0" smtClean="0">
                <a:solidFill>
                  <a:srgbClr val="00CC00"/>
                </a:solidFill>
              </a:rPr>
              <a:t>Custom solver for finding Nash equilibrium</a:t>
            </a:r>
          </a:p>
          <a:p>
            <a:pPr lvl="2"/>
            <a:r>
              <a:rPr lang="en-US" sz="2000" b="1" dirty="0" smtClean="0">
                <a:solidFill>
                  <a:srgbClr val="00CC00"/>
                </a:solidFill>
              </a:rPr>
              <a:t>Domain independent</a:t>
            </a:r>
          </a:p>
          <a:p>
            <a:endParaRPr lang="en-US" sz="2800" dirty="0"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z="4000" dirty="0" smtClean="0">
                <a:solidFill>
                  <a:srgbClr val="FFC000"/>
                </a:solidFill>
              </a:rPr>
              <a:t>Iterated</a:t>
            </a:r>
            <a:r>
              <a:rPr lang="en-US" sz="4000" dirty="0" smtClean="0"/>
              <a:t> </a:t>
            </a:r>
            <a:r>
              <a:rPr lang="en-US" sz="4000" dirty="0" smtClean="0">
                <a:solidFill>
                  <a:schemeClr val="bg1"/>
                </a:solidFill>
              </a:rPr>
              <a:t>smoothing</a:t>
            </a:r>
            <a:r>
              <a:rPr lang="en-US" sz="4000" dirty="0" smtClean="0"/>
              <a:t> </a:t>
            </a:r>
            <a:r>
              <a:rPr lang="en-US" sz="2000" dirty="0" smtClean="0"/>
              <a:t>[Gilpin, Peña &amp; Sandholm AAAI-08, </a:t>
            </a:r>
            <a:r>
              <a:rPr lang="en-US" sz="2000" i="1" dirty="0" smtClean="0"/>
              <a:t>Mathematical Programming</a:t>
            </a:r>
            <a:r>
              <a:rPr lang="en-US" sz="2000" dirty="0" smtClean="0"/>
              <a:t>, to appear]</a:t>
            </a:r>
            <a:endParaRPr lang="en-US" dirty="0" smtClean="0"/>
          </a:p>
        </p:txBody>
      </p:sp>
      <p:sp>
        <p:nvSpPr>
          <p:cNvPr id="70659" name="Content Placeholder 2"/>
          <p:cNvSpPr>
            <a:spLocks noGrp="1"/>
          </p:cNvSpPr>
          <p:nvPr>
            <p:ph idx="1"/>
          </p:nvPr>
        </p:nvSpPr>
        <p:spPr>
          <a:xfrm>
            <a:off x="492545" y="1137819"/>
            <a:ext cx="7747944" cy="4301930"/>
          </a:xfrm>
        </p:spPr>
        <p:txBody>
          <a:bodyPr/>
          <a:lstStyle/>
          <a:p>
            <a:r>
              <a:rPr lang="en-US" dirty="0" smtClean="0"/>
              <a:t>Input: Game and </a:t>
            </a:r>
            <a:r>
              <a:rPr lang="el-GR" dirty="0" smtClean="0">
                <a:latin typeface="Times New Roman"/>
                <a:cs typeface="Times New Roman"/>
              </a:rPr>
              <a:t>ε</a:t>
            </a:r>
            <a:r>
              <a:rPr lang="en-US" baseline="-25000" dirty="0" smtClean="0"/>
              <a:t>target</a:t>
            </a:r>
            <a:endParaRPr lang="en-US" dirty="0" smtClean="0"/>
          </a:p>
          <a:p>
            <a:r>
              <a:rPr lang="en-US" dirty="0" smtClean="0">
                <a:cs typeface="Times New Roman"/>
              </a:rPr>
              <a:t>Initialize strategies x and y arbitrarily</a:t>
            </a:r>
          </a:p>
          <a:p>
            <a:r>
              <a:rPr lang="el-GR" dirty="0" smtClean="0">
                <a:cs typeface="Times New Roman"/>
              </a:rPr>
              <a:t>ε </a:t>
            </a:r>
            <a:r>
              <a:rPr lang="en-US" dirty="0" smtClean="0">
                <a:cs typeface="Times New Roman"/>
              </a:rPr>
              <a:t> </a:t>
            </a:r>
            <a:r>
              <a:rPr lang="en-US" dirty="0" smtClean="0">
                <a:cs typeface="Times New Roman"/>
                <a:sym typeface="Mathematica1"/>
              </a:rPr>
              <a:t></a:t>
            </a:r>
            <a:r>
              <a:rPr lang="en-US" dirty="0" smtClean="0">
                <a:cs typeface="Times New Roman"/>
              </a:rPr>
              <a:t> </a:t>
            </a:r>
            <a:r>
              <a:rPr lang="el-GR" dirty="0" smtClean="0">
                <a:cs typeface="Times New Roman"/>
              </a:rPr>
              <a:t>ε</a:t>
            </a:r>
            <a:r>
              <a:rPr lang="en-US" baseline="-25000" dirty="0" smtClean="0"/>
              <a:t>target</a:t>
            </a:r>
          </a:p>
          <a:p>
            <a:endParaRPr lang="en-US" sz="300" dirty="0" smtClean="0"/>
          </a:p>
          <a:p>
            <a:r>
              <a:rPr lang="en-US" dirty="0" smtClean="0">
                <a:solidFill>
                  <a:srgbClr val="FFC000"/>
                </a:solidFill>
              </a:rPr>
              <a:t>repeat</a:t>
            </a:r>
          </a:p>
          <a:p>
            <a:pPr lvl="1">
              <a:buFont typeface="Arial" pitchFamily="34" charset="0"/>
              <a:buChar char="•"/>
            </a:pPr>
            <a:r>
              <a:rPr lang="el-GR" dirty="0" smtClean="0">
                <a:solidFill>
                  <a:srgbClr val="FFC000"/>
                </a:solidFill>
                <a:cs typeface="Times New Roman"/>
              </a:rPr>
              <a:t>ε </a:t>
            </a:r>
            <a:r>
              <a:rPr lang="en-US" dirty="0" smtClean="0">
                <a:solidFill>
                  <a:srgbClr val="FFC000"/>
                </a:solidFill>
                <a:cs typeface="Times New Roman"/>
                <a:sym typeface="Mathematica1"/>
              </a:rPr>
              <a:t></a:t>
            </a:r>
            <a:r>
              <a:rPr lang="en-US" dirty="0" smtClean="0">
                <a:solidFill>
                  <a:srgbClr val="FFC000"/>
                </a:solidFill>
                <a:cs typeface="Times New Roman"/>
              </a:rPr>
              <a:t> gap(x, y) / e</a:t>
            </a:r>
          </a:p>
          <a:p>
            <a:pPr lvl="1">
              <a:buFont typeface="Arial" pitchFamily="34" charset="0"/>
              <a:buChar char="•"/>
            </a:pPr>
            <a:r>
              <a:rPr lang="en-US" dirty="0" smtClean="0"/>
              <a:t>(x, y) </a:t>
            </a:r>
            <a:r>
              <a:rPr lang="en-US" dirty="0" smtClean="0">
                <a:cs typeface="Times New Roman"/>
                <a:sym typeface="Mathematica1"/>
              </a:rPr>
              <a:t></a:t>
            </a:r>
            <a:r>
              <a:rPr lang="en-US" dirty="0" smtClean="0"/>
              <a:t> </a:t>
            </a:r>
            <a:r>
              <a:rPr lang="en-US" dirty="0" err="1" smtClean="0"/>
              <a:t>SmoothedGradientDescent</a:t>
            </a:r>
            <a:r>
              <a:rPr lang="en-US" dirty="0" smtClean="0"/>
              <a:t>(f, </a:t>
            </a:r>
            <a:r>
              <a:rPr lang="el-GR" dirty="0" smtClean="0">
                <a:cs typeface="Times New Roman"/>
              </a:rPr>
              <a:t>ε</a:t>
            </a:r>
            <a:r>
              <a:rPr lang="en-US" dirty="0" smtClean="0"/>
              <a:t>, x, y)</a:t>
            </a:r>
          </a:p>
          <a:p>
            <a:pPr lvl="1">
              <a:buFont typeface="Arial" pitchFamily="34" charset="0"/>
              <a:buChar char="•"/>
            </a:pPr>
            <a:r>
              <a:rPr lang="en-US" dirty="0" smtClean="0">
                <a:solidFill>
                  <a:srgbClr val="FFC000"/>
                </a:solidFill>
                <a:cs typeface="Times New Roman"/>
              </a:rPr>
              <a:t>until gap(x, y) &lt; </a:t>
            </a:r>
            <a:r>
              <a:rPr lang="el-GR" dirty="0" smtClean="0">
                <a:solidFill>
                  <a:srgbClr val="FFC000"/>
                </a:solidFill>
                <a:cs typeface="Times New Roman"/>
              </a:rPr>
              <a:t>ε</a:t>
            </a:r>
            <a:r>
              <a:rPr lang="en-US" baseline="-25000" dirty="0" smtClean="0">
                <a:solidFill>
                  <a:srgbClr val="FFC000"/>
                </a:solidFill>
              </a:rPr>
              <a:t>target</a:t>
            </a:r>
            <a:endParaRPr lang="en-US" dirty="0" smtClean="0"/>
          </a:p>
          <a:p>
            <a:endParaRPr lang="en-US" dirty="0" smtClean="0"/>
          </a:p>
        </p:txBody>
      </p:sp>
      <p:sp>
        <p:nvSpPr>
          <p:cNvPr id="4" name="TextBox 3"/>
          <p:cNvSpPr txBox="1"/>
          <p:nvPr/>
        </p:nvSpPr>
        <p:spPr>
          <a:xfrm>
            <a:off x="2278398" y="5174641"/>
            <a:ext cx="1511952" cy="707886"/>
          </a:xfrm>
          <a:prstGeom prst="rect">
            <a:avLst/>
          </a:prstGeom>
          <a:noFill/>
        </p:spPr>
        <p:txBody>
          <a:bodyPr wrap="none" rtlCol="0">
            <a:spAutoFit/>
          </a:bodyPr>
          <a:lstStyle/>
          <a:p>
            <a:r>
              <a:rPr lang="en-US" sz="4000" dirty="0" smtClean="0"/>
              <a:t>O(1/</a:t>
            </a:r>
            <a:r>
              <a:rPr lang="el-GR" sz="4000" dirty="0" smtClean="0">
                <a:latin typeface="Times New Roman"/>
                <a:cs typeface="Times New Roman"/>
              </a:rPr>
              <a:t>ε</a:t>
            </a:r>
            <a:r>
              <a:rPr lang="en-US" sz="4000" dirty="0" smtClean="0">
                <a:latin typeface="Times New Roman"/>
                <a:cs typeface="Times New Roman"/>
              </a:rPr>
              <a:t>)</a:t>
            </a:r>
            <a:endParaRPr lang="en-US" sz="4000" dirty="0">
              <a:solidFill>
                <a:srgbClr val="FFC000"/>
              </a:solidFill>
            </a:endParaRPr>
          </a:p>
        </p:txBody>
      </p:sp>
      <p:sp>
        <p:nvSpPr>
          <p:cNvPr id="6" name="TextBox 5"/>
          <p:cNvSpPr txBox="1"/>
          <p:nvPr/>
        </p:nvSpPr>
        <p:spPr>
          <a:xfrm>
            <a:off x="4056699" y="5174640"/>
            <a:ext cx="3316935" cy="707886"/>
          </a:xfrm>
          <a:prstGeom prst="rect">
            <a:avLst/>
          </a:prstGeom>
          <a:noFill/>
        </p:spPr>
        <p:txBody>
          <a:bodyPr wrap="none" rtlCol="0">
            <a:spAutoFit/>
          </a:bodyPr>
          <a:lstStyle/>
          <a:p>
            <a:r>
              <a:rPr lang="en-US" sz="4000" dirty="0" smtClean="0">
                <a:solidFill>
                  <a:srgbClr val="FFC000"/>
                </a:solidFill>
                <a:sym typeface="Mathematica1"/>
              </a:rPr>
              <a:t></a:t>
            </a:r>
            <a:r>
              <a:rPr lang="en-US" sz="4000" dirty="0" smtClean="0">
                <a:solidFill>
                  <a:srgbClr val="FFC000"/>
                </a:solidFill>
              </a:rPr>
              <a:t>   O(log(1/</a:t>
            </a:r>
            <a:r>
              <a:rPr lang="el-GR" sz="4000" dirty="0" smtClean="0">
                <a:solidFill>
                  <a:srgbClr val="FFC000"/>
                </a:solidFill>
                <a:latin typeface="Times New Roman"/>
                <a:cs typeface="Times New Roman"/>
              </a:rPr>
              <a:t>ε</a:t>
            </a:r>
            <a:r>
              <a:rPr lang="en-US" sz="4000" dirty="0" smtClean="0">
                <a:solidFill>
                  <a:srgbClr val="FFC000"/>
                </a:solidFill>
              </a:rPr>
              <a:t>))</a:t>
            </a:r>
            <a:endParaRPr lang="en-US" sz="4000" dirty="0"/>
          </a:p>
        </p:txBody>
      </p:sp>
      <p:sp>
        <p:nvSpPr>
          <p:cNvPr id="7" name="TextBox 6"/>
          <p:cNvSpPr txBox="1"/>
          <p:nvPr/>
        </p:nvSpPr>
        <p:spPr>
          <a:xfrm>
            <a:off x="1702753" y="6137922"/>
            <a:ext cx="4788490" cy="707886"/>
          </a:xfrm>
          <a:prstGeom prst="rect">
            <a:avLst/>
          </a:prstGeom>
          <a:noFill/>
        </p:spPr>
        <p:txBody>
          <a:bodyPr wrap="none" rtlCol="0">
            <a:spAutoFit/>
          </a:bodyPr>
          <a:lstStyle/>
          <a:p>
            <a:r>
              <a:rPr lang="en-US" dirty="0" smtClean="0">
                <a:solidFill>
                  <a:srgbClr val="FFFF00"/>
                </a:solidFill>
              </a:rPr>
              <a:t>Caveat: condition number.</a:t>
            </a:r>
          </a:p>
          <a:p>
            <a:r>
              <a:rPr lang="en-US" dirty="0" smtClean="0">
                <a:solidFill>
                  <a:srgbClr val="FFFF00"/>
                </a:solidFill>
              </a:rPr>
              <a:t>Algorithm applies to all linear programming.</a:t>
            </a:r>
            <a:endParaRPr lang="en-US"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9">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178169" y="1230666"/>
            <a:ext cx="7373815" cy="5118100"/>
          </a:xfrm>
        </p:spPr>
        <p:txBody>
          <a:bodyPr/>
          <a:lstStyle/>
          <a:p>
            <a:r>
              <a:rPr lang="en-US" sz="2800" dirty="0" smtClean="0"/>
              <a:t>Abstraction</a:t>
            </a:r>
          </a:p>
          <a:p>
            <a:r>
              <a:rPr lang="en-US" sz="2800" dirty="0" smtClean="0"/>
              <a:t>Equilibrium finding in 2-person 0-sum games</a:t>
            </a:r>
          </a:p>
          <a:p>
            <a:r>
              <a:rPr lang="en-US" sz="2800" dirty="0" smtClean="0"/>
              <a:t>Strategy purification</a:t>
            </a:r>
          </a:p>
          <a:p>
            <a:r>
              <a:rPr lang="en-US" sz="2800" dirty="0" smtClean="0"/>
              <a:t>Opponent exploitation</a:t>
            </a:r>
          </a:p>
          <a:p>
            <a:r>
              <a:rPr lang="en-US" sz="2800" dirty="0" smtClean="0"/>
              <a:t>Multiplayer stochastic games</a:t>
            </a:r>
          </a:p>
          <a:p>
            <a:r>
              <a:rPr lang="en-US" sz="2800" dirty="0" smtClean="0"/>
              <a:t>Leveraging qualitative models</a:t>
            </a:r>
          </a:p>
          <a:p>
            <a:pPr>
              <a:buNone/>
            </a:pPr>
            <a:endParaRPr lang="en-US" sz="2800" dirty="0" smtClean="0"/>
          </a:p>
          <a:p>
            <a:pPr>
              <a:buNone/>
            </a:pPr>
            <a:endParaRPr lang="en-US" sz="2800" dirty="0">
              <a:solidFill>
                <a:srgbClr val="FFC000"/>
              </a:solidFill>
            </a:endParaRPr>
          </a:p>
        </p:txBody>
      </p:sp>
      <p:cxnSp>
        <p:nvCxnSpPr>
          <p:cNvPr id="5" name="Straight Arrow Connector 4"/>
          <p:cNvCxnSpPr/>
          <p:nvPr/>
        </p:nvCxnSpPr>
        <p:spPr bwMode="auto">
          <a:xfrm>
            <a:off x="606058" y="2514641"/>
            <a:ext cx="49237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Purification and </a:t>
            </a:r>
            <a:r>
              <a:rPr lang="en-US" dirty="0" err="1" smtClean="0"/>
              <a:t>thresholding</a:t>
            </a:r>
            <a:r>
              <a:rPr lang="en-US" dirty="0" smtClean="0"/>
              <a:t/>
            </a:r>
            <a:br>
              <a:rPr lang="en-US" dirty="0" smtClean="0"/>
            </a:br>
            <a:r>
              <a:rPr lang="en-US" sz="2400" dirty="0" smtClean="0">
                <a:solidFill>
                  <a:schemeClr val="accent2"/>
                </a:solidFill>
              </a:rPr>
              <a:t>[Ganzfried, Sandholm &amp; Waugh, AAMAS-11 poster]</a:t>
            </a:r>
            <a:endParaRPr lang="en-US" dirty="0">
              <a:solidFill>
                <a:schemeClr val="accent2"/>
              </a:solidFill>
            </a:endParaRPr>
          </a:p>
        </p:txBody>
      </p:sp>
      <p:sp>
        <p:nvSpPr>
          <p:cNvPr id="3" name="Content Placeholder 2"/>
          <p:cNvSpPr>
            <a:spLocks noGrp="1"/>
          </p:cNvSpPr>
          <p:nvPr>
            <p:ph idx="1"/>
          </p:nvPr>
        </p:nvSpPr>
        <p:spPr/>
        <p:txBody>
          <a:bodyPr/>
          <a:lstStyle/>
          <a:p>
            <a:r>
              <a:rPr lang="en-US" sz="2800" i="1" dirty="0" err="1" smtClean="0"/>
              <a:t>Thresholding</a:t>
            </a:r>
            <a:r>
              <a:rPr lang="en-US" sz="2800" dirty="0" smtClean="0"/>
              <a:t>: Rounding the probabilities to 0 of those strategies whose probabilities are less than c (and rescaling the other probabilities)</a:t>
            </a:r>
          </a:p>
          <a:p>
            <a:pPr lvl="1"/>
            <a:r>
              <a:rPr lang="en-US" sz="2400" i="1" dirty="0" smtClean="0"/>
              <a:t>Purification</a:t>
            </a:r>
            <a:r>
              <a:rPr lang="en-US" sz="2400" dirty="0" smtClean="0"/>
              <a:t> is </a:t>
            </a:r>
            <a:r>
              <a:rPr lang="en-US" sz="2400" dirty="0" err="1" smtClean="0"/>
              <a:t>thresholding</a:t>
            </a:r>
            <a:r>
              <a:rPr lang="en-US" sz="2400" dirty="0" smtClean="0"/>
              <a:t> with c=0.5</a:t>
            </a:r>
          </a:p>
          <a:p>
            <a:r>
              <a:rPr lang="en-US" sz="2800" b="1" dirty="0" smtClean="0"/>
              <a:t>Proposition</a:t>
            </a:r>
            <a:r>
              <a:rPr lang="en-US" sz="2800" dirty="0" smtClean="0"/>
              <a:t> (performance against equilibrium strategy): any of the 3 approaches (standard approach, </a:t>
            </a:r>
            <a:r>
              <a:rPr lang="en-US" sz="2800" dirty="0" err="1" smtClean="0"/>
              <a:t>thresholding</a:t>
            </a:r>
            <a:r>
              <a:rPr lang="en-US" sz="2800" dirty="0" smtClean="0"/>
              <a:t> (for any c), purification) can beat any other by arbitrarily much depending on the game</a:t>
            </a:r>
          </a:p>
          <a:p>
            <a:pPr lvl="1"/>
            <a:r>
              <a:rPr lang="en-US" sz="2400" dirty="0" smtClean="0"/>
              <a:t>Holds for any equilibrium-finding algorithm for one approach and any (potentially different) equilibrium-finding algorithm for the other approach</a:t>
            </a:r>
          </a:p>
          <a:p>
            <a:pPr lvl="1"/>
            <a:endParaRPr lang="en-US" sz="2400" dirty="0" smtClean="0"/>
          </a:p>
          <a:p>
            <a:pPr lvl="1"/>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Experiments on random matrix games</a:t>
            </a:r>
            <a:endParaRPr lang="en-US" sz="4000" dirty="0"/>
          </a:p>
        </p:txBody>
      </p:sp>
      <p:sp>
        <p:nvSpPr>
          <p:cNvPr id="3" name="Content Placeholder 2"/>
          <p:cNvSpPr>
            <a:spLocks noGrp="1"/>
          </p:cNvSpPr>
          <p:nvPr>
            <p:ph idx="1"/>
          </p:nvPr>
        </p:nvSpPr>
        <p:spPr>
          <a:xfrm>
            <a:off x="414338" y="1330325"/>
            <a:ext cx="8636356" cy="5118100"/>
          </a:xfrm>
        </p:spPr>
        <p:txBody>
          <a:bodyPr/>
          <a:lstStyle/>
          <a:p>
            <a:r>
              <a:rPr lang="en-US" sz="2800" dirty="0" smtClean="0"/>
              <a:t>2-player 3x3 zero-sum games</a:t>
            </a:r>
          </a:p>
          <a:p>
            <a:r>
              <a:rPr lang="en-US" sz="2800" dirty="0" smtClean="0"/>
              <a:t>Abstraction that simply ignores last row and last column</a:t>
            </a:r>
          </a:p>
          <a:p>
            <a:r>
              <a:rPr lang="en-US" sz="2800" dirty="0" smtClean="0"/>
              <a:t>Purified </a:t>
            </a:r>
            <a:r>
              <a:rPr lang="en-US" sz="2800" dirty="0" err="1" smtClean="0"/>
              <a:t>eq</a:t>
            </a:r>
            <a:r>
              <a:rPr lang="en-US" sz="2800" dirty="0" smtClean="0"/>
              <a:t> strategies from abstracted game beat </a:t>
            </a:r>
            <a:br>
              <a:rPr lang="en-US" sz="2800" dirty="0" smtClean="0"/>
            </a:br>
            <a:r>
              <a:rPr lang="en-US" sz="2800" dirty="0" smtClean="0"/>
              <a:t>non-purified </a:t>
            </a:r>
            <a:r>
              <a:rPr lang="en-US" sz="2800" dirty="0" err="1" smtClean="0"/>
              <a:t>eq</a:t>
            </a:r>
            <a:r>
              <a:rPr lang="en-US" sz="2800" dirty="0" smtClean="0"/>
              <a:t> strategies from abstracted game </a:t>
            </a:r>
            <a:br>
              <a:rPr lang="en-US" sz="2800" dirty="0" smtClean="0"/>
            </a:br>
            <a:r>
              <a:rPr lang="en-US" sz="2800" dirty="0" smtClean="0"/>
              <a:t>at 95% confidence level when played on the </a:t>
            </a:r>
            <a:r>
              <a:rPr lang="en-US" sz="2800" dirty="0" err="1" smtClean="0"/>
              <a:t>unabstracted</a:t>
            </a:r>
            <a:r>
              <a:rPr lang="en-US" sz="2800" dirty="0" smtClean="0"/>
              <a:t> game</a:t>
            </a:r>
          </a:p>
          <a:p>
            <a:pPr>
              <a:buNone/>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7708" y="47919"/>
            <a:ext cx="9021452" cy="715652"/>
          </a:xfrm>
        </p:spPr>
        <p:txBody>
          <a:bodyPr/>
          <a:lstStyle/>
          <a:p>
            <a:r>
              <a:rPr lang="en-US" sz="4000" dirty="0"/>
              <a:t>Computing equilibria via sequence form</a:t>
            </a:r>
          </a:p>
        </p:txBody>
      </p:sp>
      <p:sp>
        <p:nvSpPr>
          <p:cNvPr id="9219" name="Rectangle 3"/>
          <p:cNvSpPr>
            <a:spLocks noGrp="1" noChangeArrowheads="1"/>
          </p:cNvSpPr>
          <p:nvPr>
            <p:ph type="body" idx="1"/>
          </p:nvPr>
        </p:nvSpPr>
        <p:spPr>
          <a:xfrm>
            <a:off x="685800" y="838200"/>
            <a:ext cx="7772400" cy="4114800"/>
          </a:xfrm>
        </p:spPr>
        <p:txBody>
          <a:bodyPr/>
          <a:lstStyle/>
          <a:p>
            <a:r>
              <a:rPr lang="en-US" sz="2400" dirty="0"/>
              <a:t>Payoffs for player 1 and 2 are:               and</a:t>
            </a:r>
          </a:p>
          <a:p>
            <a:pPr>
              <a:buFontTx/>
              <a:buNone/>
            </a:pPr>
            <a:r>
              <a:rPr lang="en-US" sz="2400" dirty="0"/>
              <a:t>     for suitable matrices A and B</a:t>
            </a:r>
          </a:p>
          <a:p>
            <a:r>
              <a:rPr lang="en-US" sz="2400" dirty="0"/>
              <a:t>Creating payoff matrix:</a:t>
            </a:r>
          </a:p>
          <a:p>
            <a:pPr lvl="1"/>
            <a:r>
              <a:rPr lang="en-US" sz="2000" dirty="0"/>
              <a:t>Initialize each entry to 0</a:t>
            </a:r>
          </a:p>
          <a:p>
            <a:pPr lvl="1"/>
            <a:r>
              <a:rPr lang="en-US" sz="2000" dirty="0"/>
              <a:t>For each leaf, there is a (unique) pair of sequences corresponding to an entry in the payoff matrix</a:t>
            </a:r>
          </a:p>
          <a:p>
            <a:pPr lvl="1"/>
            <a:r>
              <a:rPr lang="en-US" sz="2000" dirty="0"/>
              <a:t>Weight the entry by the product of chance probabilities along the path from the root to the leaf</a:t>
            </a:r>
          </a:p>
        </p:txBody>
      </p:sp>
      <p:pic>
        <p:nvPicPr>
          <p:cNvPr id="9223" name="Picture 7"/>
          <p:cNvPicPr>
            <a:picLocks noChangeAspect="1" noChangeArrowheads="1"/>
          </p:cNvPicPr>
          <p:nvPr/>
        </p:nvPicPr>
        <p:blipFill>
          <a:blip r:embed="rId2" cstate="print"/>
          <a:srcRect/>
          <a:stretch>
            <a:fillRect/>
          </a:stretch>
        </p:blipFill>
        <p:spPr bwMode="auto">
          <a:xfrm>
            <a:off x="1085850" y="3962400"/>
            <a:ext cx="2495550" cy="2743200"/>
          </a:xfrm>
          <a:prstGeom prst="rect">
            <a:avLst/>
          </a:prstGeom>
          <a:noFill/>
          <a:ln w="9525">
            <a:noFill/>
            <a:miter lim="800000"/>
            <a:headEnd/>
            <a:tailEnd/>
          </a:ln>
          <a:effectLst/>
        </p:spPr>
      </p:pic>
      <p:pic>
        <p:nvPicPr>
          <p:cNvPr id="9224" name="Picture 8"/>
          <p:cNvPicPr>
            <a:picLocks noChangeAspect="1" noChangeArrowheads="1"/>
          </p:cNvPicPr>
          <p:nvPr/>
        </p:nvPicPr>
        <p:blipFill>
          <a:blip r:embed="rId3" cstate="print"/>
          <a:srcRect/>
          <a:stretch>
            <a:fillRect/>
          </a:stretch>
        </p:blipFill>
        <p:spPr bwMode="auto">
          <a:xfrm>
            <a:off x="4991100" y="838200"/>
            <a:ext cx="876300" cy="471488"/>
          </a:xfrm>
          <a:prstGeom prst="rect">
            <a:avLst/>
          </a:prstGeom>
          <a:noFill/>
          <a:ln w="9525">
            <a:noFill/>
            <a:miter lim="800000"/>
            <a:headEnd/>
            <a:tailEnd/>
          </a:ln>
          <a:effectLst/>
        </p:spPr>
      </p:pic>
      <p:pic>
        <p:nvPicPr>
          <p:cNvPr id="9225" name="Picture 9"/>
          <p:cNvPicPr>
            <a:picLocks noChangeAspect="1" noChangeArrowheads="1"/>
          </p:cNvPicPr>
          <p:nvPr/>
        </p:nvPicPr>
        <p:blipFill>
          <a:blip r:embed="rId4" cstate="print"/>
          <a:srcRect/>
          <a:stretch>
            <a:fillRect/>
          </a:stretch>
        </p:blipFill>
        <p:spPr bwMode="auto">
          <a:xfrm>
            <a:off x="6543675" y="874713"/>
            <a:ext cx="923925" cy="433387"/>
          </a:xfrm>
          <a:prstGeom prst="rect">
            <a:avLst/>
          </a:prstGeom>
          <a:noFill/>
          <a:ln w="9525">
            <a:noFill/>
            <a:miter lim="800000"/>
            <a:headEnd/>
            <a:tailEnd/>
          </a:ln>
          <a:effectLst/>
        </p:spPr>
      </p:pic>
      <p:pic>
        <p:nvPicPr>
          <p:cNvPr id="9226" name="Picture 10"/>
          <p:cNvPicPr>
            <a:picLocks noChangeAspect="1" noChangeArrowheads="1"/>
          </p:cNvPicPr>
          <p:nvPr/>
        </p:nvPicPr>
        <p:blipFill>
          <a:blip r:embed="rId5" cstate="print"/>
          <a:srcRect/>
          <a:stretch>
            <a:fillRect/>
          </a:stretch>
        </p:blipFill>
        <p:spPr bwMode="auto">
          <a:xfrm>
            <a:off x="4181475" y="4267200"/>
            <a:ext cx="3438525" cy="2187575"/>
          </a:xfrm>
          <a:prstGeom prst="rect">
            <a:avLst/>
          </a:prstGeom>
          <a:noFill/>
          <a:ln w="9525">
            <a:noFill/>
            <a:miter lim="800000"/>
            <a:headEnd/>
            <a:tailEnd/>
          </a:ln>
          <a:effectLst/>
        </p:spPr>
      </p:pic>
      <p:sp>
        <p:nvSpPr>
          <p:cNvPr id="9227" name="Text Box 11"/>
          <p:cNvSpPr txBox="1">
            <a:spLocks noChangeArrowheads="1"/>
          </p:cNvSpPr>
          <p:nvPr/>
        </p:nvSpPr>
        <p:spPr bwMode="auto">
          <a:xfrm>
            <a:off x="5256213" y="3851275"/>
            <a:ext cx="2058987" cy="457200"/>
          </a:xfrm>
          <a:prstGeom prst="rect">
            <a:avLst/>
          </a:prstGeom>
          <a:noFill/>
          <a:ln w="9525">
            <a:noFill/>
            <a:miter lim="800000"/>
            <a:headEnd/>
            <a:tailEnd/>
          </a:ln>
          <a:effectLst/>
        </p:spPr>
        <p:txBody>
          <a:bodyPr wrap="none">
            <a:spAutoFit/>
          </a:bodyPr>
          <a:lstStyle/>
          <a:p>
            <a:r>
              <a:rPr lang="en-US" sz="2400" dirty="0"/>
              <a:t>{}        </a:t>
            </a:r>
            <a:r>
              <a:rPr lang="en-US" sz="2400" i="1" dirty="0"/>
              <a:t>c</a:t>
            </a:r>
            <a:r>
              <a:rPr lang="en-US" sz="2400" dirty="0"/>
              <a:t>         </a:t>
            </a:r>
            <a:r>
              <a:rPr lang="en-US" sz="2400" i="1" dirty="0"/>
              <a:t>d</a:t>
            </a:r>
          </a:p>
        </p:txBody>
      </p:sp>
      <p:sp>
        <p:nvSpPr>
          <p:cNvPr id="9228" name="Text Box 12"/>
          <p:cNvSpPr txBox="1">
            <a:spLocks noChangeArrowheads="1"/>
          </p:cNvSpPr>
          <p:nvPr/>
        </p:nvSpPr>
        <p:spPr bwMode="auto">
          <a:xfrm>
            <a:off x="7618316" y="4384675"/>
            <a:ext cx="479618" cy="1938992"/>
          </a:xfrm>
          <a:prstGeom prst="rect">
            <a:avLst/>
          </a:prstGeom>
          <a:noFill/>
          <a:ln w="9525">
            <a:noFill/>
            <a:miter lim="800000"/>
            <a:headEnd/>
            <a:tailEnd/>
          </a:ln>
          <a:effectLst/>
        </p:spPr>
        <p:txBody>
          <a:bodyPr wrap="none">
            <a:spAutoFit/>
          </a:bodyPr>
          <a:lstStyle/>
          <a:p>
            <a:r>
              <a:rPr lang="en-US" sz="2400" dirty="0"/>
              <a:t>{}</a:t>
            </a:r>
          </a:p>
          <a:p>
            <a:r>
              <a:rPr lang="en-US" sz="2400" dirty="0"/>
              <a:t> </a:t>
            </a:r>
            <a:r>
              <a:rPr lang="en-US" sz="2400" i="1" dirty="0"/>
              <a:t>l</a:t>
            </a:r>
          </a:p>
          <a:p>
            <a:r>
              <a:rPr lang="en-US" sz="2400" dirty="0"/>
              <a:t> </a:t>
            </a:r>
            <a:r>
              <a:rPr lang="en-US" sz="2400" i="1" dirty="0"/>
              <a:t>r</a:t>
            </a:r>
          </a:p>
          <a:p>
            <a:r>
              <a:rPr lang="en-US" sz="2400" dirty="0"/>
              <a:t> </a:t>
            </a:r>
            <a:r>
              <a:rPr lang="en-US" sz="2400" i="1" dirty="0"/>
              <a:t>L</a:t>
            </a:r>
          </a:p>
          <a:p>
            <a:r>
              <a:rPr lang="en-US" sz="2400" dirty="0"/>
              <a:t> </a:t>
            </a:r>
            <a:r>
              <a:rPr lang="en-US" sz="2400" i="1" dirty="0"/>
              <a:t>R</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on Leduc Hold’em</a:t>
            </a:r>
            <a:endParaRPr lang="en-US" dirty="0"/>
          </a:p>
        </p:txBody>
      </p:sp>
      <p:sp>
        <p:nvSpPr>
          <p:cNvPr id="3" name="Content Placeholder 2"/>
          <p:cNvSpPr>
            <a:spLocks noGrp="1"/>
          </p:cNvSpPr>
          <p:nvPr>
            <p:ph idx="1"/>
          </p:nvPr>
        </p:nvSpPr>
        <p:spPr>
          <a:xfrm>
            <a:off x="414338" y="4410269"/>
            <a:ext cx="8440737" cy="2038156"/>
          </a:xfrm>
        </p:spPr>
        <p:txBody>
          <a:bodyPr/>
          <a:lstStyle/>
          <a:p>
            <a:endParaRPr lang="en-US" dirty="0"/>
          </a:p>
        </p:txBody>
      </p:sp>
      <p:pic>
        <p:nvPicPr>
          <p:cNvPr id="166914" name="Picture 2"/>
          <p:cNvPicPr>
            <a:picLocks noChangeAspect="1" noChangeArrowheads="1"/>
          </p:cNvPicPr>
          <p:nvPr/>
        </p:nvPicPr>
        <p:blipFill>
          <a:blip r:embed="rId2" cstate="print"/>
          <a:srcRect/>
          <a:stretch>
            <a:fillRect/>
          </a:stretch>
        </p:blipFill>
        <p:spPr bwMode="auto">
          <a:xfrm>
            <a:off x="200220" y="996043"/>
            <a:ext cx="4740304" cy="5653573"/>
          </a:xfrm>
          <a:prstGeom prst="rect">
            <a:avLst/>
          </a:prstGeom>
          <a:noFill/>
          <a:ln w="9525">
            <a:noFill/>
            <a:miter lim="800000"/>
            <a:headEnd/>
            <a:tailEnd/>
          </a:ln>
        </p:spPr>
      </p:pic>
      <p:pic>
        <p:nvPicPr>
          <p:cNvPr id="166915" name="Picture 3"/>
          <p:cNvPicPr>
            <a:picLocks noChangeAspect="1" noChangeArrowheads="1"/>
          </p:cNvPicPr>
          <p:nvPr/>
        </p:nvPicPr>
        <p:blipFill>
          <a:blip r:embed="rId3" cstate="print"/>
          <a:srcRect/>
          <a:stretch>
            <a:fillRect/>
          </a:stretch>
        </p:blipFill>
        <p:spPr bwMode="auto">
          <a:xfrm>
            <a:off x="5010540" y="1845420"/>
            <a:ext cx="4002831" cy="298918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95" y="96417"/>
            <a:ext cx="8731250" cy="612710"/>
          </a:xfrm>
        </p:spPr>
        <p:txBody>
          <a:bodyPr/>
          <a:lstStyle/>
          <a:p>
            <a:r>
              <a:rPr lang="en-US" sz="3600" dirty="0" smtClean="0"/>
              <a:t>Experiments on no-limit Texas Hold’em</a:t>
            </a:r>
            <a:endParaRPr lang="en-US" sz="3600" dirty="0"/>
          </a:p>
        </p:txBody>
      </p:sp>
      <p:sp>
        <p:nvSpPr>
          <p:cNvPr id="3" name="Content Placeholder 2"/>
          <p:cNvSpPr>
            <a:spLocks noGrp="1"/>
          </p:cNvSpPr>
          <p:nvPr>
            <p:ph idx="1"/>
          </p:nvPr>
        </p:nvSpPr>
        <p:spPr>
          <a:xfrm>
            <a:off x="414338" y="957943"/>
            <a:ext cx="8440737" cy="5490482"/>
          </a:xfrm>
        </p:spPr>
        <p:txBody>
          <a:bodyPr/>
          <a:lstStyle/>
          <a:p>
            <a:r>
              <a:rPr lang="en-US" sz="2000" dirty="0" smtClean="0"/>
              <a:t>We submitted bot Y to the AAAI-10 bankroll competition; it won.  We submitted bot X to the instant run-off competition; finished 3</a:t>
            </a:r>
            <a:r>
              <a:rPr lang="en-US" sz="2000" baseline="30000" dirty="0" smtClean="0"/>
              <a:t>rd</a:t>
            </a:r>
            <a:r>
              <a:rPr lang="en-US" sz="2000" dirty="0" smtClean="0"/>
              <a:t>.</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Worst-case exploitability</a:t>
            </a:r>
          </a:p>
          <a:p>
            <a:endParaRPr lang="en-US" sz="2000" dirty="0" smtClean="0"/>
          </a:p>
          <a:p>
            <a:endParaRPr lang="en-US" sz="2000" dirty="0" smtClean="0"/>
          </a:p>
          <a:p>
            <a:endParaRPr lang="en-US" sz="2000" dirty="0" smtClean="0"/>
          </a:p>
          <a:p>
            <a:endParaRPr lang="en-US" sz="2000" dirty="0" smtClean="0"/>
          </a:p>
          <a:p>
            <a:pPr lvl="1"/>
            <a:r>
              <a:rPr lang="en-US" sz="1600" dirty="0" smtClean="0"/>
              <a:t>Too much </a:t>
            </a:r>
            <a:r>
              <a:rPr lang="en-US" sz="1600" dirty="0" err="1" smtClean="0"/>
              <a:t>thresholding</a:t>
            </a:r>
            <a:r>
              <a:rPr lang="en-US" sz="1600" dirty="0" smtClean="0"/>
              <a:t> =&gt; not enough randomization =&gt; signal too much to the opponent</a:t>
            </a:r>
          </a:p>
          <a:p>
            <a:pPr lvl="1"/>
            <a:r>
              <a:rPr lang="en-US" sz="1600" dirty="0" smtClean="0"/>
              <a:t>Too little </a:t>
            </a:r>
            <a:r>
              <a:rPr lang="en-US" sz="1600" dirty="0" err="1" smtClean="0"/>
              <a:t>thresholding</a:t>
            </a:r>
            <a:r>
              <a:rPr lang="en-US" sz="1600" dirty="0" smtClean="0"/>
              <a:t> =&gt; strategy is </a:t>
            </a:r>
            <a:r>
              <a:rPr lang="en-US" sz="1600" dirty="0" err="1" smtClean="0"/>
              <a:t>overfit</a:t>
            </a:r>
            <a:r>
              <a:rPr lang="en-US" sz="1600" dirty="0" smtClean="0"/>
              <a:t> to the particular abstraction</a:t>
            </a:r>
            <a:endParaRPr lang="en-US" sz="1600" dirty="0"/>
          </a:p>
        </p:txBody>
      </p:sp>
      <p:pic>
        <p:nvPicPr>
          <p:cNvPr id="167938" name="Picture 2"/>
          <p:cNvPicPr>
            <a:picLocks noChangeAspect="1" noChangeArrowheads="1"/>
          </p:cNvPicPr>
          <p:nvPr/>
        </p:nvPicPr>
        <p:blipFill>
          <a:blip r:embed="rId2" cstate="print"/>
          <a:srcRect/>
          <a:stretch>
            <a:fillRect/>
          </a:stretch>
        </p:blipFill>
        <p:spPr bwMode="auto">
          <a:xfrm>
            <a:off x="373225" y="1773885"/>
            <a:ext cx="8639175" cy="1419225"/>
          </a:xfrm>
          <a:prstGeom prst="rect">
            <a:avLst/>
          </a:prstGeom>
          <a:noFill/>
          <a:ln w="9525">
            <a:noFill/>
            <a:miter lim="800000"/>
            <a:headEnd/>
            <a:tailEnd/>
          </a:ln>
        </p:spPr>
      </p:pic>
      <p:grpSp>
        <p:nvGrpSpPr>
          <p:cNvPr id="4" name="Group 10"/>
          <p:cNvGrpSpPr/>
          <p:nvPr/>
        </p:nvGrpSpPr>
        <p:grpSpPr>
          <a:xfrm>
            <a:off x="3504131" y="3704260"/>
            <a:ext cx="4820542" cy="1539544"/>
            <a:chOff x="3454367" y="3859770"/>
            <a:chExt cx="4820542" cy="1539544"/>
          </a:xfrm>
        </p:grpSpPr>
        <p:pic>
          <p:nvPicPr>
            <p:cNvPr id="167939" name="Picture 3"/>
            <p:cNvPicPr>
              <a:picLocks noChangeAspect="1" noChangeArrowheads="1"/>
            </p:cNvPicPr>
            <p:nvPr/>
          </p:nvPicPr>
          <p:blipFill>
            <a:blip r:embed="rId3" cstate="print"/>
            <a:srcRect/>
            <a:stretch>
              <a:fillRect/>
            </a:stretch>
          </p:blipFill>
          <p:spPr bwMode="auto">
            <a:xfrm>
              <a:off x="3454367" y="3914192"/>
              <a:ext cx="4768634" cy="1485122"/>
            </a:xfrm>
            <a:prstGeom prst="rect">
              <a:avLst/>
            </a:prstGeom>
            <a:noFill/>
            <a:ln w="9525">
              <a:noFill/>
              <a:miter lim="800000"/>
              <a:headEnd/>
              <a:tailEnd/>
            </a:ln>
          </p:spPr>
        </p:pic>
        <p:sp>
          <p:nvSpPr>
            <p:cNvPr id="9" name="TextBox 8"/>
            <p:cNvSpPr txBox="1"/>
            <p:nvPr/>
          </p:nvSpPr>
          <p:spPr>
            <a:xfrm>
              <a:off x="4689706" y="3869096"/>
              <a:ext cx="1728358" cy="261610"/>
            </a:xfrm>
            <a:prstGeom prst="rect">
              <a:avLst/>
            </a:prstGeom>
            <a:noFill/>
          </p:spPr>
          <p:txBody>
            <a:bodyPr wrap="none" rtlCol="0">
              <a:spAutoFit/>
            </a:bodyPr>
            <a:lstStyle/>
            <a:p>
              <a:r>
                <a:rPr lang="en-US" sz="1100" b="1" dirty="0" smtClean="0">
                  <a:solidFill>
                    <a:srgbClr val="002060"/>
                  </a:solidFill>
                </a:rPr>
                <a:t>Our 2010 competition bot</a:t>
              </a:r>
              <a:endParaRPr lang="en-US" sz="1100" b="1" dirty="0">
                <a:solidFill>
                  <a:srgbClr val="002060"/>
                </a:solidFill>
              </a:endParaRPr>
            </a:p>
          </p:txBody>
        </p:sp>
        <p:sp>
          <p:nvSpPr>
            <p:cNvPr id="10" name="TextBox 9"/>
            <p:cNvSpPr txBox="1"/>
            <p:nvPr/>
          </p:nvSpPr>
          <p:spPr>
            <a:xfrm>
              <a:off x="6334954" y="3859770"/>
              <a:ext cx="1939955" cy="261610"/>
            </a:xfrm>
            <a:prstGeom prst="rect">
              <a:avLst/>
            </a:prstGeom>
            <a:noFill/>
          </p:spPr>
          <p:txBody>
            <a:bodyPr wrap="none" rtlCol="0">
              <a:spAutoFit/>
            </a:bodyPr>
            <a:lstStyle/>
            <a:p>
              <a:r>
                <a:rPr lang="en-US" sz="1100" b="1" dirty="0" smtClean="0">
                  <a:solidFill>
                    <a:srgbClr val="002060"/>
                  </a:solidFill>
                </a:rPr>
                <a:t>Alberta 2010 competition bot</a:t>
              </a:r>
              <a:endParaRPr lang="en-US" sz="1100" b="1" dirty="0">
                <a:solidFill>
                  <a:srgbClr val="00206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79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178169" y="1230666"/>
            <a:ext cx="7373815" cy="5118100"/>
          </a:xfrm>
        </p:spPr>
        <p:txBody>
          <a:bodyPr/>
          <a:lstStyle/>
          <a:p>
            <a:r>
              <a:rPr lang="en-US" sz="2800" dirty="0" smtClean="0"/>
              <a:t>Abstraction</a:t>
            </a:r>
          </a:p>
          <a:p>
            <a:r>
              <a:rPr lang="en-US" sz="2800" dirty="0" smtClean="0"/>
              <a:t>Equilibrium finding in 2-person 0-sum games</a:t>
            </a:r>
          </a:p>
          <a:p>
            <a:r>
              <a:rPr lang="en-US" sz="2800" dirty="0" smtClean="0"/>
              <a:t>Strategy purification</a:t>
            </a:r>
          </a:p>
          <a:p>
            <a:r>
              <a:rPr lang="en-US" sz="2800" dirty="0" smtClean="0"/>
              <a:t>Opponent exploitation</a:t>
            </a:r>
          </a:p>
          <a:p>
            <a:r>
              <a:rPr lang="en-US" sz="2800" dirty="0" smtClean="0"/>
              <a:t>Multiplayer stochastic games</a:t>
            </a:r>
          </a:p>
          <a:p>
            <a:r>
              <a:rPr lang="en-US" sz="2800" dirty="0" smtClean="0"/>
              <a:t>Leveraging qualitative models</a:t>
            </a:r>
          </a:p>
          <a:p>
            <a:pPr>
              <a:buNone/>
            </a:pPr>
            <a:endParaRPr lang="en-US" sz="2800" dirty="0" smtClean="0"/>
          </a:p>
          <a:p>
            <a:pPr>
              <a:buNone/>
            </a:pPr>
            <a:endParaRPr lang="en-US" sz="2800" dirty="0">
              <a:solidFill>
                <a:srgbClr val="FFC000"/>
              </a:solidFill>
            </a:endParaRPr>
          </a:p>
        </p:txBody>
      </p:sp>
      <p:cxnSp>
        <p:nvCxnSpPr>
          <p:cNvPr id="5" name="Straight Arrow Connector 4"/>
          <p:cNvCxnSpPr/>
          <p:nvPr/>
        </p:nvCxnSpPr>
        <p:spPr bwMode="auto">
          <a:xfrm>
            <a:off x="606058" y="3030901"/>
            <a:ext cx="49237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23370"/>
            <a:ext cx="8731250" cy="749300"/>
          </a:xfrm>
        </p:spPr>
        <p:txBody>
          <a:bodyPr/>
          <a:lstStyle/>
          <a:p>
            <a:r>
              <a:rPr lang="en-US" dirty="0" smtClean="0"/>
              <a:t>Traditionally two approaches</a:t>
            </a:r>
            <a:endParaRPr lang="en-US" dirty="0"/>
          </a:p>
        </p:txBody>
      </p:sp>
      <p:sp>
        <p:nvSpPr>
          <p:cNvPr id="3" name="Content Placeholder 2"/>
          <p:cNvSpPr>
            <a:spLocks noGrp="1"/>
          </p:cNvSpPr>
          <p:nvPr>
            <p:ph idx="1"/>
          </p:nvPr>
        </p:nvSpPr>
        <p:spPr>
          <a:xfrm>
            <a:off x="316545" y="1173399"/>
            <a:ext cx="8646223" cy="5118100"/>
          </a:xfrm>
        </p:spPr>
        <p:txBody>
          <a:bodyPr/>
          <a:lstStyle/>
          <a:p>
            <a:r>
              <a:rPr lang="en-US" sz="2800" dirty="0" smtClean="0"/>
              <a:t>Game theory approach (</a:t>
            </a:r>
            <a:r>
              <a:rPr lang="en-US" sz="2800" dirty="0" err="1" smtClean="0"/>
              <a:t>abstraction+equilibrium</a:t>
            </a:r>
            <a:r>
              <a:rPr lang="en-US" sz="2800" dirty="0" smtClean="0"/>
              <a:t> finding)</a:t>
            </a:r>
          </a:p>
          <a:p>
            <a:pPr lvl="1"/>
            <a:r>
              <a:rPr lang="en-US" sz="2400" dirty="0" smtClean="0"/>
              <a:t>Safe in 2-person 0-sum games</a:t>
            </a:r>
          </a:p>
          <a:p>
            <a:pPr lvl="1"/>
            <a:r>
              <a:rPr lang="en-US" sz="2400" dirty="0" smtClean="0"/>
              <a:t>Doesn’t maximally exploit weaknesses in opponent(s)</a:t>
            </a:r>
          </a:p>
          <a:p>
            <a:endParaRPr lang="en-US" sz="2800" dirty="0" smtClean="0"/>
          </a:p>
          <a:p>
            <a:r>
              <a:rPr lang="en-US" sz="2800" dirty="0" smtClean="0"/>
              <a:t>Opponent modeling</a:t>
            </a:r>
          </a:p>
          <a:p>
            <a:pPr lvl="1"/>
            <a:r>
              <a:rPr lang="en-US" sz="2400" i="1" dirty="0" smtClean="0"/>
              <a:t>Get-taught-and-exploited problem </a:t>
            </a:r>
            <a:r>
              <a:rPr lang="en-US" sz="2400" dirty="0" smtClean="0"/>
              <a:t>[Sandholm AIJ-07]</a:t>
            </a:r>
          </a:p>
          <a:p>
            <a:pPr lvl="1"/>
            <a:r>
              <a:rPr lang="en-US" sz="2400" dirty="0" smtClean="0"/>
              <a:t>Needs prohibitively many repetitions to learn in large games (loses too much during learning)</a:t>
            </a:r>
          </a:p>
          <a:p>
            <a:pPr lvl="2"/>
            <a:r>
              <a:rPr lang="en-US" sz="2000" dirty="0" smtClean="0"/>
              <a:t>Crushed by game theory approach in Texas Hold’em…even with just 2 players and limit betting</a:t>
            </a:r>
          </a:p>
          <a:p>
            <a:pPr lvl="2"/>
            <a:r>
              <a:rPr lang="en-US" sz="2000" dirty="0" smtClean="0"/>
              <a:t>Same tends to be true of no-regret learning algorithms</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152400"/>
            <a:ext cx="8912225" cy="749300"/>
          </a:xfrm>
        </p:spPr>
        <p:txBody>
          <a:bodyPr/>
          <a:lstStyle/>
          <a:p>
            <a:r>
              <a:rPr lang="en-US" sz="4000" dirty="0" smtClean="0"/>
              <a:t>Let’s hybridize the two approaches</a:t>
            </a:r>
          </a:p>
        </p:txBody>
      </p:sp>
      <p:sp>
        <p:nvSpPr>
          <p:cNvPr id="4099" name="Rectangle 3"/>
          <p:cNvSpPr>
            <a:spLocks noGrp="1" noChangeArrowheads="1"/>
          </p:cNvSpPr>
          <p:nvPr>
            <p:ph type="body" idx="1"/>
          </p:nvPr>
        </p:nvSpPr>
        <p:spPr>
          <a:xfrm>
            <a:off x="342836" y="1367481"/>
            <a:ext cx="8422226" cy="4803132"/>
          </a:xfrm>
        </p:spPr>
        <p:txBody>
          <a:bodyPr/>
          <a:lstStyle/>
          <a:p>
            <a:r>
              <a:rPr lang="en-US" sz="2800" dirty="0" smtClean="0"/>
              <a:t>Start playing based on game theory approach</a:t>
            </a:r>
          </a:p>
          <a:p>
            <a:endParaRPr lang="en-US" sz="2800" dirty="0" smtClean="0"/>
          </a:p>
          <a:p>
            <a:r>
              <a:rPr lang="en-US" sz="2800" dirty="0" smtClean="0"/>
              <a:t>As we learn opponent(s) deviate from equilibrium, start adjusting our strategy to exploit their weaknesses</a:t>
            </a:r>
          </a:p>
          <a:p>
            <a:pPr>
              <a:buNone/>
            </a:pPr>
            <a:endParaRPr lang="en-US" sz="2800" dirty="0" smtClean="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209335" y="40200"/>
            <a:ext cx="8731250" cy="615950"/>
          </a:xfrm>
        </p:spPr>
        <p:txBody>
          <a:bodyPr/>
          <a:lstStyle/>
          <a:p>
            <a:r>
              <a:rPr lang="en-US" sz="4000" dirty="0" smtClean="0"/>
              <a:t>The dream of safe exploitation</a:t>
            </a:r>
          </a:p>
        </p:txBody>
      </p:sp>
      <p:sp>
        <p:nvSpPr>
          <p:cNvPr id="3" name="Content Placeholder 2"/>
          <p:cNvSpPr>
            <a:spLocks noGrp="1"/>
          </p:cNvSpPr>
          <p:nvPr>
            <p:ph idx="1"/>
          </p:nvPr>
        </p:nvSpPr>
        <p:spPr>
          <a:xfrm>
            <a:off x="223838" y="1202724"/>
            <a:ext cx="8615362" cy="3748217"/>
          </a:xfrm>
        </p:spPr>
        <p:txBody>
          <a:bodyPr/>
          <a:lstStyle/>
          <a:p>
            <a:r>
              <a:rPr lang="en-US" sz="2400" b="1" dirty="0" smtClean="0"/>
              <a:t>Wish: </a:t>
            </a:r>
            <a:r>
              <a:rPr lang="en-US" sz="2400" dirty="0" smtClean="0"/>
              <a:t>Let’s avoid the get-taught-and-exploited problem by exploiting only to an extent that risks what we have won so far</a:t>
            </a:r>
          </a:p>
          <a:p>
            <a:endParaRPr lang="en-US" sz="2400" b="1" dirty="0" smtClean="0"/>
          </a:p>
          <a:p>
            <a:r>
              <a:rPr lang="en-US" sz="2400" b="1" dirty="0" smtClean="0"/>
              <a:t>Proposition.</a:t>
            </a:r>
            <a:r>
              <a:rPr lang="en-US" sz="2400" dirty="0" smtClean="0"/>
              <a:t>  It is impossible to exploit to any extent (beyond what the best equilibrium strategy would exploit) while preserving the safety guarantee of equilibrium play</a:t>
            </a:r>
            <a:endParaRPr lang="en-US" sz="2000" dirty="0" smtClean="0"/>
          </a:p>
          <a:p>
            <a:endParaRPr lang="en-US" sz="2400" dirty="0" smtClean="0"/>
          </a:p>
          <a:p>
            <a:r>
              <a:rPr lang="en-US" sz="2400" dirty="0" smtClean="0"/>
              <a:t>So we give up some on worst-case safety …</a:t>
            </a:r>
          </a:p>
        </p:txBody>
      </p:sp>
      <p:sp>
        <p:nvSpPr>
          <p:cNvPr id="5" name="TextBox 4"/>
          <p:cNvSpPr txBox="1"/>
          <p:nvPr/>
        </p:nvSpPr>
        <p:spPr>
          <a:xfrm>
            <a:off x="140512" y="6332376"/>
            <a:ext cx="3884781" cy="400110"/>
          </a:xfrm>
          <a:prstGeom prst="rect">
            <a:avLst/>
          </a:prstGeom>
          <a:noFill/>
        </p:spPr>
        <p:txBody>
          <a:bodyPr wrap="none" rtlCol="0">
            <a:spAutoFit/>
          </a:bodyPr>
          <a:lstStyle/>
          <a:p>
            <a:r>
              <a:rPr lang="en-US" dirty="0" smtClean="0">
                <a:solidFill>
                  <a:schemeClr val="accent2"/>
                </a:solidFill>
              </a:rPr>
              <a:t>Ganzfried &amp; Sandholm AAMAS-11</a:t>
            </a:r>
            <a:endParaRPr lang="en-US"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7" y="177113"/>
            <a:ext cx="9003956" cy="749300"/>
          </a:xfrm>
        </p:spPr>
        <p:txBody>
          <a:bodyPr/>
          <a:lstStyle/>
          <a:p>
            <a:r>
              <a:rPr lang="en-US" sz="3200" i="1" dirty="0" smtClean="0"/>
              <a:t>Deviation-Based Best Response (DBBR) </a:t>
            </a:r>
            <a:r>
              <a:rPr lang="en-US" sz="3200" dirty="0" smtClean="0"/>
              <a:t>algorithm</a:t>
            </a:r>
            <a:br>
              <a:rPr lang="en-US" sz="3200" dirty="0" smtClean="0"/>
            </a:br>
            <a:r>
              <a:rPr lang="en-US" sz="3200" dirty="0" smtClean="0"/>
              <a:t>(can be generalized to multi-player non-zero-sum)</a:t>
            </a:r>
            <a:endParaRPr lang="en-US" sz="3200" dirty="0"/>
          </a:p>
        </p:txBody>
      </p:sp>
      <p:sp>
        <p:nvSpPr>
          <p:cNvPr id="3" name="Content Placeholder 2"/>
          <p:cNvSpPr>
            <a:spLocks noGrp="1"/>
          </p:cNvSpPr>
          <p:nvPr>
            <p:ph idx="1"/>
          </p:nvPr>
        </p:nvSpPr>
        <p:spPr>
          <a:xfrm>
            <a:off x="595575" y="4506095"/>
            <a:ext cx="8440737" cy="731366"/>
          </a:xfrm>
        </p:spPr>
        <p:txBody>
          <a:bodyPr/>
          <a:lstStyle/>
          <a:p>
            <a:r>
              <a:rPr lang="en-US" sz="2800" dirty="0" smtClean="0"/>
              <a:t>Many ways to determine opponent’s “best” strategy that is consistent with bucket probabilities</a:t>
            </a:r>
          </a:p>
          <a:p>
            <a:pPr lvl="1"/>
            <a:r>
              <a:rPr lang="en-US" sz="2400" dirty="0" smtClean="0"/>
              <a:t>L</a:t>
            </a:r>
            <a:r>
              <a:rPr lang="en-US" sz="2400" baseline="-25000" dirty="0" smtClean="0"/>
              <a:t>1</a:t>
            </a:r>
            <a:r>
              <a:rPr lang="en-US" sz="2400" dirty="0" smtClean="0"/>
              <a:t> or L</a:t>
            </a:r>
            <a:r>
              <a:rPr lang="en-US" sz="2400" baseline="-25000" dirty="0" smtClean="0"/>
              <a:t>2</a:t>
            </a:r>
            <a:r>
              <a:rPr lang="en-US" sz="2400" dirty="0" smtClean="0"/>
              <a:t> distance to equilibrium strategy</a:t>
            </a:r>
          </a:p>
          <a:p>
            <a:pPr lvl="1"/>
            <a:r>
              <a:rPr lang="en-US" sz="2400" dirty="0" smtClean="0"/>
              <a:t>Custom weight-shifting algorithm</a:t>
            </a:r>
          </a:p>
          <a:p>
            <a:pPr lvl="1"/>
            <a:r>
              <a:rPr lang="en-US" sz="2400" dirty="0" smtClean="0"/>
              <a:t>...</a:t>
            </a:r>
          </a:p>
        </p:txBody>
      </p:sp>
      <p:pic>
        <p:nvPicPr>
          <p:cNvPr id="2050" name="Picture 2"/>
          <p:cNvPicPr>
            <a:picLocks noChangeAspect="1" noChangeArrowheads="1"/>
          </p:cNvPicPr>
          <p:nvPr/>
        </p:nvPicPr>
        <p:blipFill>
          <a:blip r:embed="rId3" cstate="print"/>
          <a:srcRect/>
          <a:stretch>
            <a:fillRect/>
          </a:stretch>
        </p:blipFill>
        <p:spPr bwMode="auto">
          <a:xfrm>
            <a:off x="230660" y="1260389"/>
            <a:ext cx="7125661" cy="2870243"/>
          </a:xfrm>
          <a:prstGeom prst="rect">
            <a:avLst/>
          </a:prstGeom>
          <a:noFill/>
          <a:ln w="9525">
            <a:noFill/>
            <a:miter lim="800000"/>
            <a:headEnd/>
            <a:tailEnd/>
          </a:ln>
        </p:spPr>
      </p:pic>
      <p:sp>
        <p:nvSpPr>
          <p:cNvPr id="5" name="TextBox 4"/>
          <p:cNvSpPr txBox="1"/>
          <p:nvPr/>
        </p:nvSpPr>
        <p:spPr>
          <a:xfrm>
            <a:off x="7338139" y="2034746"/>
            <a:ext cx="1654620" cy="400110"/>
          </a:xfrm>
          <a:prstGeom prst="rect">
            <a:avLst/>
          </a:prstGeom>
          <a:noFill/>
        </p:spPr>
        <p:txBody>
          <a:bodyPr wrap="none" rtlCol="0">
            <a:spAutoFit/>
          </a:bodyPr>
          <a:lstStyle/>
          <a:p>
            <a:r>
              <a:rPr lang="en-US" dirty="0" err="1" smtClean="0"/>
              <a:t>Dirichlet</a:t>
            </a:r>
            <a:r>
              <a:rPr lang="en-US" dirty="0" smtClean="0"/>
              <a:t> prior</a:t>
            </a:r>
            <a:endParaRPr lang="en-US" dirty="0"/>
          </a:p>
        </p:txBody>
      </p:sp>
      <p:cxnSp>
        <p:nvCxnSpPr>
          <p:cNvPr id="7" name="Straight Arrow Connector 6"/>
          <p:cNvCxnSpPr>
            <a:stCxn id="5" idx="1"/>
          </p:cNvCxnSpPr>
          <p:nvPr/>
        </p:nvCxnSpPr>
        <p:spPr bwMode="auto">
          <a:xfrm rot="10800000" flipV="1">
            <a:off x="6087763" y="2234800"/>
            <a:ext cx="1250377" cy="40954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9" name="Straight Arrow Connector 8"/>
          <p:cNvCxnSpPr/>
          <p:nvPr/>
        </p:nvCxnSpPr>
        <p:spPr bwMode="auto">
          <a:xfrm rot="16200000" flipV="1">
            <a:off x="1227438" y="3805881"/>
            <a:ext cx="1095632" cy="33775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rot="10800000" flipV="1">
            <a:off x="2514140" y="1256521"/>
            <a:ext cx="5068539" cy="986607"/>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1" name="TextBox 10"/>
          <p:cNvSpPr txBox="1"/>
          <p:nvPr/>
        </p:nvSpPr>
        <p:spPr>
          <a:xfrm>
            <a:off x="7571467" y="1030150"/>
            <a:ext cx="1677061" cy="707886"/>
          </a:xfrm>
          <a:prstGeom prst="rect">
            <a:avLst/>
          </a:prstGeom>
          <a:noFill/>
        </p:spPr>
        <p:txBody>
          <a:bodyPr wrap="none" rtlCol="0">
            <a:spAutoFit/>
          </a:bodyPr>
          <a:lstStyle/>
          <a:p>
            <a:r>
              <a:rPr lang="en-US" dirty="0" smtClean="0"/>
              <a:t>Public history </a:t>
            </a:r>
          </a:p>
          <a:p>
            <a:r>
              <a:rPr lang="en-US" dirty="0" smtClean="0"/>
              <a:t>sets</a:t>
            </a:r>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290771" y="1052513"/>
            <a:ext cx="8440737" cy="2209671"/>
          </a:xfrm>
        </p:spPr>
        <p:txBody>
          <a:bodyPr/>
          <a:lstStyle/>
          <a:p>
            <a:r>
              <a:rPr lang="en-US" sz="2800" dirty="0" smtClean="0"/>
              <a:t>Performs significantly better in 2-player Limit Texas Hold’em against trivial opponents, and weak opponents from AAAI computer poker competitions, than game-theory-based base strategy (</a:t>
            </a:r>
            <a:r>
              <a:rPr lang="en-US" sz="2800" i="1" dirty="0" smtClean="0"/>
              <a:t>GS5</a:t>
            </a:r>
            <a:r>
              <a:rPr lang="en-US" sz="2800" dirty="0" smtClean="0"/>
              <a:t>)</a:t>
            </a:r>
          </a:p>
          <a:p>
            <a:r>
              <a:rPr lang="en-US" sz="2800" dirty="0" smtClean="0"/>
              <a:t>Don’t have to turn this on against strong opponents</a:t>
            </a:r>
          </a:p>
          <a:p>
            <a:r>
              <a:rPr lang="en-US" sz="2800" dirty="0" smtClean="0"/>
              <a:t>Examples of </a:t>
            </a:r>
            <a:r>
              <a:rPr lang="en-US" sz="2800" dirty="0" err="1" smtClean="0"/>
              <a:t>winrate</a:t>
            </a:r>
            <a:r>
              <a:rPr lang="en-US" sz="2800" dirty="0" smtClean="0"/>
              <a:t> evolution:</a:t>
            </a:r>
            <a:endParaRPr lang="en-US" sz="2800" dirty="0"/>
          </a:p>
        </p:txBody>
      </p:sp>
      <p:pic>
        <p:nvPicPr>
          <p:cNvPr id="4" name="Picture 2"/>
          <p:cNvPicPr>
            <a:picLocks noChangeAspect="1" noChangeArrowheads="1"/>
          </p:cNvPicPr>
          <p:nvPr/>
        </p:nvPicPr>
        <p:blipFill>
          <a:blip r:embed="rId3" cstate="print"/>
          <a:srcRect/>
          <a:stretch>
            <a:fillRect/>
          </a:stretch>
        </p:blipFill>
        <p:spPr bwMode="auto">
          <a:xfrm>
            <a:off x="205947" y="3936036"/>
            <a:ext cx="8735705" cy="223457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178169" y="1230666"/>
            <a:ext cx="7373815" cy="5118100"/>
          </a:xfrm>
        </p:spPr>
        <p:txBody>
          <a:bodyPr/>
          <a:lstStyle/>
          <a:p>
            <a:r>
              <a:rPr lang="en-US" sz="2800" dirty="0" smtClean="0"/>
              <a:t>Abstraction</a:t>
            </a:r>
          </a:p>
          <a:p>
            <a:r>
              <a:rPr lang="en-US" sz="2800" dirty="0" smtClean="0"/>
              <a:t>Equilibrium finding in 2-person 0-sum games</a:t>
            </a:r>
          </a:p>
          <a:p>
            <a:r>
              <a:rPr lang="en-US" sz="2800" dirty="0" smtClean="0"/>
              <a:t>Strategy purification</a:t>
            </a:r>
          </a:p>
          <a:p>
            <a:r>
              <a:rPr lang="en-US" sz="2800" dirty="0" smtClean="0"/>
              <a:t>Opponent exploitation</a:t>
            </a:r>
          </a:p>
          <a:p>
            <a:r>
              <a:rPr lang="en-US" sz="2800" dirty="0" smtClean="0"/>
              <a:t>Multiplayer stochastic games</a:t>
            </a:r>
          </a:p>
          <a:p>
            <a:r>
              <a:rPr lang="en-US" sz="2800" dirty="0" smtClean="0"/>
              <a:t>Leveraging qualitative models</a:t>
            </a:r>
          </a:p>
          <a:p>
            <a:pPr>
              <a:buNone/>
            </a:pPr>
            <a:endParaRPr lang="en-US" sz="2800" dirty="0" smtClean="0"/>
          </a:p>
          <a:p>
            <a:pPr>
              <a:buNone/>
            </a:pPr>
            <a:endParaRPr lang="en-US" sz="2800" dirty="0">
              <a:solidFill>
                <a:srgbClr val="FFC000"/>
              </a:solidFill>
            </a:endParaRPr>
          </a:p>
        </p:txBody>
      </p:sp>
      <p:cxnSp>
        <p:nvCxnSpPr>
          <p:cNvPr id="5" name="Straight Arrow Connector 4"/>
          <p:cNvCxnSpPr/>
          <p:nvPr/>
        </p:nvCxnSpPr>
        <p:spPr bwMode="auto">
          <a:xfrm>
            <a:off x="606058" y="3528501"/>
            <a:ext cx="49237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&gt;2 players</a:t>
            </a:r>
            <a:endParaRPr lang="en-US" dirty="0"/>
          </a:p>
        </p:txBody>
      </p:sp>
      <p:sp>
        <p:nvSpPr>
          <p:cNvPr id="5" name="Subtitle 4"/>
          <p:cNvSpPr>
            <a:spLocks noGrp="1"/>
          </p:cNvSpPr>
          <p:nvPr>
            <p:ph type="subTitle" idx="1"/>
          </p:nvPr>
        </p:nvSpPr>
        <p:spPr/>
        <p:txBody>
          <a:bodyPr/>
          <a:lstStyle/>
          <a:p>
            <a:r>
              <a:rPr lang="en-US" dirty="0" smtClean="0"/>
              <a:t>(Actually, our abstraction algorithms, presented earlier in this talk, apply to &gt;2 players)</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135" y="76200"/>
            <a:ext cx="9030878" cy="753359"/>
          </a:xfrm>
        </p:spPr>
        <p:txBody>
          <a:bodyPr/>
          <a:lstStyle/>
          <a:p>
            <a:r>
              <a:rPr lang="en-US" sz="4000" dirty="0"/>
              <a:t>Computing equilibria via sequence form</a:t>
            </a:r>
          </a:p>
        </p:txBody>
      </p:sp>
      <p:pic>
        <p:nvPicPr>
          <p:cNvPr id="10245" name="Picture 5"/>
          <p:cNvPicPr>
            <a:picLocks noChangeAspect="1" noChangeArrowheads="1"/>
          </p:cNvPicPr>
          <p:nvPr/>
        </p:nvPicPr>
        <p:blipFill>
          <a:blip r:embed="rId2" cstate="print"/>
          <a:srcRect/>
          <a:stretch>
            <a:fillRect/>
          </a:stretch>
        </p:blipFill>
        <p:spPr bwMode="auto">
          <a:xfrm>
            <a:off x="2652713" y="1676400"/>
            <a:ext cx="3138487" cy="1204913"/>
          </a:xfrm>
          <a:prstGeom prst="rect">
            <a:avLst/>
          </a:prstGeom>
          <a:noFill/>
          <a:ln w="9525">
            <a:noFill/>
            <a:miter lim="800000"/>
            <a:headEnd/>
            <a:tailEnd/>
          </a:ln>
          <a:effectLst/>
        </p:spPr>
      </p:pic>
      <p:pic>
        <p:nvPicPr>
          <p:cNvPr id="10246" name="Picture 6"/>
          <p:cNvPicPr>
            <a:picLocks noChangeAspect="1" noChangeArrowheads="1"/>
          </p:cNvPicPr>
          <p:nvPr/>
        </p:nvPicPr>
        <p:blipFill>
          <a:blip r:embed="rId3" cstate="print"/>
          <a:srcRect/>
          <a:stretch>
            <a:fillRect/>
          </a:stretch>
        </p:blipFill>
        <p:spPr bwMode="auto">
          <a:xfrm>
            <a:off x="6038654" y="1855902"/>
            <a:ext cx="2971800" cy="800100"/>
          </a:xfrm>
          <a:prstGeom prst="rect">
            <a:avLst/>
          </a:prstGeom>
          <a:noFill/>
          <a:ln w="9525">
            <a:noFill/>
            <a:miter lim="800000"/>
            <a:headEnd/>
            <a:tailEnd/>
          </a:ln>
          <a:effectLst/>
        </p:spPr>
      </p:pic>
      <p:sp>
        <p:nvSpPr>
          <p:cNvPr id="10247" name="Text Box 7"/>
          <p:cNvSpPr txBox="1">
            <a:spLocks noChangeArrowheads="1"/>
          </p:cNvSpPr>
          <p:nvPr/>
        </p:nvSpPr>
        <p:spPr bwMode="auto">
          <a:xfrm>
            <a:off x="3492500" y="1219200"/>
            <a:ext cx="1079500" cy="457200"/>
          </a:xfrm>
          <a:prstGeom prst="rect">
            <a:avLst/>
          </a:prstGeom>
          <a:noFill/>
          <a:ln w="9525">
            <a:noFill/>
            <a:miter lim="800000"/>
            <a:headEnd/>
            <a:tailEnd/>
          </a:ln>
          <a:effectLst/>
        </p:spPr>
        <p:txBody>
          <a:bodyPr wrap="none">
            <a:spAutoFit/>
          </a:bodyPr>
          <a:lstStyle/>
          <a:p>
            <a:r>
              <a:rPr lang="en-US" b="1"/>
              <a:t>Primal</a:t>
            </a:r>
          </a:p>
        </p:txBody>
      </p:sp>
      <p:sp>
        <p:nvSpPr>
          <p:cNvPr id="10248" name="Text Box 8"/>
          <p:cNvSpPr txBox="1">
            <a:spLocks noChangeArrowheads="1"/>
          </p:cNvSpPr>
          <p:nvPr/>
        </p:nvSpPr>
        <p:spPr bwMode="auto">
          <a:xfrm>
            <a:off x="6843713" y="1219200"/>
            <a:ext cx="811212" cy="457200"/>
          </a:xfrm>
          <a:prstGeom prst="rect">
            <a:avLst/>
          </a:prstGeom>
          <a:noFill/>
          <a:ln w="9525">
            <a:noFill/>
            <a:miter lim="800000"/>
            <a:headEnd/>
            <a:tailEnd/>
          </a:ln>
          <a:effectLst/>
        </p:spPr>
        <p:txBody>
          <a:bodyPr wrap="none">
            <a:spAutoFit/>
          </a:bodyPr>
          <a:lstStyle/>
          <a:p>
            <a:r>
              <a:rPr lang="en-US" b="1"/>
              <a:t>Dual</a:t>
            </a:r>
          </a:p>
        </p:txBody>
      </p:sp>
      <p:sp>
        <p:nvSpPr>
          <p:cNvPr id="10249" name="Text Box 9"/>
          <p:cNvSpPr txBox="1">
            <a:spLocks noChangeArrowheads="1"/>
          </p:cNvSpPr>
          <p:nvPr/>
        </p:nvSpPr>
        <p:spPr bwMode="auto">
          <a:xfrm>
            <a:off x="0" y="1736725"/>
            <a:ext cx="2479675" cy="701675"/>
          </a:xfrm>
          <a:prstGeom prst="rect">
            <a:avLst/>
          </a:prstGeom>
          <a:noFill/>
          <a:ln w="9525">
            <a:noFill/>
            <a:miter lim="800000"/>
            <a:headEnd/>
            <a:tailEnd/>
          </a:ln>
          <a:effectLst/>
        </p:spPr>
        <p:txBody>
          <a:bodyPr wrap="none">
            <a:spAutoFit/>
          </a:bodyPr>
          <a:lstStyle/>
          <a:p>
            <a:r>
              <a:rPr lang="en-US" sz="2000"/>
              <a:t>Holding </a:t>
            </a:r>
            <a:r>
              <a:rPr lang="en-US" sz="2000" i="1"/>
              <a:t>x</a:t>
            </a:r>
            <a:r>
              <a:rPr lang="en-US" sz="2000"/>
              <a:t> fixed,</a:t>
            </a:r>
          </a:p>
          <a:p>
            <a:r>
              <a:rPr lang="en-US" sz="2000"/>
              <a:t>compute best response</a:t>
            </a:r>
          </a:p>
        </p:txBody>
      </p:sp>
      <p:pic>
        <p:nvPicPr>
          <p:cNvPr id="10250" name="Picture 10"/>
          <p:cNvPicPr>
            <a:picLocks noChangeAspect="1" noChangeArrowheads="1"/>
          </p:cNvPicPr>
          <p:nvPr/>
        </p:nvPicPr>
        <p:blipFill>
          <a:blip r:embed="rId4" cstate="print"/>
          <a:srcRect/>
          <a:stretch>
            <a:fillRect/>
          </a:stretch>
        </p:blipFill>
        <p:spPr bwMode="auto">
          <a:xfrm>
            <a:off x="2667000" y="3141663"/>
            <a:ext cx="3119438" cy="1125537"/>
          </a:xfrm>
          <a:prstGeom prst="rect">
            <a:avLst/>
          </a:prstGeom>
          <a:noFill/>
          <a:ln w="9525">
            <a:noFill/>
            <a:miter lim="800000"/>
            <a:headEnd/>
            <a:tailEnd/>
          </a:ln>
          <a:effectLst/>
        </p:spPr>
      </p:pic>
      <p:sp>
        <p:nvSpPr>
          <p:cNvPr id="10251" name="Text Box 11"/>
          <p:cNvSpPr txBox="1">
            <a:spLocks noChangeArrowheads="1"/>
          </p:cNvSpPr>
          <p:nvPr/>
        </p:nvSpPr>
        <p:spPr bwMode="auto">
          <a:xfrm>
            <a:off x="0" y="3108325"/>
            <a:ext cx="2536825" cy="701675"/>
          </a:xfrm>
          <a:prstGeom prst="rect">
            <a:avLst/>
          </a:prstGeom>
          <a:noFill/>
          <a:ln w="9525">
            <a:noFill/>
            <a:miter lim="800000"/>
            <a:headEnd/>
            <a:tailEnd/>
          </a:ln>
          <a:effectLst/>
        </p:spPr>
        <p:txBody>
          <a:bodyPr wrap="none">
            <a:spAutoFit/>
          </a:bodyPr>
          <a:lstStyle/>
          <a:p>
            <a:r>
              <a:rPr lang="en-US" sz="2000" dirty="0"/>
              <a:t>Holding </a:t>
            </a:r>
            <a:r>
              <a:rPr lang="en-US" sz="2000" i="1" dirty="0"/>
              <a:t>y</a:t>
            </a:r>
            <a:r>
              <a:rPr lang="en-US" sz="2000" dirty="0"/>
              <a:t> fixed,</a:t>
            </a:r>
          </a:p>
          <a:p>
            <a:r>
              <a:rPr lang="en-US" sz="2000" dirty="0" smtClean="0"/>
              <a:t>compute </a:t>
            </a:r>
            <a:r>
              <a:rPr lang="en-US" sz="2000" dirty="0"/>
              <a:t>best response</a:t>
            </a:r>
          </a:p>
        </p:txBody>
      </p:sp>
      <p:pic>
        <p:nvPicPr>
          <p:cNvPr id="10252" name="Picture 12"/>
          <p:cNvPicPr>
            <a:picLocks noChangeAspect="1" noChangeArrowheads="1"/>
          </p:cNvPicPr>
          <p:nvPr/>
        </p:nvPicPr>
        <p:blipFill>
          <a:blip r:embed="rId5" cstate="print"/>
          <a:srcRect/>
          <a:stretch>
            <a:fillRect/>
          </a:stretch>
        </p:blipFill>
        <p:spPr bwMode="auto">
          <a:xfrm>
            <a:off x="5963632" y="3216587"/>
            <a:ext cx="3086100" cy="869950"/>
          </a:xfrm>
          <a:prstGeom prst="rect">
            <a:avLst/>
          </a:prstGeom>
          <a:noFill/>
          <a:ln w="9525">
            <a:noFill/>
            <a:miter lim="800000"/>
            <a:headEnd/>
            <a:tailEnd/>
          </a:ln>
          <a:effectLst/>
        </p:spPr>
      </p:pic>
      <p:pic>
        <p:nvPicPr>
          <p:cNvPr id="10253" name="Picture 13"/>
          <p:cNvPicPr>
            <a:picLocks noChangeAspect="1" noChangeArrowheads="1"/>
          </p:cNvPicPr>
          <p:nvPr/>
        </p:nvPicPr>
        <p:blipFill>
          <a:blip r:embed="rId6" cstate="print"/>
          <a:srcRect/>
          <a:stretch>
            <a:fillRect/>
          </a:stretch>
        </p:blipFill>
        <p:spPr bwMode="auto">
          <a:xfrm>
            <a:off x="14288" y="5049838"/>
            <a:ext cx="4557712" cy="1782762"/>
          </a:xfrm>
          <a:prstGeom prst="rect">
            <a:avLst/>
          </a:prstGeom>
          <a:noFill/>
          <a:ln w="9525">
            <a:noFill/>
            <a:miter lim="800000"/>
            <a:headEnd/>
            <a:tailEnd/>
          </a:ln>
          <a:effectLst/>
        </p:spPr>
      </p:pic>
      <p:pic>
        <p:nvPicPr>
          <p:cNvPr id="10254" name="Picture 14"/>
          <p:cNvPicPr>
            <a:picLocks noChangeAspect="1" noChangeArrowheads="1"/>
          </p:cNvPicPr>
          <p:nvPr/>
        </p:nvPicPr>
        <p:blipFill>
          <a:blip r:embed="rId7" cstate="print"/>
          <a:srcRect/>
          <a:stretch>
            <a:fillRect/>
          </a:stretch>
        </p:blipFill>
        <p:spPr bwMode="auto">
          <a:xfrm>
            <a:off x="4609708" y="5051719"/>
            <a:ext cx="4495800" cy="1625600"/>
          </a:xfrm>
          <a:prstGeom prst="rect">
            <a:avLst/>
          </a:prstGeom>
          <a:noFill/>
          <a:ln w="9525">
            <a:noFill/>
            <a:miter lim="800000"/>
            <a:headEnd/>
            <a:tailEnd/>
          </a:ln>
          <a:effectLst/>
        </p:spPr>
      </p:pic>
      <p:sp>
        <p:nvSpPr>
          <p:cNvPr id="10255" name="Line 15"/>
          <p:cNvSpPr>
            <a:spLocks noChangeShapeType="1"/>
          </p:cNvSpPr>
          <p:nvPr/>
        </p:nvSpPr>
        <p:spPr bwMode="auto">
          <a:xfrm>
            <a:off x="0" y="2895600"/>
            <a:ext cx="9144000" cy="0"/>
          </a:xfrm>
          <a:prstGeom prst="line">
            <a:avLst/>
          </a:prstGeom>
          <a:noFill/>
          <a:ln w="9525">
            <a:solidFill>
              <a:schemeClr val="tx1"/>
            </a:solidFill>
            <a:round/>
            <a:headEnd/>
            <a:tailEnd/>
          </a:ln>
          <a:effectLst/>
        </p:spPr>
        <p:txBody>
          <a:bodyPr/>
          <a:lstStyle/>
          <a:p>
            <a:endParaRPr lang="en-US"/>
          </a:p>
        </p:txBody>
      </p:sp>
      <p:sp>
        <p:nvSpPr>
          <p:cNvPr id="10256" name="Line 16"/>
          <p:cNvSpPr>
            <a:spLocks noChangeShapeType="1"/>
          </p:cNvSpPr>
          <p:nvPr/>
        </p:nvSpPr>
        <p:spPr bwMode="auto">
          <a:xfrm>
            <a:off x="0" y="1600200"/>
            <a:ext cx="9144000" cy="0"/>
          </a:xfrm>
          <a:prstGeom prst="line">
            <a:avLst/>
          </a:prstGeom>
          <a:noFill/>
          <a:ln w="9525">
            <a:solidFill>
              <a:schemeClr val="tx1"/>
            </a:solidFill>
            <a:round/>
            <a:headEnd/>
            <a:tailEnd/>
          </a:ln>
          <a:effectLst/>
        </p:spPr>
        <p:txBody>
          <a:bodyPr/>
          <a:lstStyle/>
          <a:p>
            <a:endParaRPr lang="en-US"/>
          </a:p>
        </p:txBody>
      </p:sp>
      <p:sp>
        <p:nvSpPr>
          <p:cNvPr id="10257" name="Line 17"/>
          <p:cNvSpPr>
            <a:spLocks noChangeShapeType="1"/>
          </p:cNvSpPr>
          <p:nvPr/>
        </p:nvSpPr>
        <p:spPr bwMode="auto">
          <a:xfrm>
            <a:off x="2590800" y="1295400"/>
            <a:ext cx="0" cy="2971800"/>
          </a:xfrm>
          <a:prstGeom prst="line">
            <a:avLst/>
          </a:prstGeom>
          <a:noFill/>
          <a:ln w="9525">
            <a:solidFill>
              <a:schemeClr val="tx1"/>
            </a:solidFill>
            <a:round/>
            <a:headEnd/>
            <a:tailEnd/>
          </a:ln>
          <a:effectLst/>
        </p:spPr>
        <p:txBody>
          <a:bodyPr/>
          <a:lstStyle/>
          <a:p>
            <a:endParaRPr lang="en-US"/>
          </a:p>
        </p:txBody>
      </p:sp>
      <p:sp>
        <p:nvSpPr>
          <p:cNvPr id="10258" name="Line 18"/>
          <p:cNvSpPr>
            <a:spLocks noChangeShapeType="1"/>
          </p:cNvSpPr>
          <p:nvPr/>
        </p:nvSpPr>
        <p:spPr bwMode="auto">
          <a:xfrm>
            <a:off x="5867400" y="1295400"/>
            <a:ext cx="0" cy="2971800"/>
          </a:xfrm>
          <a:prstGeom prst="line">
            <a:avLst/>
          </a:prstGeom>
          <a:noFill/>
          <a:ln w="9525">
            <a:solidFill>
              <a:schemeClr val="tx1"/>
            </a:solidFill>
            <a:round/>
            <a:headEnd/>
            <a:tailEnd/>
          </a:ln>
          <a:effectLst/>
        </p:spPr>
        <p:txBody>
          <a:bodyPr/>
          <a:lstStyle/>
          <a:p>
            <a:endParaRPr lang="en-US"/>
          </a:p>
        </p:txBody>
      </p:sp>
      <p:sp>
        <p:nvSpPr>
          <p:cNvPr id="10259" name="Text Box 19"/>
          <p:cNvSpPr txBox="1">
            <a:spLocks noChangeArrowheads="1"/>
          </p:cNvSpPr>
          <p:nvPr/>
        </p:nvSpPr>
        <p:spPr bwMode="auto">
          <a:xfrm>
            <a:off x="1508125" y="4613275"/>
            <a:ext cx="1079500" cy="457200"/>
          </a:xfrm>
          <a:prstGeom prst="rect">
            <a:avLst/>
          </a:prstGeom>
          <a:noFill/>
          <a:ln w="9525">
            <a:noFill/>
            <a:miter lim="800000"/>
            <a:headEnd/>
            <a:tailEnd/>
          </a:ln>
          <a:effectLst/>
        </p:spPr>
        <p:txBody>
          <a:bodyPr wrap="none">
            <a:spAutoFit/>
          </a:bodyPr>
          <a:lstStyle/>
          <a:p>
            <a:r>
              <a:rPr lang="en-US" b="1"/>
              <a:t>Primal</a:t>
            </a:r>
          </a:p>
        </p:txBody>
      </p:sp>
      <p:sp>
        <p:nvSpPr>
          <p:cNvPr id="10260" name="Text Box 20"/>
          <p:cNvSpPr txBox="1">
            <a:spLocks noChangeArrowheads="1"/>
          </p:cNvSpPr>
          <p:nvPr/>
        </p:nvSpPr>
        <p:spPr bwMode="auto">
          <a:xfrm>
            <a:off x="5930900" y="4648200"/>
            <a:ext cx="811213" cy="457200"/>
          </a:xfrm>
          <a:prstGeom prst="rect">
            <a:avLst/>
          </a:prstGeom>
          <a:noFill/>
          <a:ln w="9525">
            <a:noFill/>
            <a:miter lim="800000"/>
            <a:headEnd/>
            <a:tailEnd/>
          </a:ln>
          <a:effectLst/>
        </p:spPr>
        <p:txBody>
          <a:bodyPr wrap="none">
            <a:spAutoFit/>
          </a:bodyPr>
          <a:lstStyle/>
          <a:p>
            <a:r>
              <a:rPr lang="en-US" b="1"/>
              <a:t>Dual</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sz="4000" smtClean="0"/>
              <a:t>Games with &gt;2 players </a:t>
            </a:r>
          </a:p>
        </p:txBody>
      </p:sp>
      <p:sp>
        <p:nvSpPr>
          <p:cNvPr id="80898" name="Rectangle 3"/>
          <p:cNvSpPr>
            <a:spLocks noGrp="1" noChangeArrowheads="1"/>
          </p:cNvSpPr>
          <p:nvPr>
            <p:ph type="body" idx="1"/>
          </p:nvPr>
        </p:nvSpPr>
        <p:spPr/>
        <p:txBody>
          <a:bodyPr/>
          <a:lstStyle/>
          <a:p>
            <a:r>
              <a:rPr lang="en-US" dirty="0" smtClean="0"/>
              <a:t>Matrix games:</a:t>
            </a:r>
          </a:p>
          <a:p>
            <a:pPr lvl="1"/>
            <a:r>
              <a:rPr lang="en-US" dirty="0" smtClean="0"/>
              <a:t>2-player zero-sum: solvable in </a:t>
            </a:r>
            <a:r>
              <a:rPr lang="en-US" dirty="0" err="1" smtClean="0"/>
              <a:t>polytime</a:t>
            </a:r>
            <a:endParaRPr lang="en-US" dirty="0" smtClean="0"/>
          </a:p>
          <a:p>
            <a:pPr lvl="1"/>
            <a:r>
              <a:rPr lang="en-US" dirty="0" smtClean="0"/>
              <a:t>&gt;2 players zero-sum: PPAD-complete [Chen &amp; Deng, 2006]</a:t>
            </a:r>
          </a:p>
          <a:p>
            <a:pPr lvl="1"/>
            <a:r>
              <a:rPr lang="en-US" dirty="0" smtClean="0"/>
              <a:t>No previously known algorithms scale beyond tiny games with &gt;2 players</a:t>
            </a:r>
          </a:p>
          <a:p>
            <a:r>
              <a:rPr lang="en-US" dirty="0" smtClean="0"/>
              <a:t>Stochastic games (undiscounted):</a:t>
            </a:r>
          </a:p>
          <a:p>
            <a:pPr lvl="1"/>
            <a:r>
              <a:rPr lang="en-US" dirty="0" smtClean="0"/>
              <a:t>2-player zero-sum: Nash equilibria exist</a:t>
            </a:r>
          </a:p>
          <a:p>
            <a:pPr lvl="1"/>
            <a:r>
              <a:rPr lang="en-US" dirty="0" smtClean="0"/>
              <a:t>3-player zero-sum: Existence of Nash equilibria still open</a:t>
            </a:r>
          </a:p>
          <a:p>
            <a:pPr lvl="1"/>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4000" smtClean="0"/>
              <a:t>Stochastic games</a:t>
            </a:r>
          </a:p>
        </p:txBody>
      </p:sp>
      <p:sp>
        <p:nvSpPr>
          <p:cNvPr id="48131" name="Rectangle 3"/>
          <p:cNvSpPr>
            <a:spLocks noGrp="1" noChangeArrowheads="1"/>
          </p:cNvSpPr>
          <p:nvPr>
            <p:ph type="body" sz="half" idx="1"/>
          </p:nvPr>
        </p:nvSpPr>
        <p:spPr>
          <a:xfrm>
            <a:off x="396875" y="1330325"/>
            <a:ext cx="8747125" cy="5527675"/>
          </a:xfrm>
        </p:spPr>
        <p:txBody>
          <a:bodyPr/>
          <a:lstStyle/>
          <a:p>
            <a:pPr>
              <a:lnSpc>
                <a:spcPct val="80000"/>
              </a:lnSpc>
            </a:pPr>
            <a:r>
              <a:rPr lang="en-US" sz="2000" dirty="0" smtClean="0"/>
              <a:t>N = {1,…,n} is finite set of players</a:t>
            </a:r>
          </a:p>
          <a:p>
            <a:pPr>
              <a:lnSpc>
                <a:spcPct val="80000"/>
              </a:lnSpc>
            </a:pPr>
            <a:r>
              <a:rPr lang="en-US" sz="2000" dirty="0" smtClean="0"/>
              <a:t>S is finite set of states</a:t>
            </a:r>
          </a:p>
          <a:p>
            <a:pPr>
              <a:lnSpc>
                <a:spcPct val="80000"/>
              </a:lnSpc>
            </a:pPr>
            <a:r>
              <a:rPr lang="en-US" sz="2000" dirty="0" smtClean="0"/>
              <a:t>A(s) = (A</a:t>
            </a:r>
            <a:r>
              <a:rPr lang="en-US" sz="2000" baseline="-25000" dirty="0" smtClean="0"/>
              <a:t>1</a:t>
            </a:r>
            <a:r>
              <a:rPr lang="en-US" sz="2000" dirty="0" smtClean="0"/>
              <a:t>(s),…, A</a:t>
            </a:r>
            <a:r>
              <a:rPr lang="en-US" sz="2000" baseline="-25000" dirty="0" smtClean="0"/>
              <a:t>n</a:t>
            </a:r>
            <a:r>
              <a:rPr lang="en-US" sz="2000" dirty="0" smtClean="0"/>
              <a:t>(s)), where A</a:t>
            </a:r>
            <a:r>
              <a:rPr lang="en-US" sz="2000" baseline="-25000" dirty="0" smtClean="0"/>
              <a:t>i</a:t>
            </a:r>
            <a:r>
              <a:rPr lang="en-US" sz="2000" dirty="0" smtClean="0"/>
              <a:t>(s) is set of actions of player </a:t>
            </a:r>
            <a:r>
              <a:rPr lang="en-US" sz="2000" dirty="0" err="1" smtClean="0"/>
              <a:t>i</a:t>
            </a:r>
            <a:r>
              <a:rPr lang="en-US" sz="2000" dirty="0" smtClean="0"/>
              <a:t> at state s</a:t>
            </a:r>
          </a:p>
          <a:p>
            <a:pPr>
              <a:lnSpc>
                <a:spcPct val="80000"/>
              </a:lnSpc>
            </a:pPr>
            <a:r>
              <a:rPr lang="en-US" sz="2000" dirty="0" err="1" smtClean="0"/>
              <a:t>p</a:t>
            </a:r>
            <a:r>
              <a:rPr lang="en-US" sz="2000" baseline="-25000" dirty="0" err="1" smtClean="0"/>
              <a:t>s,t</a:t>
            </a:r>
            <a:r>
              <a:rPr lang="en-US" sz="2000" dirty="0" smtClean="0"/>
              <a:t>(a) is probability we transition from state s to state t when players follow action vector a</a:t>
            </a:r>
          </a:p>
          <a:p>
            <a:pPr>
              <a:lnSpc>
                <a:spcPct val="80000"/>
              </a:lnSpc>
            </a:pPr>
            <a:r>
              <a:rPr lang="en-US" sz="2000" dirty="0" smtClean="0"/>
              <a:t>r(s) is vector of payoffs when state s is reached</a:t>
            </a:r>
          </a:p>
          <a:p>
            <a:pPr>
              <a:lnSpc>
                <a:spcPct val="80000"/>
              </a:lnSpc>
            </a:pPr>
            <a:r>
              <a:rPr lang="en-US" sz="2000" dirty="0" smtClean="0"/>
              <a:t>Undiscounted vs. discounted</a:t>
            </a:r>
          </a:p>
          <a:p>
            <a:pPr>
              <a:lnSpc>
                <a:spcPct val="80000"/>
              </a:lnSpc>
            </a:pPr>
            <a:endParaRPr lang="en-US" sz="2000" dirty="0" smtClean="0"/>
          </a:p>
          <a:p>
            <a:pPr>
              <a:lnSpc>
                <a:spcPct val="80000"/>
              </a:lnSpc>
            </a:pPr>
            <a:endParaRPr lang="en-US" sz="2000" dirty="0" smtClean="0"/>
          </a:p>
          <a:p>
            <a:pPr>
              <a:lnSpc>
                <a:spcPct val="80000"/>
              </a:lnSpc>
            </a:pPr>
            <a:r>
              <a:rPr lang="en-US" sz="2000" dirty="0" smtClean="0"/>
              <a:t>A stochastic game with one agent is a Markov Decision Process (MDP)</a:t>
            </a:r>
          </a:p>
          <a:p>
            <a:pPr>
              <a:lnSpc>
                <a:spcPct val="80000"/>
              </a:lnSpc>
            </a:pPr>
            <a:endParaRPr lang="en-US" sz="2000" dirty="0" smtClean="0">
              <a:effectLst>
                <a:outerShdw blurRad="38100" dist="38100" dir="2700000" algn="tl">
                  <a:srgbClr val="000000"/>
                </a:outerShdw>
              </a:effectLst>
            </a:endParaRPr>
          </a:p>
        </p:txBody>
      </p:sp>
      <p:graphicFrame>
        <p:nvGraphicFramePr>
          <p:cNvPr id="48132" name="Object 4"/>
          <p:cNvGraphicFramePr>
            <a:graphicFrameLocks noChangeAspect="1"/>
          </p:cNvGraphicFramePr>
          <p:nvPr/>
        </p:nvGraphicFramePr>
        <p:xfrm>
          <a:off x="4514850" y="3321050"/>
          <a:ext cx="114300" cy="215900"/>
        </p:xfrm>
        <a:graphic>
          <a:graphicData uri="http://schemas.openxmlformats.org/presentationml/2006/ole">
            <p:oleObj spid="_x0000_s1026" name="Equation" r:id="rId5" imgW="114120" imgH="215640" progId="Equation.3">
              <p:embed/>
            </p:oleObj>
          </a:graphicData>
        </a:graphic>
      </p:graphicFrame>
    </p:spTree>
    <p:custDataLst>
      <p:tags r:id="rId2"/>
    </p:custData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sz="4000" dirty="0" smtClean="0"/>
              <a:t>Poker tournaments</a:t>
            </a:r>
          </a:p>
        </p:txBody>
      </p:sp>
      <p:sp>
        <p:nvSpPr>
          <p:cNvPr id="81922" name="Rectangle 3"/>
          <p:cNvSpPr>
            <a:spLocks noGrp="1" noChangeArrowheads="1"/>
          </p:cNvSpPr>
          <p:nvPr>
            <p:ph type="body" idx="1"/>
          </p:nvPr>
        </p:nvSpPr>
        <p:spPr/>
        <p:txBody>
          <a:bodyPr/>
          <a:lstStyle/>
          <a:p>
            <a:r>
              <a:rPr lang="en-US" sz="2400" dirty="0" smtClean="0"/>
              <a:t>Players buy in with cash (e.g., $10) and are given chips (e.g., 1500) that have no monetary value</a:t>
            </a:r>
          </a:p>
          <a:p>
            <a:r>
              <a:rPr lang="en-US" sz="2400" dirty="0" smtClean="0"/>
              <a:t>Lose all you chips =&gt; eliminated from tournament</a:t>
            </a:r>
          </a:p>
          <a:p>
            <a:r>
              <a:rPr lang="en-US" sz="2400" dirty="0" smtClean="0"/>
              <a:t>Payoffs depend on finishing order (e.g., $50 for 1</a:t>
            </a:r>
            <a:r>
              <a:rPr lang="en-US" sz="2400" baseline="30000" dirty="0" smtClean="0"/>
              <a:t>st</a:t>
            </a:r>
            <a:r>
              <a:rPr lang="en-US" sz="2400" dirty="0" smtClean="0"/>
              <a:t>, $30 for 2</a:t>
            </a:r>
            <a:r>
              <a:rPr lang="en-US" sz="2400" baseline="30000" dirty="0" smtClean="0"/>
              <a:t>nd</a:t>
            </a:r>
            <a:r>
              <a:rPr lang="en-US" sz="2400" dirty="0" smtClean="0"/>
              <a:t>, $20 for 3</a:t>
            </a:r>
            <a:r>
              <a:rPr lang="en-US" sz="2400" baseline="30000" dirty="0" smtClean="0"/>
              <a:t>rd</a:t>
            </a:r>
            <a:r>
              <a:rPr lang="en-US" sz="2400" dirty="0" smtClean="0"/>
              <a:t>)</a:t>
            </a:r>
          </a:p>
          <a:p>
            <a:r>
              <a:rPr lang="en-US" sz="2400" dirty="0" smtClean="0"/>
              <a:t>Computational issues:</a:t>
            </a:r>
          </a:p>
          <a:p>
            <a:pPr lvl="1"/>
            <a:r>
              <a:rPr lang="en-US" sz="2400" dirty="0" smtClean="0"/>
              <a:t>&gt;2 players</a:t>
            </a:r>
          </a:p>
          <a:p>
            <a:pPr lvl="1"/>
            <a:r>
              <a:rPr lang="en-US" sz="2400" dirty="0" smtClean="0"/>
              <a:t>Tournaments are stochastic games (potentially infinite duration): each game state is a vector of stack sizes (and also encodes who has the button)</a:t>
            </a:r>
          </a:p>
          <a:p>
            <a:pPr lvl="1" eaLnBrk="1" hangingPunct="1"/>
            <a:r>
              <a:rPr lang="en-US" sz="2400" dirty="0" smtClean="0">
                <a:effectLst>
                  <a:outerShdw blurRad="38100" dist="38100" dir="2700000" algn="tl">
                    <a:srgbClr val="000000"/>
                  </a:outerShdw>
                </a:effectLst>
              </a:rPr>
              <a:t>We study 3-player endgame with fixed high blinds</a:t>
            </a:r>
          </a:p>
          <a:p>
            <a:pPr lvl="2" eaLnBrk="1" hangingPunct="1"/>
            <a:r>
              <a:rPr lang="en-US" sz="2000" dirty="0" smtClean="0">
                <a:effectLst>
                  <a:outerShdw blurRad="38100" dist="38100" dir="2700000" algn="tl">
                    <a:srgbClr val="000000"/>
                  </a:outerShdw>
                </a:effectLst>
              </a:rPr>
              <a:t>Potentially infinite duration</a:t>
            </a:r>
          </a:p>
          <a:p>
            <a:pPr lvl="1"/>
            <a:endParaRPr lang="en-US" sz="2400" dirty="0" smtClean="0"/>
          </a:p>
          <a:p>
            <a:endParaRPr lang="en-US" sz="2400" dirty="0" smtClean="0"/>
          </a:p>
          <a:p>
            <a:pPr lvl="1"/>
            <a:endParaRPr lang="en-US" dirty="0" smtClean="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en-US" sz="4000" dirty="0" smtClean="0"/>
              <a:t>Jam/fold strategies</a:t>
            </a:r>
          </a:p>
        </p:txBody>
      </p:sp>
      <p:sp>
        <p:nvSpPr>
          <p:cNvPr id="82946" name="Rectangle 3"/>
          <p:cNvSpPr>
            <a:spLocks noGrp="1" noChangeArrowheads="1"/>
          </p:cNvSpPr>
          <p:nvPr>
            <p:ph type="body" idx="1"/>
          </p:nvPr>
        </p:nvSpPr>
        <p:spPr>
          <a:xfrm>
            <a:off x="414338" y="1217204"/>
            <a:ext cx="8440737" cy="5118100"/>
          </a:xfrm>
        </p:spPr>
        <p:txBody>
          <a:bodyPr/>
          <a:lstStyle/>
          <a:p>
            <a:pPr>
              <a:lnSpc>
                <a:spcPct val="90000"/>
              </a:lnSpc>
            </a:pPr>
            <a:r>
              <a:rPr lang="en-US" sz="2400" dirty="0" smtClean="0"/>
              <a:t>Jam/fold strategy: in the first betting round, go all-in or fold</a:t>
            </a:r>
          </a:p>
          <a:p>
            <a:pPr>
              <a:lnSpc>
                <a:spcPct val="90000"/>
              </a:lnSpc>
            </a:pPr>
            <a:r>
              <a:rPr lang="en-US" sz="2400" dirty="0" smtClean="0"/>
              <a:t>In 2-player poker tournaments, when blinds become high compared to stacks, provably near-optimal to play jam/fold strategies </a:t>
            </a:r>
            <a:r>
              <a:rPr lang="en-US" sz="2000" dirty="0" smtClean="0"/>
              <a:t>[Miltersen &amp; S</a:t>
            </a:r>
            <a:r>
              <a:rPr lang="en-US" sz="2000" dirty="0" smtClean="0">
                <a:cs typeface="Times New Roman" pitchFamily="18" charset="0"/>
                <a:sym typeface="Symbol" pitchFamily="18" charset="2"/>
              </a:rPr>
              <a:t>ø</a:t>
            </a:r>
            <a:r>
              <a:rPr lang="en-US" sz="2000" dirty="0" smtClean="0"/>
              <a:t>rensen 2007]</a:t>
            </a:r>
          </a:p>
          <a:p>
            <a:pPr lvl="1">
              <a:lnSpc>
                <a:spcPct val="90000"/>
              </a:lnSpc>
            </a:pPr>
            <a:r>
              <a:rPr lang="en-US" sz="2000" dirty="0" smtClean="0"/>
              <a:t>Probability of winning ≈ fraction of chips one has</a:t>
            </a:r>
            <a:endParaRPr lang="en-US" sz="2400" dirty="0" smtClean="0"/>
          </a:p>
          <a:p>
            <a:pPr>
              <a:lnSpc>
                <a:spcPct val="90000"/>
              </a:lnSpc>
            </a:pPr>
            <a:r>
              <a:rPr lang="en-US" sz="2400" dirty="0" smtClean="0"/>
              <a:t>Solving a 3-player tournament </a:t>
            </a:r>
            <a:r>
              <a:rPr lang="en-US" sz="1600" dirty="0" smtClean="0"/>
              <a:t>[Ganzfried &amp; Sandholm AAMAS-08, IJCAI-09]</a:t>
            </a:r>
            <a:endParaRPr lang="en-US" sz="2400" dirty="0" smtClean="0"/>
          </a:p>
          <a:p>
            <a:pPr lvl="1">
              <a:lnSpc>
                <a:spcPct val="90000"/>
              </a:lnSpc>
            </a:pPr>
            <a:r>
              <a:rPr lang="en-US" sz="2000" dirty="0" smtClean="0"/>
              <a:t>Compute an approximate equilibrium in jam/fold strategies</a:t>
            </a:r>
          </a:p>
          <a:p>
            <a:pPr lvl="1">
              <a:lnSpc>
                <a:spcPct val="90000"/>
              </a:lnSpc>
            </a:pPr>
            <a:r>
              <a:rPr lang="en-US" sz="2000" dirty="0" smtClean="0"/>
              <a:t>169 strategically distinct starting hands</a:t>
            </a:r>
          </a:p>
          <a:p>
            <a:pPr lvl="1">
              <a:lnSpc>
                <a:spcPct val="90000"/>
              </a:lnSpc>
            </a:pPr>
            <a:r>
              <a:rPr lang="en-US" sz="2000" dirty="0" smtClean="0"/>
              <a:t>Strategy spaces </a:t>
            </a:r>
            <a:r>
              <a:rPr lang="en-US" sz="2000" dirty="0" smtClean="0"/>
              <a:t>(for any given stack vectors) are 2</a:t>
            </a:r>
            <a:r>
              <a:rPr lang="en-US" sz="2000" baseline="30000" dirty="0" smtClean="0"/>
              <a:t>169</a:t>
            </a:r>
            <a:r>
              <a:rPr lang="en-US" sz="2000" dirty="0" smtClean="0"/>
              <a:t>, 2 </a:t>
            </a:r>
            <a:r>
              <a:rPr lang="en-US" sz="2000" dirty="0" smtClean="0">
                <a:sym typeface="Mathematica1"/>
              </a:rPr>
              <a:t> </a:t>
            </a:r>
            <a:r>
              <a:rPr lang="en-US" sz="2000" dirty="0" smtClean="0"/>
              <a:t>2</a:t>
            </a:r>
            <a:r>
              <a:rPr lang="en-US" sz="2000" baseline="30000" dirty="0" smtClean="0"/>
              <a:t>169</a:t>
            </a:r>
            <a:r>
              <a:rPr lang="en-US" sz="2000" dirty="0" smtClean="0"/>
              <a:t>, 3</a:t>
            </a:r>
            <a:r>
              <a:rPr lang="en-US" sz="2000" dirty="0" smtClean="0">
                <a:sym typeface="Mathematica1"/>
              </a:rPr>
              <a:t>  </a:t>
            </a:r>
            <a:r>
              <a:rPr lang="en-US" sz="2000" dirty="0" smtClean="0"/>
              <a:t>2</a:t>
            </a:r>
            <a:r>
              <a:rPr lang="en-US" sz="2000" baseline="30000" dirty="0" smtClean="0"/>
              <a:t>169</a:t>
            </a:r>
            <a:endParaRPr lang="en-US" sz="2000" dirty="0" smtClean="0"/>
          </a:p>
          <a:p>
            <a:pPr lvl="2">
              <a:lnSpc>
                <a:spcPct val="90000"/>
              </a:lnSpc>
            </a:pPr>
            <a:r>
              <a:rPr lang="en-US" sz="1600" dirty="0" smtClean="0"/>
              <a:t>But we do not use matrix form.  We use extensive form.  The best responses can be computed in linear time in the number of information sets: 169, 2 * 169, 3* 169</a:t>
            </a:r>
          </a:p>
          <a:p>
            <a:pPr lvl="1">
              <a:lnSpc>
                <a:spcPct val="90000"/>
              </a:lnSpc>
            </a:pPr>
            <a:r>
              <a:rPr lang="en-US" sz="2000" dirty="0" smtClean="0"/>
              <a:t>Our </a:t>
            </a:r>
            <a:r>
              <a:rPr lang="en-US" sz="2000" dirty="0" smtClean="0"/>
              <a:t>solution challenges </a:t>
            </a:r>
            <a:r>
              <a:rPr lang="en-US" sz="2000" i="1" dirty="0" smtClean="0"/>
              <a:t>Independent Chip Model (ICM) </a:t>
            </a:r>
            <a:r>
              <a:rPr lang="en-US" sz="2000" dirty="0" smtClean="0"/>
              <a:t>accepted by poker community</a:t>
            </a:r>
          </a:p>
          <a:p>
            <a:pPr lvl="1">
              <a:lnSpc>
                <a:spcPct val="90000"/>
              </a:lnSpc>
            </a:pPr>
            <a:r>
              <a:rPr lang="en-US" sz="2000" dirty="0" smtClean="0"/>
              <a:t>Unlike in 2-player case, tournament and cash game strategies differ substantially</a:t>
            </a:r>
          </a:p>
          <a:p>
            <a:pPr lvl="1">
              <a:lnSpc>
                <a:spcPct val="90000"/>
              </a:lnSpc>
            </a:pPr>
            <a:endParaRPr lang="en-US" sz="2000" dirty="0" smtClean="0"/>
          </a:p>
          <a:p>
            <a:pPr>
              <a:lnSpc>
                <a:spcPct val="90000"/>
              </a:lnSpc>
            </a:pPr>
            <a:endParaRPr lang="en-US" sz="2400" dirty="0" smtClean="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sz="4000" dirty="0" smtClean="0"/>
              <a:t>Our first algorithm</a:t>
            </a:r>
          </a:p>
        </p:txBody>
      </p:sp>
      <p:sp>
        <p:nvSpPr>
          <p:cNvPr id="83970" name="Rectangle 3"/>
          <p:cNvSpPr>
            <a:spLocks noGrp="1" noChangeArrowheads="1"/>
          </p:cNvSpPr>
          <p:nvPr>
            <p:ph type="body" idx="1"/>
          </p:nvPr>
        </p:nvSpPr>
        <p:spPr/>
        <p:txBody>
          <a:bodyPr/>
          <a:lstStyle/>
          <a:p>
            <a:r>
              <a:rPr lang="en-US" sz="2400" dirty="0" smtClean="0"/>
              <a:t>Initialize payoffs for all game states using heuristic from poker community (ICM)</a:t>
            </a:r>
          </a:p>
          <a:p>
            <a:r>
              <a:rPr lang="en-US" sz="2400" dirty="0" smtClean="0"/>
              <a:t>Repeat until “outer loop” converges</a:t>
            </a:r>
          </a:p>
          <a:p>
            <a:pPr lvl="1"/>
            <a:r>
              <a:rPr lang="en-US" sz="2000" dirty="0" smtClean="0"/>
              <a:t>“Inner loop”:</a:t>
            </a:r>
          </a:p>
          <a:p>
            <a:pPr lvl="2"/>
            <a:r>
              <a:rPr lang="en-US" sz="1600" dirty="0" smtClean="0"/>
              <a:t>Assuming current payoffs, compute an approximate equilibrium at each state using fictitious play</a:t>
            </a:r>
          </a:p>
          <a:p>
            <a:pPr lvl="2"/>
            <a:r>
              <a:rPr lang="en-US" sz="1600" dirty="0" smtClean="0"/>
              <a:t>Can be done efficiently by iterating over each player’s information sets</a:t>
            </a:r>
          </a:p>
          <a:p>
            <a:pPr lvl="1"/>
            <a:r>
              <a:rPr lang="en-US" sz="2000" dirty="0" smtClean="0"/>
              <a:t>“Outer loop”:</a:t>
            </a:r>
          </a:p>
          <a:p>
            <a:pPr lvl="2"/>
            <a:r>
              <a:rPr lang="en-US" sz="1600" dirty="0" smtClean="0"/>
              <a:t>Update the values with the values obtained by new strategy profile</a:t>
            </a:r>
          </a:p>
          <a:p>
            <a:pPr lvl="2"/>
            <a:r>
              <a:rPr lang="en-US" sz="1600" dirty="0" smtClean="0"/>
              <a:t>Similar to value iteration in MDPs</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12750" y="313639"/>
            <a:ext cx="8731250" cy="749300"/>
          </a:xfrm>
        </p:spPr>
        <p:txBody>
          <a:bodyPr/>
          <a:lstStyle/>
          <a:p>
            <a:r>
              <a:rPr lang="en-US" sz="3200" dirty="0" smtClean="0">
                <a:effectLst>
                  <a:outerShdw blurRad="38100" dist="38100" dir="2700000" algn="tl">
                    <a:srgbClr val="000000"/>
                  </a:outerShdw>
                </a:effectLst>
              </a:rPr>
              <a:t>VI-FP: Our first algorithm for equilibrium finding in multiplayer stochastic games </a:t>
            </a:r>
            <a:br>
              <a:rPr lang="en-US" sz="3200" dirty="0" smtClean="0">
                <a:effectLst>
                  <a:outerShdw blurRad="38100" dist="38100" dir="2700000" algn="tl">
                    <a:srgbClr val="000000"/>
                  </a:outerShdw>
                </a:effectLst>
              </a:rPr>
            </a:br>
            <a:r>
              <a:rPr lang="en-US" sz="2400" dirty="0" smtClean="0">
                <a:effectLst>
                  <a:outerShdw blurRad="38100" dist="38100" dir="2700000" algn="tl">
                    <a:srgbClr val="000000"/>
                  </a:outerShdw>
                </a:effectLst>
              </a:rPr>
              <a:t>[Ganzfried &amp; Sandholm AAMAS-08]</a:t>
            </a:r>
            <a:endParaRPr lang="en-US" sz="3200" dirty="0" smtClean="0">
              <a:effectLst>
                <a:outerShdw blurRad="38100" dist="38100" dir="2700000" algn="tl">
                  <a:srgbClr val="000000"/>
                </a:outerShdw>
              </a:effectLst>
            </a:endParaRPr>
          </a:p>
        </p:txBody>
      </p:sp>
      <p:sp>
        <p:nvSpPr>
          <p:cNvPr id="22531" name="Rectangle 3"/>
          <p:cNvSpPr>
            <a:spLocks noGrp="1" noChangeArrowheads="1"/>
          </p:cNvSpPr>
          <p:nvPr>
            <p:ph type="body" idx="1"/>
          </p:nvPr>
        </p:nvSpPr>
        <p:spPr>
          <a:xfrm>
            <a:off x="152400" y="1574276"/>
            <a:ext cx="8763000" cy="5131324"/>
          </a:xfrm>
        </p:spPr>
        <p:txBody>
          <a:bodyPr/>
          <a:lstStyle/>
          <a:p>
            <a:pPr eaLnBrk="1" hangingPunct="1">
              <a:lnSpc>
                <a:spcPct val="90000"/>
              </a:lnSpc>
            </a:pPr>
            <a:r>
              <a:rPr lang="en-US" dirty="0" smtClean="0">
                <a:effectLst>
                  <a:outerShdw blurRad="38100" dist="38100" dir="2700000" algn="tl">
                    <a:srgbClr val="000000"/>
                  </a:outerShdw>
                </a:effectLst>
              </a:rPr>
              <a:t>Initialize payoffs </a:t>
            </a:r>
            <a:r>
              <a:rPr lang="en-US" i="1" dirty="0" smtClean="0">
                <a:effectLst>
                  <a:outerShdw blurRad="38100" dist="38100" dir="2700000" algn="tl">
                    <a:srgbClr val="000000"/>
                  </a:outerShdw>
                </a:effectLst>
              </a:rPr>
              <a:t>V</a:t>
            </a:r>
            <a:r>
              <a:rPr lang="en-US" i="1" baseline="-25000" dirty="0" smtClean="0">
                <a:effectLst>
                  <a:outerShdw blurRad="38100" dist="38100" dir="2700000" algn="tl">
                    <a:srgbClr val="000000"/>
                  </a:outerShdw>
                </a:effectLst>
              </a:rPr>
              <a:t>0</a:t>
            </a:r>
            <a:r>
              <a:rPr lang="en-US" dirty="0" smtClean="0">
                <a:effectLst>
                  <a:outerShdw blurRad="38100" dist="38100" dir="2700000" algn="tl">
                    <a:srgbClr val="000000"/>
                  </a:outerShdw>
                </a:effectLst>
              </a:rPr>
              <a:t> for all game states, e.g., using Independent Chip Model (ICM)</a:t>
            </a:r>
          </a:p>
          <a:p>
            <a:pPr eaLnBrk="1" hangingPunct="1">
              <a:lnSpc>
                <a:spcPct val="90000"/>
              </a:lnSpc>
            </a:pPr>
            <a:r>
              <a:rPr lang="en-US" dirty="0" smtClean="0">
                <a:solidFill>
                  <a:srgbClr val="FFC000"/>
                </a:solidFill>
                <a:effectLst>
                  <a:outerShdw blurRad="38100" dist="38100" dir="2700000" algn="tl">
                    <a:srgbClr val="000000"/>
                  </a:outerShdw>
                </a:effectLst>
              </a:rPr>
              <a:t>Repeat </a:t>
            </a:r>
          </a:p>
          <a:p>
            <a:pPr lvl="1" eaLnBrk="1" hangingPunct="1">
              <a:lnSpc>
                <a:spcPct val="90000"/>
              </a:lnSpc>
            </a:pPr>
            <a:r>
              <a:rPr lang="en-US" dirty="0" smtClean="0">
                <a:effectLst>
                  <a:outerShdw blurRad="38100" dist="38100" dir="2700000" algn="tl">
                    <a:srgbClr val="000000"/>
                  </a:outerShdw>
                </a:effectLst>
              </a:rPr>
              <a:t>Run “inner loop”:</a:t>
            </a:r>
          </a:p>
          <a:p>
            <a:pPr lvl="2" eaLnBrk="1" hangingPunct="1">
              <a:lnSpc>
                <a:spcPct val="90000"/>
              </a:lnSpc>
            </a:pPr>
            <a:r>
              <a:rPr lang="en-US" sz="2000" dirty="0" smtClean="0">
                <a:effectLst>
                  <a:outerShdw blurRad="38100" dist="38100" dir="2700000" algn="tl">
                    <a:srgbClr val="000000"/>
                  </a:outerShdw>
                </a:effectLst>
              </a:rPr>
              <a:t>Assuming the payoffs</a:t>
            </a:r>
            <a:r>
              <a:rPr lang="en-US" sz="2000" i="1" dirty="0" smtClean="0">
                <a:effectLst>
                  <a:outerShdw blurRad="38100" dist="38100" dir="2700000" algn="tl">
                    <a:srgbClr val="000000"/>
                  </a:outerShdw>
                </a:effectLst>
              </a:rPr>
              <a:t> </a:t>
            </a:r>
            <a:r>
              <a:rPr lang="en-US" sz="2000" i="1" dirty="0" err="1" smtClean="0">
                <a:effectLst>
                  <a:outerShdw blurRad="38100" dist="38100" dir="2700000" algn="tl">
                    <a:srgbClr val="000000"/>
                  </a:outerShdw>
                </a:effectLst>
              </a:rPr>
              <a:t>V</a:t>
            </a:r>
            <a:r>
              <a:rPr lang="en-US" sz="2000" i="1" baseline="-25000" dirty="0" err="1" smtClean="0">
                <a:effectLst>
                  <a:outerShdw blurRad="38100" dist="38100" dir="2700000" algn="tl">
                    <a:srgbClr val="000000"/>
                  </a:outerShdw>
                </a:effectLst>
              </a:rPr>
              <a:t>t</a:t>
            </a:r>
            <a:r>
              <a:rPr lang="en-US" sz="2000" baseline="-25000" dirty="0" smtClean="0">
                <a:effectLst>
                  <a:outerShdw blurRad="38100" dist="38100" dir="2700000" algn="tl">
                    <a:srgbClr val="000000"/>
                  </a:outerShdw>
                </a:effectLst>
              </a:rPr>
              <a:t> </a:t>
            </a:r>
            <a:r>
              <a:rPr lang="en-US" sz="2000" dirty="0" smtClean="0">
                <a:effectLst>
                  <a:outerShdw blurRad="38100" dist="38100" dir="2700000" algn="tl">
                    <a:srgbClr val="000000"/>
                  </a:outerShdw>
                </a:effectLst>
              </a:rPr>
              <a:t>, compute an approximate equilibrium </a:t>
            </a:r>
            <a:r>
              <a:rPr lang="en-US" sz="2000" i="1" dirty="0" err="1" smtClean="0">
                <a:effectLst>
                  <a:outerShdw blurRad="38100" dist="38100" dir="2700000" algn="tl">
                    <a:srgbClr val="000000"/>
                  </a:outerShdw>
                </a:effectLst>
              </a:rPr>
              <a:t>s</a:t>
            </a:r>
            <a:r>
              <a:rPr lang="en-US" sz="2000" i="1" baseline="-25000" dirty="0" err="1" smtClean="0">
                <a:effectLst>
                  <a:outerShdw blurRad="38100" dist="38100" dir="2700000" algn="tl">
                    <a:srgbClr val="000000"/>
                  </a:outerShdw>
                </a:effectLst>
              </a:rPr>
              <a:t>t</a:t>
            </a:r>
            <a:r>
              <a:rPr lang="en-US" sz="2000" i="1" dirty="0" smtClean="0">
                <a:effectLst>
                  <a:outerShdw blurRad="38100" dist="38100" dir="2700000" algn="tl">
                    <a:srgbClr val="000000"/>
                  </a:outerShdw>
                </a:effectLst>
              </a:rPr>
              <a:t> </a:t>
            </a:r>
            <a:r>
              <a:rPr lang="en-US" sz="2000" dirty="0" smtClean="0">
                <a:effectLst>
                  <a:outerShdw blurRad="38100" dist="38100" dir="2700000" algn="tl">
                    <a:srgbClr val="000000"/>
                  </a:outerShdw>
                </a:effectLst>
              </a:rPr>
              <a:t>at each non-terminal state (stack vector) using an extension of smoothed fictitious play to imperfect information games</a:t>
            </a:r>
            <a:endParaRPr lang="en-US" sz="1800" dirty="0" smtClean="0">
              <a:effectLst>
                <a:outerShdw blurRad="38100" dist="38100" dir="2700000" algn="tl">
                  <a:srgbClr val="000000"/>
                </a:outerShdw>
              </a:effectLst>
            </a:endParaRPr>
          </a:p>
          <a:p>
            <a:pPr lvl="1" eaLnBrk="1" hangingPunct="1">
              <a:lnSpc>
                <a:spcPct val="90000"/>
              </a:lnSpc>
            </a:pPr>
            <a:r>
              <a:rPr lang="en-US" dirty="0" smtClean="0">
                <a:effectLst>
                  <a:outerShdw blurRad="38100" dist="38100" dir="2700000" algn="tl">
                    <a:srgbClr val="000000"/>
                  </a:outerShdw>
                </a:effectLst>
              </a:rPr>
              <a:t>Run “outer loop”:</a:t>
            </a:r>
          </a:p>
          <a:p>
            <a:pPr lvl="2" eaLnBrk="1" hangingPunct="1">
              <a:lnSpc>
                <a:spcPct val="90000"/>
              </a:lnSpc>
            </a:pPr>
            <a:r>
              <a:rPr lang="en-US" sz="2000" dirty="0" smtClean="0">
                <a:effectLst>
                  <a:outerShdw blurRad="38100" dist="38100" dir="2700000" algn="tl">
                    <a:srgbClr val="000000"/>
                  </a:outerShdw>
                </a:effectLst>
              </a:rPr>
              <a:t>Compute the values </a:t>
            </a:r>
            <a:r>
              <a:rPr lang="en-US" sz="2000" i="1" dirty="0" err="1" smtClean="0">
                <a:effectLst>
                  <a:outerShdw blurRad="38100" dist="38100" dir="2700000" algn="tl">
                    <a:srgbClr val="000000"/>
                  </a:outerShdw>
                </a:effectLst>
              </a:rPr>
              <a:t>V</a:t>
            </a:r>
            <a:r>
              <a:rPr lang="en-US" sz="2000" i="1" baseline="-25000" dirty="0" err="1" smtClean="0">
                <a:effectLst>
                  <a:outerShdw blurRad="38100" dist="38100" dir="2700000" algn="tl">
                    <a:srgbClr val="000000"/>
                  </a:outerShdw>
                </a:effectLst>
              </a:rPr>
              <a:t>t</a:t>
            </a:r>
            <a:r>
              <a:rPr lang="en-US" sz="2000" i="1" baseline="-25000" dirty="0" smtClean="0">
                <a:effectLst>
                  <a:outerShdw blurRad="38100" dist="38100" dir="2700000" algn="tl">
                    <a:srgbClr val="000000"/>
                  </a:outerShdw>
                </a:effectLst>
              </a:rPr>
              <a:t> +1</a:t>
            </a:r>
            <a:r>
              <a:rPr lang="en-US" sz="2000" baseline="-25000" dirty="0" smtClean="0">
                <a:effectLst>
                  <a:outerShdw blurRad="38100" dist="38100" dir="2700000" algn="tl">
                    <a:srgbClr val="000000"/>
                  </a:outerShdw>
                </a:effectLst>
              </a:rPr>
              <a:t> </a:t>
            </a:r>
            <a:r>
              <a:rPr lang="en-US" sz="2000" dirty="0" smtClean="0">
                <a:effectLst>
                  <a:outerShdw blurRad="38100" dist="38100" dir="2700000" algn="tl">
                    <a:srgbClr val="000000"/>
                  </a:outerShdw>
                </a:effectLst>
              </a:rPr>
              <a:t>at all non-terminal states by using the probabilities from </a:t>
            </a:r>
            <a:r>
              <a:rPr lang="en-US" sz="2000" i="1" dirty="0" err="1" smtClean="0">
                <a:effectLst>
                  <a:outerShdw blurRad="38100" dist="38100" dir="2700000" algn="tl">
                    <a:srgbClr val="000000"/>
                  </a:outerShdw>
                </a:effectLst>
              </a:rPr>
              <a:t>s</a:t>
            </a:r>
            <a:r>
              <a:rPr lang="en-US" sz="2000" i="1" baseline="-25000" dirty="0" err="1" smtClean="0">
                <a:effectLst>
                  <a:outerShdw blurRad="38100" dist="38100" dir="2700000" algn="tl">
                    <a:srgbClr val="000000"/>
                  </a:outerShdw>
                </a:effectLst>
              </a:rPr>
              <a:t>t</a:t>
            </a:r>
            <a:r>
              <a:rPr lang="en-US" sz="2000" i="1" dirty="0" smtClean="0">
                <a:effectLst>
                  <a:outerShdw blurRad="38100" dist="38100" dir="2700000" algn="tl">
                    <a:srgbClr val="000000"/>
                  </a:outerShdw>
                </a:effectLst>
              </a:rPr>
              <a:t> </a:t>
            </a:r>
            <a:r>
              <a:rPr lang="en-US" sz="2000" dirty="0" smtClean="0">
                <a:effectLst>
                  <a:outerShdw blurRad="38100" dist="38100" dir="2700000" algn="tl">
                    <a:srgbClr val="000000"/>
                  </a:outerShdw>
                </a:effectLst>
              </a:rPr>
              <a:t>and values from </a:t>
            </a:r>
            <a:r>
              <a:rPr lang="en-US" sz="2000" i="1" dirty="0" err="1" smtClean="0">
                <a:effectLst>
                  <a:outerShdw blurRad="38100" dist="38100" dir="2700000" algn="tl">
                    <a:srgbClr val="000000"/>
                  </a:outerShdw>
                </a:effectLst>
              </a:rPr>
              <a:t>V</a:t>
            </a:r>
            <a:r>
              <a:rPr lang="en-US" sz="2000" i="1" baseline="-25000" dirty="0" err="1" smtClean="0">
                <a:effectLst>
                  <a:outerShdw blurRad="38100" dist="38100" dir="2700000" algn="tl">
                    <a:srgbClr val="000000"/>
                  </a:outerShdw>
                </a:effectLst>
              </a:rPr>
              <a:t>t</a:t>
            </a:r>
            <a:r>
              <a:rPr lang="en-US" sz="2000" i="1" baseline="-25000" dirty="0" smtClean="0">
                <a:effectLst>
                  <a:outerShdw blurRad="38100" dist="38100" dir="2700000" algn="tl">
                    <a:srgbClr val="000000"/>
                  </a:outerShdw>
                </a:effectLst>
              </a:rPr>
              <a:t> </a:t>
            </a:r>
            <a:endParaRPr lang="en-US" sz="2000" i="1" dirty="0" smtClean="0">
              <a:effectLst>
                <a:outerShdw blurRad="38100" dist="38100" dir="2700000" algn="tl">
                  <a:srgbClr val="000000"/>
                </a:outerShdw>
              </a:effectLst>
            </a:endParaRPr>
          </a:p>
          <a:p>
            <a:pPr eaLnBrk="1" hangingPunct="1">
              <a:lnSpc>
                <a:spcPct val="90000"/>
              </a:lnSpc>
            </a:pPr>
            <a:r>
              <a:rPr lang="en-US" dirty="0" smtClean="0">
                <a:solidFill>
                  <a:srgbClr val="FFC000"/>
                </a:solidFill>
                <a:effectLst>
                  <a:outerShdw blurRad="38100" dist="38100" dir="2700000" algn="tl">
                    <a:srgbClr val="000000"/>
                  </a:outerShdw>
                </a:effectLst>
              </a:rPr>
              <a:t>until outer loop converges</a:t>
            </a:r>
            <a:endParaRPr lang="en-US" dirty="0"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smtClean="0"/>
              <a:t>Drawbacks of VI-FP</a:t>
            </a:r>
          </a:p>
        </p:txBody>
      </p:sp>
      <p:sp>
        <p:nvSpPr>
          <p:cNvPr id="53251" name="Rectangle 3"/>
          <p:cNvSpPr>
            <a:spLocks noGrp="1" noChangeArrowheads="1"/>
          </p:cNvSpPr>
          <p:nvPr>
            <p:ph type="body" idx="1"/>
          </p:nvPr>
        </p:nvSpPr>
        <p:spPr>
          <a:xfrm>
            <a:off x="178663" y="1302044"/>
            <a:ext cx="8729662" cy="5108183"/>
          </a:xfrm>
        </p:spPr>
        <p:txBody>
          <a:bodyPr/>
          <a:lstStyle/>
          <a:p>
            <a:pPr>
              <a:lnSpc>
                <a:spcPct val="90000"/>
              </a:lnSpc>
            </a:pPr>
            <a:r>
              <a:rPr lang="en-US" sz="2800" dirty="0" smtClean="0"/>
              <a:t>Neither the inner nor outer loop guaranteed to converge</a:t>
            </a:r>
          </a:p>
          <a:p>
            <a:pPr>
              <a:lnSpc>
                <a:spcPct val="90000"/>
              </a:lnSpc>
            </a:pPr>
            <a:r>
              <a:rPr lang="en-US" sz="2800" b="1" dirty="0" smtClean="0"/>
              <a:t>Proposition.</a:t>
            </a:r>
            <a:r>
              <a:rPr lang="en-US" sz="2800" dirty="0" smtClean="0"/>
              <a:t> It is possible </a:t>
            </a:r>
            <a:r>
              <a:rPr lang="en-US" sz="2800" dirty="0" smtClean="0"/>
              <a:t>for outer-loop to converge to a non-equilibrium</a:t>
            </a:r>
          </a:p>
          <a:p>
            <a:pPr lvl="1">
              <a:lnSpc>
                <a:spcPct val="90000"/>
              </a:lnSpc>
            </a:pPr>
            <a:r>
              <a:rPr lang="en-US" sz="2400" dirty="0" smtClean="0"/>
              <a:t>Proof:</a:t>
            </a:r>
          </a:p>
          <a:p>
            <a:pPr lvl="2">
              <a:lnSpc>
                <a:spcPct val="90000"/>
              </a:lnSpc>
            </a:pPr>
            <a:r>
              <a:rPr lang="en-US" sz="2000" dirty="0" smtClean="0"/>
              <a:t>Initialize the values to all three players of stack vectors with all three players remaining to $100</a:t>
            </a:r>
          </a:p>
          <a:p>
            <a:pPr lvl="2">
              <a:lnSpc>
                <a:spcPct val="90000"/>
              </a:lnSpc>
            </a:pPr>
            <a:r>
              <a:rPr lang="en-US" sz="2000" dirty="0" smtClean="0"/>
              <a:t>Initialize the stack vectors with only two players remaining according to ICM</a:t>
            </a:r>
          </a:p>
          <a:p>
            <a:pPr lvl="2">
              <a:lnSpc>
                <a:spcPct val="90000"/>
              </a:lnSpc>
            </a:pPr>
            <a:r>
              <a:rPr lang="en-US" sz="2000" dirty="0" smtClean="0"/>
              <a:t>Then everyone will fold (except the short stack if he is all-in), payoffs will be $100 to everyone, and the algorithm will converge in one iteration to a non-equilibrium profile</a:t>
            </a:r>
          </a:p>
          <a:p>
            <a:pPr lvl="1">
              <a:lnSpc>
                <a:spcPct val="90000"/>
              </a:lnSpc>
            </a:pPr>
            <a:endParaRPr lang="en-US" sz="2400" dirty="0" smtClean="0"/>
          </a:p>
          <a:p>
            <a:pPr>
              <a:lnSpc>
                <a:spcPct val="90000"/>
              </a:lnSpc>
            </a:pPr>
            <a:endParaRPr lang="en-US" sz="2800" dirty="0" smtClean="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4000" smtClean="0"/>
              <a:t>Ex post check</a:t>
            </a:r>
          </a:p>
        </p:txBody>
      </p:sp>
      <p:sp>
        <p:nvSpPr>
          <p:cNvPr id="56323" name="Rectangle 3"/>
          <p:cNvSpPr>
            <a:spLocks noGrp="1" noChangeArrowheads="1"/>
          </p:cNvSpPr>
          <p:nvPr>
            <p:ph type="body" idx="1"/>
          </p:nvPr>
        </p:nvSpPr>
        <p:spPr>
          <a:xfrm>
            <a:off x="414338" y="1330325"/>
            <a:ext cx="8440737" cy="5354638"/>
          </a:xfrm>
        </p:spPr>
        <p:txBody>
          <a:bodyPr/>
          <a:lstStyle/>
          <a:p>
            <a:pPr>
              <a:lnSpc>
                <a:spcPct val="90000"/>
              </a:lnSpc>
            </a:pPr>
            <a:r>
              <a:rPr lang="en-US" sz="2800" dirty="0" smtClean="0"/>
              <a:t>Determine how much each player can gain by deviating from strategy profile s</a:t>
            </a:r>
            <a:r>
              <a:rPr lang="en-US" sz="2800" baseline="30000" dirty="0" smtClean="0"/>
              <a:t>* </a:t>
            </a:r>
            <a:r>
              <a:rPr lang="en-US" sz="2800" dirty="0" smtClean="0"/>
              <a:t>computed by VI-FP</a:t>
            </a:r>
          </a:p>
          <a:p>
            <a:pPr>
              <a:lnSpc>
                <a:spcPct val="90000"/>
              </a:lnSpc>
            </a:pPr>
            <a:r>
              <a:rPr lang="en-US" sz="2800" dirty="0" smtClean="0"/>
              <a:t>For each player, construct MDP M induced by the components of s</a:t>
            </a:r>
            <a:r>
              <a:rPr lang="en-US" sz="2800" baseline="30000" dirty="0" smtClean="0"/>
              <a:t>* </a:t>
            </a:r>
            <a:r>
              <a:rPr lang="en-US" sz="2800" dirty="0" smtClean="0"/>
              <a:t>for the other players</a:t>
            </a:r>
          </a:p>
          <a:p>
            <a:pPr>
              <a:lnSpc>
                <a:spcPct val="90000"/>
              </a:lnSpc>
            </a:pPr>
            <a:r>
              <a:rPr lang="en-US" sz="2800" dirty="0" smtClean="0"/>
              <a:t>Solve M using variant of policy iteration for our setting (described later)</a:t>
            </a:r>
          </a:p>
          <a:p>
            <a:pPr>
              <a:lnSpc>
                <a:spcPct val="90000"/>
              </a:lnSpc>
            </a:pPr>
            <a:r>
              <a:rPr lang="en-US" sz="2800" dirty="0" smtClean="0"/>
              <a:t>Look at difference between the payoff of optimal policy in M and payoff under s</a:t>
            </a:r>
            <a:r>
              <a:rPr lang="en-US" sz="2800" baseline="30000" dirty="0" smtClean="0"/>
              <a:t>* </a:t>
            </a:r>
          </a:p>
          <a:p>
            <a:pPr>
              <a:lnSpc>
                <a:spcPct val="90000"/>
              </a:lnSpc>
              <a:buFontTx/>
              <a:buNone/>
            </a:pPr>
            <a:endParaRPr lang="en-US" sz="2800" baseline="30000" dirty="0" smtClean="0"/>
          </a:p>
          <a:p>
            <a:pPr>
              <a:lnSpc>
                <a:spcPct val="90000"/>
              </a:lnSpc>
            </a:pPr>
            <a:r>
              <a:rPr lang="en-US" sz="2800" dirty="0" smtClean="0"/>
              <a:t>Converged in just two iterations of policy iteration</a:t>
            </a:r>
          </a:p>
          <a:p>
            <a:pPr>
              <a:lnSpc>
                <a:spcPct val="90000"/>
              </a:lnSpc>
            </a:pPr>
            <a:r>
              <a:rPr lang="en-US" sz="2800" dirty="0" smtClean="0"/>
              <a:t>No player can gain more than $0.049 (less than 0.5% of tournament entry fee) by deviating from s</a:t>
            </a:r>
            <a:r>
              <a:rPr lang="en-US" sz="2800" baseline="30000" dirty="0" smtClean="0"/>
              <a:t>*</a:t>
            </a:r>
            <a:endParaRPr lang="en-US" sz="2800" dirty="0" smtClean="0"/>
          </a:p>
          <a:p>
            <a:pPr>
              <a:lnSpc>
                <a:spcPct val="90000"/>
              </a:lnSpc>
            </a:pPr>
            <a:endParaRPr lang="en-US" sz="2800" dirty="0" smtClean="0"/>
          </a:p>
        </p:txBody>
      </p:sp>
    </p:spTree>
    <p:custDataLst>
      <p:tags r:id="rId1"/>
    </p:custData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smtClean="0"/>
              <a:t>Optimal MDP solving in our setting</a:t>
            </a:r>
          </a:p>
        </p:txBody>
      </p:sp>
      <p:sp>
        <p:nvSpPr>
          <p:cNvPr id="71683" name="Rectangle 3"/>
          <p:cNvSpPr>
            <a:spLocks noGrp="1" noChangeArrowheads="1"/>
          </p:cNvSpPr>
          <p:nvPr>
            <p:ph type="body" idx="1"/>
          </p:nvPr>
        </p:nvSpPr>
        <p:spPr>
          <a:xfrm>
            <a:off x="0" y="938213"/>
            <a:ext cx="8440738" cy="2682875"/>
          </a:xfrm>
        </p:spPr>
        <p:txBody>
          <a:bodyPr/>
          <a:lstStyle/>
          <a:p>
            <a:pPr>
              <a:lnSpc>
                <a:spcPct val="80000"/>
              </a:lnSpc>
            </a:pPr>
            <a:r>
              <a:rPr lang="en-US" sz="2800" smtClean="0"/>
              <a:t>Our setting:</a:t>
            </a:r>
          </a:p>
          <a:p>
            <a:pPr lvl="1">
              <a:lnSpc>
                <a:spcPct val="80000"/>
              </a:lnSpc>
            </a:pPr>
            <a:r>
              <a:rPr lang="en-US" sz="2400" smtClean="0"/>
              <a:t>Objective is expected total reward</a:t>
            </a:r>
          </a:p>
          <a:p>
            <a:pPr lvl="1">
              <a:lnSpc>
                <a:spcPct val="80000"/>
              </a:lnSpc>
            </a:pPr>
            <a:r>
              <a:rPr lang="en-US" sz="2400" smtClean="0"/>
              <a:t>For all states s and policies p, the value of s under p is finite</a:t>
            </a:r>
          </a:p>
          <a:p>
            <a:pPr lvl="1">
              <a:lnSpc>
                <a:spcPct val="80000"/>
              </a:lnSpc>
            </a:pPr>
            <a:r>
              <a:rPr lang="en-US" sz="2400" smtClean="0"/>
              <a:t>For each state s there exists at least one available action a that gives nonnegative reward</a:t>
            </a:r>
          </a:p>
          <a:p>
            <a:pPr>
              <a:lnSpc>
                <a:spcPct val="80000"/>
              </a:lnSpc>
            </a:pPr>
            <a:r>
              <a:rPr lang="en-US" sz="2800" smtClean="0"/>
              <a:t>Value iteration: must initialize pessimistically</a:t>
            </a:r>
          </a:p>
          <a:p>
            <a:pPr>
              <a:lnSpc>
                <a:spcPct val="80000"/>
              </a:lnSpc>
              <a:buFontTx/>
              <a:buNone/>
            </a:pPr>
            <a:r>
              <a:rPr lang="en-US" sz="2800" smtClean="0"/>
              <a:t>		</a:t>
            </a:r>
          </a:p>
          <a:p>
            <a:pPr lvl="1">
              <a:lnSpc>
                <a:spcPct val="80000"/>
              </a:lnSpc>
            </a:pPr>
            <a:endParaRPr lang="en-US" sz="2400" smtClean="0"/>
          </a:p>
        </p:txBody>
      </p:sp>
      <p:sp>
        <p:nvSpPr>
          <p:cNvPr id="71685" name="Text Box 5"/>
          <p:cNvSpPr txBox="1">
            <a:spLocks noChangeArrowheads="1"/>
          </p:cNvSpPr>
          <p:nvPr/>
        </p:nvSpPr>
        <p:spPr bwMode="auto">
          <a:xfrm>
            <a:off x="312738" y="3962400"/>
            <a:ext cx="5527675" cy="396875"/>
          </a:xfrm>
          <a:prstGeom prst="rect">
            <a:avLst/>
          </a:prstGeom>
          <a:noFill/>
          <a:ln w="9525">
            <a:noFill/>
            <a:miter lim="800000"/>
            <a:headEnd/>
            <a:tailEnd/>
          </a:ln>
          <a:effectLst/>
        </p:spPr>
        <p:txBody>
          <a:bodyPr>
            <a:spAutoFit/>
          </a:bodyPr>
          <a:lstStyle/>
          <a:p>
            <a:endParaRPr lang="en-US"/>
          </a:p>
        </p:txBody>
      </p:sp>
      <p:sp>
        <p:nvSpPr>
          <p:cNvPr id="71686" name="Text Box 6"/>
          <p:cNvSpPr txBox="1">
            <a:spLocks noChangeArrowheads="1"/>
          </p:cNvSpPr>
          <p:nvPr/>
        </p:nvSpPr>
        <p:spPr bwMode="auto">
          <a:xfrm>
            <a:off x="0" y="3194050"/>
            <a:ext cx="9144000" cy="3539430"/>
          </a:xfrm>
          <a:prstGeom prst="rect">
            <a:avLst/>
          </a:prstGeom>
          <a:noFill/>
          <a:ln w="9525">
            <a:noFill/>
            <a:miter lim="800000"/>
            <a:headEnd/>
            <a:tailEnd/>
          </a:ln>
          <a:effectLst/>
        </p:spPr>
        <p:txBody>
          <a:bodyPr>
            <a:spAutoFit/>
          </a:bodyPr>
          <a:lstStyle/>
          <a:p>
            <a:pPr algn="l">
              <a:buFont typeface="Times New Roman" pitchFamily="18" charset="0"/>
              <a:buChar char="•"/>
            </a:pPr>
            <a:r>
              <a:rPr lang="en-US" sz="2800" dirty="0"/>
              <a:t>   Policy iteration:</a:t>
            </a:r>
          </a:p>
          <a:p>
            <a:pPr lvl="1" algn="l">
              <a:buFont typeface="Times New Roman" pitchFamily="18" charset="0"/>
              <a:buChar char="–"/>
            </a:pPr>
            <a:r>
              <a:rPr lang="en-US" sz="2400" dirty="0"/>
              <a:t> Choose initial policy with nonnegative total reward</a:t>
            </a:r>
          </a:p>
          <a:p>
            <a:pPr lvl="1" algn="l">
              <a:buFont typeface="Times New Roman" pitchFamily="18" charset="0"/>
              <a:buChar char="–"/>
            </a:pPr>
            <a:r>
              <a:rPr lang="en-US" sz="2400" dirty="0"/>
              <a:t> Choose minimal non-negative solution to system of equations in </a:t>
            </a:r>
          </a:p>
          <a:p>
            <a:pPr lvl="1" algn="l"/>
            <a:r>
              <a:rPr lang="en-US" sz="2400" dirty="0"/>
              <a:t>   evaluation step (if there is a choice):</a:t>
            </a:r>
          </a:p>
          <a:p>
            <a:pPr lvl="1" algn="l"/>
            <a:endParaRPr lang="en-US" sz="2400" dirty="0"/>
          </a:p>
          <a:p>
            <a:pPr lvl="1" algn="l">
              <a:buFont typeface="Times New Roman" pitchFamily="18" charset="0"/>
              <a:buChar char="–"/>
            </a:pPr>
            <a:r>
              <a:rPr lang="en-US" sz="2400" dirty="0"/>
              <a:t>  If the action chosen for some state in the previous iteration is still                                                                                                                                                            </a:t>
            </a:r>
          </a:p>
          <a:p>
            <a:pPr lvl="1" algn="l">
              <a:buFont typeface="Times New Roman" pitchFamily="18" charset="0"/>
              <a:buNone/>
            </a:pPr>
            <a:r>
              <a:rPr lang="en-US" sz="2400" dirty="0"/>
              <a:t>    among the optimal actions, select it again</a:t>
            </a:r>
          </a:p>
          <a:p>
            <a:pPr lvl="1"/>
            <a:endParaRPr lang="en-US" sz="2400" dirty="0"/>
          </a:p>
          <a:p>
            <a:pPr>
              <a:buFont typeface="Times New Roman" pitchFamily="18" charset="0"/>
              <a:buNone/>
            </a:pPr>
            <a:r>
              <a:rPr lang="en-US" sz="2800" dirty="0"/>
              <a:t>		</a:t>
            </a:r>
          </a:p>
        </p:txBody>
      </p:sp>
      <p:pic>
        <p:nvPicPr>
          <p:cNvPr id="71688" name="Picture 8" descr="PI1"/>
          <p:cNvPicPr>
            <a:picLocks noChangeAspect="1" noChangeArrowheads="1"/>
          </p:cNvPicPr>
          <p:nvPr/>
        </p:nvPicPr>
        <p:blipFill>
          <a:blip r:embed="rId4" cstate="print"/>
          <a:srcRect/>
          <a:stretch>
            <a:fillRect/>
          </a:stretch>
        </p:blipFill>
        <p:spPr bwMode="auto">
          <a:xfrm>
            <a:off x="5393539" y="4567155"/>
            <a:ext cx="2047875" cy="514350"/>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sz="4000" dirty="0" smtClean="0"/>
              <a:t>New algorithms </a:t>
            </a:r>
            <a:r>
              <a:rPr lang="en-US" sz="2000" dirty="0" smtClean="0"/>
              <a:t>[Ganzfried &amp; Sandholm IJCAI-09]</a:t>
            </a:r>
            <a:endParaRPr lang="en-US" sz="4000" dirty="0" smtClean="0"/>
          </a:p>
        </p:txBody>
      </p:sp>
      <p:sp>
        <p:nvSpPr>
          <p:cNvPr id="86018" name="Rectangle 3"/>
          <p:cNvSpPr>
            <a:spLocks noGrp="1" noChangeArrowheads="1"/>
          </p:cNvSpPr>
          <p:nvPr>
            <p:ph type="body" idx="1"/>
          </p:nvPr>
        </p:nvSpPr>
        <p:spPr/>
        <p:txBody>
          <a:bodyPr/>
          <a:lstStyle/>
          <a:p>
            <a:r>
              <a:rPr lang="en-US" sz="2800" dirty="0" smtClean="0"/>
              <a:t>Developed 3 new algorithms for solving multiplayer stochastic games of imperfect information</a:t>
            </a:r>
          </a:p>
          <a:p>
            <a:pPr lvl="1"/>
            <a:r>
              <a:rPr lang="en-US" sz="2400" dirty="0" smtClean="0"/>
              <a:t>Unlike first algorithm, if these algorithms converge, they converge to an equilibrium</a:t>
            </a:r>
          </a:p>
          <a:p>
            <a:pPr lvl="1"/>
            <a:r>
              <a:rPr lang="en-US" sz="2400" dirty="0" smtClean="0"/>
              <a:t>First known algorithms with this guarantee</a:t>
            </a:r>
          </a:p>
          <a:p>
            <a:pPr lvl="1"/>
            <a:r>
              <a:rPr lang="en-US" sz="2400" dirty="0" smtClean="0"/>
              <a:t>They also perform competitively with the first algorithm</a:t>
            </a:r>
          </a:p>
          <a:p>
            <a:endParaRPr lang="en-US" sz="2800" dirty="0" smtClean="0"/>
          </a:p>
          <a:p>
            <a:pPr>
              <a:lnSpc>
                <a:spcPct val="80000"/>
              </a:lnSpc>
            </a:pPr>
            <a:r>
              <a:rPr lang="en-US" sz="2800" dirty="0" smtClean="0">
                <a:cs typeface="Times New Roman" pitchFamily="18" charset="0"/>
              </a:rPr>
              <a:t>Converged to an </a:t>
            </a:r>
            <a:r>
              <a:rPr lang="el-GR" sz="2800" dirty="0" smtClean="0">
                <a:cs typeface="Times New Roman" pitchFamily="18" charset="0"/>
              </a:rPr>
              <a:t>ε</a:t>
            </a:r>
            <a:r>
              <a:rPr lang="en-US" sz="2800" dirty="0" smtClean="0">
                <a:cs typeface="Times New Roman" pitchFamily="18" charset="0"/>
              </a:rPr>
              <a:t>-equilibrium consistently and quickly despite not being guaranteed to do so</a:t>
            </a:r>
          </a:p>
          <a:p>
            <a:pPr lvl="1">
              <a:lnSpc>
                <a:spcPct val="80000"/>
              </a:lnSpc>
            </a:pPr>
            <a:r>
              <a:rPr lang="en-US" sz="2400" dirty="0" smtClean="0">
                <a:cs typeface="Times New Roman" pitchFamily="18" charset="0"/>
              </a:rPr>
              <a:t>New convergence guarantees?</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0.1|0.1|0.2|0.2|0.6|0.2|0.2"/>
</p:tagLst>
</file>

<file path=ppt/tags/tag2.xml><?xml version="1.0" encoding="utf-8"?>
<p:tagLst xmlns:a="http://schemas.openxmlformats.org/drawingml/2006/main" xmlns:r="http://schemas.openxmlformats.org/officeDocument/2006/relationships" xmlns:p="http://schemas.openxmlformats.org/presentationml/2006/main">
  <p:tag name="TIMING" val="|3.9|0.3|0.1|0.3|0.2|0.2"/>
</p:tagLst>
</file>

<file path=ppt/tags/tag3.xml><?xml version="1.0" encoding="utf-8"?>
<p:tagLst xmlns:a="http://schemas.openxmlformats.org/drawingml/2006/main" xmlns:r="http://schemas.openxmlformats.org/officeDocument/2006/relationships" xmlns:p="http://schemas.openxmlformats.org/presentationml/2006/main">
  <p:tag name="TIMING" val="|0.3|0.5|98.1"/>
</p:tagLst>
</file>

<file path=ppt/theme/theme1.xml><?xml version="1.0" encoding="utf-8"?>
<a:theme xmlns:a="http://schemas.openxmlformats.org/drawingml/2006/main" name="mipnash.aaai05">
  <a:themeElements>
    <a:clrScheme name="">
      <a:dk1>
        <a:srgbClr val="FFFFCC"/>
      </a:dk1>
      <a:lt1>
        <a:srgbClr val="FFFFFF"/>
      </a:lt1>
      <a:dk2>
        <a:srgbClr val="FFFF66"/>
      </a:dk2>
      <a:lt2>
        <a:srgbClr val="808080"/>
      </a:lt2>
      <a:accent1>
        <a:srgbClr val="00CC99"/>
      </a:accent1>
      <a:accent2>
        <a:srgbClr val="99CCFF"/>
      </a:accent2>
      <a:accent3>
        <a:srgbClr val="FFFFFF"/>
      </a:accent3>
      <a:accent4>
        <a:srgbClr val="DADAAE"/>
      </a:accent4>
      <a:accent5>
        <a:srgbClr val="AAE2CA"/>
      </a:accent5>
      <a:accent6>
        <a:srgbClr val="8AB9E7"/>
      </a:accent6>
      <a:hlink>
        <a:srgbClr val="FF9999"/>
      </a:hlink>
      <a:folHlink>
        <a:srgbClr val="B2B2B2"/>
      </a:folHlink>
    </a:clrScheme>
    <a:fontScheme name="mipnash.aaai0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FF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Times New Roman" pitchFamily="18" charset="0"/>
          </a:defRPr>
        </a:defPPr>
      </a:lstStyle>
    </a:spDef>
    <a:lnDef>
      <a:spPr bwMode="auto">
        <a:solidFill>
          <a:schemeClr val="accent1"/>
        </a:solidFill>
        <a:ln w="38100" cap="flat" cmpd="sng" algn="ctr">
          <a:solidFill>
            <a:srgbClr val="FF0000"/>
          </a:solidFill>
          <a:prstDash val="solid"/>
          <a:round/>
          <a:headEnd type="none" w="med" len="med"/>
          <a:tailEnd type="triangle"/>
        </a:ln>
        <a:effectLst/>
      </a:spPr>
      <a:bodyPr/>
      <a:lstStyle/>
    </a:lnDef>
  </a:objectDefaults>
  <a:extraClrSchemeLst>
    <a:extraClrScheme>
      <a:clrScheme name="mipnash.aaai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pnash.aaai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pnash.aaai0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pnash.aaai0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pnash.aaai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pnash.aaai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pnash.aaai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 Documents on D\ppt\mipnash.aaai05.ppt</Template>
  <TotalTime>3431</TotalTime>
  <Words>7184</Words>
  <Application>Microsoft Office PowerPoint</Application>
  <PresentationFormat>On-screen Show (4:3)</PresentationFormat>
  <Paragraphs>1046</Paragraphs>
  <Slides>128</Slides>
  <Notes>64</Notes>
  <HiddenSlides>36</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128</vt:i4>
      </vt:variant>
    </vt:vector>
  </HeadingPairs>
  <TitlesOfParts>
    <vt:vector size="130" baseType="lpstr">
      <vt:lpstr>mipnash.aaai05</vt:lpstr>
      <vt:lpstr>Equation</vt:lpstr>
      <vt:lpstr>Sequential imperfect-information games Case study: Poker </vt:lpstr>
      <vt:lpstr>Sequential imperfect information games</vt:lpstr>
      <vt:lpstr>Extensive form representation</vt:lpstr>
      <vt:lpstr>Computing equilibria via normal form</vt:lpstr>
      <vt:lpstr>Sequence form  [Romanovskii 62, re-invented in English-speaking literature: Koller &amp; Megiddo 92, von Stengel 96]</vt:lpstr>
      <vt:lpstr>Realization plans</vt:lpstr>
      <vt:lpstr>Computing equilibria via sequence form</vt:lpstr>
      <vt:lpstr>Computing equilibria via sequence form</vt:lpstr>
      <vt:lpstr>Computing equilibria via sequence form</vt:lpstr>
      <vt:lpstr>Computing equilibria via sequence form:  An example</vt:lpstr>
      <vt:lpstr>Sequence form summary</vt:lpstr>
      <vt:lpstr>Poker</vt:lpstr>
      <vt:lpstr>Finding equilibria</vt:lpstr>
      <vt:lpstr>Our approach [Gilpin &amp; Sandholm EC’06, JACM’07] Now used by all competitive Texas Hold’em programs</vt:lpstr>
      <vt:lpstr>Outline</vt:lpstr>
      <vt:lpstr>Lossless abstraction [Gilpin &amp; Sandholm EC’06, JACM’07]</vt:lpstr>
      <vt:lpstr>Information filters</vt:lpstr>
      <vt:lpstr>Signal tree</vt:lpstr>
      <vt:lpstr>Isomorphic relation</vt:lpstr>
      <vt:lpstr>Abstraction transformation</vt:lpstr>
      <vt:lpstr>Slide 21</vt:lpstr>
      <vt:lpstr>Slide 22</vt:lpstr>
      <vt:lpstr>Slide 23</vt:lpstr>
      <vt:lpstr>GameShrink algorithm</vt:lpstr>
      <vt:lpstr>Algorithmic techniques for making GameShrink faster</vt:lpstr>
      <vt:lpstr>Solving Rhode Island Hold’em poker</vt:lpstr>
      <vt:lpstr>Lossy abstraction</vt:lpstr>
      <vt:lpstr>Texas Hold’em poker</vt:lpstr>
      <vt:lpstr>Slide 29</vt:lpstr>
      <vt:lpstr>Slide 30</vt:lpstr>
      <vt:lpstr>Slide 31</vt:lpstr>
      <vt:lpstr>Slide 32</vt:lpstr>
      <vt:lpstr>Slide 33</vt:lpstr>
      <vt:lpstr>Slide 34</vt:lpstr>
      <vt:lpstr>Slide 35</vt:lpstr>
      <vt:lpstr>Slide 36</vt:lpstr>
      <vt:lpstr>GS1</vt:lpstr>
      <vt:lpstr>GS1 [Gilpin &amp; Sandholm AAAI’06]</vt:lpstr>
      <vt:lpstr>GS1 [Gilpin &amp; Sandholm AAAI’06]</vt:lpstr>
      <vt:lpstr>GS1</vt:lpstr>
      <vt:lpstr>Some additional techniques used</vt:lpstr>
      <vt:lpstr>GS1 results</vt:lpstr>
      <vt:lpstr>GS2 [Gilpin &amp; Sandholm AAMAS’07]</vt:lpstr>
      <vt:lpstr>GS2</vt:lpstr>
      <vt:lpstr>Optimized approximate abstractions</vt:lpstr>
      <vt:lpstr>Phase I (first three rounds)</vt:lpstr>
      <vt:lpstr>Mitigating effect of round-based abstraction (i.e., having 2 phases)</vt:lpstr>
      <vt:lpstr>Phase II (rounds 3 and 4)</vt:lpstr>
      <vt:lpstr>Precompute several databases</vt:lpstr>
      <vt:lpstr>GS2 experiments</vt:lpstr>
      <vt:lpstr>GS3</vt:lpstr>
      <vt:lpstr>Entire game solved holistically</vt:lpstr>
      <vt:lpstr>Potential-aware automated abstraction</vt:lpstr>
      <vt:lpstr>Slide 54</vt:lpstr>
      <vt:lpstr>Bottom-up pass to determine abstraction for round 1</vt:lpstr>
      <vt:lpstr>Determining abstraction for round 2</vt:lpstr>
      <vt:lpstr>Determining abstraction for round 3</vt:lpstr>
      <vt:lpstr>Determining abstraction for round 4</vt:lpstr>
      <vt:lpstr>Potential-aware vs win-probability-based abstraction</vt:lpstr>
      <vt:lpstr>Potential-aware vs win-probability-based abstraction</vt:lpstr>
      <vt:lpstr>Other forms of lossy abstraction</vt:lpstr>
      <vt:lpstr>Strategy-based abstraction [unpublished]</vt:lpstr>
      <vt:lpstr>Outline</vt:lpstr>
      <vt:lpstr>Scalability of (near-)equilibrium finding in 2-person 0-sum games Manual approaches can only solve games with a handful of nodes</vt:lpstr>
      <vt:lpstr>(Un)scalability of LP solvers</vt:lpstr>
      <vt:lpstr>Excessive gap technique (EGT)</vt:lpstr>
      <vt:lpstr>Scalable EGT [Gilpin, Hoda, Peña, Sandholm WINE’07, Math. Of OR 2010] Memory saving in poker &amp; many other games</vt:lpstr>
      <vt:lpstr>Memory usage</vt:lpstr>
      <vt:lpstr>Memory usage</vt:lpstr>
      <vt:lpstr>Scalable EGT [Gilpin, Hoda, Peña, Sandholm WINE’07, Math. Of OR 2010]  Speed</vt:lpstr>
      <vt:lpstr>Solving GS3’s four-round model [Gilpin, Sandholm &amp; Sørensen AAAI’07]</vt:lpstr>
      <vt:lpstr>Slide 72</vt:lpstr>
      <vt:lpstr>Results (for GS4)</vt:lpstr>
      <vt:lpstr>Our successes with these approaches in 2-player Texas Hold’em</vt:lpstr>
      <vt:lpstr>Comparison to prior poker AI</vt:lpstr>
      <vt:lpstr>Iterated smoothing [Gilpin, Peña &amp; Sandholm AAAI-08, Mathematical Programming, to appear]</vt:lpstr>
      <vt:lpstr>Outline</vt:lpstr>
      <vt:lpstr>Purification and thresholding [Ganzfried, Sandholm &amp; Waugh, AAMAS-11 poster]</vt:lpstr>
      <vt:lpstr>Experiments on random matrix games</vt:lpstr>
      <vt:lpstr>Experiments on Leduc Hold’em</vt:lpstr>
      <vt:lpstr>Experiments on no-limit Texas Hold’em</vt:lpstr>
      <vt:lpstr>Outline</vt:lpstr>
      <vt:lpstr>Traditionally two approaches</vt:lpstr>
      <vt:lpstr>Let’s hybridize the two approaches</vt:lpstr>
      <vt:lpstr>The dream of safe exploitation</vt:lpstr>
      <vt:lpstr>Deviation-Based Best Response (DBBR) algorithm (can be generalized to multi-player non-zero-sum)</vt:lpstr>
      <vt:lpstr>Experiments</vt:lpstr>
      <vt:lpstr>Outline</vt:lpstr>
      <vt:lpstr>&gt;2 players</vt:lpstr>
      <vt:lpstr>Games with &gt;2 players </vt:lpstr>
      <vt:lpstr>Stochastic games</vt:lpstr>
      <vt:lpstr>Poker tournaments</vt:lpstr>
      <vt:lpstr>Jam/fold strategies</vt:lpstr>
      <vt:lpstr>Our first algorithm</vt:lpstr>
      <vt:lpstr>VI-FP: Our first algorithm for equilibrium finding in multiplayer stochastic games  [Ganzfried &amp; Sandholm AAMAS-08]</vt:lpstr>
      <vt:lpstr>Drawbacks of VI-FP</vt:lpstr>
      <vt:lpstr>Ex post check</vt:lpstr>
      <vt:lpstr>Optimal MDP solving in our setting</vt:lpstr>
      <vt:lpstr>New algorithms [Ganzfried &amp; Sandholm IJCAI-09]</vt:lpstr>
      <vt:lpstr>Best one of the new algorithms</vt:lpstr>
      <vt:lpstr>Second new algorithm</vt:lpstr>
      <vt:lpstr>Third new algorithm</vt:lpstr>
      <vt:lpstr>Outline</vt:lpstr>
      <vt:lpstr>Computing Equilibria  by Incorporating Qualitative Models </vt:lpstr>
      <vt:lpstr>Introduction</vt:lpstr>
      <vt:lpstr>Continuous (i.e., infinite) games</vt:lpstr>
      <vt:lpstr>Poker example</vt:lpstr>
      <vt:lpstr>Example cont’d</vt:lpstr>
      <vt:lpstr>Example cont’d</vt:lpstr>
      <vt:lpstr>Setting:  Continuous Bayesian games [Ganzfried &amp; Sandholm AAMAS-10 &amp; newer draft]</vt:lpstr>
      <vt:lpstr>Parametric models</vt:lpstr>
      <vt:lpstr>Parametric models</vt:lpstr>
      <vt:lpstr>Computing an equilibrium given a parametric model</vt:lpstr>
      <vt:lpstr>Works also for</vt:lpstr>
      <vt:lpstr>Slide 115</vt:lpstr>
      <vt:lpstr>Multiple players</vt:lpstr>
      <vt:lpstr>Multiple parametric models</vt:lpstr>
      <vt:lpstr>Experiments</vt:lpstr>
      <vt:lpstr>Experiments</vt:lpstr>
      <vt:lpstr>Texas Hold’em experiments</vt:lpstr>
      <vt:lpstr>Texas Hold’em experiments cont’d</vt:lpstr>
      <vt:lpstr>Multiplayer experiments</vt:lpstr>
      <vt:lpstr>Approximating large finite games with continuous games</vt:lpstr>
      <vt:lpstr>Approximating large finite games with continuous games</vt:lpstr>
      <vt:lpstr>Conclusions</vt:lpstr>
      <vt:lpstr>Future research</vt:lpstr>
      <vt:lpstr>Summary</vt:lpstr>
      <vt:lpstr>Current &amp; future research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sandholm</cp:lastModifiedBy>
  <cp:revision>1410</cp:revision>
  <dcterms:created xsi:type="dcterms:W3CDTF">1601-01-01T00:00:00Z</dcterms:created>
  <dcterms:modified xsi:type="dcterms:W3CDTF">2011-04-26T04:14:06Z</dcterms:modified>
</cp:coreProperties>
</file>