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69" r:id="rId3"/>
    <p:sldId id="257" r:id="rId4"/>
    <p:sldId id="258" r:id="rId5"/>
    <p:sldId id="260" r:id="rId6"/>
    <p:sldId id="259" r:id="rId7"/>
    <p:sldId id="262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2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EFAC2B-B11D-8145-8462-4C667D639182}" type="datetimeFigureOut">
              <a:rPr lang="en-US" smtClean="0"/>
              <a:t>9/27/16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D62D8-3FED-F541-A259-45CB45D8F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133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language</a:t>
            </a:r>
            <a:r>
              <a:rPr lang="en-US" baseline="0" dirty="0" smtClean="0"/>
              <a:t> technologies, it can be perfectly acceptable to use an arbitrary intermediate symbol set (like </a:t>
            </a:r>
            <a:r>
              <a:rPr lang="en-US" baseline="0" dirty="0" err="1" smtClean="0"/>
              <a:t>Arpabet</a:t>
            </a:r>
            <a:r>
              <a:rPr lang="en-US" baseline="0" dirty="0" smtClean="0"/>
              <a:t>) because “only the computer knows.”  With orthography development, we are entering the complex domain of human learning and identity.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D62D8-3FED-F541-A259-45CB45D8FA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928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D62D8-3FED-F541-A259-45CB45D8FA0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Fun fact: Language of </a:t>
            </a:r>
            <a:r>
              <a:rPr lang="en-US" dirty="0" err="1" smtClean="0"/>
              <a:t>Koni</a:t>
            </a:r>
            <a:r>
              <a:rPr lang="en-US" dirty="0" smtClean="0"/>
              <a:t> on northern Ghana has</a:t>
            </a:r>
            <a:r>
              <a:rPr lang="en-US" baseline="0" dirty="0" smtClean="0"/>
              <a:t> h/</a:t>
            </a:r>
            <a:r>
              <a:rPr lang="en-US" baseline="0" dirty="0" err="1" smtClean="0"/>
              <a:t>ng</a:t>
            </a:r>
            <a:r>
              <a:rPr lang="en-US" baseline="0" dirty="0" smtClean="0"/>
              <a:t> contrast: /HH AO G UH/ - /NG AO G UH/ ‘woman’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D62D8-3FED-F541-A259-45CB45D8FA0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66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Underrepresentation example: using a 5-grapheme</a:t>
            </a:r>
            <a:r>
              <a:rPr lang="en-US" baseline="0" dirty="0" smtClean="0"/>
              <a:t> set for rich vowel system; ignoring tone</a:t>
            </a:r>
          </a:p>
          <a:p>
            <a:r>
              <a:rPr lang="en-US" baseline="0" dirty="0" smtClean="0"/>
              <a:t>Overrepresentation example: </a:t>
            </a:r>
            <a:r>
              <a:rPr lang="en-US" baseline="0" dirty="0" err="1" smtClean="0"/>
              <a:t>qu</a:t>
            </a:r>
            <a:r>
              <a:rPr lang="en-US" baseline="0" dirty="0" smtClean="0"/>
              <a:t>/c/k for /k/</a:t>
            </a:r>
          </a:p>
          <a:p>
            <a:r>
              <a:rPr lang="en-US" baseline="0" dirty="0" smtClean="0"/>
              <a:t>How to decide on /CH/ in </a:t>
            </a:r>
            <a:r>
              <a:rPr lang="en-US" baseline="0" dirty="0" err="1" smtClean="0"/>
              <a:t>ghana</a:t>
            </a:r>
            <a:r>
              <a:rPr lang="is-IS" baseline="0" dirty="0" smtClean="0"/>
              <a:t>… &lt;ch,c,ts,tSH,tsch,ky&gt; </a:t>
            </a:r>
          </a:p>
          <a:p>
            <a:r>
              <a:rPr lang="en-US" baseline="0" dirty="0" smtClean="0"/>
              <a:t>&lt;</a:t>
            </a:r>
            <a:r>
              <a:rPr lang="en-US" baseline="0" dirty="0" err="1" smtClean="0"/>
              <a:t>p,d,b,q</a:t>
            </a:r>
            <a:r>
              <a:rPr lang="en-US" baseline="0" dirty="0" smtClean="0"/>
              <a:t>&gt; same shape – how to explain that the letter is different if it is rotated?  Not intuitive.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D62D8-3FED-F541-A259-45CB45D8FA0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78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Multi-step: use Japanese as an example of first selecting onset, then swiping to get vowel, finally selecting from kanji list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D62D8-3FED-F541-A259-45CB45D8FA0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942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 the very least, language developers should</a:t>
            </a:r>
            <a:r>
              <a:rPr lang="en-US" baseline="0" dirty="0" smtClean="0"/>
              <a:t> not feel rushed to publish standardized orthography – take time to test, build consensus</a:t>
            </a:r>
          </a:p>
          <a:p>
            <a:r>
              <a:rPr lang="en-US" baseline="0" dirty="0" smtClean="0"/>
              <a:t>Competing orthographies are source of tension in communities that have better things to do</a:t>
            </a:r>
          </a:p>
          <a:p>
            <a:r>
              <a:rPr lang="en-US" baseline="0" dirty="0" smtClean="0"/>
              <a:t>Do language communities see lack of standardization as problematic?</a:t>
            </a:r>
          </a:p>
          <a:p>
            <a:r>
              <a:rPr lang="en-US" baseline="0" dirty="0" smtClean="0"/>
              <a:t>Who benefits from standardization?</a:t>
            </a:r>
          </a:p>
          <a:p>
            <a:r>
              <a:rPr lang="en-US" baseline="0" dirty="0" smtClean="0"/>
              <a:t>Language documentation context vs. language reform context</a:t>
            </a:r>
          </a:p>
          <a:p>
            <a:r>
              <a:rPr lang="en-US" baseline="0" dirty="0" smtClean="0"/>
              <a:t>European languages standardized organically, over centuries</a:t>
            </a:r>
          </a:p>
          <a:p>
            <a:r>
              <a:rPr lang="en-US" baseline="0" dirty="0" smtClean="0"/>
              <a:t>Community ownership is essential, can’t be seen as top-down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D62D8-3FED-F541-A259-45CB45D8FA0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3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Pomo: researcher</a:t>
            </a:r>
            <a:r>
              <a:rPr lang="en-US" baseline="0" dirty="0" smtClean="0"/>
              <a:t> observed an instructor (elder) “translating” the designed orthography into something more familiar. “Neither she nor anyone else in the class understood the </a:t>
            </a:r>
            <a:r>
              <a:rPr lang="en-US" baseline="0" dirty="0" err="1" smtClean="0"/>
              <a:t>specialezed</a:t>
            </a:r>
            <a:r>
              <a:rPr lang="en-US" baseline="0" dirty="0" smtClean="0"/>
              <a:t> symbols or knew the pronunciation even of familiar symbols.  </a:t>
            </a:r>
          </a:p>
          <a:p>
            <a:r>
              <a:rPr lang="en-US" baseline="0" dirty="0" smtClean="0"/>
              <a:t>Example: </a:t>
            </a:r>
            <a:r>
              <a:rPr lang="en-US" baseline="0" dirty="0" err="1" smtClean="0"/>
              <a:t>xó.mča</a:t>
            </a:r>
            <a:r>
              <a:rPr lang="en-US" baseline="0" dirty="0" smtClean="0"/>
              <a:t> -&gt; home </a:t>
            </a:r>
            <a:r>
              <a:rPr lang="en-US" baseline="0" dirty="0" err="1" smtClean="0"/>
              <a:t>ca</a:t>
            </a:r>
            <a:endParaRPr lang="en-US" baseline="0" dirty="0" smtClean="0"/>
          </a:p>
          <a:p>
            <a:r>
              <a:rPr lang="en-US" baseline="0" dirty="0" smtClean="0"/>
              <a:t>Also: Inupiaq post-it notes in the office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D62D8-3FED-F541-A259-45CB45D8FA0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618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Yanesha</a:t>
            </a:r>
            <a:r>
              <a:rPr lang="en-US" dirty="0" smtClean="0"/>
              <a:t> – language </a:t>
            </a:r>
            <a:r>
              <a:rPr lang="en-US" smtClean="0"/>
              <a:t>of Peru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D62D8-3FED-F541-A259-45CB45D8FA0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56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5779-9AC8-814B-AC18-B6F4DDED4E6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F6AB-0D0D-B24D-8FD3-E4F54ACF0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5779-9AC8-814B-AC18-B6F4DDED4E6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F6AB-0D0D-B24D-8FD3-E4F54ACF0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49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5779-9AC8-814B-AC18-B6F4DDED4E6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F6AB-0D0D-B24D-8FD3-E4F54ACF0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711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5779-9AC8-814B-AC18-B6F4DDED4E6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F6AB-0D0D-B24D-8FD3-E4F54ACF0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932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5779-9AC8-814B-AC18-B6F4DDED4E6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F6AB-0D0D-B24D-8FD3-E4F54ACF0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1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5779-9AC8-814B-AC18-B6F4DDED4E6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F6AB-0D0D-B24D-8FD3-E4F54ACF0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51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5779-9AC8-814B-AC18-B6F4DDED4E6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F6AB-0D0D-B24D-8FD3-E4F54ACF0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130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5779-9AC8-814B-AC18-B6F4DDED4E6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F6AB-0D0D-B24D-8FD3-E4F54ACF0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082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5779-9AC8-814B-AC18-B6F4DDED4E6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F6AB-0D0D-B24D-8FD3-E4F54ACF0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56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5779-9AC8-814B-AC18-B6F4DDED4E6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F6AB-0D0D-B24D-8FD3-E4F54ACF0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8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5779-9AC8-814B-AC18-B6F4DDED4E6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F6AB-0D0D-B24D-8FD3-E4F54ACF0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034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A5779-9AC8-814B-AC18-B6F4DDED4E6B}" type="datetimeFigureOut">
              <a:rPr lang="en-US" smtClean="0"/>
              <a:t>9/27/16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3F6AB-0D0D-B24D-8FD3-E4F54ACF0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94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Orthography Development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Laura Mayfield Tomokiyo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889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Usability: Teaching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get speakers to use the orthography?</a:t>
            </a:r>
          </a:p>
          <a:p>
            <a:pPr lvl="1"/>
            <a:r>
              <a:rPr lang="en-US" dirty="0" smtClean="0"/>
              <a:t>Phonemic awareness</a:t>
            </a:r>
          </a:p>
          <a:p>
            <a:pPr lvl="1"/>
            <a:r>
              <a:rPr lang="en-US" dirty="0" smtClean="0"/>
              <a:t>Teaching materials and instruction</a:t>
            </a:r>
          </a:p>
          <a:p>
            <a:pPr lvl="1"/>
            <a:r>
              <a:rPr lang="en-US" dirty="0" smtClean="0"/>
              <a:t>Motivation/opportunity to write</a:t>
            </a:r>
          </a:p>
          <a:p>
            <a:pPr lvl="1"/>
            <a:r>
              <a:rPr lang="en-US" dirty="0" smtClean="0"/>
              <a:t>Formative feedback loop </a:t>
            </a:r>
          </a:p>
          <a:p>
            <a:pPr lvl="1"/>
            <a:endParaRPr lang="en-US" dirty="0"/>
          </a:p>
          <a:p>
            <a:r>
              <a:rPr lang="en-US" dirty="0" smtClean="0"/>
              <a:t>The orthography is only useful if people use it!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997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boundaries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Many languages are not written with much white space</a:t>
            </a:r>
          </a:p>
          <a:p>
            <a:r>
              <a:rPr lang="en-US" dirty="0" err="1" smtClean="0"/>
              <a:t>Orthographers</a:t>
            </a:r>
            <a:r>
              <a:rPr lang="en-US" dirty="0" smtClean="0"/>
              <a:t> often intuitively follow a system they are familiar with</a:t>
            </a:r>
          </a:p>
          <a:p>
            <a:r>
              <a:rPr lang="en-US" dirty="0" smtClean="0"/>
              <a:t>Purpose is to help beginning </a:t>
            </a:r>
            <a:r>
              <a:rPr lang="en-US" i="1" dirty="0" smtClean="0"/>
              <a:t>and</a:t>
            </a:r>
            <a:r>
              <a:rPr lang="en-US" dirty="0" smtClean="0"/>
              <a:t> fluent readers read with ease</a:t>
            </a:r>
          </a:p>
          <a:p>
            <a:r>
              <a:rPr lang="en-US" dirty="0" smtClean="0"/>
              <a:t>Some factors to consider:</a:t>
            </a:r>
          </a:p>
          <a:p>
            <a:pPr lvl="1"/>
            <a:r>
              <a:rPr lang="en-US" dirty="0" smtClean="0"/>
              <a:t>Syllable structure</a:t>
            </a:r>
          </a:p>
          <a:p>
            <a:pPr lvl="1"/>
            <a:r>
              <a:rPr lang="en-US" dirty="0" smtClean="0"/>
              <a:t>Movability</a:t>
            </a:r>
          </a:p>
          <a:p>
            <a:pPr lvl="1"/>
            <a:r>
              <a:rPr lang="en-US" dirty="0" err="1" smtClean="0"/>
              <a:t>Separability</a:t>
            </a:r>
            <a:endParaRPr lang="en-US" dirty="0" smtClean="0"/>
          </a:p>
          <a:p>
            <a:pPr lvl="1"/>
            <a:r>
              <a:rPr lang="en-US" dirty="0" smtClean="0"/>
              <a:t>Conceptual unity</a:t>
            </a:r>
          </a:p>
          <a:p>
            <a:pPr lvl="1"/>
            <a:r>
              <a:rPr lang="en-US" dirty="0" err="1" smtClean="0"/>
              <a:t>Pronounceability</a:t>
            </a:r>
            <a:r>
              <a:rPr lang="en-US" dirty="0" smtClean="0"/>
              <a:t> in isolation</a:t>
            </a:r>
            <a:r>
              <a:rPr lang="is-IS" dirty="0" smtClean="0"/>
              <a:t>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515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Standardization Necessary?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Streamlines language planning </a:t>
            </a:r>
          </a:p>
          <a:p>
            <a:pPr lvl="1"/>
            <a:r>
              <a:rPr lang="en-US" dirty="0" smtClean="0"/>
              <a:t>Easier to generate teaching/learning materials</a:t>
            </a:r>
          </a:p>
          <a:p>
            <a:pPr lvl="1"/>
            <a:r>
              <a:rPr lang="en-US" dirty="0" smtClean="0"/>
              <a:t>Basis for a body of literature</a:t>
            </a:r>
          </a:p>
          <a:p>
            <a:pPr lvl="1"/>
            <a:r>
              <a:rPr lang="en-US" dirty="0" smtClean="0"/>
              <a:t>Efficient in case of critical endangerment</a:t>
            </a:r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How to choose?</a:t>
            </a:r>
          </a:p>
          <a:p>
            <a:pPr lvl="1"/>
            <a:r>
              <a:rPr lang="en-US" dirty="0" smtClean="0"/>
              <a:t>Basis for judgments of intellect/ignorance</a:t>
            </a:r>
          </a:p>
          <a:p>
            <a:pPr lvl="1"/>
            <a:r>
              <a:rPr lang="en-US" dirty="0" smtClean="0"/>
              <a:t>Obscures diversity in the language </a:t>
            </a:r>
          </a:p>
          <a:p>
            <a:pPr lvl="1"/>
            <a:r>
              <a:rPr lang="en-US" dirty="0" smtClean="0"/>
              <a:t>Less relevant in digital age</a:t>
            </a:r>
          </a:p>
        </p:txBody>
      </p:sp>
    </p:spTree>
    <p:extLst>
      <p:ext uri="{BB962C8B-B14F-4D97-AF65-F5344CB8AC3E}">
        <p14:creationId xmlns:p14="http://schemas.microsoft.com/office/powerpoint/2010/main" val="2761408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Orthography Diplomacy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Linguist’s tendency is toward systematic, logical, efficient design</a:t>
            </a:r>
          </a:p>
          <a:p>
            <a:r>
              <a:rPr lang="en-US" dirty="0" smtClean="0"/>
              <a:t>Not always compatible with community needs</a:t>
            </a:r>
          </a:p>
          <a:p>
            <a:pPr lvl="1"/>
            <a:r>
              <a:rPr lang="en-US" dirty="0" smtClean="0"/>
              <a:t>Non-fluent speakers in teaching roles</a:t>
            </a:r>
          </a:p>
          <a:p>
            <a:pPr lvl="1"/>
            <a:r>
              <a:rPr lang="en-US" dirty="0" smtClean="0"/>
              <a:t>Increasingly strong transfer wishes/influences</a:t>
            </a:r>
          </a:p>
          <a:p>
            <a:pPr lvl="1"/>
            <a:r>
              <a:rPr lang="en-US" dirty="0" smtClean="0"/>
              <a:t>Specialized symbols, unfamiliar distinctions are just hard to learn</a:t>
            </a:r>
          </a:p>
          <a:p>
            <a:pPr lvl="2"/>
            <a:r>
              <a:rPr lang="en-US" dirty="0" smtClean="0"/>
              <a:t>Pomo: “Indian phonics”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582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for a new writing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Maximum motivation for the learner</a:t>
            </a:r>
          </a:p>
          <a:p>
            <a:r>
              <a:rPr lang="en-US" dirty="0" smtClean="0"/>
              <a:t>Maximum representation of speech</a:t>
            </a:r>
          </a:p>
          <a:p>
            <a:r>
              <a:rPr lang="en-US" dirty="0" smtClean="0"/>
              <a:t>Maximum ease of learning</a:t>
            </a:r>
          </a:p>
          <a:p>
            <a:r>
              <a:rPr lang="en-US" dirty="0" smtClean="0"/>
              <a:t>Maximum transfer</a:t>
            </a:r>
          </a:p>
          <a:p>
            <a:r>
              <a:rPr lang="en-US" dirty="0" smtClean="0"/>
              <a:t>Maximum ease of reproduction</a:t>
            </a:r>
          </a:p>
          <a:p>
            <a:endParaRPr lang="en-US" dirty="0"/>
          </a:p>
          <a:p>
            <a:pPr marL="0" indent="0" algn="r">
              <a:buNone/>
            </a:pPr>
            <a:r>
              <a:rPr lang="en-US" sz="2000" i="1" dirty="0" smtClean="0"/>
              <a:t>Smalley 1963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3301659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Bias of familiarity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linguists and non-linguists have it</a:t>
            </a:r>
          </a:p>
          <a:p>
            <a:r>
              <a:rPr lang="en-US" dirty="0" smtClean="0"/>
              <a:t>Makes each group potentially blind to the preferences/intuitions of the other group</a:t>
            </a:r>
          </a:p>
          <a:p>
            <a:r>
              <a:rPr lang="en-US" dirty="0" smtClean="0"/>
              <a:t>Especially: we can fail to recognize that non-linguists / 2L learners of minority language have different transfer issues than we do</a:t>
            </a:r>
          </a:p>
          <a:p>
            <a:pPr lvl="1"/>
            <a:r>
              <a:rPr lang="en-US" dirty="0" smtClean="0"/>
              <a:t>Don’t overestimate the ease of learning of phonetically-based alphabets!</a:t>
            </a:r>
          </a:p>
        </p:txBody>
      </p:sp>
    </p:spTree>
    <p:extLst>
      <p:ext uri="{BB962C8B-B14F-4D97-AF65-F5344CB8AC3E}">
        <p14:creationId xmlns:p14="http://schemas.microsoft.com/office/powerpoint/2010/main" val="1672925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Bias of familiarity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example</a:t>
            </a:r>
            <a:r>
              <a:rPr lang="is-IS" dirty="0" smtClean="0"/>
              <a:t>…</a:t>
            </a:r>
          </a:p>
          <a:p>
            <a:pPr lvl="1"/>
            <a:r>
              <a:rPr lang="en-US" dirty="0" smtClean="0"/>
              <a:t>S</a:t>
            </a:r>
            <a:r>
              <a:rPr lang="is-IS" dirty="0" smtClean="0"/>
              <a:t>tudents may not be at all proficient in use of the IPA even after a semester-long course</a:t>
            </a:r>
          </a:p>
          <a:p>
            <a:pPr lvl="1"/>
            <a:r>
              <a:rPr lang="is-IS" dirty="0" smtClean="0"/>
              <a:t>Even proficient users will transcribe differently depending on whether they are native or non-native speakers – we are coming from different phonological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404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Yanesha</a:t>
            </a:r>
            <a:r>
              <a:rPr lang="en-US" dirty="0" smtClean="0"/>
              <a:t>’ Alphabet for the Electronic Age</a:t>
            </a:r>
          </a:p>
          <a:p>
            <a:pPr lvl="1"/>
            <a:r>
              <a:rPr lang="en-US" dirty="0" smtClean="0"/>
              <a:t>Mary Ruth Wise</a:t>
            </a:r>
          </a:p>
          <a:p>
            <a:r>
              <a:rPr lang="en-US" dirty="0" err="1" smtClean="0"/>
              <a:t>Kurtöp</a:t>
            </a:r>
            <a:r>
              <a:rPr lang="en-US" dirty="0" smtClean="0"/>
              <a:t> Orthography Development in Bhutan</a:t>
            </a:r>
          </a:p>
          <a:p>
            <a:pPr lvl="1"/>
            <a:r>
              <a:rPr lang="en-US" dirty="0" smtClean="0"/>
              <a:t>Gwendolyn </a:t>
            </a:r>
            <a:r>
              <a:rPr lang="en-US" dirty="0" err="1" smtClean="0"/>
              <a:t>Hyslop</a:t>
            </a:r>
            <a:endParaRPr lang="en-US" dirty="0" smtClean="0"/>
          </a:p>
          <a:p>
            <a:r>
              <a:rPr lang="en-US" dirty="0" smtClean="0"/>
              <a:t>Case Studies of Orthography Decision Making in Mainland Southeast Asia</a:t>
            </a:r>
          </a:p>
          <a:p>
            <a:pPr lvl="1"/>
            <a:r>
              <a:rPr lang="en-US" dirty="0" err="1" smtClean="0"/>
              <a:t>Larin</a:t>
            </a:r>
            <a:r>
              <a:rPr lang="en-US" dirty="0" smtClean="0"/>
              <a:t> Adams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617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Largely from: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29" y="1600200"/>
            <a:ext cx="8915602" cy="4525963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Developing Orthographies for Unwritten Languages</a:t>
            </a:r>
            <a:endParaRPr lang="en-US" dirty="0"/>
          </a:p>
          <a:p>
            <a:pPr marL="0" indent="0" algn="ctr">
              <a:buNone/>
            </a:pPr>
            <a:r>
              <a:rPr lang="en-US" sz="2400" dirty="0" smtClean="0"/>
              <a:t>Michael Cahill and </a:t>
            </a:r>
            <a:r>
              <a:rPr lang="en-US" sz="2400" dirty="0" err="1" smtClean="0"/>
              <a:t>Keren</a:t>
            </a:r>
            <a:r>
              <a:rPr lang="en-US" sz="2400" dirty="0" smtClean="0"/>
              <a:t> Rice, eds.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0943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orthography?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A system for representing language in written form</a:t>
            </a:r>
          </a:p>
          <a:p>
            <a:pPr lvl="1"/>
            <a:r>
              <a:rPr lang="en-US" dirty="0" smtClean="0"/>
              <a:t>Graphemes (individual characters)</a:t>
            </a:r>
          </a:p>
          <a:p>
            <a:pPr lvl="1"/>
            <a:r>
              <a:rPr lang="en-US" dirty="0" smtClean="0"/>
              <a:t>Word breaks</a:t>
            </a:r>
          </a:p>
          <a:p>
            <a:pPr lvl="1"/>
            <a:r>
              <a:rPr lang="en-US" dirty="0" smtClean="0"/>
              <a:t>Punctuation</a:t>
            </a:r>
          </a:p>
          <a:p>
            <a:pPr lvl="1"/>
            <a:r>
              <a:rPr lang="en-US" dirty="0" smtClean="0"/>
              <a:t>Diacritics</a:t>
            </a:r>
          </a:p>
          <a:p>
            <a:pPr lvl="1"/>
            <a:r>
              <a:rPr lang="en-US" dirty="0" smtClean="0"/>
              <a:t>Rules for splitting and hyphenation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pelling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280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Increased attention to orthographies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Financial</a:t>
            </a:r>
          </a:p>
          <a:p>
            <a:pPr lvl="1"/>
            <a:r>
              <a:rPr lang="en-US" dirty="0" smtClean="0"/>
              <a:t>Funding connected to literacy</a:t>
            </a:r>
          </a:p>
          <a:p>
            <a:r>
              <a:rPr lang="en-US" dirty="0" smtClean="0"/>
              <a:t>Humanitarian </a:t>
            </a:r>
          </a:p>
          <a:p>
            <a:pPr lvl="1"/>
            <a:r>
              <a:rPr lang="en-US" dirty="0" smtClean="0"/>
              <a:t>UNESCO mother tongue education</a:t>
            </a:r>
          </a:p>
          <a:p>
            <a:r>
              <a:rPr lang="en-US" dirty="0" smtClean="0"/>
              <a:t>Technological </a:t>
            </a:r>
          </a:p>
          <a:p>
            <a:pPr lvl="1"/>
            <a:r>
              <a:rPr lang="en-US" dirty="0" smtClean="0"/>
              <a:t>Unicode / font support</a:t>
            </a:r>
          </a:p>
          <a:p>
            <a:pPr lvl="1"/>
            <a:r>
              <a:rPr lang="en-US" dirty="0" smtClean="0"/>
              <a:t>Cell phones, smart phones, messaging,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575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effective orthography is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Linguistically sound</a:t>
            </a:r>
          </a:p>
          <a:p>
            <a:r>
              <a:rPr lang="en-US" dirty="0" smtClean="0"/>
              <a:t>Acceptable to all stakeholders</a:t>
            </a:r>
          </a:p>
          <a:p>
            <a:r>
              <a:rPr lang="en-US" dirty="0" smtClean="0"/>
              <a:t>Usable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40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Acceptability: Governmental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Are there national policies?</a:t>
            </a:r>
          </a:p>
          <a:p>
            <a:pPr lvl="2"/>
            <a:r>
              <a:rPr lang="en-US" dirty="0" smtClean="0"/>
              <a:t>Tone markings disallowed in Ghana</a:t>
            </a:r>
          </a:p>
          <a:p>
            <a:pPr lvl="2"/>
            <a:r>
              <a:rPr lang="en-US" dirty="0" smtClean="0"/>
              <a:t>Roman-based orthographies must draw from an official unified alphabet in Cameroon</a:t>
            </a:r>
          </a:p>
          <a:p>
            <a:pPr lvl="1"/>
            <a:r>
              <a:rPr lang="en-US" dirty="0" smtClean="0"/>
              <a:t>Is approval required?</a:t>
            </a:r>
          </a:p>
          <a:p>
            <a:pPr lvl="2"/>
            <a:r>
              <a:rPr lang="en-US" dirty="0" smtClean="0"/>
              <a:t>CAR must have all new orthographies approved by the national government</a:t>
            </a:r>
          </a:p>
          <a:p>
            <a:pPr lvl="2"/>
            <a:r>
              <a:rPr lang="en-US" dirty="0" smtClean="0"/>
              <a:t>Ethiopia has several possible agencies to seek approval from</a:t>
            </a:r>
          </a:p>
        </p:txBody>
      </p:sp>
    </p:spTree>
    <p:extLst>
      <p:ext uri="{BB962C8B-B14F-4D97-AF65-F5344CB8AC3E}">
        <p14:creationId xmlns:p14="http://schemas.microsoft.com/office/powerpoint/2010/main" val="3786132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Acceptability: Sociolinguistic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Which dialect to use</a:t>
            </a:r>
          </a:p>
          <a:p>
            <a:pPr lvl="1"/>
            <a:r>
              <a:rPr lang="en-US" dirty="0" err="1" smtClean="0"/>
              <a:t>Unilectal</a:t>
            </a:r>
            <a:r>
              <a:rPr lang="en-US" dirty="0" smtClean="0"/>
              <a:t> – which one to use? Prestige? Size? Age?</a:t>
            </a:r>
          </a:p>
          <a:p>
            <a:pPr lvl="1"/>
            <a:r>
              <a:rPr lang="en-US" dirty="0" err="1" smtClean="0"/>
              <a:t>Multilectal</a:t>
            </a:r>
            <a:r>
              <a:rPr lang="en-US" dirty="0" smtClean="0"/>
              <a:t> – combine elements, but whose speech does it represent?</a:t>
            </a:r>
          </a:p>
          <a:p>
            <a:pPr lvl="1"/>
            <a:r>
              <a:rPr lang="en-US" dirty="0" smtClean="0"/>
              <a:t>Differentiation – allow for levels of standardization</a:t>
            </a:r>
          </a:p>
          <a:p>
            <a:r>
              <a:rPr lang="en-US" dirty="0" smtClean="0"/>
              <a:t>Relationship with other languages</a:t>
            </a:r>
          </a:p>
          <a:p>
            <a:pPr lvl="1"/>
            <a:r>
              <a:rPr lang="en-US" dirty="0" smtClean="0"/>
              <a:t>Sometimes desirable to look like another language</a:t>
            </a:r>
          </a:p>
          <a:p>
            <a:pPr lvl="2"/>
            <a:r>
              <a:rPr lang="en-US" dirty="0" smtClean="0"/>
              <a:t>Similarity with a familiar or prestigious language</a:t>
            </a:r>
          </a:p>
          <a:p>
            <a:pPr lvl="1"/>
            <a:r>
              <a:rPr lang="en-US" dirty="0" smtClean="0"/>
              <a:t>Sometimes desirable </a:t>
            </a:r>
            <a:r>
              <a:rPr lang="en-US" i="1" dirty="0" smtClean="0"/>
              <a:t>not</a:t>
            </a:r>
            <a:r>
              <a:rPr lang="en-US" dirty="0" smtClean="0"/>
              <a:t> to look like another </a:t>
            </a:r>
          </a:p>
          <a:p>
            <a:pPr lvl="2"/>
            <a:r>
              <a:rPr lang="en-US" dirty="0" smtClean="0"/>
              <a:t>Motivated by rivalry, identity</a:t>
            </a:r>
          </a:p>
          <a:p>
            <a:r>
              <a:rPr lang="en-US" dirty="0" smtClean="0"/>
              <a:t>Choice of scripts</a:t>
            </a:r>
          </a:p>
          <a:p>
            <a:pPr lvl="1"/>
            <a:r>
              <a:rPr lang="en-US" dirty="0" smtClean="0"/>
              <a:t>Cyrillic vs. roman for Serbian/Croatian</a:t>
            </a:r>
          </a:p>
          <a:p>
            <a:pPr lvl="1"/>
            <a:r>
              <a:rPr lang="en-US" dirty="0" smtClean="0"/>
              <a:t>Arabic vs. roman for </a:t>
            </a:r>
            <a:r>
              <a:rPr lang="en-US" dirty="0" err="1" smtClean="0"/>
              <a:t>Tuareg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719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Usability: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Underrepresentation/Overrepresentation</a:t>
            </a:r>
          </a:p>
          <a:p>
            <a:pPr lvl="2"/>
            <a:r>
              <a:rPr lang="en-US" dirty="0" smtClean="0"/>
              <a:t>Fewer/more graphemes than phonemes</a:t>
            </a:r>
          </a:p>
          <a:p>
            <a:pPr lvl="1"/>
            <a:r>
              <a:rPr lang="en-US" dirty="0" smtClean="0"/>
              <a:t>Transfer to major languages</a:t>
            </a:r>
          </a:p>
          <a:p>
            <a:pPr lvl="2"/>
            <a:r>
              <a:rPr lang="en-US" dirty="0" smtClean="0"/>
              <a:t>Tension between literacy and identity</a:t>
            </a:r>
          </a:p>
          <a:p>
            <a:pPr lvl="1"/>
            <a:r>
              <a:rPr lang="en-US" dirty="0" smtClean="0"/>
              <a:t>Readability</a:t>
            </a:r>
          </a:p>
          <a:p>
            <a:pPr lvl="2"/>
            <a:r>
              <a:rPr lang="en-US" dirty="0" smtClean="0"/>
              <a:t>Not too many similar characters</a:t>
            </a:r>
          </a:p>
          <a:p>
            <a:pPr lvl="2"/>
            <a:r>
              <a:rPr lang="en-US" dirty="0" smtClean="0"/>
              <a:t>Consider fonts (sans serif easier to read)</a:t>
            </a:r>
          </a:p>
          <a:p>
            <a:pPr lvl="1"/>
            <a:r>
              <a:rPr lang="en-US" dirty="0" smtClean="0"/>
              <a:t>Testing, testing, testing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335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Usability: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Unicode compliance</a:t>
            </a:r>
          </a:p>
          <a:p>
            <a:r>
              <a:rPr lang="en-US" dirty="0" smtClean="0"/>
              <a:t>Font rendering</a:t>
            </a:r>
          </a:p>
          <a:p>
            <a:r>
              <a:rPr lang="en-US" dirty="0" smtClean="0"/>
              <a:t>Non-digital printing (custom typewriter keys!)</a:t>
            </a:r>
          </a:p>
          <a:p>
            <a:r>
              <a:rPr lang="en-US" dirty="0" smtClean="0"/>
              <a:t>Entry method (taps, strokes, multi-step)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267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3171</TotalTime>
  <Words>974</Words>
  <Application>Microsoft Macintosh PowerPoint</Application>
  <PresentationFormat>On-screen Show (4:3)</PresentationFormat>
  <Paragraphs>149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Orthography Development</vt:lpstr>
      <vt:lpstr>Largely from:</vt:lpstr>
      <vt:lpstr>What is orthography?  </vt:lpstr>
      <vt:lpstr>Increased attention to orthographies</vt:lpstr>
      <vt:lpstr>An effective orthography is…</vt:lpstr>
      <vt:lpstr>Acceptability: Governmental</vt:lpstr>
      <vt:lpstr>Acceptability: Sociolinguistic</vt:lpstr>
      <vt:lpstr>Usability: Learning</vt:lpstr>
      <vt:lpstr>Usability: Production</vt:lpstr>
      <vt:lpstr>Usability: Teaching </vt:lpstr>
      <vt:lpstr>Word boundaries </vt:lpstr>
      <vt:lpstr>Is Standardization Necessary?</vt:lpstr>
      <vt:lpstr>Orthography Diplomacy</vt:lpstr>
      <vt:lpstr>Criteria for a new writing system</vt:lpstr>
      <vt:lpstr>Bias of familiarity </vt:lpstr>
      <vt:lpstr>Bias of familiarity </vt:lpstr>
      <vt:lpstr>Assignments</vt:lpstr>
    </vt:vector>
  </TitlesOfParts>
  <Company>University of Pittsburgh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Orthographies</dc:title>
  <dc:creator>Laura Tomokiyo</dc:creator>
  <cp:lastModifiedBy>Laura Tomokiyo</cp:lastModifiedBy>
  <cp:revision>16</cp:revision>
  <dcterms:created xsi:type="dcterms:W3CDTF">2016-09-25T15:54:37Z</dcterms:created>
  <dcterms:modified xsi:type="dcterms:W3CDTF">2016-09-27T21:49:34Z</dcterms:modified>
</cp:coreProperties>
</file>