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66" r:id="rId3"/>
    <p:sldId id="26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A4060-0507-BE42-AB2F-F79DF7968C9F}" type="datetimeFigureOut">
              <a:rPr lang="en-US" smtClean="0"/>
              <a:t>9/10/15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98350-E907-DA4F-9E2F-3BF0F9100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9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dies when no one speaks it anymore.  But how do we define</a:t>
            </a:r>
            <a:r>
              <a:rPr lang="en-US" baseline="0" dirty="0" smtClean="0"/>
              <a:t> this?  How do we know if something is a language?  How do we know if no one speaks it anymore?  And what can we do about it?  Crystal is trying to give us a framework for thinking about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67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DNH = do no harm</a:t>
            </a:r>
          </a:p>
          <a:p>
            <a:r>
              <a:rPr lang="en-US" dirty="0" smtClean="0"/>
              <a:t>Became</a:t>
            </a:r>
            <a:r>
              <a:rPr lang="en-US" baseline="0" dirty="0" smtClean="0"/>
              <a:t> easy to forget about the people</a:t>
            </a:r>
          </a:p>
          <a:p>
            <a:r>
              <a:rPr lang="en-US" baseline="0" dirty="0" smtClean="0"/>
              <a:t>Step into a complex social setting</a:t>
            </a:r>
          </a:p>
          <a:p>
            <a:r>
              <a:rPr lang="en-US" baseline="0" dirty="0" smtClean="0"/>
              <a:t>Documentation: Permanent portrayal of a language using all </a:t>
            </a:r>
            <a:r>
              <a:rPr lang="en-US" baseline="0" dirty="0" err="1" smtClean="0"/>
              <a:t>avaialble</a:t>
            </a:r>
            <a:r>
              <a:rPr lang="en-US" baseline="0" dirty="0" smtClean="0"/>
              <a:t> means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28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down:</a:t>
            </a:r>
            <a:r>
              <a:rPr lang="en-US" baseline="0" dirty="0" smtClean="0"/>
              <a:t> “dilution” of language; “stealing” words or violating ownership of words, rights to use words</a:t>
            </a:r>
          </a:p>
          <a:p>
            <a:r>
              <a:rPr lang="en-US" baseline="0" dirty="0" smtClean="0"/>
              <a:t>Ownership vs. Stewardship –does it matter if the rules have been followed if the last speaker dies?</a:t>
            </a:r>
          </a:p>
          <a:p>
            <a:r>
              <a:rPr lang="en-US" baseline="0" dirty="0" smtClean="0"/>
              <a:t>Outsiders (academics!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280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2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dies before last speaker dies – when</a:t>
            </a:r>
            <a:r>
              <a:rPr lang="en-US" baseline="0" dirty="0" smtClean="0"/>
              <a:t> speaker has no one to communicate with, the language is dead.  (Or dormant – Miami, Hebrew)</a:t>
            </a:r>
          </a:p>
          <a:p>
            <a:r>
              <a:rPr lang="en-US" baseline="0" dirty="0" smtClean="0"/>
              <a:t>Upgrades: New </a:t>
            </a:r>
            <a:r>
              <a:rPr lang="en-US" baseline="0" dirty="0" err="1" smtClean="0"/>
              <a:t>Englishes</a:t>
            </a:r>
            <a:r>
              <a:rPr lang="en-US" baseline="0" dirty="0" smtClean="0"/>
              <a:t> – is Indian English an accent, variety, dialect? Discuss</a:t>
            </a:r>
          </a:p>
          <a:p>
            <a:r>
              <a:rPr lang="en-US" baseline="0" dirty="0" smtClean="0"/>
              <a:t>Public awareness of variety – at one school, students with Indian English accented parents treated as ELL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Media can use inaccurate comparisons to over-</a:t>
            </a:r>
            <a:r>
              <a:rPr lang="en-US" baseline="0" dirty="0" smtClean="0"/>
              <a:t> or under-estimate the size of the problem</a:t>
            </a:r>
          </a:p>
          <a:p>
            <a:r>
              <a:rPr lang="en-US" baseline="0" dirty="0" smtClean="0"/>
              <a:t>In pacific islands, 500 can be perfectly stable; in </a:t>
            </a:r>
            <a:r>
              <a:rPr lang="en-US" baseline="0" dirty="0" err="1" smtClean="0"/>
              <a:t>europe</a:t>
            </a:r>
            <a:r>
              <a:rPr lang="en-US" baseline="0" dirty="0" smtClean="0"/>
              <a:t> 500 is miniscule</a:t>
            </a:r>
          </a:p>
          <a:p>
            <a:r>
              <a:rPr lang="en-US" baseline="0" dirty="0" smtClean="0"/>
              <a:t>Yoruba (20 million speakers) “deprived” as  it is dominated by English in higher </a:t>
            </a:r>
            <a:r>
              <a:rPr lang="en-US" baseline="0" dirty="0" err="1" smtClean="0"/>
              <a:t>ed</a:t>
            </a:r>
            <a:endParaRPr lang="en-US" baseline="0" dirty="0" smtClean="0"/>
          </a:p>
          <a:p>
            <a:r>
              <a:rPr lang="en-US" baseline="0" dirty="0" smtClean="0"/>
              <a:t>Parents’ main ambition </a:t>
            </a:r>
            <a:r>
              <a:rPr lang="en-US" baseline="0" dirty="0" err="1" smtClean="0"/>
              <a:t>issometimes</a:t>
            </a:r>
            <a:r>
              <a:rPr lang="en-US" baseline="0" dirty="0" smtClean="0"/>
              <a:t> for their children to speak the dominant language (Bambara...)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99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Quote from </a:t>
            </a:r>
            <a:r>
              <a:rPr lang="en-US" dirty="0" err="1" smtClean="0"/>
              <a:t>Rizkalla</a:t>
            </a:r>
            <a:r>
              <a:rPr lang="en-US" dirty="0" smtClean="0"/>
              <a:t>, Aramaic speaker: ...They cannot see goats, or trees, or peasants</a:t>
            </a:r>
            <a:r>
              <a:rPr lang="en-US" baseline="0" dirty="0" smtClean="0"/>
              <a:t> working in the field (having moved to the city).  So all the words for these things are forgotten because they hear such words maybe once a year.  In this way the language gets poorer and poorer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81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Media can increase visibility, but media only reports what appears</a:t>
            </a:r>
            <a:r>
              <a:rPr lang="en-US" baseline="0" dirty="0" smtClean="0"/>
              <a:t> significant.  So first step is increasing the significance of cultural activities within the community</a:t>
            </a:r>
          </a:p>
          <a:p>
            <a:r>
              <a:rPr lang="en-US" baseline="0" dirty="0" smtClean="0"/>
              <a:t>Dynamism: defaced dominant-language road signs in Welsh, Basque, Gaelic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015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European</a:t>
            </a:r>
            <a:r>
              <a:rPr lang="en-US" baseline="0" dirty="0" smtClean="0"/>
              <a:t> movements, while they focus on European indigenous languages, send a strong message to those concerned with language rights in other parts of the world</a:t>
            </a:r>
          </a:p>
          <a:p>
            <a:r>
              <a:rPr lang="en-US" baseline="0" dirty="0" smtClean="0"/>
              <a:t>Also US Native American Languages Acts, </a:t>
            </a:r>
          </a:p>
          <a:p>
            <a:r>
              <a:rPr lang="en-US" baseline="0" dirty="0" smtClean="0"/>
              <a:t>Russian Federation law gives all languages the status of a natural property under the protection of the state</a:t>
            </a:r>
          </a:p>
          <a:p>
            <a:r>
              <a:rPr lang="en-US" baseline="0" dirty="0" smtClean="0"/>
              <a:t>Colombia: indigenous languages have official status; bilingual education policy</a:t>
            </a:r>
          </a:p>
          <a:p>
            <a:r>
              <a:rPr lang="en-US" baseline="0" dirty="0" smtClean="0"/>
              <a:t>Paraguay: Guarani chief sign of national identity spoken by 90% of the population</a:t>
            </a:r>
          </a:p>
          <a:p>
            <a:r>
              <a:rPr lang="en-US" baseline="0" dirty="0" smtClean="0"/>
              <a:t>Greenland: home rule 1979 led to a real increase in the numbers of bilingual Greenlanders appointed to senior positions</a:t>
            </a:r>
          </a:p>
          <a:p>
            <a:r>
              <a:rPr lang="en-US" baseline="0" dirty="0" smtClean="0"/>
              <a:t>Eritrea: no national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92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Hawaii – language nests to graduate school</a:t>
            </a:r>
          </a:p>
          <a:p>
            <a:r>
              <a:rPr lang="en-US" dirty="0" smtClean="0"/>
              <a:t>Barrow – struggling with</a:t>
            </a:r>
            <a:r>
              <a:rPr lang="en-US" baseline="0" dirty="0" smtClean="0"/>
              <a:t> vitality in schools</a:t>
            </a:r>
          </a:p>
          <a:p>
            <a:r>
              <a:rPr lang="en-US" baseline="0" dirty="0" smtClean="0"/>
              <a:t>Wampanoag – charter school</a:t>
            </a:r>
          </a:p>
          <a:p>
            <a:r>
              <a:rPr lang="en-US" baseline="0" smtClean="0"/>
              <a:t>Local language video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67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people think</a:t>
            </a:r>
            <a:r>
              <a:rPr lang="en-US" baseline="0" dirty="0" smtClean="0"/>
              <a:t> their language is being destroyed once it is </a:t>
            </a:r>
            <a:r>
              <a:rPr lang="en-US" baseline="0" smtClean="0"/>
              <a:t>written down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85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Equitability: web presence costs money; internet connection; character 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98350-E907-DA4F-9E2F-3BF0F9100BA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49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7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1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6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0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3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1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1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9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6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4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AB80C-1FAB-F549-857D-176AB16B71C2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70E27-EB1C-8648-A44D-1F8DB3353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1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Seminar on Endangered Languages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“Language Death” by David Crystal</a:t>
            </a:r>
          </a:p>
          <a:p>
            <a:r>
              <a:rPr lang="en-US" dirty="0" smtClean="0"/>
              <a:t>Chapter 1: What is language death?</a:t>
            </a:r>
          </a:p>
          <a:p>
            <a:r>
              <a:rPr lang="en-US" dirty="0" smtClean="0"/>
              <a:t>Chapter 5: What can be done?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14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An endangered language will progress if its speakers can write their language down</a:t>
            </a:r>
          </a:p>
          <a:p>
            <a:r>
              <a:rPr lang="en-US" dirty="0" smtClean="0"/>
              <a:t>Written language is static; oral language changes over time (good or bad?)</a:t>
            </a:r>
          </a:p>
          <a:p>
            <a:r>
              <a:rPr lang="en-US" dirty="0" smtClean="0"/>
              <a:t>Not just a repository – an analysis, system</a:t>
            </a:r>
          </a:p>
          <a:p>
            <a:r>
              <a:rPr lang="en-US" dirty="0" smtClean="0"/>
              <a:t>Controversial – writing can represent a loss of ownership</a:t>
            </a:r>
          </a:p>
          <a:p>
            <a:r>
              <a:rPr lang="en-US" smtClean="0"/>
              <a:t>Which variety?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97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digital world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An endangered language will progress if its speakers can make use of electronic technology</a:t>
            </a:r>
          </a:p>
          <a:p>
            <a:r>
              <a:rPr lang="en-US" dirty="0" smtClean="0"/>
              <a:t>Contributes to a public profile (equitably?)</a:t>
            </a:r>
          </a:p>
          <a:p>
            <a:r>
              <a:rPr lang="en-US" dirty="0" smtClean="0"/>
              <a:t>The internet separates identity from geography</a:t>
            </a:r>
          </a:p>
          <a:p>
            <a:r>
              <a:rPr lang="en-US" dirty="0" smtClean="0"/>
              <a:t>Normalization tools (text mining, spell check)</a:t>
            </a:r>
          </a:p>
          <a:p>
            <a:r>
              <a:rPr lang="en-US" dirty="0" smtClean="0"/>
              <a:t>Localization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617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can linguists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Diagnosis and assessment</a:t>
            </a:r>
          </a:p>
          <a:p>
            <a:r>
              <a:rPr lang="en-US" dirty="0" smtClean="0"/>
              <a:t>Description and analysis</a:t>
            </a:r>
          </a:p>
          <a:p>
            <a:r>
              <a:rPr lang="en-US" dirty="0" smtClean="0"/>
              <a:t>Intervention and re-assessment</a:t>
            </a:r>
          </a:p>
          <a:p>
            <a:r>
              <a:rPr lang="en-US" dirty="0" smtClean="0"/>
              <a:t>Linguist as doctor of linguistic health – DNH</a:t>
            </a:r>
          </a:p>
          <a:p>
            <a:r>
              <a:rPr lang="en-US" dirty="0" smtClean="0"/>
              <a:t>Linguist’s role in helping communities value and identify threats to their language</a:t>
            </a:r>
          </a:p>
          <a:p>
            <a:r>
              <a:rPr lang="en-US" dirty="0" smtClean="0"/>
              <a:t>Importance of social and political skills</a:t>
            </a:r>
          </a:p>
          <a:p>
            <a:r>
              <a:rPr lang="en-US" dirty="0" smtClean="0"/>
              <a:t>Documentation </a:t>
            </a:r>
          </a:p>
          <a:p>
            <a:pPr lvl="1"/>
            <a:r>
              <a:rPr lang="en-US" dirty="0" smtClean="0"/>
              <a:t>Only 60% of languages have any corpus</a:t>
            </a:r>
          </a:p>
          <a:p>
            <a:r>
              <a:rPr lang="en-US" i="1" dirty="0" smtClean="0"/>
              <a:t>Preventative linguistics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17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Linguists and 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The community, and only the community, can preserve a living language</a:t>
            </a:r>
          </a:p>
          <a:p>
            <a:r>
              <a:rPr lang="en-US" dirty="0" smtClean="0"/>
              <a:t>Team approach to management</a:t>
            </a:r>
          </a:p>
          <a:p>
            <a:pPr lvl="1"/>
            <a:r>
              <a:rPr lang="en-US" dirty="0" smtClean="0"/>
              <a:t>Makes use of diverse skills / contributions</a:t>
            </a:r>
          </a:p>
          <a:p>
            <a:pPr lvl="1"/>
            <a:r>
              <a:rPr lang="en-US" dirty="0" smtClean="0"/>
              <a:t>Can be tricky to negotiate different agendas</a:t>
            </a:r>
          </a:p>
          <a:p>
            <a:r>
              <a:rPr lang="en-US" dirty="0" smtClean="0"/>
              <a:t>Ultimately, local people must be trained</a:t>
            </a:r>
          </a:p>
          <a:p>
            <a:r>
              <a:rPr lang="en-US" dirty="0" smtClean="0"/>
              <a:t>Ownership vs. Stewardship</a:t>
            </a:r>
          </a:p>
          <a:p>
            <a:r>
              <a:rPr lang="en-US" dirty="0" smtClean="0"/>
              <a:t>Outsiders (academics!) profiting </a:t>
            </a:r>
          </a:p>
          <a:p>
            <a:r>
              <a:rPr lang="en-US" dirty="0" smtClean="0"/>
              <a:t>Rights to data</a:t>
            </a:r>
          </a:p>
        </p:txBody>
      </p:sp>
    </p:spTree>
    <p:extLst>
      <p:ext uri="{BB962C8B-B14F-4D97-AF65-F5344CB8AC3E}">
        <p14:creationId xmlns:p14="http://schemas.microsoft.com/office/powerpoint/2010/main" val="190686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76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Death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00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Number of languages</a:t>
            </a:r>
          </a:p>
          <a:p>
            <a:pPr lvl="1"/>
            <a:r>
              <a:rPr lang="en-US" dirty="0" smtClean="0"/>
              <a:t>How to count</a:t>
            </a:r>
          </a:p>
          <a:p>
            <a:r>
              <a:rPr lang="en-US" dirty="0" smtClean="0"/>
              <a:t>Names of Languages</a:t>
            </a:r>
          </a:p>
          <a:p>
            <a:pPr lvl="1"/>
            <a:r>
              <a:rPr lang="en-US" dirty="0" smtClean="0"/>
              <a:t>Own name, others names</a:t>
            </a:r>
          </a:p>
          <a:p>
            <a:pPr lvl="2"/>
            <a:r>
              <a:rPr lang="en-US" dirty="0" err="1" smtClean="0"/>
              <a:t>Tapshin</a:t>
            </a:r>
            <a:r>
              <a:rPr lang="en-US" dirty="0" smtClean="0"/>
              <a:t>/</a:t>
            </a:r>
            <a:r>
              <a:rPr lang="en-US" dirty="0" err="1" smtClean="0"/>
              <a:t>Nsur</a:t>
            </a:r>
            <a:r>
              <a:rPr lang="en-US" dirty="0" smtClean="0"/>
              <a:t>, </a:t>
            </a:r>
            <a:r>
              <a:rPr lang="en-US" dirty="0" err="1" smtClean="0"/>
              <a:t>Ns’r</a:t>
            </a:r>
            <a:r>
              <a:rPr lang="en-US" dirty="0" smtClean="0"/>
              <a:t>, </a:t>
            </a:r>
            <a:r>
              <a:rPr lang="en-US" dirty="0" err="1" smtClean="0"/>
              <a:t>Suru</a:t>
            </a:r>
            <a:r>
              <a:rPr lang="en-US" dirty="0" smtClean="0"/>
              <a:t>, </a:t>
            </a:r>
            <a:r>
              <a:rPr lang="en-US" dirty="0" err="1" smtClean="0"/>
              <a:t>Dishili</a:t>
            </a:r>
            <a:r>
              <a:rPr lang="en-US" dirty="0" smtClean="0"/>
              <a:t>, </a:t>
            </a:r>
            <a:r>
              <a:rPr lang="en-US" dirty="0" err="1" smtClean="0"/>
              <a:t>Myet</a:t>
            </a:r>
            <a:r>
              <a:rPr lang="en-US" dirty="0" smtClean="0"/>
              <a:t>...</a:t>
            </a:r>
          </a:p>
          <a:p>
            <a:pPr lvl="2"/>
            <a:r>
              <a:rPr lang="en-US" dirty="0" smtClean="0"/>
              <a:t>German, </a:t>
            </a:r>
            <a:r>
              <a:rPr lang="en-US" dirty="0" err="1" smtClean="0"/>
              <a:t>allemand</a:t>
            </a:r>
            <a:r>
              <a:rPr lang="en-US" dirty="0" smtClean="0"/>
              <a:t>, </a:t>
            </a:r>
            <a:r>
              <a:rPr lang="en-US" dirty="0" err="1" smtClean="0"/>
              <a:t>deutsch</a:t>
            </a:r>
            <a:r>
              <a:rPr lang="en-US" dirty="0" smtClean="0"/>
              <a:t>, </a:t>
            </a:r>
            <a:r>
              <a:rPr lang="en-US" dirty="0" err="1" smtClean="0"/>
              <a:t>tedesco</a:t>
            </a:r>
            <a:endParaRPr lang="en-US" dirty="0" smtClean="0"/>
          </a:p>
          <a:p>
            <a:r>
              <a:rPr lang="en-US" dirty="0" smtClean="0"/>
              <a:t>Language vs. Dialect</a:t>
            </a:r>
          </a:p>
          <a:p>
            <a:pPr lvl="1"/>
            <a:r>
              <a:rPr lang="en-US" dirty="0" smtClean="0"/>
              <a:t>Mutually intelligible</a:t>
            </a:r>
          </a:p>
          <a:p>
            <a:pPr lvl="1"/>
            <a:r>
              <a:rPr lang="en-US" dirty="0" smtClean="0"/>
              <a:t>But exceptions: Swedish, Danish, Norwegian; Cockney, AAV</a:t>
            </a:r>
          </a:p>
          <a:p>
            <a:pPr lvl="1"/>
            <a:r>
              <a:rPr lang="en-US" dirty="0" err="1" smtClean="0"/>
              <a:t>Socicopolitical</a:t>
            </a:r>
            <a:r>
              <a:rPr lang="en-US" dirty="0" smtClean="0"/>
              <a:t> movement can “upgrade” languages</a:t>
            </a:r>
          </a:p>
          <a:p>
            <a:r>
              <a:rPr lang="en-US" dirty="0" smtClean="0"/>
              <a:t>Half the current languages will die (?)</a:t>
            </a:r>
          </a:p>
        </p:txBody>
      </p:sp>
    </p:spTree>
    <p:extLst>
      <p:ext uri="{BB962C8B-B14F-4D97-AF65-F5344CB8AC3E}">
        <p14:creationId xmlns:p14="http://schemas.microsoft.com/office/powerpoint/2010/main" val="3820039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Speakers to Survive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500 enough?</a:t>
            </a:r>
          </a:p>
          <a:p>
            <a:pPr lvl="1"/>
            <a:r>
              <a:rPr lang="en-US" dirty="0" smtClean="0"/>
              <a:t>Depends on community size</a:t>
            </a:r>
          </a:p>
          <a:p>
            <a:pPr lvl="1"/>
            <a:r>
              <a:rPr lang="en-US" dirty="0" smtClean="0"/>
              <a:t>Depends on community dispersal</a:t>
            </a:r>
          </a:p>
          <a:p>
            <a:pPr lvl="1"/>
            <a:r>
              <a:rPr lang="en-US" dirty="0" smtClean="0"/>
              <a:t>Depends on community age distribution</a:t>
            </a:r>
          </a:p>
          <a:p>
            <a:r>
              <a:rPr lang="en-US" dirty="0" smtClean="0"/>
              <a:t>How many is enough?</a:t>
            </a:r>
          </a:p>
          <a:p>
            <a:pPr lvl="1"/>
            <a:r>
              <a:rPr lang="en-US" dirty="0" smtClean="0"/>
              <a:t>Top 20 languages spoken by 50% of people</a:t>
            </a:r>
          </a:p>
          <a:p>
            <a:r>
              <a:rPr lang="en-US" dirty="0" smtClean="0"/>
              <a:t>Dutch could become a language for home use only; not for business, education, and science</a:t>
            </a:r>
          </a:p>
        </p:txBody>
      </p:sp>
    </p:spTree>
    <p:extLst>
      <p:ext uri="{BB962C8B-B14F-4D97-AF65-F5344CB8AC3E}">
        <p14:creationId xmlns:p14="http://schemas.microsoft.com/office/powerpoint/2010/main" val="402951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to language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Decline of use at home</a:t>
            </a:r>
          </a:p>
          <a:p>
            <a:r>
              <a:rPr lang="en-US" dirty="0" smtClean="0"/>
              <a:t>Aging of fluent population</a:t>
            </a:r>
          </a:p>
          <a:p>
            <a:r>
              <a:rPr lang="en-US" dirty="0" smtClean="0"/>
              <a:t>Migration (in and out)</a:t>
            </a:r>
            <a:endParaRPr lang="en-US" dirty="0" smtClean="0"/>
          </a:p>
          <a:p>
            <a:r>
              <a:rPr lang="en-US" dirty="0" smtClean="0"/>
              <a:t>Dispersal</a:t>
            </a:r>
          </a:p>
          <a:p>
            <a:r>
              <a:rPr lang="en-US" dirty="0" smtClean="0"/>
              <a:t>Integration with dominant language community</a:t>
            </a:r>
          </a:p>
          <a:p>
            <a:r>
              <a:rPr lang="en-US" dirty="0" smtClean="0"/>
              <a:t>Domain shift (education, business, religion...)</a:t>
            </a:r>
          </a:p>
          <a:p>
            <a:r>
              <a:rPr lang="en-US" dirty="0" smtClean="0"/>
              <a:t>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9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 of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Simplification of grammatical structures</a:t>
            </a:r>
          </a:p>
          <a:p>
            <a:r>
              <a:rPr lang="en-US" dirty="0" smtClean="0"/>
              <a:t>Transfer of dominant language structures</a:t>
            </a:r>
          </a:p>
          <a:p>
            <a:r>
              <a:rPr lang="en-US" dirty="0" smtClean="0"/>
              <a:t>Vocabulary </a:t>
            </a:r>
          </a:p>
          <a:p>
            <a:pPr lvl="1"/>
            <a:r>
              <a:rPr lang="en-US" dirty="0" smtClean="0"/>
              <a:t>Some languages survive in one domain only (e.g. </a:t>
            </a:r>
            <a:r>
              <a:rPr lang="en-US" smtClean="0"/>
              <a:t>Botany)</a:t>
            </a:r>
            <a:endParaRPr lang="en-US" dirty="0"/>
          </a:p>
          <a:p>
            <a:r>
              <a:rPr lang="en-US" dirty="0" smtClean="0"/>
              <a:t>What else?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 smtClean="0"/>
              <a:t>Significant loss can occur over one generation</a:t>
            </a:r>
          </a:p>
        </p:txBody>
      </p:sp>
    </p:spTree>
    <p:extLst>
      <p:ext uri="{BB962C8B-B14F-4D97-AF65-F5344CB8AC3E}">
        <p14:creationId xmlns:p14="http://schemas.microsoft.com/office/powerpoint/2010/main" val="459207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Prestige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45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An endangered language will progress if its speakers increase their prestige within the dominant community</a:t>
            </a:r>
          </a:p>
          <a:p>
            <a:r>
              <a:rPr lang="en-US" dirty="0" smtClean="0"/>
              <a:t>Media presence</a:t>
            </a:r>
          </a:p>
          <a:p>
            <a:r>
              <a:rPr lang="en-US" dirty="0" smtClean="0"/>
              <a:t>Business</a:t>
            </a:r>
          </a:p>
          <a:p>
            <a:r>
              <a:rPr lang="en-US" dirty="0" smtClean="0"/>
              <a:t>Law</a:t>
            </a:r>
          </a:p>
          <a:p>
            <a:r>
              <a:rPr lang="en-US" dirty="0" smtClean="0"/>
              <a:t>Public administration</a:t>
            </a:r>
          </a:p>
          <a:p>
            <a:r>
              <a:rPr lang="en-US" dirty="0" smtClean="0"/>
              <a:t>Grass-roots dynamism</a:t>
            </a:r>
          </a:p>
          <a:p>
            <a:pPr marL="0" indent="0">
              <a:buNone/>
            </a:pPr>
            <a:r>
              <a:rPr lang="en-US" i="1" dirty="0" smtClean="0"/>
              <a:t>Languages are not “objects” to be saved, but processes of social interaction that define a group</a:t>
            </a:r>
          </a:p>
        </p:txBody>
      </p:sp>
    </p:spTree>
    <p:extLst>
      <p:ext uri="{BB962C8B-B14F-4D97-AF65-F5344CB8AC3E}">
        <p14:creationId xmlns:p14="http://schemas.microsoft.com/office/powerpoint/2010/main" val="3146929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An endangered language will progress if its speakers increase their wealth relative to the dominant community</a:t>
            </a:r>
          </a:p>
          <a:p>
            <a:r>
              <a:rPr lang="en-US" dirty="0" smtClean="0"/>
              <a:t>Strengthened economy of a region (Catalonia)</a:t>
            </a:r>
          </a:p>
          <a:p>
            <a:pPr lvl="1"/>
            <a:r>
              <a:rPr lang="en-US" dirty="0" smtClean="0"/>
              <a:t>Service industries, e.g. Tourism</a:t>
            </a:r>
          </a:p>
          <a:p>
            <a:pPr lvl="1"/>
            <a:r>
              <a:rPr lang="en-US" dirty="0" smtClean="0"/>
              <a:t>NOT primary industry (invites exploitation)</a:t>
            </a:r>
          </a:p>
        </p:txBody>
      </p:sp>
    </p:spTree>
    <p:extLst>
      <p:ext uri="{BB962C8B-B14F-4D97-AF65-F5344CB8AC3E}">
        <p14:creationId xmlns:p14="http://schemas.microsoft.com/office/powerpoint/2010/main" val="3418057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Legitimate power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An endangered language will progress if its speakers increase their legitimate power in the eyes of the dominant community</a:t>
            </a:r>
            <a:endParaRPr lang="en-US" i="1" dirty="0"/>
          </a:p>
        </p:txBody>
      </p:sp>
      <p:pic>
        <p:nvPicPr>
          <p:cNvPr id="4" name="Picture 3" descr="European_Charter_for_Regional_or_Minority_Languages_membership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214" y="3422650"/>
            <a:ext cx="3175000" cy="2425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1706" y="6126163"/>
            <a:ext cx="761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Signatory nations of the European Charter for Regional or Minority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538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 smtClean="0"/>
              <a:t>An endangered language will progress if its speakers have a strong presence in the educational system</a:t>
            </a:r>
          </a:p>
          <a:p>
            <a:r>
              <a:rPr lang="en-US" dirty="0" smtClean="0"/>
              <a:t>School can reinforce or marginalize mother tongue</a:t>
            </a:r>
          </a:p>
          <a:p>
            <a:r>
              <a:rPr lang="en-US" dirty="0" smtClean="0"/>
              <a:t>Strong youth identity leads to strong social structures</a:t>
            </a:r>
          </a:p>
          <a:p>
            <a:r>
              <a:rPr lang="en-US" dirty="0" smtClean="0"/>
              <a:t>Teacher proficiency / training</a:t>
            </a:r>
          </a:p>
          <a:p>
            <a:r>
              <a:rPr lang="en-US" dirty="0" smtClean="0"/>
              <a:t>Extra-curricular activity is a key component</a:t>
            </a:r>
          </a:p>
          <a:p>
            <a:r>
              <a:rPr lang="en-US" dirty="0" smtClean="0"/>
              <a:t>“Education” includes adult, community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6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1121</Words>
  <Application>Microsoft Macintosh PowerPoint</Application>
  <PresentationFormat>On-screen Show (4:3)</PresentationFormat>
  <Paragraphs>138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Seminar on Endangered Languages </vt:lpstr>
      <vt:lpstr>Language Death  </vt:lpstr>
      <vt:lpstr>How Many Speakers to Survive</vt:lpstr>
      <vt:lpstr>Pathways to language death</vt:lpstr>
      <vt:lpstr>Patterns of loss</vt:lpstr>
      <vt:lpstr>Prestige</vt:lpstr>
      <vt:lpstr>Wealth</vt:lpstr>
      <vt:lpstr>Legitimate power </vt:lpstr>
      <vt:lpstr>Education</vt:lpstr>
      <vt:lpstr>Literacy </vt:lpstr>
      <vt:lpstr>The digital world </vt:lpstr>
      <vt:lpstr>So what can linguists do?</vt:lpstr>
      <vt:lpstr>Linguists and communities</vt:lpstr>
      <vt:lpstr>Friday?</vt:lpstr>
    </vt:vector>
  </TitlesOfParts>
  <Company>University of Pittsburgh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</dc:title>
  <dc:creator>Laura Tomokiyo</dc:creator>
  <cp:lastModifiedBy>Laura Tomokiyo</cp:lastModifiedBy>
  <cp:revision>20</cp:revision>
  <dcterms:created xsi:type="dcterms:W3CDTF">2015-09-09T17:39:43Z</dcterms:created>
  <dcterms:modified xsi:type="dcterms:W3CDTF">2015-09-10T22:56:53Z</dcterms:modified>
</cp:coreProperties>
</file>