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327" r:id="rId3"/>
    <p:sldId id="326" r:id="rId4"/>
    <p:sldId id="281" r:id="rId5"/>
    <p:sldId id="283" r:id="rId6"/>
    <p:sldId id="284" r:id="rId7"/>
    <p:sldId id="286" r:id="rId8"/>
    <p:sldId id="288" r:id="rId9"/>
    <p:sldId id="287" r:id="rId10"/>
    <p:sldId id="329" r:id="rId11"/>
    <p:sldId id="290" r:id="rId12"/>
    <p:sldId id="292" r:id="rId13"/>
    <p:sldId id="314" r:id="rId14"/>
    <p:sldId id="330" r:id="rId15"/>
    <p:sldId id="260" r:id="rId16"/>
    <p:sldId id="312" r:id="rId17"/>
    <p:sldId id="294" r:id="rId18"/>
    <p:sldId id="299" r:id="rId19"/>
    <p:sldId id="322" r:id="rId20"/>
    <p:sldId id="300" r:id="rId21"/>
    <p:sldId id="323" r:id="rId22"/>
    <p:sldId id="271" r:id="rId23"/>
    <p:sldId id="272" r:id="rId24"/>
    <p:sldId id="319" r:id="rId25"/>
    <p:sldId id="316" r:id="rId26"/>
    <p:sldId id="317" r:id="rId27"/>
    <p:sldId id="318" r:id="rId28"/>
    <p:sldId id="273" r:id="rId29"/>
    <p:sldId id="275" r:id="rId30"/>
  </p:sldIdLst>
  <p:sldSz cx="9144000" cy="6858000" type="screen4x3"/>
  <p:notesSz cx="6858000" cy="9144000"/>
  <p:defaultTextStyle>
    <a:defPPr>
      <a:defRPr lang="en-US"/>
    </a:defPPr>
    <a:lvl1pPr algn="l" rtl="0" fontAlgn="base">
      <a:spcBef>
        <a:spcPct val="0"/>
      </a:spcBef>
      <a:spcAft>
        <a:spcPct val="0"/>
      </a:spcAft>
      <a:defRPr sz="3200" kern="1200">
        <a:solidFill>
          <a:schemeClr val="bg1"/>
        </a:solidFill>
        <a:latin typeface="Arial" charset="0"/>
        <a:ea typeface="+mn-ea"/>
        <a:cs typeface="Arial" charset="0"/>
      </a:defRPr>
    </a:lvl1pPr>
    <a:lvl2pPr marL="457200" algn="l" rtl="0" fontAlgn="base">
      <a:spcBef>
        <a:spcPct val="0"/>
      </a:spcBef>
      <a:spcAft>
        <a:spcPct val="0"/>
      </a:spcAft>
      <a:defRPr sz="3200" kern="1200">
        <a:solidFill>
          <a:schemeClr val="bg1"/>
        </a:solidFill>
        <a:latin typeface="Arial" charset="0"/>
        <a:ea typeface="+mn-ea"/>
        <a:cs typeface="Arial" charset="0"/>
      </a:defRPr>
    </a:lvl2pPr>
    <a:lvl3pPr marL="914400" algn="l" rtl="0" fontAlgn="base">
      <a:spcBef>
        <a:spcPct val="0"/>
      </a:spcBef>
      <a:spcAft>
        <a:spcPct val="0"/>
      </a:spcAft>
      <a:defRPr sz="3200" kern="1200">
        <a:solidFill>
          <a:schemeClr val="bg1"/>
        </a:solidFill>
        <a:latin typeface="Arial" charset="0"/>
        <a:ea typeface="+mn-ea"/>
        <a:cs typeface="Arial" charset="0"/>
      </a:defRPr>
    </a:lvl3pPr>
    <a:lvl4pPr marL="1371600" algn="l" rtl="0" fontAlgn="base">
      <a:spcBef>
        <a:spcPct val="0"/>
      </a:spcBef>
      <a:spcAft>
        <a:spcPct val="0"/>
      </a:spcAft>
      <a:defRPr sz="3200" kern="1200">
        <a:solidFill>
          <a:schemeClr val="bg1"/>
        </a:solidFill>
        <a:latin typeface="Arial" charset="0"/>
        <a:ea typeface="+mn-ea"/>
        <a:cs typeface="Arial" charset="0"/>
      </a:defRPr>
    </a:lvl4pPr>
    <a:lvl5pPr marL="1828800" algn="l" rtl="0" fontAlgn="base">
      <a:spcBef>
        <a:spcPct val="0"/>
      </a:spcBef>
      <a:spcAft>
        <a:spcPct val="0"/>
      </a:spcAft>
      <a:defRPr sz="3200" kern="1200">
        <a:solidFill>
          <a:schemeClr val="bg1"/>
        </a:solidFill>
        <a:latin typeface="Arial" charset="0"/>
        <a:ea typeface="+mn-ea"/>
        <a:cs typeface="Arial" charset="0"/>
      </a:defRPr>
    </a:lvl5pPr>
    <a:lvl6pPr marL="2286000" algn="l" defTabSz="914400" rtl="0" eaLnBrk="1" latinLnBrk="0" hangingPunct="1">
      <a:defRPr sz="3200" kern="1200">
        <a:solidFill>
          <a:schemeClr val="bg1"/>
        </a:solidFill>
        <a:latin typeface="Arial" charset="0"/>
        <a:ea typeface="+mn-ea"/>
        <a:cs typeface="Arial" charset="0"/>
      </a:defRPr>
    </a:lvl6pPr>
    <a:lvl7pPr marL="2743200" algn="l" defTabSz="914400" rtl="0" eaLnBrk="1" latinLnBrk="0" hangingPunct="1">
      <a:defRPr sz="3200" kern="1200">
        <a:solidFill>
          <a:schemeClr val="bg1"/>
        </a:solidFill>
        <a:latin typeface="Arial" charset="0"/>
        <a:ea typeface="+mn-ea"/>
        <a:cs typeface="Arial" charset="0"/>
      </a:defRPr>
    </a:lvl7pPr>
    <a:lvl8pPr marL="3200400" algn="l" defTabSz="914400" rtl="0" eaLnBrk="1" latinLnBrk="0" hangingPunct="1">
      <a:defRPr sz="3200" kern="1200">
        <a:solidFill>
          <a:schemeClr val="bg1"/>
        </a:solidFill>
        <a:latin typeface="Arial" charset="0"/>
        <a:ea typeface="+mn-ea"/>
        <a:cs typeface="Arial" charset="0"/>
      </a:defRPr>
    </a:lvl8pPr>
    <a:lvl9pPr marL="3657600" algn="l" defTabSz="914400" rtl="0" eaLnBrk="1" latinLnBrk="0" hangingPunct="1">
      <a:defRPr sz="3200" kern="1200">
        <a:solidFill>
          <a:schemeClr val="bg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00"/>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67785" autoAdjust="0"/>
  </p:normalViewPr>
  <p:slideViewPr>
    <p:cSldViewPr snapToGrid="0">
      <p:cViewPr varScale="1">
        <p:scale>
          <a:sx n="76" d="100"/>
          <a:sy n="76" d="100"/>
        </p:scale>
        <p:origin x="-64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0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5132F4D-107E-4168-AFC8-5627068E9187}" type="datetimeFigureOut">
              <a:rPr lang="en-US"/>
              <a:pPr>
                <a:defRPr/>
              </a:pPr>
              <a:t>10/31/2009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6737282-8CCA-4989-B5D2-D752EC47752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text in these comment sections is roughly what I said during the presentation. -Peter</a:t>
            </a:r>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D75FB5-61A1-4961-9C66-1A8355CF6D62}"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Both the reference and source cameras are looking at the same plane. So if we use some SIFT matches and RANSAC, we can warp the background plane image from the reference to the source image. That's pretty easy. But unfortunately, we can't do the same with the interesting part of the scene, the man, because we have no correspondences across the images. But the key of our paper is that we don't have to have correspondences across the images. Once we get this back plan </a:t>
            </a:r>
            <a:r>
              <a:rPr lang="en-US" dirty="0" err="1" smtClean="0"/>
              <a:t>homography</a:t>
            </a:r>
            <a:r>
              <a:rPr lang="en-US" dirty="0" smtClean="0"/>
              <a:t>, we can estimate a projective invariant in the reference camera that will allow us to also transfer the image of the man. Let's look at the specifics.</a:t>
            </a: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47055-36BA-4BB7-8297-291DD3F61B9F}" type="slidenum">
              <a:rPr lang="en-US" smtClean="0"/>
              <a:pPr/>
              <a:t>10</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Given this planar assumption, our algorithm has three steps. First, we estimate the transformation that will pop-in the man's plane to the back plane. </a:t>
            </a: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47055-36BA-4BB7-8297-291DD3F61B9F}"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For the second step, since we have the </a:t>
            </a:r>
            <a:r>
              <a:rPr lang="en-US" dirty="0" err="1" smtClean="0"/>
              <a:t>homography</a:t>
            </a:r>
            <a:r>
              <a:rPr lang="en-US" dirty="0" smtClean="0"/>
              <a:t> to warp the back plane, we can warp the man too. </a:t>
            </a: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47055-36BA-4BB7-8297-291DD3F61B9F}"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For the third and final step, we determine the transform to pop-out the man from the backplane, which will let us create the final rendered image. </a:t>
            </a: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47055-36BA-4BB7-8297-291DD3F61B9F}" type="slidenum">
              <a:rPr lang="en-US" smtClean="0"/>
              <a:pPr/>
              <a:t>13</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key idea of our work is that you do not require</a:t>
            </a:r>
            <a:r>
              <a:rPr lang="en-US" baseline="0" dirty="0" smtClean="0"/>
              <a:t> correspondences of the occluded images between the images. Once we compute a projective invariant in the left view, we can use it to both pop-in the man in the left, and pop him out in the right.</a:t>
            </a:r>
          </a:p>
          <a:p>
            <a:endParaRPr lang="en-US" baseline="0" dirty="0" smtClean="0"/>
          </a:p>
          <a:p>
            <a:r>
              <a:rPr lang="en-US" dirty="0" smtClean="0"/>
              <a:t>To perform this pop-in and pop-out, we use a special kind of planar transformation called a homology. Let me put this in relation to </a:t>
            </a:r>
            <a:r>
              <a:rPr lang="en-US" dirty="0" err="1" smtClean="0"/>
              <a:t>homographies</a:t>
            </a:r>
            <a:r>
              <a:rPr lang="en-US" dirty="0" smtClean="0"/>
              <a:t>.</a:t>
            </a: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47055-36BA-4BB7-8297-291DD3F61B9F}" type="slidenum">
              <a:rPr lang="en-US" smtClean="0"/>
              <a:pPr/>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As you know, if you view a plane with a camera, then moving the plane will cause different distorted images.</a:t>
            </a:r>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0BE29E-45F3-48E2-A7A0-D396E599B150}"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These three images are related by an 8 degree of freedom planar transformation called a </a:t>
            </a:r>
            <a:r>
              <a:rPr lang="en-US" dirty="0" err="1" smtClean="0"/>
              <a:t>homography</a:t>
            </a:r>
            <a:r>
              <a:rPr lang="en-US" dirty="0" smtClean="0"/>
              <a:t>. This means that if you have one of these images and the </a:t>
            </a:r>
            <a:r>
              <a:rPr lang="en-US" dirty="0" err="1" smtClean="0"/>
              <a:t>homography</a:t>
            </a:r>
            <a:r>
              <a:rPr lang="en-US" dirty="0" smtClean="0"/>
              <a:t> between them, then you can generate any of the other images.</a:t>
            </a:r>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0BE29E-45F3-48E2-A7A0-D396E599B150}"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solidFill>
                  <a:schemeClr val="bg1"/>
                </a:solidFill>
              </a:rPr>
              <a:t>A homology is similar, except all images of planes have to share a fixed point v and a fixed line a. The equation for a homology matrix can be written as a ratio of products of the fixed line v and fixed point a, a three by three identity matrix, and a characteristic invariant mu. You still end up with a three by three matrix </a:t>
            </a:r>
            <a:r>
              <a:rPr lang="en-US" dirty="0" err="1" smtClean="0">
                <a:solidFill>
                  <a:schemeClr val="bg1"/>
                </a:solidFill>
              </a:rPr>
              <a:t>homography</a:t>
            </a:r>
            <a:r>
              <a:rPr lang="en-US" dirty="0" smtClean="0">
                <a:solidFill>
                  <a:schemeClr val="bg1"/>
                </a:solidFill>
              </a:rPr>
              <a:t>, but instead of the eight degrees of freedom, you only have three, for the line, point, and characteristic invariant. So how do we compute the homology for our image, that will let us pop-in the man to the back wall?</a:t>
            </a:r>
            <a:endParaRPr lang="en-US" dirty="0" smtClean="0">
              <a:solidFill>
                <a:schemeClr val="bg1"/>
              </a:solidFill>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0BE29E-45F3-48E2-A7A0-D396E599B150}"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solidFill>
                  <a:schemeClr val="bg1"/>
                </a:solidFill>
              </a:rPr>
              <a:t>This image has a vanishing point and a vanishing axis (note that the</a:t>
            </a:r>
            <a:r>
              <a:rPr lang="en-US" baseline="0" dirty="0" smtClean="0">
                <a:solidFill>
                  <a:schemeClr val="bg1"/>
                </a:solidFill>
              </a:rPr>
              <a:t> point and line displayed are not the real ones, but are simply for illustration)</a:t>
            </a:r>
            <a:r>
              <a:rPr lang="en-US" dirty="0" smtClean="0">
                <a:solidFill>
                  <a:schemeClr val="bg1"/>
                </a:solidFill>
              </a:rPr>
              <a:t>. These can be found by various methods, normally you would just manually click points on known parallel lines. And the projective invariant is the cross-ratio of four elements. The first two are the vanishing point, and the bottom point of the object, where is intersects the ground plane. If we draw a line connecting these two points, then we find the point where the line intersects the back wall and also the point where the line intersects the vanishing axis. So we compute the cross ratio of these four, and we can use it to build </a:t>
            </a:r>
            <a:endParaRPr lang="en-US" dirty="0" smtClean="0">
              <a:solidFill>
                <a:schemeClr val="bg1"/>
              </a:solidFill>
            </a:endParaRP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212263-2F31-4825-9A11-4E3CFE684895}"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solidFill>
                  <a:schemeClr val="bg1"/>
                </a:solidFill>
              </a:rPr>
              <a:t>the pop-in homology, which is an image-based transformation between the original image and the image where the man is popped onto the wall. Next, we use the full </a:t>
            </a:r>
            <a:r>
              <a:rPr lang="en-US" dirty="0" err="1" smtClean="0">
                <a:solidFill>
                  <a:schemeClr val="bg1"/>
                </a:solidFill>
              </a:rPr>
              <a:t>homography</a:t>
            </a:r>
            <a:r>
              <a:rPr lang="en-US" dirty="0" smtClean="0">
                <a:solidFill>
                  <a:schemeClr val="bg1"/>
                </a:solidFill>
              </a:rPr>
              <a:t> to transfer both the wall and the man to the other image. To reiterate, once we've computed the pop-in homology, there's nothing fancy here, you can use your favorite linearly-interpolated </a:t>
            </a:r>
            <a:r>
              <a:rPr lang="en-US" dirty="0" err="1" smtClean="0">
                <a:solidFill>
                  <a:schemeClr val="bg1"/>
                </a:solidFill>
              </a:rPr>
              <a:t>homography</a:t>
            </a:r>
            <a:r>
              <a:rPr lang="en-US" dirty="0" smtClean="0">
                <a:solidFill>
                  <a:schemeClr val="bg1"/>
                </a:solidFill>
              </a:rPr>
              <a:t> warping function. And again, the transfer part is straightforward, since we have the back plane </a:t>
            </a:r>
            <a:r>
              <a:rPr lang="en-US" dirty="0" err="1" smtClean="0">
                <a:solidFill>
                  <a:schemeClr val="bg1"/>
                </a:solidFill>
              </a:rPr>
              <a:t>homography</a:t>
            </a:r>
            <a:r>
              <a:rPr lang="en-US" dirty="0" smtClean="0">
                <a:solidFill>
                  <a:schemeClr val="bg1"/>
                </a:solidFill>
              </a:rPr>
              <a:t> between reference and source,</a:t>
            </a:r>
            <a:endParaRPr lang="en-US" dirty="0" smtClean="0">
              <a:solidFill>
                <a:schemeClr val="bg1"/>
              </a:solidFill>
            </a:endParaRP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212263-2F31-4825-9A11-4E3CFE684895}"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English translation:</a:t>
            </a:r>
            <a:br>
              <a:rPr lang="en-US" dirty="0" smtClean="0"/>
            </a:br>
            <a:r>
              <a:rPr lang="en-US" b="1" dirty="0" smtClean="0"/>
              <a:t>Children:</a:t>
            </a:r>
            <a:r>
              <a:rPr lang="en-US" dirty="0" smtClean="0"/>
              <a:t> Let's go to see the future of cars!</a:t>
            </a:r>
            <a:br>
              <a:rPr lang="en-US" dirty="0" smtClean="0"/>
            </a:br>
            <a:r>
              <a:rPr lang="en-US" b="1" dirty="0" smtClean="0"/>
              <a:t>Lady:</a:t>
            </a:r>
            <a:r>
              <a:rPr lang="en-US" dirty="0" smtClean="0"/>
              <a:t> I'll let you drive a car of the future.</a:t>
            </a:r>
            <a:br>
              <a:rPr lang="en-US" dirty="0" smtClean="0"/>
            </a:br>
            <a:r>
              <a:rPr lang="en-US" b="1" dirty="0" smtClean="0"/>
              <a:t>Children:</a:t>
            </a:r>
            <a:r>
              <a:rPr lang="en-US" dirty="0" smtClean="0"/>
              <a:t> Can we see hidden objects?</a:t>
            </a:r>
            <a:br>
              <a:rPr lang="en-US" dirty="0" smtClean="0"/>
            </a:br>
            <a:r>
              <a:rPr lang="en-US" b="1" dirty="0" smtClean="0"/>
              <a:t>Children:</a:t>
            </a:r>
            <a:r>
              <a:rPr lang="en-US" dirty="0" smtClean="0"/>
              <a:t> Yes, we can see the guy behind the wall.</a:t>
            </a:r>
            <a:br>
              <a:rPr lang="en-US" dirty="0" smtClean="0"/>
            </a:br>
            <a:r>
              <a:rPr lang="en-US" b="1" dirty="0" smtClean="0"/>
              <a:t>Children:</a:t>
            </a:r>
            <a:r>
              <a:rPr lang="en-US" dirty="0" smtClean="0"/>
              <a:t> The car too. The motorcycle too.</a:t>
            </a:r>
            <a:br>
              <a:rPr lang="en-US" dirty="0" smtClean="0"/>
            </a:br>
            <a:r>
              <a:rPr lang="en-US" b="1" dirty="0" smtClean="0"/>
              <a:t>Lady:</a:t>
            </a:r>
            <a:r>
              <a:rPr lang="en-US" dirty="0" smtClean="0"/>
              <a:t> We are studying how to generate </a:t>
            </a:r>
            <a:r>
              <a:rPr lang="en-US" dirty="0" err="1" smtClean="0"/>
              <a:t>seethrough</a:t>
            </a:r>
            <a:r>
              <a:rPr lang="en-US" dirty="0" smtClean="0"/>
              <a:t> images by transferring observed images.</a:t>
            </a:r>
            <a:br>
              <a:rPr lang="en-US" dirty="0" smtClean="0"/>
            </a:br>
            <a:r>
              <a:rPr lang="en-US" b="1" dirty="0" smtClean="0"/>
              <a:t>Children:</a:t>
            </a:r>
            <a:r>
              <a:rPr lang="en-US" dirty="0" smtClean="0"/>
              <a:t> With this technology, no traffic accidents will happen.</a:t>
            </a:r>
            <a:br>
              <a:rPr lang="en-US" dirty="0" smtClean="0"/>
            </a:br>
            <a:r>
              <a:rPr lang="en-US" b="1" dirty="0" smtClean="0"/>
              <a:t>Children:</a:t>
            </a:r>
            <a:r>
              <a:rPr lang="en-US" dirty="0" smtClean="0"/>
              <a:t> But due to this technology, we can't play hide-and-seek anymore.</a:t>
            </a:r>
            <a:br>
              <a:rPr lang="en-US" dirty="0" smtClean="0"/>
            </a:br>
            <a:r>
              <a:rPr lang="en-US" b="1" dirty="0" smtClean="0"/>
              <a:t>Lady:</a:t>
            </a:r>
            <a:r>
              <a:rPr lang="en-US" dirty="0" smtClean="0"/>
              <a:t> (laughs) We also have other interesting ones. </a:t>
            </a:r>
            <a:endParaRPr lang="en-US" dirty="0" smtClean="0"/>
          </a:p>
        </p:txBody>
      </p:sp>
      <p:sp>
        <p:nvSpPr>
          <p:cNvPr id="52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135EFBF-3799-4CDD-8E8B-22992E1B1C45}"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solidFill>
                  <a:schemeClr val="bg1"/>
                </a:solidFill>
              </a:rPr>
              <a:t>We can transfer the man to the source camera</a:t>
            </a:r>
            <a:r>
              <a:rPr lang="en-US" baseline="0" dirty="0" smtClean="0">
                <a:solidFill>
                  <a:schemeClr val="bg1"/>
                </a:solidFill>
              </a:rPr>
              <a:t> view. And let's look at this image alone,</a:t>
            </a:r>
            <a:endParaRPr lang="en-US" dirty="0" smtClean="0">
              <a:solidFill>
                <a:schemeClr val="bg1"/>
              </a:solidFill>
            </a:endParaRP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212263-2F31-4825-9A11-4E3CFE684895}"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solidFill>
                  <a:schemeClr val="bg1"/>
                </a:solidFill>
              </a:rPr>
              <a:t>Just like the other image, this source image has an axis a and a vertex v. The equation for the pop-out homology is very similar. The image has a different vertex and axis, but the key here, this part is important, is that the characteristic invariant mu is exactly the same. Once you've figured out the new vertex and axis by tracking the back and occluding planes, all you have to do is plug them into the equation, which will generate the pop-out homology, and places the man in the correct place with the correct aspect for this new image. This method works when the camera is stationary, as in this result</a:t>
            </a:r>
            <a:endParaRPr lang="en-US" dirty="0" smtClean="0">
              <a:solidFill>
                <a:schemeClr val="bg1"/>
              </a:solidFill>
            </a:endParaRPr>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D212263-2F31-4825-9A11-4E3CFE684895}"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There are four main things you should be looking for in a good result. The first and simplest is that the objects transferred from the occluded view should have reasonable sizes, positions, and skews. Second, as the source camera moves, the objects must show proper parallax when on the occluded side, otherwise they appear to simply be pasted to the wall. Third, an object must pass seamlessly across the occlusion boundary. Fourth, a moving object should appear to keep the same smooth trajectory on both sides the boundary.</a:t>
            </a:r>
            <a:endParaRPr lang="en-US" dirty="0" smtClean="0"/>
          </a:p>
        </p:txBody>
      </p:sp>
      <p:sp>
        <p:nvSpPr>
          <p:cNvPr id="47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04712D-73DE-4CCC-B967-854FF140A5B2}"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2BC6E0E-F682-456A-BE1A-8DEAC9D04EB6}"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work was funded by a Japanese car company, Denso, and we demonstrated a real time version for them. We were able to run this for about two or three hours without re-initialization.</a:t>
            </a:r>
            <a:endParaRPr lang="en-US" dirty="0"/>
          </a:p>
        </p:txBody>
      </p:sp>
      <p:sp>
        <p:nvSpPr>
          <p:cNvPr id="4" name="Slide Number Placeholder 3"/>
          <p:cNvSpPr>
            <a:spLocks noGrp="1"/>
          </p:cNvSpPr>
          <p:nvPr>
            <p:ph type="sldNum" sz="quarter" idx="10"/>
          </p:nvPr>
        </p:nvSpPr>
        <p:spPr/>
        <p:txBody>
          <a:bodyPr/>
          <a:lstStyle/>
          <a:p>
            <a:fld id="{7A875B0B-86CE-4E42-AF9B-0402617E78E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reference</a:t>
            </a:r>
            <a:r>
              <a:rPr lang="en-US" baseline="0" dirty="0" smtClean="0"/>
              <a:t> camera saw the hidden object</a:t>
            </a:r>
            <a:endParaRPr lang="en-US" dirty="0"/>
          </a:p>
        </p:txBody>
      </p:sp>
      <p:sp>
        <p:nvSpPr>
          <p:cNvPr id="4" name="Slide Number Placeholder 3"/>
          <p:cNvSpPr>
            <a:spLocks noGrp="1"/>
          </p:cNvSpPr>
          <p:nvPr>
            <p:ph type="sldNum" sz="quarter" idx="10"/>
          </p:nvPr>
        </p:nvSpPr>
        <p:spPr/>
        <p:txBody>
          <a:bodyPr/>
          <a:lstStyle/>
          <a:p>
            <a:fld id="{7A875B0B-86CE-4E42-AF9B-0402617E78E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source camera was on a cart that could be pushed</a:t>
            </a:r>
            <a:r>
              <a:rPr lang="en-US" baseline="0" dirty="0" smtClean="0"/>
              <a:t> around</a:t>
            </a:r>
            <a:endParaRPr lang="en-US" dirty="0"/>
          </a:p>
        </p:txBody>
      </p:sp>
      <p:sp>
        <p:nvSpPr>
          <p:cNvPr id="4" name="Slide Number Placeholder 3"/>
          <p:cNvSpPr>
            <a:spLocks noGrp="1"/>
          </p:cNvSpPr>
          <p:nvPr>
            <p:ph type="sldNum" sz="quarter" idx="10"/>
          </p:nvPr>
        </p:nvSpPr>
        <p:spPr/>
        <p:txBody>
          <a:bodyPr/>
          <a:lstStyle/>
          <a:p>
            <a:fld id="{7A875B0B-86CE-4E42-AF9B-0402617E78E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final result was</a:t>
            </a:r>
            <a:r>
              <a:rPr lang="en-US" baseline="0" dirty="0" smtClean="0"/>
              <a:t> displayed on a large television screen.</a:t>
            </a:r>
            <a:endParaRPr lang="en-US" dirty="0"/>
          </a:p>
        </p:txBody>
      </p:sp>
      <p:sp>
        <p:nvSpPr>
          <p:cNvPr id="4" name="Slide Number Placeholder 3"/>
          <p:cNvSpPr>
            <a:spLocks noGrp="1"/>
          </p:cNvSpPr>
          <p:nvPr>
            <p:ph type="sldNum" sz="quarter" idx="10"/>
          </p:nvPr>
        </p:nvSpPr>
        <p:spPr/>
        <p:txBody>
          <a:bodyPr/>
          <a:lstStyle/>
          <a:p>
            <a:fld id="{7A875B0B-86CE-4E42-AF9B-0402617E78E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03CAC2F-6340-4B38-A55B-31226083A4F2}"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Using an easily computed projective invariant, we are able to compute a </a:t>
            </a:r>
            <a:r>
              <a:rPr lang="en-US" dirty="0" err="1" smtClean="0"/>
              <a:t>seethrough</a:t>
            </a:r>
            <a:r>
              <a:rPr lang="en-US" dirty="0" smtClean="0"/>
              <a:t> view of dynamic objects. And not only do we show some cute equations, but we've implemented this in a system that can run in real-time for hours without drift.</a:t>
            </a:r>
            <a:endParaRPr lang="en-US" dirty="0" smtClean="0"/>
          </a:p>
        </p:txBody>
      </p:sp>
      <p:sp>
        <p:nvSpPr>
          <p:cNvPr id="53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A284C24-13D6-4165-A77C-0AC8BC8CC6CE}"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There are various possible applications of </a:t>
            </a:r>
            <a:r>
              <a:rPr lang="en-US" dirty="0" err="1" smtClean="0"/>
              <a:t>seethrough</a:t>
            </a:r>
            <a:r>
              <a:rPr lang="en-US" baseline="0" dirty="0" smtClean="0"/>
              <a:t> images, such as seeing around dangerous corners, surveillance of a dockyard, monitoring of hospital patients, or augmented tours of museums or historic sites. But for this talk, we’ll mainly be focusing on traffic safety.</a:t>
            </a:r>
            <a:endParaRPr lang="en-US" dirty="0"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2B92E8-6D14-4C5C-ADAE-3978AF52A76F}" type="slidenum">
              <a:rPr lang="en-US" smtClean="0"/>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There's a man walking along next to</a:t>
            </a:r>
            <a:r>
              <a:rPr lang="en-US" baseline="0" dirty="0" smtClean="0"/>
              <a:t> the back </a:t>
            </a:r>
            <a:r>
              <a:rPr lang="en-US" dirty="0" smtClean="0"/>
              <a:t>wall, and a car driving along the left wall. Suppose the car wants to make a left turn. The driver sees this view:</a:t>
            </a: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D03DE8-520F-4F73-BBA1-D10FD293AA10}" type="slidenum">
              <a:rPr lang="en-US" smtClean="0"/>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Looks safe, right? But suppose superman is driving the car, he'd be able to look through the wall</a:t>
            </a:r>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0A64E68-98A8-467E-A8E2-092A35F0AD74}"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and he'd see the man behind it, and he'd know to ease up on the gas. If I told you I wanted to create a see-through view like this with technology, maybe your first idea would be to do this all in 3D. If you had a good stereo rig behind the wall, or a laser range finder or something, you'd be able to figure out where the man was in 3D. Then if there's a camera on the car, you could spend a few minutes taking images of checkerboards and jointly calibrating the car's camera with the cameras behind the wall. If your calibration was good, you'd be able to render a nice picture like this. But what if you drive the car up a bit? You'd have to either manually or automatically re-estimate all the 3D projection parameters. Probably doable, but prone to estimation errors.</a:t>
            </a:r>
            <a:endParaRPr lang="en-US" dirty="0"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42B92E8-6D14-4C5C-ADAE-3978AF52A76F}"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What are the important parts about this scene that we can use? We have some object of interest, the man, and a back plane. We have a reference camera that captures a picture of the hidden objects, which we want to somehow transfer to the source camera's point of view. And as I said before, we want to do this completely in 2D, so the only information we have is the view from </a:t>
            </a: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47055-36BA-4BB7-8297-291DD3F61B9F}"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reference camera and the source camera. Let's assume that the reference camera has been sitting here a while and has seen the background without the man. </a:t>
            </a: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647055-36BA-4BB7-8297-291DD3F61B9F}"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 can’t see the man in both cameras, so estimating the transformation</a:t>
            </a:r>
            <a:r>
              <a:rPr lang="en-US" baseline="0" dirty="0" smtClean="0"/>
              <a:t> is hard. But what we can see is the back wall, so let’s start with that.</a:t>
            </a:r>
            <a:endParaRPr lang="en-US" dirty="0"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BAB0B7-4354-4490-A6D3-A0A193FF06A7}"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endParaRPr lang="en-US"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cs typeface="+mn-cs"/>
        </a:defRPr>
      </a:lvl2pPr>
      <a:lvl3pPr marL="1143000" indent="-228600" algn="l" rtl="0" eaLnBrk="0" fontAlgn="base" hangingPunct="0">
        <a:spcBef>
          <a:spcPct val="20000"/>
        </a:spcBef>
        <a:spcAft>
          <a:spcPct val="0"/>
        </a:spcAft>
        <a:buChar char="•"/>
        <a:defRPr sz="2400">
          <a:solidFill>
            <a:schemeClr val="bg1"/>
          </a:solidFill>
          <a:latin typeface="+mn-lt"/>
          <a:cs typeface="+mn-cs"/>
        </a:defRPr>
      </a:lvl3pPr>
      <a:lvl4pPr marL="1600200" indent="-228600" algn="l" rtl="0" eaLnBrk="0" fontAlgn="base" hangingPunct="0">
        <a:spcBef>
          <a:spcPct val="20000"/>
        </a:spcBef>
        <a:spcAft>
          <a:spcPct val="0"/>
        </a:spcAft>
        <a:buChar char="–"/>
        <a:defRPr sz="2000">
          <a:solidFill>
            <a:schemeClr val="bg1"/>
          </a:solidFill>
          <a:latin typeface="+mn-lt"/>
          <a:cs typeface="+mn-cs"/>
        </a:defRPr>
      </a:lvl4pPr>
      <a:lvl5pPr marL="2057400" indent="-228600" algn="l" rtl="0" eaLnBrk="0" fontAlgn="base" hangingPunct="0">
        <a:spcBef>
          <a:spcPct val="20000"/>
        </a:spcBef>
        <a:spcAft>
          <a:spcPct val="0"/>
        </a:spcAft>
        <a:buChar char="»"/>
        <a:defRPr sz="2000">
          <a:solidFill>
            <a:schemeClr val="bg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2.tiff"/></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tiff"/></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file:///D:\tmp\2009-10-22%20ISMAR%20justpresent\denso_cine100.avi"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2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file:///D:\tmp\2009-10-22%20ISMAR%20justpresent\Chicken.avi" TargetMode="Externa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file:///D:\tmp\2009-10-22%20ISMAR%20justpresent\Smith.avi" TargetMode="Externa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file:///C:\Users\yaser\Presentations\2008_SeeThruVision\AnkurStroll4.avi" TargetMode="Externa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file:///D:\tmp\2009-10-22%20ISMAR%20justpresent\JunSu_Bicycle.avi" TargetMode="Externa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152400"/>
            <a:ext cx="8686800" cy="2057400"/>
          </a:xfrm>
        </p:spPr>
        <p:txBody>
          <a:bodyPr/>
          <a:lstStyle/>
          <a:p>
            <a:pPr eaLnBrk="1" hangingPunct="1"/>
            <a:r>
              <a:rPr lang="en-US" sz="3200" dirty="0" smtClean="0">
                <a:solidFill>
                  <a:schemeClr val="bg1"/>
                </a:solidFill>
              </a:rPr>
              <a:t>Dynamic </a:t>
            </a:r>
            <a:r>
              <a:rPr lang="en-US" sz="3200" dirty="0" err="1" smtClean="0">
                <a:solidFill>
                  <a:schemeClr val="bg1"/>
                </a:solidFill>
              </a:rPr>
              <a:t>Seethroughs</a:t>
            </a:r>
            <a:r>
              <a:rPr lang="en-US" sz="3200" dirty="0" smtClean="0">
                <a:solidFill>
                  <a:schemeClr val="bg1"/>
                </a:solidFill>
              </a:rPr>
              <a:t>: </a:t>
            </a:r>
            <a:br>
              <a:rPr lang="en-US" sz="3200" dirty="0" smtClean="0">
                <a:solidFill>
                  <a:schemeClr val="bg1"/>
                </a:solidFill>
              </a:rPr>
            </a:br>
            <a:r>
              <a:rPr lang="en-US" sz="3200" dirty="0" smtClean="0">
                <a:solidFill>
                  <a:schemeClr val="bg1"/>
                </a:solidFill>
              </a:rPr>
              <a:t>Synthesizing Hidden Views of Moving Objects</a:t>
            </a:r>
          </a:p>
        </p:txBody>
      </p:sp>
      <p:sp>
        <p:nvSpPr>
          <p:cNvPr id="2051" name="Rectangle 3"/>
          <p:cNvSpPr>
            <a:spLocks noGrp="1" noChangeArrowheads="1"/>
          </p:cNvSpPr>
          <p:nvPr>
            <p:ph type="subTitle" idx="1"/>
          </p:nvPr>
        </p:nvSpPr>
        <p:spPr>
          <a:xfrm>
            <a:off x="0" y="4953000"/>
            <a:ext cx="9144000" cy="1752600"/>
          </a:xfrm>
        </p:spPr>
        <p:txBody>
          <a:bodyPr/>
          <a:lstStyle/>
          <a:p>
            <a:pPr eaLnBrk="1" hangingPunct="1"/>
            <a:r>
              <a:rPr lang="en-US" sz="2400" dirty="0" smtClean="0">
                <a:solidFill>
                  <a:schemeClr val="bg1"/>
                </a:solidFill>
              </a:rPr>
              <a:t>Peter Barnum      </a:t>
            </a:r>
            <a:r>
              <a:rPr lang="en-US" sz="2400" dirty="0" err="1" smtClean="0">
                <a:solidFill>
                  <a:schemeClr val="bg1"/>
                </a:solidFill>
              </a:rPr>
              <a:t>Yaser</a:t>
            </a:r>
            <a:r>
              <a:rPr lang="en-US" sz="2400" dirty="0" smtClean="0">
                <a:solidFill>
                  <a:schemeClr val="bg1"/>
                </a:solidFill>
              </a:rPr>
              <a:t> Sheikh      </a:t>
            </a:r>
            <a:r>
              <a:rPr lang="en-US" sz="2400" dirty="0" err="1" smtClean="0">
                <a:solidFill>
                  <a:schemeClr val="bg1"/>
                </a:solidFill>
              </a:rPr>
              <a:t>Ankur</a:t>
            </a:r>
            <a:r>
              <a:rPr lang="en-US" sz="2400" dirty="0" smtClean="0">
                <a:solidFill>
                  <a:schemeClr val="bg1"/>
                </a:solidFill>
              </a:rPr>
              <a:t> </a:t>
            </a:r>
            <a:r>
              <a:rPr lang="en-US" sz="2400" dirty="0" err="1" smtClean="0">
                <a:solidFill>
                  <a:schemeClr val="bg1"/>
                </a:solidFill>
              </a:rPr>
              <a:t>Datta</a:t>
            </a:r>
            <a:r>
              <a:rPr lang="en-US" sz="2400" dirty="0" smtClean="0">
                <a:solidFill>
                  <a:schemeClr val="bg1"/>
                </a:solidFill>
              </a:rPr>
              <a:t>      Takeo </a:t>
            </a:r>
            <a:r>
              <a:rPr lang="en-US" sz="2400" dirty="0" err="1" smtClean="0">
                <a:solidFill>
                  <a:schemeClr val="bg1"/>
                </a:solidFill>
              </a:rPr>
              <a:t>Kanade</a:t>
            </a:r>
            <a:endParaRPr lang="en-US" sz="2400" dirty="0" smtClean="0">
              <a:solidFill>
                <a:schemeClr val="bg1"/>
              </a:solidFill>
            </a:endParaRPr>
          </a:p>
          <a:p>
            <a:pPr eaLnBrk="1" hangingPunct="1"/>
            <a:r>
              <a:rPr lang="en-US" sz="2400" dirty="0" smtClean="0">
                <a:solidFill>
                  <a:schemeClr val="bg1"/>
                </a:solidFill>
              </a:rPr>
              <a:t>Carnegie Mellon University </a:t>
            </a:r>
          </a:p>
          <a:p>
            <a:pPr eaLnBrk="1" hangingPunct="1"/>
            <a:r>
              <a:rPr lang="en-US" sz="2400" dirty="0" smtClean="0">
                <a:solidFill>
                  <a:schemeClr val="bg1"/>
                </a:solidFill>
              </a:rPr>
              <a:t>Robotics Institute</a:t>
            </a:r>
          </a:p>
          <a:p>
            <a:pPr eaLnBrk="1" hangingPunct="1"/>
            <a:r>
              <a:rPr lang="en-US" sz="2400" dirty="0" smtClean="0">
                <a:solidFill>
                  <a:schemeClr val="bg1"/>
                </a:solidFill>
              </a:rPr>
              <a:t>October </a:t>
            </a:r>
            <a:r>
              <a:rPr lang="en-US" sz="2400" dirty="0" smtClean="0">
                <a:solidFill>
                  <a:schemeClr val="bg1"/>
                </a:solidFill>
              </a:rPr>
              <a:t>21, </a:t>
            </a:r>
            <a:r>
              <a:rPr lang="en-US" sz="2400" dirty="0" smtClean="0">
                <a:solidFill>
                  <a:schemeClr val="bg1"/>
                </a:solidFill>
              </a:rPr>
              <a:t>2009</a:t>
            </a:r>
          </a:p>
        </p:txBody>
      </p:sp>
      <p:pic>
        <p:nvPicPr>
          <p:cNvPr id="2052" name="Picture 8" descr="combined1.bmp"/>
          <p:cNvPicPr>
            <a:picLocks noChangeAspect="1"/>
          </p:cNvPicPr>
          <p:nvPr/>
        </p:nvPicPr>
        <p:blipFill>
          <a:blip r:embed="rId3" cstate="print"/>
          <a:srcRect/>
          <a:stretch>
            <a:fillRect/>
          </a:stretch>
        </p:blipFill>
        <p:spPr bwMode="auto">
          <a:xfrm>
            <a:off x="762000" y="2362200"/>
            <a:ext cx="3429000" cy="2286000"/>
          </a:xfrm>
          <a:prstGeom prst="rect">
            <a:avLst/>
          </a:prstGeom>
          <a:noFill/>
          <a:ln w="9525">
            <a:noFill/>
            <a:miter lim="800000"/>
            <a:headEnd/>
            <a:tailEnd/>
          </a:ln>
        </p:spPr>
      </p:pic>
      <p:pic>
        <p:nvPicPr>
          <p:cNvPr id="2053" name="Picture 9" descr="combined2.bmp"/>
          <p:cNvPicPr>
            <a:picLocks noChangeAspect="1"/>
          </p:cNvPicPr>
          <p:nvPr/>
        </p:nvPicPr>
        <p:blipFill>
          <a:blip r:embed="rId4" cstate="print"/>
          <a:srcRect/>
          <a:stretch>
            <a:fillRect/>
          </a:stretch>
        </p:blipFill>
        <p:spPr bwMode="auto">
          <a:xfrm>
            <a:off x="4953000" y="2362200"/>
            <a:ext cx="3429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796852" y="4876800"/>
            <a:ext cx="3852473" cy="714375"/>
          </a:xfrm>
          <a:prstGeom prst="rect">
            <a:avLst/>
          </a:prstGeom>
        </p:spPr>
        <p:txBody>
          <a:bodyPr anchor="ctr"/>
          <a:lstStyle/>
          <a:p>
            <a:pPr algn="ctr">
              <a:defRPr/>
            </a:pPr>
            <a:r>
              <a:rPr lang="en-US" sz="2800" dirty="0">
                <a:latin typeface="+mj-lt"/>
                <a:ea typeface="+mj-ea"/>
                <a:cs typeface="+mj-cs"/>
              </a:rPr>
              <a:t>Source </a:t>
            </a:r>
            <a:r>
              <a:rPr lang="en-US" sz="2800" dirty="0" smtClean="0">
                <a:latin typeface="+mj-lt"/>
                <a:ea typeface="+mj-ea"/>
                <a:cs typeface="+mj-cs"/>
              </a:rPr>
              <a:t>camera</a:t>
            </a:r>
            <a:endParaRPr lang="en-US" sz="2800" dirty="0">
              <a:latin typeface="+mj-lt"/>
              <a:ea typeface="+mj-ea"/>
              <a:cs typeface="+mj-cs"/>
            </a:endParaRPr>
          </a:p>
        </p:txBody>
      </p:sp>
      <p:sp>
        <p:nvSpPr>
          <p:cNvPr id="6" name="Title 1"/>
          <p:cNvSpPr txBox="1">
            <a:spLocks/>
          </p:cNvSpPr>
          <p:nvPr/>
        </p:nvSpPr>
        <p:spPr>
          <a:xfrm>
            <a:off x="434715" y="4876800"/>
            <a:ext cx="3927423" cy="714375"/>
          </a:xfrm>
          <a:prstGeom prst="rect">
            <a:avLst/>
          </a:prstGeom>
        </p:spPr>
        <p:txBody>
          <a:bodyPr anchor="ctr"/>
          <a:lstStyle/>
          <a:p>
            <a:pPr algn="ctr">
              <a:defRPr/>
            </a:pPr>
            <a:r>
              <a:rPr lang="en-US" sz="2800" dirty="0">
                <a:latin typeface="+mj-lt"/>
                <a:ea typeface="+mj-ea"/>
                <a:cs typeface="+mj-cs"/>
              </a:rPr>
              <a:t>Reference </a:t>
            </a:r>
            <a:r>
              <a:rPr lang="en-US" sz="2800" dirty="0" smtClean="0">
                <a:latin typeface="+mj-lt"/>
                <a:ea typeface="+mj-ea"/>
                <a:cs typeface="+mj-cs"/>
              </a:rPr>
              <a:t>camera</a:t>
            </a:r>
            <a:endParaRPr lang="en-US" sz="2800" dirty="0">
              <a:latin typeface="+mj-lt"/>
              <a:ea typeface="+mj-ea"/>
              <a:cs typeface="+mj-cs"/>
            </a:endParaRPr>
          </a:p>
        </p:txBody>
      </p:sp>
      <p:pic>
        <p:nvPicPr>
          <p:cNvPr id="12" name="Picture 4" descr="original2.tif"/>
          <p:cNvPicPr>
            <a:picLocks noChangeAspect="1"/>
          </p:cNvPicPr>
          <p:nvPr/>
        </p:nvPicPr>
        <p:blipFill>
          <a:blip r:embed="rId3" cstate="print"/>
          <a:srcRect/>
          <a:stretch>
            <a:fillRect/>
          </a:stretch>
        </p:blipFill>
        <p:spPr bwMode="auto">
          <a:xfrm>
            <a:off x="4809553" y="1752600"/>
            <a:ext cx="3860800" cy="2895600"/>
          </a:xfrm>
          <a:prstGeom prst="rect">
            <a:avLst/>
          </a:prstGeom>
          <a:noFill/>
          <a:ln w="9525">
            <a:noFill/>
            <a:miter lim="800000"/>
            <a:headEnd/>
            <a:tailEnd/>
          </a:ln>
        </p:spPr>
      </p:pic>
      <p:pic>
        <p:nvPicPr>
          <p:cNvPr id="13" name="Picture 12" descr="original2_reference.tif"/>
          <p:cNvPicPr>
            <a:picLocks noChangeAspect="1"/>
          </p:cNvPicPr>
          <p:nvPr/>
        </p:nvPicPr>
        <p:blipFill>
          <a:blip r:embed="rId4" cstate="print"/>
          <a:stretch>
            <a:fillRect/>
          </a:stretch>
        </p:blipFill>
        <p:spPr>
          <a:xfrm>
            <a:off x="460587" y="1752600"/>
            <a:ext cx="3901440" cy="2926080"/>
          </a:xfrm>
          <a:prstGeom prst="rect">
            <a:avLst/>
          </a:prstGeom>
        </p:spPr>
      </p:pic>
      <p:pic>
        <p:nvPicPr>
          <p:cNvPr id="14" name="Picture 13" descr="alpha_onethird_justwall.tif"/>
          <p:cNvPicPr>
            <a:picLocks noChangeAspect="1"/>
          </p:cNvPicPr>
          <p:nvPr/>
        </p:nvPicPr>
        <p:blipFill>
          <a:blip r:embed="rId5" cstate="print"/>
          <a:stretch>
            <a:fillRect/>
          </a:stretch>
        </p:blipFill>
        <p:spPr>
          <a:xfrm>
            <a:off x="4825911" y="1748899"/>
            <a:ext cx="3860800" cy="2895600"/>
          </a:xfrm>
          <a:prstGeom prst="rect">
            <a:avLst/>
          </a:prstGeom>
        </p:spPr>
      </p:pic>
      <p:sp>
        <p:nvSpPr>
          <p:cNvPr id="7"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Transferring the back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lpha_onethird_justwall.tif"/>
          <p:cNvPicPr>
            <a:picLocks noChangeAspect="1"/>
          </p:cNvPicPr>
          <p:nvPr/>
        </p:nvPicPr>
        <p:blipFill>
          <a:blip r:embed="rId3" cstate="print"/>
          <a:stretch>
            <a:fillRect/>
          </a:stretch>
        </p:blipFill>
        <p:spPr>
          <a:xfrm>
            <a:off x="4817534" y="1752600"/>
            <a:ext cx="3860800" cy="2895600"/>
          </a:xfrm>
          <a:prstGeom prst="rect">
            <a:avLst/>
          </a:prstGeom>
        </p:spPr>
      </p:pic>
      <p:pic>
        <p:nvPicPr>
          <p:cNvPr id="7" name="Picture 6" descr="reference_justWall.bmp"/>
          <p:cNvPicPr>
            <a:picLocks noChangeAspect="1"/>
          </p:cNvPicPr>
          <p:nvPr/>
        </p:nvPicPr>
        <p:blipFill>
          <a:blip r:embed="rId4" cstate="print"/>
          <a:stretch>
            <a:fillRect/>
          </a:stretch>
        </p:blipFill>
        <p:spPr>
          <a:xfrm>
            <a:off x="465667" y="1752600"/>
            <a:ext cx="3886200" cy="2914650"/>
          </a:xfrm>
          <a:prstGeom prst="rect">
            <a:avLst/>
          </a:prstGeom>
        </p:spPr>
      </p:pic>
      <p:pic>
        <p:nvPicPr>
          <p:cNvPr id="9" name="Picture 8" descr="reference_Guy.bmp"/>
          <p:cNvPicPr>
            <a:picLocks noChangeAspect="1"/>
          </p:cNvPicPr>
          <p:nvPr/>
        </p:nvPicPr>
        <p:blipFill>
          <a:blip r:embed="rId5" cstate="print"/>
          <a:stretch>
            <a:fillRect/>
          </a:stretch>
        </p:blipFill>
        <p:spPr>
          <a:xfrm>
            <a:off x="1524000" y="1752600"/>
            <a:ext cx="948572" cy="2704762"/>
          </a:xfrm>
          <a:prstGeom prst="rect">
            <a:avLst/>
          </a:prstGeom>
          <a:ln w="38100">
            <a:solidFill>
              <a:schemeClr val="tx1"/>
            </a:solidFill>
          </a:ln>
        </p:spPr>
      </p:pic>
      <p:pic>
        <p:nvPicPr>
          <p:cNvPr id="10" name="Picture 9" descr="reference_Guy.bmp"/>
          <p:cNvPicPr>
            <a:picLocks noChangeAspect="1"/>
          </p:cNvPicPr>
          <p:nvPr/>
        </p:nvPicPr>
        <p:blipFill>
          <a:blip r:embed="rId5" cstate="print"/>
          <a:stretch>
            <a:fillRect/>
          </a:stretch>
        </p:blipFill>
        <p:spPr>
          <a:xfrm>
            <a:off x="2286000" y="1905000"/>
            <a:ext cx="685800" cy="1955493"/>
          </a:xfrm>
          <a:prstGeom prst="rect">
            <a:avLst/>
          </a:prstGeom>
          <a:ln w="38100">
            <a:solidFill>
              <a:schemeClr val="tx1"/>
            </a:solidFill>
          </a:ln>
          <a:scene3d>
            <a:camera prst="orthographicFront">
              <a:rot lat="600000" lon="2400000" rev="0"/>
            </a:camera>
            <a:lightRig rig="threePt" dir="t"/>
          </a:scene3d>
        </p:spPr>
      </p:pic>
      <p:sp>
        <p:nvSpPr>
          <p:cNvPr id="8"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Step 1/3: Pop-in</a:t>
            </a:r>
          </a:p>
        </p:txBody>
      </p:sp>
      <p:sp>
        <p:nvSpPr>
          <p:cNvPr id="12" name="Title 1"/>
          <p:cNvSpPr txBox="1">
            <a:spLocks/>
          </p:cNvSpPr>
          <p:nvPr/>
        </p:nvSpPr>
        <p:spPr>
          <a:xfrm>
            <a:off x="4796852" y="4876800"/>
            <a:ext cx="3852473" cy="714375"/>
          </a:xfrm>
          <a:prstGeom prst="rect">
            <a:avLst/>
          </a:prstGeom>
        </p:spPr>
        <p:txBody>
          <a:bodyPr anchor="ctr"/>
          <a:lstStyle/>
          <a:p>
            <a:pPr algn="ctr">
              <a:defRPr/>
            </a:pPr>
            <a:r>
              <a:rPr lang="en-US" sz="2800" dirty="0">
                <a:latin typeface="+mj-lt"/>
                <a:ea typeface="+mj-ea"/>
                <a:cs typeface="+mj-cs"/>
              </a:rPr>
              <a:t>Source </a:t>
            </a:r>
            <a:r>
              <a:rPr lang="en-US" sz="2800" dirty="0" smtClean="0">
                <a:latin typeface="+mj-lt"/>
                <a:ea typeface="+mj-ea"/>
                <a:cs typeface="+mj-cs"/>
              </a:rPr>
              <a:t>camera</a:t>
            </a:r>
            <a:endParaRPr lang="en-US" sz="2800" dirty="0">
              <a:latin typeface="+mj-lt"/>
              <a:ea typeface="+mj-ea"/>
              <a:cs typeface="+mj-cs"/>
            </a:endParaRPr>
          </a:p>
        </p:txBody>
      </p:sp>
      <p:sp>
        <p:nvSpPr>
          <p:cNvPr id="13" name="Title 1"/>
          <p:cNvSpPr txBox="1">
            <a:spLocks/>
          </p:cNvSpPr>
          <p:nvPr/>
        </p:nvSpPr>
        <p:spPr>
          <a:xfrm>
            <a:off x="434715" y="4876800"/>
            <a:ext cx="3927423" cy="714375"/>
          </a:xfrm>
          <a:prstGeom prst="rect">
            <a:avLst/>
          </a:prstGeom>
        </p:spPr>
        <p:txBody>
          <a:bodyPr anchor="ctr"/>
          <a:lstStyle/>
          <a:p>
            <a:pPr algn="ctr">
              <a:defRPr/>
            </a:pPr>
            <a:r>
              <a:rPr lang="en-US" sz="2800" dirty="0">
                <a:latin typeface="+mj-lt"/>
                <a:ea typeface="+mj-ea"/>
                <a:cs typeface="+mj-cs"/>
              </a:rPr>
              <a:t>Reference </a:t>
            </a:r>
            <a:r>
              <a:rPr lang="en-US" sz="2800" dirty="0" smtClean="0">
                <a:latin typeface="+mj-lt"/>
                <a:ea typeface="+mj-ea"/>
                <a:cs typeface="+mj-cs"/>
              </a:rPr>
              <a:t>camera</a:t>
            </a:r>
            <a:endParaRPr lang="en-US" sz="2800" dirty="0">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lpha_onethird_justwall.tif"/>
          <p:cNvPicPr>
            <a:picLocks noChangeAspect="1"/>
          </p:cNvPicPr>
          <p:nvPr/>
        </p:nvPicPr>
        <p:blipFill>
          <a:blip r:embed="rId3" cstate="print"/>
          <a:stretch>
            <a:fillRect/>
          </a:stretch>
        </p:blipFill>
        <p:spPr>
          <a:xfrm>
            <a:off x="4817534" y="1752600"/>
            <a:ext cx="3860800" cy="2895600"/>
          </a:xfrm>
          <a:prstGeom prst="rect">
            <a:avLst/>
          </a:prstGeom>
        </p:spPr>
      </p:pic>
      <p:pic>
        <p:nvPicPr>
          <p:cNvPr id="7" name="Picture 6" descr="reference_justWall.bmp"/>
          <p:cNvPicPr>
            <a:picLocks noChangeAspect="1"/>
          </p:cNvPicPr>
          <p:nvPr/>
        </p:nvPicPr>
        <p:blipFill>
          <a:blip r:embed="rId4" cstate="print"/>
          <a:stretch>
            <a:fillRect/>
          </a:stretch>
        </p:blipFill>
        <p:spPr>
          <a:xfrm>
            <a:off x="465667" y="1752600"/>
            <a:ext cx="3886200" cy="2914650"/>
          </a:xfrm>
          <a:prstGeom prst="rect">
            <a:avLst/>
          </a:prstGeom>
        </p:spPr>
      </p:pic>
      <p:pic>
        <p:nvPicPr>
          <p:cNvPr id="9" name="Picture 8" descr="reference_Guy.bmp"/>
          <p:cNvPicPr>
            <a:picLocks noChangeAspect="1"/>
          </p:cNvPicPr>
          <p:nvPr/>
        </p:nvPicPr>
        <p:blipFill>
          <a:blip r:embed="rId5" cstate="print"/>
          <a:stretch>
            <a:fillRect/>
          </a:stretch>
        </p:blipFill>
        <p:spPr>
          <a:xfrm>
            <a:off x="2286000" y="1905000"/>
            <a:ext cx="685800" cy="1955493"/>
          </a:xfrm>
          <a:prstGeom prst="rect">
            <a:avLst/>
          </a:prstGeom>
          <a:ln w="38100">
            <a:solidFill>
              <a:schemeClr val="tx1"/>
            </a:solidFill>
          </a:ln>
          <a:scene3d>
            <a:camera prst="orthographicFront">
              <a:rot lat="600000" lon="2400000" rev="0"/>
            </a:camera>
            <a:lightRig rig="threePt" dir="t"/>
          </a:scene3d>
        </p:spPr>
      </p:pic>
      <p:pic>
        <p:nvPicPr>
          <p:cNvPr id="8" name="Picture 7" descr="reference_Guy.bmp"/>
          <p:cNvPicPr>
            <a:picLocks noChangeAspect="1"/>
          </p:cNvPicPr>
          <p:nvPr/>
        </p:nvPicPr>
        <p:blipFill>
          <a:blip r:embed="rId5" cstate="print"/>
          <a:stretch>
            <a:fillRect/>
          </a:stretch>
        </p:blipFill>
        <p:spPr>
          <a:xfrm>
            <a:off x="6477000" y="2362200"/>
            <a:ext cx="304799" cy="869103"/>
          </a:xfrm>
          <a:prstGeom prst="rect">
            <a:avLst/>
          </a:prstGeom>
          <a:ln w="12700">
            <a:solidFill>
              <a:schemeClr val="tx1">
                <a:alpha val="66000"/>
              </a:schemeClr>
            </a:solidFill>
          </a:ln>
          <a:scene3d>
            <a:camera prst="orthographicFront">
              <a:rot lat="600000" lon="2400000" rev="0"/>
            </a:camera>
            <a:lightRig rig="threePt" dir="t"/>
          </a:scene3d>
        </p:spPr>
      </p:pic>
      <p:sp>
        <p:nvSpPr>
          <p:cNvPr id="10"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Step 2/3: Transfer</a:t>
            </a:r>
          </a:p>
        </p:txBody>
      </p:sp>
      <p:sp>
        <p:nvSpPr>
          <p:cNvPr id="12" name="Title 1"/>
          <p:cNvSpPr txBox="1">
            <a:spLocks/>
          </p:cNvSpPr>
          <p:nvPr/>
        </p:nvSpPr>
        <p:spPr>
          <a:xfrm>
            <a:off x="4796852" y="4876800"/>
            <a:ext cx="3852473" cy="714375"/>
          </a:xfrm>
          <a:prstGeom prst="rect">
            <a:avLst/>
          </a:prstGeom>
        </p:spPr>
        <p:txBody>
          <a:bodyPr anchor="ctr"/>
          <a:lstStyle/>
          <a:p>
            <a:pPr algn="ctr">
              <a:defRPr/>
            </a:pPr>
            <a:r>
              <a:rPr lang="en-US" sz="2800" dirty="0">
                <a:latin typeface="+mj-lt"/>
                <a:ea typeface="+mj-ea"/>
                <a:cs typeface="+mj-cs"/>
              </a:rPr>
              <a:t>Source </a:t>
            </a:r>
            <a:r>
              <a:rPr lang="en-US" sz="2800" dirty="0" smtClean="0">
                <a:latin typeface="+mj-lt"/>
                <a:ea typeface="+mj-ea"/>
                <a:cs typeface="+mj-cs"/>
              </a:rPr>
              <a:t>camera</a:t>
            </a:r>
            <a:endParaRPr lang="en-US" sz="2800" dirty="0">
              <a:latin typeface="+mj-lt"/>
              <a:ea typeface="+mj-ea"/>
              <a:cs typeface="+mj-cs"/>
            </a:endParaRPr>
          </a:p>
        </p:txBody>
      </p:sp>
      <p:sp>
        <p:nvSpPr>
          <p:cNvPr id="13" name="Title 1"/>
          <p:cNvSpPr txBox="1">
            <a:spLocks/>
          </p:cNvSpPr>
          <p:nvPr/>
        </p:nvSpPr>
        <p:spPr>
          <a:xfrm>
            <a:off x="434715" y="4876800"/>
            <a:ext cx="3927423" cy="714375"/>
          </a:xfrm>
          <a:prstGeom prst="rect">
            <a:avLst/>
          </a:prstGeom>
        </p:spPr>
        <p:txBody>
          <a:bodyPr anchor="ctr"/>
          <a:lstStyle/>
          <a:p>
            <a:pPr algn="ctr">
              <a:defRPr/>
            </a:pPr>
            <a:r>
              <a:rPr lang="en-US" sz="2800" dirty="0">
                <a:latin typeface="+mj-lt"/>
                <a:ea typeface="+mj-ea"/>
                <a:cs typeface="+mj-cs"/>
              </a:rPr>
              <a:t>Reference </a:t>
            </a:r>
            <a:r>
              <a:rPr lang="en-US" sz="2800" dirty="0" smtClean="0">
                <a:latin typeface="+mj-lt"/>
                <a:ea typeface="+mj-ea"/>
                <a:cs typeface="+mj-cs"/>
              </a:rPr>
              <a:t>camera</a:t>
            </a:r>
            <a:endParaRPr lang="en-US" sz="2800" dirty="0">
              <a:latin typeface="+mj-lt"/>
              <a:ea typeface="+mj-ea"/>
              <a:cs typeface="+mj-cs"/>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lpha_onethird.tif"/>
          <p:cNvPicPr>
            <a:picLocks noChangeAspect="1"/>
          </p:cNvPicPr>
          <p:nvPr/>
        </p:nvPicPr>
        <p:blipFill>
          <a:blip r:embed="rId3" cstate="print"/>
          <a:srcRect/>
          <a:stretch>
            <a:fillRect/>
          </a:stretch>
        </p:blipFill>
        <p:spPr bwMode="auto">
          <a:xfrm>
            <a:off x="4800600" y="1752600"/>
            <a:ext cx="3886200" cy="2914650"/>
          </a:xfrm>
          <a:prstGeom prst="rect">
            <a:avLst/>
          </a:prstGeom>
          <a:noFill/>
          <a:ln w="9525">
            <a:noFill/>
            <a:miter lim="800000"/>
            <a:headEnd/>
            <a:tailEnd/>
          </a:ln>
        </p:spPr>
      </p:pic>
      <p:pic>
        <p:nvPicPr>
          <p:cNvPr id="14" name="Picture 13" descr="alpha_onethird_justwall.tif"/>
          <p:cNvPicPr>
            <a:picLocks noChangeAspect="1"/>
          </p:cNvPicPr>
          <p:nvPr/>
        </p:nvPicPr>
        <p:blipFill>
          <a:blip r:embed="rId4" cstate="print"/>
          <a:stretch>
            <a:fillRect/>
          </a:stretch>
        </p:blipFill>
        <p:spPr>
          <a:xfrm>
            <a:off x="4817534" y="1752600"/>
            <a:ext cx="3860800" cy="2895600"/>
          </a:xfrm>
          <a:prstGeom prst="rect">
            <a:avLst/>
          </a:prstGeom>
        </p:spPr>
      </p:pic>
      <p:pic>
        <p:nvPicPr>
          <p:cNvPr id="7" name="Picture 6" descr="reference_justWall.bmp"/>
          <p:cNvPicPr>
            <a:picLocks noChangeAspect="1"/>
          </p:cNvPicPr>
          <p:nvPr/>
        </p:nvPicPr>
        <p:blipFill>
          <a:blip r:embed="rId5" cstate="print"/>
          <a:stretch>
            <a:fillRect/>
          </a:stretch>
        </p:blipFill>
        <p:spPr>
          <a:xfrm>
            <a:off x="465667" y="1752600"/>
            <a:ext cx="3886200" cy="2914650"/>
          </a:xfrm>
          <a:prstGeom prst="rect">
            <a:avLst/>
          </a:prstGeom>
        </p:spPr>
      </p:pic>
      <p:pic>
        <p:nvPicPr>
          <p:cNvPr id="9" name="Picture 8" descr="reference_Guy.bmp"/>
          <p:cNvPicPr>
            <a:picLocks noChangeAspect="1"/>
          </p:cNvPicPr>
          <p:nvPr/>
        </p:nvPicPr>
        <p:blipFill>
          <a:blip r:embed="rId6" cstate="print"/>
          <a:stretch>
            <a:fillRect/>
          </a:stretch>
        </p:blipFill>
        <p:spPr>
          <a:xfrm>
            <a:off x="2286000" y="1905000"/>
            <a:ext cx="685800" cy="1955493"/>
          </a:xfrm>
          <a:prstGeom prst="rect">
            <a:avLst/>
          </a:prstGeom>
          <a:ln w="38100">
            <a:solidFill>
              <a:schemeClr val="tx1"/>
            </a:solidFill>
          </a:ln>
          <a:scene3d>
            <a:camera prst="orthographicFront">
              <a:rot lat="600000" lon="2400000" rev="0"/>
            </a:camera>
            <a:lightRig rig="threePt" dir="t"/>
          </a:scene3d>
        </p:spPr>
      </p:pic>
      <p:pic>
        <p:nvPicPr>
          <p:cNvPr id="11" name="Picture 10" descr="reference_Guy.bmp"/>
          <p:cNvPicPr>
            <a:picLocks noChangeAspect="1"/>
          </p:cNvPicPr>
          <p:nvPr/>
        </p:nvPicPr>
        <p:blipFill>
          <a:blip r:embed="rId6" cstate="print"/>
          <a:stretch>
            <a:fillRect/>
          </a:stretch>
        </p:blipFill>
        <p:spPr>
          <a:xfrm>
            <a:off x="6324600" y="2438400"/>
            <a:ext cx="304799" cy="869103"/>
          </a:xfrm>
          <a:prstGeom prst="rect">
            <a:avLst/>
          </a:prstGeom>
          <a:ln w="12700">
            <a:solidFill>
              <a:schemeClr val="tx1">
                <a:alpha val="66000"/>
              </a:schemeClr>
            </a:solidFill>
          </a:ln>
          <a:scene3d>
            <a:camera prst="orthographicFront">
              <a:rot lat="0" lon="0" rev="0"/>
            </a:camera>
            <a:lightRig rig="threePt" dir="t"/>
          </a:scene3d>
        </p:spPr>
      </p:pic>
      <p:sp>
        <p:nvSpPr>
          <p:cNvPr id="10"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Step 3/3: Pop-out</a:t>
            </a:r>
          </a:p>
        </p:txBody>
      </p:sp>
      <p:sp>
        <p:nvSpPr>
          <p:cNvPr id="15" name="Title 1"/>
          <p:cNvSpPr txBox="1">
            <a:spLocks/>
          </p:cNvSpPr>
          <p:nvPr/>
        </p:nvSpPr>
        <p:spPr>
          <a:xfrm>
            <a:off x="4796852" y="4876800"/>
            <a:ext cx="3852473" cy="714375"/>
          </a:xfrm>
          <a:prstGeom prst="rect">
            <a:avLst/>
          </a:prstGeom>
        </p:spPr>
        <p:txBody>
          <a:bodyPr anchor="ctr"/>
          <a:lstStyle/>
          <a:p>
            <a:pPr algn="ctr">
              <a:defRPr/>
            </a:pPr>
            <a:r>
              <a:rPr lang="en-US" sz="2800" dirty="0">
                <a:latin typeface="+mj-lt"/>
                <a:ea typeface="+mj-ea"/>
                <a:cs typeface="+mj-cs"/>
              </a:rPr>
              <a:t>Source </a:t>
            </a:r>
            <a:r>
              <a:rPr lang="en-US" sz="2800" dirty="0" smtClean="0">
                <a:latin typeface="+mj-lt"/>
                <a:ea typeface="+mj-ea"/>
                <a:cs typeface="+mj-cs"/>
              </a:rPr>
              <a:t>camera</a:t>
            </a:r>
            <a:endParaRPr lang="en-US" sz="2800" dirty="0">
              <a:latin typeface="+mj-lt"/>
              <a:ea typeface="+mj-ea"/>
              <a:cs typeface="+mj-cs"/>
            </a:endParaRPr>
          </a:p>
        </p:txBody>
      </p:sp>
      <p:sp>
        <p:nvSpPr>
          <p:cNvPr id="16" name="Title 1"/>
          <p:cNvSpPr txBox="1">
            <a:spLocks/>
          </p:cNvSpPr>
          <p:nvPr/>
        </p:nvSpPr>
        <p:spPr>
          <a:xfrm>
            <a:off x="434715" y="4876800"/>
            <a:ext cx="3927423" cy="714375"/>
          </a:xfrm>
          <a:prstGeom prst="rect">
            <a:avLst/>
          </a:prstGeom>
        </p:spPr>
        <p:txBody>
          <a:bodyPr anchor="ctr"/>
          <a:lstStyle/>
          <a:p>
            <a:pPr algn="ctr">
              <a:defRPr/>
            </a:pPr>
            <a:r>
              <a:rPr lang="en-US" sz="2800" dirty="0">
                <a:latin typeface="+mj-lt"/>
                <a:ea typeface="+mj-ea"/>
                <a:cs typeface="+mj-cs"/>
              </a:rPr>
              <a:t>Reference </a:t>
            </a:r>
            <a:r>
              <a:rPr lang="en-US" sz="2800" dirty="0" smtClean="0">
                <a:latin typeface="+mj-lt"/>
                <a:ea typeface="+mj-ea"/>
                <a:cs typeface="+mj-cs"/>
              </a:rPr>
              <a:t>camera</a:t>
            </a:r>
            <a:endParaRPr lang="en-US" sz="2800" dirty="0">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alpha_onethird.tif"/>
          <p:cNvPicPr>
            <a:picLocks noChangeAspect="1"/>
          </p:cNvPicPr>
          <p:nvPr/>
        </p:nvPicPr>
        <p:blipFill>
          <a:blip r:embed="rId3" cstate="print"/>
          <a:srcRect/>
          <a:stretch>
            <a:fillRect/>
          </a:stretch>
        </p:blipFill>
        <p:spPr bwMode="auto">
          <a:xfrm>
            <a:off x="4800600" y="1752600"/>
            <a:ext cx="3886200" cy="2914650"/>
          </a:xfrm>
          <a:prstGeom prst="rect">
            <a:avLst/>
          </a:prstGeom>
          <a:noFill/>
          <a:ln w="9525">
            <a:noFill/>
            <a:miter lim="800000"/>
            <a:headEnd/>
            <a:tailEnd/>
          </a:ln>
        </p:spPr>
      </p:pic>
      <p:pic>
        <p:nvPicPr>
          <p:cNvPr id="14" name="Picture 13" descr="alpha_onethird_justwall.tif"/>
          <p:cNvPicPr>
            <a:picLocks noChangeAspect="1"/>
          </p:cNvPicPr>
          <p:nvPr/>
        </p:nvPicPr>
        <p:blipFill>
          <a:blip r:embed="rId4" cstate="print"/>
          <a:stretch>
            <a:fillRect/>
          </a:stretch>
        </p:blipFill>
        <p:spPr>
          <a:xfrm>
            <a:off x="4817534" y="1752600"/>
            <a:ext cx="3860800" cy="2895600"/>
          </a:xfrm>
          <a:prstGeom prst="rect">
            <a:avLst/>
          </a:prstGeom>
        </p:spPr>
      </p:pic>
      <p:pic>
        <p:nvPicPr>
          <p:cNvPr id="7" name="Picture 6" descr="reference_justWall.bmp"/>
          <p:cNvPicPr>
            <a:picLocks noChangeAspect="1"/>
          </p:cNvPicPr>
          <p:nvPr/>
        </p:nvPicPr>
        <p:blipFill>
          <a:blip r:embed="rId5" cstate="print"/>
          <a:stretch>
            <a:fillRect/>
          </a:stretch>
        </p:blipFill>
        <p:spPr>
          <a:xfrm>
            <a:off x="465667" y="1752600"/>
            <a:ext cx="3886200" cy="2914650"/>
          </a:xfrm>
          <a:prstGeom prst="rect">
            <a:avLst/>
          </a:prstGeom>
        </p:spPr>
      </p:pic>
      <p:pic>
        <p:nvPicPr>
          <p:cNvPr id="9" name="Picture 8" descr="reference_Guy.bmp"/>
          <p:cNvPicPr>
            <a:picLocks noChangeAspect="1"/>
          </p:cNvPicPr>
          <p:nvPr/>
        </p:nvPicPr>
        <p:blipFill>
          <a:blip r:embed="rId6" cstate="print"/>
          <a:stretch>
            <a:fillRect/>
          </a:stretch>
        </p:blipFill>
        <p:spPr>
          <a:xfrm>
            <a:off x="2286000" y="1905000"/>
            <a:ext cx="685800" cy="1955493"/>
          </a:xfrm>
          <a:prstGeom prst="rect">
            <a:avLst/>
          </a:prstGeom>
          <a:ln w="38100">
            <a:solidFill>
              <a:schemeClr val="tx1"/>
            </a:solidFill>
          </a:ln>
          <a:scene3d>
            <a:camera prst="orthographicFront">
              <a:rot lat="600000" lon="2400000" rev="0"/>
            </a:camera>
            <a:lightRig rig="threePt" dir="t"/>
          </a:scene3d>
        </p:spPr>
      </p:pic>
      <p:sp>
        <p:nvSpPr>
          <p:cNvPr id="10"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The key idea</a:t>
            </a:r>
            <a:endParaRPr lang="en-US" dirty="0" smtClean="0">
              <a:solidFill>
                <a:schemeClr val="bg1"/>
              </a:solidFill>
            </a:endParaRPr>
          </a:p>
        </p:txBody>
      </p:sp>
      <p:pic>
        <p:nvPicPr>
          <p:cNvPr id="13" name="Picture 12" descr="reference_Guy.bmp"/>
          <p:cNvPicPr>
            <a:picLocks noChangeAspect="1"/>
          </p:cNvPicPr>
          <p:nvPr/>
        </p:nvPicPr>
        <p:blipFill>
          <a:blip r:embed="rId6" cstate="print"/>
          <a:stretch>
            <a:fillRect/>
          </a:stretch>
        </p:blipFill>
        <p:spPr>
          <a:xfrm>
            <a:off x="1524000" y="1752600"/>
            <a:ext cx="948572" cy="2704762"/>
          </a:xfrm>
          <a:prstGeom prst="rect">
            <a:avLst/>
          </a:prstGeom>
          <a:ln w="38100">
            <a:solidFill>
              <a:schemeClr val="tx1"/>
            </a:solidFill>
          </a:ln>
        </p:spPr>
      </p:pic>
      <p:pic>
        <p:nvPicPr>
          <p:cNvPr id="17" name="Picture 16" descr="reference_Guy.bmp"/>
          <p:cNvPicPr>
            <a:picLocks noChangeAspect="1"/>
          </p:cNvPicPr>
          <p:nvPr/>
        </p:nvPicPr>
        <p:blipFill>
          <a:blip r:embed="rId6" cstate="print"/>
          <a:stretch>
            <a:fillRect/>
          </a:stretch>
        </p:blipFill>
        <p:spPr>
          <a:xfrm>
            <a:off x="6477000" y="2362200"/>
            <a:ext cx="304799" cy="869103"/>
          </a:xfrm>
          <a:prstGeom prst="rect">
            <a:avLst/>
          </a:prstGeom>
          <a:ln w="12700">
            <a:solidFill>
              <a:schemeClr val="tx1">
                <a:alpha val="66000"/>
              </a:schemeClr>
            </a:solidFill>
          </a:ln>
          <a:scene3d>
            <a:camera prst="orthographicFront">
              <a:rot lat="600000" lon="2400000" rev="0"/>
            </a:camera>
            <a:lightRig rig="threePt" dir="t"/>
          </a:scene3d>
        </p:spPr>
      </p:pic>
      <p:pic>
        <p:nvPicPr>
          <p:cNvPr id="11" name="Picture 10" descr="reference_Guy.bmp"/>
          <p:cNvPicPr>
            <a:picLocks noChangeAspect="1"/>
          </p:cNvPicPr>
          <p:nvPr/>
        </p:nvPicPr>
        <p:blipFill>
          <a:blip r:embed="rId6" cstate="print"/>
          <a:stretch>
            <a:fillRect/>
          </a:stretch>
        </p:blipFill>
        <p:spPr>
          <a:xfrm>
            <a:off x="6324600" y="2438400"/>
            <a:ext cx="304799" cy="869103"/>
          </a:xfrm>
          <a:prstGeom prst="rect">
            <a:avLst/>
          </a:prstGeom>
          <a:ln w="12700">
            <a:solidFill>
              <a:schemeClr val="tx1">
                <a:alpha val="66000"/>
              </a:schemeClr>
            </a:solidFill>
          </a:ln>
          <a:scene3d>
            <a:camera prst="orthographicFront">
              <a:rot lat="0" lon="0" rev="0"/>
            </a:camera>
            <a:lightRig rig="threePt" dir="t"/>
          </a:scene3d>
        </p:spPr>
      </p:pic>
      <p:sp>
        <p:nvSpPr>
          <p:cNvPr id="18" name="Title 1"/>
          <p:cNvSpPr txBox="1">
            <a:spLocks/>
          </p:cNvSpPr>
          <p:nvPr/>
        </p:nvSpPr>
        <p:spPr>
          <a:xfrm>
            <a:off x="469900" y="5088128"/>
            <a:ext cx="8242300" cy="714375"/>
          </a:xfrm>
          <a:prstGeom prst="rect">
            <a:avLst/>
          </a:prstGeom>
        </p:spPr>
        <p:txBody>
          <a:bodyPr anchor="ctr"/>
          <a:lstStyle/>
          <a:p>
            <a:pPr algn="ctr">
              <a:defRPr/>
            </a:pPr>
            <a:r>
              <a:rPr lang="en-US" sz="2800" dirty="0" smtClean="0">
                <a:latin typeface="+mj-lt"/>
                <a:ea typeface="+mj-ea"/>
                <a:cs typeface="+mj-cs"/>
              </a:rPr>
              <a:t>Pop-in and pop-out are constrained by an </a:t>
            </a:r>
            <a:r>
              <a:rPr lang="en-US" sz="2800" i="1" dirty="0" smtClean="0">
                <a:latin typeface="+mj-lt"/>
                <a:ea typeface="+mj-ea"/>
                <a:cs typeface="+mj-cs"/>
              </a:rPr>
              <a:t>invariant</a:t>
            </a:r>
            <a:r>
              <a:rPr lang="en-US" sz="2800" dirty="0" smtClean="0">
                <a:latin typeface="+mj-lt"/>
                <a:ea typeface="+mj-ea"/>
                <a:cs typeface="+mj-cs"/>
              </a:rPr>
              <a:t> </a:t>
            </a:r>
            <a:endParaRPr lang="en-US" sz="2800" dirty="0">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 name="Rectangle 33"/>
          <p:cNvSpPr/>
          <p:nvPr/>
        </p:nvSpPr>
        <p:spPr bwMode="auto">
          <a:xfrm>
            <a:off x="6781800" y="3429000"/>
            <a:ext cx="1219200" cy="1447800"/>
          </a:xfrm>
          <a:prstGeom prst="rect">
            <a:avLst/>
          </a:prstGeom>
          <a:solidFill>
            <a:srgbClr val="FFCC00"/>
          </a:solidFill>
          <a:ln w="9525" cap="flat" cmpd="sng" algn="ctr">
            <a:solidFill>
              <a:schemeClr val="tx1"/>
            </a:solidFill>
            <a:prstDash val="solid"/>
            <a:round/>
            <a:headEnd type="none" w="med" len="med"/>
            <a:tailEnd type="none" w="med" len="med"/>
          </a:ln>
          <a:effectLst/>
          <a:scene3d>
            <a:camera prst="orthographicFront">
              <a:rot lat="2400000" lon="42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35" name="Rectangle 34"/>
          <p:cNvSpPr/>
          <p:nvPr/>
        </p:nvSpPr>
        <p:spPr bwMode="auto">
          <a:xfrm>
            <a:off x="6781800" y="3429000"/>
            <a:ext cx="1219200" cy="1447800"/>
          </a:xfrm>
          <a:prstGeom prst="rect">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2400000" lon="12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39" name="Rectangle 38"/>
          <p:cNvSpPr/>
          <p:nvPr/>
        </p:nvSpPr>
        <p:spPr bwMode="auto">
          <a:xfrm>
            <a:off x="2286000" y="3810000"/>
            <a:ext cx="838200" cy="739588"/>
          </a:xfrm>
          <a:prstGeom prst="rect">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1800000" lon="72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13314"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Review of </a:t>
            </a:r>
            <a:r>
              <a:rPr lang="en-US" dirty="0" err="1" smtClean="0">
                <a:solidFill>
                  <a:schemeClr val="bg1"/>
                </a:solidFill>
              </a:rPr>
              <a:t>homographies</a:t>
            </a:r>
            <a:endParaRPr lang="en-US" dirty="0" smtClean="0">
              <a:solidFill>
                <a:schemeClr val="bg1"/>
              </a:solidFill>
            </a:endParaRPr>
          </a:p>
        </p:txBody>
      </p:sp>
      <p:sp>
        <p:nvSpPr>
          <p:cNvPr id="33" name="Rectangle 32"/>
          <p:cNvSpPr/>
          <p:nvPr/>
        </p:nvSpPr>
        <p:spPr bwMode="auto">
          <a:xfrm>
            <a:off x="4876800" y="2133600"/>
            <a:ext cx="1219200" cy="1447800"/>
          </a:xfrm>
          <a:prstGeom prst="rect">
            <a:avLst/>
          </a:prstGeom>
          <a:solidFill>
            <a:srgbClr val="FF9900"/>
          </a:solidFill>
          <a:ln w="9525" cap="flat" cmpd="sng" algn="ctr">
            <a:solidFill>
              <a:schemeClr val="tx1"/>
            </a:solidFill>
            <a:prstDash val="solid"/>
            <a:round/>
            <a:headEnd type="none" w="med" len="med"/>
            <a:tailEnd type="none" w="med" len="med"/>
          </a:ln>
          <a:effectLst/>
          <a:scene3d>
            <a:camera prst="orthographicFront">
              <a:rot lat="2400000" lon="42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36" name="Rectangle 35"/>
          <p:cNvSpPr/>
          <p:nvPr/>
        </p:nvSpPr>
        <p:spPr bwMode="auto">
          <a:xfrm>
            <a:off x="381000" y="3505200"/>
            <a:ext cx="2971800" cy="2221992"/>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37" name="Rectangle 36"/>
          <p:cNvSpPr/>
          <p:nvPr/>
        </p:nvSpPr>
        <p:spPr bwMode="auto">
          <a:xfrm>
            <a:off x="838200" y="4038600"/>
            <a:ext cx="1295400" cy="1143000"/>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38" name="Rectangle 37"/>
          <p:cNvSpPr/>
          <p:nvPr/>
        </p:nvSpPr>
        <p:spPr bwMode="auto">
          <a:xfrm>
            <a:off x="2286000" y="3810000"/>
            <a:ext cx="838200" cy="739588"/>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pic>
        <p:nvPicPr>
          <p:cNvPr id="11" name="Picture 10" descr="cameraGood.png"/>
          <p:cNvPicPr>
            <a:picLocks noChangeAspect="1"/>
          </p:cNvPicPr>
          <p:nvPr/>
        </p:nvPicPr>
        <p:blipFill>
          <a:blip r:embed="rId3" cstate="print"/>
          <a:stretch>
            <a:fillRect/>
          </a:stretch>
        </p:blipFill>
        <p:spPr>
          <a:xfrm flipH="1">
            <a:off x="2530980" y="2218748"/>
            <a:ext cx="1272534" cy="12031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38"/>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animBg="1"/>
      <p:bldP spid="35" grpId="0" animBg="1"/>
      <p:bldP spid="39" grpId="0" animBg="1"/>
      <p:bldP spid="36" grpId="0" animBg="1"/>
      <p:bldP spid="37" grpId="1" animBg="1"/>
      <p:bldP spid="3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bwMode="auto">
          <a:xfrm>
            <a:off x="0" y="3505200"/>
            <a:ext cx="2971800" cy="2221992"/>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37" name="Rectangle 36"/>
          <p:cNvSpPr/>
          <p:nvPr/>
        </p:nvSpPr>
        <p:spPr bwMode="auto">
          <a:xfrm>
            <a:off x="457200" y="4038600"/>
            <a:ext cx="1295400" cy="1143000"/>
          </a:xfrm>
          <a:prstGeom prst="rect">
            <a:avLst/>
          </a:prstGeom>
          <a:solidFill>
            <a:srgbClr val="FF99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pic>
        <p:nvPicPr>
          <p:cNvPr id="11" name="Picture 10" descr="cameraGood.png"/>
          <p:cNvPicPr>
            <a:picLocks noChangeAspect="1"/>
          </p:cNvPicPr>
          <p:nvPr/>
        </p:nvPicPr>
        <p:blipFill>
          <a:blip r:embed="rId3" cstate="print"/>
          <a:stretch>
            <a:fillRect/>
          </a:stretch>
        </p:blipFill>
        <p:spPr>
          <a:xfrm flipH="1">
            <a:off x="2530980" y="2218748"/>
            <a:ext cx="1272534" cy="1203123"/>
          </a:xfrm>
          <a:prstGeom prst="rect">
            <a:avLst/>
          </a:prstGeom>
        </p:spPr>
      </p:pic>
      <p:sp>
        <p:nvSpPr>
          <p:cNvPr id="12" name="Rectangle 11"/>
          <p:cNvSpPr/>
          <p:nvPr/>
        </p:nvSpPr>
        <p:spPr bwMode="auto">
          <a:xfrm>
            <a:off x="6172200" y="3505200"/>
            <a:ext cx="2971800" cy="2221992"/>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13" name="Rectangle 12"/>
          <p:cNvSpPr/>
          <p:nvPr/>
        </p:nvSpPr>
        <p:spPr bwMode="auto">
          <a:xfrm>
            <a:off x="8077200" y="3810000"/>
            <a:ext cx="838200" cy="739588"/>
          </a:xfrm>
          <a:prstGeom prst="rect">
            <a:avLst/>
          </a:prstGeom>
          <a:solidFill>
            <a:srgbClr val="FFFF00"/>
          </a:solidFill>
          <a:ln w="9525" cap="flat" cmpd="sng" algn="ctr">
            <a:solidFill>
              <a:schemeClr val="tx1"/>
            </a:solidFill>
            <a:prstDash val="solid"/>
            <a:round/>
            <a:headEnd type="none" w="med" len="med"/>
            <a:tailEnd type="none" w="med" len="med"/>
          </a:ln>
          <a:effectLst/>
          <a:scene3d>
            <a:camera prst="orthographicFront">
              <a:rot lat="1800000" lon="720000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14" name="Rectangle 13"/>
          <p:cNvSpPr/>
          <p:nvPr/>
        </p:nvSpPr>
        <p:spPr bwMode="auto">
          <a:xfrm>
            <a:off x="3098800" y="3517900"/>
            <a:ext cx="2971800" cy="2221992"/>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15" name="Rectangle 14"/>
          <p:cNvSpPr/>
          <p:nvPr/>
        </p:nvSpPr>
        <p:spPr bwMode="auto">
          <a:xfrm>
            <a:off x="5003800" y="3822700"/>
            <a:ext cx="838200" cy="739588"/>
          </a:xfrm>
          <a:prstGeom prst="rect">
            <a:avLst/>
          </a:prstGeom>
          <a:solidFill>
            <a:srgbClr val="FF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16" name="Title 1"/>
          <p:cNvSpPr txBox="1">
            <a:spLocks/>
          </p:cNvSpPr>
          <p:nvPr/>
        </p:nvSpPr>
        <p:spPr>
          <a:xfrm>
            <a:off x="469900" y="5892800"/>
            <a:ext cx="8242300" cy="714375"/>
          </a:xfrm>
          <a:prstGeom prst="rect">
            <a:avLst/>
          </a:prstGeom>
        </p:spPr>
        <p:txBody>
          <a:bodyPr anchor="ctr"/>
          <a:lstStyle/>
          <a:p>
            <a:pPr algn="ctr">
              <a:defRPr/>
            </a:pPr>
            <a:r>
              <a:rPr lang="en-US" sz="2800" dirty="0" smtClean="0">
                <a:latin typeface="+mj-lt"/>
                <a:ea typeface="+mj-ea"/>
                <a:cs typeface="+mj-cs"/>
              </a:rPr>
              <a:t>These three images are related by an</a:t>
            </a:r>
          </a:p>
          <a:p>
            <a:pPr algn="ctr">
              <a:defRPr/>
            </a:pPr>
            <a:r>
              <a:rPr lang="en-US" sz="2800" dirty="0" smtClean="0">
                <a:latin typeface="+mj-lt"/>
                <a:ea typeface="+mj-ea"/>
                <a:cs typeface="+mj-cs"/>
              </a:rPr>
              <a:t>8 degrees of freedom </a:t>
            </a:r>
            <a:r>
              <a:rPr lang="en-US" sz="2800" dirty="0" err="1" smtClean="0">
                <a:latin typeface="+mj-lt"/>
                <a:ea typeface="+mj-ea"/>
                <a:cs typeface="+mj-cs"/>
              </a:rPr>
              <a:t>homography</a:t>
            </a:r>
            <a:endParaRPr lang="en-US" sz="2800" dirty="0">
              <a:latin typeface="+mj-lt"/>
              <a:ea typeface="+mj-ea"/>
              <a:cs typeface="+mj-cs"/>
            </a:endParaRPr>
          </a:p>
        </p:txBody>
      </p:sp>
      <p:sp>
        <p:nvSpPr>
          <p:cNvPr id="19" name="Rectangle 2"/>
          <p:cNvSpPr txBox="1">
            <a:spLocks noChangeArrowheads="1"/>
          </p:cNvSpPr>
          <p:nvPr/>
        </p:nvSpPr>
        <p:spPr bwMode="auto">
          <a:xfrm>
            <a:off x="457200"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bg1"/>
                </a:solidFill>
                <a:effectLst/>
                <a:uLnTx/>
                <a:uFillTx/>
                <a:latin typeface="+mj-lt"/>
                <a:ea typeface="+mj-ea"/>
                <a:cs typeface="+mj-cs"/>
              </a:rPr>
              <a:t>Review of homographies</a:t>
            </a:r>
            <a:endParaRPr kumimoji="0" lang="en-US" sz="4400" b="0" i="0" u="none" strike="noStrike" kern="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3400" y="0"/>
            <a:ext cx="8229600" cy="1143000"/>
          </a:xfrm>
        </p:spPr>
        <p:txBody>
          <a:bodyPr/>
          <a:lstStyle/>
          <a:p>
            <a:pPr eaLnBrk="1" hangingPunct="1"/>
            <a:r>
              <a:rPr lang="en-US" dirty="0" smtClean="0">
                <a:solidFill>
                  <a:schemeClr val="bg1"/>
                </a:solidFill>
              </a:rPr>
              <a:t>What is a homology?</a:t>
            </a:r>
          </a:p>
        </p:txBody>
      </p:sp>
      <p:sp>
        <p:nvSpPr>
          <p:cNvPr id="11" name="AutoShape 17"/>
          <p:cNvSpPr>
            <a:spLocks noChangeArrowheads="1"/>
          </p:cNvSpPr>
          <p:nvPr/>
        </p:nvSpPr>
        <p:spPr bwMode="auto">
          <a:xfrm rot="10800000">
            <a:off x="2322513" y="2896680"/>
            <a:ext cx="1219200" cy="876300"/>
          </a:xfrm>
          <a:custGeom>
            <a:avLst/>
            <a:gdLst>
              <a:gd name="T0" fmla="*/ 2147483647 w 21600"/>
              <a:gd name="T1" fmla="*/ 721141737 h 21600"/>
              <a:gd name="T2" fmla="*/ 1942169545 w 21600"/>
              <a:gd name="T3" fmla="*/ 1442283473 h 21600"/>
              <a:gd name="T4" fmla="*/ 159330586 w 21600"/>
              <a:gd name="T5" fmla="*/ 721141737 h 21600"/>
              <a:gd name="T6" fmla="*/ 1942169545 w 21600"/>
              <a:gd name="T7" fmla="*/ 0 h 21600"/>
              <a:gd name="T8" fmla="*/ 0 60000 65536"/>
              <a:gd name="T9" fmla="*/ 0 60000 65536"/>
              <a:gd name="T10" fmla="*/ 0 60000 65536"/>
              <a:gd name="T11" fmla="*/ 0 60000 65536"/>
              <a:gd name="T12" fmla="*/ 2686 w 21600"/>
              <a:gd name="T13" fmla="*/ 2686 h 21600"/>
              <a:gd name="T14" fmla="*/ 18914 w 21600"/>
              <a:gd name="T15" fmla="*/ 18914 h 21600"/>
            </a:gdLst>
            <a:ahLst/>
            <a:cxnLst>
              <a:cxn ang="T8">
                <a:pos x="T0" y="T1"/>
              </a:cxn>
              <a:cxn ang="T9">
                <a:pos x="T2" y="T3"/>
              </a:cxn>
              <a:cxn ang="T10">
                <a:pos x="T4" y="T5"/>
              </a:cxn>
              <a:cxn ang="T11">
                <a:pos x="T6" y="T7"/>
              </a:cxn>
            </a:cxnLst>
            <a:rect l="T12" t="T13" r="T14" b="T15"/>
            <a:pathLst>
              <a:path w="21600" h="21600">
                <a:moveTo>
                  <a:pt x="0" y="0"/>
                </a:moveTo>
                <a:lnTo>
                  <a:pt x="1772" y="21600"/>
                </a:lnTo>
                <a:lnTo>
                  <a:pt x="19828" y="21600"/>
                </a:lnTo>
                <a:lnTo>
                  <a:pt x="21600" y="0"/>
                </a:lnTo>
                <a:close/>
              </a:path>
            </a:pathLst>
          </a:custGeom>
          <a:solidFill>
            <a:srgbClr val="FFFF00"/>
          </a:solidFill>
          <a:ln w="9525">
            <a:noFill/>
            <a:miter lim="800000"/>
            <a:headEnd/>
            <a:tailEnd/>
          </a:ln>
        </p:spPr>
        <p:txBody>
          <a:bodyPr wrap="none" anchor="ctr"/>
          <a:lstStyle/>
          <a:p>
            <a:endParaRPr lang="en-US"/>
          </a:p>
        </p:txBody>
      </p:sp>
      <p:sp>
        <p:nvSpPr>
          <p:cNvPr id="12" name="AutoShape 18"/>
          <p:cNvSpPr>
            <a:spLocks noChangeAspect="1" noChangeArrowheads="1"/>
          </p:cNvSpPr>
          <p:nvPr/>
        </p:nvSpPr>
        <p:spPr bwMode="auto">
          <a:xfrm rot="10800000">
            <a:off x="1795463" y="3134805"/>
            <a:ext cx="1527175" cy="1098550"/>
          </a:xfrm>
          <a:custGeom>
            <a:avLst/>
            <a:gdLst>
              <a:gd name="T0" fmla="*/ 2147483647 w 21600"/>
              <a:gd name="T1" fmla="*/ 1420763559 h 21600"/>
              <a:gd name="T2" fmla="*/ 2147483647 w 21600"/>
              <a:gd name="T3" fmla="*/ 2147483647 h 21600"/>
              <a:gd name="T4" fmla="*/ 313137929 w 21600"/>
              <a:gd name="T5" fmla="*/ 1420763559 h 21600"/>
              <a:gd name="T6" fmla="*/ 2147483647 w 21600"/>
              <a:gd name="T7" fmla="*/ 0 h 21600"/>
              <a:gd name="T8" fmla="*/ 0 60000 65536"/>
              <a:gd name="T9" fmla="*/ 0 60000 65536"/>
              <a:gd name="T10" fmla="*/ 0 60000 65536"/>
              <a:gd name="T11" fmla="*/ 0 60000 65536"/>
              <a:gd name="T12" fmla="*/ 2686 w 21600"/>
              <a:gd name="T13" fmla="*/ 2686 h 21600"/>
              <a:gd name="T14" fmla="*/ 18914 w 21600"/>
              <a:gd name="T15" fmla="*/ 18914 h 21600"/>
            </a:gdLst>
            <a:ahLst/>
            <a:cxnLst>
              <a:cxn ang="T8">
                <a:pos x="T0" y="T1"/>
              </a:cxn>
              <a:cxn ang="T9">
                <a:pos x="T2" y="T3"/>
              </a:cxn>
              <a:cxn ang="T10">
                <a:pos x="T4" y="T5"/>
              </a:cxn>
              <a:cxn ang="T11">
                <a:pos x="T6" y="T7"/>
              </a:cxn>
            </a:cxnLst>
            <a:rect l="T12" t="T13" r="T14" b="T15"/>
            <a:pathLst>
              <a:path w="21600" h="21600">
                <a:moveTo>
                  <a:pt x="0" y="0"/>
                </a:moveTo>
                <a:lnTo>
                  <a:pt x="1772" y="21600"/>
                </a:lnTo>
                <a:lnTo>
                  <a:pt x="19828" y="21600"/>
                </a:lnTo>
                <a:lnTo>
                  <a:pt x="21600" y="0"/>
                </a:lnTo>
                <a:close/>
              </a:path>
            </a:pathLst>
          </a:custGeom>
          <a:solidFill>
            <a:srgbClr val="FFCC00"/>
          </a:solidFill>
          <a:ln w="9525">
            <a:noFill/>
            <a:miter lim="800000"/>
            <a:headEnd/>
            <a:tailEnd/>
          </a:ln>
        </p:spPr>
        <p:txBody>
          <a:bodyPr wrap="none" anchor="ctr"/>
          <a:lstStyle/>
          <a:p>
            <a:endParaRPr lang="en-US"/>
          </a:p>
        </p:txBody>
      </p:sp>
      <p:sp>
        <p:nvSpPr>
          <p:cNvPr id="13" name="AutoShape 19"/>
          <p:cNvSpPr>
            <a:spLocks noChangeAspect="1" noChangeArrowheads="1"/>
          </p:cNvSpPr>
          <p:nvPr/>
        </p:nvSpPr>
        <p:spPr bwMode="auto">
          <a:xfrm rot="10800000">
            <a:off x="1217613" y="3363405"/>
            <a:ext cx="1909762" cy="1373187"/>
          </a:xfrm>
          <a:custGeom>
            <a:avLst/>
            <a:gdLst>
              <a:gd name="T0" fmla="*/ 2147483647 w 21600"/>
              <a:gd name="T1" fmla="*/ 2147483647 h 21600"/>
              <a:gd name="T2" fmla="*/ 2147483647 w 21600"/>
              <a:gd name="T3" fmla="*/ 2147483647 h 21600"/>
              <a:gd name="T4" fmla="*/ 612367616 w 21600"/>
              <a:gd name="T5" fmla="*/ 2147483647 h 21600"/>
              <a:gd name="T6" fmla="*/ 2147483647 w 21600"/>
              <a:gd name="T7" fmla="*/ 0 h 21600"/>
              <a:gd name="T8" fmla="*/ 0 60000 65536"/>
              <a:gd name="T9" fmla="*/ 0 60000 65536"/>
              <a:gd name="T10" fmla="*/ 0 60000 65536"/>
              <a:gd name="T11" fmla="*/ 0 60000 65536"/>
              <a:gd name="T12" fmla="*/ 2686 w 21600"/>
              <a:gd name="T13" fmla="*/ 2686 h 21600"/>
              <a:gd name="T14" fmla="*/ 18914 w 21600"/>
              <a:gd name="T15" fmla="*/ 18914 h 21600"/>
            </a:gdLst>
            <a:ahLst/>
            <a:cxnLst>
              <a:cxn ang="T8">
                <a:pos x="T0" y="T1"/>
              </a:cxn>
              <a:cxn ang="T9">
                <a:pos x="T2" y="T3"/>
              </a:cxn>
              <a:cxn ang="T10">
                <a:pos x="T4" y="T5"/>
              </a:cxn>
              <a:cxn ang="T11">
                <a:pos x="T6" y="T7"/>
              </a:cxn>
            </a:cxnLst>
            <a:rect l="T12" t="T13" r="T14" b="T15"/>
            <a:pathLst>
              <a:path w="21600" h="21600">
                <a:moveTo>
                  <a:pt x="0" y="0"/>
                </a:moveTo>
                <a:lnTo>
                  <a:pt x="1772" y="21600"/>
                </a:lnTo>
                <a:lnTo>
                  <a:pt x="19828" y="21600"/>
                </a:lnTo>
                <a:lnTo>
                  <a:pt x="21600" y="0"/>
                </a:lnTo>
                <a:close/>
              </a:path>
            </a:pathLst>
          </a:custGeom>
          <a:solidFill>
            <a:srgbClr val="FF9900"/>
          </a:solidFill>
          <a:ln w="9525">
            <a:noFill/>
            <a:miter lim="800000"/>
            <a:headEnd/>
            <a:tailEnd/>
          </a:ln>
        </p:spPr>
        <p:txBody>
          <a:bodyPr wrap="none" anchor="ctr"/>
          <a:lstStyle/>
          <a:p>
            <a:endParaRPr lang="en-US"/>
          </a:p>
        </p:txBody>
      </p:sp>
      <p:grpSp>
        <p:nvGrpSpPr>
          <p:cNvPr id="14" name="Group 21"/>
          <p:cNvGrpSpPr>
            <a:grpSpLocks/>
          </p:cNvGrpSpPr>
          <p:nvPr/>
        </p:nvGrpSpPr>
        <p:grpSpPr bwMode="auto">
          <a:xfrm>
            <a:off x="1385888" y="2053717"/>
            <a:ext cx="2881312" cy="2681288"/>
            <a:chOff x="2217" y="1382"/>
            <a:chExt cx="1815" cy="1689"/>
          </a:xfrm>
        </p:grpSpPr>
        <p:sp>
          <p:nvSpPr>
            <p:cNvPr id="15" name="Line 8"/>
            <p:cNvSpPr>
              <a:spLocks noChangeShapeType="1"/>
            </p:cNvSpPr>
            <p:nvPr/>
          </p:nvSpPr>
          <p:spPr bwMode="auto">
            <a:xfrm flipV="1">
              <a:off x="2217" y="1382"/>
              <a:ext cx="1814" cy="827"/>
            </a:xfrm>
            <a:prstGeom prst="line">
              <a:avLst/>
            </a:prstGeom>
            <a:noFill/>
            <a:ln w="50800">
              <a:solidFill>
                <a:srgbClr val="FF0000"/>
              </a:solidFill>
              <a:prstDash val="sysDot"/>
              <a:round/>
              <a:headEnd/>
              <a:tailEnd/>
            </a:ln>
          </p:spPr>
          <p:txBody>
            <a:bodyPr/>
            <a:lstStyle/>
            <a:p>
              <a:endParaRPr lang="en-US"/>
            </a:p>
          </p:txBody>
        </p:sp>
        <p:sp>
          <p:nvSpPr>
            <p:cNvPr id="16" name="Line 10"/>
            <p:cNvSpPr>
              <a:spLocks noChangeShapeType="1"/>
            </p:cNvSpPr>
            <p:nvPr/>
          </p:nvSpPr>
          <p:spPr bwMode="auto">
            <a:xfrm flipV="1">
              <a:off x="3311" y="1391"/>
              <a:ext cx="721" cy="1680"/>
            </a:xfrm>
            <a:prstGeom prst="line">
              <a:avLst/>
            </a:prstGeom>
            <a:noFill/>
            <a:ln w="50800">
              <a:solidFill>
                <a:srgbClr val="FF0000"/>
              </a:solidFill>
              <a:prstDash val="sysDot"/>
              <a:round/>
              <a:headEnd/>
              <a:tailEnd/>
            </a:ln>
          </p:spPr>
          <p:txBody>
            <a:bodyPr/>
            <a:lstStyle/>
            <a:p>
              <a:endParaRPr lang="en-US"/>
            </a:p>
          </p:txBody>
        </p:sp>
        <p:sp>
          <p:nvSpPr>
            <p:cNvPr id="17" name="Line 9"/>
            <p:cNvSpPr>
              <a:spLocks noChangeShapeType="1"/>
            </p:cNvSpPr>
            <p:nvPr/>
          </p:nvSpPr>
          <p:spPr bwMode="auto">
            <a:xfrm flipV="1">
              <a:off x="3215" y="1391"/>
              <a:ext cx="813" cy="816"/>
            </a:xfrm>
            <a:prstGeom prst="line">
              <a:avLst/>
            </a:prstGeom>
            <a:noFill/>
            <a:ln w="50800">
              <a:solidFill>
                <a:srgbClr val="FF0000"/>
              </a:solidFill>
              <a:prstDash val="sysDot"/>
              <a:round/>
              <a:headEnd/>
              <a:tailEnd/>
            </a:ln>
          </p:spPr>
          <p:txBody>
            <a:bodyPr/>
            <a:lstStyle/>
            <a:p>
              <a:endParaRPr lang="en-US"/>
            </a:p>
          </p:txBody>
        </p:sp>
      </p:grpSp>
      <p:sp>
        <p:nvSpPr>
          <p:cNvPr id="18" name="Line 22"/>
          <p:cNvSpPr>
            <a:spLocks noChangeShapeType="1"/>
          </p:cNvSpPr>
          <p:nvPr/>
        </p:nvSpPr>
        <p:spPr bwMode="auto">
          <a:xfrm>
            <a:off x="1828800" y="1600200"/>
            <a:ext cx="5715000" cy="0"/>
          </a:xfrm>
          <a:prstGeom prst="line">
            <a:avLst/>
          </a:prstGeom>
          <a:noFill/>
          <a:ln w="50800">
            <a:solidFill>
              <a:srgbClr val="FF0000"/>
            </a:solidFill>
            <a:prstDash val="solid"/>
            <a:round/>
            <a:headEnd/>
            <a:tailEnd/>
          </a:ln>
        </p:spPr>
        <p:txBody>
          <a:bodyPr/>
          <a:lstStyle/>
          <a:p>
            <a:endParaRPr lang="en-US"/>
          </a:p>
        </p:txBody>
      </p:sp>
      <p:grpSp>
        <p:nvGrpSpPr>
          <p:cNvPr id="19" name="Group 17"/>
          <p:cNvGrpSpPr>
            <a:grpSpLocks/>
          </p:cNvGrpSpPr>
          <p:nvPr/>
        </p:nvGrpSpPr>
        <p:grpSpPr bwMode="auto">
          <a:xfrm>
            <a:off x="457200" y="762185"/>
            <a:ext cx="1981203" cy="761815"/>
            <a:chOff x="457201" y="762410"/>
            <a:chExt cx="1981202" cy="761629"/>
          </a:xfrm>
        </p:grpSpPr>
        <p:sp>
          <p:nvSpPr>
            <p:cNvPr id="20" name="TextBox 10"/>
            <p:cNvSpPr txBox="1">
              <a:spLocks noChangeArrowheads="1"/>
            </p:cNvSpPr>
            <p:nvPr/>
          </p:nvSpPr>
          <p:spPr bwMode="auto">
            <a:xfrm>
              <a:off x="457201" y="762410"/>
              <a:ext cx="1657825" cy="461552"/>
            </a:xfrm>
            <a:prstGeom prst="rect">
              <a:avLst/>
            </a:prstGeom>
            <a:noFill/>
            <a:ln w="9525">
              <a:noFill/>
              <a:miter lim="800000"/>
              <a:headEnd/>
              <a:tailEnd/>
            </a:ln>
          </p:spPr>
          <p:txBody>
            <a:bodyPr wrap="none">
              <a:spAutoFit/>
            </a:bodyPr>
            <a:lstStyle/>
            <a:p>
              <a:r>
                <a:rPr lang="en-US" sz="2400" dirty="0">
                  <a:solidFill>
                    <a:schemeClr val="bg1"/>
                  </a:solidFill>
                </a:rPr>
                <a:t>fixed </a:t>
              </a:r>
              <a:r>
                <a:rPr lang="en-US" sz="2400" dirty="0" smtClean="0">
                  <a:solidFill>
                    <a:schemeClr val="bg1"/>
                  </a:solidFill>
                </a:rPr>
                <a:t>line </a:t>
              </a:r>
              <a:r>
                <a:rPr lang="en-US" sz="2400" b="1" i="1" dirty="0" smtClean="0">
                  <a:solidFill>
                    <a:schemeClr val="bg1"/>
                  </a:solidFill>
                </a:rPr>
                <a:t>v</a:t>
              </a:r>
              <a:endParaRPr lang="en-US" sz="2400" b="1" i="1" dirty="0">
                <a:solidFill>
                  <a:schemeClr val="bg1"/>
                </a:solidFill>
              </a:endParaRPr>
            </a:p>
          </p:txBody>
        </p:sp>
        <p:cxnSp>
          <p:nvCxnSpPr>
            <p:cNvPr id="21" name="Straight Arrow Connector 20"/>
            <p:cNvCxnSpPr>
              <a:stCxn id="20" idx="2"/>
            </p:cNvCxnSpPr>
            <p:nvPr/>
          </p:nvCxnSpPr>
          <p:spPr>
            <a:xfrm rot="16200000" flipH="1">
              <a:off x="1712220" y="797856"/>
              <a:ext cx="300077" cy="1152289"/>
            </a:xfrm>
            <a:prstGeom prst="straightConnector1">
              <a:avLst/>
            </a:prstGeom>
            <a:ln w="381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grpSp>
        <p:nvGrpSpPr>
          <p:cNvPr id="22" name="Group 16"/>
          <p:cNvGrpSpPr>
            <a:grpSpLocks/>
          </p:cNvGrpSpPr>
          <p:nvPr/>
        </p:nvGrpSpPr>
        <p:grpSpPr bwMode="auto">
          <a:xfrm>
            <a:off x="4267202" y="2068006"/>
            <a:ext cx="2531212" cy="908259"/>
            <a:chOff x="6019882" y="2144206"/>
            <a:chExt cx="2530775" cy="908258"/>
          </a:xfrm>
        </p:grpSpPr>
        <p:sp>
          <p:nvSpPr>
            <p:cNvPr id="23" name="TextBox 13"/>
            <p:cNvSpPr txBox="1">
              <a:spLocks noChangeArrowheads="1"/>
            </p:cNvSpPr>
            <p:nvPr/>
          </p:nvSpPr>
          <p:spPr bwMode="auto">
            <a:xfrm>
              <a:off x="6705599" y="2590800"/>
              <a:ext cx="1845058" cy="461664"/>
            </a:xfrm>
            <a:prstGeom prst="rect">
              <a:avLst/>
            </a:prstGeom>
            <a:noFill/>
            <a:ln w="9525">
              <a:noFill/>
              <a:miter lim="800000"/>
              <a:headEnd/>
              <a:tailEnd/>
            </a:ln>
          </p:spPr>
          <p:txBody>
            <a:bodyPr wrap="none">
              <a:spAutoFit/>
            </a:bodyPr>
            <a:lstStyle/>
            <a:p>
              <a:r>
                <a:rPr lang="en-US" sz="2400" dirty="0">
                  <a:solidFill>
                    <a:schemeClr val="bg1"/>
                  </a:solidFill>
                </a:rPr>
                <a:t>fixed </a:t>
              </a:r>
              <a:r>
                <a:rPr lang="en-US" sz="2400" dirty="0" smtClean="0">
                  <a:solidFill>
                    <a:schemeClr val="bg1"/>
                  </a:solidFill>
                </a:rPr>
                <a:t>point </a:t>
              </a:r>
              <a:r>
                <a:rPr lang="en-US" sz="2400" b="1" i="1" dirty="0" smtClean="0">
                  <a:solidFill>
                    <a:schemeClr val="bg1"/>
                  </a:solidFill>
                </a:rPr>
                <a:t>a</a:t>
              </a:r>
              <a:endParaRPr lang="en-US" sz="2400" b="1" i="1" dirty="0">
                <a:solidFill>
                  <a:schemeClr val="bg1"/>
                </a:solidFill>
              </a:endParaRPr>
            </a:p>
          </p:txBody>
        </p:sp>
        <p:cxnSp>
          <p:nvCxnSpPr>
            <p:cNvPr id="24" name="Straight Arrow Connector 23"/>
            <p:cNvCxnSpPr>
              <a:endCxn id="16" idx="1"/>
            </p:cNvCxnSpPr>
            <p:nvPr/>
          </p:nvCxnSpPr>
          <p:spPr>
            <a:xfrm rot="10800000">
              <a:off x="6019882" y="2144206"/>
              <a:ext cx="685682" cy="675194"/>
            </a:xfrm>
            <a:prstGeom prst="straightConnector1">
              <a:avLst/>
            </a:prstGeom>
            <a:ln w="38100">
              <a:solidFill>
                <a:schemeClr val="bg1"/>
              </a:solidFill>
              <a:tailEnd type="stealth"/>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bwMode="auto">
          <a:xfrm>
            <a:off x="838200" y="2743200"/>
            <a:ext cx="2971800" cy="2221992"/>
          </a:xfrm>
          <a:prstGeom prst="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aphicFrame>
        <p:nvGraphicFramePr>
          <p:cNvPr id="53" name="Object 4"/>
          <p:cNvGraphicFramePr>
            <a:graphicFrameLocks noChangeAspect="1"/>
          </p:cNvGraphicFramePr>
          <p:nvPr/>
        </p:nvGraphicFramePr>
        <p:xfrm>
          <a:off x="4724400" y="4267200"/>
          <a:ext cx="3581400" cy="1231900"/>
        </p:xfrm>
        <a:graphic>
          <a:graphicData uri="http://schemas.openxmlformats.org/presentationml/2006/ole">
            <p:oleObj spid="_x0000_s65538" name="Equation" r:id="rId4" imgW="1218960" imgH="419040" progId="Equation.3">
              <p:embed/>
            </p:oleObj>
          </a:graphicData>
        </a:graphic>
      </p:graphicFrame>
      <p:grpSp>
        <p:nvGrpSpPr>
          <p:cNvPr id="60" name="Group 17"/>
          <p:cNvGrpSpPr>
            <a:grpSpLocks/>
          </p:cNvGrpSpPr>
          <p:nvPr/>
        </p:nvGrpSpPr>
        <p:grpSpPr bwMode="auto">
          <a:xfrm>
            <a:off x="3581400" y="5181598"/>
            <a:ext cx="2682872" cy="919166"/>
            <a:chOff x="1493" y="1584"/>
            <a:chExt cx="1690" cy="579"/>
          </a:xfrm>
        </p:grpSpPr>
        <p:sp>
          <p:nvSpPr>
            <p:cNvPr id="61" name="Text Box 10"/>
            <p:cNvSpPr txBox="1">
              <a:spLocks noChangeArrowheads="1"/>
            </p:cNvSpPr>
            <p:nvPr/>
          </p:nvSpPr>
          <p:spPr bwMode="auto">
            <a:xfrm>
              <a:off x="1493" y="1872"/>
              <a:ext cx="1690" cy="291"/>
            </a:xfrm>
            <a:prstGeom prst="rect">
              <a:avLst/>
            </a:prstGeom>
            <a:noFill/>
            <a:ln w="9525">
              <a:noFill/>
              <a:miter lim="800000"/>
              <a:headEnd/>
              <a:tailEnd/>
            </a:ln>
          </p:spPr>
          <p:txBody>
            <a:bodyPr wrap="none">
              <a:spAutoFit/>
            </a:bodyPr>
            <a:lstStyle/>
            <a:p>
              <a:r>
                <a:rPr lang="en-US" sz="2400" dirty="0">
                  <a:solidFill>
                    <a:schemeClr val="bg1"/>
                  </a:solidFill>
                </a:rPr>
                <a:t>3x3 </a:t>
              </a:r>
              <a:r>
                <a:rPr lang="en-US" sz="2400" dirty="0"/>
                <a:t>i</a:t>
              </a:r>
              <a:r>
                <a:rPr lang="en-US" sz="2400" dirty="0" smtClean="0">
                  <a:solidFill>
                    <a:schemeClr val="bg1"/>
                  </a:solidFill>
                </a:rPr>
                <a:t>dentity matrix</a:t>
              </a:r>
              <a:endParaRPr lang="en-US" sz="2400" dirty="0">
                <a:solidFill>
                  <a:schemeClr val="bg1"/>
                </a:solidFill>
              </a:endParaRPr>
            </a:p>
          </p:txBody>
        </p:sp>
        <p:sp>
          <p:nvSpPr>
            <p:cNvPr id="62" name="Line 11"/>
            <p:cNvSpPr>
              <a:spLocks noChangeShapeType="1"/>
            </p:cNvSpPr>
            <p:nvPr/>
          </p:nvSpPr>
          <p:spPr bwMode="auto">
            <a:xfrm flipV="1">
              <a:off x="2211" y="1584"/>
              <a:ext cx="530" cy="308"/>
            </a:xfrm>
            <a:prstGeom prst="line">
              <a:avLst/>
            </a:prstGeom>
            <a:noFill/>
            <a:ln w="50800">
              <a:solidFill>
                <a:schemeClr val="bg1"/>
              </a:solidFill>
              <a:round/>
              <a:headEnd/>
              <a:tailEnd type="triangle" w="med" len="med"/>
            </a:ln>
          </p:spPr>
          <p:txBody>
            <a:bodyPr/>
            <a:lstStyle/>
            <a:p>
              <a:endParaRPr lang="en-US"/>
            </a:p>
          </p:txBody>
        </p:sp>
      </p:grpSp>
      <p:grpSp>
        <p:nvGrpSpPr>
          <p:cNvPr id="63" name="Group 16"/>
          <p:cNvGrpSpPr>
            <a:grpSpLocks/>
          </p:cNvGrpSpPr>
          <p:nvPr/>
        </p:nvGrpSpPr>
        <p:grpSpPr bwMode="auto">
          <a:xfrm>
            <a:off x="4724403" y="3581400"/>
            <a:ext cx="2787653" cy="1142999"/>
            <a:chOff x="2562" y="1194"/>
            <a:chExt cx="1756" cy="720"/>
          </a:xfrm>
        </p:grpSpPr>
        <p:sp>
          <p:nvSpPr>
            <p:cNvPr id="64" name="Text Box 12"/>
            <p:cNvSpPr txBox="1">
              <a:spLocks noChangeArrowheads="1"/>
            </p:cNvSpPr>
            <p:nvPr/>
          </p:nvSpPr>
          <p:spPr bwMode="auto">
            <a:xfrm>
              <a:off x="2562" y="1194"/>
              <a:ext cx="1756" cy="291"/>
            </a:xfrm>
            <a:prstGeom prst="rect">
              <a:avLst/>
            </a:prstGeom>
            <a:noFill/>
            <a:ln w="9525">
              <a:noFill/>
              <a:miter lim="800000"/>
              <a:headEnd/>
              <a:tailEnd/>
            </a:ln>
          </p:spPr>
          <p:txBody>
            <a:bodyPr wrap="none">
              <a:spAutoFit/>
            </a:bodyPr>
            <a:lstStyle/>
            <a:p>
              <a:r>
                <a:rPr lang="en-US" sz="2400" dirty="0" smtClean="0">
                  <a:solidFill>
                    <a:schemeClr val="bg1"/>
                  </a:solidFill>
                </a:rPr>
                <a:t>Projective invariant</a:t>
              </a:r>
              <a:endParaRPr lang="en-US" sz="2400" dirty="0">
                <a:solidFill>
                  <a:schemeClr val="bg1"/>
                </a:solidFill>
              </a:endParaRPr>
            </a:p>
          </p:txBody>
        </p:sp>
        <p:sp>
          <p:nvSpPr>
            <p:cNvPr id="65" name="Line 13"/>
            <p:cNvSpPr>
              <a:spLocks noChangeShapeType="1"/>
            </p:cNvSpPr>
            <p:nvPr/>
          </p:nvSpPr>
          <p:spPr bwMode="auto">
            <a:xfrm flipH="1">
              <a:off x="3714" y="1482"/>
              <a:ext cx="96" cy="432"/>
            </a:xfrm>
            <a:prstGeom prst="line">
              <a:avLst/>
            </a:prstGeom>
            <a:noFill/>
            <a:ln w="50800">
              <a:solidFill>
                <a:schemeClr val="bg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descr="reference_justWall.bmp"/>
          <p:cNvPicPr>
            <a:picLocks noChangeAspect="1"/>
          </p:cNvPicPr>
          <p:nvPr/>
        </p:nvPicPr>
        <p:blipFill>
          <a:blip r:embed="rId3" cstate="print"/>
          <a:stretch>
            <a:fillRect/>
          </a:stretch>
        </p:blipFill>
        <p:spPr>
          <a:xfrm>
            <a:off x="498184" y="2198450"/>
            <a:ext cx="3239310" cy="2429483"/>
          </a:xfrm>
          <a:prstGeom prst="rect">
            <a:avLst/>
          </a:prstGeom>
        </p:spPr>
      </p:pic>
      <p:sp>
        <p:nvSpPr>
          <p:cNvPr id="15362"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Projective invariant</a:t>
            </a:r>
          </a:p>
        </p:txBody>
      </p:sp>
      <p:grpSp>
        <p:nvGrpSpPr>
          <p:cNvPr id="69" name="Group 68"/>
          <p:cNvGrpSpPr/>
          <p:nvPr/>
        </p:nvGrpSpPr>
        <p:grpSpPr>
          <a:xfrm>
            <a:off x="707847" y="3514941"/>
            <a:ext cx="926745" cy="1881804"/>
            <a:chOff x="2296804" y="3844725"/>
            <a:chExt cx="926745" cy="1881804"/>
          </a:xfrm>
        </p:grpSpPr>
        <p:sp>
          <p:nvSpPr>
            <p:cNvPr id="48" name="Oval 47"/>
            <p:cNvSpPr/>
            <p:nvPr/>
          </p:nvSpPr>
          <p:spPr bwMode="auto">
            <a:xfrm>
              <a:off x="2491450" y="3844725"/>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nvGrpSpPr>
            <p:cNvPr id="5" name="Group 73"/>
            <p:cNvGrpSpPr/>
            <p:nvPr/>
          </p:nvGrpSpPr>
          <p:grpSpPr>
            <a:xfrm>
              <a:off x="2296804" y="4554638"/>
              <a:ext cx="926745" cy="1171891"/>
              <a:chOff x="1426772" y="4622157"/>
              <a:chExt cx="926745" cy="1171891"/>
            </a:xfrm>
          </p:grpSpPr>
          <p:sp>
            <p:nvSpPr>
              <p:cNvPr id="75" name="Title 1"/>
              <p:cNvSpPr txBox="1">
                <a:spLocks/>
              </p:cNvSpPr>
              <p:nvPr/>
            </p:nvSpPr>
            <p:spPr>
              <a:xfrm>
                <a:off x="1426772" y="4913768"/>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76"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77" name="Title 1"/>
              <p:cNvSpPr txBox="1">
                <a:spLocks/>
              </p:cNvSpPr>
              <p:nvPr/>
            </p:nvSpPr>
            <p:spPr>
              <a:xfrm>
                <a:off x="1685272" y="5079673"/>
                <a:ext cx="392192" cy="714375"/>
              </a:xfrm>
              <a:prstGeom prst="rect">
                <a:avLst/>
              </a:prstGeom>
            </p:spPr>
            <p:txBody>
              <a:bodyPr anchor="ctr"/>
              <a:lstStyle/>
              <a:p>
                <a:pPr>
                  <a:defRPr/>
                </a:pPr>
                <a:r>
                  <a:rPr lang="en-US" sz="2800" dirty="0" smtClean="0">
                    <a:latin typeface="+mj-lt"/>
                    <a:ea typeface="+mj-ea"/>
                    <a:cs typeface="+mj-cs"/>
                  </a:rPr>
                  <a:t>o</a:t>
                </a:r>
                <a:endParaRPr lang="en-US" sz="2800" dirty="0">
                  <a:latin typeface="+mj-lt"/>
                  <a:ea typeface="+mj-ea"/>
                  <a:cs typeface="+mj-cs"/>
                </a:endParaRPr>
              </a:p>
            </p:txBody>
          </p:sp>
        </p:grpSp>
        <p:cxnSp>
          <p:nvCxnSpPr>
            <p:cNvPr id="90" name="Straight Connector 89"/>
            <p:cNvCxnSpPr/>
            <p:nvPr/>
          </p:nvCxnSpPr>
          <p:spPr bwMode="auto">
            <a:xfrm rot="5400000">
              <a:off x="1972442" y="4468129"/>
              <a:ext cx="1134621" cy="66172"/>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grpSp>
        <p:nvGrpSpPr>
          <p:cNvPr id="99" name="Group 98"/>
          <p:cNvGrpSpPr/>
          <p:nvPr/>
        </p:nvGrpSpPr>
        <p:grpSpPr>
          <a:xfrm>
            <a:off x="0" y="1796419"/>
            <a:ext cx="671912" cy="1377908"/>
            <a:chOff x="3938668" y="1091881"/>
            <a:chExt cx="671912" cy="1377908"/>
          </a:xfrm>
        </p:grpSpPr>
        <p:sp>
          <p:nvSpPr>
            <p:cNvPr id="50" name="Oval 49"/>
            <p:cNvSpPr/>
            <p:nvPr/>
          </p:nvSpPr>
          <p:spPr bwMode="auto">
            <a:xfrm>
              <a:off x="4133569" y="2241189"/>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nvGrpSpPr>
            <p:cNvPr id="2" name="Group 61"/>
            <p:cNvGrpSpPr/>
            <p:nvPr/>
          </p:nvGrpSpPr>
          <p:grpSpPr>
            <a:xfrm>
              <a:off x="3938668" y="1091881"/>
              <a:ext cx="671912" cy="886065"/>
              <a:chOff x="614805" y="5742973"/>
              <a:chExt cx="671912" cy="886065"/>
            </a:xfrm>
          </p:grpSpPr>
          <p:sp>
            <p:nvSpPr>
              <p:cNvPr id="63" name="Title 1"/>
              <p:cNvSpPr txBox="1">
                <a:spLocks/>
              </p:cNvSpPr>
              <p:nvPr/>
            </p:nvSpPr>
            <p:spPr>
              <a:xfrm>
                <a:off x="614805" y="5914663"/>
                <a:ext cx="392192" cy="714375"/>
              </a:xfrm>
              <a:prstGeom prst="rect">
                <a:avLst/>
              </a:prstGeom>
            </p:spPr>
            <p:txBody>
              <a:bodyPr anchor="ctr"/>
              <a:lstStyle/>
              <a:p>
                <a:pPr>
                  <a:defRPr/>
                </a:pPr>
                <a:r>
                  <a:rPr lang="en-US" sz="3600" dirty="0" smtClean="0">
                    <a:latin typeface="+mj-lt"/>
                    <a:ea typeface="+mj-ea"/>
                    <a:cs typeface="+mj-cs"/>
                  </a:rPr>
                  <a:t>v</a:t>
                </a:r>
                <a:endParaRPr lang="en-US" sz="2800" dirty="0">
                  <a:latin typeface="+mj-lt"/>
                  <a:ea typeface="+mj-ea"/>
                  <a:cs typeface="+mj-cs"/>
                </a:endParaRPr>
              </a:p>
            </p:txBody>
          </p:sp>
          <p:sp>
            <p:nvSpPr>
              <p:cNvPr id="64" name="Title 1"/>
              <p:cNvSpPr txBox="1">
                <a:spLocks/>
              </p:cNvSpPr>
              <p:nvPr/>
            </p:nvSpPr>
            <p:spPr>
              <a:xfrm>
                <a:off x="894525" y="5742973"/>
                <a:ext cx="392192" cy="714375"/>
              </a:xfrm>
              <a:prstGeom prst="rect">
                <a:avLst/>
              </a:prstGeom>
            </p:spPr>
            <p:txBody>
              <a:bodyPr anchor="ctr"/>
              <a:lstStyle/>
              <a:p>
                <a:pPr>
                  <a:defRPr/>
                </a:pPr>
                <a:endParaRPr lang="en-US" sz="2800" dirty="0">
                  <a:latin typeface="+mj-lt"/>
                  <a:ea typeface="+mj-ea"/>
                  <a:cs typeface="+mj-cs"/>
                </a:endParaRPr>
              </a:p>
            </p:txBody>
          </p:sp>
        </p:grpSp>
        <p:cxnSp>
          <p:nvCxnSpPr>
            <p:cNvPr id="92" name="Straight Connector 91"/>
            <p:cNvCxnSpPr/>
            <p:nvPr/>
          </p:nvCxnSpPr>
          <p:spPr bwMode="auto">
            <a:xfrm rot="16200000" flipH="1">
              <a:off x="3982734" y="2111052"/>
              <a:ext cx="499642" cy="117676"/>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grpSp>
        <p:nvGrpSpPr>
          <p:cNvPr id="70" name="Group 69"/>
          <p:cNvGrpSpPr/>
          <p:nvPr/>
        </p:nvGrpSpPr>
        <p:grpSpPr>
          <a:xfrm>
            <a:off x="2972121" y="5536207"/>
            <a:ext cx="887927" cy="1051970"/>
            <a:chOff x="618664" y="5654233"/>
            <a:chExt cx="887927" cy="1051970"/>
          </a:xfrm>
        </p:grpSpPr>
        <p:sp>
          <p:nvSpPr>
            <p:cNvPr id="49" name="Oval 48"/>
            <p:cNvSpPr/>
            <p:nvPr/>
          </p:nvSpPr>
          <p:spPr bwMode="auto">
            <a:xfrm>
              <a:off x="1277991" y="5686522"/>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nvGrpSpPr>
            <p:cNvPr id="6" name="Group 81"/>
            <p:cNvGrpSpPr/>
            <p:nvPr/>
          </p:nvGrpSpPr>
          <p:grpSpPr>
            <a:xfrm>
              <a:off x="618664" y="5654233"/>
              <a:ext cx="671912" cy="1051970"/>
              <a:chOff x="1681605" y="4622157"/>
              <a:chExt cx="671912" cy="1051970"/>
            </a:xfrm>
          </p:grpSpPr>
          <p:sp>
            <p:nvSpPr>
              <p:cNvPr id="83" name="Title 1"/>
              <p:cNvSpPr txBox="1">
                <a:spLocks/>
              </p:cNvSpPr>
              <p:nvPr/>
            </p:nvSpPr>
            <p:spPr>
              <a:xfrm>
                <a:off x="1681605" y="4793847"/>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84"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85" name="Title 1"/>
              <p:cNvSpPr txBox="1">
                <a:spLocks/>
              </p:cNvSpPr>
              <p:nvPr/>
            </p:nvSpPr>
            <p:spPr>
              <a:xfrm>
                <a:off x="1940105" y="4959752"/>
                <a:ext cx="392192" cy="714375"/>
              </a:xfrm>
              <a:prstGeom prst="rect">
                <a:avLst/>
              </a:prstGeom>
            </p:spPr>
            <p:txBody>
              <a:bodyPr anchor="ctr"/>
              <a:lstStyle/>
              <a:p>
                <a:pPr>
                  <a:defRPr/>
                </a:pPr>
                <a:r>
                  <a:rPr lang="en-US" sz="2800" dirty="0" smtClean="0">
                    <a:latin typeface="+mj-lt"/>
                    <a:ea typeface="+mj-ea"/>
                    <a:cs typeface="+mj-cs"/>
                  </a:rPr>
                  <a:t>a</a:t>
                </a:r>
                <a:endParaRPr lang="en-US" sz="2800" dirty="0">
                  <a:latin typeface="+mj-lt"/>
                  <a:ea typeface="+mj-ea"/>
                  <a:cs typeface="+mj-cs"/>
                </a:endParaRPr>
              </a:p>
            </p:txBody>
          </p:sp>
        </p:grpSp>
        <p:cxnSp>
          <p:nvCxnSpPr>
            <p:cNvPr id="94" name="Straight Connector 93"/>
            <p:cNvCxnSpPr/>
            <p:nvPr/>
          </p:nvCxnSpPr>
          <p:spPr bwMode="auto">
            <a:xfrm flipV="1">
              <a:off x="1034320" y="5853327"/>
              <a:ext cx="363833" cy="215794"/>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sp>
        <p:nvSpPr>
          <p:cNvPr id="65" name="Title 1"/>
          <p:cNvSpPr txBox="1">
            <a:spLocks/>
          </p:cNvSpPr>
          <p:nvPr/>
        </p:nvSpPr>
        <p:spPr>
          <a:xfrm>
            <a:off x="4251522" y="2800952"/>
            <a:ext cx="4363294" cy="714375"/>
          </a:xfrm>
          <a:prstGeom prst="rect">
            <a:avLst/>
          </a:prstGeom>
        </p:spPr>
        <p:txBody>
          <a:bodyPr anchor="ctr"/>
          <a:lstStyle/>
          <a:p>
            <a:pPr>
              <a:defRPr/>
            </a:pPr>
            <a:r>
              <a:rPr lang="en-US" sz="2800" dirty="0" smtClean="0">
                <a:latin typeface="+mj-lt"/>
                <a:ea typeface="+mj-ea"/>
                <a:cs typeface="+mj-cs"/>
              </a:rPr>
              <a:t>The projective invariant is the cross-ratio of: </a:t>
            </a:r>
            <a:endParaRPr lang="en-US" sz="2800" dirty="0">
              <a:latin typeface="+mj-lt"/>
              <a:ea typeface="+mj-ea"/>
              <a:cs typeface="+mj-cs"/>
            </a:endParaRPr>
          </a:p>
        </p:txBody>
      </p:sp>
      <p:grpSp>
        <p:nvGrpSpPr>
          <p:cNvPr id="122" name="Group 121"/>
          <p:cNvGrpSpPr/>
          <p:nvPr/>
        </p:nvGrpSpPr>
        <p:grpSpPr>
          <a:xfrm>
            <a:off x="4113687" y="4300162"/>
            <a:ext cx="847871" cy="1051970"/>
            <a:chOff x="4366605" y="5014746"/>
            <a:chExt cx="847871" cy="1051970"/>
          </a:xfrm>
        </p:grpSpPr>
        <p:grpSp>
          <p:nvGrpSpPr>
            <p:cNvPr id="89" name="Group 73"/>
            <p:cNvGrpSpPr/>
            <p:nvPr/>
          </p:nvGrpSpPr>
          <p:grpSpPr>
            <a:xfrm>
              <a:off x="4542564" y="5014746"/>
              <a:ext cx="671912" cy="1051970"/>
              <a:chOff x="1681605" y="4622157"/>
              <a:chExt cx="671912" cy="1051970"/>
            </a:xfrm>
          </p:grpSpPr>
          <p:sp>
            <p:nvSpPr>
              <p:cNvPr id="91" name="Title 1"/>
              <p:cNvSpPr txBox="1">
                <a:spLocks/>
              </p:cNvSpPr>
              <p:nvPr/>
            </p:nvSpPr>
            <p:spPr>
              <a:xfrm>
                <a:off x="1681605" y="4793847"/>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93"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95" name="Title 1"/>
              <p:cNvSpPr txBox="1">
                <a:spLocks/>
              </p:cNvSpPr>
              <p:nvPr/>
            </p:nvSpPr>
            <p:spPr>
              <a:xfrm>
                <a:off x="1940105" y="4959752"/>
                <a:ext cx="392192" cy="714375"/>
              </a:xfrm>
              <a:prstGeom prst="rect">
                <a:avLst/>
              </a:prstGeom>
            </p:spPr>
            <p:txBody>
              <a:bodyPr anchor="ctr"/>
              <a:lstStyle/>
              <a:p>
                <a:pPr>
                  <a:defRPr/>
                </a:pPr>
                <a:r>
                  <a:rPr lang="en-US" sz="2800" dirty="0" smtClean="0">
                    <a:latin typeface="+mj-lt"/>
                    <a:ea typeface="+mj-ea"/>
                    <a:cs typeface="+mj-cs"/>
                  </a:rPr>
                  <a:t>o</a:t>
                </a:r>
                <a:endParaRPr lang="en-US" sz="2800" dirty="0">
                  <a:latin typeface="+mj-lt"/>
                  <a:ea typeface="+mj-ea"/>
                  <a:cs typeface="+mj-cs"/>
                </a:endParaRPr>
              </a:p>
            </p:txBody>
          </p:sp>
        </p:grpSp>
        <p:sp>
          <p:nvSpPr>
            <p:cNvPr id="118" name="Oval 117"/>
            <p:cNvSpPr/>
            <p:nvPr/>
          </p:nvSpPr>
          <p:spPr bwMode="auto">
            <a:xfrm>
              <a:off x="4366605" y="5531493"/>
              <a:ext cx="137160" cy="13618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grpSp>
        <p:nvGrpSpPr>
          <p:cNvPr id="123" name="Group 122"/>
          <p:cNvGrpSpPr/>
          <p:nvPr/>
        </p:nvGrpSpPr>
        <p:grpSpPr>
          <a:xfrm>
            <a:off x="4113890" y="3768143"/>
            <a:ext cx="821604" cy="1051970"/>
            <a:chOff x="4357080" y="4473000"/>
            <a:chExt cx="821604" cy="1051970"/>
          </a:xfrm>
        </p:grpSpPr>
        <p:grpSp>
          <p:nvGrpSpPr>
            <p:cNvPr id="81" name="Group 72"/>
            <p:cNvGrpSpPr/>
            <p:nvPr/>
          </p:nvGrpSpPr>
          <p:grpSpPr>
            <a:xfrm>
              <a:off x="4506772" y="4473000"/>
              <a:ext cx="671912" cy="1051970"/>
              <a:chOff x="1681605" y="4622157"/>
              <a:chExt cx="671912" cy="1051970"/>
            </a:xfrm>
          </p:grpSpPr>
          <p:sp>
            <p:nvSpPr>
              <p:cNvPr id="82" name="Title 1"/>
              <p:cNvSpPr txBox="1">
                <a:spLocks/>
              </p:cNvSpPr>
              <p:nvPr/>
            </p:nvSpPr>
            <p:spPr>
              <a:xfrm>
                <a:off x="1681605" y="4793847"/>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87"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88" name="Title 1"/>
              <p:cNvSpPr txBox="1">
                <a:spLocks/>
              </p:cNvSpPr>
              <p:nvPr/>
            </p:nvSpPr>
            <p:spPr>
              <a:xfrm>
                <a:off x="1940105" y="4959752"/>
                <a:ext cx="392192" cy="714375"/>
              </a:xfrm>
              <a:prstGeom prst="rect">
                <a:avLst/>
              </a:prstGeom>
            </p:spPr>
            <p:txBody>
              <a:bodyPr anchor="ctr"/>
              <a:lstStyle/>
              <a:p>
                <a:pPr>
                  <a:defRPr/>
                </a:pPr>
                <a:r>
                  <a:rPr lang="en-US" sz="2800" dirty="0">
                    <a:latin typeface="+mj-lt"/>
                    <a:ea typeface="+mj-ea"/>
                    <a:cs typeface="+mj-cs"/>
                  </a:rPr>
                  <a:t>B</a:t>
                </a:r>
              </a:p>
            </p:txBody>
          </p:sp>
        </p:grpSp>
        <p:sp>
          <p:nvSpPr>
            <p:cNvPr id="119" name="Oval 118"/>
            <p:cNvSpPr/>
            <p:nvPr/>
          </p:nvSpPr>
          <p:spPr bwMode="auto">
            <a:xfrm>
              <a:off x="4357080" y="4979042"/>
              <a:ext cx="137160" cy="13618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grpSp>
        <p:nvGrpSpPr>
          <p:cNvPr id="124" name="Group 123"/>
          <p:cNvGrpSpPr/>
          <p:nvPr/>
        </p:nvGrpSpPr>
        <p:grpSpPr>
          <a:xfrm>
            <a:off x="4128380" y="3302080"/>
            <a:ext cx="819425" cy="886065"/>
            <a:chOff x="4361843" y="3987481"/>
            <a:chExt cx="819425" cy="886065"/>
          </a:xfrm>
        </p:grpSpPr>
        <p:grpSp>
          <p:nvGrpSpPr>
            <p:cNvPr id="78" name="Group 61"/>
            <p:cNvGrpSpPr/>
            <p:nvPr/>
          </p:nvGrpSpPr>
          <p:grpSpPr>
            <a:xfrm>
              <a:off x="4509356" y="3987481"/>
              <a:ext cx="671912" cy="886065"/>
              <a:chOff x="614805" y="5742973"/>
              <a:chExt cx="671912" cy="886065"/>
            </a:xfrm>
          </p:grpSpPr>
          <p:sp>
            <p:nvSpPr>
              <p:cNvPr id="79" name="Title 1"/>
              <p:cNvSpPr txBox="1">
                <a:spLocks/>
              </p:cNvSpPr>
              <p:nvPr/>
            </p:nvSpPr>
            <p:spPr>
              <a:xfrm>
                <a:off x="614805" y="5914663"/>
                <a:ext cx="392192" cy="714375"/>
              </a:xfrm>
              <a:prstGeom prst="rect">
                <a:avLst/>
              </a:prstGeom>
            </p:spPr>
            <p:txBody>
              <a:bodyPr anchor="ctr"/>
              <a:lstStyle/>
              <a:p>
                <a:pPr>
                  <a:defRPr/>
                </a:pPr>
                <a:r>
                  <a:rPr lang="en-US" sz="3600" dirty="0" smtClean="0">
                    <a:latin typeface="+mj-lt"/>
                    <a:ea typeface="+mj-ea"/>
                    <a:cs typeface="+mj-cs"/>
                  </a:rPr>
                  <a:t>v</a:t>
                </a:r>
                <a:endParaRPr lang="en-US" sz="2800" dirty="0">
                  <a:latin typeface="+mj-lt"/>
                  <a:ea typeface="+mj-ea"/>
                  <a:cs typeface="+mj-cs"/>
                </a:endParaRPr>
              </a:p>
            </p:txBody>
          </p:sp>
          <p:sp>
            <p:nvSpPr>
              <p:cNvPr id="80" name="Title 1"/>
              <p:cNvSpPr txBox="1">
                <a:spLocks/>
              </p:cNvSpPr>
              <p:nvPr/>
            </p:nvSpPr>
            <p:spPr>
              <a:xfrm>
                <a:off x="894525" y="5742973"/>
                <a:ext cx="392192" cy="714375"/>
              </a:xfrm>
              <a:prstGeom prst="rect">
                <a:avLst/>
              </a:prstGeom>
            </p:spPr>
            <p:txBody>
              <a:bodyPr anchor="ctr"/>
              <a:lstStyle/>
              <a:p>
                <a:pPr>
                  <a:defRPr/>
                </a:pPr>
                <a:endParaRPr lang="en-US" sz="2800" dirty="0">
                  <a:latin typeface="+mj-lt"/>
                  <a:ea typeface="+mj-ea"/>
                  <a:cs typeface="+mj-cs"/>
                </a:endParaRPr>
              </a:p>
            </p:txBody>
          </p:sp>
        </p:grpSp>
        <p:sp>
          <p:nvSpPr>
            <p:cNvPr id="120" name="Oval 119"/>
            <p:cNvSpPr/>
            <p:nvPr/>
          </p:nvSpPr>
          <p:spPr bwMode="auto">
            <a:xfrm>
              <a:off x="4361843" y="4498030"/>
              <a:ext cx="137160" cy="13618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grpSp>
        <p:nvGrpSpPr>
          <p:cNvPr id="125" name="Group 124"/>
          <p:cNvGrpSpPr/>
          <p:nvPr/>
        </p:nvGrpSpPr>
        <p:grpSpPr>
          <a:xfrm>
            <a:off x="4113687" y="4908692"/>
            <a:ext cx="772882" cy="1051970"/>
            <a:chOff x="4366605" y="3403902"/>
            <a:chExt cx="772882" cy="1051970"/>
          </a:xfrm>
        </p:grpSpPr>
        <p:grpSp>
          <p:nvGrpSpPr>
            <p:cNvPr id="68" name="Group 81"/>
            <p:cNvGrpSpPr/>
            <p:nvPr/>
          </p:nvGrpSpPr>
          <p:grpSpPr>
            <a:xfrm>
              <a:off x="4467575" y="3403902"/>
              <a:ext cx="671912" cy="1051970"/>
              <a:chOff x="1681605" y="4622157"/>
              <a:chExt cx="671912" cy="1051970"/>
            </a:xfrm>
          </p:grpSpPr>
          <p:sp>
            <p:nvSpPr>
              <p:cNvPr id="72" name="Title 1"/>
              <p:cNvSpPr txBox="1">
                <a:spLocks/>
              </p:cNvSpPr>
              <p:nvPr/>
            </p:nvSpPr>
            <p:spPr>
              <a:xfrm>
                <a:off x="1681605" y="4793847"/>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73"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74" name="Title 1"/>
              <p:cNvSpPr txBox="1">
                <a:spLocks/>
              </p:cNvSpPr>
              <p:nvPr/>
            </p:nvSpPr>
            <p:spPr>
              <a:xfrm>
                <a:off x="1940105" y="4959752"/>
                <a:ext cx="392192" cy="714375"/>
              </a:xfrm>
              <a:prstGeom prst="rect">
                <a:avLst/>
              </a:prstGeom>
            </p:spPr>
            <p:txBody>
              <a:bodyPr anchor="ctr"/>
              <a:lstStyle/>
              <a:p>
                <a:pPr>
                  <a:defRPr/>
                </a:pPr>
                <a:r>
                  <a:rPr lang="en-US" sz="2800" dirty="0" smtClean="0">
                    <a:latin typeface="+mj-lt"/>
                    <a:ea typeface="+mj-ea"/>
                    <a:cs typeface="+mj-cs"/>
                  </a:rPr>
                  <a:t>a</a:t>
                </a:r>
                <a:endParaRPr lang="en-US" sz="2800" dirty="0">
                  <a:latin typeface="+mj-lt"/>
                  <a:ea typeface="+mj-ea"/>
                  <a:cs typeface="+mj-cs"/>
                </a:endParaRPr>
              </a:p>
            </p:txBody>
          </p:sp>
        </p:grpSp>
        <p:sp>
          <p:nvSpPr>
            <p:cNvPr id="121" name="Oval 120"/>
            <p:cNvSpPr/>
            <p:nvPr/>
          </p:nvSpPr>
          <p:spPr bwMode="auto">
            <a:xfrm>
              <a:off x="4366605" y="3921768"/>
              <a:ext cx="137160" cy="136187"/>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sp>
        <p:nvSpPr>
          <p:cNvPr id="126" name="Title 1"/>
          <p:cNvSpPr txBox="1">
            <a:spLocks/>
          </p:cNvSpPr>
          <p:nvPr/>
        </p:nvSpPr>
        <p:spPr>
          <a:xfrm>
            <a:off x="4927600" y="3542887"/>
            <a:ext cx="4216400" cy="714375"/>
          </a:xfrm>
          <a:prstGeom prst="rect">
            <a:avLst/>
          </a:prstGeom>
        </p:spPr>
        <p:txBody>
          <a:bodyPr anchor="ctr"/>
          <a:lstStyle/>
          <a:p>
            <a:pPr>
              <a:defRPr/>
            </a:pPr>
            <a:r>
              <a:rPr lang="en-US" sz="2800" dirty="0" smtClean="0">
                <a:latin typeface="+mj-lt"/>
                <a:ea typeface="+mj-ea"/>
                <a:cs typeface="+mj-cs"/>
              </a:rPr>
              <a:t> Vanishing point</a:t>
            </a:r>
            <a:endParaRPr lang="en-US" sz="2800" dirty="0">
              <a:latin typeface="+mj-lt"/>
              <a:ea typeface="+mj-ea"/>
              <a:cs typeface="+mj-cs"/>
            </a:endParaRPr>
          </a:p>
        </p:txBody>
      </p:sp>
      <p:grpSp>
        <p:nvGrpSpPr>
          <p:cNvPr id="96" name="Group 95"/>
          <p:cNvGrpSpPr/>
          <p:nvPr/>
        </p:nvGrpSpPr>
        <p:grpSpPr>
          <a:xfrm>
            <a:off x="3690665" y="687525"/>
            <a:ext cx="3180741" cy="5894406"/>
            <a:chOff x="257918" y="582594"/>
            <a:chExt cx="3180741" cy="5894406"/>
          </a:xfrm>
        </p:grpSpPr>
        <p:cxnSp>
          <p:nvCxnSpPr>
            <p:cNvPr id="127" name="Straight Connector 126"/>
            <p:cNvCxnSpPr/>
            <p:nvPr/>
          </p:nvCxnSpPr>
          <p:spPr bwMode="auto">
            <a:xfrm rot="5400000">
              <a:off x="-2133600" y="3886200"/>
              <a:ext cx="5029200" cy="152400"/>
            </a:xfrm>
            <a:prstGeom prst="line">
              <a:avLst/>
            </a:prstGeom>
            <a:solidFill>
              <a:schemeClr val="accent1"/>
            </a:solidFill>
            <a:ln w="50800" cap="flat" cmpd="sng" algn="ctr">
              <a:solidFill>
                <a:srgbClr val="FF0000"/>
              </a:solidFill>
              <a:prstDash val="solid"/>
              <a:round/>
              <a:headEnd type="none" w="med" len="med"/>
              <a:tailEnd type="none" w="med" len="med"/>
            </a:ln>
            <a:effectLst/>
          </p:spPr>
        </p:cxnSp>
        <p:grpSp>
          <p:nvGrpSpPr>
            <p:cNvPr id="128" name="Group 127"/>
            <p:cNvGrpSpPr/>
            <p:nvPr/>
          </p:nvGrpSpPr>
          <p:grpSpPr>
            <a:xfrm>
              <a:off x="257918" y="582594"/>
              <a:ext cx="3180741" cy="886065"/>
              <a:chOff x="614804" y="5742973"/>
              <a:chExt cx="3180741" cy="886065"/>
            </a:xfrm>
          </p:grpSpPr>
          <p:sp>
            <p:nvSpPr>
              <p:cNvPr id="129" name="Title 1"/>
              <p:cNvSpPr txBox="1">
                <a:spLocks/>
              </p:cNvSpPr>
              <p:nvPr/>
            </p:nvSpPr>
            <p:spPr>
              <a:xfrm>
                <a:off x="614804" y="5914663"/>
                <a:ext cx="3180741" cy="714375"/>
              </a:xfrm>
              <a:prstGeom prst="rect">
                <a:avLst/>
              </a:prstGeom>
            </p:spPr>
            <p:txBody>
              <a:bodyPr anchor="ctr"/>
              <a:lstStyle/>
              <a:p>
                <a:pPr>
                  <a:defRPr/>
                </a:pPr>
                <a:r>
                  <a:rPr lang="en-US" sz="3600" dirty="0" smtClean="0">
                    <a:latin typeface="+mj-lt"/>
                    <a:ea typeface="+mj-ea"/>
                    <a:cs typeface="+mj-cs"/>
                  </a:rPr>
                  <a:t>a</a:t>
                </a:r>
                <a:r>
                  <a:rPr lang="en-US" sz="2400" dirty="0" smtClean="0">
                    <a:latin typeface="+mj-lt"/>
                    <a:ea typeface="+mj-ea"/>
                    <a:cs typeface="+mj-cs"/>
                  </a:rPr>
                  <a:t>  </a:t>
                </a:r>
                <a:r>
                  <a:rPr lang="en-US" sz="2800" dirty="0" smtClean="0">
                    <a:latin typeface="+mj-lt"/>
                    <a:ea typeface="+mj-ea"/>
                    <a:cs typeface="+mj-cs"/>
                  </a:rPr>
                  <a:t>vanishing axis</a:t>
                </a:r>
                <a:endParaRPr lang="en-US" dirty="0">
                  <a:latin typeface="+mj-lt"/>
                  <a:ea typeface="+mj-ea"/>
                  <a:cs typeface="+mj-cs"/>
                </a:endParaRPr>
              </a:p>
            </p:txBody>
          </p:sp>
          <p:sp>
            <p:nvSpPr>
              <p:cNvPr id="130" name="Title 1"/>
              <p:cNvSpPr txBox="1">
                <a:spLocks/>
              </p:cNvSpPr>
              <p:nvPr/>
            </p:nvSpPr>
            <p:spPr>
              <a:xfrm>
                <a:off x="894525" y="5742973"/>
                <a:ext cx="392192" cy="714375"/>
              </a:xfrm>
              <a:prstGeom prst="rect">
                <a:avLst/>
              </a:prstGeom>
            </p:spPr>
            <p:txBody>
              <a:bodyPr anchor="ctr"/>
              <a:lstStyle/>
              <a:p>
                <a:pPr>
                  <a:defRPr/>
                </a:pPr>
                <a:endParaRPr lang="en-US" sz="2800" dirty="0">
                  <a:latin typeface="+mj-lt"/>
                  <a:ea typeface="+mj-ea"/>
                  <a:cs typeface="+mj-cs"/>
                </a:endParaRPr>
              </a:p>
            </p:txBody>
          </p:sp>
        </p:grpSp>
      </p:grpSp>
      <p:sp>
        <p:nvSpPr>
          <p:cNvPr id="131" name="Title 1"/>
          <p:cNvSpPr txBox="1">
            <a:spLocks/>
          </p:cNvSpPr>
          <p:nvPr/>
        </p:nvSpPr>
        <p:spPr>
          <a:xfrm>
            <a:off x="4910667" y="4054850"/>
            <a:ext cx="4233333" cy="714375"/>
          </a:xfrm>
          <a:prstGeom prst="rect">
            <a:avLst/>
          </a:prstGeom>
        </p:spPr>
        <p:txBody>
          <a:bodyPr anchor="ctr"/>
          <a:lstStyle/>
          <a:p>
            <a:pPr>
              <a:defRPr/>
            </a:pPr>
            <a:r>
              <a:rPr lang="en-US" sz="2800" dirty="0" smtClean="0">
                <a:latin typeface="+mj-lt"/>
                <a:ea typeface="+mj-ea"/>
                <a:cs typeface="+mj-cs"/>
              </a:rPr>
              <a:t> Bottom point of object</a:t>
            </a:r>
            <a:endParaRPr lang="en-US" sz="2800" dirty="0">
              <a:latin typeface="+mj-lt"/>
              <a:ea typeface="+mj-ea"/>
              <a:cs typeface="+mj-cs"/>
            </a:endParaRPr>
          </a:p>
        </p:txBody>
      </p:sp>
      <p:sp>
        <p:nvSpPr>
          <p:cNvPr id="132" name="Title 1"/>
          <p:cNvSpPr txBox="1">
            <a:spLocks/>
          </p:cNvSpPr>
          <p:nvPr/>
        </p:nvSpPr>
        <p:spPr>
          <a:xfrm>
            <a:off x="4922196" y="4589150"/>
            <a:ext cx="4221804" cy="714375"/>
          </a:xfrm>
          <a:prstGeom prst="rect">
            <a:avLst/>
          </a:prstGeom>
        </p:spPr>
        <p:txBody>
          <a:bodyPr anchor="ctr"/>
          <a:lstStyle/>
          <a:p>
            <a:pPr>
              <a:defRPr/>
            </a:pPr>
            <a:r>
              <a:rPr lang="en-US" sz="2800" dirty="0" smtClean="0">
                <a:latin typeface="+mj-lt"/>
                <a:ea typeface="+mj-ea"/>
                <a:cs typeface="+mj-cs"/>
              </a:rPr>
              <a:t> Back wall intersection </a:t>
            </a:r>
            <a:endParaRPr lang="en-US" sz="2800" dirty="0">
              <a:latin typeface="+mj-lt"/>
              <a:ea typeface="+mj-ea"/>
              <a:cs typeface="+mj-cs"/>
            </a:endParaRPr>
          </a:p>
        </p:txBody>
      </p:sp>
      <p:sp>
        <p:nvSpPr>
          <p:cNvPr id="133" name="Title 1"/>
          <p:cNvSpPr txBox="1">
            <a:spLocks/>
          </p:cNvSpPr>
          <p:nvPr/>
        </p:nvSpPr>
        <p:spPr>
          <a:xfrm>
            <a:off x="4922196" y="5186860"/>
            <a:ext cx="4221804" cy="714375"/>
          </a:xfrm>
          <a:prstGeom prst="rect">
            <a:avLst/>
          </a:prstGeom>
        </p:spPr>
        <p:txBody>
          <a:bodyPr anchor="ctr"/>
          <a:lstStyle/>
          <a:p>
            <a:pPr>
              <a:defRPr/>
            </a:pPr>
            <a:r>
              <a:rPr lang="en-US" sz="2800" dirty="0" smtClean="0">
                <a:latin typeface="+mj-lt"/>
                <a:ea typeface="+mj-ea"/>
                <a:cs typeface="+mj-cs"/>
              </a:rPr>
              <a:t> Axis intersection </a:t>
            </a:r>
            <a:endParaRPr lang="en-US" sz="2800" dirty="0">
              <a:latin typeface="+mj-lt"/>
              <a:ea typeface="+mj-ea"/>
              <a:cs typeface="+mj-cs"/>
            </a:endParaRPr>
          </a:p>
        </p:txBody>
      </p:sp>
      <p:pic>
        <p:nvPicPr>
          <p:cNvPr id="134" name="Picture 133" descr="reference_Guy.bmp"/>
          <p:cNvPicPr>
            <a:picLocks noChangeAspect="1"/>
          </p:cNvPicPr>
          <p:nvPr/>
        </p:nvPicPr>
        <p:blipFill>
          <a:blip r:embed="rId4" cstate="print"/>
          <a:stretch>
            <a:fillRect/>
          </a:stretch>
        </p:blipFill>
        <p:spPr>
          <a:xfrm>
            <a:off x="1626538" y="2163117"/>
            <a:ext cx="800911" cy="2283721"/>
          </a:xfrm>
          <a:prstGeom prst="rect">
            <a:avLst/>
          </a:prstGeom>
          <a:ln w="38100">
            <a:solidFill>
              <a:schemeClr val="tx1"/>
            </a:solidFill>
          </a:ln>
        </p:spPr>
      </p:pic>
      <p:grpSp>
        <p:nvGrpSpPr>
          <p:cNvPr id="62" name="Group 61"/>
          <p:cNvGrpSpPr/>
          <p:nvPr/>
        </p:nvGrpSpPr>
        <p:grpSpPr>
          <a:xfrm>
            <a:off x="1727904" y="4297101"/>
            <a:ext cx="671912" cy="1377026"/>
            <a:chOff x="1727904" y="4297101"/>
            <a:chExt cx="671912" cy="1377026"/>
          </a:xfrm>
        </p:grpSpPr>
        <p:grpSp>
          <p:nvGrpSpPr>
            <p:cNvPr id="4" name="Group 72"/>
            <p:cNvGrpSpPr/>
            <p:nvPr/>
          </p:nvGrpSpPr>
          <p:grpSpPr>
            <a:xfrm>
              <a:off x="1727904" y="4622157"/>
              <a:ext cx="671912" cy="1051970"/>
              <a:chOff x="1681605" y="4622157"/>
              <a:chExt cx="671912" cy="1051970"/>
            </a:xfrm>
          </p:grpSpPr>
          <p:sp>
            <p:nvSpPr>
              <p:cNvPr id="66" name="Title 1"/>
              <p:cNvSpPr txBox="1">
                <a:spLocks/>
              </p:cNvSpPr>
              <p:nvPr/>
            </p:nvSpPr>
            <p:spPr>
              <a:xfrm>
                <a:off x="1681605" y="4793847"/>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67"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71" name="Title 1"/>
              <p:cNvSpPr txBox="1">
                <a:spLocks/>
              </p:cNvSpPr>
              <p:nvPr/>
            </p:nvSpPr>
            <p:spPr>
              <a:xfrm>
                <a:off x="1940105" y="4959752"/>
                <a:ext cx="392192" cy="714375"/>
              </a:xfrm>
              <a:prstGeom prst="rect">
                <a:avLst/>
              </a:prstGeom>
            </p:spPr>
            <p:txBody>
              <a:bodyPr anchor="ctr"/>
              <a:lstStyle/>
              <a:p>
                <a:pPr>
                  <a:defRPr/>
                </a:pPr>
                <a:r>
                  <a:rPr lang="en-US" sz="2800" dirty="0">
                    <a:latin typeface="+mj-lt"/>
                    <a:ea typeface="+mj-ea"/>
                    <a:cs typeface="+mj-cs"/>
                  </a:rPr>
                  <a:t>B</a:t>
                </a:r>
              </a:p>
            </p:txBody>
          </p:sp>
        </p:grpSp>
        <p:sp>
          <p:nvSpPr>
            <p:cNvPr id="47" name="Oval 46"/>
            <p:cNvSpPr/>
            <p:nvPr/>
          </p:nvSpPr>
          <p:spPr bwMode="auto">
            <a:xfrm>
              <a:off x="1992775" y="4297101"/>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cxnSp>
          <p:nvCxnSpPr>
            <p:cNvPr id="86" name="Straight Connector 85"/>
            <p:cNvCxnSpPr>
              <a:endCxn id="67" idx="1"/>
            </p:cNvCxnSpPr>
            <p:nvPr/>
          </p:nvCxnSpPr>
          <p:spPr bwMode="auto">
            <a:xfrm rot="5400000">
              <a:off x="1737689" y="4622015"/>
              <a:ext cx="627266" cy="87395"/>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cxnSp>
        <p:nvCxnSpPr>
          <p:cNvPr id="29" name="Straight Connector 28"/>
          <p:cNvCxnSpPr/>
          <p:nvPr/>
        </p:nvCxnSpPr>
        <p:spPr bwMode="auto">
          <a:xfrm rot="10800000">
            <a:off x="299804" y="3072985"/>
            <a:ext cx="3582651" cy="2668251"/>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126" grpId="0"/>
      <p:bldP spid="131" grpId="0"/>
      <p:bldP spid="132" grpId="0"/>
      <p:bldP spid="1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descr="reference_justWall.bmp"/>
          <p:cNvPicPr>
            <a:picLocks noChangeAspect="1"/>
          </p:cNvPicPr>
          <p:nvPr/>
        </p:nvPicPr>
        <p:blipFill>
          <a:blip r:embed="rId4" cstate="print"/>
          <a:stretch>
            <a:fillRect/>
          </a:stretch>
        </p:blipFill>
        <p:spPr>
          <a:xfrm>
            <a:off x="498184" y="2198450"/>
            <a:ext cx="3239310" cy="2429483"/>
          </a:xfrm>
          <a:prstGeom prst="rect">
            <a:avLst/>
          </a:prstGeom>
        </p:spPr>
      </p:pic>
      <p:pic>
        <p:nvPicPr>
          <p:cNvPr id="99" name="Picture 98" descr="reference_Guy.bmp"/>
          <p:cNvPicPr>
            <a:picLocks noChangeAspect="1"/>
          </p:cNvPicPr>
          <p:nvPr/>
        </p:nvPicPr>
        <p:blipFill>
          <a:blip r:embed="rId5" cstate="print"/>
          <a:stretch>
            <a:fillRect/>
          </a:stretch>
        </p:blipFill>
        <p:spPr>
          <a:xfrm>
            <a:off x="849548" y="1948720"/>
            <a:ext cx="593092" cy="1691146"/>
          </a:xfrm>
          <a:prstGeom prst="rect">
            <a:avLst/>
          </a:prstGeom>
          <a:ln w="38100">
            <a:solidFill>
              <a:schemeClr val="tx1"/>
            </a:solidFill>
          </a:ln>
          <a:scene3d>
            <a:camera prst="orthographicFront">
              <a:rot lat="0" lon="2400000" rev="21060000"/>
            </a:camera>
            <a:lightRig rig="threePt" dir="t"/>
          </a:scene3d>
        </p:spPr>
      </p:pic>
      <p:sp>
        <p:nvSpPr>
          <p:cNvPr id="15362"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Pop-in</a:t>
            </a:r>
          </a:p>
        </p:txBody>
      </p:sp>
      <p:grpSp>
        <p:nvGrpSpPr>
          <p:cNvPr id="2" name="Group 68"/>
          <p:cNvGrpSpPr/>
          <p:nvPr/>
        </p:nvGrpSpPr>
        <p:grpSpPr>
          <a:xfrm>
            <a:off x="707847" y="3514941"/>
            <a:ext cx="926745" cy="1881804"/>
            <a:chOff x="2296804" y="3844725"/>
            <a:chExt cx="926745" cy="1881804"/>
          </a:xfrm>
        </p:grpSpPr>
        <p:sp>
          <p:nvSpPr>
            <p:cNvPr id="48" name="Oval 47"/>
            <p:cNvSpPr/>
            <p:nvPr/>
          </p:nvSpPr>
          <p:spPr bwMode="auto">
            <a:xfrm>
              <a:off x="2491450" y="3844725"/>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nvGrpSpPr>
            <p:cNvPr id="3" name="Group 73"/>
            <p:cNvGrpSpPr/>
            <p:nvPr/>
          </p:nvGrpSpPr>
          <p:grpSpPr>
            <a:xfrm>
              <a:off x="2296804" y="4554638"/>
              <a:ext cx="926745" cy="1171891"/>
              <a:chOff x="1426772" y="4622157"/>
              <a:chExt cx="926745" cy="1171891"/>
            </a:xfrm>
          </p:grpSpPr>
          <p:sp>
            <p:nvSpPr>
              <p:cNvPr id="75" name="Title 1"/>
              <p:cNvSpPr txBox="1">
                <a:spLocks/>
              </p:cNvSpPr>
              <p:nvPr/>
            </p:nvSpPr>
            <p:spPr>
              <a:xfrm>
                <a:off x="1426772" y="4913768"/>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76"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77" name="Title 1"/>
              <p:cNvSpPr txBox="1">
                <a:spLocks/>
              </p:cNvSpPr>
              <p:nvPr/>
            </p:nvSpPr>
            <p:spPr>
              <a:xfrm>
                <a:off x="1685272" y="5079673"/>
                <a:ext cx="392192" cy="714375"/>
              </a:xfrm>
              <a:prstGeom prst="rect">
                <a:avLst/>
              </a:prstGeom>
            </p:spPr>
            <p:txBody>
              <a:bodyPr anchor="ctr"/>
              <a:lstStyle/>
              <a:p>
                <a:pPr>
                  <a:defRPr/>
                </a:pPr>
                <a:r>
                  <a:rPr lang="en-US" sz="2800" dirty="0" smtClean="0">
                    <a:latin typeface="+mj-lt"/>
                    <a:ea typeface="+mj-ea"/>
                    <a:cs typeface="+mj-cs"/>
                  </a:rPr>
                  <a:t>o</a:t>
                </a:r>
                <a:endParaRPr lang="en-US" sz="2800" dirty="0">
                  <a:latin typeface="+mj-lt"/>
                  <a:ea typeface="+mj-ea"/>
                  <a:cs typeface="+mj-cs"/>
                </a:endParaRPr>
              </a:p>
            </p:txBody>
          </p:sp>
        </p:grpSp>
        <p:cxnSp>
          <p:nvCxnSpPr>
            <p:cNvPr id="90" name="Straight Connector 89"/>
            <p:cNvCxnSpPr/>
            <p:nvPr/>
          </p:nvCxnSpPr>
          <p:spPr bwMode="auto">
            <a:xfrm rot="5400000">
              <a:off x="1972442" y="4468129"/>
              <a:ext cx="1134621" cy="66172"/>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grpSp>
        <p:nvGrpSpPr>
          <p:cNvPr id="4" name="Group 98"/>
          <p:cNvGrpSpPr/>
          <p:nvPr/>
        </p:nvGrpSpPr>
        <p:grpSpPr>
          <a:xfrm>
            <a:off x="0" y="1796419"/>
            <a:ext cx="671912" cy="1377908"/>
            <a:chOff x="3938668" y="1091881"/>
            <a:chExt cx="671912" cy="1377908"/>
          </a:xfrm>
        </p:grpSpPr>
        <p:sp>
          <p:nvSpPr>
            <p:cNvPr id="50" name="Oval 49"/>
            <p:cNvSpPr/>
            <p:nvPr/>
          </p:nvSpPr>
          <p:spPr bwMode="auto">
            <a:xfrm>
              <a:off x="4133569" y="2241189"/>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nvGrpSpPr>
            <p:cNvPr id="5" name="Group 61"/>
            <p:cNvGrpSpPr/>
            <p:nvPr/>
          </p:nvGrpSpPr>
          <p:grpSpPr>
            <a:xfrm>
              <a:off x="3938668" y="1091881"/>
              <a:ext cx="671912" cy="886065"/>
              <a:chOff x="614805" y="5742973"/>
              <a:chExt cx="671912" cy="886065"/>
            </a:xfrm>
          </p:grpSpPr>
          <p:sp>
            <p:nvSpPr>
              <p:cNvPr id="63" name="Title 1"/>
              <p:cNvSpPr txBox="1">
                <a:spLocks/>
              </p:cNvSpPr>
              <p:nvPr/>
            </p:nvSpPr>
            <p:spPr>
              <a:xfrm>
                <a:off x="614805" y="5914663"/>
                <a:ext cx="392192" cy="714375"/>
              </a:xfrm>
              <a:prstGeom prst="rect">
                <a:avLst/>
              </a:prstGeom>
            </p:spPr>
            <p:txBody>
              <a:bodyPr anchor="ctr"/>
              <a:lstStyle/>
              <a:p>
                <a:pPr>
                  <a:defRPr/>
                </a:pPr>
                <a:r>
                  <a:rPr lang="en-US" sz="3600" dirty="0" smtClean="0">
                    <a:latin typeface="+mj-lt"/>
                    <a:ea typeface="+mj-ea"/>
                    <a:cs typeface="+mj-cs"/>
                  </a:rPr>
                  <a:t>v</a:t>
                </a:r>
                <a:endParaRPr lang="en-US" sz="2800" dirty="0">
                  <a:latin typeface="+mj-lt"/>
                  <a:ea typeface="+mj-ea"/>
                  <a:cs typeface="+mj-cs"/>
                </a:endParaRPr>
              </a:p>
            </p:txBody>
          </p:sp>
          <p:sp>
            <p:nvSpPr>
              <p:cNvPr id="64" name="Title 1"/>
              <p:cNvSpPr txBox="1">
                <a:spLocks/>
              </p:cNvSpPr>
              <p:nvPr/>
            </p:nvSpPr>
            <p:spPr>
              <a:xfrm>
                <a:off x="894525" y="5742973"/>
                <a:ext cx="392192" cy="714375"/>
              </a:xfrm>
              <a:prstGeom prst="rect">
                <a:avLst/>
              </a:prstGeom>
            </p:spPr>
            <p:txBody>
              <a:bodyPr anchor="ctr"/>
              <a:lstStyle/>
              <a:p>
                <a:pPr>
                  <a:defRPr/>
                </a:pPr>
                <a:endParaRPr lang="en-US" sz="2800" dirty="0">
                  <a:latin typeface="+mj-lt"/>
                  <a:ea typeface="+mj-ea"/>
                  <a:cs typeface="+mj-cs"/>
                </a:endParaRPr>
              </a:p>
            </p:txBody>
          </p:sp>
        </p:grpSp>
        <p:cxnSp>
          <p:nvCxnSpPr>
            <p:cNvPr id="92" name="Straight Connector 91"/>
            <p:cNvCxnSpPr/>
            <p:nvPr/>
          </p:nvCxnSpPr>
          <p:spPr bwMode="auto">
            <a:xfrm rot="16200000" flipH="1">
              <a:off x="3982734" y="2111052"/>
              <a:ext cx="499642" cy="117676"/>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grpSp>
        <p:nvGrpSpPr>
          <p:cNvPr id="6" name="Group 69"/>
          <p:cNvGrpSpPr/>
          <p:nvPr/>
        </p:nvGrpSpPr>
        <p:grpSpPr>
          <a:xfrm>
            <a:off x="2972121" y="5536207"/>
            <a:ext cx="887927" cy="1051970"/>
            <a:chOff x="618664" y="5654233"/>
            <a:chExt cx="887927" cy="1051970"/>
          </a:xfrm>
        </p:grpSpPr>
        <p:sp>
          <p:nvSpPr>
            <p:cNvPr id="49" name="Oval 48"/>
            <p:cNvSpPr/>
            <p:nvPr/>
          </p:nvSpPr>
          <p:spPr bwMode="auto">
            <a:xfrm>
              <a:off x="1277991" y="5686522"/>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nvGrpSpPr>
            <p:cNvPr id="7" name="Group 81"/>
            <p:cNvGrpSpPr/>
            <p:nvPr/>
          </p:nvGrpSpPr>
          <p:grpSpPr>
            <a:xfrm>
              <a:off x="618664" y="5654233"/>
              <a:ext cx="671912" cy="1051970"/>
              <a:chOff x="1681605" y="4622157"/>
              <a:chExt cx="671912" cy="1051970"/>
            </a:xfrm>
          </p:grpSpPr>
          <p:sp>
            <p:nvSpPr>
              <p:cNvPr id="83" name="Title 1"/>
              <p:cNvSpPr txBox="1">
                <a:spLocks/>
              </p:cNvSpPr>
              <p:nvPr/>
            </p:nvSpPr>
            <p:spPr>
              <a:xfrm>
                <a:off x="1681605" y="4793847"/>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84"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85" name="Title 1"/>
              <p:cNvSpPr txBox="1">
                <a:spLocks/>
              </p:cNvSpPr>
              <p:nvPr/>
            </p:nvSpPr>
            <p:spPr>
              <a:xfrm>
                <a:off x="1940105" y="4959752"/>
                <a:ext cx="392192" cy="714375"/>
              </a:xfrm>
              <a:prstGeom prst="rect">
                <a:avLst/>
              </a:prstGeom>
            </p:spPr>
            <p:txBody>
              <a:bodyPr anchor="ctr"/>
              <a:lstStyle/>
              <a:p>
                <a:pPr>
                  <a:defRPr/>
                </a:pPr>
                <a:r>
                  <a:rPr lang="en-US" sz="2800" dirty="0" smtClean="0">
                    <a:latin typeface="+mj-lt"/>
                    <a:ea typeface="+mj-ea"/>
                    <a:cs typeface="+mj-cs"/>
                  </a:rPr>
                  <a:t>a</a:t>
                </a:r>
                <a:endParaRPr lang="en-US" sz="2800" dirty="0">
                  <a:latin typeface="+mj-lt"/>
                  <a:ea typeface="+mj-ea"/>
                  <a:cs typeface="+mj-cs"/>
                </a:endParaRPr>
              </a:p>
            </p:txBody>
          </p:sp>
        </p:grpSp>
        <p:cxnSp>
          <p:nvCxnSpPr>
            <p:cNvPr id="94" name="Straight Connector 93"/>
            <p:cNvCxnSpPr/>
            <p:nvPr/>
          </p:nvCxnSpPr>
          <p:spPr bwMode="auto">
            <a:xfrm flipV="1">
              <a:off x="1034320" y="5853327"/>
              <a:ext cx="363833" cy="215794"/>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grpSp>
        <p:nvGrpSpPr>
          <p:cNvPr id="17" name="Group 95"/>
          <p:cNvGrpSpPr/>
          <p:nvPr/>
        </p:nvGrpSpPr>
        <p:grpSpPr>
          <a:xfrm>
            <a:off x="3690665" y="859215"/>
            <a:ext cx="3180741" cy="5722716"/>
            <a:chOff x="257918" y="754284"/>
            <a:chExt cx="3180741" cy="5722716"/>
          </a:xfrm>
        </p:grpSpPr>
        <p:cxnSp>
          <p:nvCxnSpPr>
            <p:cNvPr id="127" name="Straight Connector 126"/>
            <p:cNvCxnSpPr/>
            <p:nvPr/>
          </p:nvCxnSpPr>
          <p:spPr bwMode="auto">
            <a:xfrm rot="5400000">
              <a:off x="-2133600" y="3886200"/>
              <a:ext cx="5029200" cy="15240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129" name="Title 1"/>
            <p:cNvSpPr txBox="1">
              <a:spLocks/>
            </p:cNvSpPr>
            <p:nvPr/>
          </p:nvSpPr>
          <p:spPr>
            <a:xfrm>
              <a:off x="257918" y="754284"/>
              <a:ext cx="3180741" cy="714375"/>
            </a:xfrm>
            <a:prstGeom prst="rect">
              <a:avLst/>
            </a:prstGeom>
          </p:spPr>
          <p:txBody>
            <a:bodyPr anchor="ctr"/>
            <a:lstStyle/>
            <a:p>
              <a:pPr>
                <a:defRPr/>
              </a:pPr>
              <a:r>
                <a:rPr lang="en-US" sz="3600" dirty="0" smtClean="0">
                  <a:latin typeface="+mj-lt"/>
                  <a:ea typeface="+mj-ea"/>
                  <a:cs typeface="+mj-cs"/>
                </a:rPr>
                <a:t>a</a:t>
              </a:r>
              <a:endParaRPr lang="en-US" dirty="0">
                <a:latin typeface="+mj-lt"/>
                <a:ea typeface="+mj-ea"/>
                <a:cs typeface="+mj-cs"/>
              </a:endParaRPr>
            </a:p>
          </p:txBody>
        </p:sp>
      </p:grpSp>
      <p:pic>
        <p:nvPicPr>
          <p:cNvPr id="134" name="Picture 133" descr="reference_Guy.bmp"/>
          <p:cNvPicPr>
            <a:picLocks noChangeAspect="1"/>
          </p:cNvPicPr>
          <p:nvPr/>
        </p:nvPicPr>
        <p:blipFill>
          <a:blip r:embed="rId5" cstate="print"/>
          <a:stretch>
            <a:fillRect/>
          </a:stretch>
        </p:blipFill>
        <p:spPr>
          <a:xfrm>
            <a:off x="1626538" y="2163117"/>
            <a:ext cx="800911" cy="2283721"/>
          </a:xfrm>
          <a:prstGeom prst="rect">
            <a:avLst/>
          </a:prstGeom>
          <a:ln w="38100">
            <a:solidFill>
              <a:schemeClr val="tx1"/>
            </a:solidFill>
          </a:ln>
        </p:spPr>
      </p:pic>
      <p:grpSp>
        <p:nvGrpSpPr>
          <p:cNvPr id="19" name="Group 61"/>
          <p:cNvGrpSpPr/>
          <p:nvPr/>
        </p:nvGrpSpPr>
        <p:grpSpPr>
          <a:xfrm>
            <a:off x="1727904" y="4297101"/>
            <a:ext cx="671912" cy="1377026"/>
            <a:chOff x="1727904" y="4297101"/>
            <a:chExt cx="671912" cy="1377026"/>
          </a:xfrm>
        </p:grpSpPr>
        <p:grpSp>
          <p:nvGrpSpPr>
            <p:cNvPr id="20" name="Group 72"/>
            <p:cNvGrpSpPr/>
            <p:nvPr/>
          </p:nvGrpSpPr>
          <p:grpSpPr>
            <a:xfrm>
              <a:off x="1727904" y="4622157"/>
              <a:ext cx="671912" cy="1051970"/>
              <a:chOff x="1681605" y="4622157"/>
              <a:chExt cx="671912" cy="1051970"/>
            </a:xfrm>
          </p:grpSpPr>
          <p:sp>
            <p:nvSpPr>
              <p:cNvPr id="66" name="Title 1"/>
              <p:cNvSpPr txBox="1">
                <a:spLocks/>
              </p:cNvSpPr>
              <p:nvPr/>
            </p:nvSpPr>
            <p:spPr>
              <a:xfrm>
                <a:off x="1681605" y="4793847"/>
                <a:ext cx="392192" cy="714375"/>
              </a:xfrm>
              <a:prstGeom prst="rect">
                <a:avLst/>
              </a:prstGeom>
            </p:spPr>
            <p:txBody>
              <a:bodyPr anchor="ctr"/>
              <a:lstStyle/>
              <a:p>
                <a:pPr>
                  <a:defRPr/>
                </a:pPr>
                <a:r>
                  <a:rPr lang="en-US" sz="3600" dirty="0" smtClean="0">
                    <a:latin typeface="+mj-lt"/>
                    <a:ea typeface="+mj-ea"/>
                    <a:cs typeface="+mj-cs"/>
                  </a:rPr>
                  <a:t>x</a:t>
                </a:r>
                <a:endParaRPr lang="en-US" sz="2800" dirty="0">
                  <a:latin typeface="+mj-lt"/>
                  <a:ea typeface="+mj-ea"/>
                  <a:cs typeface="+mj-cs"/>
                </a:endParaRPr>
              </a:p>
            </p:txBody>
          </p:sp>
          <p:sp>
            <p:nvSpPr>
              <p:cNvPr id="67" name="Title 1"/>
              <p:cNvSpPr txBox="1">
                <a:spLocks/>
              </p:cNvSpPr>
              <p:nvPr/>
            </p:nvSpPr>
            <p:spPr>
              <a:xfrm>
                <a:off x="1961325" y="4622157"/>
                <a:ext cx="392192" cy="714375"/>
              </a:xfrm>
              <a:prstGeom prst="rect">
                <a:avLst/>
              </a:prstGeom>
            </p:spPr>
            <p:txBody>
              <a:bodyPr anchor="ctr"/>
              <a:lstStyle/>
              <a:p>
                <a:pPr>
                  <a:defRPr/>
                </a:pPr>
                <a:endParaRPr lang="en-US" sz="2800" dirty="0">
                  <a:latin typeface="+mj-lt"/>
                  <a:ea typeface="+mj-ea"/>
                  <a:cs typeface="+mj-cs"/>
                </a:endParaRPr>
              </a:p>
            </p:txBody>
          </p:sp>
          <p:sp>
            <p:nvSpPr>
              <p:cNvPr id="71" name="Title 1"/>
              <p:cNvSpPr txBox="1">
                <a:spLocks/>
              </p:cNvSpPr>
              <p:nvPr/>
            </p:nvSpPr>
            <p:spPr>
              <a:xfrm>
                <a:off x="1940105" y="4959752"/>
                <a:ext cx="392192" cy="714375"/>
              </a:xfrm>
              <a:prstGeom prst="rect">
                <a:avLst/>
              </a:prstGeom>
            </p:spPr>
            <p:txBody>
              <a:bodyPr anchor="ctr"/>
              <a:lstStyle/>
              <a:p>
                <a:pPr>
                  <a:defRPr/>
                </a:pPr>
                <a:r>
                  <a:rPr lang="en-US" sz="2800" dirty="0">
                    <a:latin typeface="+mj-lt"/>
                    <a:ea typeface="+mj-ea"/>
                    <a:cs typeface="+mj-cs"/>
                  </a:rPr>
                  <a:t>B</a:t>
                </a:r>
              </a:p>
            </p:txBody>
          </p:sp>
        </p:grpSp>
        <p:sp>
          <p:nvSpPr>
            <p:cNvPr id="47" name="Oval 46"/>
            <p:cNvSpPr/>
            <p:nvPr/>
          </p:nvSpPr>
          <p:spPr bwMode="auto">
            <a:xfrm>
              <a:off x="1992775" y="4297101"/>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cxnSp>
          <p:nvCxnSpPr>
            <p:cNvPr id="86" name="Straight Connector 85"/>
            <p:cNvCxnSpPr>
              <a:endCxn id="67" idx="1"/>
            </p:cNvCxnSpPr>
            <p:nvPr/>
          </p:nvCxnSpPr>
          <p:spPr bwMode="auto">
            <a:xfrm rot="5400000">
              <a:off x="1737689" y="4622015"/>
              <a:ext cx="627266" cy="87395"/>
            </a:xfrm>
            <a:prstGeom prst="line">
              <a:avLst/>
            </a:prstGeom>
            <a:solidFill>
              <a:schemeClr val="accent1"/>
            </a:solidFill>
            <a:ln w="25400" cap="flat" cmpd="sng" algn="ctr">
              <a:solidFill>
                <a:srgbClr val="FF0000"/>
              </a:solidFill>
              <a:prstDash val="solid"/>
              <a:round/>
              <a:headEnd type="none" w="med" len="med"/>
              <a:tailEnd type="none" w="med" len="med"/>
            </a:ln>
            <a:effectLst/>
          </p:spPr>
        </p:cxnSp>
      </p:grpSp>
      <p:cxnSp>
        <p:nvCxnSpPr>
          <p:cNvPr id="29" name="Straight Connector 28"/>
          <p:cNvCxnSpPr/>
          <p:nvPr/>
        </p:nvCxnSpPr>
        <p:spPr bwMode="auto">
          <a:xfrm rot="10800000">
            <a:off x="299804" y="3072985"/>
            <a:ext cx="3582651" cy="2668251"/>
          </a:xfrm>
          <a:prstGeom prst="line">
            <a:avLst/>
          </a:prstGeom>
          <a:solidFill>
            <a:schemeClr val="accent1"/>
          </a:solidFill>
          <a:ln w="50800" cap="flat" cmpd="sng" algn="ctr">
            <a:solidFill>
              <a:srgbClr val="FF0000"/>
            </a:solidFill>
            <a:prstDash val="solid"/>
            <a:round/>
            <a:headEnd type="none" w="med" len="med"/>
            <a:tailEnd type="none" w="med" len="med"/>
          </a:ln>
          <a:effectLst/>
        </p:spPr>
      </p:cxnSp>
      <p:graphicFrame>
        <p:nvGraphicFramePr>
          <p:cNvPr id="69" name="Object 4"/>
          <p:cNvGraphicFramePr>
            <a:graphicFrameLocks noChangeAspect="1"/>
          </p:cNvGraphicFramePr>
          <p:nvPr/>
        </p:nvGraphicFramePr>
        <p:xfrm>
          <a:off x="4878151" y="3682798"/>
          <a:ext cx="3805238" cy="1231900"/>
        </p:xfrm>
        <a:graphic>
          <a:graphicData uri="http://schemas.openxmlformats.org/presentationml/2006/ole">
            <p:oleObj spid="_x0000_s122883" name="Equation" r:id="rId6" imgW="1295280" imgH="419040" progId="Equation.3">
              <p:embed/>
            </p:oleObj>
          </a:graphicData>
        </a:graphic>
      </p:graphicFrame>
      <p:grpSp>
        <p:nvGrpSpPr>
          <p:cNvPr id="70" name="Group 17"/>
          <p:cNvGrpSpPr>
            <a:grpSpLocks/>
          </p:cNvGrpSpPr>
          <p:nvPr/>
        </p:nvGrpSpPr>
        <p:grpSpPr bwMode="auto">
          <a:xfrm>
            <a:off x="4305750" y="4520882"/>
            <a:ext cx="3101972" cy="1101729"/>
            <a:chOff x="1493" y="1508"/>
            <a:chExt cx="1954" cy="694"/>
          </a:xfrm>
        </p:grpSpPr>
        <p:sp>
          <p:nvSpPr>
            <p:cNvPr id="78" name="Text Box 10"/>
            <p:cNvSpPr txBox="1">
              <a:spLocks noChangeArrowheads="1"/>
            </p:cNvSpPr>
            <p:nvPr/>
          </p:nvSpPr>
          <p:spPr bwMode="auto">
            <a:xfrm>
              <a:off x="1493" y="1872"/>
              <a:ext cx="1954" cy="330"/>
            </a:xfrm>
            <a:prstGeom prst="rect">
              <a:avLst/>
            </a:prstGeom>
            <a:noFill/>
            <a:ln w="9525">
              <a:noFill/>
              <a:miter lim="800000"/>
              <a:headEnd/>
              <a:tailEnd/>
            </a:ln>
          </p:spPr>
          <p:txBody>
            <a:bodyPr wrap="none">
              <a:spAutoFit/>
            </a:bodyPr>
            <a:lstStyle/>
            <a:p>
              <a:r>
                <a:rPr lang="en-US" sz="2800" dirty="0">
                  <a:solidFill>
                    <a:schemeClr val="bg1"/>
                  </a:solidFill>
                </a:rPr>
                <a:t>3x3 </a:t>
              </a:r>
              <a:r>
                <a:rPr lang="en-US" sz="2800" dirty="0"/>
                <a:t>i</a:t>
              </a:r>
              <a:r>
                <a:rPr lang="en-US" sz="2800" dirty="0" smtClean="0">
                  <a:solidFill>
                    <a:schemeClr val="bg1"/>
                  </a:solidFill>
                </a:rPr>
                <a:t>dentity matrix</a:t>
              </a:r>
              <a:endParaRPr lang="en-US" sz="2800" dirty="0">
                <a:solidFill>
                  <a:schemeClr val="bg1"/>
                </a:solidFill>
              </a:endParaRPr>
            </a:p>
          </p:txBody>
        </p:sp>
        <p:sp>
          <p:nvSpPr>
            <p:cNvPr id="81" name="Line 11"/>
            <p:cNvSpPr>
              <a:spLocks noChangeShapeType="1"/>
            </p:cNvSpPr>
            <p:nvPr/>
          </p:nvSpPr>
          <p:spPr bwMode="auto">
            <a:xfrm flipV="1">
              <a:off x="2211" y="1508"/>
              <a:ext cx="356" cy="384"/>
            </a:xfrm>
            <a:prstGeom prst="line">
              <a:avLst/>
            </a:prstGeom>
            <a:noFill/>
            <a:ln w="50800">
              <a:solidFill>
                <a:schemeClr val="bg1"/>
              </a:solidFill>
              <a:round/>
              <a:headEnd/>
              <a:tailEnd type="triangle" w="med" len="med"/>
            </a:ln>
          </p:spPr>
          <p:txBody>
            <a:bodyPr/>
            <a:lstStyle/>
            <a:p>
              <a:endParaRPr lang="en-US"/>
            </a:p>
          </p:txBody>
        </p:sp>
      </p:grpSp>
      <p:grpSp>
        <p:nvGrpSpPr>
          <p:cNvPr id="89" name="Group 16"/>
          <p:cNvGrpSpPr>
            <a:grpSpLocks/>
          </p:cNvGrpSpPr>
          <p:nvPr/>
        </p:nvGrpSpPr>
        <p:grpSpPr bwMode="auto">
          <a:xfrm>
            <a:off x="5076220" y="3007468"/>
            <a:ext cx="3224217" cy="1142999"/>
            <a:chOff x="2562" y="1194"/>
            <a:chExt cx="2031" cy="720"/>
          </a:xfrm>
        </p:grpSpPr>
        <p:sp>
          <p:nvSpPr>
            <p:cNvPr id="96" name="Text Box 12"/>
            <p:cNvSpPr txBox="1">
              <a:spLocks noChangeArrowheads="1"/>
            </p:cNvSpPr>
            <p:nvPr/>
          </p:nvSpPr>
          <p:spPr bwMode="auto">
            <a:xfrm>
              <a:off x="2562" y="1194"/>
              <a:ext cx="2031" cy="330"/>
            </a:xfrm>
            <a:prstGeom prst="rect">
              <a:avLst/>
            </a:prstGeom>
            <a:noFill/>
            <a:ln w="9525">
              <a:noFill/>
              <a:miter lim="800000"/>
              <a:headEnd/>
              <a:tailEnd/>
            </a:ln>
          </p:spPr>
          <p:txBody>
            <a:bodyPr wrap="none">
              <a:spAutoFit/>
            </a:bodyPr>
            <a:lstStyle/>
            <a:p>
              <a:r>
                <a:rPr lang="en-US" sz="2800" dirty="0" smtClean="0">
                  <a:solidFill>
                    <a:schemeClr val="bg1"/>
                  </a:solidFill>
                </a:rPr>
                <a:t>Projective invariant</a:t>
              </a:r>
              <a:endParaRPr lang="en-US" sz="2800" dirty="0">
                <a:solidFill>
                  <a:schemeClr val="bg1"/>
                </a:solidFill>
              </a:endParaRPr>
            </a:p>
          </p:txBody>
        </p:sp>
        <p:sp>
          <p:nvSpPr>
            <p:cNvPr id="97" name="Line 13"/>
            <p:cNvSpPr>
              <a:spLocks noChangeShapeType="1"/>
            </p:cNvSpPr>
            <p:nvPr/>
          </p:nvSpPr>
          <p:spPr bwMode="auto">
            <a:xfrm flipH="1">
              <a:off x="3714" y="1482"/>
              <a:ext cx="96" cy="432"/>
            </a:xfrm>
            <a:prstGeom prst="line">
              <a:avLst/>
            </a:prstGeom>
            <a:noFill/>
            <a:ln w="50800">
              <a:solidFill>
                <a:schemeClr val="bg1"/>
              </a:solidFill>
              <a:round/>
              <a:headEnd/>
              <a:tailEnd type="triangle" w="med" len="me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245225"/>
            <a:ext cx="2133600" cy="476250"/>
          </a:xfrm>
        </p:spPr>
        <p:txBody>
          <a:bodyPr/>
          <a:lstStyle/>
          <a:p>
            <a:pPr>
              <a:defRPr/>
            </a:pPr>
            <a:fld id="{95F1C335-A3BA-449B-AE98-1E894E4D207D}" type="slidenum">
              <a:rPr lang="en-US" smtClean="0"/>
              <a:pPr>
                <a:defRPr/>
              </a:pPr>
              <a:t>2</a:t>
            </a:fld>
            <a:endParaRPr lang="en-US"/>
          </a:p>
        </p:txBody>
      </p:sp>
      <p:pic>
        <p:nvPicPr>
          <p:cNvPr id="5" name="denso_cine100.avi">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Transfer</a:t>
            </a:r>
          </a:p>
        </p:txBody>
      </p:sp>
      <p:pic>
        <p:nvPicPr>
          <p:cNvPr id="66563" name="Picture 3" descr="D:\meetings\2009 ISMAR\original2.tif"/>
          <p:cNvPicPr>
            <a:picLocks noChangeAspect="1" noChangeArrowheads="1"/>
          </p:cNvPicPr>
          <p:nvPr/>
        </p:nvPicPr>
        <p:blipFill>
          <a:blip r:embed="rId3" cstate="print"/>
          <a:srcRect/>
          <a:stretch>
            <a:fillRect/>
          </a:stretch>
        </p:blipFill>
        <p:spPr bwMode="auto">
          <a:xfrm>
            <a:off x="4781295" y="1970532"/>
            <a:ext cx="3889248" cy="2916936"/>
          </a:xfrm>
          <a:prstGeom prst="rect">
            <a:avLst/>
          </a:prstGeom>
          <a:noFill/>
        </p:spPr>
      </p:pic>
      <p:grpSp>
        <p:nvGrpSpPr>
          <p:cNvPr id="2" name="Group 61"/>
          <p:cNvGrpSpPr/>
          <p:nvPr/>
        </p:nvGrpSpPr>
        <p:grpSpPr>
          <a:xfrm>
            <a:off x="3938668" y="1091881"/>
            <a:ext cx="671912" cy="886065"/>
            <a:chOff x="614805" y="5742973"/>
            <a:chExt cx="671912" cy="886065"/>
          </a:xfrm>
        </p:grpSpPr>
        <p:sp>
          <p:nvSpPr>
            <p:cNvPr id="63" name="Title 1"/>
            <p:cNvSpPr txBox="1">
              <a:spLocks/>
            </p:cNvSpPr>
            <p:nvPr/>
          </p:nvSpPr>
          <p:spPr>
            <a:xfrm>
              <a:off x="614805" y="5914663"/>
              <a:ext cx="392192" cy="714375"/>
            </a:xfrm>
            <a:prstGeom prst="rect">
              <a:avLst/>
            </a:prstGeom>
          </p:spPr>
          <p:txBody>
            <a:bodyPr anchor="ctr"/>
            <a:lstStyle/>
            <a:p>
              <a:pPr>
                <a:defRPr/>
              </a:pPr>
              <a:endParaRPr lang="en-US" sz="2800" dirty="0">
                <a:latin typeface="+mj-lt"/>
                <a:ea typeface="+mj-ea"/>
                <a:cs typeface="+mj-cs"/>
              </a:endParaRPr>
            </a:p>
          </p:txBody>
        </p:sp>
        <p:sp>
          <p:nvSpPr>
            <p:cNvPr id="64" name="Title 1"/>
            <p:cNvSpPr txBox="1">
              <a:spLocks/>
            </p:cNvSpPr>
            <p:nvPr/>
          </p:nvSpPr>
          <p:spPr>
            <a:xfrm>
              <a:off x="894525" y="5742973"/>
              <a:ext cx="392192" cy="714375"/>
            </a:xfrm>
            <a:prstGeom prst="rect">
              <a:avLst/>
            </a:prstGeom>
          </p:spPr>
          <p:txBody>
            <a:bodyPr anchor="ctr"/>
            <a:lstStyle/>
            <a:p>
              <a:pPr>
                <a:defRPr/>
              </a:pPr>
              <a:endParaRPr lang="en-US" sz="2800" dirty="0">
                <a:latin typeface="+mj-lt"/>
                <a:ea typeface="+mj-ea"/>
                <a:cs typeface="+mj-cs"/>
              </a:endParaRPr>
            </a:p>
          </p:txBody>
        </p:sp>
      </p:grpSp>
      <p:pic>
        <p:nvPicPr>
          <p:cNvPr id="68" name="Picture 67" descr="reference_Guy.bmp"/>
          <p:cNvPicPr>
            <a:picLocks noChangeAspect="1"/>
          </p:cNvPicPr>
          <p:nvPr/>
        </p:nvPicPr>
        <p:blipFill>
          <a:blip r:embed="rId4" cstate="print"/>
          <a:stretch>
            <a:fillRect/>
          </a:stretch>
        </p:blipFill>
        <p:spPr>
          <a:xfrm>
            <a:off x="5761082" y="2472113"/>
            <a:ext cx="304799" cy="869103"/>
          </a:xfrm>
          <a:prstGeom prst="rect">
            <a:avLst/>
          </a:prstGeom>
          <a:ln w="12700">
            <a:solidFill>
              <a:schemeClr val="tx1">
                <a:alpha val="66000"/>
              </a:schemeClr>
            </a:solidFill>
          </a:ln>
          <a:scene3d>
            <a:camera prst="orthographicFront">
              <a:rot lat="600000" lon="2400000" rev="21540000"/>
            </a:camera>
            <a:lightRig rig="threePt" dir="t"/>
          </a:scene3d>
        </p:spPr>
      </p:pic>
      <p:pic>
        <p:nvPicPr>
          <p:cNvPr id="72" name="Picture 71" descr="reference_justWall.bmp"/>
          <p:cNvPicPr>
            <a:picLocks noChangeAspect="1"/>
          </p:cNvPicPr>
          <p:nvPr/>
        </p:nvPicPr>
        <p:blipFill>
          <a:blip r:embed="rId5" cstate="print"/>
          <a:stretch>
            <a:fillRect/>
          </a:stretch>
        </p:blipFill>
        <p:spPr>
          <a:xfrm>
            <a:off x="455168" y="1970532"/>
            <a:ext cx="3889247" cy="2916936"/>
          </a:xfrm>
          <a:prstGeom prst="rect">
            <a:avLst/>
          </a:prstGeom>
        </p:spPr>
      </p:pic>
      <p:pic>
        <p:nvPicPr>
          <p:cNvPr id="13" name="Picture 12" descr="reference_Guy.bmp"/>
          <p:cNvPicPr>
            <a:picLocks noChangeAspect="1"/>
          </p:cNvPicPr>
          <p:nvPr/>
        </p:nvPicPr>
        <p:blipFill>
          <a:blip r:embed="rId4" cstate="print"/>
          <a:stretch>
            <a:fillRect/>
          </a:stretch>
        </p:blipFill>
        <p:spPr>
          <a:xfrm>
            <a:off x="1089391" y="2068642"/>
            <a:ext cx="593092" cy="1691146"/>
          </a:xfrm>
          <a:prstGeom prst="rect">
            <a:avLst/>
          </a:prstGeom>
          <a:ln w="38100">
            <a:solidFill>
              <a:schemeClr val="tx1"/>
            </a:solidFill>
          </a:ln>
          <a:scene3d>
            <a:camera prst="orthographicFront">
              <a:rot lat="0" lon="2400000" rev="21060000"/>
            </a:camera>
            <a:lightRig rig="threePt" dir="t"/>
          </a:scene3d>
        </p:spPr>
      </p:pic>
      <p:sp>
        <p:nvSpPr>
          <p:cNvPr id="14" name="Title 1"/>
          <p:cNvSpPr txBox="1">
            <a:spLocks/>
          </p:cNvSpPr>
          <p:nvPr/>
        </p:nvSpPr>
        <p:spPr>
          <a:xfrm>
            <a:off x="4796852" y="4981731"/>
            <a:ext cx="3852473" cy="714375"/>
          </a:xfrm>
          <a:prstGeom prst="rect">
            <a:avLst/>
          </a:prstGeom>
        </p:spPr>
        <p:txBody>
          <a:bodyPr anchor="ctr"/>
          <a:lstStyle/>
          <a:p>
            <a:pPr algn="ctr">
              <a:defRPr/>
            </a:pPr>
            <a:r>
              <a:rPr lang="en-US" sz="2800" dirty="0">
                <a:latin typeface="+mj-lt"/>
                <a:ea typeface="+mj-ea"/>
                <a:cs typeface="+mj-cs"/>
              </a:rPr>
              <a:t>Source </a:t>
            </a:r>
            <a:r>
              <a:rPr lang="en-US" sz="2800" dirty="0" smtClean="0">
                <a:latin typeface="+mj-lt"/>
                <a:ea typeface="+mj-ea"/>
                <a:cs typeface="+mj-cs"/>
              </a:rPr>
              <a:t>camera</a:t>
            </a:r>
            <a:endParaRPr lang="en-US" sz="2800" dirty="0">
              <a:latin typeface="+mj-lt"/>
              <a:ea typeface="+mj-ea"/>
              <a:cs typeface="+mj-cs"/>
            </a:endParaRPr>
          </a:p>
        </p:txBody>
      </p:sp>
      <p:sp>
        <p:nvSpPr>
          <p:cNvPr id="15" name="Title 1"/>
          <p:cNvSpPr txBox="1">
            <a:spLocks/>
          </p:cNvSpPr>
          <p:nvPr/>
        </p:nvSpPr>
        <p:spPr>
          <a:xfrm>
            <a:off x="434715" y="4981731"/>
            <a:ext cx="3927423" cy="714375"/>
          </a:xfrm>
          <a:prstGeom prst="rect">
            <a:avLst/>
          </a:prstGeom>
        </p:spPr>
        <p:txBody>
          <a:bodyPr anchor="ctr"/>
          <a:lstStyle/>
          <a:p>
            <a:pPr algn="ctr">
              <a:defRPr/>
            </a:pPr>
            <a:r>
              <a:rPr lang="en-US" sz="2800" dirty="0">
                <a:latin typeface="+mj-lt"/>
                <a:ea typeface="+mj-ea"/>
                <a:cs typeface="+mj-cs"/>
              </a:rPr>
              <a:t>Reference </a:t>
            </a:r>
            <a:r>
              <a:rPr lang="en-US" sz="2800" dirty="0" smtClean="0">
                <a:latin typeface="+mj-lt"/>
                <a:ea typeface="+mj-ea"/>
                <a:cs typeface="+mj-cs"/>
              </a:rPr>
              <a:t>camera</a:t>
            </a:r>
            <a:endParaRPr lang="en-US" sz="2800" dirty="0">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alpha_onethird.tif"/>
          <p:cNvPicPr>
            <a:picLocks noChangeAspect="1"/>
          </p:cNvPicPr>
          <p:nvPr/>
        </p:nvPicPr>
        <p:blipFill>
          <a:blip r:embed="rId4" cstate="print"/>
          <a:srcRect/>
          <a:stretch>
            <a:fillRect/>
          </a:stretch>
        </p:blipFill>
        <p:spPr bwMode="auto">
          <a:xfrm>
            <a:off x="4786488" y="1972732"/>
            <a:ext cx="3889248" cy="2916936"/>
          </a:xfrm>
          <a:prstGeom prst="rect">
            <a:avLst/>
          </a:prstGeom>
          <a:noFill/>
          <a:ln w="9525">
            <a:noFill/>
            <a:miter lim="800000"/>
            <a:headEnd/>
            <a:tailEnd/>
          </a:ln>
        </p:spPr>
      </p:pic>
      <p:sp>
        <p:nvSpPr>
          <p:cNvPr id="15362"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Pop-out</a:t>
            </a:r>
          </a:p>
        </p:txBody>
      </p:sp>
      <p:pic>
        <p:nvPicPr>
          <p:cNvPr id="66563" name="Picture 3" descr="D:\meetings\2009 ISMAR\original2.tif"/>
          <p:cNvPicPr>
            <a:picLocks noChangeAspect="1" noChangeArrowheads="1"/>
          </p:cNvPicPr>
          <p:nvPr/>
        </p:nvPicPr>
        <p:blipFill>
          <a:blip r:embed="rId5" cstate="print"/>
          <a:srcRect/>
          <a:stretch>
            <a:fillRect/>
          </a:stretch>
        </p:blipFill>
        <p:spPr bwMode="auto">
          <a:xfrm>
            <a:off x="4777005" y="1970532"/>
            <a:ext cx="3889248" cy="2916936"/>
          </a:xfrm>
          <a:prstGeom prst="rect">
            <a:avLst/>
          </a:prstGeom>
          <a:noFill/>
        </p:spPr>
      </p:pic>
      <p:grpSp>
        <p:nvGrpSpPr>
          <p:cNvPr id="2" name="Group 61"/>
          <p:cNvGrpSpPr/>
          <p:nvPr/>
        </p:nvGrpSpPr>
        <p:grpSpPr>
          <a:xfrm>
            <a:off x="3938668" y="1091881"/>
            <a:ext cx="671912" cy="886065"/>
            <a:chOff x="614805" y="5742973"/>
            <a:chExt cx="671912" cy="886065"/>
          </a:xfrm>
        </p:grpSpPr>
        <p:sp>
          <p:nvSpPr>
            <p:cNvPr id="63" name="Title 1"/>
            <p:cNvSpPr txBox="1">
              <a:spLocks/>
            </p:cNvSpPr>
            <p:nvPr/>
          </p:nvSpPr>
          <p:spPr>
            <a:xfrm>
              <a:off x="614805" y="5914663"/>
              <a:ext cx="392192" cy="714375"/>
            </a:xfrm>
            <a:prstGeom prst="rect">
              <a:avLst/>
            </a:prstGeom>
          </p:spPr>
          <p:txBody>
            <a:bodyPr anchor="ctr"/>
            <a:lstStyle/>
            <a:p>
              <a:pPr>
                <a:defRPr/>
              </a:pPr>
              <a:endParaRPr lang="en-US" sz="2800" dirty="0">
                <a:latin typeface="+mj-lt"/>
                <a:ea typeface="+mj-ea"/>
                <a:cs typeface="+mj-cs"/>
              </a:endParaRPr>
            </a:p>
          </p:txBody>
        </p:sp>
        <p:sp>
          <p:nvSpPr>
            <p:cNvPr id="64" name="Title 1"/>
            <p:cNvSpPr txBox="1">
              <a:spLocks/>
            </p:cNvSpPr>
            <p:nvPr/>
          </p:nvSpPr>
          <p:spPr>
            <a:xfrm>
              <a:off x="894525" y="5742973"/>
              <a:ext cx="392192" cy="714375"/>
            </a:xfrm>
            <a:prstGeom prst="rect">
              <a:avLst/>
            </a:prstGeom>
          </p:spPr>
          <p:txBody>
            <a:bodyPr anchor="ctr"/>
            <a:lstStyle/>
            <a:p>
              <a:pPr>
                <a:defRPr/>
              </a:pPr>
              <a:endParaRPr lang="en-US" sz="2800" dirty="0">
                <a:latin typeface="+mj-lt"/>
                <a:ea typeface="+mj-ea"/>
                <a:cs typeface="+mj-cs"/>
              </a:endParaRPr>
            </a:p>
          </p:txBody>
        </p:sp>
      </p:grpSp>
      <p:grpSp>
        <p:nvGrpSpPr>
          <p:cNvPr id="17" name="Group 16"/>
          <p:cNvGrpSpPr/>
          <p:nvPr/>
        </p:nvGrpSpPr>
        <p:grpSpPr>
          <a:xfrm>
            <a:off x="4417058" y="1776303"/>
            <a:ext cx="392192" cy="1271523"/>
            <a:chOff x="4222186" y="1926204"/>
            <a:chExt cx="392192" cy="1271523"/>
          </a:xfrm>
        </p:grpSpPr>
        <p:sp>
          <p:nvSpPr>
            <p:cNvPr id="14" name="Oval 13"/>
            <p:cNvSpPr/>
            <p:nvPr/>
          </p:nvSpPr>
          <p:spPr bwMode="auto">
            <a:xfrm>
              <a:off x="4246533" y="2969127"/>
              <a:ext cx="228600" cy="2286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cxnSp>
          <p:nvCxnSpPr>
            <p:cNvPr id="15" name="Straight Connector 14"/>
            <p:cNvCxnSpPr/>
            <p:nvPr/>
          </p:nvCxnSpPr>
          <p:spPr bwMode="auto">
            <a:xfrm rot="5400000">
              <a:off x="4123916" y="2764383"/>
              <a:ext cx="469268" cy="37156"/>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6" name="Title 1"/>
            <p:cNvSpPr txBox="1">
              <a:spLocks/>
            </p:cNvSpPr>
            <p:nvPr/>
          </p:nvSpPr>
          <p:spPr>
            <a:xfrm>
              <a:off x="4222186" y="1926204"/>
              <a:ext cx="392192" cy="714375"/>
            </a:xfrm>
            <a:prstGeom prst="rect">
              <a:avLst/>
            </a:prstGeom>
          </p:spPr>
          <p:txBody>
            <a:bodyPr anchor="ctr"/>
            <a:lstStyle/>
            <a:p>
              <a:pPr>
                <a:defRPr/>
              </a:pPr>
              <a:r>
                <a:rPr lang="en-US" sz="3600" dirty="0" smtClean="0">
                  <a:latin typeface="+mj-lt"/>
                  <a:ea typeface="+mj-ea"/>
                  <a:cs typeface="+mj-cs"/>
                </a:rPr>
                <a:t>v</a:t>
              </a:r>
              <a:endParaRPr lang="en-US" sz="2800" dirty="0">
                <a:latin typeface="+mj-lt"/>
                <a:ea typeface="+mj-ea"/>
                <a:cs typeface="+mj-cs"/>
              </a:endParaRPr>
            </a:p>
          </p:txBody>
        </p:sp>
      </p:grpSp>
      <p:grpSp>
        <p:nvGrpSpPr>
          <p:cNvPr id="24" name="Group 23"/>
          <p:cNvGrpSpPr/>
          <p:nvPr/>
        </p:nvGrpSpPr>
        <p:grpSpPr>
          <a:xfrm>
            <a:off x="8468702" y="726233"/>
            <a:ext cx="405474" cy="4745177"/>
            <a:chOff x="8468702" y="726233"/>
            <a:chExt cx="405474" cy="4745177"/>
          </a:xfrm>
        </p:grpSpPr>
        <p:cxnSp>
          <p:nvCxnSpPr>
            <p:cNvPr id="18" name="Straight Connector 17"/>
            <p:cNvCxnSpPr/>
            <p:nvPr/>
          </p:nvCxnSpPr>
          <p:spPr bwMode="auto">
            <a:xfrm rot="16200000" flipH="1">
              <a:off x="6753071" y="3350305"/>
              <a:ext cx="4092312" cy="149898"/>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20" name="Title 1"/>
            <p:cNvSpPr txBox="1">
              <a:spLocks/>
            </p:cNvSpPr>
            <p:nvPr/>
          </p:nvSpPr>
          <p:spPr>
            <a:xfrm>
              <a:off x="8468702" y="726233"/>
              <a:ext cx="392192" cy="714375"/>
            </a:xfrm>
            <a:prstGeom prst="rect">
              <a:avLst/>
            </a:prstGeom>
          </p:spPr>
          <p:txBody>
            <a:bodyPr anchor="ctr"/>
            <a:lstStyle/>
            <a:p>
              <a:pPr>
                <a:defRPr/>
              </a:pPr>
              <a:r>
                <a:rPr lang="en-US" sz="3600" dirty="0" smtClean="0">
                  <a:latin typeface="+mj-lt"/>
                  <a:ea typeface="+mj-ea"/>
                  <a:cs typeface="+mj-cs"/>
                </a:rPr>
                <a:t>a</a:t>
              </a:r>
              <a:endParaRPr lang="en-US" sz="2800" dirty="0">
                <a:latin typeface="+mj-lt"/>
                <a:ea typeface="+mj-ea"/>
                <a:cs typeface="+mj-cs"/>
              </a:endParaRPr>
            </a:p>
          </p:txBody>
        </p:sp>
      </p:grpSp>
      <p:graphicFrame>
        <p:nvGraphicFramePr>
          <p:cNvPr id="25" name="Object 4"/>
          <p:cNvGraphicFramePr>
            <a:graphicFrameLocks noChangeAspect="1"/>
          </p:cNvGraphicFramePr>
          <p:nvPr/>
        </p:nvGraphicFramePr>
        <p:xfrm>
          <a:off x="160338" y="2722563"/>
          <a:ext cx="4067175" cy="1306512"/>
        </p:xfrm>
        <a:graphic>
          <a:graphicData uri="http://schemas.openxmlformats.org/presentationml/2006/ole">
            <p:oleObj spid="_x0000_s123906" name="Equation" r:id="rId6" imgW="1384200" imgH="444240" progId="Equation.3">
              <p:embed/>
            </p:oleObj>
          </a:graphicData>
        </a:graphic>
      </p:graphicFrame>
      <p:grpSp>
        <p:nvGrpSpPr>
          <p:cNvPr id="26" name="Group 16"/>
          <p:cNvGrpSpPr>
            <a:grpSpLocks/>
          </p:cNvGrpSpPr>
          <p:nvPr/>
        </p:nvGrpSpPr>
        <p:grpSpPr bwMode="auto">
          <a:xfrm>
            <a:off x="484765" y="4077680"/>
            <a:ext cx="3643318" cy="1308099"/>
            <a:chOff x="2562" y="661"/>
            <a:chExt cx="2295" cy="824"/>
          </a:xfrm>
        </p:grpSpPr>
        <p:sp>
          <p:nvSpPr>
            <p:cNvPr id="27" name="Text Box 12"/>
            <p:cNvSpPr txBox="1">
              <a:spLocks noChangeArrowheads="1"/>
            </p:cNvSpPr>
            <p:nvPr/>
          </p:nvSpPr>
          <p:spPr bwMode="auto">
            <a:xfrm>
              <a:off x="2562" y="1194"/>
              <a:ext cx="2295" cy="291"/>
            </a:xfrm>
            <a:prstGeom prst="rect">
              <a:avLst/>
            </a:prstGeom>
            <a:noFill/>
            <a:ln w="9525">
              <a:noFill/>
              <a:miter lim="800000"/>
              <a:headEnd/>
              <a:tailEnd/>
            </a:ln>
          </p:spPr>
          <p:txBody>
            <a:bodyPr wrap="none">
              <a:spAutoFit/>
            </a:bodyPr>
            <a:lstStyle/>
            <a:p>
              <a:r>
                <a:rPr lang="en-US" sz="2400" dirty="0" smtClean="0">
                  <a:solidFill>
                    <a:schemeClr val="bg1"/>
                  </a:solidFill>
                </a:rPr>
                <a:t>Same projective </a:t>
              </a:r>
              <a:r>
                <a:rPr lang="en-US" sz="2400" dirty="0" smtClean="0"/>
                <a:t>i</a:t>
              </a:r>
              <a:r>
                <a:rPr lang="en-US" sz="2400" dirty="0" smtClean="0">
                  <a:solidFill>
                    <a:schemeClr val="bg1"/>
                  </a:solidFill>
                </a:rPr>
                <a:t>nvariant</a:t>
              </a:r>
              <a:endParaRPr lang="en-US" sz="2400" dirty="0">
                <a:solidFill>
                  <a:schemeClr val="bg1"/>
                </a:solidFill>
              </a:endParaRPr>
            </a:p>
          </p:txBody>
        </p:sp>
        <p:sp>
          <p:nvSpPr>
            <p:cNvPr id="28" name="Line 13"/>
            <p:cNvSpPr>
              <a:spLocks noChangeShapeType="1"/>
            </p:cNvSpPr>
            <p:nvPr/>
          </p:nvSpPr>
          <p:spPr bwMode="auto">
            <a:xfrm flipV="1">
              <a:off x="3580" y="661"/>
              <a:ext cx="178" cy="581"/>
            </a:xfrm>
            <a:prstGeom prst="line">
              <a:avLst/>
            </a:prstGeom>
            <a:noFill/>
            <a:ln w="50800">
              <a:solidFill>
                <a:schemeClr val="bg1"/>
              </a:solidFill>
              <a:round/>
              <a:headEnd/>
              <a:tailEnd type="triangle" w="med" len="med"/>
            </a:ln>
          </p:spPr>
          <p:txBody>
            <a:bodyPr/>
            <a:lstStyle/>
            <a:p>
              <a:endParaRPr lang="en-US"/>
            </a:p>
          </p:txBody>
        </p:sp>
      </p:grpSp>
      <p:grpSp>
        <p:nvGrpSpPr>
          <p:cNvPr id="29" name="Group 16"/>
          <p:cNvGrpSpPr>
            <a:grpSpLocks/>
          </p:cNvGrpSpPr>
          <p:nvPr/>
        </p:nvGrpSpPr>
        <p:grpSpPr bwMode="auto">
          <a:xfrm>
            <a:off x="667695" y="1647727"/>
            <a:ext cx="3584578" cy="1260476"/>
            <a:chOff x="2618" y="1179"/>
            <a:chExt cx="2258" cy="794"/>
          </a:xfrm>
        </p:grpSpPr>
        <p:sp>
          <p:nvSpPr>
            <p:cNvPr id="30" name="Text Box 12"/>
            <p:cNvSpPr txBox="1">
              <a:spLocks noChangeArrowheads="1"/>
            </p:cNvSpPr>
            <p:nvPr/>
          </p:nvSpPr>
          <p:spPr bwMode="auto">
            <a:xfrm>
              <a:off x="2618" y="1179"/>
              <a:ext cx="2258" cy="291"/>
            </a:xfrm>
            <a:prstGeom prst="rect">
              <a:avLst/>
            </a:prstGeom>
            <a:noFill/>
            <a:ln w="9525">
              <a:noFill/>
              <a:miter lim="800000"/>
              <a:headEnd/>
              <a:tailEnd/>
            </a:ln>
          </p:spPr>
          <p:txBody>
            <a:bodyPr wrap="none">
              <a:spAutoFit/>
            </a:bodyPr>
            <a:lstStyle/>
            <a:p>
              <a:r>
                <a:rPr lang="en-US" sz="2400" dirty="0" smtClean="0">
                  <a:solidFill>
                    <a:schemeClr val="bg1"/>
                  </a:solidFill>
                </a:rPr>
                <a:t>Different vertex and axis </a:t>
              </a:r>
              <a:endParaRPr lang="en-US" sz="2400" dirty="0">
                <a:solidFill>
                  <a:schemeClr val="bg1"/>
                </a:solidFill>
              </a:endParaRPr>
            </a:p>
          </p:txBody>
        </p:sp>
        <p:sp>
          <p:nvSpPr>
            <p:cNvPr id="31" name="Line 13"/>
            <p:cNvSpPr>
              <a:spLocks noChangeShapeType="1"/>
            </p:cNvSpPr>
            <p:nvPr/>
          </p:nvSpPr>
          <p:spPr bwMode="auto">
            <a:xfrm>
              <a:off x="3852" y="1489"/>
              <a:ext cx="451" cy="484"/>
            </a:xfrm>
            <a:prstGeom prst="line">
              <a:avLst/>
            </a:prstGeom>
            <a:noFill/>
            <a:ln w="50800">
              <a:solidFill>
                <a:schemeClr val="bg1"/>
              </a:solidFill>
              <a:round/>
              <a:headEnd/>
              <a:tailEnd type="triangle" w="med" len="med"/>
            </a:ln>
          </p:spPr>
          <p:txBody>
            <a:bodyPr/>
            <a:lstStyle/>
            <a:p>
              <a:endParaRPr lang="en-US"/>
            </a:p>
          </p:txBody>
        </p:sp>
      </p:grpSp>
      <p:sp>
        <p:nvSpPr>
          <p:cNvPr id="32" name="Line 13"/>
          <p:cNvSpPr>
            <a:spLocks noChangeShapeType="1"/>
          </p:cNvSpPr>
          <p:nvPr/>
        </p:nvSpPr>
        <p:spPr bwMode="auto">
          <a:xfrm flipH="1">
            <a:off x="3696192" y="2144550"/>
            <a:ext cx="48638" cy="778213"/>
          </a:xfrm>
          <a:prstGeom prst="line">
            <a:avLst/>
          </a:prstGeom>
          <a:noFill/>
          <a:ln w="50800">
            <a:solidFill>
              <a:schemeClr val="bg1"/>
            </a:solidFill>
            <a:round/>
            <a:headEnd/>
            <a:tailEnd type="triangle" w="med" len="med"/>
          </a:ln>
        </p:spPr>
        <p:txBody>
          <a:bodyPr/>
          <a:lstStyle/>
          <a:p>
            <a:endParaRPr lang="en-US"/>
          </a:p>
        </p:txBody>
      </p:sp>
      <p:pic>
        <p:nvPicPr>
          <p:cNvPr id="33" name="Picture 32" descr="reference_Guy.bmp"/>
          <p:cNvPicPr>
            <a:picLocks noChangeAspect="1"/>
          </p:cNvPicPr>
          <p:nvPr/>
        </p:nvPicPr>
        <p:blipFill>
          <a:blip r:embed="rId7" cstate="print"/>
          <a:stretch>
            <a:fillRect/>
          </a:stretch>
        </p:blipFill>
        <p:spPr>
          <a:xfrm>
            <a:off x="6300634" y="2695023"/>
            <a:ext cx="304799" cy="869103"/>
          </a:xfrm>
          <a:prstGeom prst="rect">
            <a:avLst/>
          </a:prstGeom>
          <a:ln w="12700">
            <a:solidFill>
              <a:schemeClr val="tx1">
                <a:alpha val="66000"/>
              </a:schemeClr>
            </a:solidFill>
          </a:ln>
          <a:scene3d>
            <a:camera prst="orthographicFront">
              <a:rot lat="0" lon="0" rev="0"/>
            </a:camera>
            <a:lightRig rig="threePt" dir="t"/>
          </a:scene3d>
        </p:spPr>
      </p:pic>
      <p:pic>
        <p:nvPicPr>
          <p:cNvPr id="34" name="Picture 33" descr="reference_Guy.bmp"/>
          <p:cNvPicPr>
            <a:picLocks noChangeAspect="1"/>
          </p:cNvPicPr>
          <p:nvPr/>
        </p:nvPicPr>
        <p:blipFill>
          <a:blip r:embed="rId7" cstate="print"/>
          <a:stretch>
            <a:fillRect/>
          </a:stretch>
        </p:blipFill>
        <p:spPr>
          <a:xfrm>
            <a:off x="5761082" y="2472113"/>
            <a:ext cx="304799" cy="869103"/>
          </a:xfrm>
          <a:prstGeom prst="rect">
            <a:avLst/>
          </a:prstGeom>
          <a:ln w="12700">
            <a:solidFill>
              <a:schemeClr val="tx1">
                <a:alpha val="66000"/>
              </a:schemeClr>
            </a:solidFill>
          </a:ln>
          <a:scene3d>
            <a:camera prst="orthographicFront">
              <a:rot lat="600000" lon="2400000" rev="21540000"/>
            </a:camera>
            <a:lightRig rig="threePt" dir="t"/>
          </a:scene3d>
        </p:spPr>
      </p:pic>
      <p:sp>
        <p:nvSpPr>
          <p:cNvPr id="35" name="Title 1"/>
          <p:cNvSpPr txBox="1">
            <a:spLocks/>
          </p:cNvSpPr>
          <p:nvPr/>
        </p:nvSpPr>
        <p:spPr>
          <a:xfrm>
            <a:off x="4796852" y="4981731"/>
            <a:ext cx="3852473" cy="714375"/>
          </a:xfrm>
          <a:prstGeom prst="rect">
            <a:avLst/>
          </a:prstGeom>
        </p:spPr>
        <p:txBody>
          <a:bodyPr anchor="ctr"/>
          <a:lstStyle/>
          <a:p>
            <a:pPr algn="ctr">
              <a:defRPr/>
            </a:pPr>
            <a:r>
              <a:rPr lang="en-US" sz="2800" dirty="0">
                <a:latin typeface="+mj-lt"/>
                <a:ea typeface="+mj-ea"/>
                <a:cs typeface="+mj-cs"/>
              </a:rPr>
              <a:t>Source </a:t>
            </a:r>
            <a:r>
              <a:rPr lang="en-US" sz="2800" dirty="0" smtClean="0">
                <a:latin typeface="+mj-lt"/>
                <a:ea typeface="+mj-ea"/>
                <a:cs typeface="+mj-cs"/>
              </a:rPr>
              <a:t>camera</a:t>
            </a:r>
            <a:endParaRPr lang="en-US" sz="2800" dirty="0">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656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Result 1: Snow angel</a:t>
            </a:r>
          </a:p>
        </p:txBody>
      </p:sp>
      <p:pic>
        <p:nvPicPr>
          <p:cNvPr id="5" name="Chicken.avi">
            <a:hlinkClick r:id="" action="ppaction://media"/>
          </p:cNvPr>
          <p:cNvPicPr>
            <a:picLocks noRot="1" noChangeAspect="1"/>
          </p:cNvPicPr>
          <p:nvPr>
            <a:videoFile r:link="rId1"/>
          </p:nvPr>
        </p:nvPicPr>
        <p:blipFill>
          <a:blip r:embed="rId4" cstate="print"/>
          <a:stretch>
            <a:fillRect/>
          </a:stretch>
        </p:blipFill>
        <p:spPr>
          <a:xfrm>
            <a:off x="1181910" y="1561291"/>
            <a:ext cx="6858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mith.avi">
            <a:hlinkClick r:id="" action="ppaction://media"/>
          </p:cNvPr>
          <p:cNvPicPr>
            <a:picLocks noRot="1" noChangeAspect="1"/>
          </p:cNvPicPr>
          <p:nvPr>
            <a:videoFile r:link="rId1"/>
          </p:nvPr>
        </p:nvPicPr>
        <p:blipFill>
          <a:blip r:embed="rId4" cstate="print"/>
          <a:stretch>
            <a:fillRect/>
          </a:stretch>
        </p:blipFill>
        <p:spPr>
          <a:xfrm>
            <a:off x="1172183" y="1561290"/>
            <a:ext cx="6858000" cy="4572000"/>
          </a:xfrm>
          <a:prstGeom prst="rect">
            <a:avLst/>
          </a:prstGeom>
        </p:spPr>
      </p:pic>
      <p:sp>
        <p:nvSpPr>
          <p:cNvPr id="21506" name="Rectangle 2"/>
          <p:cNvSpPr>
            <a:spLocks noGrp="1" noChangeArrowheads="1"/>
          </p:cNvSpPr>
          <p:nvPr>
            <p:ph type="title"/>
          </p:nvPr>
        </p:nvSpPr>
        <p:spPr>
          <a:xfrm>
            <a:off x="427220" y="0"/>
            <a:ext cx="8229600" cy="1143000"/>
          </a:xfrm>
        </p:spPr>
        <p:txBody>
          <a:bodyPr/>
          <a:lstStyle/>
          <a:p>
            <a:pPr eaLnBrk="1" hangingPunct="1"/>
            <a:r>
              <a:rPr lang="en-US" dirty="0" smtClean="0">
                <a:solidFill>
                  <a:schemeClr val="bg1"/>
                </a:solidFill>
              </a:rPr>
              <a:t>Result 2: Hidden car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kurStroll4.avi">
            <a:hlinkClick r:id="" action="ppaction://media"/>
          </p:cNvPr>
          <p:cNvPicPr>
            <a:picLocks noRot="1" noChangeAspect="1"/>
          </p:cNvPicPr>
          <p:nvPr>
            <a:videoFile r:link="rId1"/>
          </p:nvPr>
        </p:nvPicPr>
        <p:blipFill>
          <a:blip r:embed="rId4" cstate="print"/>
          <a:srcRect/>
          <a:stretch>
            <a:fillRect/>
          </a:stretch>
        </p:blipFill>
        <p:spPr bwMode="auto">
          <a:xfrm>
            <a:off x="0" y="944880"/>
            <a:ext cx="9144000" cy="5913120"/>
          </a:xfrm>
          <a:prstGeom prst="rect">
            <a:avLst/>
          </a:prstGeom>
          <a:noFill/>
          <a:ln w="9525">
            <a:noFill/>
            <a:miter lim="800000"/>
            <a:headEnd/>
            <a:tailEnd/>
          </a:ln>
        </p:spPr>
      </p:pic>
      <p:sp>
        <p:nvSpPr>
          <p:cNvPr id="8" name="Rectangle 2"/>
          <p:cNvSpPr txBox="1">
            <a:spLocks noChangeArrowheads="1"/>
          </p:cNvSpPr>
          <p:nvPr/>
        </p:nvSpPr>
        <p:spPr>
          <a:xfrm>
            <a:off x="487680" y="0"/>
            <a:ext cx="82296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bg1"/>
                </a:solidFill>
                <a:effectLst/>
                <a:uLnTx/>
                <a:uFillTx/>
                <a:latin typeface="+mj-lt"/>
                <a:ea typeface="+mj-ea"/>
                <a:cs typeface="+mj-cs"/>
              </a:rPr>
              <a:t>Result 3: Real-time demo</a:t>
            </a:r>
          </a:p>
        </p:txBody>
      </p:sp>
      <p:sp>
        <p:nvSpPr>
          <p:cNvPr id="9" name="Text Box 12"/>
          <p:cNvSpPr txBox="1">
            <a:spLocks noChangeArrowheads="1"/>
          </p:cNvSpPr>
          <p:nvPr/>
        </p:nvSpPr>
        <p:spPr bwMode="auto">
          <a:xfrm>
            <a:off x="2587881" y="5938838"/>
            <a:ext cx="3368230" cy="646331"/>
          </a:xfrm>
          <a:prstGeom prst="rect">
            <a:avLst/>
          </a:prstGeom>
          <a:noFill/>
          <a:ln w="9525">
            <a:noFill/>
            <a:miter lim="800000"/>
            <a:headEnd/>
            <a:tailEnd/>
          </a:ln>
        </p:spPr>
        <p:txBody>
          <a:bodyPr wrap="none">
            <a:spAutoFit/>
          </a:bodyPr>
          <a:lstStyle/>
          <a:p>
            <a:r>
              <a:rPr lang="en-US" sz="3600" b="1" dirty="0" smtClean="0">
                <a:ln w="12700">
                  <a:solidFill>
                    <a:schemeClr val="tx1"/>
                  </a:solidFill>
                </a:ln>
                <a:effectLst>
                  <a:outerShdw blurRad="50800" dist="38100" dir="2700000" algn="tl" rotWithShape="0">
                    <a:prstClr val="black">
                      <a:alpha val="40000"/>
                    </a:prstClr>
                  </a:outerShdw>
                </a:effectLst>
              </a:rPr>
              <a:t>Source</a:t>
            </a:r>
            <a:r>
              <a:rPr lang="en-US" b="1" dirty="0" smtClean="0">
                <a:ln w="12700">
                  <a:solidFill>
                    <a:schemeClr val="tx1"/>
                  </a:solidFill>
                </a:ln>
                <a:effectLst>
                  <a:outerShdw blurRad="50800" dist="38100" dir="2700000" algn="tl" rotWithShape="0">
                    <a:prstClr val="black">
                      <a:alpha val="40000"/>
                    </a:prstClr>
                  </a:outerShdw>
                </a:effectLst>
              </a:rPr>
              <a:t> Camera</a:t>
            </a:r>
            <a:endParaRPr lang="en-US" b="1" dirty="0">
              <a:ln w="12700">
                <a:solidFill>
                  <a:schemeClr val="tx1"/>
                </a:solidFill>
              </a:ln>
              <a:effectLst>
                <a:outerShdw blurRad="50800" dist="38100" dir="2700000" algn="tl" rotWithShape="0">
                  <a:prstClr val="black">
                    <a:alpha val="40000"/>
                  </a:prstClr>
                </a:outerShdw>
              </a:effectLst>
            </a:endParaRPr>
          </a:p>
        </p:txBody>
      </p:sp>
      <p:sp>
        <p:nvSpPr>
          <p:cNvPr id="10" name="Text Box 12"/>
          <p:cNvSpPr txBox="1">
            <a:spLocks noChangeArrowheads="1"/>
          </p:cNvSpPr>
          <p:nvPr/>
        </p:nvSpPr>
        <p:spPr bwMode="auto">
          <a:xfrm>
            <a:off x="820041" y="4826318"/>
            <a:ext cx="1826141" cy="646331"/>
          </a:xfrm>
          <a:prstGeom prst="rect">
            <a:avLst/>
          </a:prstGeom>
          <a:noFill/>
          <a:ln w="9525">
            <a:noFill/>
            <a:miter lim="800000"/>
            <a:headEnd/>
            <a:tailEnd/>
          </a:ln>
        </p:spPr>
        <p:txBody>
          <a:bodyPr wrap="none">
            <a:spAutoFit/>
          </a:bodyPr>
          <a:lstStyle/>
          <a:p>
            <a:r>
              <a:rPr lang="en-US" sz="3600" b="1" dirty="0" smtClean="0">
                <a:ln w="12700">
                  <a:solidFill>
                    <a:schemeClr val="tx1"/>
                  </a:solidFill>
                </a:ln>
                <a:effectLst>
                  <a:outerShdw blurRad="50800" dist="38100" dir="2700000" algn="tl" rotWithShape="0">
                    <a:prstClr val="black">
                      <a:alpha val="40000"/>
                    </a:prstClr>
                  </a:outerShdw>
                </a:effectLst>
              </a:rPr>
              <a:t>Display</a:t>
            </a:r>
            <a:endParaRPr lang="en-US" b="1" dirty="0">
              <a:ln w="12700">
                <a:solidFill>
                  <a:schemeClr val="tx1"/>
                </a:solidFill>
              </a:ln>
              <a:solidFill>
                <a:schemeClr val="bg1"/>
              </a:solidFill>
              <a:effectLst>
                <a:outerShdw blurRad="50800" dist="38100" dir="2700000" algn="tl" rotWithShape="0">
                  <a:prstClr val="black">
                    <a:alpha val="40000"/>
                  </a:prstClr>
                </a:outerShdw>
              </a:effectLst>
            </a:endParaRPr>
          </a:p>
        </p:txBody>
      </p:sp>
      <p:sp>
        <p:nvSpPr>
          <p:cNvPr id="11" name="Text Box 12"/>
          <p:cNvSpPr txBox="1">
            <a:spLocks noChangeArrowheads="1"/>
          </p:cNvSpPr>
          <p:nvPr/>
        </p:nvSpPr>
        <p:spPr bwMode="auto">
          <a:xfrm>
            <a:off x="6339841" y="1275398"/>
            <a:ext cx="2606040" cy="1138773"/>
          </a:xfrm>
          <a:prstGeom prst="rect">
            <a:avLst/>
          </a:prstGeom>
          <a:noFill/>
          <a:ln w="9525">
            <a:noFill/>
            <a:miter lim="800000"/>
            <a:headEnd/>
            <a:tailEnd/>
          </a:ln>
        </p:spPr>
        <p:txBody>
          <a:bodyPr wrap="square">
            <a:spAutoFit/>
          </a:bodyPr>
          <a:lstStyle/>
          <a:p>
            <a:pPr algn="ctr"/>
            <a:r>
              <a:rPr lang="en-US" sz="3600" b="1" dirty="0" smtClean="0">
                <a:ln w="12700">
                  <a:solidFill>
                    <a:schemeClr val="tx1"/>
                  </a:solidFill>
                </a:ln>
                <a:effectLst>
                  <a:outerShdw blurRad="50800" dist="38100" dir="2700000" algn="tl" rotWithShape="0">
                    <a:prstClr val="black">
                      <a:alpha val="40000"/>
                    </a:prstClr>
                  </a:outerShdw>
                </a:effectLst>
              </a:rPr>
              <a:t>Reference</a:t>
            </a:r>
            <a:r>
              <a:rPr lang="en-US" b="1" dirty="0" smtClean="0">
                <a:ln w="12700">
                  <a:solidFill>
                    <a:schemeClr val="tx1"/>
                  </a:solidFill>
                </a:ln>
                <a:effectLst>
                  <a:outerShdw blurRad="50800" dist="38100" dir="2700000" algn="tl" rotWithShape="0">
                    <a:prstClr val="black">
                      <a:alpha val="40000"/>
                    </a:prstClr>
                  </a:outerShdw>
                </a:effectLst>
              </a:rPr>
              <a:t> </a:t>
            </a:r>
          </a:p>
          <a:p>
            <a:pPr algn="ctr"/>
            <a:r>
              <a:rPr lang="en-US" b="1" dirty="0" smtClean="0">
                <a:ln w="12700">
                  <a:solidFill>
                    <a:schemeClr val="tx1"/>
                  </a:solidFill>
                </a:ln>
                <a:effectLst>
                  <a:outerShdw blurRad="50800" dist="38100" dir="2700000" algn="tl" rotWithShape="0">
                    <a:prstClr val="black">
                      <a:alpha val="40000"/>
                    </a:prstClr>
                  </a:outerShdw>
                </a:effectLst>
              </a:rPr>
              <a:t>Camera</a:t>
            </a:r>
            <a:endParaRPr lang="en-US" b="1" dirty="0">
              <a:ln w="12700">
                <a:solidFill>
                  <a:schemeClr val="tx1"/>
                </a:solidFill>
              </a:ln>
              <a:effectLst>
                <a:outerShdw blurRad="50800" dist="38100" dir="2700000" algn="tl" rotWithShape="0">
                  <a:prstClr val="black">
                    <a:alpha val="40000"/>
                  </a:prstClr>
                </a:outerShdw>
              </a:effectLst>
            </a:endParaRPr>
          </a:p>
        </p:txBody>
      </p:sp>
      <p:sp>
        <p:nvSpPr>
          <p:cNvPr id="12" name="Text Box 12"/>
          <p:cNvSpPr txBox="1">
            <a:spLocks noChangeArrowheads="1"/>
          </p:cNvSpPr>
          <p:nvPr/>
        </p:nvSpPr>
        <p:spPr bwMode="auto">
          <a:xfrm>
            <a:off x="3761361" y="1931015"/>
            <a:ext cx="1620957" cy="646331"/>
          </a:xfrm>
          <a:prstGeom prst="rect">
            <a:avLst/>
          </a:prstGeom>
          <a:noFill/>
          <a:ln w="9525">
            <a:noFill/>
            <a:miter lim="800000"/>
            <a:headEnd/>
            <a:tailEnd/>
          </a:ln>
        </p:spPr>
        <p:txBody>
          <a:bodyPr wrap="none">
            <a:spAutoFit/>
          </a:bodyPr>
          <a:lstStyle/>
          <a:p>
            <a:r>
              <a:rPr lang="en-US" sz="3600" b="1" dirty="0" smtClean="0">
                <a:ln w="12700">
                  <a:solidFill>
                    <a:schemeClr val="tx1"/>
                  </a:solidFill>
                </a:ln>
                <a:effectLst>
                  <a:outerShdw blurRad="50800" dist="38100" dir="2700000" algn="tl" rotWithShape="0">
                    <a:prstClr val="black">
                      <a:alpha val="40000"/>
                    </a:prstClr>
                  </a:outerShdw>
                </a:effectLst>
              </a:rPr>
              <a:t>Object</a:t>
            </a:r>
            <a:endParaRPr lang="en-US" b="1" dirty="0" smtClean="0">
              <a:ln w="12700">
                <a:solidFill>
                  <a:schemeClr val="tx1"/>
                </a:solidFill>
              </a:ln>
              <a:effectLst>
                <a:outerShdw blurRad="50800" dist="38100" dir="2700000" algn="tl" rotWithShape="0">
                  <a:prstClr val="black">
                    <a:alpha val="40000"/>
                  </a:prstClr>
                </a:outerShdw>
              </a:effectLst>
            </a:endParaRPr>
          </a:p>
        </p:txBody>
      </p:sp>
      <p:sp>
        <p:nvSpPr>
          <p:cNvPr id="14" name="Down Arrow 13"/>
          <p:cNvSpPr/>
          <p:nvPr/>
        </p:nvSpPr>
        <p:spPr bwMode="auto">
          <a:xfrm>
            <a:off x="7741920" y="2407920"/>
            <a:ext cx="304800" cy="135636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15" name="Down Arrow 14"/>
          <p:cNvSpPr/>
          <p:nvPr/>
        </p:nvSpPr>
        <p:spPr bwMode="auto">
          <a:xfrm>
            <a:off x="4739640" y="2575560"/>
            <a:ext cx="274320" cy="83820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16" name="Down Arrow 15"/>
          <p:cNvSpPr/>
          <p:nvPr/>
        </p:nvSpPr>
        <p:spPr bwMode="auto">
          <a:xfrm flipV="1">
            <a:off x="3916680" y="5440680"/>
            <a:ext cx="259080" cy="56388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
        <p:nvSpPr>
          <p:cNvPr id="17" name="Down Arrow 16"/>
          <p:cNvSpPr/>
          <p:nvPr/>
        </p:nvSpPr>
        <p:spPr bwMode="auto">
          <a:xfrm flipV="1">
            <a:off x="1508760" y="4297680"/>
            <a:ext cx="259080" cy="56388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1"/>
          <p:cNvPicPr>
            <a:picLocks noChangeAspect="1" noChangeArrowheads="1"/>
          </p:cNvPicPr>
          <p:nvPr/>
        </p:nvPicPr>
        <p:blipFill>
          <a:blip r:embed="rId3" cstate="print"/>
          <a:srcRect/>
          <a:stretch>
            <a:fillRect/>
          </a:stretch>
        </p:blipFill>
        <p:spPr bwMode="auto">
          <a:xfrm>
            <a:off x="0" y="-1"/>
            <a:ext cx="9144000" cy="6849845"/>
          </a:xfrm>
          <a:prstGeom prst="rect">
            <a:avLst/>
          </a:prstGeom>
          <a:noFill/>
          <a:ln w="9525">
            <a:noFill/>
            <a:miter lim="800000"/>
            <a:headEnd/>
            <a:tailEnd/>
          </a:ln>
        </p:spPr>
      </p:pic>
      <p:sp>
        <p:nvSpPr>
          <p:cNvPr id="23555" name="TextBox 5"/>
          <p:cNvSpPr txBox="1">
            <a:spLocks noChangeArrowheads="1"/>
          </p:cNvSpPr>
          <p:nvPr/>
        </p:nvSpPr>
        <p:spPr bwMode="auto">
          <a:xfrm>
            <a:off x="4327898" y="5078984"/>
            <a:ext cx="3990093" cy="1323439"/>
          </a:xfrm>
          <a:prstGeom prst="rect">
            <a:avLst/>
          </a:prstGeom>
          <a:noFill/>
          <a:ln w="9525">
            <a:noFill/>
            <a:miter lim="800000"/>
            <a:headEnd/>
            <a:tailEnd/>
          </a:ln>
        </p:spPr>
        <p:txBody>
          <a:bodyPr wrap="square">
            <a:spAutoFit/>
          </a:bodyPr>
          <a:lstStyle/>
          <a:p>
            <a:pPr algn="ctr"/>
            <a:r>
              <a:rPr lang="en-US" sz="4000" b="1" dirty="0" smtClean="0">
                <a:ln w="12700">
                  <a:solidFill>
                    <a:schemeClr val="tx1"/>
                  </a:solidFill>
                </a:ln>
                <a:effectLst>
                  <a:outerShdw blurRad="50800" dist="38100" dir="2700000" algn="tl" rotWithShape="0">
                    <a:prstClr val="black">
                      <a:alpha val="40000"/>
                    </a:prstClr>
                  </a:outerShdw>
                </a:effectLst>
              </a:rPr>
              <a:t>Reference camera</a:t>
            </a:r>
            <a:endParaRPr lang="en-US" sz="4000" b="1" dirty="0">
              <a:ln w="12700">
                <a:solidFill>
                  <a:schemeClr val="tx1"/>
                </a:solidFill>
              </a:ln>
              <a:effectLst>
                <a:outerShdw blurRad="50800" dist="38100" dir="2700000" algn="tl" rotWithShape="0">
                  <a:prstClr val="black">
                    <a:alpha val="40000"/>
                  </a:prstClr>
                </a:outerShdw>
              </a:effectLst>
            </a:endParaRPr>
          </a:p>
        </p:txBody>
      </p:sp>
      <p:sp>
        <p:nvSpPr>
          <p:cNvPr id="5" name="Down Arrow 4"/>
          <p:cNvSpPr/>
          <p:nvPr/>
        </p:nvSpPr>
        <p:spPr bwMode="auto">
          <a:xfrm rot="8820000">
            <a:off x="5020572" y="4397093"/>
            <a:ext cx="274048" cy="826327"/>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IMG_107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 Box 12"/>
          <p:cNvSpPr txBox="1">
            <a:spLocks noChangeArrowheads="1"/>
          </p:cNvSpPr>
          <p:nvPr/>
        </p:nvSpPr>
        <p:spPr bwMode="auto">
          <a:xfrm>
            <a:off x="469521" y="1519238"/>
            <a:ext cx="3863558" cy="707886"/>
          </a:xfrm>
          <a:prstGeom prst="rect">
            <a:avLst/>
          </a:prstGeom>
          <a:noFill/>
          <a:ln w="9525">
            <a:noFill/>
            <a:miter lim="800000"/>
            <a:headEnd/>
            <a:tailEnd/>
          </a:ln>
        </p:spPr>
        <p:txBody>
          <a:bodyPr wrap="none">
            <a:spAutoFit/>
          </a:bodyPr>
          <a:lstStyle/>
          <a:p>
            <a:r>
              <a:rPr lang="en-US" sz="4000" b="1" dirty="0" smtClean="0">
                <a:ln w="12700">
                  <a:solidFill>
                    <a:schemeClr val="tx1"/>
                  </a:solidFill>
                </a:ln>
                <a:effectLst>
                  <a:outerShdw blurRad="50800" dist="38100" dir="2700000" algn="tl" rotWithShape="0">
                    <a:prstClr val="black">
                      <a:alpha val="40000"/>
                    </a:prstClr>
                  </a:outerShdw>
                </a:effectLst>
              </a:rPr>
              <a:t>Source camera</a:t>
            </a:r>
            <a:endParaRPr lang="en-US" sz="4000" b="1" dirty="0">
              <a:ln w="12700">
                <a:solidFill>
                  <a:schemeClr val="tx1"/>
                </a:solidFill>
              </a:ln>
              <a:effectLst>
                <a:outerShdw blurRad="50800" dist="38100" dir="2700000" algn="tl" rotWithShape="0">
                  <a:prstClr val="black">
                    <a:alpha val="40000"/>
                  </a:prstClr>
                </a:outerShdw>
              </a:effectLst>
            </a:endParaRPr>
          </a:p>
        </p:txBody>
      </p:sp>
      <p:sp>
        <p:nvSpPr>
          <p:cNvPr id="6" name="Down Arrow 5"/>
          <p:cNvSpPr/>
          <p:nvPr/>
        </p:nvSpPr>
        <p:spPr bwMode="auto">
          <a:xfrm rot="17820000">
            <a:off x="3531812" y="1839028"/>
            <a:ext cx="248683" cy="1689585"/>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IMG_1077.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7" name="Text Box 12"/>
          <p:cNvSpPr txBox="1">
            <a:spLocks noChangeArrowheads="1"/>
          </p:cNvSpPr>
          <p:nvPr/>
        </p:nvSpPr>
        <p:spPr bwMode="auto">
          <a:xfrm>
            <a:off x="1932561" y="376238"/>
            <a:ext cx="2008883" cy="707886"/>
          </a:xfrm>
          <a:prstGeom prst="rect">
            <a:avLst/>
          </a:prstGeom>
          <a:noFill/>
          <a:ln w="9525">
            <a:noFill/>
            <a:miter lim="800000"/>
            <a:headEnd/>
            <a:tailEnd/>
          </a:ln>
        </p:spPr>
        <p:txBody>
          <a:bodyPr wrap="none">
            <a:spAutoFit/>
          </a:bodyPr>
          <a:lstStyle/>
          <a:p>
            <a:r>
              <a:rPr lang="en-US" sz="4000" b="1" dirty="0" smtClean="0">
                <a:ln w="12700">
                  <a:solidFill>
                    <a:schemeClr val="tx1"/>
                  </a:solidFill>
                </a:ln>
                <a:effectLst>
                  <a:outerShdw blurRad="50800" dist="38100" dir="2700000" algn="tl" rotWithShape="0">
                    <a:prstClr val="black">
                      <a:alpha val="40000"/>
                    </a:prstClr>
                  </a:outerShdw>
                </a:effectLst>
              </a:rPr>
              <a:t>Display</a:t>
            </a:r>
            <a:endParaRPr lang="en-US" sz="4000" b="1" dirty="0">
              <a:ln w="12700">
                <a:solidFill>
                  <a:schemeClr val="tx1"/>
                </a:solidFill>
              </a:ln>
              <a:solidFill>
                <a:schemeClr val="bg1"/>
              </a:solidFill>
              <a:effectLst>
                <a:outerShdw blurRad="50800" dist="38100" dir="2700000" algn="tl" rotWithShape="0">
                  <a:prstClr val="black">
                    <a:alpha val="40000"/>
                  </a:prstClr>
                </a:outerShdw>
              </a:effectLst>
            </a:endParaRPr>
          </a:p>
        </p:txBody>
      </p:sp>
      <p:sp>
        <p:nvSpPr>
          <p:cNvPr id="8" name="Down Arrow 7"/>
          <p:cNvSpPr/>
          <p:nvPr/>
        </p:nvSpPr>
        <p:spPr bwMode="auto">
          <a:xfrm rot="10800000" flipV="1">
            <a:off x="2804160" y="1097280"/>
            <a:ext cx="289560" cy="73152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87680" y="0"/>
            <a:ext cx="8229600" cy="1143000"/>
          </a:xfrm>
        </p:spPr>
        <p:txBody>
          <a:bodyPr/>
          <a:lstStyle/>
          <a:p>
            <a:pPr eaLnBrk="1" hangingPunct="1"/>
            <a:r>
              <a:rPr lang="en-US" dirty="0" smtClean="0">
                <a:solidFill>
                  <a:schemeClr val="bg1"/>
                </a:solidFill>
              </a:rPr>
              <a:t>Result 3: Real-time demo</a:t>
            </a:r>
          </a:p>
        </p:txBody>
      </p:sp>
      <p:pic>
        <p:nvPicPr>
          <p:cNvPr id="4" name="JunSu_Bicycle.avi">
            <a:hlinkClick r:id="" action="ppaction://media"/>
          </p:cNvPr>
          <p:cNvPicPr>
            <a:picLocks noRot="1" noChangeAspect="1"/>
          </p:cNvPicPr>
          <p:nvPr>
            <a:videoFile r:link="rId1"/>
          </p:nvPr>
        </p:nvPicPr>
        <p:blipFill>
          <a:blip r:embed="rId4" cstate="print"/>
          <a:stretch>
            <a:fillRect/>
          </a:stretch>
        </p:blipFill>
        <p:spPr>
          <a:xfrm>
            <a:off x="1621277" y="156129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Conclusion</a:t>
            </a:r>
          </a:p>
        </p:txBody>
      </p:sp>
      <p:sp>
        <p:nvSpPr>
          <p:cNvPr id="26627" name="Rectangle 3"/>
          <p:cNvSpPr>
            <a:spLocks noGrp="1" noChangeArrowheads="1"/>
          </p:cNvSpPr>
          <p:nvPr>
            <p:ph type="body" idx="1"/>
          </p:nvPr>
        </p:nvSpPr>
        <p:spPr>
          <a:xfrm>
            <a:off x="495300" y="1016001"/>
            <a:ext cx="8229600" cy="3454400"/>
          </a:xfrm>
        </p:spPr>
        <p:txBody>
          <a:bodyPr/>
          <a:lstStyle/>
          <a:p>
            <a:pPr eaLnBrk="1" hangingPunct="1"/>
            <a:r>
              <a:rPr lang="en-US" dirty="0" smtClean="0">
                <a:solidFill>
                  <a:schemeClr val="bg1"/>
                </a:solidFill>
              </a:rPr>
              <a:t>Using an easily computed            </a:t>
            </a:r>
            <a:r>
              <a:rPr lang="en-US" i="1" dirty="0" smtClean="0">
                <a:solidFill>
                  <a:schemeClr val="bg1"/>
                </a:solidFill>
              </a:rPr>
              <a:t>projective invariant</a:t>
            </a:r>
            <a:r>
              <a:rPr lang="en-US" dirty="0" smtClean="0">
                <a:solidFill>
                  <a:schemeClr val="bg1"/>
                </a:solidFill>
              </a:rPr>
              <a:t>, we are able to compute a </a:t>
            </a:r>
            <a:r>
              <a:rPr lang="en-US" dirty="0" err="1" smtClean="0">
                <a:solidFill>
                  <a:schemeClr val="bg1"/>
                </a:solidFill>
              </a:rPr>
              <a:t>seethrough</a:t>
            </a:r>
            <a:r>
              <a:rPr lang="en-US" dirty="0" smtClean="0">
                <a:solidFill>
                  <a:schemeClr val="bg1"/>
                </a:solidFill>
              </a:rPr>
              <a:t> view of dynamic objects</a:t>
            </a:r>
          </a:p>
          <a:p>
            <a:pPr eaLnBrk="1" hangingPunct="1"/>
            <a:r>
              <a:rPr lang="en-US" dirty="0" smtClean="0">
                <a:solidFill>
                  <a:schemeClr val="bg1"/>
                </a:solidFill>
              </a:rPr>
              <a:t>This method can run in real-time for hours without drift</a:t>
            </a:r>
          </a:p>
        </p:txBody>
      </p:sp>
      <p:pic>
        <p:nvPicPr>
          <p:cNvPr id="4" name="Picture 8" descr="combined1.bmp"/>
          <p:cNvPicPr>
            <a:picLocks noChangeAspect="1"/>
          </p:cNvPicPr>
          <p:nvPr/>
        </p:nvPicPr>
        <p:blipFill>
          <a:blip r:embed="rId3" cstate="print"/>
          <a:srcRect/>
          <a:stretch>
            <a:fillRect/>
          </a:stretch>
        </p:blipFill>
        <p:spPr bwMode="auto">
          <a:xfrm>
            <a:off x="762000" y="4368800"/>
            <a:ext cx="3429000" cy="2286000"/>
          </a:xfrm>
          <a:prstGeom prst="rect">
            <a:avLst/>
          </a:prstGeom>
          <a:noFill/>
          <a:ln w="9525">
            <a:noFill/>
            <a:miter lim="800000"/>
            <a:headEnd/>
            <a:tailEnd/>
          </a:ln>
        </p:spPr>
      </p:pic>
      <p:pic>
        <p:nvPicPr>
          <p:cNvPr id="5" name="Picture 9" descr="combined2.bmp"/>
          <p:cNvPicPr>
            <a:picLocks noChangeAspect="1"/>
          </p:cNvPicPr>
          <p:nvPr/>
        </p:nvPicPr>
        <p:blipFill>
          <a:blip r:embed="rId4" cstate="print"/>
          <a:srcRect/>
          <a:stretch>
            <a:fillRect/>
          </a:stretch>
        </p:blipFill>
        <p:spPr bwMode="auto">
          <a:xfrm>
            <a:off x="4953000" y="4368800"/>
            <a:ext cx="3429000" cy="2286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Applications of </a:t>
            </a:r>
            <a:r>
              <a:rPr lang="en-US" dirty="0" err="1" smtClean="0"/>
              <a:t>s</a:t>
            </a:r>
            <a:r>
              <a:rPr lang="en-US" dirty="0" err="1" smtClean="0">
                <a:solidFill>
                  <a:schemeClr val="bg1"/>
                </a:solidFill>
              </a:rPr>
              <a:t>eethroughs</a:t>
            </a:r>
            <a:endParaRPr lang="en-US" dirty="0" smtClean="0">
              <a:solidFill>
                <a:schemeClr val="bg1"/>
              </a:solidFill>
            </a:endParaRPr>
          </a:p>
        </p:txBody>
      </p:sp>
      <p:sp>
        <p:nvSpPr>
          <p:cNvPr id="6" name="Title 1"/>
          <p:cNvSpPr txBox="1">
            <a:spLocks/>
          </p:cNvSpPr>
          <p:nvPr/>
        </p:nvSpPr>
        <p:spPr>
          <a:xfrm>
            <a:off x="833377" y="3152422"/>
            <a:ext cx="3321934" cy="714375"/>
          </a:xfrm>
          <a:prstGeom prst="rect">
            <a:avLst/>
          </a:prstGeom>
        </p:spPr>
        <p:txBody>
          <a:bodyPr anchor="ctr"/>
          <a:lstStyle/>
          <a:p>
            <a:pPr algn="ctr">
              <a:defRPr/>
            </a:pPr>
            <a:r>
              <a:rPr lang="en-US" sz="2800" dirty="0" smtClean="0">
                <a:latin typeface="+mj-lt"/>
                <a:ea typeface="+mj-ea"/>
                <a:cs typeface="+mj-cs"/>
              </a:rPr>
              <a:t>Traffic safety</a:t>
            </a:r>
            <a:endParaRPr lang="en-US" sz="2800" dirty="0">
              <a:latin typeface="+mj-lt"/>
              <a:ea typeface="+mj-ea"/>
              <a:cs typeface="+mj-cs"/>
            </a:endParaRPr>
          </a:p>
        </p:txBody>
      </p:sp>
      <p:pic>
        <p:nvPicPr>
          <p:cNvPr id="132098" name="Picture 2" descr="D:\meetings\ISMAR\hospital hallway HIGH web.jpg"/>
          <p:cNvPicPr>
            <a:picLocks noChangeAspect="1" noChangeArrowheads="1"/>
          </p:cNvPicPr>
          <p:nvPr/>
        </p:nvPicPr>
        <p:blipFill>
          <a:blip r:embed="rId3" cstate="print"/>
          <a:srcRect/>
          <a:stretch>
            <a:fillRect/>
          </a:stretch>
        </p:blipFill>
        <p:spPr bwMode="auto">
          <a:xfrm>
            <a:off x="857855" y="3964536"/>
            <a:ext cx="3284009" cy="2189339"/>
          </a:xfrm>
          <a:prstGeom prst="rect">
            <a:avLst/>
          </a:prstGeom>
          <a:noFill/>
        </p:spPr>
      </p:pic>
      <p:sp>
        <p:nvSpPr>
          <p:cNvPr id="8" name="Title 1"/>
          <p:cNvSpPr txBox="1">
            <a:spLocks/>
          </p:cNvSpPr>
          <p:nvPr/>
        </p:nvSpPr>
        <p:spPr>
          <a:xfrm>
            <a:off x="821802" y="6143625"/>
            <a:ext cx="3315145" cy="714375"/>
          </a:xfrm>
          <a:prstGeom prst="rect">
            <a:avLst/>
          </a:prstGeom>
        </p:spPr>
        <p:txBody>
          <a:bodyPr anchor="ctr"/>
          <a:lstStyle/>
          <a:p>
            <a:pPr algn="ctr">
              <a:defRPr/>
            </a:pPr>
            <a:r>
              <a:rPr lang="en-US" sz="2800" dirty="0" smtClean="0">
                <a:latin typeface="+mj-lt"/>
                <a:ea typeface="+mj-ea"/>
                <a:cs typeface="+mj-cs"/>
              </a:rPr>
              <a:t>Hospital monitoring</a:t>
            </a:r>
            <a:endParaRPr lang="en-US" sz="2800" dirty="0">
              <a:latin typeface="+mj-lt"/>
              <a:ea typeface="+mj-ea"/>
              <a:cs typeface="+mj-cs"/>
            </a:endParaRPr>
          </a:p>
        </p:txBody>
      </p:sp>
      <p:pic>
        <p:nvPicPr>
          <p:cNvPr id="132100" name="Picture 4" descr="D:\meetings\ISMAR\vatican-museum-hallway-big.jpg"/>
          <p:cNvPicPr>
            <a:picLocks noChangeAspect="1" noChangeArrowheads="1"/>
          </p:cNvPicPr>
          <p:nvPr/>
        </p:nvPicPr>
        <p:blipFill>
          <a:blip r:embed="rId4" cstate="print"/>
          <a:srcRect/>
          <a:stretch>
            <a:fillRect/>
          </a:stretch>
        </p:blipFill>
        <p:spPr bwMode="auto">
          <a:xfrm>
            <a:off x="5122433" y="3989915"/>
            <a:ext cx="3256099" cy="2173817"/>
          </a:xfrm>
          <a:prstGeom prst="rect">
            <a:avLst/>
          </a:prstGeom>
          <a:noFill/>
        </p:spPr>
      </p:pic>
      <p:sp>
        <p:nvSpPr>
          <p:cNvPr id="11" name="Title 1"/>
          <p:cNvSpPr txBox="1">
            <a:spLocks/>
          </p:cNvSpPr>
          <p:nvPr/>
        </p:nvSpPr>
        <p:spPr>
          <a:xfrm>
            <a:off x="5070873" y="6143625"/>
            <a:ext cx="3372786" cy="714375"/>
          </a:xfrm>
          <a:prstGeom prst="rect">
            <a:avLst/>
          </a:prstGeom>
        </p:spPr>
        <p:txBody>
          <a:bodyPr anchor="ctr"/>
          <a:lstStyle/>
          <a:p>
            <a:pPr algn="ctr">
              <a:defRPr/>
            </a:pPr>
            <a:r>
              <a:rPr lang="en-US" sz="2800" dirty="0" smtClean="0">
                <a:latin typeface="+mj-lt"/>
                <a:ea typeface="+mj-ea"/>
                <a:cs typeface="+mj-cs"/>
              </a:rPr>
              <a:t>Augmented tours</a:t>
            </a:r>
            <a:endParaRPr lang="en-US" sz="2800" dirty="0">
              <a:latin typeface="+mj-lt"/>
              <a:ea typeface="+mj-ea"/>
              <a:cs typeface="+mj-cs"/>
            </a:endParaRPr>
          </a:p>
        </p:txBody>
      </p:sp>
      <p:sp>
        <p:nvSpPr>
          <p:cNvPr id="12" name="Title 1"/>
          <p:cNvSpPr txBox="1">
            <a:spLocks/>
          </p:cNvSpPr>
          <p:nvPr/>
        </p:nvSpPr>
        <p:spPr>
          <a:xfrm>
            <a:off x="4791456" y="3177583"/>
            <a:ext cx="3803904" cy="714375"/>
          </a:xfrm>
          <a:prstGeom prst="rect">
            <a:avLst/>
          </a:prstGeom>
        </p:spPr>
        <p:txBody>
          <a:bodyPr anchor="ctr"/>
          <a:lstStyle/>
          <a:p>
            <a:pPr algn="ctr">
              <a:defRPr/>
            </a:pPr>
            <a:r>
              <a:rPr lang="en-US" sz="2800" dirty="0" smtClean="0">
                <a:latin typeface="+mj-lt"/>
                <a:ea typeface="+mj-ea"/>
                <a:cs typeface="+mj-cs"/>
              </a:rPr>
              <a:t>Security surveillance</a:t>
            </a:r>
            <a:endParaRPr lang="en-US" sz="2800" dirty="0">
              <a:latin typeface="+mj-lt"/>
              <a:ea typeface="+mj-ea"/>
              <a:cs typeface="+mj-cs"/>
            </a:endParaRPr>
          </a:p>
        </p:txBody>
      </p:sp>
      <p:pic>
        <p:nvPicPr>
          <p:cNvPr id="132101" name="Picture 5" descr="D:\meetings\2009 ISMAR\intersection.jpg"/>
          <p:cNvPicPr>
            <a:picLocks noChangeAspect="1" noChangeArrowheads="1"/>
          </p:cNvPicPr>
          <p:nvPr/>
        </p:nvPicPr>
        <p:blipFill>
          <a:blip r:embed="rId5" cstate="print"/>
          <a:srcRect/>
          <a:stretch>
            <a:fillRect/>
          </a:stretch>
        </p:blipFill>
        <p:spPr bwMode="auto">
          <a:xfrm>
            <a:off x="911124" y="1044173"/>
            <a:ext cx="3130466" cy="2208313"/>
          </a:xfrm>
          <a:prstGeom prst="rect">
            <a:avLst/>
          </a:prstGeom>
          <a:noFill/>
        </p:spPr>
      </p:pic>
      <p:pic>
        <p:nvPicPr>
          <p:cNvPr id="151553" name="Picture 1" descr="C:\meetings\2009-10-22 ISMAR\CIMG0194.jpg"/>
          <p:cNvPicPr>
            <a:picLocks noChangeAspect="1" noChangeArrowheads="1"/>
          </p:cNvPicPr>
          <p:nvPr/>
        </p:nvPicPr>
        <p:blipFill>
          <a:blip r:embed="rId6" cstate="print"/>
          <a:srcRect/>
          <a:stretch>
            <a:fillRect/>
          </a:stretch>
        </p:blipFill>
        <p:spPr bwMode="auto">
          <a:xfrm>
            <a:off x="5219892" y="987551"/>
            <a:ext cx="3052572" cy="2289429"/>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7" descr="withCar2.tif"/>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original2.tif"/>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lpha_onethird.tif"/>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withCameras.tif"/>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itle 1"/>
          <p:cNvSpPr txBox="1">
            <a:spLocks/>
          </p:cNvSpPr>
          <p:nvPr/>
        </p:nvSpPr>
        <p:spPr>
          <a:xfrm>
            <a:off x="5771214" y="2362200"/>
            <a:ext cx="3372786" cy="714375"/>
          </a:xfrm>
          <a:prstGeom prst="rect">
            <a:avLst/>
          </a:prstGeom>
        </p:spPr>
        <p:txBody>
          <a:bodyPr anchor="ctr"/>
          <a:lstStyle/>
          <a:p>
            <a:pPr algn="r">
              <a:defRPr/>
            </a:pPr>
            <a:endParaRPr lang="en-US" sz="2800" dirty="0">
              <a:latin typeface="+mj-lt"/>
              <a:ea typeface="+mj-ea"/>
              <a:cs typeface="+mj-cs"/>
            </a:endParaRPr>
          </a:p>
        </p:txBody>
      </p:sp>
      <p:grpSp>
        <p:nvGrpSpPr>
          <p:cNvPr id="47" name="Group 46"/>
          <p:cNvGrpSpPr/>
          <p:nvPr/>
        </p:nvGrpSpPr>
        <p:grpSpPr>
          <a:xfrm>
            <a:off x="3139464" y="284798"/>
            <a:ext cx="2892138" cy="1452562"/>
            <a:chOff x="3139464" y="284798"/>
            <a:chExt cx="2892138" cy="1452562"/>
          </a:xfrm>
        </p:grpSpPr>
        <p:sp>
          <p:nvSpPr>
            <p:cNvPr id="36" name="Text Box 12"/>
            <p:cNvSpPr txBox="1">
              <a:spLocks noChangeArrowheads="1"/>
            </p:cNvSpPr>
            <p:nvPr/>
          </p:nvSpPr>
          <p:spPr bwMode="auto">
            <a:xfrm>
              <a:off x="3139464" y="284798"/>
              <a:ext cx="2892138" cy="707886"/>
            </a:xfrm>
            <a:prstGeom prst="rect">
              <a:avLst/>
            </a:prstGeom>
            <a:noFill/>
            <a:ln w="9525">
              <a:noFill/>
              <a:miter lim="800000"/>
              <a:headEnd/>
              <a:tailEnd/>
            </a:ln>
          </p:spPr>
          <p:txBody>
            <a:bodyPr wrap="none">
              <a:spAutoFit/>
            </a:bodyPr>
            <a:lstStyle/>
            <a:p>
              <a:r>
                <a:rPr lang="en-US" sz="4000" b="1" dirty="0" smtClean="0">
                  <a:ln w="12700">
                    <a:solidFill>
                      <a:schemeClr val="tx1"/>
                    </a:solidFill>
                  </a:ln>
                  <a:effectLst>
                    <a:outerShdw blurRad="50800" dist="38100" dir="2700000" algn="tl" rotWithShape="0">
                      <a:prstClr val="black">
                        <a:alpha val="40000"/>
                      </a:prstClr>
                    </a:outerShdw>
                  </a:effectLst>
                </a:rPr>
                <a:t>Back plane</a:t>
              </a:r>
            </a:p>
          </p:txBody>
        </p:sp>
        <p:sp>
          <p:nvSpPr>
            <p:cNvPr id="37" name="Down Arrow 36"/>
            <p:cNvSpPr/>
            <p:nvPr/>
          </p:nvSpPr>
          <p:spPr bwMode="auto">
            <a:xfrm rot="10800000" flipV="1">
              <a:off x="4724400" y="1005840"/>
              <a:ext cx="289560" cy="73152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grpSp>
        <p:nvGrpSpPr>
          <p:cNvPr id="45" name="Group 44"/>
          <p:cNvGrpSpPr/>
          <p:nvPr/>
        </p:nvGrpSpPr>
        <p:grpSpPr>
          <a:xfrm>
            <a:off x="3046476" y="6150114"/>
            <a:ext cx="4598170" cy="707886"/>
            <a:chOff x="3046476" y="6150114"/>
            <a:chExt cx="4598170" cy="707886"/>
          </a:xfrm>
        </p:grpSpPr>
        <p:sp>
          <p:nvSpPr>
            <p:cNvPr id="38" name="Text Box 12"/>
            <p:cNvSpPr txBox="1">
              <a:spLocks noChangeArrowheads="1"/>
            </p:cNvSpPr>
            <p:nvPr/>
          </p:nvSpPr>
          <p:spPr bwMode="auto">
            <a:xfrm>
              <a:off x="3781088" y="6150114"/>
              <a:ext cx="3863558" cy="707886"/>
            </a:xfrm>
            <a:prstGeom prst="rect">
              <a:avLst/>
            </a:prstGeom>
            <a:noFill/>
            <a:ln w="9525">
              <a:noFill/>
              <a:miter lim="800000"/>
              <a:headEnd/>
              <a:tailEnd/>
            </a:ln>
          </p:spPr>
          <p:txBody>
            <a:bodyPr wrap="none">
              <a:spAutoFit/>
            </a:bodyPr>
            <a:lstStyle/>
            <a:p>
              <a:r>
                <a:rPr lang="en-US" sz="4000" b="1" dirty="0" smtClean="0">
                  <a:ln w="12700">
                    <a:solidFill>
                      <a:schemeClr val="tx1"/>
                    </a:solidFill>
                  </a:ln>
                  <a:effectLst>
                    <a:outerShdw blurRad="50800" dist="38100" dir="2700000" algn="tl" rotWithShape="0">
                      <a:prstClr val="black">
                        <a:alpha val="40000"/>
                      </a:prstClr>
                    </a:outerShdw>
                  </a:effectLst>
                </a:rPr>
                <a:t>Source camera</a:t>
              </a:r>
            </a:p>
          </p:txBody>
        </p:sp>
        <p:sp>
          <p:nvSpPr>
            <p:cNvPr id="39" name="Down Arrow 38"/>
            <p:cNvSpPr/>
            <p:nvPr/>
          </p:nvSpPr>
          <p:spPr bwMode="auto">
            <a:xfrm rot="16200000" flipV="1">
              <a:off x="3267456" y="6096000"/>
              <a:ext cx="289560" cy="73152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grpSp>
        <p:nvGrpSpPr>
          <p:cNvPr id="44" name="Group 43"/>
          <p:cNvGrpSpPr/>
          <p:nvPr/>
        </p:nvGrpSpPr>
        <p:grpSpPr>
          <a:xfrm>
            <a:off x="3089148" y="2498610"/>
            <a:ext cx="5383762" cy="707886"/>
            <a:chOff x="3089148" y="2498610"/>
            <a:chExt cx="5383762" cy="707886"/>
          </a:xfrm>
        </p:grpSpPr>
        <p:sp>
          <p:nvSpPr>
            <p:cNvPr id="40" name="Text Box 12"/>
            <p:cNvSpPr txBox="1">
              <a:spLocks noChangeArrowheads="1"/>
            </p:cNvSpPr>
            <p:nvPr/>
          </p:nvSpPr>
          <p:spPr bwMode="auto">
            <a:xfrm>
              <a:off x="3865558" y="2498610"/>
              <a:ext cx="4607352" cy="707886"/>
            </a:xfrm>
            <a:prstGeom prst="rect">
              <a:avLst/>
            </a:prstGeom>
            <a:noFill/>
            <a:ln w="9525">
              <a:noFill/>
              <a:miter lim="800000"/>
              <a:headEnd/>
              <a:tailEnd/>
            </a:ln>
          </p:spPr>
          <p:txBody>
            <a:bodyPr wrap="none">
              <a:spAutoFit/>
            </a:bodyPr>
            <a:lstStyle/>
            <a:p>
              <a:r>
                <a:rPr lang="en-US" sz="4000" b="1" dirty="0" smtClean="0">
                  <a:ln w="12700">
                    <a:solidFill>
                      <a:schemeClr val="tx1"/>
                    </a:solidFill>
                  </a:ln>
                  <a:effectLst>
                    <a:outerShdw blurRad="50800" dist="38100" dir="2700000" algn="tl" rotWithShape="0">
                      <a:prstClr val="black">
                        <a:alpha val="40000"/>
                      </a:prstClr>
                    </a:outerShdw>
                  </a:effectLst>
                </a:rPr>
                <a:t>Reference camera</a:t>
              </a:r>
            </a:p>
          </p:txBody>
        </p:sp>
        <p:sp>
          <p:nvSpPr>
            <p:cNvPr id="41" name="Down Arrow 40"/>
            <p:cNvSpPr/>
            <p:nvPr/>
          </p:nvSpPr>
          <p:spPr bwMode="auto">
            <a:xfrm rot="16200000" flipV="1">
              <a:off x="3310128" y="2407920"/>
              <a:ext cx="289560" cy="73152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grpSp>
        <p:nvGrpSpPr>
          <p:cNvPr id="46" name="Group 45"/>
          <p:cNvGrpSpPr/>
          <p:nvPr/>
        </p:nvGrpSpPr>
        <p:grpSpPr>
          <a:xfrm>
            <a:off x="0" y="913650"/>
            <a:ext cx="2887980" cy="1323439"/>
            <a:chOff x="0" y="913650"/>
            <a:chExt cx="2887980" cy="1323439"/>
          </a:xfrm>
        </p:grpSpPr>
        <p:sp>
          <p:nvSpPr>
            <p:cNvPr id="42" name="Text Box 12"/>
            <p:cNvSpPr txBox="1">
              <a:spLocks noChangeArrowheads="1"/>
            </p:cNvSpPr>
            <p:nvPr/>
          </p:nvSpPr>
          <p:spPr bwMode="auto">
            <a:xfrm>
              <a:off x="0" y="913650"/>
              <a:ext cx="2550698" cy="1323439"/>
            </a:xfrm>
            <a:prstGeom prst="rect">
              <a:avLst/>
            </a:prstGeom>
            <a:noFill/>
            <a:ln w="9525">
              <a:noFill/>
              <a:miter lim="800000"/>
              <a:headEnd/>
              <a:tailEnd/>
            </a:ln>
          </p:spPr>
          <p:txBody>
            <a:bodyPr wrap="none">
              <a:spAutoFit/>
            </a:bodyPr>
            <a:lstStyle/>
            <a:p>
              <a:r>
                <a:rPr lang="en-US" sz="4000" b="1" dirty="0" smtClean="0">
                  <a:ln w="12700">
                    <a:solidFill>
                      <a:schemeClr val="tx1"/>
                    </a:solidFill>
                  </a:ln>
                  <a:effectLst>
                    <a:outerShdw blurRad="50800" dist="38100" dir="2700000" algn="tl" rotWithShape="0">
                      <a:prstClr val="black">
                        <a:alpha val="40000"/>
                      </a:prstClr>
                    </a:outerShdw>
                  </a:effectLst>
                </a:rPr>
                <a:t>Object of </a:t>
              </a:r>
            </a:p>
            <a:p>
              <a:r>
                <a:rPr lang="en-US" sz="4000" b="1" dirty="0" smtClean="0">
                  <a:ln w="12700">
                    <a:solidFill>
                      <a:schemeClr val="tx1"/>
                    </a:solidFill>
                  </a:ln>
                  <a:effectLst>
                    <a:outerShdw blurRad="50800" dist="38100" dir="2700000" algn="tl" rotWithShape="0">
                      <a:prstClr val="black">
                        <a:alpha val="40000"/>
                      </a:prstClr>
                    </a:outerShdw>
                  </a:effectLst>
                </a:rPr>
                <a:t>interest</a:t>
              </a:r>
            </a:p>
          </p:txBody>
        </p:sp>
        <p:sp>
          <p:nvSpPr>
            <p:cNvPr id="43" name="Down Arrow 42"/>
            <p:cNvSpPr/>
            <p:nvPr/>
          </p:nvSpPr>
          <p:spPr bwMode="auto">
            <a:xfrm rot="5400000" flipV="1">
              <a:off x="2377440" y="1310640"/>
              <a:ext cx="289560" cy="731520"/>
            </a:xfrm>
            <a:prstGeom prst="downArrow">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gr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796852" y="4876800"/>
            <a:ext cx="3852473" cy="714375"/>
          </a:xfrm>
          <a:prstGeom prst="rect">
            <a:avLst/>
          </a:prstGeom>
        </p:spPr>
        <p:txBody>
          <a:bodyPr anchor="ctr"/>
          <a:lstStyle/>
          <a:p>
            <a:pPr algn="ctr">
              <a:defRPr/>
            </a:pPr>
            <a:r>
              <a:rPr lang="en-US" sz="2800" dirty="0">
                <a:latin typeface="+mj-lt"/>
                <a:ea typeface="+mj-ea"/>
                <a:cs typeface="+mj-cs"/>
              </a:rPr>
              <a:t>Source </a:t>
            </a:r>
            <a:r>
              <a:rPr lang="en-US" sz="2800" dirty="0" smtClean="0">
                <a:latin typeface="+mj-lt"/>
                <a:ea typeface="+mj-ea"/>
                <a:cs typeface="+mj-cs"/>
              </a:rPr>
              <a:t>camera</a:t>
            </a:r>
            <a:endParaRPr lang="en-US" sz="2800" dirty="0">
              <a:latin typeface="+mj-lt"/>
              <a:ea typeface="+mj-ea"/>
              <a:cs typeface="+mj-cs"/>
            </a:endParaRPr>
          </a:p>
        </p:txBody>
      </p:sp>
      <p:sp>
        <p:nvSpPr>
          <p:cNvPr id="6" name="Title 1"/>
          <p:cNvSpPr txBox="1">
            <a:spLocks/>
          </p:cNvSpPr>
          <p:nvPr/>
        </p:nvSpPr>
        <p:spPr>
          <a:xfrm>
            <a:off x="434715" y="4876800"/>
            <a:ext cx="3927423" cy="714375"/>
          </a:xfrm>
          <a:prstGeom prst="rect">
            <a:avLst/>
          </a:prstGeom>
        </p:spPr>
        <p:txBody>
          <a:bodyPr anchor="ctr"/>
          <a:lstStyle/>
          <a:p>
            <a:pPr algn="ctr">
              <a:defRPr/>
            </a:pPr>
            <a:r>
              <a:rPr lang="en-US" sz="2800" dirty="0">
                <a:latin typeface="+mj-lt"/>
                <a:ea typeface="+mj-ea"/>
                <a:cs typeface="+mj-cs"/>
              </a:rPr>
              <a:t>Reference </a:t>
            </a:r>
            <a:r>
              <a:rPr lang="en-US" sz="2800" dirty="0" smtClean="0">
                <a:latin typeface="+mj-lt"/>
                <a:ea typeface="+mj-ea"/>
                <a:cs typeface="+mj-cs"/>
              </a:rPr>
              <a:t>camera</a:t>
            </a:r>
            <a:endParaRPr lang="en-US" sz="2800" dirty="0">
              <a:latin typeface="+mj-lt"/>
              <a:ea typeface="+mj-ea"/>
              <a:cs typeface="+mj-cs"/>
            </a:endParaRPr>
          </a:p>
        </p:txBody>
      </p:sp>
      <p:pic>
        <p:nvPicPr>
          <p:cNvPr id="12" name="Picture 4" descr="original2.tif"/>
          <p:cNvPicPr>
            <a:picLocks noChangeAspect="1"/>
          </p:cNvPicPr>
          <p:nvPr/>
        </p:nvPicPr>
        <p:blipFill>
          <a:blip r:embed="rId3" cstate="print"/>
          <a:srcRect/>
          <a:stretch>
            <a:fillRect/>
          </a:stretch>
        </p:blipFill>
        <p:spPr bwMode="auto">
          <a:xfrm>
            <a:off x="4809553" y="1752600"/>
            <a:ext cx="3860800" cy="2895600"/>
          </a:xfrm>
          <a:prstGeom prst="rect">
            <a:avLst/>
          </a:prstGeom>
          <a:noFill/>
          <a:ln w="9525">
            <a:noFill/>
            <a:miter lim="800000"/>
            <a:headEnd/>
            <a:tailEnd/>
          </a:ln>
        </p:spPr>
      </p:pic>
      <p:pic>
        <p:nvPicPr>
          <p:cNvPr id="13" name="Picture 12" descr="original2_reference.tif"/>
          <p:cNvPicPr>
            <a:picLocks noChangeAspect="1"/>
          </p:cNvPicPr>
          <p:nvPr/>
        </p:nvPicPr>
        <p:blipFill>
          <a:blip r:embed="rId4" cstate="print"/>
          <a:stretch>
            <a:fillRect/>
          </a:stretch>
        </p:blipFill>
        <p:spPr>
          <a:xfrm>
            <a:off x="460587" y="1752600"/>
            <a:ext cx="3901440" cy="2926080"/>
          </a:xfrm>
          <a:prstGeom prst="rect">
            <a:avLst/>
          </a:prstGeom>
        </p:spPr>
      </p:pic>
      <p:sp>
        <p:nvSpPr>
          <p:cNvPr id="7" name="Rectangle 2"/>
          <p:cNvSpPr>
            <a:spLocks noGrp="1" noChangeArrowheads="1"/>
          </p:cNvSpPr>
          <p:nvPr>
            <p:ph type="title"/>
          </p:nvPr>
        </p:nvSpPr>
        <p:spPr>
          <a:xfrm>
            <a:off x="457200" y="0"/>
            <a:ext cx="8229600" cy="1143000"/>
          </a:xfrm>
        </p:spPr>
        <p:txBody>
          <a:bodyPr/>
          <a:lstStyle/>
          <a:p>
            <a:pPr eaLnBrk="1" hangingPunct="1"/>
            <a:r>
              <a:rPr lang="en-US" dirty="0" smtClean="0">
                <a:solidFill>
                  <a:schemeClr val="bg1"/>
                </a:solidFill>
              </a:rPr>
              <a:t>The two views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riginal2_noguy.tif"/>
          <p:cNvPicPr>
            <a:picLocks noChangeAspect="1"/>
          </p:cNvPicPr>
          <p:nvPr/>
        </p:nvPicPr>
        <p:blipFill>
          <a:blip r:embed="rId3" cstate="print"/>
          <a:stretch>
            <a:fillRect/>
          </a:stretch>
        </p:blipFill>
        <p:spPr>
          <a:xfrm>
            <a:off x="0" y="0"/>
            <a:ext cx="9144000" cy="6858000"/>
          </a:xfrm>
          <a:prstGeom prst="rect">
            <a:avLst/>
          </a:prstGeom>
        </p:spPr>
      </p:pic>
      <p:sp>
        <p:nvSpPr>
          <p:cNvPr id="35" name="Freeform 6"/>
          <p:cNvSpPr>
            <a:spLocks/>
          </p:cNvSpPr>
          <p:nvPr/>
        </p:nvSpPr>
        <p:spPr bwMode="auto">
          <a:xfrm>
            <a:off x="60" y="-110"/>
            <a:ext cx="7193219" cy="3445020"/>
          </a:xfrm>
          <a:custGeom>
            <a:avLst/>
            <a:gdLst>
              <a:gd name="T0" fmla="*/ 0 w 1152"/>
              <a:gd name="T1" fmla="*/ 0 h 2124"/>
              <a:gd name="T2" fmla="*/ 1152 w 1152"/>
              <a:gd name="T3" fmla="*/ 384 h 2124"/>
              <a:gd name="T4" fmla="*/ 1031 w 1152"/>
              <a:gd name="T5" fmla="*/ 2124 h 2124"/>
              <a:gd name="T6" fmla="*/ 0 w 1152"/>
              <a:gd name="T7" fmla="*/ 2112 h 2124"/>
              <a:gd name="T8" fmla="*/ 0 w 1152"/>
              <a:gd name="T9" fmla="*/ 0 h 2124"/>
              <a:gd name="T10" fmla="*/ 0 60000 65536"/>
              <a:gd name="T11" fmla="*/ 0 60000 65536"/>
              <a:gd name="T12" fmla="*/ 0 60000 65536"/>
              <a:gd name="T13" fmla="*/ 0 60000 65536"/>
              <a:gd name="T14" fmla="*/ 0 60000 65536"/>
              <a:gd name="T15" fmla="*/ 0 w 1152"/>
              <a:gd name="T16" fmla="*/ 0 h 2124"/>
              <a:gd name="T17" fmla="*/ 1152 w 1152"/>
              <a:gd name="T18" fmla="*/ 2124 h 2124"/>
              <a:gd name="connsiteX0" fmla="*/ 0 w 28100"/>
              <a:gd name="connsiteY0" fmla="*/ 0 h 15641"/>
              <a:gd name="connsiteX1" fmla="*/ 28100 w 28100"/>
              <a:gd name="connsiteY1" fmla="*/ 7449 h 15641"/>
              <a:gd name="connsiteX2" fmla="*/ 27050 w 28100"/>
              <a:gd name="connsiteY2" fmla="*/ 15641 h 15641"/>
              <a:gd name="connsiteX3" fmla="*/ 18100 w 28100"/>
              <a:gd name="connsiteY3" fmla="*/ 15585 h 15641"/>
              <a:gd name="connsiteX4" fmla="*/ 0 w 28100"/>
              <a:gd name="connsiteY4" fmla="*/ 0 h 15641"/>
              <a:gd name="connsiteX0" fmla="*/ 0 w 27050"/>
              <a:gd name="connsiteY0" fmla="*/ 0 h 15641"/>
              <a:gd name="connsiteX1" fmla="*/ 26600 w 27050"/>
              <a:gd name="connsiteY1" fmla="*/ 8588 h 15641"/>
              <a:gd name="connsiteX2" fmla="*/ 27050 w 27050"/>
              <a:gd name="connsiteY2" fmla="*/ 15641 h 15641"/>
              <a:gd name="connsiteX3" fmla="*/ 18100 w 27050"/>
              <a:gd name="connsiteY3" fmla="*/ 15585 h 15641"/>
              <a:gd name="connsiteX4" fmla="*/ 0 w 27050"/>
              <a:gd name="connsiteY4" fmla="*/ 0 h 15641"/>
              <a:gd name="connsiteX0" fmla="*/ 0 w 28400"/>
              <a:gd name="connsiteY0" fmla="*/ 0 h 15641"/>
              <a:gd name="connsiteX1" fmla="*/ 28400 w 28400"/>
              <a:gd name="connsiteY1" fmla="*/ 7069 h 15641"/>
              <a:gd name="connsiteX2" fmla="*/ 27050 w 28400"/>
              <a:gd name="connsiteY2" fmla="*/ 15641 h 15641"/>
              <a:gd name="connsiteX3" fmla="*/ 18100 w 28400"/>
              <a:gd name="connsiteY3" fmla="*/ 15585 h 15641"/>
              <a:gd name="connsiteX4" fmla="*/ 0 w 28400"/>
              <a:gd name="connsiteY4" fmla="*/ 0 h 15641"/>
              <a:gd name="connsiteX0" fmla="*/ 0 w 28400"/>
              <a:gd name="connsiteY0" fmla="*/ 0 h 15585"/>
              <a:gd name="connsiteX1" fmla="*/ 28400 w 28400"/>
              <a:gd name="connsiteY1" fmla="*/ 7069 h 15585"/>
              <a:gd name="connsiteX2" fmla="*/ 26550 w 28400"/>
              <a:gd name="connsiteY2" fmla="*/ 10217 h 15585"/>
              <a:gd name="connsiteX3" fmla="*/ 18100 w 28400"/>
              <a:gd name="connsiteY3" fmla="*/ 15585 h 15585"/>
              <a:gd name="connsiteX4" fmla="*/ 0 w 28400"/>
              <a:gd name="connsiteY4" fmla="*/ 0 h 15585"/>
              <a:gd name="connsiteX0" fmla="*/ 10933 w 39333"/>
              <a:gd name="connsiteY0" fmla="*/ 0 h 10217"/>
              <a:gd name="connsiteX1" fmla="*/ 39333 w 39333"/>
              <a:gd name="connsiteY1" fmla="*/ 7069 h 10217"/>
              <a:gd name="connsiteX2" fmla="*/ 37483 w 39333"/>
              <a:gd name="connsiteY2" fmla="*/ 10217 h 10217"/>
              <a:gd name="connsiteX3" fmla="*/ 0 w 39333"/>
              <a:gd name="connsiteY3" fmla="*/ 0 h 10217"/>
              <a:gd name="connsiteX4" fmla="*/ 10933 w 39333"/>
              <a:gd name="connsiteY4" fmla="*/ 0 h 10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33" h="10217">
                <a:moveTo>
                  <a:pt x="10933" y="0"/>
                </a:moveTo>
                <a:lnTo>
                  <a:pt x="39333" y="7069"/>
                </a:lnTo>
                <a:lnTo>
                  <a:pt x="37483" y="10217"/>
                </a:lnTo>
                <a:lnTo>
                  <a:pt x="0" y="0"/>
                </a:lnTo>
                <a:lnTo>
                  <a:pt x="10933" y="0"/>
                </a:lnTo>
                <a:close/>
              </a:path>
            </a:pathLst>
          </a:custGeom>
          <a:solidFill>
            <a:srgbClr val="FFFFFF">
              <a:alpha val="25098"/>
            </a:srgbClr>
          </a:solidFill>
          <a:ln w="25400">
            <a:solidFill>
              <a:schemeClr val="bg1"/>
            </a:solidFill>
            <a:round/>
            <a:headEnd/>
            <a:tailEnd/>
          </a:ln>
        </p:spPr>
        <p:txBody>
          <a:bodyPr/>
          <a:lstStyle/>
          <a:p>
            <a:endParaRPr lang="en-US"/>
          </a:p>
        </p:txBody>
      </p:sp>
      <p:grpSp>
        <p:nvGrpSpPr>
          <p:cNvPr id="10" name="Group 9"/>
          <p:cNvGrpSpPr/>
          <p:nvPr/>
        </p:nvGrpSpPr>
        <p:grpSpPr>
          <a:xfrm>
            <a:off x="2895600" y="762000"/>
            <a:ext cx="609600" cy="1662113"/>
            <a:chOff x="6553200" y="1524000"/>
            <a:chExt cx="609600" cy="1662113"/>
          </a:xfrm>
          <a:scene3d>
            <a:camera prst="orthographicFront">
              <a:rot lat="2400000" lon="2400000" rev="0"/>
            </a:camera>
            <a:lightRig rig="threePt" dir="t"/>
          </a:scene3d>
        </p:grpSpPr>
        <p:sp>
          <p:nvSpPr>
            <p:cNvPr id="9" name="Rectangle 8"/>
            <p:cNvSpPr/>
            <p:nvPr/>
          </p:nvSpPr>
          <p:spPr bwMode="auto">
            <a:xfrm>
              <a:off x="6553200" y="1524000"/>
              <a:ext cx="609600" cy="1600200"/>
            </a:xfrm>
            <a:prstGeom prst="rect">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bg1"/>
                </a:solidFill>
                <a:effectLst/>
                <a:latin typeface="Arial" charset="0"/>
                <a:cs typeface="Arial" charset="0"/>
              </a:endParaRPr>
            </a:p>
          </p:txBody>
        </p:sp>
        <p:pic>
          <p:nvPicPr>
            <p:cNvPr id="7176" name="Picture 8" descr="referenceGuyTransparent.png"/>
            <p:cNvPicPr>
              <a:picLocks noChangeAspect="1"/>
            </p:cNvPicPr>
            <p:nvPr/>
          </p:nvPicPr>
          <p:blipFill>
            <a:blip r:embed="rId4" cstate="print"/>
            <a:srcRect/>
            <a:stretch>
              <a:fillRect/>
            </a:stretch>
          </p:blipFill>
          <p:spPr bwMode="auto">
            <a:xfrm>
              <a:off x="6629400" y="1752600"/>
              <a:ext cx="457200" cy="1433513"/>
            </a:xfrm>
            <a:prstGeom prst="rect">
              <a:avLst/>
            </a:prstGeom>
            <a:noFill/>
            <a:ln w="9525">
              <a:noFill/>
              <a:miter lim="800000"/>
              <a:headEnd/>
              <a:tailEnd/>
            </a:ln>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7621</TotalTime>
  <Words>1770</Words>
  <Application>Microsoft Office PowerPoint</Application>
  <PresentationFormat>On-screen Show (4:3)</PresentationFormat>
  <Paragraphs>156</Paragraphs>
  <Slides>29</Slides>
  <Notes>29</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Default Design</vt:lpstr>
      <vt:lpstr>Equation</vt:lpstr>
      <vt:lpstr>Dynamic Seethroughs:  Synthesizing Hidden Views of Moving Objects</vt:lpstr>
      <vt:lpstr>Slide 2</vt:lpstr>
      <vt:lpstr>Applications of seethroughs</vt:lpstr>
      <vt:lpstr>Slide 4</vt:lpstr>
      <vt:lpstr>Slide 5</vt:lpstr>
      <vt:lpstr>Slide 6</vt:lpstr>
      <vt:lpstr>Slide 7</vt:lpstr>
      <vt:lpstr>The two views</vt:lpstr>
      <vt:lpstr>Slide 9</vt:lpstr>
      <vt:lpstr>Transferring the back plane</vt:lpstr>
      <vt:lpstr>Step 1/3: Pop-in</vt:lpstr>
      <vt:lpstr>Step 2/3: Transfer</vt:lpstr>
      <vt:lpstr>Step 3/3: Pop-out</vt:lpstr>
      <vt:lpstr>The key idea</vt:lpstr>
      <vt:lpstr>Review of homographies</vt:lpstr>
      <vt:lpstr>Slide 16</vt:lpstr>
      <vt:lpstr>What is a homology?</vt:lpstr>
      <vt:lpstr>Projective invariant</vt:lpstr>
      <vt:lpstr>Pop-in</vt:lpstr>
      <vt:lpstr>Transfer</vt:lpstr>
      <vt:lpstr>Pop-out</vt:lpstr>
      <vt:lpstr>Result 1: Snow angel</vt:lpstr>
      <vt:lpstr>Result 2: Hidden car</vt:lpstr>
      <vt:lpstr>Slide 24</vt:lpstr>
      <vt:lpstr>Slide 25</vt:lpstr>
      <vt:lpstr>Slide 26</vt:lpstr>
      <vt:lpstr>Slide 27</vt:lpstr>
      <vt:lpstr>Result 3: Real-time demo</vt:lpstr>
      <vt:lpstr>Conclusion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Das Bun?</dc:title>
  <dc:creator>pbarnum</dc:creator>
  <cp:lastModifiedBy>Carnegie Mellon University</cp:lastModifiedBy>
  <cp:revision>742</cp:revision>
  <dcterms:created xsi:type="dcterms:W3CDTF">2009-09-19T16:01:01Z</dcterms:created>
  <dcterms:modified xsi:type="dcterms:W3CDTF">2009-10-31T16:18:17Z</dcterms:modified>
</cp:coreProperties>
</file>