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412" r:id="rId2"/>
    <p:sldId id="313" r:id="rId3"/>
    <p:sldId id="408" r:id="rId4"/>
    <p:sldId id="409" r:id="rId5"/>
    <p:sldId id="410" r:id="rId6"/>
    <p:sldId id="413" r:id="rId7"/>
    <p:sldId id="367" r:id="rId8"/>
    <p:sldId id="411" r:id="rId9"/>
    <p:sldId id="334" r:id="rId10"/>
    <p:sldId id="315" r:id="rId11"/>
    <p:sldId id="355" r:id="rId12"/>
    <p:sldId id="414" r:id="rId13"/>
    <p:sldId id="322" r:id="rId14"/>
    <p:sldId id="324" r:id="rId15"/>
    <p:sldId id="314" r:id="rId16"/>
    <p:sldId id="347" r:id="rId17"/>
    <p:sldId id="330" r:id="rId18"/>
    <p:sldId id="331" r:id="rId19"/>
    <p:sldId id="332" r:id="rId20"/>
    <p:sldId id="345" r:id="rId21"/>
    <p:sldId id="361" r:id="rId22"/>
    <p:sldId id="406" r:id="rId23"/>
    <p:sldId id="337" r:id="rId24"/>
    <p:sldId id="365" r:id="rId25"/>
    <p:sldId id="328" r:id="rId26"/>
    <p:sldId id="354" r:id="rId27"/>
    <p:sldId id="356" r:id="rId28"/>
    <p:sldId id="405" r:id="rId29"/>
    <p:sldId id="336" r:id="rId30"/>
    <p:sldId id="358" r:id="rId31"/>
    <p:sldId id="363" r:id="rId32"/>
    <p:sldId id="407" r:id="rId33"/>
    <p:sldId id="400" r:id="rId34"/>
    <p:sldId id="401" r:id="rId35"/>
    <p:sldId id="402" r:id="rId36"/>
    <p:sldId id="403" r:id="rId37"/>
    <p:sldId id="404" r:id="rId38"/>
  </p:sldIdLst>
  <p:sldSz cx="9144000" cy="6858000" type="screen4x3"/>
  <p:notesSz cx="6858000" cy="9144000"/>
  <p:embeddedFontLst>
    <p:embeddedFont>
      <p:font typeface="cmmi10" pitchFamily="34" charset="0"/>
      <p:regular r:id="rId40"/>
    </p:embeddedFont>
    <p:embeddedFont>
      <p:font typeface="Comic Sans MS" pitchFamily="66" charset="0"/>
      <p:regular r:id="rId41"/>
      <p:bold r:id="rId42"/>
    </p:embeddedFont>
    <p:embeddedFont>
      <p:font typeface="Script MT Bold" pitchFamily="66" charset="0"/>
      <p:bold r:id="rId43"/>
    </p:embeddedFont>
    <p:embeddedFont>
      <p:font typeface="CMR7" pitchFamily="34" charset="0"/>
      <p:regular r:id="rId44"/>
    </p:embeddedFont>
    <p:embeddedFont>
      <p:font typeface="CMR5" pitchFamily="34" charset="0"/>
      <p:regular r:id="rId45"/>
    </p:embeddedFont>
    <p:embeddedFont>
      <p:font typeface="cmsy10" pitchFamily="34" charset="0"/>
      <p:regular r:id="rId46"/>
    </p:embeddedFont>
    <p:embeddedFont>
      <p:font typeface="CMR10" pitchFamily="34" charset="0"/>
      <p:regular r:id="rId47"/>
    </p:embeddedFont>
    <p:embeddedFont>
      <p:font typeface="CMBX10" pitchFamily="34" charset="0"/>
      <p:regular r:id="rId48"/>
    </p:embeddedFont>
    <p:embeddedFont>
      <p:font typeface="Calibri" pitchFamily="34" charset="0"/>
      <p:regular r:id="rId49"/>
      <p:bold r:id="rId50"/>
      <p:italic r:id="rId51"/>
      <p:boldItalic r:id="rId52"/>
    </p:embeddedFont>
    <p:embeddedFont>
      <p:font typeface="CMMI7" pitchFamily="34" charset="0"/>
      <p:regular r:id="rId53"/>
    </p:embeddedFont>
    <p:embeddedFont>
      <p:font typeface="MT Extra" pitchFamily="18" charset="2"/>
      <p:regular r:id="rId54"/>
    </p:embeddedFont>
    <p:embeddedFont>
      <p:font typeface="Tahoma" pitchFamily="34" charset="0"/>
      <p:regular r:id="rId55"/>
      <p:bold r:id="rId56"/>
    </p:embeddedFont>
    <p:embeddedFont>
      <p:font typeface="msbm10" pitchFamily="34" charset="0"/>
      <p:regular r:id="rId57"/>
    </p:embeddedFont>
    <p:embeddedFont>
      <p:font typeface="CMSY7" pitchFamily="34" charset="0"/>
      <p:regular r:id="rId58"/>
    </p:embeddedFont>
    <p:embeddedFont>
      <p:font typeface="CMSY10ORIG" pitchFamily="34" charset="0"/>
      <p:regular r:id="rId59"/>
    </p:embeddedFont>
  </p:embeddedFontLst>
  <p:custDataLst>
    <p:tags r:id="rId6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4CA"/>
    <a:srgbClr val="C32519"/>
    <a:srgbClr val="0070C0"/>
    <a:srgbClr val="000000"/>
    <a:srgbClr val="00B050"/>
    <a:srgbClr val="FF7D7D"/>
    <a:srgbClr val="FFE5FA"/>
    <a:srgbClr val="FFF7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85643" autoAdjust="0"/>
  </p:normalViewPr>
  <p:slideViewPr>
    <p:cSldViewPr snapToGrid="0">
      <p:cViewPr varScale="1">
        <p:scale>
          <a:sx n="66" d="100"/>
          <a:sy n="66" d="100"/>
        </p:scale>
        <p:origin x="-131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46461-2006-4C88-B170-10DB02DDBE33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5D838-A208-45DC-A3D8-1C34818547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5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43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43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0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45633F-0C4B-40F8-958F-C762ABC96E36}" type="slidenum">
              <a:rPr lang="en-US"/>
              <a:pPr/>
              <a:t>13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 chi(S) – f(S) &gt;0</a:t>
            </a:r>
          </a:p>
          <a:p>
            <a:r>
              <a:rPr lang="en-US" dirty="0" smtClean="0"/>
              <a:t>w</a:t>
            </a:r>
            <a:r>
              <a:rPr lang="en-US" baseline="0" dirty="0" smtClean="0"/>
              <a:t> chi(S) – (n+1) f(S)&lt;0</a:t>
            </a:r>
          </a:p>
          <a:p>
            <a:endParaRPr lang="en-US" baseline="0" dirty="0" smtClean="0"/>
          </a:p>
          <a:p>
            <a:r>
              <a:rPr lang="en-US" baseline="0" dirty="0" smtClean="0"/>
              <a:t>w chi(S) – z f(S) &gt;0</a:t>
            </a:r>
          </a:p>
          <a:p>
            <a:r>
              <a:rPr lang="en-US" baseline="0" dirty="0" smtClean="0"/>
              <a:t>W chi(S) – z(n+1) f(S) &lt;0  ===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5D838-A208-45DC-A3D8-1C34818547C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Learning </a:t>
            </a:r>
            <a:r>
              <a:rPr lang="en-US" sz="4000" dirty="0" err="1" smtClean="0">
                <a:solidFill>
                  <a:srgbClr val="C00000"/>
                </a:solidFill>
                <a:latin typeface="Comic Sans MS" pitchFamily="66" charset="0"/>
              </a:rPr>
              <a:t>Submodular</a:t>
            </a:r>
            <a:r>
              <a:rPr lang="en-US" sz="4000" dirty="0" smtClean="0">
                <a:solidFill>
                  <a:srgbClr val="C00000"/>
                </a:solidFill>
                <a:latin typeface="Comic Sans MS" pitchFamily="66" charset="0"/>
              </a:rPr>
              <a:t> Functions</a:t>
            </a:r>
            <a:endParaRPr lang="en-US" sz="40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BX10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SY7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5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07424" y="2615072"/>
            <a:ext cx="6400800" cy="882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Maria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Florina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Balcan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LGO, </a:t>
            </a:r>
            <a:r>
              <a:rPr lang="en-US" dirty="0" smtClean="0">
                <a:solidFill>
                  <a:schemeClr val="tx1"/>
                </a:solidFill>
              </a:rPr>
              <a:t>11/16/2010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9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48" y="144384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Exact learning with value queries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032" y="1629810"/>
            <a:ext cx="8530390" cy="1775149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300" spc="20" dirty="0" smtClean="0">
                <a:latin typeface="Comic Sans MS" pitchFamily="66" charset="0"/>
              </a:rPr>
              <a:t/>
            </a:r>
            <a:br>
              <a:rPr lang="en-US" sz="2300" spc="20" dirty="0" smtClean="0">
                <a:latin typeface="Comic Sans MS" pitchFamily="66" charset="0"/>
              </a:rPr>
            </a:br>
            <a:r>
              <a:rPr lang="en-US" sz="2300" spc="20" dirty="0" smtClean="0">
                <a:latin typeface="cmsy10"/>
              </a:rPr>
              <a:t>9</a:t>
            </a:r>
            <a:r>
              <a:rPr lang="en-US" sz="2300" spc="20" dirty="0" smtClean="0">
                <a:latin typeface="Comic Sans MS" pitchFamily="66" charset="0"/>
              </a:rPr>
              <a:t>  an alg. for learning a </a:t>
            </a:r>
            <a:r>
              <a:rPr lang="en-US" sz="2300" spc="20" dirty="0" err="1" smtClean="0">
                <a:latin typeface="Comic Sans MS" pitchFamily="66" charset="0"/>
              </a:rPr>
              <a:t>submodular</a:t>
            </a:r>
            <a:r>
              <a:rPr lang="en-US" sz="2300" spc="20" dirty="0" smtClean="0">
                <a:latin typeface="Comic Sans MS" pitchFamily="66" charset="0"/>
              </a:rPr>
              <a:t> function with an approx. factor </a:t>
            </a:r>
            <a:r>
              <a:rPr lang="en-US" sz="2300" spc="2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O</a:t>
            </a:r>
            <a:r>
              <a:rPr lang="en-US" sz="2300" spc="20" dirty="0" smtClean="0">
                <a:solidFill>
                  <a:srgbClr val="0070C0"/>
                </a:solidFill>
                <a:latin typeface="Comic Sans MS" pitchFamily="66" charset="0"/>
              </a:rPr>
              <a:t>(n</a:t>
            </a:r>
            <a:r>
              <a:rPr lang="en-US" sz="2300" spc="20" baseline="30000" dirty="0" smtClean="0">
                <a:solidFill>
                  <a:srgbClr val="0070C0"/>
                </a:solidFill>
                <a:latin typeface="Comic Sans MS" pitchFamily="66" charset="0"/>
              </a:rPr>
              <a:t>1/2</a:t>
            </a:r>
            <a:r>
              <a:rPr lang="en-US" sz="2300" spc="20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en-US" sz="2300" spc="2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137" y="3201837"/>
            <a:ext cx="8719948" cy="174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3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300" b="1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3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Any alg. for learning a </a:t>
            </a:r>
            <a:r>
              <a:rPr kumimoji="0" lang="en-US" sz="2300" b="0" i="0" u="none" strike="noStrike" kern="1200" cap="none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submodular</a:t>
            </a:r>
            <a:r>
              <a:rPr kumimoji="0" lang="en-US" sz="2300" b="0" i="0" u="none" strike="noStrike" kern="1200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must have an approx. factor of </a:t>
            </a:r>
            <a:r>
              <a:rPr kumimoji="0" lang="en-US" sz="2300" b="0" i="0" u="none" strike="noStrike" kern="1200" cap="none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sym typeface="Symbol"/>
              </a:rPr>
              <a:t></a:t>
            </a:r>
            <a:r>
              <a:rPr kumimoji="0" lang="en-US" sz="2300" b="0" i="0" u="none" strike="noStrike" kern="1200" cap="none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(</a:t>
            </a:r>
            <a:r>
              <a:rPr lang="en-US" sz="2300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r>
              <a:rPr lang="en-US" sz="2300" baseline="30000" dirty="0" smtClean="0">
                <a:solidFill>
                  <a:srgbClr val="FF0000"/>
                </a:solidFill>
                <a:latin typeface="Comic Sans MS" pitchFamily="66" charset="0"/>
              </a:rPr>
              <a:t>1/2</a:t>
            </a:r>
            <a:r>
              <a:rPr kumimoji="0" lang="en-US" sz="2300" b="0" i="0" u="none" strike="noStrike" kern="1200" cap="none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).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11761" y="3065469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(General lower bound)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686" y="1509390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(General upper</a:t>
            </a:r>
            <a:r>
              <a:rPr kumimoji="0" lang="en-US" sz="25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bound)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05833" y="962486"/>
            <a:ext cx="4785503" cy="39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Goemans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, Harvey, Iwata,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Mirrokni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,  SODA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3" y="144384"/>
            <a:ext cx="8506331" cy="898554"/>
          </a:xfrm>
        </p:spPr>
        <p:txBody>
          <a:bodyPr>
            <a:normAutofit/>
          </a:bodyPr>
          <a:lstStyle/>
          <a:p>
            <a:pPr lvl="0"/>
            <a:r>
              <a:rPr lang="en-US" sz="3400" dirty="0" smtClean="0">
                <a:latin typeface="Comic Sans MS" pitchFamily="66" charset="0"/>
              </a:rPr>
              <a:t>Problems with the GHIM model </a:t>
            </a:r>
            <a:endParaRPr lang="en-US" sz="3400" dirty="0"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344400"/>
            <a:ext cx="8494295" cy="74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-  Lower bound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fails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if our goal is to do well 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most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of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the points.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7119" y="3048171"/>
            <a:ext cx="8667825" cy="79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Well known that </a:t>
            </a:r>
            <a:r>
              <a:rPr lang="en-US" sz="2400" noProof="0" dirty="0" smtClean="0">
                <a:latin typeface="Comic Sans MS" pitchFamily="66" charset="0"/>
              </a:rPr>
              <a:t>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alue queries are undesirable in some learning applications.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053392" y="4625128"/>
            <a:ext cx="5943600" cy="95410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Is there a better model that gets around these problems?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519992" y="4452680"/>
            <a:ext cx="6705600" cy="1219200"/>
          </a:xfrm>
          <a:prstGeom prst="flowChartAlternateProcess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12" descr="MCj04344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17" y="4224080"/>
            <a:ext cx="1544638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72720" y="2122464"/>
            <a:ext cx="8494295" cy="1135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- </a:t>
            </a:r>
            <a:r>
              <a:rPr lang="en-US" dirty="0" smtClean="0">
                <a:latin typeface="Comic Sans MS" pitchFamily="66" charset="0"/>
              </a:rPr>
              <a:t>Many simple functions that are easy to learn in the PAC model (e.g., conjunctions) are impossible to get exactly from a poly number of queries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" name="Picture 49" descr="MCj04344070000[1]"/>
          <p:cNvPicPr>
            <a:picLocks noChangeAspect="1" noChangeArrowheads="1"/>
          </p:cNvPicPr>
          <p:nvPr/>
        </p:nvPicPr>
        <p:blipFill>
          <a:blip r:embed="rId3" cstate="print">
            <a:lum bright="-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41" y="2185382"/>
            <a:ext cx="614050" cy="6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03" y="144384"/>
            <a:ext cx="8506331" cy="898554"/>
          </a:xfrm>
        </p:spPr>
        <p:txBody>
          <a:bodyPr>
            <a:normAutofit/>
          </a:bodyPr>
          <a:lstStyle/>
          <a:p>
            <a:pPr lvl="0"/>
            <a:r>
              <a:rPr lang="en-US" sz="3400" dirty="0" smtClean="0">
                <a:latin typeface="Comic Sans MS" pitchFamily="66" charset="0"/>
              </a:rPr>
              <a:t>Problems with the GHIM model </a:t>
            </a:r>
            <a:endParaRPr lang="en-US" sz="3400" dirty="0"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344400"/>
            <a:ext cx="8494295" cy="745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-  Lower bound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fails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if our goal is to do well on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most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of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the points.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-17119" y="3048171"/>
            <a:ext cx="8667825" cy="798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Well known that </a:t>
            </a:r>
            <a:r>
              <a:rPr lang="en-US" sz="2400" noProof="0" dirty="0" smtClean="0">
                <a:latin typeface="Comic Sans MS" pitchFamily="66" charset="0"/>
              </a:rPr>
              <a:t>v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alue queries are undesirable in some learning applications.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669143" y="4596100"/>
            <a:ext cx="6623798" cy="95410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Learning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submodular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fns</a:t>
            </a: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in a distributional learning setting [BH10]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519992" y="4452680"/>
            <a:ext cx="6705600" cy="1219200"/>
          </a:xfrm>
          <a:prstGeom prst="flowChartAlternateProcess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2720" y="2122464"/>
            <a:ext cx="8494295" cy="1135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- </a:t>
            </a:r>
            <a:r>
              <a:rPr lang="en-US" dirty="0" smtClean="0">
                <a:latin typeface="Comic Sans MS" pitchFamily="66" charset="0"/>
              </a:rPr>
              <a:t>Many simple functions that are easy to learn in the PAC model (e.g., conjunctions) are impossible to get exactly from a poly number of queries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" name="Picture 52" descr="MCj04280850000[1]"/>
          <p:cNvPicPr>
            <a:picLocks noChangeAspect="1" noChangeArrowheads="1"/>
          </p:cNvPicPr>
          <p:nvPr/>
        </p:nvPicPr>
        <p:blipFill>
          <a:blip r:embed="rId3" cstate="print">
            <a:lum contrast="-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97" y="4409137"/>
            <a:ext cx="1264938" cy="12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9" descr="MCj04344070000[1]"/>
          <p:cNvPicPr>
            <a:picLocks noChangeAspect="1" noChangeArrowheads="1"/>
          </p:cNvPicPr>
          <p:nvPr/>
        </p:nvPicPr>
        <p:blipFill>
          <a:blip r:embed="rId4" cstate="print">
            <a:lum bright="-1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941" y="2185382"/>
            <a:ext cx="614050" cy="642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07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2779294" y="3597440"/>
            <a:ext cx="2923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 dirty="0">
                <a:latin typeface="Comic Sans MS" pitchFamily="66" charset="0"/>
              </a:rPr>
              <a:t>   </a:t>
            </a:r>
            <a:r>
              <a:rPr lang="en-US" sz="1800" b="0" dirty="0" smtClean="0">
                <a:latin typeface="Comic Sans MS" pitchFamily="66" charset="0"/>
              </a:rPr>
              <a:t>Labeled Examples  </a:t>
            </a:r>
            <a:endParaRPr lang="en-US" sz="1800" b="0" dirty="0">
              <a:latin typeface="Comic Sans MS" pitchFamily="66" charset="0"/>
            </a:endParaRP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mic Sans MS" pitchFamily="66" charset="0"/>
              </a:rPr>
              <a:t>Our model: Passive Supervised Learning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280580" name="Text Box 4"/>
          <p:cNvSpPr txBox="1">
            <a:spLocks noChangeArrowheads="1"/>
          </p:cNvSpPr>
          <p:nvPr/>
        </p:nvSpPr>
        <p:spPr bwMode="auto">
          <a:xfrm>
            <a:off x="593978" y="3131973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>
                <a:latin typeface="Comic Sans MS" pitchFamily="66" charset="0"/>
              </a:rPr>
              <a:t>Learning Algorithm</a:t>
            </a:r>
          </a:p>
        </p:txBody>
      </p:sp>
      <p:pic>
        <p:nvPicPr>
          <p:cNvPr id="280581" name="Picture 5" descr="MCj027854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800" y="2971800"/>
            <a:ext cx="1316789" cy="1666561"/>
          </a:xfrm>
          <a:prstGeom prst="rect">
            <a:avLst/>
          </a:prstGeom>
          <a:noFill/>
        </p:spPr>
      </p:pic>
      <p:sp>
        <p:nvSpPr>
          <p:cNvPr id="280582" name="Text Box 6"/>
          <p:cNvSpPr txBox="1">
            <a:spLocks noChangeArrowheads="1"/>
          </p:cNvSpPr>
          <p:nvPr/>
        </p:nvSpPr>
        <p:spPr bwMode="auto">
          <a:xfrm>
            <a:off x="6705600" y="2606560"/>
            <a:ext cx="21616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>
                <a:latin typeface="Comic Sans MS" pitchFamily="66" charset="0"/>
              </a:rPr>
              <a:t>Expert / Oracle</a:t>
            </a:r>
          </a:p>
        </p:txBody>
      </p:sp>
      <p:pic>
        <p:nvPicPr>
          <p:cNvPr id="280583" name="Picture 7" descr="MCBS01597_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3536" y="1502814"/>
            <a:ext cx="1287713" cy="1316585"/>
          </a:xfrm>
          <a:prstGeom prst="rect">
            <a:avLst/>
          </a:prstGeom>
          <a:noFill/>
        </p:spPr>
      </p:pic>
      <p:sp>
        <p:nvSpPr>
          <p:cNvPr id="280584" name="Text Box 8"/>
          <p:cNvSpPr txBox="1">
            <a:spLocks noChangeArrowheads="1"/>
          </p:cNvSpPr>
          <p:nvPr/>
        </p:nvSpPr>
        <p:spPr bwMode="auto">
          <a:xfrm>
            <a:off x="2322089" y="1716505"/>
            <a:ext cx="152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b="0" dirty="0">
                <a:latin typeface="Comic Sans MS" pitchFamily="66" charset="0"/>
              </a:rPr>
              <a:t>Data Source</a:t>
            </a:r>
          </a:p>
        </p:txBody>
      </p:sp>
      <p:sp>
        <p:nvSpPr>
          <p:cNvPr id="280585" name="Line 9"/>
          <p:cNvSpPr>
            <a:spLocks noChangeShapeType="1"/>
          </p:cNvSpPr>
          <p:nvPr/>
        </p:nvSpPr>
        <p:spPr bwMode="auto">
          <a:xfrm>
            <a:off x="4114800" y="2895600"/>
            <a:ext cx="1981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7" name="Line 11"/>
          <p:cNvSpPr>
            <a:spLocks noChangeShapeType="1"/>
          </p:cNvSpPr>
          <p:nvPr/>
        </p:nvSpPr>
        <p:spPr bwMode="auto">
          <a:xfrm flipH="1">
            <a:off x="2057400" y="4056063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8" name="Line 12"/>
          <p:cNvSpPr>
            <a:spLocks noChangeShapeType="1"/>
          </p:cNvSpPr>
          <p:nvPr/>
        </p:nvSpPr>
        <p:spPr bwMode="auto">
          <a:xfrm>
            <a:off x="1996966" y="4361793"/>
            <a:ext cx="1198179" cy="88286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9" name="Text Box 13"/>
          <p:cNvSpPr txBox="1">
            <a:spLocks noChangeArrowheads="1"/>
          </p:cNvSpPr>
          <p:nvPr/>
        </p:nvSpPr>
        <p:spPr bwMode="auto">
          <a:xfrm>
            <a:off x="1600062" y="4810048"/>
            <a:ext cx="2033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800" b="0" dirty="0" err="1" smtClean="0">
                <a:latin typeface="Comic Sans MS" pitchFamily="66" charset="0"/>
              </a:rPr>
              <a:t>Alg.outputs</a:t>
            </a:r>
            <a:endParaRPr lang="en-US" sz="1800" b="0" dirty="0">
              <a:latin typeface="Comic Sans MS" pitchFamily="66" charset="0"/>
            </a:endParaRPr>
          </a:p>
        </p:txBody>
      </p:sp>
      <p:pic>
        <p:nvPicPr>
          <p:cNvPr id="21" name="Picture 19" descr="MCj013456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822" y="3392906"/>
            <a:ext cx="1054527" cy="150394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4830612" y="1722996"/>
            <a:ext cx="1888957" cy="61361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Distribution D on {0,1}</a:t>
            </a:r>
            <a:r>
              <a:rPr lang="en-US" sz="2200" baseline="30000" dirty="0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endParaRPr lang="en-US" sz="2200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48926" y="4676274"/>
            <a:ext cx="2285999" cy="485273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f : {0,1}</a:t>
            </a:r>
            <a:r>
              <a:rPr lang="en-US" sz="2200" baseline="30000" dirty="0" smtClean="0">
                <a:solidFill>
                  <a:schemeClr val="tx1"/>
                </a:solidFill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7030A0"/>
                </a:solidFill>
                <a:latin typeface="msbm10"/>
                <a:sym typeface="Wingdings" pitchFamily="2" charset="2"/>
              </a:rPr>
              <a:t>R</a:t>
            </a:r>
            <a:r>
              <a:rPr lang="en-US" sz="2200" b="1" baseline="-25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endParaRPr lang="en-US" sz="2200" b="1" baseline="-25000" dirty="0">
              <a:solidFill>
                <a:srgbClr val="7030A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71743" y="4102709"/>
            <a:ext cx="3128267" cy="445168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(x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,f(x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)),…, (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x</a:t>
            </a:r>
            <a:r>
              <a:rPr lang="en-US" sz="2000" baseline="-25000" dirty="0" err="1" smtClean="0">
                <a:solidFill>
                  <a:schemeClr val="tx1"/>
                </a:solidFill>
                <a:latin typeface="Comic Sans MS" pitchFamily="66" charset="0"/>
              </a:rPr>
              <a:t>k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,f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x</a:t>
            </a:r>
            <a:r>
              <a:rPr lang="en-US" sz="2000" baseline="-25000" dirty="0" err="1" smtClean="0">
                <a:solidFill>
                  <a:schemeClr val="tx1"/>
                </a:solidFill>
                <a:latin typeface="Comic Sans MS" pitchFamily="66" charset="0"/>
              </a:rPr>
              <a:t>k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))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00401" y="5013158"/>
            <a:ext cx="2667000" cy="545431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g : {0,1}</a:t>
            </a:r>
            <a:r>
              <a:rPr lang="en-US" sz="2200" baseline="30000" dirty="0" smtClean="0">
                <a:solidFill>
                  <a:schemeClr val="tx1"/>
                </a:solidFill>
              </a:rPr>
              <a:t>n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200" b="1" dirty="0" smtClean="0">
                <a:solidFill>
                  <a:srgbClr val="7030A0"/>
                </a:solidFill>
                <a:latin typeface="msbm10"/>
                <a:sym typeface="Wingdings" pitchFamily="2" charset="2"/>
              </a:rPr>
              <a:t>R</a:t>
            </a:r>
            <a:r>
              <a:rPr lang="en-US" sz="2200" b="1" baseline="-25000" dirty="0" smtClean="0">
                <a:solidFill>
                  <a:srgbClr val="7030A0"/>
                </a:solidFill>
                <a:sym typeface="Wingdings" pitchFamily="2" charset="2"/>
              </a:rPr>
              <a:t>+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0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0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/>
      <p:bldP spid="280585" grpId="0" animBg="1"/>
      <p:bldP spid="280587" grpId="0" animBg="1"/>
      <p:bldP spid="280588" grpId="0" animBg="1"/>
      <p:bldP spid="280589" grpId="0"/>
      <p:bldP spid="15" grpId="0" animBg="1"/>
      <p:bldP spid="17" grpId="0" animBg="1"/>
      <p:bldP spid="1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263316" y="5787189"/>
            <a:ext cx="5739063" cy="601579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Comic Sans MS" pitchFamily="66" charset="0"/>
              </a:rPr>
              <a:t>Our model: Passive Supervised Learning</a:t>
            </a:r>
            <a:endParaRPr lang="en-US" sz="4000" dirty="0"/>
          </a:p>
        </p:txBody>
      </p:sp>
      <p:grpSp>
        <p:nvGrpSpPr>
          <p:cNvPr id="2" name="Group 12"/>
          <p:cNvGrpSpPr/>
          <p:nvPr/>
        </p:nvGrpSpPr>
        <p:grpSpPr>
          <a:xfrm>
            <a:off x="425531" y="765593"/>
            <a:ext cx="7656924" cy="3121738"/>
            <a:chOff x="409822" y="1502814"/>
            <a:chExt cx="8371064" cy="4055775"/>
          </a:xfrm>
        </p:grpSpPr>
        <p:sp>
          <p:nvSpPr>
            <p:cNvPr id="15" name="Rectangle 14"/>
            <p:cNvSpPr/>
            <p:nvPr/>
          </p:nvSpPr>
          <p:spPr>
            <a:xfrm>
              <a:off x="4830611" y="1722997"/>
              <a:ext cx="2190697" cy="74951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solidFill>
                    <a:schemeClr val="tx1"/>
                  </a:solidFill>
                  <a:latin typeface="Comic Sans MS" pitchFamily="66" charset="0"/>
                </a:rPr>
                <a:t>Distribution D on {0,1}</a:t>
              </a:r>
              <a:r>
                <a:rPr lang="en-US" sz="2200" baseline="30000" dirty="0" smtClean="0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  <a:endParaRPr lang="en-US" sz="2200" baseline="30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7" name="Text Box 2"/>
            <p:cNvSpPr txBox="1">
              <a:spLocks noChangeArrowheads="1"/>
            </p:cNvSpPr>
            <p:nvPr/>
          </p:nvSpPr>
          <p:spPr bwMode="auto">
            <a:xfrm>
              <a:off x="2779294" y="3597440"/>
              <a:ext cx="2841671" cy="4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0" dirty="0">
                  <a:latin typeface="Comic Sans MS" pitchFamily="66" charset="0"/>
                </a:rPr>
                <a:t>   </a:t>
              </a:r>
              <a:r>
                <a:rPr lang="en-US" sz="1800" b="0" dirty="0" smtClean="0">
                  <a:latin typeface="Comic Sans MS" pitchFamily="66" charset="0"/>
                </a:rPr>
                <a:t>Labeled Examples  </a:t>
              </a:r>
              <a:endParaRPr lang="en-US" sz="1800" b="0" dirty="0">
                <a:latin typeface="Comic Sans MS" pitchFamily="66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09822" y="2803701"/>
              <a:ext cx="1523999" cy="839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0" dirty="0">
                  <a:latin typeface="Comic Sans MS" pitchFamily="66" charset="0"/>
                </a:rPr>
                <a:t>Learning Algorithm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6705600" y="2606559"/>
              <a:ext cx="2075286" cy="4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0" dirty="0">
                  <a:latin typeface="Comic Sans MS" pitchFamily="66" charset="0"/>
                </a:rPr>
                <a:t>Expert / Oracle</a:t>
              </a:r>
            </a:p>
          </p:txBody>
        </p:sp>
        <p:pic>
          <p:nvPicPr>
            <p:cNvPr id="23" name="Picture 7" descr="MCBS01597_0000[1]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3536" y="1502814"/>
              <a:ext cx="1287713" cy="1316585"/>
            </a:xfrm>
            <a:prstGeom prst="rect">
              <a:avLst/>
            </a:prstGeom>
            <a:noFill/>
          </p:spPr>
        </p:pic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2514600" y="1524000"/>
              <a:ext cx="1524000" cy="839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b="0" dirty="0">
                  <a:latin typeface="Comic Sans MS" pitchFamily="66" charset="0"/>
                </a:rPr>
                <a:t>Data Source</a:t>
              </a:r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4114800" y="2895600"/>
              <a:ext cx="19812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 flipH="1">
              <a:off x="2057400" y="4056063"/>
              <a:ext cx="4191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9" name="Line 12"/>
            <p:cNvSpPr>
              <a:spLocks noChangeShapeType="1"/>
            </p:cNvSpPr>
            <p:nvPr/>
          </p:nvSpPr>
          <p:spPr bwMode="auto">
            <a:xfrm>
              <a:off x="1996966" y="4361793"/>
              <a:ext cx="1198179" cy="88286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1600062" y="4810049"/>
              <a:ext cx="2033337" cy="479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 eaLnBrk="0" hangingPunct="0">
                <a:spcBef>
                  <a:spcPct val="50000"/>
                </a:spcBef>
              </a:pPr>
              <a:r>
                <a:rPr lang="en-US" sz="1800" b="0" dirty="0" err="1" smtClean="0">
                  <a:latin typeface="Comic Sans MS" pitchFamily="66" charset="0"/>
                </a:rPr>
                <a:t>Alg.outputs</a:t>
              </a:r>
              <a:endParaRPr lang="en-US" sz="1800" b="0" dirty="0">
                <a:latin typeface="Comic Sans MS" pitchFamily="66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48926" y="4676274"/>
              <a:ext cx="2285999" cy="485273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2200" dirty="0" smtClean="0">
                  <a:solidFill>
                    <a:schemeClr val="tx1"/>
                  </a:solidFill>
                  <a:latin typeface="Comic Sans MS" pitchFamily="66" charset="0"/>
                </a:rPr>
                <a:t>f : {0,1}</a:t>
              </a:r>
              <a:r>
                <a:rPr lang="en-US" sz="2200" baseline="30000" dirty="0" smtClean="0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  <a:r>
                <a:rPr lang="en-US" sz="2200" dirty="0" smtClean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en-US" sz="2200" dirty="0" smtClean="0">
                  <a:solidFill>
                    <a:schemeClr val="tx1"/>
                  </a:solidFill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en-US" sz="2200" b="1" dirty="0" smtClean="0">
                  <a:solidFill>
                    <a:srgbClr val="7030A0"/>
                  </a:solidFill>
                  <a:latin typeface="Comic Sans MS" pitchFamily="66" charset="0"/>
                  <a:sym typeface="Wingdings" pitchFamily="2" charset="2"/>
                </a:rPr>
                <a:t>R</a:t>
              </a:r>
              <a:r>
                <a:rPr lang="en-US" sz="2200" b="1" baseline="-25000" dirty="0" smtClean="0">
                  <a:solidFill>
                    <a:srgbClr val="7030A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endParaRPr lang="en-US" sz="2200" b="1" baseline="-25000" dirty="0">
                <a:solidFill>
                  <a:srgbClr val="7030A0"/>
                </a:solidFill>
                <a:latin typeface="Comic Sans MS" pitchFamily="66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200401" y="5013158"/>
              <a:ext cx="2667000" cy="54543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en-US" sz="2200" dirty="0" smtClean="0">
                  <a:solidFill>
                    <a:schemeClr val="tx1"/>
                  </a:solidFill>
                  <a:latin typeface="Comic Sans MS" pitchFamily="66" charset="0"/>
                </a:rPr>
                <a:t>g : {0,1}</a:t>
              </a:r>
              <a:r>
                <a:rPr lang="en-US" sz="2200" baseline="30000" dirty="0" smtClean="0">
                  <a:solidFill>
                    <a:schemeClr val="tx1"/>
                  </a:solidFill>
                  <a:latin typeface="Comic Sans MS" pitchFamily="66" charset="0"/>
                </a:rPr>
                <a:t>n</a:t>
              </a:r>
              <a:r>
                <a:rPr lang="en-US" sz="2200" dirty="0" smtClean="0">
                  <a:solidFill>
                    <a:schemeClr val="tx1"/>
                  </a:solidFill>
                  <a:latin typeface="Comic Sans MS" pitchFamily="66" charset="0"/>
                </a:rPr>
                <a:t> </a:t>
              </a:r>
              <a:r>
                <a:rPr lang="en-US" sz="2200" dirty="0" smtClean="0">
                  <a:solidFill>
                    <a:schemeClr val="tx1"/>
                  </a:solidFill>
                  <a:latin typeface="Comic Sans MS" pitchFamily="66" charset="0"/>
                  <a:sym typeface="Wingdings" pitchFamily="2" charset="2"/>
                </a:rPr>
                <a:t> </a:t>
              </a:r>
              <a:r>
                <a:rPr lang="en-US" sz="2200" b="1" dirty="0" smtClean="0">
                  <a:solidFill>
                    <a:srgbClr val="7030A0"/>
                  </a:solidFill>
                  <a:latin typeface="Comic Sans MS" pitchFamily="66" charset="0"/>
                  <a:sym typeface="Wingdings" pitchFamily="2" charset="2"/>
                </a:rPr>
                <a:t>R</a:t>
              </a:r>
              <a:r>
                <a:rPr lang="en-US" sz="2200" b="1" baseline="-25000" dirty="0" smtClean="0">
                  <a:solidFill>
                    <a:srgbClr val="7030A0"/>
                  </a:solidFill>
                  <a:latin typeface="Comic Sans MS" pitchFamily="66" charset="0"/>
                  <a:sym typeface="Wingdings" pitchFamily="2" charset="2"/>
                </a:rPr>
                <a:t>+</a:t>
              </a:r>
              <a:endParaRPr lang="en-US" sz="22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971744" y="4102709"/>
              <a:ext cx="3273495" cy="445168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Comic Sans MS" pitchFamily="66" charset="0"/>
                </a:rPr>
                <a:t>(x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Comic Sans MS" pitchFamily="66" charset="0"/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Comic Sans MS" pitchFamily="66" charset="0"/>
                </a:rPr>
                <a:t>,f(x</a:t>
              </a:r>
              <a:r>
                <a:rPr lang="en-US" sz="2000" baseline="-25000" dirty="0" smtClean="0">
                  <a:solidFill>
                    <a:schemeClr val="tx1"/>
                  </a:solidFill>
                  <a:latin typeface="Comic Sans MS" pitchFamily="66" charset="0"/>
                </a:rPr>
                <a:t>1</a:t>
              </a:r>
              <a:r>
                <a:rPr lang="en-US" sz="2000" dirty="0" smtClean="0">
                  <a:solidFill>
                    <a:schemeClr val="tx1"/>
                  </a:solidFill>
                  <a:latin typeface="Comic Sans MS" pitchFamily="66" charset="0"/>
                </a:rPr>
                <a:t>)),…, (</a:t>
              </a:r>
              <a:r>
                <a:rPr lang="en-US" sz="2000" dirty="0" err="1" smtClean="0">
                  <a:solidFill>
                    <a:schemeClr val="tx1"/>
                  </a:solidFill>
                  <a:latin typeface="Comic Sans MS" pitchFamily="66" charset="0"/>
                </a:rPr>
                <a:t>x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Comic Sans MS" pitchFamily="66" charset="0"/>
                </a:rPr>
                <a:t>k</a:t>
              </a:r>
              <a:r>
                <a:rPr lang="en-US" sz="2000" dirty="0" err="1" smtClean="0">
                  <a:solidFill>
                    <a:schemeClr val="tx1"/>
                  </a:solidFill>
                  <a:latin typeface="Comic Sans MS" pitchFamily="66" charset="0"/>
                </a:rPr>
                <a:t>,f</a:t>
              </a:r>
              <a:r>
                <a:rPr lang="en-US" sz="2000" dirty="0" smtClean="0">
                  <a:solidFill>
                    <a:schemeClr val="tx1"/>
                  </a:solidFill>
                  <a:latin typeface="Comic Sans MS" pitchFamily="66" charset="0"/>
                </a:rPr>
                <a:t>(</a:t>
              </a:r>
              <a:r>
                <a:rPr lang="en-US" sz="2000" dirty="0" err="1" smtClean="0">
                  <a:solidFill>
                    <a:schemeClr val="tx1"/>
                  </a:solidFill>
                  <a:latin typeface="Comic Sans MS" pitchFamily="66" charset="0"/>
                </a:rPr>
                <a:t>x</a:t>
              </a:r>
              <a:r>
                <a:rPr lang="en-US" sz="2000" baseline="-25000" dirty="0" err="1" smtClean="0">
                  <a:solidFill>
                    <a:schemeClr val="tx1"/>
                  </a:solidFill>
                  <a:latin typeface="Comic Sans MS" pitchFamily="66" charset="0"/>
                </a:rPr>
                <a:t>k</a:t>
              </a:r>
              <a:r>
                <a:rPr lang="en-US" sz="2000" dirty="0" smtClean="0">
                  <a:solidFill>
                    <a:schemeClr val="tx1"/>
                  </a:solidFill>
                  <a:latin typeface="Comic Sans MS" pitchFamily="66" charset="0"/>
                </a:rPr>
                <a:t>))</a:t>
              </a:r>
              <a:endParaRPr lang="en-US" sz="2000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</p:grpSp>
      <p:sp>
        <p:nvSpPr>
          <p:cNvPr id="22" name="Content Placeholder 4"/>
          <p:cNvSpPr txBox="1">
            <a:spLocks/>
          </p:cNvSpPr>
          <p:nvPr/>
        </p:nvSpPr>
        <p:spPr>
          <a:xfrm>
            <a:off x="393031" y="4190034"/>
            <a:ext cx="8750969" cy="658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Algorithm sees (x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,f(x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)),…, (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x</a:t>
            </a:r>
            <a:r>
              <a:rPr kumimoji="0" lang="en-US" sz="2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k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,f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x</a:t>
            </a:r>
            <a:r>
              <a:rPr kumimoji="0" lang="en-US" sz="23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k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)),</a:t>
            </a:r>
            <a:r>
              <a:rPr lang="en-US" sz="2300" dirty="0" smtClean="0">
                <a:latin typeface="Comic Sans MS" pitchFamily="66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x</a:t>
            </a:r>
            <a:r>
              <a:rPr kumimoji="0" lang="en-US" sz="23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</a:t>
            </a:r>
            <a:r>
              <a:rPr lang="en-US" sz="2300" dirty="0" smtClean="0">
                <a:latin typeface="Comic Sans MS" pitchFamily="66" charset="0"/>
              </a:rPr>
              <a:t> </a:t>
            </a:r>
            <a:r>
              <a:rPr kumimoji="0" lang="en-US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i.i.d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 from D</a:t>
            </a:r>
          </a:p>
        </p:txBody>
      </p:sp>
      <p:sp>
        <p:nvSpPr>
          <p:cNvPr id="21" name="Content Placeholder 4"/>
          <p:cNvSpPr txBox="1">
            <a:spLocks/>
          </p:cNvSpPr>
          <p:nvPr/>
        </p:nvSpPr>
        <p:spPr>
          <a:xfrm>
            <a:off x="1195137" y="5882526"/>
            <a:ext cx="6264442" cy="5423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“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Probably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Mostly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Approximately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Correct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”</a:t>
            </a:r>
          </a:p>
        </p:txBody>
      </p:sp>
      <p:sp>
        <p:nvSpPr>
          <p:cNvPr id="25" name="Content Placeholder 4"/>
          <p:cNvSpPr txBox="1">
            <a:spLocks/>
          </p:cNvSpPr>
          <p:nvPr/>
        </p:nvSpPr>
        <p:spPr>
          <a:xfrm>
            <a:off x="364952" y="4703395"/>
            <a:ext cx="8382000" cy="1035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Algorithm produces “hypothesis” g.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 (Hopefully g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¼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f)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Pr</a:t>
            </a:r>
            <a:r>
              <a:rPr kumimoji="0" lang="en-US" sz="2400" b="0" i="0" u="none" strike="noStrike" kern="1200" cap="none" spc="0" normalizeH="0" baseline="-16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x</a:t>
            </a:r>
            <a:r>
              <a:rPr kumimoji="0" lang="en-US" sz="2400" b="0" i="0" u="none" strike="noStrike" kern="1200" cap="none" spc="0" normalizeH="0" baseline="-28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  <a:r>
              <a:rPr kumimoji="0" lang="en-US" sz="2400" b="0" i="0" u="none" strike="noStrike" kern="1200" cap="none" spc="0" normalizeH="0" baseline="-16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,…,</a:t>
            </a:r>
            <a:r>
              <a:rPr kumimoji="0" lang="en-US" sz="2400" b="0" i="0" u="none" strike="noStrike" kern="1200" cap="none" spc="0" normalizeH="0" baseline="-16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x</a:t>
            </a:r>
            <a:r>
              <a:rPr kumimoji="0" lang="en-US" sz="2400" b="0" i="0" u="none" strike="noStrike" kern="1200" cap="none" spc="0" normalizeH="0" baseline="-28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Pr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g(x)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sy10"/>
              </a:rPr>
              <a:t>·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f(x)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sy10"/>
              </a:rPr>
              <a:t>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mi10"/>
              </a:rPr>
              <a:t>®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g(x)</a:t>
            </a:r>
            <a:r>
              <a:rPr lang="en-US" sz="2400" noProof="0" dirty="0" smtClean="0">
                <a:latin typeface="Comic Sans MS" pitchFamily="66" charset="0"/>
              </a:rPr>
              <a:t>]</a:t>
            </a:r>
            <a:r>
              <a:rPr lang="en-US" sz="2400" noProof="0" dirty="0" smtClean="0">
                <a:latin typeface="cmsy10"/>
              </a:rPr>
              <a:t>¸</a:t>
            </a:r>
            <a:r>
              <a:rPr lang="en-US" sz="2400" noProof="0" dirty="0" smtClean="0"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1-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mi10"/>
              </a:rPr>
              <a:t>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]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sy10"/>
              </a:rPr>
              <a:t>¸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1-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mmi10"/>
              </a:rPr>
              <a:t>±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Picture 19" descr="MCj013456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866" y="1840778"/>
            <a:ext cx="833498" cy="1188720"/>
          </a:xfrm>
          <a:prstGeom prst="rect">
            <a:avLst/>
          </a:prstGeom>
          <a:noFill/>
        </p:spPr>
      </p:pic>
      <p:pic>
        <p:nvPicPr>
          <p:cNvPr id="36" name="Picture 5" descr="MCj027854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0118" y="1985156"/>
            <a:ext cx="939235" cy="1188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2" grpId="0"/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00784" y="3260542"/>
            <a:ext cx="8265700" cy="1455842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92768" y="733927"/>
            <a:ext cx="8077200" cy="1672390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Main results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4064" y="871795"/>
            <a:ext cx="8662737" cy="1522477"/>
          </a:xfrm>
        </p:spPr>
        <p:txBody>
          <a:bodyPr>
            <a:normAutofit/>
          </a:bodyPr>
          <a:lstStyle/>
          <a:p>
            <a:pPr>
              <a:spcBef>
                <a:spcPts val="2000"/>
              </a:spcBef>
              <a:buNone/>
            </a:pPr>
            <a:r>
              <a:rPr lang="en-US" sz="2200" spc="30" dirty="0" smtClean="0">
                <a:latin typeface="Comic Sans MS" pitchFamily="66" charset="0"/>
              </a:rPr>
              <a:t/>
            </a:r>
            <a:br>
              <a:rPr lang="en-US" sz="2200" spc="30" dirty="0" smtClean="0">
                <a:latin typeface="Comic Sans MS" pitchFamily="66" charset="0"/>
              </a:rPr>
            </a:br>
            <a:r>
              <a:rPr lang="en-US" sz="2200" spc="30" dirty="0" smtClean="0">
                <a:latin typeface="cmsy10"/>
              </a:rPr>
              <a:t>9</a:t>
            </a:r>
            <a:r>
              <a:rPr lang="en-US" sz="2200" spc="30" dirty="0" smtClean="0">
                <a:latin typeface="Comic Sans MS" pitchFamily="66" charset="0"/>
              </a:rPr>
              <a:t> an alg. for PMAC-learning the class of non-negative, monotone, </a:t>
            </a:r>
            <a:r>
              <a:rPr lang="en-US" sz="2200" spc="30" dirty="0" err="1" smtClean="0">
                <a:latin typeface="Comic Sans MS" pitchFamily="66" charset="0"/>
              </a:rPr>
              <a:t>submodular</a:t>
            </a:r>
            <a:r>
              <a:rPr lang="en-US" sz="2200" spc="30" dirty="0" smtClean="0">
                <a:latin typeface="Comic Sans MS" pitchFamily="66" charset="0"/>
              </a:rPr>
              <a:t> fns (</a:t>
            </a:r>
            <a:r>
              <a:rPr lang="en-US" sz="2200" spc="30" dirty="0" err="1" smtClean="0">
                <a:latin typeface="Comic Sans MS" pitchFamily="66" charset="0"/>
              </a:rPr>
              <a:t>w.r.t</a:t>
            </a:r>
            <a:r>
              <a:rPr lang="en-US" sz="2200" spc="30" dirty="0" smtClean="0">
                <a:latin typeface="Comic Sans MS" pitchFamily="66" charset="0"/>
              </a:rPr>
              <a:t>. an arbitrary distribution) with an approx. factor </a:t>
            </a:r>
            <a:r>
              <a:rPr lang="en-US" sz="2200" spc="3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O</a:t>
            </a:r>
            <a:r>
              <a:rPr lang="en-US" sz="2200" spc="30" dirty="0" smtClean="0">
                <a:solidFill>
                  <a:srgbClr val="0070C0"/>
                </a:solidFill>
                <a:latin typeface="Comic Sans MS" pitchFamily="66" charset="0"/>
              </a:rPr>
              <a:t>(n</a:t>
            </a:r>
            <a:r>
              <a:rPr lang="en-US" sz="2200" spc="30" baseline="30000" dirty="0" smtClean="0">
                <a:solidFill>
                  <a:srgbClr val="0070C0"/>
                </a:solidFill>
                <a:latin typeface="Comic Sans MS" pitchFamily="66" charset="0"/>
              </a:rPr>
              <a:t>1/2</a:t>
            </a:r>
            <a:r>
              <a:rPr lang="en-US" sz="2200" spc="30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en-US" sz="2200" spc="3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009" y="3741827"/>
            <a:ext cx="8816196" cy="12392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defRPr/>
            </a:pPr>
            <a:r>
              <a:rPr lang="en-US" sz="2200" b="1" dirty="0" smtClean="0">
                <a:latin typeface="Comic Sans MS" pitchFamily="66" charset="0"/>
              </a:rPr>
              <a:t>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No algorithm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can PMAC learn the class of</a:t>
            </a:r>
            <a:r>
              <a:rPr lang="en-US" sz="2200" dirty="0" smtClean="0">
                <a:latin typeface="Comic Sans MS" pitchFamily="66" charset="0"/>
              </a:rPr>
              <a:t> non-neg., monotone, </a:t>
            </a:r>
            <a:r>
              <a:rPr lang="en-US" sz="2200" dirty="0" err="1" smtClean="0">
                <a:latin typeface="Comic Sans MS" pitchFamily="66" charset="0"/>
              </a:rPr>
              <a:t>submodular</a:t>
            </a:r>
            <a:r>
              <a:rPr lang="en-US" sz="2200" dirty="0" smtClean="0">
                <a:latin typeface="Comic Sans MS" pitchFamily="66" charset="0"/>
              </a:rPr>
              <a:t> fns with an approx. factor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Comic Sans MS" pitchFamily="66" charset="0"/>
                <a:sym typeface="Symbol"/>
              </a:rPr>
              <a:t>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(n</a:t>
            </a:r>
            <a:r>
              <a:rPr kumimoji="0" lang="en-US" sz="2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1/3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7538" y="3270014"/>
            <a:ext cx="7677209" cy="4958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(Our general lower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9622" y="733920"/>
            <a:ext cx="7677209" cy="7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(Our general upper bound)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86082" y="2483917"/>
            <a:ext cx="6129146" cy="343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Much </a:t>
            </a:r>
            <a:r>
              <a:rPr kumimoji="0" lang="en-US" sz="230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simpler</a:t>
            </a:r>
            <a:r>
              <a:rPr kumimoji="0" lang="en-US" sz="23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alg.</a:t>
            </a:r>
            <a:r>
              <a:rPr kumimoji="0" lang="en-US" sz="23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compared to GIHM’09 </a:t>
            </a:r>
            <a:endParaRPr kumimoji="0" lang="en-US" sz="23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9" name="Picture 16" descr="MCj04280850000[1]"/>
          <p:cNvPicPr>
            <a:picLocks noChangeAspect="1" noChangeArrowheads="1"/>
          </p:cNvPicPr>
          <p:nvPr/>
        </p:nvPicPr>
        <p:blipFill>
          <a:blip r:embed="rId2" cstate="print">
            <a:lum contrast="-22000"/>
          </a:blip>
          <a:srcRect/>
          <a:stretch>
            <a:fillRect/>
          </a:stretch>
        </p:blipFill>
        <p:spPr bwMode="auto">
          <a:xfrm>
            <a:off x="7327221" y="1880955"/>
            <a:ext cx="914400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27806" y="4789944"/>
            <a:ext cx="1741631" cy="41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Note</a:t>
            </a:r>
            <a:r>
              <a:rPr kumimoji="0" lang="en-US" sz="23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</a:t>
            </a:r>
            <a:endParaRPr kumimoji="0" lang="en-US" sz="230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14158" y="4797960"/>
            <a:ext cx="6538215" cy="391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</a:t>
            </a:r>
            <a:r>
              <a:rPr kumimoji="0" lang="en-US" sz="23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GIHM’09 lower bound fails in our model. </a:t>
            </a:r>
            <a:endParaRPr kumimoji="0" lang="en-US" sz="23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87694" y="2451720"/>
            <a:ext cx="1741631" cy="419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Note</a:t>
            </a:r>
            <a:r>
              <a:rPr kumimoji="0" lang="en-US" sz="23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</a:t>
            </a:r>
            <a:endParaRPr kumimoji="0" lang="en-US" sz="23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04800" y="5558751"/>
            <a:ext cx="8077200" cy="890175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2832" y="5961332"/>
            <a:ext cx="6340631" cy="57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Matroid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rank functions, const. approx.</a:t>
            </a:r>
            <a:endParaRPr kumimoji="0" lang="en-US" sz="2200" b="0" i="0" u="none" strike="noStrike" kern="1200" cap="none" spc="1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283686" y="5522655"/>
            <a:ext cx="7677209" cy="753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 </a:t>
            </a: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(Product distributions)</a:t>
            </a:r>
            <a:b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5" grpId="0" animBg="1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04800" y="1359579"/>
            <a:ext cx="8077200" cy="1864884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800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A General Upper Bound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686" y="1377038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</a:t>
            </a: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12032" y="1533555"/>
            <a:ext cx="8662737" cy="1522477"/>
          </a:xfrm>
        </p:spPr>
        <p:txBody>
          <a:bodyPr>
            <a:normAutofit lnSpcReduction="10000"/>
          </a:bodyPr>
          <a:lstStyle/>
          <a:p>
            <a:pPr>
              <a:spcBef>
                <a:spcPts val="2000"/>
              </a:spcBef>
              <a:buNone/>
            </a:pP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spc="10" dirty="0" smtClean="0">
                <a:latin typeface="cmsy10"/>
              </a:rPr>
              <a:t>9</a:t>
            </a:r>
            <a:r>
              <a:rPr lang="en-US" sz="2400" spc="10" dirty="0" smtClean="0">
                <a:latin typeface="Comic Sans MS" pitchFamily="66" charset="0"/>
              </a:rPr>
              <a:t> an alg. for PMAC-learning the class of non-negative, monotone, </a:t>
            </a:r>
            <a:r>
              <a:rPr lang="en-US" sz="2400" spc="10" dirty="0" err="1" smtClean="0">
                <a:latin typeface="Comic Sans MS" pitchFamily="66" charset="0"/>
              </a:rPr>
              <a:t>submodular</a:t>
            </a:r>
            <a:r>
              <a:rPr lang="en-US" sz="2400" spc="10" dirty="0" smtClean="0">
                <a:latin typeface="Comic Sans MS" pitchFamily="66" charset="0"/>
              </a:rPr>
              <a:t> fns (</a:t>
            </a:r>
            <a:r>
              <a:rPr lang="en-US" sz="2400" spc="10" dirty="0" err="1" smtClean="0">
                <a:latin typeface="Comic Sans MS" pitchFamily="66" charset="0"/>
              </a:rPr>
              <a:t>w.r.t</a:t>
            </a:r>
            <a:r>
              <a:rPr lang="en-US" sz="2400" spc="10" dirty="0" smtClean="0">
                <a:latin typeface="Comic Sans MS" pitchFamily="66" charset="0"/>
              </a:rPr>
              <a:t>. an arbitrary distribution) with an approx. factor </a:t>
            </a:r>
            <a:r>
              <a:rPr lang="en-US" sz="2400" spc="10" dirty="0" smtClean="0">
                <a:solidFill>
                  <a:srgbClr val="0070C0"/>
                </a:solidFill>
                <a:latin typeface="Comic Sans MS" pitchFamily="66" charset="0"/>
                <a:sym typeface="Symbol"/>
              </a:rPr>
              <a:t>O</a:t>
            </a:r>
            <a:r>
              <a:rPr lang="en-US" sz="2400" spc="10" dirty="0" smtClean="0">
                <a:solidFill>
                  <a:srgbClr val="0070C0"/>
                </a:solidFill>
                <a:latin typeface="Comic Sans MS" pitchFamily="66" charset="0"/>
              </a:rPr>
              <a:t>(n</a:t>
            </a:r>
            <a:r>
              <a:rPr lang="en-US" sz="2400" spc="10" baseline="30000" dirty="0" smtClean="0">
                <a:solidFill>
                  <a:srgbClr val="0070C0"/>
                </a:solidFill>
                <a:latin typeface="Comic Sans MS" pitchFamily="66" charset="0"/>
              </a:rPr>
              <a:t>1/2</a:t>
            </a:r>
            <a:r>
              <a:rPr lang="en-US" sz="2400" spc="10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r>
              <a:rPr lang="en-US" sz="2400" spc="10" dirty="0" smtClean="0">
                <a:latin typeface="Comic Sans MS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0124"/>
            <a:ext cx="8939462" cy="1143000"/>
          </a:xfrm>
        </p:spPr>
        <p:txBody>
          <a:bodyPr>
            <a:noAutofit/>
          </a:bodyPr>
          <a:lstStyle/>
          <a:p>
            <a:r>
              <a:rPr lang="en-US" sz="3400" dirty="0" err="1" smtClean="0">
                <a:latin typeface="Comic Sans MS" pitchFamily="66" charset="0"/>
              </a:rPr>
              <a:t>Subaddtive</a:t>
            </a:r>
            <a:r>
              <a:rPr lang="en-US" sz="3400" dirty="0" smtClean="0">
                <a:latin typeface="Comic Sans MS" pitchFamily="66" charset="0"/>
              </a:rPr>
              <a:t> Fns are Approximately Linear</a:t>
            </a:r>
            <a:endParaRPr lang="en-US" sz="3400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751" y="1331803"/>
            <a:ext cx="8781862" cy="161593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Let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en-US" sz="2400" dirty="0" smtClean="0">
                <a:latin typeface="Comic Sans MS" pitchFamily="66" charset="0"/>
              </a:rPr>
              <a:t> be non-negative, monotone and </a:t>
            </a:r>
            <a:r>
              <a:rPr lang="en-US" sz="2400" dirty="0" err="1" smtClean="0">
                <a:latin typeface="Comic Sans MS" pitchFamily="66" charset="0"/>
              </a:rPr>
              <a:t>subadditive</a:t>
            </a:r>
            <a:endParaRPr lang="en-US" sz="2400" dirty="0" smtClean="0">
              <a:latin typeface="Comic Sans MS" pitchFamily="66" charset="0"/>
            </a:endParaRPr>
          </a:p>
          <a:p>
            <a:r>
              <a:rPr lang="en-US" sz="2400" b="1" dirty="0" smtClean="0">
                <a:latin typeface="Comic Sans MS" pitchFamily="66" charset="0"/>
              </a:rPr>
              <a:t>Claim: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en-US" sz="2400" dirty="0" smtClean="0">
                <a:latin typeface="Comic Sans MS" pitchFamily="66" charset="0"/>
              </a:rPr>
              <a:t> can be approximated to within factor </a:t>
            </a:r>
            <a:r>
              <a:rPr lang="en-US" sz="2400" dirty="0" smtClean="0">
                <a:solidFill>
                  <a:srgbClr val="C32519"/>
                </a:solidFill>
                <a:latin typeface="Comic Sans MS" pitchFamily="66" charset="0"/>
              </a:rPr>
              <a:t>n</a:t>
            </a:r>
            <a:r>
              <a:rPr lang="en-US" sz="2400" dirty="0" smtClean="0">
                <a:latin typeface="Comic Sans MS" pitchFamily="66" charset="0"/>
              </a:rPr>
              <a:t/>
            </a:r>
            <a:br>
              <a:rPr lang="en-US" sz="2400" dirty="0" smtClean="0">
                <a:latin typeface="Comic Sans MS" pitchFamily="66" charset="0"/>
              </a:rPr>
            </a:br>
            <a:r>
              <a:rPr lang="en-US" sz="2400" dirty="0" smtClean="0">
                <a:latin typeface="Comic Sans MS" pitchFamily="66" charset="0"/>
              </a:rPr>
              <a:t>by a </a:t>
            </a:r>
            <a:r>
              <a:rPr lang="en-US" sz="2400" b="1" dirty="0" smtClean="0">
                <a:solidFill>
                  <a:srgbClr val="00B050"/>
                </a:solidFill>
                <a:latin typeface="Comic Sans MS" pitchFamily="66" charset="0"/>
              </a:rPr>
              <a:t>linear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function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2647" y="4463701"/>
            <a:ext cx="7748354" cy="14561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Comic Sans MS" pitchFamily="66" charset="0"/>
              </a:rPr>
              <a:t>Subadditive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:   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f(S)+f(T)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f(S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T)     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S,T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V</a:t>
            </a:r>
          </a:p>
          <a:p>
            <a:pPr algn="ctr"/>
            <a:r>
              <a:rPr lang="en-US" sz="26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Comic Sans MS" pitchFamily="66" charset="0"/>
              </a:rPr>
              <a:t>Monotonicity</a:t>
            </a:r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        f(S)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f(T)                 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S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T</a:t>
            </a:r>
          </a:p>
          <a:p>
            <a:pPr algn="ctr"/>
            <a:r>
              <a:rPr lang="en-US" sz="2200" b="1" dirty="0" smtClean="0">
                <a:solidFill>
                  <a:schemeClr val="tx1"/>
                </a:solidFill>
                <a:latin typeface="Comic Sans MS" pitchFamily="66" charset="0"/>
              </a:rPr>
              <a:t>   Non-negativity: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           f(S)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0                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S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V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303202" y="3080040"/>
            <a:ext cx="8781862" cy="1191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Proof Sketch: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Let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(S) =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/>
                <a:sym typeface="Symbol"/>
              </a:rPr>
              <a:t>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  <a:sym typeface="Symbol"/>
              </a:rPr>
              <a:t>s in S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({s}).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(S)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·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(S)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·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n </a:t>
            </a:r>
            <a:r>
              <a:rPr lang="en-US" sz="2400" dirty="0" smtClean="0">
                <a:solidFill>
                  <a:srgbClr val="0070C0"/>
                </a:solidFill>
                <a:latin typeface="cmsy10"/>
              </a:rPr>
              <a:t>¢</a:t>
            </a:r>
            <a:r>
              <a:rPr lang="en-US" sz="2400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itchFamily="66" charset="0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(S).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4"/>
          <p:cNvGrpSpPr/>
          <p:nvPr/>
        </p:nvGrpSpPr>
        <p:grpSpPr>
          <a:xfrm>
            <a:off x="1611321" y="4126895"/>
            <a:ext cx="5082379" cy="1678765"/>
            <a:chOff x="968494" y="1536759"/>
            <a:chExt cx="7353300" cy="2428875"/>
          </a:xfrm>
        </p:grpSpPr>
        <p:sp>
          <p:nvSpPr>
            <p:cNvPr id="8" name="Oval 7"/>
            <p:cNvSpPr/>
            <p:nvPr/>
          </p:nvSpPr>
          <p:spPr>
            <a:xfrm>
              <a:off x="968494" y="352748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178169" y="2451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8102719" y="2546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40094" y="28702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92494" y="3308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654419" y="37465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4054594" y="15367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216519" y="19558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4368919" y="23940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530844" y="2832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845169" y="37370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683244" y="32798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6340594" y="20511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492994" y="24702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6654919" y="29083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816844" y="33465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stCxn id="8" idx="7"/>
              <a:endCxn id="9" idx="3"/>
            </p:cNvCxnSpPr>
            <p:nvPr/>
          </p:nvCxnSpPr>
          <p:spPr>
            <a:xfrm rot="5400000" flipH="1" flipV="1">
              <a:off x="1222161" y="2571476"/>
              <a:ext cx="921416" cy="10547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8" idx="6"/>
              <a:endCxn id="11" idx="3"/>
            </p:cNvCxnSpPr>
            <p:nvPr/>
          </p:nvCxnSpPr>
          <p:spPr>
            <a:xfrm flipV="1">
              <a:off x="1187569" y="3057251"/>
              <a:ext cx="1184608" cy="579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8" idx="6"/>
              <a:endCxn id="12" idx="2"/>
            </p:cNvCxnSpPr>
            <p:nvPr/>
          </p:nvCxnSpPr>
          <p:spPr>
            <a:xfrm flipV="1">
              <a:off x="1187569" y="3417947"/>
              <a:ext cx="1304925" cy="2190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8" idx="5"/>
              <a:endCxn id="13" idx="2"/>
            </p:cNvCxnSpPr>
            <p:nvPr/>
          </p:nvCxnSpPr>
          <p:spPr>
            <a:xfrm rot="16200000" flipH="1">
              <a:off x="1834142" y="3035819"/>
              <a:ext cx="141621" cy="14989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9" idx="7"/>
              <a:endCxn id="14" idx="2"/>
            </p:cNvCxnSpPr>
            <p:nvPr/>
          </p:nvCxnSpPr>
          <p:spPr>
            <a:xfrm rot="5400000" flipH="1" flipV="1">
              <a:off x="2791405" y="1220054"/>
              <a:ext cx="836945" cy="16894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9" idx="6"/>
              <a:endCxn id="15" idx="2"/>
            </p:cNvCxnSpPr>
            <p:nvPr/>
          </p:nvCxnSpPr>
          <p:spPr>
            <a:xfrm flipV="1">
              <a:off x="2397244" y="2065397"/>
              <a:ext cx="1819275" cy="4953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9" idx="5"/>
              <a:endCxn id="16" idx="2"/>
            </p:cNvCxnSpPr>
            <p:nvPr/>
          </p:nvCxnSpPr>
          <p:spPr>
            <a:xfrm rot="5400000" flipH="1" flipV="1">
              <a:off x="3299738" y="1568970"/>
              <a:ext cx="134604" cy="20037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" idx="7"/>
              <a:endCxn id="14" idx="3"/>
            </p:cNvCxnSpPr>
            <p:nvPr/>
          </p:nvCxnSpPr>
          <p:spPr>
            <a:xfrm rot="5400000" flipH="1" flipV="1">
              <a:off x="2717586" y="1533252"/>
              <a:ext cx="117859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1" idx="6"/>
              <a:endCxn id="17" idx="2"/>
            </p:cNvCxnSpPr>
            <p:nvPr/>
          </p:nvCxnSpPr>
          <p:spPr>
            <a:xfrm flipV="1">
              <a:off x="2559169" y="2941697"/>
              <a:ext cx="1971675" cy="381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" idx="5"/>
              <a:endCxn id="19" idx="2"/>
            </p:cNvCxnSpPr>
            <p:nvPr/>
          </p:nvCxnSpPr>
          <p:spPr>
            <a:xfrm rot="16200000" flipH="1">
              <a:off x="3439105" y="2145232"/>
              <a:ext cx="332121" cy="21561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2" idx="7"/>
              <a:endCxn id="15" idx="3"/>
            </p:cNvCxnSpPr>
            <p:nvPr/>
          </p:nvCxnSpPr>
          <p:spPr>
            <a:xfrm rot="5400000" flipH="1" flipV="1">
              <a:off x="2865224" y="1957114"/>
              <a:ext cx="1197641" cy="156911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6"/>
              <a:endCxn id="17" idx="3"/>
            </p:cNvCxnSpPr>
            <p:nvPr/>
          </p:nvCxnSpPr>
          <p:spPr>
            <a:xfrm flipV="1">
              <a:off x="2711569" y="3019151"/>
              <a:ext cx="1851358" cy="3987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2" idx="5"/>
              <a:endCxn id="18" idx="2"/>
            </p:cNvCxnSpPr>
            <p:nvPr/>
          </p:nvCxnSpPr>
          <p:spPr>
            <a:xfrm rot="16200000" flipH="1">
              <a:off x="3586742" y="2588144"/>
              <a:ext cx="351171" cy="216568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3" idx="7"/>
              <a:endCxn id="16" idx="3"/>
            </p:cNvCxnSpPr>
            <p:nvPr/>
          </p:nvCxnSpPr>
          <p:spPr>
            <a:xfrm rot="5400000" flipH="1" flipV="1">
              <a:off x="3022386" y="2400027"/>
              <a:ext cx="119764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3" idx="6"/>
              <a:endCxn id="18" idx="3"/>
            </p:cNvCxnSpPr>
            <p:nvPr/>
          </p:nvCxnSpPr>
          <p:spPr>
            <a:xfrm>
              <a:off x="2873494" y="3856097"/>
              <a:ext cx="2003758" cy="6792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4" idx="6"/>
              <a:endCxn id="20" idx="1"/>
            </p:cNvCxnSpPr>
            <p:nvPr/>
          </p:nvCxnSpPr>
          <p:spPr>
            <a:xfrm>
              <a:off x="4273669" y="16462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14" idx="5"/>
              <a:endCxn id="21" idx="1"/>
            </p:cNvCxnSpPr>
            <p:nvPr/>
          </p:nvCxnSpPr>
          <p:spPr>
            <a:xfrm rot="16200000" flipH="1">
              <a:off x="4994061" y="971275"/>
              <a:ext cx="77854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5" idx="6"/>
              <a:endCxn id="20" idx="2"/>
            </p:cNvCxnSpPr>
            <p:nvPr/>
          </p:nvCxnSpPr>
          <p:spPr>
            <a:xfrm>
              <a:off x="4435594" y="2065397"/>
              <a:ext cx="1905000" cy="952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5" idx="5"/>
              <a:endCxn id="22" idx="1"/>
            </p:cNvCxnSpPr>
            <p:nvPr/>
          </p:nvCxnSpPr>
          <p:spPr>
            <a:xfrm rot="16200000" flipH="1">
              <a:off x="5146461" y="1399900"/>
              <a:ext cx="79759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6" idx="6"/>
              <a:endCxn id="21" idx="2"/>
            </p:cNvCxnSpPr>
            <p:nvPr/>
          </p:nvCxnSpPr>
          <p:spPr>
            <a:xfrm>
              <a:off x="4587994" y="2503547"/>
              <a:ext cx="190500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16" idx="5"/>
              <a:endCxn id="22" idx="2"/>
            </p:cNvCxnSpPr>
            <p:nvPr/>
          </p:nvCxnSpPr>
          <p:spPr>
            <a:xfrm rot="16200000" flipH="1">
              <a:off x="5386967" y="1749945"/>
              <a:ext cx="436896" cy="209900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7" idx="7"/>
              <a:endCxn id="20" idx="3"/>
            </p:cNvCxnSpPr>
            <p:nvPr/>
          </p:nvCxnSpPr>
          <p:spPr>
            <a:xfrm rot="5400000" flipH="1" flipV="1">
              <a:off x="5232186" y="1723752"/>
              <a:ext cx="626141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7" idx="6"/>
              <a:endCxn id="23" idx="1"/>
            </p:cNvCxnSpPr>
            <p:nvPr/>
          </p:nvCxnSpPr>
          <p:spPr>
            <a:xfrm>
              <a:off x="4749919" y="29416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9" idx="7"/>
              <a:endCxn id="21" idx="3"/>
            </p:cNvCxnSpPr>
            <p:nvPr/>
          </p:nvCxnSpPr>
          <p:spPr>
            <a:xfrm rot="5400000" flipH="1" flipV="1">
              <a:off x="5370298" y="2157139"/>
              <a:ext cx="65471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9" idx="6"/>
              <a:endCxn id="23" idx="2"/>
            </p:cNvCxnSpPr>
            <p:nvPr/>
          </p:nvCxnSpPr>
          <p:spPr>
            <a:xfrm>
              <a:off x="4902319" y="3389372"/>
              <a:ext cx="1914525" cy="666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8" idx="7"/>
              <a:endCxn id="22" idx="3"/>
            </p:cNvCxnSpPr>
            <p:nvPr/>
          </p:nvCxnSpPr>
          <p:spPr>
            <a:xfrm rot="5400000" flipH="1" flipV="1">
              <a:off x="5522698" y="2604814"/>
              <a:ext cx="67376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8" idx="6"/>
              <a:endCxn id="23" idx="3"/>
            </p:cNvCxnSpPr>
            <p:nvPr/>
          </p:nvCxnSpPr>
          <p:spPr>
            <a:xfrm flipV="1">
              <a:off x="5064244" y="3533501"/>
              <a:ext cx="1784683" cy="3130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0" idx="6"/>
              <a:endCxn id="10" idx="1"/>
            </p:cNvCxnSpPr>
            <p:nvPr/>
          </p:nvCxnSpPr>
          <p:spPr>
            <a:xfrm>
              <a:off x="6559669" y="2160647"/>
              <a:ext cx="1575133" cy="4178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1" idx="6"/>
              <a:endCxn id="10" idx="2"/>
            </p:cNvCxnSpPr>
            <p:nvPr/>
          </p:nvCxnSpPr>
          <p:spPr>
            <a:xfrm>
              <a:off x="6712069" y="2579747"/>
              <a:ext cx="139065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2" idx="6"/>
              <a:endCxn id="10" idx="2"/>
            </p:cNvCxnSpPr>
            <p:nvPr/>
          </p:nvCxnSpPr>
          <p:spPr>
            <a:xfrm flipV="1">
              <a:off x="6873994" y="2655947"/>
              <a:ext cx="1228725" cy="3619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3" idx="6"/>
              <a:endCxn id="10" idx="3"/>
            </p:cNvCxnSpPr>
            <p:nvPr/>
          </p:nvCxnSpPr>
          <p:spPr>
            <a:xfrm flipV="1">
              <a:off x="7035919" y="2733401"/>
              <a:ext cx="1098883" cy="7226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6480415" y="497082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56" name="Freeform 55"/>
          <p:cNvSpPr/>
          <p:nvPr/>
        </p:nvSpPr>
        <p:spPr>
          <a:xfrm rot="11601317">
            <a:off x="3122341" y="4579581"/>
            <a:ext cx="884607" cy="892866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87"/>
          <p:cNvGrpSpPr/>
          <p:nvPr/>
        </p:nvGrpSpPr>
        <p:grpSpPr>
          <a:xfrm>
            <a:off x="1510819" y="3548958"/>
            <a:ext cx="5306439" cy="1936308"/>
            <a:chOff x="1510820" y="3581756"/>
            <a:chExt cx="5421826" cy="1903510"/>
          </a:xfrm>
        </p:grpSpPr>
        <p:sp>
          <p:nvSpPr>
            <p:cNvPr id="57" name="Freeform 56"/>
            <p:cNvSpPr/>
            <p:nvPr/>
          </p:nvSpPr>
          <p:spPr>
            <a:xfrm rot="11601317">
              <a:off x="4252958" y="4676243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1601317">
              <a:off x="2264067" y="4896393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1510820" y="3685274"/>
              <a:ext cx="5421826" cy="1799992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40000">
                    <a:alpha val="66667"/>
                  </a:srgbClr>
                </a:gs>
                <a:gs pos="100000">
                  <a:srgbClr val="FF7D7D">
                    <a:alpha val="45000"/>
                  </a:srgbClr>
                </a:gs>
              </a:gsLst>
              <a:lin ang="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2639683" y="3668020"/>
              <a:ext cx="802257" cy="71599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3597216" y="3898985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2337759" y="4485581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442604" y="4038955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295954" y="3581756"/>
              <a:ext cx="405441" cy="42464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93102" y="449420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564038" y="4157778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4537495" y="433225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954576">
              <a:off x="5460520" y="3668022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rgbClr val="FF5757"/>
                </a:gs>
                <a:gs pos="100000">
                  <a:srgbClr val="FFA7A7"/>
                </a:gs>
              </a:gsLst>
              <a:lin ang="16200000" scaled="1"/>
              <a:tileRect/>
            </a:gradFill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336880" y="-238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Comic Sans MS" pitchFamily="66" charset="0"/>
              </a:rPr>
              <a:t>Subaddtive</a:t>
            </a:r>
            <a:r>
              <a:rPr lang="en-US" sz="3200" dirty="0" smtClean="0">
                <a:latin typeface="Comic Sans MS" pitchFamily="66" charset="0"/>
              </a:rPr>
              <a:t> Fns are Approximately Linear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91" name="Freeform 90"/>
          <p:cNvSpPr/>
          <p:nvPr/>
        </p:nvSpPr>
        <p:spPr>
          <a:xfrm rot="21352313">
            <a:off x="1484769" y="2770370"/>
            <a:ext cx="5595041" cy="2435382"/>
          </a:xfrm>
          <a:custGeom>
            <a:avLst/>
            <a:gdLst>
              <a:gd name="connsiteX0" fmla="*/ 0 w 5595041"/>
              <a:gd name="connsiteY0" fmla="*/ 2435382 h 2435382"/>
              <a:gd name="connsiteX1" fmla="*/ 3141552 w 5595041"/>
              <a:gd name="connsiteY1" fmla="*/ 1928388 h 2435382"/>
              <a:gd name="connsiteX2" fmla="*/ 5595041 w 5595041"/>
              <a:gd name="connsiteY2" fmla="*/ 0 h 2435382"/>
              <a:gd name="connsiteX3" fmla="*/ 2534970 w 5595041"/>
              <a:gd name="connsiteY3" fmla="*/ 217283 h 2435382"/>
              <a:gd name="connsiteX4" fmla="*/ 0 w 5595041"/>
              <a:gd name="connsiteY4" fmla="*/ 2435382 h 243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95041" h="2435382">
                <a:moveTo>
                  <a:pt x="0" y="2435382"/>
                </a:moveTo>
                <a:lnTo>
                  <a:pt x="3141552" y="1928388"/>
                </a:lnTo>
                <a:lnTo>
                  <a:pt x="5595041" y="0"/>
                </a:lnTo>
                <a:lnTo>
                  <a:pt x="2534970" y="217283"/>
                </a:lnTo>
                <a:lnTo>
                  <a:pt x="0" y="243538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68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86"/>
          <p:cNvGrpSpPr/>
          <p:nvPr/>
        </p:nvGrpSpPr>
        <p:grpSpPr>
          <a:xfrm rot="19917721">
            <a:off x="705611" y="2080676"/>
            <a:ext cx="6505573" cy="1977252"/>
            <a:chOff x="1519775" y="1797087"/>
            <a:chExt cx="5421826" cy="1944356"/>
          </a:xfrm>
        </p:grpSpPr>
        <p:sp>
          <p:nvSpPr>
            <p:cNvPr id="74" name="Freeform 73"/>
            <p:cNvSpPr/>
            <p:nvPr/>
          </p:nvSpPr>
          <p:spPr>
            <a:xfrm rot="12870205">
              <a:off x="3121908" y="2779732"/>
              <a:ext cx="884607" cy="892866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 rot="12812224">
              <a:off x="4107861" y="2927308"/>
              <a:ext cx="624700" cy="630534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13028520">
              <a:off x="2406221" y="3100641"/>
              <a:ext cx="479056" cy="48353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817043 w 899612"/>
                <a:gd name="connsiteY3" fmla="*/ 485341 h 715992"/>
                <a:gd name="connsiteX0" fmla="*/ 0 w 899612"/>
                <a:gd name="connsiteY0" fmla="*/ 715992 h 715992"/>
                <a:gd name="connsiteX1" fmla="*/ 232913 w 899612"/>
                <a:gd name="connsiteY1" fmla="*/ 0 h 715992"/>
                <a:gd name="connsiteX2" fmla="*/ 802257 w 899612"/>
                <a:gd name="connsiteY2" fmla="*/ 474453 h 715992"/>
                <a:gd name="connsiteX3" fmla="*/ 681062 w 899612"/>
                <a:gd name="connsiteY3" fmla="*/ 659482 h 715992"/>
                <a:gd name="connsiteX0" fmla="*/ 0 w 899612"/>
                <a:gd name="connsiteY0" fmla="*/ 715992 h 775294"/>
                <a:gd name="connsiteX1" fmla="*/ 232913 w 899612"/>
                <a:gd name="connsiteY1" fmla="*/ 0 h 775294"/>
                <a:gd name="connsiteX2" fmla="*/ 802257 w 899612"/>
                <a:gd name="connsiteY2" fmla="*/ 474453 h 775294"/>
                <a:gd name="connsiteX3" fmla="*/ 566698 w 899612"/>
                <a:gd name="connsiteY3" fmla="*/ 775294 h 775294"/>
                <a:gd name="connsiteX0" fmla="*/ 0 w 884607"/>
                <a:gd name="connsiteY0" fmla="*/ 715992 h 775294"/>
                <a:gd name="connsiteX1" fmla="*/ 232913 w 884607"/>
                <a:gd name="connsiteY1" fmla="*/ 0 h 775294"/>
                <a:gd name="connsiteX2" fmla="*/ 802257 w 884607"/>
                <a:gd name="connsiteY2" fmla="*/ 474453 h 775294"/>
                <a:gd name="connsiteX3" fmla="*/ 745370 w 884607"/>
                <a:gd name="connsiteY3" fmla="*/ 706280 h 775294"/>
                <a:gd name="connsiteX4" fmla="*/ 566698 w 884607"/>
                <a:gd name="connsiteY4" fmla="*/ 775294 h 775294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51435"/>
                <a:gd name="connsiteX1" fmla="*/ 232913 w 884607"/>
                <a:gd name="connsiteY1" fmla="*/ 0 h 851435"/>
                <a:gd name="connsiteX2" fmla="*/ 802257 w 884607"/>
                <a:gd name="connsiteY2" fmla="*/ 474453 h 851435"/>
                <a:gd name="connsiteX3" fmla="*/ 745370 w 884607"/>
                <a:gd name="connsiteY3" fmla="*/ 706280 h 851435"/>
                <a:gd name="connsiteX4" fmla="*/ 283325 w 884607"/>
                <a:gd name="connsiteY4" fmla="*/ 851435 h 851435"/>
                <a:gd name="connsiteX5" fmla="*/ 0 w 884607"/>
                <a:gd name="connsiteY5" fmla="*/ 715992 h 851435"/>
                <a:gd name="connsiteX0" fmla="*/ 0 w 884607"/>
                <a:gd name="connsiteY0" fmla="*/ 715992 h 869599"/>
                <a:gd name="connsiteX1" fmla="*/ 232913 w 884607"/>
                <a:gd name="connsiteY1" fmla="*/ 0 h 869599"/>
                <a:gd name="connsiteX2" fmla="*/ 802257 w 884607"/>
                <a:gd name="connsiteY2" fmla="*/ 474453 h 869599"/>
                <a:gd name="connsiteX3" fmla="*/ 745370 w 884607"/>
                <a:gd name="connsiteY3" fmla="*/ 706280 h 869599"/>
                <a:gd name="connsiteX4" fmla="*/ 283325 w 884607"/>
                <a:gd name="connsiteY4" fmla="*/ 851435 h 869599"/>
                <a:gd name="connsiteX5" fmla="*/ 0 w 884607"/>
                <a:gd name="connsiteY5" fmla="*/ 715992 h 869599"/>
                <a:gd name="connsiteX0" fmla="*/ 0 w 884607"/>
                <a:gd name="connsiteY0" fmla="*/ 715992 h 876724"/>
                <a:gd name="connsiteX1" fmla="*/ 232913 w 884607"/>
                <a:gd name="connsiteY1" fmla="*/ 0 h 876724"/>
                <a:gd name="connsiteX2" fmla="*/ 802257 w 884607"/>
                <a:gd name="connsiteY2" fmla="*/ 474453 h 876724"/>
                <a:gd name="connsiteX3" fmla="*/ 745370 w 884607"/>
                <a:gd name="connsiteY3" fmla="*/ 706280 h 876724"/>
                <a:gd name="connsiteX4" fmla="*/ 178622 w 884607"/>
                <a:gd name="connsiteY4" fmla="*/ 858560 h 876724"/>
                <a:gd name="connsiteX5" fmla="*/ 0 w 884607"/>
                <a:gd name="connsiteY5" fmla="*/ 715992 h 876724"/>
                <a:gd name="connsiteX0" fmla="*/ 0 w 884607"/>
                <a:gd name="connsiteY0" fmla="*/ 715992 h 882280"/>
                <a:gd name="connsiteX1" fmla="*/ 232913 w 884607"/>
                <a:gd name="connsiteY1" fmla="*/ 0 h 882280"/>
                <a:gd name="connsiteX2" fmla="*/ 802257 w 884607"/>
                <a:gd name="connsiteY2" fmla="*/ 474453 h 882280"/>
                <a:gd name="connsiteX3" fmla="*/ 745370 w 884607"/>
                <a:gd name="connsiteY3" fmla="*/ 706280 h 882280"/>
                <a:gd name="connsiteX4" fmla="*/ 178622 w 884607"/>
                <a:gd name="connsiteY4" fmla="*/ 858560 h 882280"/>
                <a:gd name="connsiteX5" fmla="*/ 0 w 884607"/>
                <a:gd name="connsiteY5" fmla="*/ 715992 h 882280"/>
                <a:gd name="connsiteX0" fmla="*/ 0 w 884607"/>
                <a:gd name="connsiteY0" fmla="*/ 715992 h 891518"/>
                <a:gd name="connsiteX1" fmla="*/ 232913 w 884607"/>
                <a:gd name="connsiteY1" fmla="*/ 0 h 891518"/>
                <a:gd name="connsiteX2" fmla="*/ 802257 w 884607"/>
                <a:gd name="connsiteY2" fmla="*/ 474453 h 891518"/>
                <a:gd name="connsiteX3" fmla="*/ 745370 w 884607"/>
                <a:gd name="connsiteY3" fmla="*/ 706280 h 891518"/>
                <a:gd name="connsiteX4" fmla="*/ 251746 w 884607"/>
                <a:gd name="connsiteY4" fmla="*/ 867798 h 891518"/>
                <a:gd name="connsiteX5" fmla="*/ 0 w 884607"/>
                <a:gd name="connsiteY5" fmla="*/ 715992 h 891518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86385"/>
                <a:gd name="connsiteX1" fmla="*/ 232913 w 884607"/>
                <a:gd name="connsiteY1" fmla="*/ 0 h 886385"/>
                <a:gd name="connsiteX2" fmla="*/ 802257 w 884607"/>
                <a:gd name="connsiteY2" fmla="*/ 474453 h 886385"/>
                <a:gd name="connsiteX3" fmla="*/ 745370 w 884607"/>
                <a:gd name="connsiteY3" fmla="*/ 706280 h 886385"/>
                <a:gd name="connsiteX4" fmla="*/ 348056 w 884607"/>
                <a:gd name="connsiteY4" fmla="*/ 862665 h 886385"/>
                <a:gd name="connsiteX5" fmla="*/ 0 w 884607"/>
                <a:gd name="connsiteY5" fmla="*/ 715992 h 886385"/>
                <a:gd name="connsiteX0" fmla="*/ 0 w 884607"/>
                <a:gd name="connsiteY0" fmla="*/ 715992 h 862665"/>
                <a:gd name="connsiteX1" fmla="*/ 232913 w 884607"/>
                <a:gd name="connsiteY1" fmla="*/ 0 h 862665"/>
                <a:gd name="connsiteX2" fmla="*/ 802257 w 884607"/>
                <a:gd name="connsiteY2" fmla="*/ 474453 h 862665"/>
                <a:gd name="connsiteX3" fmla="*/ 745370 w 884607"/>
                <a:gd name="connsiteY3" fmla="*/ 706280 h 862665"/>
                <a:gd name="connsiteX4" fmla="*/ 348056 w 884607"/>
                <a:gd name="connsiteY4" fmla="*/ 862665 h 862665"/>
                <a:gd name="connsiteX5" fmla="*/ 0 w 884607"/>
                <a:gd name="connsiteY5" fmla="*/ 715992 h 862665"/>
                <a:gd name="connsiteX0" fmla="*/ 0 w 884607"/>
                <a:gd name="connsiteY0" fmla="*/ 715992 h 882591"/>
                <a:gd name="connsiteX1" fmla="*/ 232913 w 884607"/>
                <a:gd name="connsiteY1" fmla="*/ 0 h 882591"/>
                <a:gd name="connsiteX2" fmla="*/ 802257 w 884607"/>
                <a:gd name="connsiteY2" fmla="*/ 474453 h 882591"/>
                <a:gd name="connsiteX3" fmla="*/ 745370 w 884607"/>
                <a:gd name="connsiteY3" fmla="*/ 706280 h 882591"/>
                <a:gd name="connsiteX4" fmla="*/ 264125 w 884607"/>
                <a:gd name="connsiteY4" fmla="*/ 882591 h 882591"/>
                <a:gd name="connsiteX5" fmla="*/ 0 w 884607"/>
                <a:gd name="connsiteY5" fmla="*/ 715992 h 882591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  <a:gd name="connsiteX0" fmla="*/ 0 w 884607"/>
                <a:gd name="connsiteY0" fmla="*/ 715992 h 892866"/>
                <a:gd name="connsiteX1" fmla="*/ 232913 w 884607"/>
                <a:gd name="connsiteY1" fmla="*/ 0 h 892866"/>
                <a:gd name="connsiteX2" fmla="*/ 802257 w 884607"/>
                <a:gd name="connsiteY2" fmla="*/ 474453 h 892866"/>
                <a:gd name="connsiteX3" fmla="*/ 745370 w 884607"/>
                <a:gd name="connsiteY3" fmla="*/ 706280 h 892866"/>
                <a:gd name="connsiteX4" fmla="*/ 264125 w 884607"/>
                <a:gd name="connsiteY4" fmla="*/ 882591 h 892866"/>
                <a:gd name="connsiteX5" fmla="*/ 0 w 884607"/>
                <a:gd name="connsiteY5" fmla="*/ 715992 h 89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84607" h="892866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  <a:cubicBezTo>
                    <a:pt x="884607" y="585504"/>
                    <a:pt x="835059" y="638257"/>
                    <a:pt x="745370" y="706280"/>
                  </a:cubicBezTo>
                  <a:cubicBezTo>
                    <a:pt x="655681" y="774303"/>
                    <a:pt x="395123" y="892866"/>
                    <a:pt x="264125" y="882591"/>
                  </a:cubicBezTo>
                  <a:cubicBezTo>
                    <a:pt x="133127" y="872316"/>
                    <a:pt x="8402" y="857898"/>
                    <a:pt x="0" y="71599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519775" y="1941452"/>
              <a:ext cx="5421826" cy="1799991"/>
            </a:xfrm>
            <a:custGeom>
              <a:avLst/>
              <a:gdLst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50524"/>
                <a:gd name="connsiteY0" fmla="*/ 2690003 h 2920041"/>
                <a:gd name="connsiteX1" fmla="*/ 1547004 w 8150524"/>
                <a:gd name="connsiteY1" fmla="*/ 2198298 h 2920041"/>
                <a:gd name="connsiteX2" fmla="*/ 4367842 w 8150524"/>
                <a:gd name="connsiteY2" fmla="*/ 2060275 h 2920041"/>
                <a:gd name="connsiteX3" fmla="*/ 8120332 w 8150524"/>
                <a:gd name="connsiteY3" fmla="*/ 1171754 h 2920041"/>
                <a:gd name="connsiteX4" fmla="*/ 4548996 w 8150524"/>
                <a:gd name="connsiteY4" fmla="*/ 58947 h 2920041"/>
                <a:gd name="connsiteX5" fmla="*/ 1616015 w 8150524"/>
                <a:gd name="connsiteY5" fmla="*/ 818071 h 2920041"/>
                <a:gd name="connsiteX6" fmla="*/ 11502 w 8150524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11502 w 8120332"/>
                <a:gd name="connsiteY0" fmla="*/ 2690003 h 2920041"/>
                <a:gd name="connsiteX1" fmla="*/ 1547004 w 8120332"/>
                <a:gd name="connsiteY1" fmla="*/ 2198298 h 2920041"/>
                <a:gd name="connsiteX2" fmla="*/ 4367842 w 8120332"/>
                <a:gd name="connsiteY2" fmla="*/ 2060275 h 2920041"/>
                <a:gd name="connsiteX3" fmla="*/ 8120332 w 8120332"/>
                <a:gd name="connsiteY3" fmla="*/ 1171754 h 2920041"/>
                <a:gd name="connsiteX4" fmla="*/ 4548996 w 8120332"/>
                <a:gd name="connsiteY4" fmla="*/ 58947 h 2920041"/>
                <a:gd name="connsiteX5" fmla="*/ 1616015 w 8120332"/>
                <a:gd name="connsiteY5" fmla="*/ 818071 h 2920041"/>
                <a:gd name="connsiteX6" fmla="*/ 11502 w 8120332"/>
                <a:gd name="connsiteY6" fmla="*/ 2690003 h 2920041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0003 h 2690003"/>
                <a:gd name="connsiteX1" fmla="*/ 1535502 w 8108830"/>
                <a:gd name="connsiteY1" fmla="*/ 2198298 h 2690003"/>
                <a:gd name="connsiteX2" fmla="*/ 4356340 w 8108830"/>
                <a:gd name="connsiteY2" fmla="*/ 2060275 h 2690003"/>
                <a:gd name="connsiteX3" fmla="*/ 8108830 w 8108830"/>
                <a:gd name="connsiteY3" fmla="*/ 1171754 h 2690003"/>
                <a:gd name="connsiteX4" fmla="*/ 4537494 w 8108830"/>
                <a:gd name="connsiteY4" fmla="*/ 58947 h 2690003"/>
                <a:gd name="connsiteX5" fmla="*/ 1604513 w 8108830"/>
                <a:gd name="connsiteY5" fmla="*/ 818071 h 2690003"/>
                <a:gd name="connsiteX6" fmla="*/ 0 w 8108830"/>
                <a:gd name="connsiteY6" fmla="*/ 2690003 h 2690003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697412 h 2697412"/>
                <a:gd name="connsiteX1" fmla="*/ 1535502 w 8108830"/>
                <a:gd name="connsiteY1" fmla="*/ 2205707 h 2697412"/>
                <a:gd name="connsiteX2" fmla="*/ 4356340 w 8108830"/>
                <a:gd name="connsiteY2" fmla="*/ 2067684 h 2697412"/>
                <a:gd name="connsiteX3" fmla="*/ 8108830 w 8108830"/>
                <a:gd name="connsiteY3" fmla="*/ 1179163 h 2697412"/>
                <a:gd name="connsiteX4" fmla="*/ 4537494 w 8108830"/>
                <a:gd name="connsiteY4" fmla="*/ 66356 h 2697412"/>
                <a:gd name="connsiteX5" fmla="*/ 1680713 w 8108830"/>
                <a:gd name="connsiteY5" fmla="*/ 781030 h 2697412"/>
                <a:gd name="connsiteX6" fmla="*/ 0 w 8108830"/>
                <a:gd name="connsiteY6" fmla="*/ 2697412 h 26974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356340 w 8108830"/>
                <a:gd name="connsiteY2" fmla="*/ 214388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5245340 w 8108830"/>
                <a:gd name="connsiteY2" fmla="*/ 1997834 h 2773612"/>
                <a:gd name="connsiteX3" fmla="*/ 8108830 w 8108830"/>
                <a:gd name="connsiteY3" fmla="*/ 1255363 h 2773612"/>
                <a:gd name="connsiteX4" fmla="*/ 4537494 w 8108830"/>
                <a:gd name="connsiteY4" fmla="*/ 142556 h 2773612"/>
                <a:gd name="connsiteX5" fmla="*/ 1680713 w 8108830"/>
                <a:gd name="connsiteY5" fmla="*/ 857230 h 2773612"/>
                <a:gd name="connsiteX6" fmla="*/ 0 w 8108830"/>
                <a:gd name="connsiteY6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108830"/>
                <a:gd name="connsiteY0" fmla="*/ 2773612 h 2773612"/>
                <a:gd name="connsiteX1" fmla="*/ 1535502 w 8108830"/>
                <a:gd name="connsiteY1" fmla="*/ 2281907 h 2773612"/>
                <a:gd name="connsiteX2" fmla="*/ 4077299 w 8108830"/>
                <a:gd name="connsiteY2" fmla="*/ 2157782 h 2773612"/>
                <a:gd name="connsiteX3" fmla="*/ 5245340 w 8108830"/>
                <a:gd name="connsiteY3" fmla="*/ 1997834 h 2773612"/>
                <a:gd name="connsiteX4" fmla="*/ 8108830 w 8108830"/>
                <a:gd name="connsiteY4" fmla="*/ 1255363 h 2773612"/>
                <a:gd name="connsiteX5" fmla="*/ 4537494 w 8108830"/>
                <a:gd name="connsiteY5" fmla="*/ 142556 h 2773612"/>
                <a:gd name="connsiteX6" fmla="*/ 1680713 w 8108830"/>
                <a:gd name="connsiteY6" fmla="*/ 857230 h 2773612"/>
                <a:gd name="connsiteX7" fmla="*/ 0 w 8108830"/>
                <a:gd name="connsiteY7" fmla="*/ 2773612 h 2773612"/>
                <a:gd name="connsiteX0" fmla="*/ 0 w 8058030"/>
                <a:gd name="connsiteY0" fmla="*/ 2675186 h 2675186"/>
                <a:gd name="connsiteX1" fmla="*/ 1535502 w 8058030"/>
                <a:gd name="connsiteY1" fmla="*/ 2183481 h 2675186"/>
                <a:gd name="connsiteX2" fmla="*/ 4077299 w 8058030"/>
                <a:gd name="connsiteY2" fmla="*/ 2059356 h 2675186"/>
                <a:gd name="connsiteX3" fmla="*/ 5245340 w 8058030"/>
                <a:gd name="connsiteY3" fmla="*/ 1899408 h 2675186"/>
                <a:gd name="connsiteX4" fmla="*/ 8058030 w 8058030"/>
                <a:gd name="connsiteY4" fmla="*/ 1023587 h 2675186"/>
                <a:gd name="connsiteX5" fmla="*/ 4537494 w 8058030"/>
                <a:gd name="connsiteY5" fmla="*/ 44130 h 2675186"/>
                <a:gd name="connsiteX6" fmla="*/ 1680713 w 8058030"/>
                <a:gd name="connsiteY6" fmla="*/ 758804 h 2675186"/>
                <a:gd name="connsiteX7" fmla="*/ 0 w 8058030"/>
                <a:gd name="connsiteY7" fmla="*/ 2675186 h 2675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058030" h="2675186">
                  <a:moveTo>
                    <a:pt x="0" y="2675186"/>
                  </a:moveTo>
                  <a:cubicBezTo>
                    <a:pt x="528248" y="2498824"/>
                    <a:pt x="661279" y="2312777"/>
                    <a:pt x="1535502" y="2183481"/>
                  </a:cubicBezTo>
                  <a:cubicBezTo>
                    <a:pt x="2181185" y="2075551"/>
                    <a:pt x="3770143" y="2062251"/>
                    <a:pt x="4077299" y="2059356"/>
                  </a:cubicBezTo>
                  <a:cubicBezTo>
                    <a:pt x="4384455" y="2056461"/>
                    <a:pt x="4581885" y="2072036"/>
                    <a:pt x="5245340" y="1899408"/>
                  </a:cubicBezTo>
                  <a:cubicBezTo>
                    <a:pt x="5908795" y="1726780"/>
                    <a:pt x="7553386" y="1365769"/>
                    <a:pt x="8058030" y="1023587"/>
                  </a:cubicBezTo>
                  <a:cubicBezTo>
                    <a:pt x="7432615" y="733164"/>
                    <a:pt x="5600380" y="88261"/>
                    <a:pt x="4537494" y="44130"/>
                  </a:cubicBezTo>
                  <a:cubicBezTo>
                    <a:pt x="3474608" y="0"/>
                    <a:pt x="2381250" y="177120"/>
                    <a:pt x="1680713" y="758804"/>
                  </a:cubicBezTo>
                  <a:cubicBezTo>
                    <a:pt x="961126" y="1257938"/>
                    <a:pt x="405202" y="2026048"/>
                    <a:pt x="0" y="267518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  <a:alpha val="78000"/>
                  </a:schemeClr>
                </a:gs>
                <a:gs pos="100000">
                  <a:schemeClr val="bg2">
                    <a:lumMod val="90000"/>
                    <a:alpha val="65000"/>
                  </a:schemeClr>
                </a:gs>
              </a:gsLst>
              <a:lin ang="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rot="1194817">
              <a:off x="3189654" y="1797087"/>
              <a:ext cx="802257" cy="71599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 rot="1869592">
              <a:off x="4117193" y="2070504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1255568">
              <a:off x="2630123" y="2415822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80"/>
            <p:cNvSpPr/>
            <p:nvPr/>
          </p:nvSpPr>
          <p:spPr>
            <a:xfrm rot="1279426">
              <a:off x="4835446" y="2314764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81"/>
            <p:cNvSpPr/>
            <p:nvPr/>
          </p:nvSpPr>
          <p:spPr>
            <a:xfrm rot="1472329">
              <a:off x="4839659" y="1809306"/>
              <a:ext cx="405441" cy="424640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82"/>
            <p:cNvSpPr/>
            <p:nvPr/>
          </p:nvSpPr>
          <p:spPr>
            <a:xfrm rot="1315908">
              <a:off x="5377772" y="2719890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 rot="1293118">
              <a:off x="5802063" y="2568287"/>
              <a:ext cx="284672" cy="254062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84"/>
            <p:cNvSpPr/>
            <p:nvPr/>
          </p:nvSpPr>
          <p:spPr>
            <a:xfrm rot="847363">
              <a:off x="4788853" y="2655303"/>
              <a:ext cx="241540" cy="183101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85"/>
            <p:cNvSpPr/>
            <p:nvPr/>
          </p:nvSpPr>
          <p:spPr>
            <a:xfrm rot="1682279">
              <a:off x="5859429" y="2066403"/>
              <a:ext cx="353683" cy="390137"/>
            </a:xfrm>
            <a:custGeom>
              <a:avLst/>
              <a:gdLst>
                <a:gd name="connsiteX0" fmla="*/ 0 w 981974"/>
                <a:gd name="connsiteY0" fmla="*/ 816634 h 816634"/>
                <a:gd name="connsiteX1" fmla="*/ 345056 w 981974"/>
                <a:gd name="connsiteY1" fmla="*/ 48883 h 816634"/>
                <a:gd name="connsiteX2" fmla="*/ 914400 w 981974"/>
                <a:gd name="connsiteY2" fmla="*/ 523336 h 816634"/>
                <a:gd name="connsiteX3" fmla="*/ 750498 w 981974"/>
                <a:gd name="connsiteY3" fmla="*/ 635480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816634 h 816634"/>
                <a:gd name="connsiteX1" fmla="*/ 345056 w 914400"/>
                <a:gd name="connsiteY1" fmla="*/ 48883 h 816634"/>
                <a:gd name="connsiteX2" fmla="*/ 914400 w 914400"/>
                <a:gd name="connsiteY2" fmla="*/ 523336 h 816634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112144 w 1026544"/>
                <a:gd name="connsiteY0" fmla="*/ 767751 h 767751"/>
                <a:gd name="connsiteX1" fmla="*/ 0 w 1026544"/>
                <a:gd name="connsiteY1" fmla="*/ 483080 h 767751"/>
                <a:gd name="connsiteX2" fmla="*/ 457200 w 1026544"/>
                <a:gd name="connsiteY2" fmla="*/ 0 h 767751"/>
                <a:gd name="connsiteX3" fmla="*/ 1026544 w 1026544"/>
                <a:gd name="connsiteY3" fmla="*/ 474453 h 767751"/>
                <a:gd name="connsiteX0" fmla="*/ 0 w 914400"/>
                <a:gd name="connsiteY0" fmla="*/ 767751 h 767751"/>
                <a:gd name="connsiteX1" fmla="*/ 345056 w 914400"/>
                <a:gd name="connsiteY1" fmla="*/ 0 h 767751"/>
                <a:gd name="connsiteX2" fmla="*/ 914400 w 914400"/>
                <a:gd name="connsiteY2" fmla="*/ 474453 h 767751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  <a:gd name="connsiteX0" fmla="*/ 0 w 802257"/>
                <a:gd name="connsiteY0" fmla="*/ 715992 h 715992"/>
                <a:gd name="connsiteX1" fmla="*/ 232913 w 802257"/>
                <a:gd name="connsiteY1" fmla="*/ 0 h 715992"/>
                <a:gd name="connsiteX2" fmla="*/ 802257 w 802257"/>
                <a:gd name="connsiteY2" fmla="*/ 474453 h 715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257" h="715992">
                  <a:moveTo>
                    <a:pt x="0" y="715992"/>
                  </a:moveTo>
                  <a:cubicBezTo>
                    <a:pt x="198409" y="468701"/>
                    <a:pt x="207034" y="350807"/>
                    <a:pt x="232913" y="0"/>
                  </a:cubicBezTo>
                  <a:cubicBezTo>
                    <a:pt x="454325" y="373812"/>
                    <a:pt x="596660" y="333556"/>
                    <a:pt x="802257" y="474453"/>
                  </a:cubicBezTo>
                </a:path>
              </a:pathLst>
            </a:custGeom>
            <a:gradFill flip="none" rotWithShape="1"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90000"/>
                  </a:schemeClr>
                </a:gs>
              </a:gsLst>
              <a:lin ang="16200000" scaled="1"/>
              <a:tileRect/>
            </a:gra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6953061" y="406500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Comic Sans MS" pitchFamily="66" charset="0"/>
              </a:rPr>
              <a:t>f</a:t>
            </a:r>
            <a:endParaRPr lang="en-US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925902" y="1167898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n</a:t>
            </a:r>
            <a:r>
              <a:rPr lang="en-US" sz="3200" dirty="0" err="1" smtClean="0">
                <a:solidFill>
                  <a:srgbClr val="0070C0"/>
                </a:solidFill>
                <a:latin typeface="cmsy10"/>
              </a:rPr>
              <a:t>¢</a:t>
            </a:r>
            <a:r>
              <a:rPr lang="en-US" sz="3200" dirty="0" err="1" smtClean="0">
                <a:solidFill>
                  <a:srgbClr val="0070C0"/>
                </a:solidFill>
                <a:latin typeface="Comic Sans MS" pitchFamily="66" charset="0"/>
              </a:rPr>
              <a:t>f</a:t>
            </a:r>
            <a:endParaRPr lang="en-US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052652" y="2218102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Comic Sans MS" pitchFamily="66" charset="0"/>
              </a:rPr>
              <a:t>g</a:t>
            </a:r>
            <a:endParaRPr lang="en-US" sz="32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87" name="Content Placeholder 5"/>
          <p:cNvSpPr txBox="1">
            <a:spLocks/>
          </p:cNvSpPr>
          <p:nvPr/>
        </p:nvSpPr>
        <p:spPr>
          <a:xfrm>
            <a:off x="459618" y="1106792"/>
            <a:ext cx="3270190" cy="79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·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·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¢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ontent Placeholder 5"/>
          <p:cNvSpPr txBox="1">
            <a:spLocks/>
          </p:cNvSpPr>
          <p:nvPr/>
        </p:nvSpPr>
        <p:spPr>
          <a:xfrm>
            <a:off x="0" y="1079133"/>
            <a:ext cx="8638674" cy="1206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non-negative, monotone,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subadditive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approximated to within factor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lang="en-US" sz="2400" dirty="0" smtClean="0"/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by a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linear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function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g,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6" name="Content Placeholder 5"/>
          <p:cNvSpPr txBox="1">
            <a:spLocks/>
          </p:cNvSpPr>
          <p:nvPr/>
        </p:nvSpPr>
        <p:spPr>
          <a:xfrm>
            <a:off x="5847234" y="1448133"/>
            <a:ext cx="2574885" cy="488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 (S) =w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sy10"/>
              </a:rPr>
              <a:t>¢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mmi10"/>
              </a:rPr>
              <a:t>Â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(S)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26" name="Content Placeholder 92"/>
          <p:cNvSpPr txBox="1">
            <a:spLocks/>
          </p:cNvSpPr>
          <p:nvPr/>
        </p:nvSpPr>
        <p:spPr>
          <a:xfrm>
            <a:off x="104254" y="2158845"/>
            <a:ext cx="8229600" cy="957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Labeled 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xamples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), +)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¢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), -)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are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linearly separable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in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400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n+1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7" name="Content Placeholder 92"/>
          <p:cNvSpPr txBox="1">
            <a:spLocks/>
          </p:cNvSpPr>
          <p:nvPr/>
        </p:nvSpPr>
        <p:spPr>
          <a:xfrm>
            <a:off x="100240" y="3117391"/>
            <a:ext cx="8514371" cy="4078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Idea: learn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 linear separator</a:t>
            </a:r>
            <a:r>
              <a:rPr lang="en-US" sz="2400" noProof="0" dirty="0" smtClean="0">
                <a:latin typeface="Comic Sans MS" pitchFamily="66" charset="0"/>
              </a:rPr>
              <a:t>. Use std sample complex.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0124"/>
            <a:ext cx="8229600" cy="820529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omic Sans MS" pitchFamily="66" charset="0"/>
              </a:rPr>
              <a:t>PMAC Learning </a:t>
            </a:r>
            <a:r>
              <a:rPr lang="en-US" sz="3800" dirty="0" err="1" smtClean="0">
                <a:latin typeface="Comic Sans MS" pitchFamily="66" charset="0"/>
              </a:rPr>
              <a:t>Subadditive</a:t>
            </a:r>
            <a:r>
              <a:rPr lang="en-US" sz="3800" dirty="0" smtClean="0">
                <a:latin typeface="Comic Sans MS" pitchFamily="66" charset="0"/>
              </a:rPr>
              <a:t> Fns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13" name="Content Placeholder 92"/>
          <p:cNvSpPr txBox="1">
            <a:spLocks/>
          </p:cNvSpPr>
          <p:nvPr/>
        </p:nvSpPr>
        <p:spPr>
          <a:xfrm>
            <a:off x="770020" y="3546528"/>
            <a:ext cx="4138864" cy="592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Problem: data n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ot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i.i.d</a:t>
            </a:r>
            <a:r>
              <a:rPr lang="en-US" sz="2200" noProof="0" dirty="0" smtClean="0">
                <a:latin typeface="Comic Sans MS" pitchFamily="66" charset="0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9" name="Content Placeholder 92"/>
          <p:cNvSpPr txBox="1">
            <a:spLocks/>
          </p:cNvSpPr>
          <p:nvPr/>
        </p:nvSpPr>
        <p:spPr>
          <a:xfrm>
            <a:off x="778031" y="3927535"/>
            <a:ext cx="6561232" cy="5923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>
                <a:latin typeface="Comic Sans MS" pitchFamily="66" charset="0"/>
              </a:rPr>
              <a:t>Solution: create a related distribution.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0" name="Content Placeholder 92"/>
          <p:cNvSpPr>
            <a:spLocks noGrp="1"/>
          </p:cNvSpPr>
          <p:nvPr>
            <p:ph idx="1"/>
          </p:nvPr>
        </p:nvSpPr>
        <p:spPr>
          <a:xfrm>
            <a:off x="1925105" y="4376751"/>
            <a:ext cx="4969020" cy="592271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200" dirty="0" smtClean="0">
                <a:latin typeface="Comic Sans MS" pitchFamily="66" charset="0"/>
              </a:rPr>
              <a:t>Sample S from D; flip a coin. </a:t>
            </a:r>
          </a:p>
        </p:txBody>
      </p:sp>
      <p:sp>
        <p:nvSpPr>
          <p:cNvPr id="11" name="Content Placeholder 92"/>
          <p:cNvSpPr txBox="1">
            <a:spLocks/>
          </p:cNvSpPr>
          <p:nvPr/>
        </p:nvSpPr>
        <p:spPr>
          <a:xfrm>
            <a:off x="2137651" y="4890233"/>
            <a:ext cx="4299276" cy="53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If heads add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), +).</a:t>
            </a:r>
          </a:p>
        </p:txBody>
      </p:sp>
      <p:sp>
        <p:nvSpPr>
          <p:cNvPr id="12" name="Content Placeholder 92"/>
          <p:cNvSpPr txBox="1">
            <a:spLocks/>
          </p:cNvSpPr>
          <p:nvPr/>
        </p:nvSpPr>
        <p:spPr>
          <a:xfrm>
            <a:off x="2157664" y="5367477"/>
            <a:ext cx="3894253" cy="540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add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¢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), -)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0" grpId="0" build="p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8813" y="1772646"/>
            <a:ext cx="6509084" cy="5373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f(S)+f(T)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T) +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T), 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S,T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V</a:t>
            </a:r>
            <a:endParaRPr lang="en-US" sz="2400" baseline="30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Submodular</a:t>
            </a:r>
            <a:r>
              <a:rPr lang="en-US" sz="4000" dirty="0" smtClean="0">
                <a:latin typeface="Comic Sans MS" pitchFamily="66" charset="0"/>
              </a:rPr>
              <a:t> functions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44" y="1018414"/>
            <a:ext cx="70487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V={1,2, …, n}; set-function   f : 2</a:t>
            </a:r>
            <a:r>
              <a:rPr lang="en-US" sz="3000" baseline="30000" dirty="0" smtClean="0">
                <a:latin typeface="Comic Sans MS" pitchFamily="66" charset="0"/>
              </a:rPr>
              <a:t>V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smtClean="0">
                <a:latin typeface="cmsy10"/>
              </a:rPr>
              <a:t>!</a:t>
            </a:r>
            <a:r>
              <a:rPr lang="en-US" sz="3000" dirty="0" smtClean="0">
                <a:latin typeface="Comic Sans MS" pitchFamily="66" charset="0"/>
              </a:rPr>
              <a:t>  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63622" y="2524228"/>
            <a:ext cx="5090427" cy="567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Decreasing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marginal return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707" y="3068055"/>
            <a:ext cx="8678726" cy="685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f(T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{x})-f(T)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{x})-f(S),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S,T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V, </a:t>
            </a:r>
            <a:r>
              <a:rPr lang="en-US" sz="2400" dirty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S, x not in T</a:t>
            </a:r>
            <a:endParaRPr lang="en-US" sz="2400" baseline="30000" dirty="0" smtClean="0">
              <a:solidFill>
                <a:schemeClr val="tx1"/>
              </a:solidFill>
              <a:latin typeface="Comic Sans MS"/>
            </a:endParaRPr>
          </a:p>
          <a:p>
            <a:endParaRPr lang="en-US" sz="2400" baseline="30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07604" y="5281808"/>
            <a:ext cx="7446027" cy="98815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Concave Functions</a:t>
            </a:r>
            <a:r>
              <a:rPr lang="en-US" sz="2000" dirty="0" smtClean="0">
                <a:latin typeface="Comic Sans MS" pitchFamily="66" charset="0"/>
              </a:rPr>
              <a:t>   Let h 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msbm10"/>
              </a:rPr>
              <a:t>R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!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msbm10"/>
              </a:rPr>
              <a:t>R</a:t>
            </a:r>
            <a:r>
              <a:rPr lang="en-US" sz="2000" dirty="0" smtClean="0"/>
              <a:t> be concave.</a:t>
            </a:r>
            <a:br>
              <a:rPr lang="en-US" sz="2000" dirty="0" smtClean="0"/>
            </a:br>
            <a:r>
              <a:rPr lang="en-US" sz="2000" dirty="0" smtClean="0">
                <a:latin typeface="Comic Sans MS" pitchFamily="66" charset="0"/>
              </a:rPr>
              <a:t> For each S </a:t>
            </a:r>
            <a:r>
              <a:rPr lang="en-US" sz="2000" dirty="0" smtClean="0">
                <a:latin typeface="cmsy10"/>
              </a:rPr>
              <a:t>µ</a:t>
            </a:r>
            <a:r>
              <a:rPr lang="en-US" sz="2000" dirty="0" smtClean="0">
                <a:latin typeface="Comic Sans MS" pitchFamily="66" charset="0"/>
              </a:rPr>
              <a:t> V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mic Sans MS" pitchFamily="66" charset="0"/>
              </a:rPr>
              <a:t>let f(S) = h(|S|)</a:t>
            </a:r>
          </a:p>
          <a:p>
            <a:endParaRPr lang="en-US" sz="2000" b="1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78003" y="4414533"/>
            <a:ext cx="7222966" cy="92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Vector Spaces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Let V={v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sym typeface="Symbol"/>
              </a:rPr>
              <a:t>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,v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}, each 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000" strike="noStrike" kern="1200" cap="none" spc="0" normalizeH="0" baseline="-5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2000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For each 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µ</a:t>
            </a:r>
            <a:r>
              <a:rPr lang="en-US" sz="2000" dirty="0" smtClean="0">
                <a:latin typeface="Comic Sans MS" pitchFamily="66" charset="0"/>
              </a:rPr>
              <a:t> 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let f(S) = rank(V[S])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6004" y="3938933"/>
            <a:ext cx="2755250" cy="53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Examples: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4960" y="1455809"/>
            <a:ext cx="6252408" cy="2731180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445169" y="1465007"/>
            <a:ext cx="5390148" cy="1711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Input: </a:t>
            </a:r>
            <a:r>
              <a:rPr lang="en-US" sz="2400" dirty="0" smtClean="0"/>
              <a:t>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f(S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 …,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, f(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))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Comic Sans MS" pitchFamily="66" charset="0"/>
              </a:rPr>
              <a:t>For each </a:t>
            </a:r>
            <a:r>
              <a:rPr lang="en-US" sz="2400" dirty="0" smtClean="0">
                <a:latin typeface="Calibri"/>
              </a:rPr>
              <a:t>S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omic Sans MS" pitchFamily="66" charset="0"/>
              </a:rPr>
              <a:t>flip a coin. </a:t>
            </a:r>
          </a:p>
        </p:txBody>
      </p:sp>
      <p:sp>
        <p:nvSpPr>
          <p:cNvPr id="128" name="Content Placeholder 92"/>
          <p:cNvSpPr txBox="1">
            <a:spLocks/>
          </p:cNvSpPr>
          <p:nvPr/>
        </p:nvSpPr>
        <p:spPr>
          <a:xfrm>
            <a:off x="156384" y="875423"/>
            <a:ext cx="2430400" cy="58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Algorithm: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0124"/>
            <a:ext cx="8229600" cy="820529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omic Sans MS" pitchFamily="66" charset="0"/>
              </a:rPr>
              <a:t>PMAC Learning </a:t>
            </a:r>
            <a:r>
              <a:rPr lang="en-US" sz="3800" dirty="0" err="1" smtClean="0">
                <a:latin typeface="Comic Sans MS" pitchFamily="66" charset="0"/>
              </a:rPr>
              <a:t>Subadditive</a:t>
            </a:r>
            <a:r>
              <a:rPr lang="en-US" sz="3800" dirty="0" smtClean="0">
                <a:latin typeface="Comic Sans MS" pitchFamily="66" charset="0"/>
              </a:rPr>
              <a:t> Fns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9" name="Content Placeholder 92"/>
          <p:cNvSpPr txBox="1">
            <a:spLocks/>
          </p:cNvSpPr>
          <p:nvPr/>
        </p:nvSpPr>
        <p:spPr>
          <a:xfrm>
            <a:off x="1211187" y="2375545"/>
            <a:ext cx="4299276" cy="536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If heads add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), +).</a:t>
            </a:r>
          </a:p>
        </p:txBody>
      </p:sp>
      <p:sp>
        <p:nvSpPr>
          <p:cNvPr id="11" name="Content Placeholder 92"/>
          <p:cNvSpPr txBox="1">
            <a:spLocks/>
          </p:cNvSpPr>
          <p:nvPr/>
        </p:nvSpPr>
        <p:spPr>
          <a:xfrm>
            <a:off x="1231200" y="2792629"/>
            <a:ext cx="3894253" cy="5400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Comic Sans MS" pitchFamily="66" charset="0"/>
              </a:rPr>
              <a:t>E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lse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add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msy10"/>
                <a:ea typeface="+mn-ea"/>
                <a:cs typeface="+mn-cs"/>
              </a:rPr>
              <a:t>¢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</a:t>
            </a:r>
            <a:r>
              <a:rPr kumimoji="0" lang="en-US" sz="2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), -)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92"/>
          <p:cNvSpPr txBox="1">
            <a:spLocks/>
          </p:cNvSpPr>
          <p:nvPr/>
        </p:nvSpPr>
        <p:spPr>
          <a:xfrm>
            <a:off x="121027" y="4578312"/>
            <a:ext cx="8646060" cy="980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 =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£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(n/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approximates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within a factor n on a 1-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fraction of the distribution.</a:t>
            </a:r>
          </a:p>
        </p:txBody>
      </p:sp>
      <p:sp>
        <p:nvSpPr>
          <p:cNvPr id="14" name="Content Placeholder 92"/>
          <p:cNvSpPr txBox="1">
            <a:spLocks/>
          </p:cNvSpPr>
          <p:nvPr/>
        </p:nvSpPr>
        <p:spPr>
          <a:xfrm>
            <a:off x="405056" y="3212384"/>
            <a:ext cx="6392786" cy="56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Learn a linear separator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u=(w,-z) 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n+1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92"/>
          <p:cNvSpPr txBox="1">
            <a:spLocks/>
          </p:cNvSpPr>
          <p:nvPr/>
        </p:nvSpPr>
        <p:spPr>
          <a:xfrm>
            <a:off x="437136" y="3725744"/>
            <a:ext cx="7716260" cy="56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/>
              <a:t>Output: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g(S)=1/(n+1) </a:t>
            </a:r>
            <a:r>
              <a:rPr lang="en-US" sz="2400" dirty="0" smtClean="0"/>
              <a:t> w </a:t>
            </a:r>
            <a:r>
              <a:rPr lang="en-US" sz="2400" dirty="0" smtClean="0">
                <a:latin typeface="cmsy10"/>
              </a:rPr>
              <a:t>¢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Â</a:t>
            </a:r>
            <a:r>
              <a:rPr lang="en-US" sz="2400" dirty="0" smtClean="0"/>
              <a:t> (S).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92"/>
          <p:cNvSpPr txBox="1">
            <a:spLocks/>
          </p:cNvSpPr>
          <p:nvPr/>
        </p:nvSpPr>
        <p:spPr>
          <a:xfrm>
            <a:off x="6581299" y="1034710"/>
            <a:ext cx="1094872" cy="50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mic Sans MS" pitchFamily="66" charset="0"/>
              </a:rPr>
              <a:t>  Note: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8" name="Content Placeholder 92"/>
          <p:cNvSpPr txBox="1">
            <a:spLocks/>
          </p:cNvSpPr>
          <p:nvPr/>
        </p:nvSpPr>
        <p:spPr>
          <a:xfrm>
            <a:off x="6529154" y="1391655"/>
            <a:ext cx="2386263" cy="1038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mic Sans MS" pitchFamily="66" charset="0"/>
              </a:rPr>
              <a:t>    Deal with the set {S:f(S)=0 } separately.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4960" y="1455809"/>
            <a:ext cx="6252408" cy="2731180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445169" y="1465007"/>
            <a:ext cx="5390148" cy="1711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Input: </a:t>
            </a:r>
            <a:r>
              <a:rPr lang="en-US" sz="2400" dirty="0" smtClean="0"/>
              <a:t>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f(S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 …,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, f(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))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Comic Sans MS" pitchFamily="66" charset="0"/>
              </a:rPr>
              <a:t>For each </a:t>
            </a:r>
            <a:r>
              <a:rPr lang="en-US" sz="2400" dirty="0" smtClean="0">
                <a:latin typeface="Calibri"/>
              </a:rPr>
              <a:t>S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omic Sans MS" pitchFamily="66" charset="0"/>
              </a:rPr>
              <a:t>flip a coin. </a:t>
            </a:r>
          </a:p>
        </p:txBody>
      </p:sp>
      <p:sp>
        <p:nvSpPr>
          <p:cNvPr id="128" name="Content Placeholder 92"/>
          <p:cNvSpPr txBox="1">
            <a:spLocks/>
          </p:cNvSpPr>
          <p:nvPr/>
        </p:nvSpPr>
        <p:spPr>
          <a:xfrm>
            <a:off x="156384" y="875423"/>
            <a:ext cx="2430400" cy="58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Algorithm: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90124"/>
            <a:ext cx="8229600" cy="820529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omic Sans MS" pitchFamily="66" charset="0"/>
              </a:rPr>
              <a:t>PMAC Learning </a:t>
            </a:r>
            <a:r>
              <a:rPr lang="en-US" sz="3800" dirty="0" err="1" smtClean="0">
                <a:latin typeface="Comic Sans MS" pitchFamily="66" charset="0"/>
              </a:rPr>
              <a:t>Submodular</a:t>
            </a:r>
            <a:r>
              <a:rPr lang="en-US" sz="3800" dirty="0" smtClean="0">
                <a:latin typeface="Comic Sans MS" pitchFamily="66" charset="0"/>
              </a:rPr>
              <a:t> Fns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9" name="Content Placeholder 92"/>
          <p:cNvSpPr txBox="1">
            <a:spLocks/>
          </p:cNvSpPr>
          <p:nvPr/>
        </p:nvSpPr>
        <p:spPr>
          <a:xfrm>
            <a:off x="1211187" y="2375545"/>
            <a:ext cx="4600066" cy="53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If heads add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lang="en-US" sz="2200" dirty="0" smtClean="0">
                <a:solidFill>
                  <a:srgbClr val="FF0000"/>
                </a:solidFill>
              </a:rPr>
              <a:t>f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(</a:t>
            </a:r>
            <a:r>
              <a:rPr lang="en-US" sz="2200" dirty="0" err="1" smtClean="0"/>
              <a:t>S_i</a:t>
            </a:r>
            <a:r>
              <a:rPr lang="en-US" sz="2200" dirty="0" smtClean="0"/>
              <a:t>))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+).</a:t>
            </a:r>
          </a:p>
        </p:txBody>
      </p:sp>
      <p:sp>
        <p:nvSpPr>
          <p:cNvPr id="11" name="Content Placeholder 92"/>
          <p:cNvSpPr txBox="1">
            <a:spLocks/>
          </p:cNvSpPr>
          <p:nvPr/>
        </p:nvSpPr>
        <p:spPr>
          <a:xfrm>
            <a:off x="1231200" y="2792629"/>
            <a:ext cx="4050663" cy="540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omic Sans MS" pitchFamily="66" charset="0"/>
              </a:rPr>
              <a:t>E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lse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add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lang="en-US" sz="2200" dirty="0" smtClean="0">
                <a:solidFill>
                  <a:srgbClr val="0070C0"/>
                </a:solidFill>
              </a:rPr>
              <a:t>n f</a:t>
            </a:r>
            <a:r>
              <a:rPr lang="en-US" sz="2200" baseline="300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/>
              <a:t>(</a:t>
            </a:r>
            <a:r>
              <a:rPr lang="en-US" sz="2200" dirty="0" err="1" smtClean="0"/>
              <a:t>S_i</a:t>
            </a:r>
            <a:r>
              <a:rPr lang="en-US" sz="2200" dirty="0" smtClean="0"/>
              <a:t>)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-)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92"/>
          <p:cNvSpPr txBox="1">
            <a:spLocks/>
          </p:cNvSpPr>
          <p:nvPr/>
        </p:nvSpPr>
        <p:spPr>
          <a:xfrm>
            <a:off x="405056" y="3212384"/>
            <a:ext cx="6392786" cy="56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Learn a linear separator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u=(w,-z) 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n+1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92"/>
          <p:cNvSpPr txBox="1">
            <a:spLocks/>
          </p:cNvSpPr>
          <p:nvPr/>
        </p:nvSpPr>
        <p:spPr>
          <a:xfrm>
            <a:off x="437136" y="3725744"/>
            <a:ext cx="7716260" cy="56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/>
              <a:t>Output: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g(S)=1/(n+1)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w </a:t>
            </a:r>
            <a:r>
              <a:rPr lang="en-US" sz="2400" dirty="0" smtClean="0">
                <a:latin typeface="cmsy10"/>
              </a:rPr>
              <a:t>¢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Â</a:t>
            </a:r>
            <a:r>
              <a:rPr lang="en-US" sz="2400" dirty="0" smtClean="0"/>
              <a:t> (S)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92"/>
          <p:cNvSpPr txBox="1">
            <a:spLocks/>
          </p:cNvSpPr>
          <p:nvPr/>
        </p:nvSpPr>
        <p:spPr>
          <a:xfrm>
            <a:off x="133059" y="4457992"/>
            <a:ext cx="8646060" cy="980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m =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£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(n/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approximates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within a factor \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sqrt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{n} on a 1-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²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fraction of the distribution.</a:t>
            </a:r>
          </a:p>
        </p:txBody>
      </p:sp>
      <p:sp>
        <p:nvSpPr>
          <p:cNvPr id="19" name="Content Placeholder 92"/>
          <p:cNvSpPr txBox="1">
            <a:spLocks/>
          </p:cNvSpPr>
          <p:nvPr/>
        </p:nvSpPr>
        <p:spPr>
          <a:xfrm>
            <a:off x="-75501" y="5416536"/>
            <a:ext cx="8646060" cy="980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Proof idea: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en-US" sz="2200" dirty="0" smtClean="0">
                <a:latin typeface="Comic Sans MS" pitchFamily="66" charset="0"/>
              </a:rPr>
              <a:t> non-negative, monotone, </a:t>
            </a:r>
            <a:r>
              <a:rPr lang="en-US" sz="2200" dirty="0" err="1" smtClean="0">
                <a:latin typeface="Comic Sans MS" pitchFamily="66" charset="0"/>
              </a:rPr>
              <a:t>submodular</a:t>
            </a:r>
            <a:r>
              <a:rPr lang="en-US" sz="2200" dirty="0" smtClean="0">
                <a:latin typeface="Comic Sans MS" pitchFamily="66" charset="0"/>
              </a:rPr>
              <a:t> approximated to within factor 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</a:rPr>
              <a:t>\</a:t>
            </a:r>
            <a:r>
              <a:rPr lang="en-US" sz="2200" dirty="0" err="1" smtClean="0">
                <a:solidFill>
                  <a:srgbClr val="C00000"/>
                </a:solidFill>
                <a:latin typeface="Comic Sans MS" pitchFamily="66" charset="0"/>
              </a:rPr>
              <a:t>sqrt</a:t>
            </a:r>
            <a:r>
              <a:rPr lang="en-US" sz="2200" dirty="0" smtClean="0">
                <a:solidFill>
                  <a:srgbClr val="C00000"/>
                </a:solidFill>
                <a:latin typeface="Comic Sans MS" pitchFamily="66" charset="0"/>
              </a:rPr>
              <a:t>{n} </a:t>
            </a:r>
            <a:r>
              <a:rPr lang="en-US" sz="2200" dirty="0" smtClean="0">
                <a:latin typeface="Comic Sans MS" pitchFamily="66" charset="0"/>
              </a:rPr>
              <a:t>by a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\</a:t>
            </a:r>
            <a:r>
              <a:rPr lang="en-US" sz="2200" dirty="0" err="1" smtClean="0">
                <a:solidFill>
                  <a:srgbClr val="00B050"/>
                </a:solidFill>
                <a:latin typeface="Comic Sans MS" pitchFamily="66" charset="0"/>
              </a:rPr>
              <a:t>sqrt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{</a:t>
            </a:r>
            <a:r>
              <a:rPr lang="en-US" sz="2200" b="1" dirty="0" smtClean="0">
                <a:solidFill>
                  <a:srgbClr val="00B050"/>
                </a:solidFill>
                <a:latin typeface="Comic Sans MS" pitchFamily="66" charset="0"/>
              </a:rPr>
              <a:t>linear </a:t>
            </a:r>
            <a:r>
              <a:rPr lang="en-US" sz="2200" dirty="0" smtClean="0">
                <a:solidFill>
                  <a:srgbClr val="00B050"/>
                </a:solidFill>
                <a:latin typeface="Comic Sans MS" pitchFamily="66" charset="0"/>
              </a:rPr>
              <a:t>function}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319685" y="5799396"/>
            <a:ext cx="1548971" cy="39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[GHIM,  09]</a:t>
            </a:r>
            <a:endParaRPr lang="en-US" sz="16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1" name="Content Placeholder 92"/>
          <p:cNvSpPr txBox="1">
            <a:spLocks/>
          </p:cNvSpPr>
          <p:nvPr/>
        </p:nvSpPr>
        <p:spPr>
          <a:xfrm>
            <a:off x="6581299" y="1034710"/>
            <a:ext cx="1094872" cy="50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mic Sans MS" pitchFamily="66" charset="0"/>
              </a:rPr>
              <a:t>  Note: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2" name="Content Placeholder 92"/>
          <p:cNvSpPr txBox="1">
            <a:spLocks/>
          </p:cNvSpPr>
          <p:nvPr/>
        </p:nvSpPr>
        <p:spPr>
          <a:xfrm>
            <a:off x="6529154" y="1391655"/>
            <a:ext cx="2386263" cy="1038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mic Sans MS" pitchFamily="66" charset="0"/>
              </a:rPr>
              <a:t>    Deal with the set {S:f(S)=0 } separately.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4960" y="1455809"/>
            <a:ext cx="6252408" cy="2731180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Content Placeholder 92"/>
          <p:cNvSpPr>
            <a:spLocks noGrp="1"/>
          </p:cNvSpPr>
          <p:nvPr>
            <p:ph idx="1"/>
          </p:nvPr>
        </p:nvSpPr>
        <p:spPr>
          <a:xfrm>
            <a:off x="445169" y="1465007"/>
            <a:ext cx="5390148" cy="1711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/>
              <a:t>Input: </a:t>
            </a:r>
            <a:r>
              <a:rPr lang="en-US" sz="2400" dirty="0" smtClean="0"/>
              <a:t>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f(S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)) …, 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, f(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m</a:t>
            </a:r>
            <a:r>
              <a:rPr lang="en-US" sz="2400" dirty="0" smtClean="0"/>
              <a:t>))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Comic Sans MS" pitchFamily="66" charset="0"/>
              </a:rPr>
              <a:t>For each </a:t>
            </a:r>
            <a:r>
              <a:rPr lang="en-US" sz="2400" dirty="0" smtClean="0">
                <a:latin typeface="Calibri"/>
              </a:rPr>
              <a:t>S</a:t>
            </a:r>
            <a:r>
              <a:rPr lang="en-US" sz="2400" baseline="-25000" dirty="0" smtClean="0">
                <a:latin typeface="Calibri"/>
              </a:rPr>
              <a:t>i</a:t>
            </a:r>
            <a:r>
              <a:rPr lang="en-US" sz="2400" dirty="0" smtClean="0"/>
              <a:t>, </a:t>
            </a:r>
            <a:r>
              <a:rPr lang="en-US" sz="2400" dirty="0" smtClean="0">
                <a:latin typeface="Comic Sans MS" pitchFamily="66" charset="0"/>
              </a:rPr>
              <a:t>flip a coin. </a:t>
            </a:r>
          </a:p>
        </p:txBody>
      </p:sp>
      <p:sp>
        <p:nvSpPr>
          <p:cNvPr id="128" name="Content Placeholder 92"/>
          <p:cNvSpPr txBox="1">
            <a:spLocks/>
          </p:cNvSpPr>
          <p:nvPr/>
        </p:nvSpPr>
        <p:spPr>
          <a:xfrm>
            <a:off x="156384" y="875423"/>
            <a:ext cx="2430400" cy="58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Algorithm: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5775" y="175835"/>
            <a:ext cx="8229600" cy="820529"/>
          </a:xfrm>
        </p:spPr>
        <p:txBody>
          <a:bodyPr>
            <a:normAutofit/>
          </a:bodyPr>
          <a:lstStyle/>
          <a:p>
            <a:r>
              <a:rPr lang="en-US" sz="3800" dirty="0" smtClean="0">
                <a:latin typeface="Comic Sans MS" pitchFamily="66" charset="0"/>
              </a:rPr>
              <a:t>PMAC Learning </a:t>
            </a:r>
            <a:r>
              <a:rPr lang="en-US" sz="3800" dirty="0" err="1" smtClean="0">
                <a:latin typeface="Comic Sans MS" pitchFamily="66" charset="0"/>
              </a:rPr>
              <a:t>Submodular</a:t>
            </a:r>
            <a:r>
              <a:rPr lang="en-US" sz="3800" dirty="0" smtClean="0">
                <a:latin typeface="Comic Sans MS" pitchFamily="66" charset="0"/>
              </a:rPr>
              <a:t> Fns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9" name="Content Placeholder 92"/>
          <p:cNvSpPr txBox="1">
            <a:spLocks/>
          </p:cNvSpPr>
          <p:nvPr/>
        </p:nvSpPr>
        <p:spPr>
          <a:xfrm>
            <a:off x="1211187" y="2375545"/>
            <a:ext cx="4600066" cy="536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If heads add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lang="en-US" sz="2200" dirty="0" smtClean="0">
                <a:solidFill>
                  <a:srgbClr val="FF0000"/>
                </a:solidFill>
              </a:rPr>
              <a:t>f</a:t>
            </a:r>
            <a:r>
              <a:rPr lang="en-US" sz="2200" baseline="30000" dirty="0" smtClean="0">
                <a:solidFill>
                  <a:srgbClr val="FF0000"/>
                </a:solidFill>
              </a:rPr>
              <a:t>2</a:t>
            </a:r>
            <a:r>
              <a:rPr lang="en-US" sz="2200" dirty="0" smtClean="0"/>
              <a:t>(</a:t>
            </a:r>
            <a:r>
              <a:rPr lang="en-US" sz="2200" dirty="0" err="1" smtClean="0"/>
              <a:t>S_i</a:t>
            </a:r>
            <a:r>
              <a:rPr lang="en-US" sz="2200" dirty="0" smtClean="0"/>
              <a:t>))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+).</a:t>
            </a:r>
          </a:p>
        </p:txBody>
      </p:sp>
      <p:sp>
        <p:nvSpPr>
          <p:cNvPr id="11" name="Content Placeholder 92"/>
          <p:cNvSpPr txBox="1">
            <a:spLocks/>
          </p:cNvSpPr>
          <p:nvPr/>
        </p:nvSpPr>
        <p:spPr>
          <a:xfrm>
            <a:off x="1231200" y="2792629"/>
            <a:ext cx="4050663" cy="5400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Comic Sans MS" pitchFamily="66" charset="0"/>
              </a:rPr>
              <a:t>E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lse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add 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((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  <a:ea typeface="+mn-ea"/>
                <a:cs typeface="+mn-cs"/>
              </a:rPr>
              <a:t>Â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(S), </a:t>
            </a:r>
            <a:r>
              <a:rPr lang="en-US" sz="2200" dirty="0" smtClean="0">
                <a:solidFill>
                  <a:srgbClr val="0070C0"/>
                </a:solidFill>
              </a:rPr>
              <a:t>n f</a:t>
            </a:r>
            <a:r>
              <a:rPr lang="en-US" sz="2200" baseline="30000" dirty="0" smtClean="0">
                <a:solidFill>
                  <a:srgbClr val="0070C0"/>
                </a:solidFill>
              </a:rPr>
              <a:t>2</a:t>
            </a:r>
            <a:r>
              <a:rPr lang="en-US" sz="2200" dirty="0" smtClean="0"/>
              <a:t>(</a:t>
            </a:r>
            <a:r>
              <a:rPr lang="en-US" sz="2200" dirty="0" err="1" smtClean="0"/>
              <a:t>S_i</a:t>
            </a:r>
            <a:r>
              <a:rPr lang="en-US" sz="2200" dirty="0" smtClean="0"/>
              <a:t>)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), -)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Content Placeholder 92"/>
          <p:cNvSpPr txBox="1">
            <a:spLocks/>
          </p:cNvSpPr>
          <p:nvPr/>
        </p:nvSpPr>
        <p:spPr>
          <a:xfrm>
            <a:off x="405056" y="3212384"/>
            <a:ext cx="6392786" cy="56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Learn a linear separator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u=(w,-z) in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n+1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92"/>
          <p:cNvSpPr txBox="1">
            <a:spLocks/>
          </p:cNvSpPr>
          <p:nvPr/>
        </p:nvSpPr>
        <p:spPr>
          <a:xfrm>
            <a:off x="437136" y="3725744"/>
            <a:ext cx="7716260" cy="56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400" b="1" dirty="0" smtClean="0"/>
              <a:t>Output: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g(S)=1/(n+1)</a:t>
            </a:r>
            <a:r>
              <a:rPr lang="en-US" sz="2400" baseline="30000" dirty="0" smtClean="0"/>
              <a:t>1/2</a:t>
            </a:r>
            <a:r>
              <a:rPr lang="en-US" sz="2400" dirty="0" smtClean="0"/>
              <a:t>  w </a:t>
            </a:r>
            <a:r>
              <a:rPr lang="en-US" sz="2400" dirty="0" smtClean="0">
                <a:latin typeface="cmsy10"/>
              </a:rPr>
              <a:t>¢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cmmi10"/>
              </a:rPr>
              <a:t>Â</a:t>
            </a:r>
            <a:r>
              <a:rPr lang="en-US" sz="2400" dirty="0" smtClean="0"/>
              <a:t> (S)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Content Placeholder 92"/>
          <p:cNvSpPr txBox="1">
            <a:spLocks/>
          </p:cNvSpPr>
          <p:nvPr/>
        </p:nvSpPr>
        <p:spPr>
          <a:xfrm>
            <a:off x="104482" y="4357976"/>
            <a:ext cx="8482306" cy="656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Much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simpler than  [GIHM09</a:t>
            </a:r>
            <a:r>
              <a:rPr lang="en-US" sz="2400" dirty="0" smtClean="0">
                <a:latin typeface="Comic Sans MS" pitchFamily="66" charset="0"/>
              </a:rPr>
              <a:t>]. More robust to variations.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1" name="Content Placeholder 92"/>
          <p:cNvSpPr txBox="1">
            <a:spLocks/>
          </p:cNvSpPr>
          <p:nvPr/>
        </p:nvSpPr>
        <p:spPr>
          <a:xfrm>
            <a:off x="6581299" y="1034710"/>
            <a:ext cx="1094872" cy="50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mic Sans MS" pitchFamily="66" charset="0"/>
              </a:rPr>
              <a:t>  Note: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2" name="Content Placeholder 92"/>
          <p:cNvSpPr txBox="1">
            <a:spLocks/>
          </p:cNvSpPr>
          <p:nvPr/>
        </p:nvSpPr>
        <p:spPr>
          <a:xfrm>
            <a:off x="6529154" y="1391655"/>
            <a:ext cx="2386263" cy="1038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Comic Sans MS" pitchFamily="66" charset="0"/>
              </a:rPr>
              <a:t>    Deal with the set {S:f(S)=0 } separately. 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9" name="Content Placeholder 92"/>
          <p:cNvSpPr txBox="1">
            <a:spLocks/>
          </p:cNvSpPr>
          <p:nvPr/>
        </p:nvSpPr>
        <p:spPr>
          <a:xfrm>
            <a:off x="266403" y="4977112"/>
            <a:ext cx="8646060" cy="50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 target only needs to  be within an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¯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factor of a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submodular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fnc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0" name="Content Placeholder 92"/>
          <p:cNvSpPr txBox="1">
            <a:spLocks/>
          </p:cNvSpPr>
          <p:nvPr/>
        </p:nvSpPr>
        <p:spPr>
          <a:xfrm>
            <a:off x="275923" y="5458136"/>
            <a:ext cx="8646060" cy="699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9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a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submodular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fnc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that agrees with </a:t>
            </a:r>
            <a:r>
              <a:rPr lang="en-US" sz="2000" dirty="0" smtClean="0">
                <a:latin typeface="Comic Sans MS" pitchFamily="66" charset="0"/>
              </a:rPr>
              <a:t>target on all but a </a:t>
            </a:r>
            <a:r>
              <a:rPr lang="en-US" sz="2000" dirty="0" smtClean="0">
                <a:latin typeface="cmmi10"/>
              </a:rPr>
              <a:t>´</a:t>
            </a:r>
            <a:r>
              <a:rPr lang="en-US" sz="2000" dirty="0" smtClean="0">
                <a:latin typeface="Comic Sans MS" pitchFamily="66" charset="0"/>
              </a:rPr>
              <a:t> fraction of the points (on the points it disagrees it can be arbitrarily far).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8" name="Content Placeholder 92"/>
          <p:cNvSpPr txBox="1">
            <a:spLocks/>
          </p:cNvSpPr>
          <p:nvPr/>
        </p:nvSpPr>
        <p:spPr>
          <a:xfrm>
            <a:off x="618835" y="6115384"/>
            <a:ext cx="4253210" cy="50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[the </a:t>
            </a:r>
            <a:r>
              <a:rPr lang="en-US" sz="2000" dirty="0" err="1" smtClean="0">
                <a:latin typeface="Comic Sans MS" pitchFamily="66" charset="0"/>
              </a:rPr>
              <a:t>alg</a:t>
            </a:r>
            <a:r>
              <a:rPr lang="en-US" sz="2000" dirty="0" smtClean="0">
                <a:latin typeface="Comic Sans MS" pitchFamily="66" charset="0"/>
              </a:rPr>
              <a:t> is inefficient in this case]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A General Lower Bound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756" y="3075887"/>
            <a:ext cx="79288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Use the fact that any </a:t>
            </a:r>
            <a:r>
              <a:rPr lang="en-US" sz="2400" dirty="0" err="1" smtClean="0">
                <a:latin typeface="Comic Sans MS" pitchFamily="66" charset="0"/>
              </a:rPr>
              <a:t>matroid</a:t>
            </a:r>
            <a:r>
              <a:rPr lang="en-US" sz="2400" dirty="0" smtClean="0">
                <a:latin typeface="Comic Sans MS" pitchFamily="66" charset="0"/>
              </a:rPr>
              <a:t> rank </a:t>
            </a:r>
            <a:r>
              <a:rPr lang="en-US" sz="2400" dirty="0" err="1" smtClean="0">
                <a:latin typeface="Comic Sans MS" pitchFamily="66" charset="0"/>
              </a:rPr>
              <a:t>fnc</a:t>
            </a:r>
            <a:r>
              <a:rPr lang="en-US" sz="2400" dirty="0" smtClean="0">
                <a:latin typeface="Comic Sans MS" pitchFamily="66" charset="0"/>
              </a:rPr>
              <a:t> is </a:t>
            </a:r>
            <a:r>
              <a:rPr lang="en-US" sz="2400" dirty="0" err="1" smtClean="0">
                <a:latin typeface="Comic Sans MS" pitchFamily="66" charset="0"/>
              </a:rPr>
              <a:t>submodular</a:t>
            </a:r>
            <a:r>
              <a:rPr lang="en-US" sz="2400" dirty="0" smtClean="0">
                <a:latin typeface="Comic Sans MS" pitchFamily="66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2869" y="3625343"/>
            <a:ext cx="7559848" cy="477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Construct a hard family of </a:t>
            </a:r>
            <a:r>
              <a:rPr lang="en-US" sz="2400" dirty="0" err="1" smtClean="0">
                <a:latin typeface="Comic Sans MS" pitchFamily="66" charset="0"/>
              </a:rPr>
              <a:t>matroid</a:t>
            </a:r>
            <a:r>
              <a:rPr lang="en-US" sz="2400" dirty="0" smtClean="0">
                <a:latin typeface="Comic Sans MS" pitchFamily="66" charset="0"/>
              </a:rPr>
              <a:t> rank functions.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91910" y="5883459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1</a:t>
            </a:r>
            <a:endParaRPr lang="en-US" b="1" baseline="-25000" dirty="0"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09817" y="589147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2</a:t>
            </a:r>
            <a:endParaRPr lang="en-US" b="1" baseline="-25000" dirty="0"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1683" y="5887465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L</a:t>
            </a:r>
            <a:endParaRPr lang="en-US" b="1" baseline="-25000" dirty="0"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9593" y="5895487"/>
            <a:ext cx="4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3</a:t>
            </a:r>
            <a:endParaRPr lang="en-US" b="1" baseline="-25000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60089" y="53019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90025" y="443158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5673" y="4443621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1552074" y="4620126"/>
            <a:ext cx="4331368" cy="240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72122" y="5506474"/>
            <a:ext cx="4311320" cy="400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5342014"/>
            <a:ext cx="140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</a:rPr>
              <a:t>Low=log</a:t>
            </a:r>
            <a:r>
              <a:rPr lang="en-US" sz="2000" b="1" baseline="15000" dirty="0" smtClean="0">
                <a:latin typeface="Calibri"/>
              </a:rPr>
              <a:t>2</a:t>
            </a:r>
            <a:r>
              <a:rPr lang="en-US" sz="2000" b="1" dirty="0" smtClean="0">
                <a:latin typeface="Calibri"/>
              </a:rPr>
              <a:t>n</a:t>
            </a:r>
            <a:endParaRPr lang="en-US" sz="2000" b="1" dirty="0"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056" y="4423566"/>
            <a:ext cx="131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</a:rPr>
              <a:t>High=n</a:t>
            </a:r>
            <a:r>
              <a:rPr lang="en-US" sz="2000" b="1" baseline="15000" dirty="0" smtClean="0">
                <a:latin typeface="Calibri"/>
              </a:rPr>
              <a:t>1/3</a:t>
            </a:r>
            <a:endParaRPr lang="en-US" sz="2000" b="1" dirty="0"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03657" y="532195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26105" y="5907509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… … …. ….</a:t>
            </a:r>
            <a:endParaRPr lang="en-US" baseline="-25000" dirty="0"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45869" y="486077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L=</a:t>
            </a:r>
            <a:r>
              <a:rPr lang="en-US" b="1" dirty="0" err="1" smtClean="0">
                <a:latin typeface="Calibri"/>
              </a:rPr>
              <a:t>n</a:t>
            </a:r>
            <a:r>
              <a:rPr lang="en-US" b="1" baseline="30000" dirty="0" err="1" smtClean="0">
                <a:latin typeface="Calibri"/>
              </a:rPr>
              <a:t>log</a:t>
            </a:r>
            <a:r>
              <a:rPr lang="en-US" b="1" baseline="30000" dirty="0" smtClean="0">
                <a:latin typeface="Calibri"/>
              </a:rPr>
              <a:t> log n</a:t>
            </a:r>
            <a:endParaRPr lang="en-US" b="1" baseline="30000" dirty="0">
              <a:latin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0885" y="2562511"/>
            <a:ext cx="13074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Plan: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312816" y="890238"/>
            <a:ext cx="8265700" cy="1640392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39041" y="1120301"/>
            <a:ext cx="8816196" cy="14423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No algorithm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can PMAC learn the class of</a:t>
            </a:r>
            <a:r>
              <a:rPr lang="en-US" sz="2400" dirty="0" smtClean="0">
                <a:latin typeface="Comic Sans MS" pitchFamily="66" charset="0"/>
              </a:rPr>
              <a:t> non-neg., monotone, </a:t>
            </a:r>
            <a:r>
              <a:rPr lang="en-US" sz="2400" dirty="0" err="1" smtClean="0">
                <a:latin typeface="Comic Sans MS" pitchFamily="66" charset="0"/>
              </a:rPr>
              <a:t>submodular</a:t>
            </a:r>
            <a:r>
              <a:rPr lang="en-US" sz="2400" dirty="0" smtClean="0">
                <a:latin typeface="Comic Sans MS" pitchFamily="66" charset="0"/>
              </a:rPr>
              <a:t> fns with an approx. factor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sym typeface="Symbol"/>
              </a:rPr>
              <a:t>õ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(n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1/3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)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251602" y="995966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 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mic Sans MS" pitchFamily="66" charset="0"/>
              </a:rPr>
              <a:t>(Our general lower bound)</a:t>
            </a: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/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0479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Matroids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" y="1081879"/>
            <a:ext cx="8915401" cy="566441"/>
          </a:xfrm>
        </p:spPr>
        <p:txBody>
          <a:bodyPr>
            <a:normAutofit/>
          </a:bodyPr>
          <a:lstStyle/>
          <a:p>
            <a:r>
              <a:rPr lang="en-US" sz="2300" spc="20" dirty="0" smtClean="0">
                <a:latin typeface="Comic Sans MS" pitchFamily="66" charset="0"/>
              </a:rPr>
              <a:t> (</a:t>
            </a:r>
            <a:r>
              <a:rPr lang="en-US" sz="2300" spc="20" dirty="0" err="1" smtClean="0">
                <a:latin typeface="Comic Sans MS" pitchFamily="66" charset="0"/>
              </a:rPr>
              <a:t>V,Ind</a:t>
            </a:r>
            <a:r>
              <a:rPr lang="en-US" sz="2300" spc="20" dirty="0" smtClean="0">
                <a:latin typeface="Comic Sans MS" pitchFamily="66" charset="0"/>
              </a:rPr>
              <a:t>) is a </a:t>
            </a:r>
            <a:r>
              <a:rPr lang="en-US" sz="2300" spc="20" dirty="0" err="1" smtClean="0">
                <a:solidFill>
                  <a:srgbClr val="FF0000"/>
                </a:solidFill>
                <a:latin typeface="Comic Sans MS" pitchFamily="66" charset="0"/>
              </a:rPr>
              <a:t>matroid</a:t>
            </a:r>
            <a:r>
              <a:rPr lang="en-US" sz="2300" spc="20" dirty="0" smtClean="0">
                <a:solidFill>
                  <a:srgbClr val="FF0000"/>
                </a:solidFill>
                <a:latin typeface="Comic Sans MS" pitchFamily="66" charset="0"/>
              </a:rPr>
              <a:t>:</a:t>
            </a:r>
            <a:endParaRPr lang="en-US" sz="2300" spc="20" dirty="0">
              <a:latin typeface="Comic Sans MS" pitchFamily="66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4196" y="5462390"/>
            <a:ext cx="3237467" cy="3368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Graphical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Matroid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: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40640" y="2064490"/>
            <a:ext cx="8686800" cy="702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3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If I,J are independent and |I| &lt; |J| then I U {j} is independent for some j in J.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40624" y="1579190"/>
            <a:ext cx="8686800" cy="634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Subsets of independent sets are independent.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2212" y="4447686"/>
            <a:ext cx="3722746" cy="497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Uniform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omic Sans MS" pitchFamily="66" charset="0"/>
              </a:rPr>
              <a:t>Matroids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27403" y="4720432"/>
            <a:ext cx="3188364" cy="6817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={I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V: |I |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k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}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44723" y="5823279"/>
            <a:ext cx="8229600" cy="67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Elements are the edges of an undirected graph </a:t>
            </a:r>
            <a:r>
              <a:rPr kumimoji="0" lang="en-US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G = (V;E)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Set of edges is independent if it does not contain a cycle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8468" y="3878773"/>
            <a:ext cx="2755250" cy="53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Examples: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32" y="4764498"/>
            <a:ext cx="3035936" cy="565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V={1,2, …, n}, 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00067" y="3096086"/>
            <a:ext cx="6024793" cy="497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Rank(S)= max{|I|, I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msy10"/>
              </a:rPr>
              <a:t>2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US" sz="2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Ind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, I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msy10"/>
              </a:rPr>
              <a:t>µ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S}, for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any S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msy10"/>
              </a:rPr>
              <a:t>µ</a:t>
            </a:r>
            <a:r>
              <a:rPr lang="en-US" sz="2200" dirty="0" smtClean="0">
                <a:latin typeface="Comic Sans MS" pitchFamily="66" charset="0"/>
              </a:rPr>
              <a:t> V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2" grpId="1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44640" y="1118932"/>
            <a:ext cx="8394032" cy="170848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0786" y="1640320"/>
            <a:ext cx="779646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={I: |I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, for all j }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248"/>
            <a:ext cx="8686800" cy="9906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Comic Sans MS" pitchFamily="66" charset="0"/>
              </a:rPr>
              <a:t>Partition </a:t>
            </a:r>
            <a:r>
              <a:rPr lang="en-US" sz="3800" dirty="0" err="1" smtClean="0">
                <a:latin typeface="Comic Sans MS" pitchFamily="66" charset="0"/>
              </a:rPr>
              <a:t>Matroids</a:t>
            </a:r>
            <a:endParaRPr lang="en-US" sz="38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434" y="3982343"/>
            <a:ext cx="8305800" cy="794183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omic Sans MS" pitchFamily="66" charset="0"/>
              </a:rPr>
              <a:t>E.g., n=5, </a:t>
            </a:r>
            <a:r>
              <a:rPr lang="en-US" sz="2200" dirty="0" smtClean="0">
                <a:latin typeface="Calibri"/>
              </a:rPr>
              <a:t>A</a:t>
            </a:r>
            <a:r>
              <a:rPr lang="en-US" sz="2200" baseline="-25000" dirty="0" smtClean="0">
                <a:latin typeface="Comic Sans MS"/>
              </a:rPr>
              <a:t>1</a:t>
            </a:r>
            <a:r>
              <a:rPr lang="en-US" sz="2200" dirty="0" smtClean="0">
                <a:latin typeface="Comic Sans MS" pitchFamily="66" charset="0"/>
              </a:rPr>
              <a:t>={1,2,3}, </a:t>
            </a:r>
            <a:r>
              <a:rPr lang="en-US" sz="2200" dirty="0" smtClean="0">
                <a:latin typeface="Calibri"/>
              </a:rPr>
              <a:t>A</a:t>
            </a:r>
            <a:r>
              <a:rPr lang="en-US" sz="2200" baseline="-25000" dirty="0" smtClean="0">
                <a:latin typeface="Comic Sans MS"/>
              </a:rPr>
              <a:t>2</a:t>
            </a:r>
            <a:r>
              <a:rPr lang="en-US" sz="2200" dirty="0" smtClean="0">
                <a:latin typeface="Comic Sans MS" pitchFamily="66" charset="0"/>
              </a:rPr>
              <a:t>={3,4,5}, </a:t>
            </a:r>
            <a:r>
              <a:rPr lang="en-US" sz="2200" dirty="0" smtClean="0">
                <a:latin typeface="Calibri"/>
              </a:rPr>
              <a:t>u1=u</a:t>
            </a:r>
            <a:r>
              <a:rPr lang="en-US" sz="2200" baseline="-25000" dirty="0" smtClean="0">
                <a:latin typeface="Calibri"/>
              </a:rPr>
              <a:t>2</a:t>
            </a:r>
            <a:r>
              <a:rPr lang="en-US" sz="2200" dirty="0" smtClean="0">
                <a:latin typeface="Calibri"/>
              </a:rPr>
              <a:t>=2</a:t>
            </a:r>
            <a:r>
              <a:rPr lang="en-US" sz="2200" dirty="0" smtClean="0">
                <a:latin typeface="Comic Sans MS" pitchFamily="66" charset="0"/>
              </a:rPr>
              <a:t>.</a:t>
            </a:r>
            <a:endParaRPr lang="en-US" sz="11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272744" y="1114670"/>
            <a:ext cx="8305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omic Sans MS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, …, 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omic Sans MS"/>
              </a:rPr>
              <a:t>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>
                <a:latin typeface="Comic Sans MS" pitchFamily="66" charset="0"/>
              </a:rPr>
              <a:t> V={1,2, …, n}, all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disjoint</a:t>
            </a:r>
            <a:r>
              <a:rPr lang="en-US" sz="2400" dirty="0" smtClean="0">
                <a:latin typeface="Comic Sans MS" pitchFamily="66" charset="0"/>
              </a:rPr>
              <a:t>;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latin typeface="Calibri"/>
              </a:rPr>
              <a:t>u</a:t>
            </a:r>
            <a:r>
              <a:rPr lang="en-US" sz="2400" baseline="-25000" dirty="0" err="1" smtClean="0">
                <a:latin typeface="Comic Sans MS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>
                <a:latin typeface="Comic Sans MS" pitchFamily="66" charset="0"/>
              </a:rPr>
              <a:t> |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omic Sans MS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|-1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642" y="2213840"/>
            <a:ext cx="850632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Then (V,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 is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8850" y="3256608"/>
            <a:ext cx="850632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If sets A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are not disjoint, then (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V,Ind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) might not be a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6578" y="4519767"/>
            <a:ext cx="8305800" cy="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{1,2,4,5}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and {2,3,4} both maximal sets in </a:t>
            </a:r>
            <a:r>
              <a:rPr kumimoji="0" lang="en-US" sz="2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Ind</a:t>
            </a:r>
            <a:r>
              <a:rPr lang="en-US" sz="2200" noProof="0" dirty="0" smtClean="0">
                <a:latin typeface="Comic Sans MS" pitchFamily="66" charset="0"/>
              </a:rPr>
              <a:t>; 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do not have the same cardinality.</a:t>
            </a:r>
            <a:endParaRPr kumimoji="0" lang="en-US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44640" y="1215188"/>
            <a:ext cx="8394032" cy="170848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Comic Sans MS" pitchFamily="66" charset="0"/>
              </a:rPr>
              <a:t>Almost partition </a:t>
            </a:r>
            <a:r>
              <a:rPr lang="en-US" sz="3400" dirty="0" err="1" smtClean="0">
                <a:latin typeface="Comic Sans MS" pitchFamily="66" charset="0"/>
              </a:rPr>
              <a:t>matroids</a:t>
            </a:r>
            <a:endParaRPr lang="en-US" sz="34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44" y="1210926"/>
            <a:ext cx="75745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k=2,  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omic Sans MS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>
                <a:latin typeface="Comic Sans MS" pitchFamily="66" charset="0"/>
              </a:rPr>
              <a:t> V (not necessarily disjoint); </a:t>
            </a:r>
            <a:r>
              <a:rPr lang="en-US" sz="2400" dirty="0" err="1" smtClean="0"/>
              <a:t>u</a:t>
            </a:r>
            <a:r>
              <a:rPr lang="en-US" sz="2400" baseline="-25000" dirty="0" err="1" smtClean="0">
                <a:latin typeface="Comic Sans MS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>
                <a:latin typeface="Comic Sans MS" pitchFamily="66" charset="0"/>
              </a:rPr>
              <a:t> |</a:t>
            </a:r>
            <a:r>
              <a:rPr lang="en-US" sz="2400" dirty="0" smtClean="0"/>
              <a:t>A</a:t>
            </a:r>
            <a:r>
              <a:rPr lang="en-US" sz="2400" baseline="-25000" dirty="0" smtClean="0">
                <a:latin typeface="Comic Sans MS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|-1</a:t>
            </a:r>
          </a:p>
          <a:p>
            <a:endParaRPr lang="en-US" sz="2400" dirty="0" smtClean="0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6610" y="2298064"/>
            <a:ext cx="42992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Then (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V,Ind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 is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6610" y="1744592"/>
            <a:ext cx="850632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={I: |I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, |I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(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)|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+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- |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</a:rPr>
              <a:t>1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</a:rPr>
              <a:t>2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|}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Comic Sans MS" pitchFamily="66" charset="0"/>
              </a:rPr>
              <a:t>Almost partition </a:t>
            </a:r>
            <a:r>
              <a:rPr lang="en-US" sz="3400" dirty="0" err="1" smtClean="0">
                <a:latin typeface="Comic Sans MS" pitchFamily="66" charset="0"/>
              </a:rPr>
              <a:t>matroids</a:t>
            </a:r>
            <a:endParaRPr lang="en-US" sz="3400" dirty="0"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32482" y="1648344"/>
            <a:ext cx="8394032" cy="2899696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60" y="878341"/>
            <a:ext cx="301592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More generally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92128" y="3144562"/>
            <a:ext cx="850632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= { I: |I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A(J)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f(J),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J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[k] }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2160" y="2493418"/>
            <a:ext cx="664793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f(J)= </a:t>
            </a:r>
            <a:r>
              <a:rPr lang="en-US" sz="2400" dirty="0" smtClean="0">
                <a:solidFill>
                  <a:schemeClr val="tx1"/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j </a:t>
            </a:r>
            <a:r>
              <a:rPr lang="en-US" sz="2400" baseline="-25000" dirty="0" smtClean="0">
                <a:solidFill>
                  <a:schemeClr val="tx1"/>
                </a:solidFill>
                <a:latin typeface="cmsy10"/>
                <a:sym typeface="Symbol"/>
              </a:rPr>
              <a:t>2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 J </a:t>
            </a:r>
            <a:r>
              <a:rPr lang="en-US" sz="2400" dirty="0" err="1" smtClean="0">
                <a:solidFill>
                  <a:schemeClr val="tx1"/>
                </a:solidFill>
              </a:rPr>
              <a:t>u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+|A(J)|-</a:t>
            </a:r>
            <a:r>
              <a:rPr lang="en-US" sz="2400" dirty="0" smtClean="0">
                <a:solidFill>
                  <a:schemeClr val="tx1"/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j </a:t>
            </a:r>
            <a:r>
              <a:rPr lang="en-US" sz="2400" baseline="-25000" dirty="0" smtClean="0">
                <a:solidFill>
                  <a:schemeClr val="tx1"/>
                </a:solidFill>
                <a:latin typeface="cmsy10"/>
                <a:sym typeface="Symbol"/>
              </a:rPr>
              <a:t>2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 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  <a:sym typeface="Symbol"/>
              </a:rPr>
              <a:t>J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|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J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[k]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3027" y="1696460"/>
            <a:ext cx="1718015" cy="589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f : 2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</a:rPr>
              <a:t>[k]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!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Z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409" y="3734413"/>
            <a:ext cx="618478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Then (V,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 is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(if nonempty).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-149277" y="4787496"/>
            <a:ext cx="751258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Rewrite f, f(J)=|A(J)|-</a:t>
            </a:r>
            <a:r>
              <a:rPr lang="en-US" sz="2400" dirty="0" smtClean="0">
                <a:solidFill>
                  <a:schemeClr val="tx1"/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j </a:t>
            </a:r>
            <a:r>
              <a:rPr lang="en-US" sz="2400" baseline="-25000" dirty="0" smtClean="0">
                <a:solidFill>
                  <a:schemeClr val="tx1"/>
                </a:solidFill>
                <a:latin typeface="cmsy10"/>
                <a:sym typeface="Symbol"/>
              </a:rPr>
              <a:t>2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 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(|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 -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J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[k]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61321" y="2346181"/>
            <a:ext cx="2526658" cy="890349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72790" y="2069466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=&lt;0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168" y="1752366"/>
            <a:ext cx="5682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omic Sans MS"/>
              </a:rPr>
              <a:t>1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smtClean="0">
                <a:latin typeface="Calibri"/>
              </a:rPr>
              <a:t>A</a:t>
            </a:r>
            <a:r>
              <a:rPr lang="en-US" sz="2400" baseline="-25000" dirty="0" smtClean="0">
                <a:latin typeface="Comic Sans MS"/>
              </a:rPr>
              <a:t>2</a:t>
            </a:r>
            <a:r>
              <a:rPr lang="en-US" sz="2400" dirty="0" smtClean="0">
                <a:latin typeface="Comic Sans MS" pitchFamily="66" charset="0"/>
              </a:rPr>
              <a:t>, …, </a:t>
            </a:r>
            <a:r>
              <a:rPr lang="en-US" sz="2400" dirty="0" err="1" smtClean="0">
                <a:latin typeface="Calibri"/>
              </a:rPr>
              <a:t>A</a:t>
            </a:r>
            <a:r>
              <a:rPr lang="en-US" sz="2400" baseline="-25000" dirty="0" err="1" smtClean="0">
                <a:latin typeface="Comic Sans MS"/>
              </a:rPr>
              <a:t>k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/>
              </a:rPr>
              <a:t>µ</a:t>
            </a:r>
            <a:r>
              <a:rPr lang="en-US" sz="2400" dirty="0" smtClean="0">
                <a:latin typeface="Comic Sans MS" pitchFamily="66" charset="0"/>
              </a:rPr>
              <a:t> V={1,2, …, n}, </a:t>
            </a:r>
            <a:r>
              <a:rPr lang="en-US" sz="2400" dirty="0" err="1" smtClean="0"/>
              <a:t>u</a:t>
            </a:r>
            <a:r>
              <a:rPr lang="en-US" sz="2400" baseline="-25000" dirty="0" err="1" smtClean="0">
                <a:latin typeface="Comic Sans MS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 smtClean="0">
                <a:latin typeface="cmsy10"/>
              </a:rPr>
              <a:t>·</a:t>
            </a:r>
            <a:r>
              <a:rPr lang="en-US" sz="2400" dirty="0" smtClean="0">
                <a:latin typeface="Comic Sans MS" pitchFamily="66" charset="0"/>
              </a:rPr>
              <a:t> |</a:t>
            </a:r>
            <a:r>
              <a:rPr lang="en-US" sz="2400" dirty="0" smtClean="0"/>
              <a:t>A</a:t>
            </a:r>
            <a:r>
              <a:rPr lang="en-US" sz="2400" baseline="-25000" dirty="0" smtClean="0">
                <a:latin typeface="Comic Sans MS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|-1; </a:t>
            </a:r>
            <a:endParaRPr lang="en-US" sz="2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generalization of partition </a:t>
            </a:r>
            <a:r>
              <a:rPr lang="en-US" dirty="0" err="1" smtClean="0"/>
              <a:t>matroids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2849" y="3538086"/>
            <a:ext cx="288756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u="sng" dirty="0" smtClean="0">
                <a:solidFill>
                  <a:schemeClr val="tx1"/>
                </a:solidFill>
                <a:latin typeface="Comic Sans MS" pitchFamily="66" charset="0"/>
              </a:rPr>
              <a:t>Proof technique:</a:t>
            </a:r>
            <a:endParaRPr lang="en-US" sz="2200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290" y="814231"/>
            <a:ext cx="8394032" cy="2638897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36481" y="950506"/>
            <a:ext cx="301592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More generally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384" y="2133874"/>
            <a:ext cx="850632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= { I: |I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A(J)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f(J),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J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[k] }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30128" y="1482730"/>
            <a:ext cx="664793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f(J)=|A(J)|-</a:t>
            </a:r>
            <a:r>
              <a:rPr lang="en-US" sz="2400" dirty="0" smtClean="0">
                <a:solidFill>
                  <a:schemeClr val="tx1"/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j </a:t>
            </a:r>
            <a:r>
              <a:rPr lang="en-US" sz="2400" baseline="-25000" dirty="0" smtClean="0">
                <a:solidFill>
                  <a:schemeClr val="tx1"/>
                </a:solidFill>
                <a:latin typeface="cmsy10"/>
                <a:sym typeface="Symbol"/>
              </a:rPr>
              <a:t>2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 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(|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 -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J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[k]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88947" y="942475"/>
            <a:ext cx="171801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f : 2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</a:rPr>
              <a:t>[k]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!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Z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251" y="2747789"/>
            <a:ext cx="618478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Then (V,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 is a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(if nonempty).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42920" y="3535262"/>
            <a:ext cx="3428429" cy="61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Uncrossing argument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311990" y="4165580"/>
            <a:ext cx="8541591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For a set I, define T(I) to be the set of tight constraints 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48440" y="4680212"/>
            <a:ext cx="8506326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T(I)= {J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[k], |I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A(J)|=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f(J)}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24074" y="5169790"/>
            <a:ext cx="801303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msy10"/>
              </a:rPr>
              <a:t>8  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I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, 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J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J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T(I), then (</a:t>
            </a:r>
            <a:r>
              <a:rPr lang="en-US" sz="2200" dirty="0" smtClean="0">
                <a:solidFill>
                  <a:schemeClr val="tx1"/>
                </a:solidFill>
              </a:rPr>
              <a:t>J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</a:rPr>
              <a:t>1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J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T(I)) or (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J</a:t>
            </a:r>
            <a:r>
              <a:rPr lang="en-US" sz="2200" baseline="-25000" dirty="0" smtClean="0">
                <a:solidFill>
                  <a:schemeClr val="tx1"/>
                </a:solidFill>
                <a:latin typeface="Calibri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 J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=</a:t>
            </a:r>
            <a:r>
              <a:rPr lang="en-US" sz="2200" dirty="0" smtClean="0">
                <a:solidFill>
                  <a:schemeClr val="tx1"/>
                </a:solidFill>
                <a:latin typeface="Symbol"/>
                <a:sym typeface="Symbol"/>
              </a:rPr>
              <a:t>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)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9162" y="5733095"/>
            <a:ext cx="7623238" cy="6139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is the family of independent sets of a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12" grpId="0"/>
      <p:bldP spid="13" grpId="0"/>
      <p:bldP spid="15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US" sz="3400" dirty="0" smtClean="0">
                <a:latin typeface="Comic Sans MS" pitchFamily="66" charset="0"/>
              </a:rPr>
              <a:t>A generalization of almost  partition </a:t>
            </a:r>
            <a:r>
              <a:rPr lang="en-US" sz="3400" dirty="0" err="1" smtClean="0">
                <a:latin typeface="Comic Sans MS" pitchFamily="66" charset="0"/>
              </a:rPr>
              <a:t>matroids</a:t>
            </a:r>
            <a:endParaRPr lang="en-US" sz="3400" dirty="0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4704" y="1267257"/>
            <a:ext cx="856647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Note:  This requires k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n 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(for k &gt; n, f becomes negative)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9842" y="2669566"/>
            <a:ext cx="609600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Do some sort of truncation to allow k&gt;&gt;n.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92494" y="3176338"/>
            <a:ext cx="7904759" cy="2791325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96499" y="685660"/>
            <a:ext cx="301592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1826" y="4887753"/>
            <a:ext cx="730191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Ind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= { I: |I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alibri"/>
              </a:rPr>
              <a:t>A(J)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|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h(J),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J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[k] }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30759" y="760685"/>
            <a:ext cx="740042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f(J)=|A(J)|-</a:t>
            </a:r>
            <a:r>
              <a:rPr lang="en-US" sz="2400" dirty="0" smtClean="0">
                <a:solidFill>
                  <a:schemeClr val="tx1"/>
                </a:solidFill>
                <a:latin typeface="Symbol"/>
                <a:sym typeface="Symbol"/>
              </a:rPr>
              <a:t>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j </a:t>
            </a:r>
            <a:r>
              <a:rPr lang="en-US" sz="2400" baseline="-25000" dirty="0" smtClean="0">
                <a:solidFill>
                  <a:schemeClr val="tx1"/>
                </a:solidFill>
                <a:latin typeface="cmsy10"/>
                <a:sym typeface="Symbol"/>
              </a:rPr>
              <a:t>2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  <a:sym typeface="Symbol"/>
              </a:rPr>
              <a:t> 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(|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 -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J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[k]; </a:t>
            </a:r>
            <a:r>
              <a:rPr lang="en-US" sz="2400" dirty="0" err="1" smtClean="0">
                <a:solidFill>
                  <a:schemeClr val="tx1"/>
                </a:solidFill>
                <a:latin typeface="Calibri"/>
              </a:rPr>
              <a:t>u</a:t>
            </a:r>
            <a:r>
              <a:rPr lang="en-US" sz="2400" baseline="-25000" dirty="0" err="1" smtClean="0">
                <a:solidFill>
                  <a:schemeClr val="tx1"/>
                </a:solidFill>
                <a:latin typeface="Comic Sans MS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|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400" baseline="-25000" dirty="0" smtClean="0">
                <a:solidFill>
                  <a:schemeClr val="tx1"/>
                </a:solidFill>
                <a:latin typeface="Comic Sans MS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|-1 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4597" y="737789"/>
            <a:ext cx="171801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f : 2</a:t>
            </a:r>
            <a:r>
              <a:rPr lang="en-US" sz="2400" baseline="30000" dirty="0" smtClean="0">
                <a:solidFill>
                  <a:schemeClr val="tx1"/>
                </a:solidFill>
                <a:latin typeface="Comic Sans MS"/>
              </a:rPr>
              <a:t>[k]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!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Z,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237" y="5394680"/>
            <a:ext cx="6184785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Then (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V,Ind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) is a </a:t>
            </a:r>
            <a:r>
              <a:rPr lang="en-US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(if nonempty).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Documents and Settings\admin\Local Settings\Temporary Internet Files\Content.IE5\7S1B4W6J\MCj028133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8126" y="4505424"/>
            <a:ext cx="1187356" cy="1332083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-444704" y="3141479"/>
            <a:ext cx="7888009" cy="921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f(J) is (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¹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¿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) good if f(J)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0 for J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[k], |J|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¿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and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10151" y="3814499"/>
            <a:ext cx="5515892" cy="576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f(J)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¹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for J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[k], 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¿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|J|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2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¿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-2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9592" y="4266399"/>
            <a:ext cx="6726690" cy="5766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h(J)=f(J) if |J| </a:t>
            </a:r>
            <a:r>
              <a:rPr lang="en-US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¿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 and h(J)=</a:t>
            </a:r>
            <a:r>
              <a:rPr lang="en-US" dirty="0" smtClean="0">
                <a:solidFill>
                  <a:schemeClr val="tx1"/>
                </a:solidFill>
                <a:latin typeface="cmmi10"/>
              </a:rPr>
              <a:t>¹</a:t>
            </a:r>
            <a:r>
              <a:rPr lang="en-US" dirty="0" smtClean="0">
                <a:solidFill>
                  <a:schemeClr val="tx1"/>
                </a:solidFill>
                <a:latin typeface="Comic Sans MS" pitchFamily="66" charset="0"/>
              </a:rPr>
              <a:t>, otherwise.</a:t>
            </a:r>
            <a:endParaRPr lang="en-US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71340" y="1804354"/>
            <a:ext cx="532195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But we want k=n^{log </a:t>
            </a:r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log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n}. 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" y="3192464"/>
            <a:ext cx="8839200" cy="3220368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800">
              <a:solidFill>
                <a:srgbClr val="FFFFFF"/>
              </a:solidFill>
              <a:latin typeface="Script MT Bold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20" grpId="0"/>
      <p:bldP spid="23" grpId="0"/>
      <p:bldP spid="17" grpId="0"/>
      <p:bldP spid="25" grpId="0"/>
      <p:bldP spid="26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7831A89-6E36-40D5-9E2D-C4A8CC17132D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/>
              <a:t>Submodular set functions</a:t>
            </a:r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9144000" cy="5141913"/>
          </a:xfrm>
        </p:spPr>
        <p:txBody>
          <a:bodyPr/>
          <a:lstStyle/>
          <a:p>
            <a:pPr eaLnBrk="1" hangingPunct="1"/>
            <a:r>
              <a:rPr lang="en-US" dirty="0" smtClean="0"/>
              <a:t>Set function f on V is called </a:t>
            </a:r>
            <a:r>
              <a:rPr lang="en-US" dirty="0" err="1" smtClean="0">
                <a:solidFill>
                  <a:schemeClr val="folHlink"/>
                </a:solidFill>
              </a:rPr>
              <a:t>submodular</a:t>
            </a:r>
            <a:r>
              <a:rPr lang="en-US" dirty="0" smtClean="0"/>
              <a:t> if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 smtClean="0"/>
              <a:t>		For all S,T </a:t>
            </a:r>
            <a:r>
              <a:rPr lang="en-US" dirty="0" smtClean="0">
                <a:latin typeface="cmsy10" pitchFamily="34" charset="0"/>
              </a:rPr>
              <a:t>µ</a:t>
            </a:r>
            <a:r>
              <a:rPr lang="en-US" dirty="0" smtClean="0"/>
              <a:t> V: f(S)+f(T) </a:t>
            </a:r>
            <a:r>
              <a:rPr lang="en-US" dirty="0" smtClean="0">
                <a:latin typeface="cmsy10" pitchFamily="34" charset="0"/>
              </a:rPr>
              <a:t>¸</a:t>
            </a:r>
            <a:r>
              <a:rPr lang="en-US" dirty="0" smtClean="0"/>
              <a:t> f(S</a:t>
            </a:r>
            <a:r>
              <a:rPr lang="en-US" dirty="0" smtClean="0">
                <a:latin typeface="cmsy10" pitchFamily="34" charset="0"/>
              </a:rPr>
              <a:t>[</a:t>
            </a:r>
            <a:r>
              <a:rPr lang="en-US" dirty="0" smtClean="0"/>
              <a:t>T)+f(S</a:t>
            </a:r>
            <a:r>
              <a:rPr lang="en-US" dirty="0" smtClean="0">
                <a:latin typeface="cmsy10" pitchFamily="34" charset="0"/>
              </a:rPr>
              <a:t>Å</a:t>
            </a:r>
            <a:r>
              <a:rPr lang="en-US" dirty="0" smtClean="0"/>
              <a:t>T)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Equivalent </a:t>
            </a:r>
            <a:r>
              <a:rPr lang="en-US" dirty="0" smtClean="0">
                <a:solidFill>
                  <a:schemeClr val="folHlink"/>
                </a:solidFill>
              </a:rPr>
              <a:t>diminishing returns</a:t>
            </a:r>
            <a:r>
              <a:rPr lang="en-US" dirty="0" smtClean="0"/>
              <a:t> characterization: 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1553412" name="Text Box 4"/>
          <p:cNvSpPr txBox="1">
            <a:spLocks noChangeArrowheads="1"/>
          </p:cNvSpPr>
          <p:nvPr/>
        </p:nvSpPr>
        <p:spPr bwMode="auto">
          <a:xfrm>
            <a:off x="5947353" y="4748213"/>
            <a:ext cx="3401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dirty="0"/>
              <a:t>x</a:t>
            </a:r>
          </a:p>
        </p:txBody>
      </p:sp>
      <p:sp>
        <p:nvSpPr>
          <p:cNvPr id="1553413" name="Oval 5"/>
          <p:cNvSpPr>
            <a:spLocks noChangeArrowheads="1"/>
          </p:cNvSpPr>
          <p:nvPr/>
        </p:nvSpPr>
        <p:spPr bwMode="auto">
          <a:xfrm>
            <a:off x="2824163" y="4757738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S     </a:t>
            </a:r>
            <a:endParaRPr lang="en-US" sz="2800" dirty="0"/>
          </a:p>
        </p:txBody>
      </p:sp>
      <p:sp>
        <p:nvSpPr>
          <p:cNvPr id="1553414" name="Oval 6"/>
          <p:cNvSpPr>
            <a:spLocks noChangeArrowheads="1"/>
          </p:cNvSpPr>
          <p:nvPr/>
        </p:nvSpPr>
        <p:spPr bwMode="auto">
          <a:xfrm>
            <a:off x="3567113" y="4862513"/>
            <a:ext cx="533400" cy="533400"/>
          </a:xfrm>
          <a:prstGeom prst="ellipse">
            <a:avLst/>
          </a:prstGeom>
          <a:solidFill>
            <a:srgbClr val="FF8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T</a:t>
            </a:r>
            <a:endParaRPr lang="en-US" sz="2800" dirty="0"/>
          </a:p>
        </p:txBody>
      </p:sp>
      <p:sp>
        <p:nvSpPr>
          <p:cNvPr id="1553415" name="Oval 7"/>
          <p:cNvSpPr>
            <a:spLocks noChangeArrowheads="1"/>
          </p:cNvSpPr>
          <p:nvPr/>
        </p:nvSpPr>
        <p:spPr bwMode="auto">
          <a:xfrm>
            <a:off x="5888038" y="4972050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416" name="Oval 8"/>
          <p:cNvSpPr>
            <a:spLocks noChangeArrowheads="1"/>
          </p:cNvSpPr>
          <p:nvPr/>
        </p:nvSpPr>
        <p:spPr bwMode="auto">
          <a:xfrm>
            <a:off x="5888038" y="5595938"/>
            <a:ext cx="76200" cy="762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3417" name="Text Box 9"/>
          <p:cNvSpPr txBox="1">
            <a:spLocks noChangeArrowheads="1"/>
          </p:cNvSpPr>
          <p:nvPr/>
        </p:nvSpPr>
        <p:spPr bwMode="auto">
          <a:xfrm>
            <a:off x="5953125" y="5372100"/>
            <a:ext cx="347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1553418" name="Text Box 10"/>
          <p:cNvSpPr txBox="1">
            <a:spLocks noChangeArrowheads="1"/>
          </p:cNvSpPr>
          <p:nvPr/>
        </p:nvSpPr>
        <p:spPr bwMode="auto">
          <a:xfrm>
            <a:off x="5467350" y="472440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/>
              <a:t>+</a:t>
            </a:r>
          </a:p>
        </p:txBody>
      </p:sp>
      <p:sp>
        <p:nvSpPr>
          <p:cNvPr id="1553419" name="Text Box 11"/>
          <p:cNvSpPr txBox="1">
            <a:spLocks noChangeArrowheads="1"/>
          </p:cNvSpPr>
          <p:nvPr/>
        </p:nvSpPr>
        <p:spPr bwMode="auto">
          <a:xfrm>
            <a:off x="5468938" y="5353050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/>
              <a:t>+</a:t>
            </a:r>
          </a:p>
        </p:txBody>
      </p:sp>
      <p:sp>
        <p:nvSpPr>
          <p:cNvPr id="1553420" name="AutoShape 12"/>
          <p:cNvSpPr>
            <a:spLocks noChangeArrowheads="1"/>
          </p:cNvSpPr>
          <p:nvPr/>
        </p:nvSpPr>
        <p:spPr bwMode="auto">
          <a:xfrm>
            <a:off x="6381750" y="4762500"/>
            <a:ext cx="2686050" cy="604838"/>
          </a:xfrm>
          <a:prstGeom prst="leftArrow">
            <a:avLst>
              <a:gd name="adj1" fmla="val 57481"/>
              <a:gd name="adj2" fmla="val 593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Large improvement</a:t>
            </a:r>
          </a:p>
        </p:txBody>
      </p:sp>
      <p:sp>
        <p:nvSpPr>
          <p:cNvPr id="1553421" name="AutoShape 13"/>
          <p:cNvSpPr>
            <a:spLocks noChangeArrowheads="1"/>
          </p:cNvSpPr>
          <p:nvPr/>
        </p:nvSpPr>
        <p:spPr bwMode="auto">
          <a:xfrm>
            <a:off x="6381750" y="5443538"/>
            <a:ext cx="2152650" cy="433387"/>
          </a:xfrm>
          <a:prstGeom prst="leftArrow">
            <a:avLst>
              <a:gd name="adj1" fmla="val 71657"/>
              <a:gd name="adj2" fmla="val 80967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Small improvement</a:t>
            </a:r>
          </a:p>
        </p:txBody>
      </p:sp>
      <p:sp>
        <p:nvSpPr>
          <p:cNvPr id="1553422" name="Rectangle 14"/>
          <p:cNvSpPr>
            <a:spLocks noChangeArrowheads="1"/>
          </p:cNvSpPr>
          <p:nvPr/>
        </p:nvSpPr>
        <p:spPr bwMode="auto">
          <a:xfrm>
            <a:off x="228600" y="59817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>
              <a:spcBef>
                <a:spcPct val="20000"/>
              </a:spcBef>
              <a:buClr>
                <a:schemeClr val="folHlink"/>
              </a:buClr>
              <a:buSzPct val="70000"/>
              <a:buFont typeface="Wingdings" pitchFamily="2" charset="2"/>
              <a:buNone/>
            </a:pPr>
            <a:r>
              <a:rPr lang="en-US" sz="2800" dirty="0">
                <a:solidFill>
                  <a:srgbClr val="336600"/>
                </a:solidFill>
              </a:rPr>
              <a:t>For </a:t>
            </a:r>
            <a:r>
              <a:rPr lang="en-US" sz="2800" dirty="0" smtClean="0">
                <a:solidFill>
                  <a:srgbClr val="336600"/>
                </a:solidFill>
              </a:rPr>
              <a:t>T</a:t>
            </a:r>
            <a:r>
              <a:rPr lang="en-US" sz="2800" dirty="0" smtClean="0">
                <a:solidFill>
                  <a:srgbClr val="336600"/>
                </a:solidFill>
                <a:latin typeface="cmsy10" pitchFamily="34" charset="0"/>
              </a:rPr>
              <a:t>µ</a:t>
            </a:r>
            <a:r>
              <a:rPr lang="en-US" sz="2800" dirty="0">
                <a:solidFill>
                  <a:srgbClr val="336600"/>
                </a:solidFill>
              </a:rPr>
              <a:t>S</a:t>
            </a:r>
            <a:r>
              <a:rPr lang="en-US" sz="2800" dirty="0" smtClean="0">
                <a:solidFill>
                  <a:srgbClr val="336600"/>
                </a:solidFill>
              </a:rPr>
              <a:t>, </a:t>
            </a:r>
            <a:r>
              <a:rPr lang="en-US" sz="2800" dirty="0" err="1" smtClean="0">
                <a:solidFill>
                  <a:srgbClr val="336600"/>
                </a:solidFill>
              </a:rPr>
              <a:t>x</a:t>
            </a:r>
            <a:r>
              <a:rPr lang="en-US" sz="2800" dirty="0" err="1" smtClean="0">
                <a:solidFill>
                  <a:srgbClr val="336600"/>
                </a:solidFill>
                <a:latin typeface="Symbol" pitchFamily="18" charset="2"/>
                <a:sym typeface="Symbol" pitchFamily="18" charset="2"/>
              </a:rPr>
              <a:t></a:t>
            </a:r>
            <a:r>
              <a:rPr lang="en-US" sz="2800" dirty="0" err="1" smtClean="0">
                <a:solidFill>
                  <a:srgbClr val="336600"/>
                </a:solidFill>
              </a:rPr>
              <a:t>S</a:t>
            </a:r>
            <a:r>
              <a:rPr lang="en-US" sz="2800" dirty="0" smtClean="0">
                <a:solidFill>
                  <a:srgbClr val="336600"/>
                </a:solidFill>
              </a:rPr>
              <a:t>, f(T </a:t>
            </a:r>
            <a:r>
              <a:rPr lang="en-US" sz="2800" dirty="0">
                <a:solidFill>
                  <a:srgbClr val="336600"/>
                </a:solidFill>
                <a:latin typeface="cmsy10" pitchFamily="34" charset="0"/>
              </a:rPr>
              <a:t>[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smtClean="0">
                <a:solidFill>
                  <a:srgbClr val="336600"/>
                </a:solidFill>
              </a:rPr>
              <a:t>{x}) </a:t>
            </a:r>
            <a:r>
              <a:rPr lang="en-US" sz="2800" dirty="0">
                <a:solidFill>
                  <a:srgbClr val="336600"/>
                </a:solidFill>
              </a:rPr>
              <a:t>– </a:t>
            </a:r>
            <a:r>
              <a:rPr lang="en-US" sz="2800" dirty="0" smtClean="0">
                <a:solidFill>
                  <a:srgbClr val="336600"/>
                </a:solidFill>
              </a:rPr>
              <a:t>f(T) </a:t>
            </a:r>
            <a:r>
              <a:rPr lang="en-US" sz="2800" dirty="0">
                <a:solidFill>
                  <a:srgbClr val="336600"/>
                </a:solidFill>
                <a:latin typeface="cmsy10" pitchFamily="34" charset="0"/>
              </a:rPr>
              <a:t>¸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smtClean="0">
                <a:solidFill>
                  <a:srgbClr val="336600"/>
                </a:solidFill>
              </a:rPr>
              <a:t>f(S </a:t>
            </a:r>
            <a:r>
              <a:rPr lang="en-US" sz="2800" dirty="0">
                <a:solidFill>
                  <a:srgbClr val="336600"/>
                </a:solidFill>
                <a:latin typeface="cmsy10" pitchFamily="34" charset="0"/>
              </a:rPr>
              <a:t>[</a:t>
            </a:r>
            <a:r>
              <a:rPr lang="en-US" sz="2800" dirty="0">
                <a:solidFill>
                  <a:srgbClr val="336600"/>
                </a:solidFill>
              </a:rPr>
              <a:t> </a:t>
            </a:r>
            <a:r>
              <a:rPr lang="en-US" sz="2800" dirty="0" smtClean="0">
                <a:solidFill>
                  <a:srgbClr val="336600"/>
                </a:solidFill>
              </a:rPr>
              <a:t>{x}) </a:t>
            </a:r>
            <a:r>
              <a:rPr lang="en-US" sz="2800" dirty="0">
                <a:solidFill>
                  <a:srgbClr val="336600"/>
                </a:solidFill>
              </a:rPr>
              <a:t>– </a:t>
            </a:r>
            <a:r>
              <a:rPr lang="en-US" sz="2800" dirty="0" smtClean="0">
                <a:solidFill>
                  <a:srgbClr val="336600"/>
                </a:solidFill>
              </a:rPr>
              <a:t>f(S)</a:t>
            </a:r>
            <a:endParaRPr lang="en-US" sz="2800" dirty="0">
              <a:solidFill>
                <a:srgbClr val="336600"/>
              </a:solidFill>
            </a:endParaRPr>
          </a:p>
        </p:txBody>
      </p:sp>
      <p:sp>
        <p:nvSpPr>
          <p:cNvPr id="1553423" name="Rectangle 15"/>
          <p:cNvSpPr>
            <a:spLocks noChangeArrowheads="1"/>
          </p:cNvSpPr>
          <p:nvPr/>
        </p:nvSpPr>
        <p:spPr bwMode="auto">
          <a:xfrm>
            <a:off x="228600" y="4851400"/>
            <a:ext cx="2462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336600"/>
                </a:solidFill>
              </a:rPr>
              <a:t>Submodularity:</a:t>
            </a:r>
          </a:p>
        </p:txBody>
      </p:sp>
      <p:sp>
        <p:nvSpPr>
          <p:cNvPr id="1553424" name="Oval 16"/>
          <p:cNvSpPr>
            <a:spLocks noChangeArrowheads="1"/>
          </p:cNvSpPr>
          <p:nvPr/>
        </p:nvSpPr>
        <p:spPr bwMode="auto">
          <a:xfrm>
            <a:off x="2976563" y="2496456"/>
            <a:ext cx="1447800" cy="762000"/>
          </a:xfrm>
          <a:prstGeom prst="ellipse">
            <a:avLst/>
          </a:prstGeom>
          <a:solidFill>
            <a:srgbClr val="CCFF66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T</a:t>
            </a:r>
            <a:endParaRPr lang="en-US" sz="2800" dirty="0"/>
          </a:p>
        </p:txBody>
      </p:sp>
      <p:sp>
        <p:nvSpPr>
          <p:cNvPr id="1553425" name="Oval 17"/>
          <p:cNvSpPr>
            <a:spLocks noChangeArrowheads="1"/>
          </p:cNvSpPr>
          <p:nvPr/>
        </p:nvSpPr>
        <p:spPr bwMode="auto">
          <a:xfrm>
            <a:off x="2057400" y="2525031"/>
            <a:ext cx="1295400" cy="733425"/>
          </a:xfrm>
          <a:prstGeom prst="ellipse">
            <a:avLst/>
          </a:prstGeom>
          <a:solidFill>
            <a:srgbClr val="FF8000">
              <a:alpha val="50195"/>
            </a:srgbClr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dirty="0" smtClean="0"/>
              <a:t>S</a:t>
            </a:r>
            <a:endParaRPr lang="en-US" sz="2800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057400" y="2453367"/>
            <a:ext cx="2370138" cy="811213"/>
            <a:chOff x="1296" y="1423"/>
            <a:chExt cx="1493" cy="511"/>
          </a:xfrm>
        </p:grpSpPr>
        <p:sp>
          <p:nvSpPr>
            <p:cNvPr id="28698" name="Freeform 18"/>
            <p:cNvSpPr>
              <a:spLocks/>
            </p:cNvSpPr>
            <p:nvPr/>
          </p:nvSpPr>
          <p:spPr bwMode="auto">
            <a:xfrm>
              <a:off x="1296" y="1423"/>
              <a:ext cx="1493" cy="511"/>
            </a:xfrm>
            <a:custGeom>
              <a:avLst/>
              <a:gdLst>
                <a:gd name="T0" fmla="*/ 0 w 1493"/>
                <a:gd name="T1" fmla="*/ 257 h 511"/>
                <a:gd name="T2" fmla="*/ 83 w 1493"/>
                <a:gd name="T3" fmla="*/ 115 h 511"/>
                <a:gd name="T4" fmla="*/ 322 w 1493"/>
                <a:gd name="T5" fmla="*/ 35 h 511"/>
                <a:gd name="T6" fmla="*/ 576 w 1493"/>
                <a:gd name="T7" fmla="*/ 65 h 511"/>
                <a:gd name="T8" fmla="*/ 702 w 1493"/>
                <a:gd name="T9" fmla="*/ 103 h 511"/>
                <a:gd name="T10" fmla="*/ 843 w 1493"/>
                <a:gd name="T11" fmla="*/ 35 h 511"/>
                <a:gd name="T12" fmla="*/ 1152 w 1493"/>
                <a:gd name="T13" fmla="*/ 17 h 511"/>
                <a:gd name="T14" fmla="*/ 1425 w 1493"/>
                <a:gd name="T15" fmla="*/ 140 h 511"/>
                <a:gd name="T16" fmla="*/ 1488 w 1493"/>
                <a:gd name="T17" fmla="*/ 257 h 511"/>
                <a:gd name="T18" fmla="*/ 1392 w 1493"/>
                <a:gd name="T19" fmla="*/ 401 h 511"/>
                <a:gd name="T20" fmla="*/ 1104 w 1493"/>
                <a:gd name="T21" fmla="*/ 497 h 511"/>
                <a:gd name="T22" fmla="*/ 873 w 1493"/>
                <a:gd name="T23" fmla="*/ 483 h 511"/>
                <a:gd name="T24" fmla="*/ 720 w 1493"/>
                <a:gd name="T25" fmla="*/ 428 h 511"/>
                <a:gd name="T26" fmla="*/ 512 w 1493"/>
                <a:gd name="T27" fmla="*/ 489 h 511"/>
                <a:gd name="T28" fmla="*/ 336 w 1493"/>
                <a:gd name="T29" fmla="*/ 497 h 511"/>
                <a:gd name="T30" fmla="*/ 144 w 1493"/>
                <a:gd name="T31" fmla="*/ 449 h 511"/>
                <a:gd name="T32" fmla="*/ 46 w 1493"/>
                <a:gd name="T33" fmla="*/ 372 h 511"/>
                <a:gd name="T34" fmla="*/ 0 w 1493"/>
                <a:gd name="T35" fmla="*/ 257 h 51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3"/>
                <a:gd name="T55" fmla="*/ 0 h 511"/>
                <a:gd name="T56" fmla="*/ 1493 w 1493"/>
                <a:gd name="T57" fmla="*/ 511 h 51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3" h="511">
                  <a:moveTo>
                    <a:pt x="0" y="257"/>
                  </a:moveTo>
                  <a:cubicBezTo>
                    <a:pt x="8" y="213"/>
                    <a:pt x="29" y="152"/>
                    <a:pt x="83" y="115"/>
                  </a:cubicBezTo>
                  <a:cubicBezTo>
                    <a:pt x="137" y="78"/>
                    <a:pt x="240" y="43"/>
                    <a:pt x="322" y="35"/>
                  </a:cubicBezTo>
                  <a:cubicBezTo>
                    <a:pt x="404" y="27"/>
                    <a:pt x="513" y="54"/>
                    <a:pt x="576" y="65"/>
                  </a:cubicBezTo>
                  <a:lnTo>
                    <a:pt x="702" y="103"/>
                  </a:lnTo>
                  <a:lnTo>
                    <a:pt x="843" y="35"/>
                  </a:lnTo>
                  <a:cubicBezTo>
                    <a:pt x="918" y="21"/>
                    <a:pt x="1055" y="0"/>
                    <a:pt x="1152" y="17"/>
                  </a:cubicBezTo>
                  <a:cubicBezTo>
                    <a:pt x="1249" y="34"/>
                    <a:pt x="1369" y="100"/>
                    <a:pt x="1425" y="140"/>
                  </a:cubicBezTo>
                  <a:cubicBezTo>
                    <a:pt x="1481" y="180"/>
                    <a:pt x="1493" y="214"/>
                    <a:pt x="1488" y="257"/>
                  </a:cubicBezTo>
                  <a:cubicBezTo>
                    <a:pt x="1483" y="300"/>
                    <a:pt x="1456" y="361"/>
                    <a:pt x="1392" y="401"/>
                  </a:cubicBezTo>
                  <a:cubicBezTo>
                    <a:pt x="1328" y="441"/>
                    <a:pt x="1190" y="483"/>
                    <a:pt x="1104" y="497"/>
                  </a:cubicBezTo>
                  <a:cubicBezTo>
                    <a:pt x="1018" y="511"/>
                    <a:pt x="937" y="495"/>
                    <a:pt x="873" y="483"/>
                  </a:cubicBezTo>
                  <a:lnTo>
                    <a:pt x="720" y="428"/>
                  </a:lnTo>
                  <a:lnTo>
                    <a:pt x="512" y="489"/>
                  </a:lnTo>
                  <a:cubicBezTo>
                    <a:pt x="448" y="501"/>
                    <a:pt x="397" y="504"/>
                    <a:pt x="336" y="497"/>
                  </a:cubicBezTo>
                  <a:cubicBezTo>
                    <a:pt x="275" y="490"/>
                    <a:pt x="192" y="470"/>
                    <a:pt x="144" y="449"/>
                  </a:cubicBezTo>
                  <a:cubicBezTo>
                    <a:pt x="96" y="428"/>
                    <a:pt x="70" y="404"/>
                    <a:pt x="46" y="372"/>
                  </a:cubicBezTo>
                  <a:cubicBezTo>
                    <a:pt x="22" y="340"/>
                    <a:pt x="10" y="281"/>
                    <a:pt x="0" y="257"/>
                  </a:cubicBezTo>
                  <a:close/>
                </a:path>
              </a:pathLst>
            </a:custGeom>
            <a:solidFill>
              <a:srgbClr val="008300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9" name="Text Box 19"/>
            <p:cNvSpPr txBox="1">
              <a:spLocks noChangeArrowheads="1"/>
            </p:cNvSpPr>
            <p:nvPr/>
          </p:nvSpPr>
          <p:spPr bwMode="auto">
            <a:xfrm>
              <a:off x="1759" y="1536"/>
              <a:ext cx="5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/>
                <a:t>S</a:t>
              </a:r>
              <a:r>
                <a:rPr lang="en-US" dirty="0" smtClean="0"/>
                <a:t> </a:t>
              </a:r>
              <a:r>
                <a:rPr lang="en-US" dirty="0">
                  <a:latin typeface="cmsy10" pitchFamily="34" charset="0"/>
                </a:rPr>
                <a:t>[</a:t>
              </a:r>
              <a:r>
                <a:rPr lang="en-US" dirty="0"/>
                <a:t> </a:t>
              </a:r>
              <a:r>
                <a:rPr lang="en-US" dirty="0" smtClean="0"/>
                <a:t>T</a:t>
              </a:r>
              <a:endParaRPr lang="en-US" dirty="0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819400" y="2623457"/>
            <a:ext cx="681038" cy="868363"/>
            <a:chOff x="1776" y="1520"/>
            <a:chExt cx="429" cy="547"/>
          </a:xfrm>
        </p:grpSpPr>
        <p:sp>
          <p:nvSpPr>
            <p:cNvPr id="28696" name="Freeform 21"/>
            <p:cNvSpPr>
              <a:spLocks/>
            </p:cNvSpPr>
            <p:nvPr/>
          </p:nvSpPr>
          <p:spPr bwMode="auto">
            <a:xfrm>
              <a:off x="1872" y="1520"/>
              <a:ext cx="258" cy="305"/>
            </a:xfrm>
            <a:custGeom>
              <a:avLst/>
              <a:gdLst>
                <a:gd name="T0" fmla="*/ 144 w 258"/>
                <a:gd name="T1" fmla="*/ 16 h 305"/>
                <a:gd name="T2" fmla="*/ 248 w 258"/>
                <a:gd name="T3" fmla="*/ 141 h 305"/>
                <a:gd name="T4" fmla="*/ 205 w 258"/>
                <a:gd name="T5" fmla="*/ 251 h 305"/>
                <a:gd name="T6" fmla="*/ 144 w 258"/>
                <a:gd name="T7" fmla="*/ 304 h 305"/>
                <a:gd name="T8" fmla="*/ 48 w 258"/>
                <a:gd name="T9" fmla="*/ 256 h 305"/>
                <a:gd name="T10" fmla="*/ 0 w 258"/>
                <a:gd name="T11" fmla="*/ 160 h 305"/>
                <a:gd name="T12" fmla="*/ 48 w 258"/>
                <a:gd name="T13" fmla="*/ 64 h 305"/>
                <a:gd name="T14" fmla="*/ 96 w 258"/>
                <a:gd name="T15" fmla="*/ 16 h 305"/>
                <a:gd name="T16" fmla="*/ 144 w 258"/>
                <a:gd name="T17" fmla="*/ 16 h 30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8"/>
                <a:gd name="T28" fmla="*/ 0 h 305"/>
                <a:gd name="T29" fmla="*/ 258 w 258"/>
                <a:gd name="T30" fmla="*/ 305 h 30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8" h="305">
                  <a:moveTo>
                    <a:pt x="144" y="16"/>
                  </a:moveTo>
                  <a:cubicBezTo>
                    <a:pt x="169" y="37"/>
                    <a:pt x="238" y="102"/>
                    <a:pt x="248" y="141"/>
                  </a:cubicBezTo>
                  <a:cubicBezTo>
                    <a:pt x="258" y="180"/>
                    <a:pt x="222" y="224"/>
                    <a:pt x="205" y="251"/>
                  </a:cubicBezTo>
                  <a:cubicBezTo>
                    <a:pt x="188" y="278"/>
                    <a:pt x="170" y="303"/>
                    <a:pt x="144" y="304"/>
                  </a:cubicBezTo>
                  <a:cubicBezTo>
                    <a:pt x="118" y="305"/>
                    <a:pt x="72" y="280"/>
                    <a:pt x="48" y="256"/>
                  </a:cubicBezTo>
                  <a:cubicBezTo>
                    <a:pt x="24" y="232"/>
                    <a:pt x="0" y="192"/>
                    <a:pt x="0" y="160"/>
                  </a:cubicBezTo>
                  <a:cubicBezTo>
                    <a:pt x="0" y="128"/>
                    <a:pt x="32" y="88"/>
                    <a:pt x="48" y="64"/>
                  </a:cubicBezTo>
                  <a:cubicBezTo>
                    <a:pt x="64" y="40"/>
                    <a:pt x="80" y="24"/>
                    <a:pt x="96" y="16"/>
                  </a:cubicBezTo>
                  <a:cubicBezTo>
                    <a:pt x="112" y="8"/>
                    <a:pt x="120" y="0"/>
                    <a:pt x="144" y="16"/>
                  </a:cubicBezTo>
                  <a:close/>
                </a:path>
              </a:pathLst>
            </a:custGeom>
            <a:solidFill>
              <a:schemeClr val="folHlink"/>
            </a:solidFill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97" name="Text Box 22"/>
            <p:cNvSpPr txBox="1">
              <a:spLocks noChangeArrowheads="1"/>
            </p:cNvSpPr>
            <p:nvPr/>
          </p:nvSpPr>
          <p:spPr bwMode="auto">
            <a:xfrm>
              <a:off x="1776" y="1776"/>
              <a:ext cx="4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 smtClean="0"/>
                <a:t>S</a:t>
              </a:r>
              <a:r>
                <a:rPr lang="en-US" dirty="0" smtClean="0">
                  <a:latin typeface="cmsy10" pitchFamily="34" charset="0"/>
                </a:rPr>
                <a:t>Å</a:t>
              </a:r>
              <a:r>
                <a:rPr lang="en-US" dirty="0"/>
                <a:t>T</a:t>
              </a:r>
            </a:p>
          </p:txBody>
        </p:sp>
      </p:grpSp>
      <p:sp>
        <p:nvSpPr>
          <p:cNvPr id="1553432" name="Text Box 24"/>
          <p:cNvSpPr txBox="1">
            <a:spLocks noChangeArrowheads="1"/>
          </p:cNvSpPr>
          <p:nvPr/>
        </p:nvSpPr>
        <p:spPr bwMode="auto">
          <a:xfrm>
            <a:off x="7315200" y="2348819"/>
            <a:ext cx="361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/>
              <a:t>+</a:t>
            </a:r>
          </a:p>
        </p:txBody>
      </p:sp>
      <p:sp>
        <p:nvSpPr>
          <p:cNvPr id="1553433" name="Text Box 25"/>
          <p:cNvSpPr txBox="1">
            <a:spLocks noChangeArrowheads="1"/>
          </p:cNvSpPr>
          <p:nvPr/>
        </p:nvSpPr>
        <p:spPr bwMode="auto">
          <a:xfrm>
            <a:off x="2362200" y="2344056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2800"/>
              <a:t>+</a:t>
            </a:r>
          </a:p>
        </p:txBody>
      </p:sp>
      <p:sp>
        <p:nvSpPr>
          <p:cNvPr id="1553436" name="Rectangle 28"/>
          <p:cNvSpPr>
            <a:spLocks noChangeArrowheads="1"/>
          </p:cNvSpPr>
          <p:nvPr/>
        </p:nvSpPr>
        <p:spPr bwMode="auto">
          <a:xfrm>
            <a:off x="4267200" y="2344056"/>
            <a:ext cx="46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>
                <a:latin typeface="cmsy10" pitchFamily="34" charset="0"/>
              </a:rPr>
              <a:t>¸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3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438"/>
    </mc:Choice>
    <mc:Fallback xmlns="">
      <p:transition spd="slow" advTm="56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5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11111E-6 L -0.02136 -0.03333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553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" y="-166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1125 -0.03541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1553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-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96296E-6 L 0.52691 -0.0481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37" y="-240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092 L 0.29931 -0.03149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5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5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5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5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5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84455E-6 L 0.13125 0.07633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553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381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696E-6 L 0.13125 -0.02221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1553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5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5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5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5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5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3412" grpId="0"/>
      <p:bldP spid="1553413" grpId="0" animBg="1"/>
      <p:bldP spid="1553414" grpId="0" animBg="1"/>
      <p:bldP spid="1553415" grpId="0" animBg="1"/>
      <p:bldP spid="1553416" grpId="0" animBg="1"/>
      <p:bldP spid="1553417" grpId="0"/>
      <p:bldP spid="1553418" grpId="0"/>
      <p:bldP spid="1553419" grpId="0"/>
      <p:bldP spid="1553420" grpId="0" animBg="1"/>
      <p:bldP spid="1553421" grpId="0" animBg="1"/>
      <p:bldP spid="1553422" grpId="0"/>
      <p:bldP spid="1553423" grpId="0"/>
      <p:bldP spid="1553424" grpId="0" animBg="1"/>
      <p:bldP spid="1553425" grpId="0" animBg="1"/>
      <p:bldP spid="1553432" grpId="0"/>
      <p:bldP spid="1553433" grpId="0"/>
      <p:bldP spid="15534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192494" y="2406289"/>
            <a:ext cx="7928822" cy="1696471"/>
          </a:xfrm>
          <a:prstGeom prst="rect">
            <a:avLst/>
          </a:prstGeom>
          <a:solidFill>
            <a:srgbClr val="D5D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400" dirty="0" smtClean="0">
                <a:latin typeface="Comic Sans MS" pitchFamily="66" charset="0"/>
              </a:rPr>
              <a:t>A generalization of partition </a:t>
            </a:r>
            <a:r>
              <a:rPr lang="en-US" sz="3400" dirty="0" err="1" smtClean="0">
                <a:latin typeface="Comic Sans MS" pitchFamily="66" charset="0"/>
              </a:rPr>
              <a:t>matroids</a:t>
            </a:r>
            <a:endParaRPr lang="en-US" sz="34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339" y="553308"/>
            <a:ext cx="301592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16221" y="866639"/>
            <a:ext cx="8326199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Let L =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n</a:t>
            </a:r>
            <a:r>
              <a:rPr lang="en-US" sz="2200" baseline="30000" dirty="0" err="1" smtClean="0">
                <a:solidFill>
                  <a:schemeClr val="tx1"/>
                </a:solidFill>
                <a:latin typeface="Comic Sans MS" pitchFamily="66" charset="0"/>
              </a:rPr>
              <a:t>log</a:t>
            </a:r>
            <a:r>
              <a:rPr lang="en-US" sz="2200" baseline="30000" dirty="0" smtClean="0">
                <a:solidFill>
                  <a:schemeClr val="tx1"/>
                </a:solidFill>
                <a:latin typeface="Comic Sans MS" pitchFamily="66" charset="0"/>
              </a:rPr>
              <a:t> log n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. Let A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, A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, …, A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 pitchFamily="66" charset="0"/>
              </a:rPr>
              <a:t>L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be random subsets of V.  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14062" y="1307807"/>
            <a:ext cx="642919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(A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-- include each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elem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of V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indep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with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prob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n</a:t>
            </a:r>
            <a:r>
              <a:rPr lang="en-US" sz="2000" baseline="30000" dirty="0" smtClean="0">
                <a:solidFill>
                  <a:schemeClr val="tx1"/>
                </a:solidFill>
                <a:latin typeface="Comic Sans MS" pitchFamily="66" charset="0"/>
              </a:rPr>
              <a:t>-2/3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. )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6257" y="2519023"/>
            <a:ext cx="7904744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    Each subset J </a:t>
            </a:r>
            <a:r>
              <a:rPr lang="en-US" sz="22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{1,2, …, L} induces a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s.t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. for any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not in J, A</a:t>
            </a:r>
            <a:r>
              <a:rPr lang="en-US" sz="2200" baseline="-25000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is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indep</a:t>
            </a:r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 in this </a:t>
            </a:r>
            <a:r>
              <a:rPr lang="en-US" sz="2200" dirty="0" err="1" smtClean="0">
                <a:solidFill>
                  <a:schemeClr val="tx1"/>
                </a:solidFill>
                <a:latin typeface="Comic Sans MS" pitchFamily="66" charset="0"/>
              </a:rPr>
              <a:t>matroid</a:t>
            </a:r>
            <a:endParaRPr lang="en-US" sz="22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4221" y="1692815"/>
            <a:ext cx="5562973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 smtClean="0">
                <a:solidFill>
                  <a:schemeClr val="tx1"/>
                </a:solidFill>
                <a:latin typeface="Comic Sans MS" pitchFamily="66" charset="0"/>
              </a:rPr>
              <a:t>Let </a:t>
            </a:r>
            <a:r>
              <a:rPr lang="en-US" sz="2200" dirty="0" smtClean="0">
                <a:solidFill>
                  <a:schemeClr val="tx1"/>
                </a:solidFill>
                <a:latin typeface="cmmi10"/>
              </a:rPr>
              <a:t>¹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=n^{1/3}  log</a:t>
            </a:r>
            <a:r>
              <a:rPr lang="en-US" sz="2200" baseline="30000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 n, u=log</a:t>
            </a:r>
            <a:r>
              <a:rPr lang="en-US" sz="2200" baseline="30000" dirty="0" smtClean="0">
                <a:solidFill>
                  <a:schemeClr val="tx1"/>
                </a:solidFill>
                <a:latin typeface="Calibri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 n, </a:t>
            </a:r>
            <a:r>
              <a:rPr lang="en-US" sz="2200" dirty="0" smtClean="0">
                <a:solidFill>
                  <a:schemeClr val="tx1"/>
                </a:solidFill>
                <a:latin typeface="cmmi10"/>
              </a:rPr>
              <a:t>¿</a:t>
            </a:r>
            <a:r>
              <a:rPr lang="en-US" sz="2200" dirty="0" smtClean="0">
                <a:solidFill>
                  <a:schemeClr val="tx1"/>
                </a:solidFill>
                <a:latin typeface="Calibri"/>
              </a:rPr>
              <a:t>=n</a:t>
            </a:r>
            <a:r>
              <a:rPr lang="en-US" sz="2200" baseline="30000" dirty="0" smtClean="0">
                <a:solidFill>
                  <a:schemeClr val="tx1"/>
                </a:solidFill>
                <a:latin typeface="Calibri"/>
              </a:rPr>
              <a:t>1/3</a:t>
            </a:r>
            <a:endParaRPr lang="en-US" sz="2200" baseline="300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8016" y="3224892"/>
            <a:ext cx="6689531" cy="5169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 Rank(A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not in J,  is roughly |A</a:t>
            </a:r>
            <a:r>
              <a:rPr lang="en-US" sz="2000" baseline="-25000" dirty="0" smtClean="0">
                <a:solidFill>
                  <a:schemeClr val="tx1"/>
                </a:solidFill>
                <a:latin typeface="Comic Sans MS" pitchFamily="66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| (i.e., </a:t>
            </a:r>
            <a:r>
              <a:rPr lang="en-US" sz="2000" dirty="0" smtClean="0">
                <a:solidFill>
                  <a:schemeClr val="tx1"/>
                </a:solidFill>
                <a:latin typeface="cmmi10"/>
              </a:rPr>
              <a:t>£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(n^{1/3})),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0086" y="5991747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1</a:t>
            </a:r>
            <a:endParaRPr lang="en-US" b="1" baseline="-25000" dirty="0"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27993" y="5999765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2</a:t>
            </a:r>
            <a:endParaRPr lang="en-US" b="1" baseline="-25000" dirty="0"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59" y="5995753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L</a:t>
            </a:r>
            <a:endParaRPr lang="en-US" b="1" baseline="-25000" dirty="0"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97769" y="6003775"/>
            <a:ext cx="4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/>
              </a:rPr>
              <a:t>A</a:t>
            </a:r>
            <a:r>
              <a:rPr lang="en-US" b="1" baseline="-25000" dirty="0" smtClean="0">
                <a:latin typeface="Calibri"/>
              </a:rPr>
              <a:t>3</a:t>
            </a:r>
            <a:endParaRPr lang="en-US" b="1" baseline="-25000" dirty="0"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78265" y="541019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08201" y="453987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83849" y="4551909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2370250" y="4728414"/>
            <a:ext cx="4331368" cy="2406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390298" y="5614762"/>
            <a:ext cx="4311320" cy="4008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18176" y="5450302"/>
            <a:ext cx="14028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</a:rPr>
              <a:t>Low=log</a:t>
            </a:r>
            <a:r>
              <a:rPr lang="en-US" sz="2000" b="1" baseline="15000" dirty="0" smtClean="0">
                <a:latin typeface="Calibri"/>
              </a:rPr>
              <a:t>2</a:t>
            </a:r>
            <a:r>
              <a:rPr lang="en-US" sz="2000" b="1" dirty="0" smtClean="0">
                <a:latin typeface="Calibri"/>
              </a:rPr>
              <a:t>n</a:t>
            </a:r>
            <a:endParaRPr lang="en-US" sz="2000" b="1" dirty="0"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2232" y="4531854"/>
            <a:ext cx="131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/>
              </a:rPr>
              <a:t>High=n</a:t>
            </a:r>
            <a:r>
              <a:rPr lang="en-US" sz="2000" b="1" baseline="15000" dirty="0" smtClean="0">
                <a:latin typeface="Calibri"/>
              </a:rPr>
              <a:t>1/3</a:t>
            </a:r>
            <a:endParaRPr lang="en-US" sz="2000" b="1" dirty="0"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1833" y="5430245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X</a:t>
            </a:r>
            <a:endParaRPr lang="en-US" baseline="-25000" dirty="0"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4281" y="6015797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/>
              </a:rPr>
              <a:t>… … …. ….</a:t>
            </a:r>
            <a:endParaRPr lang="en-US" baseline="-25000" dirty="0"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64045" y="496906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/>
              </a:rPr>
              <a:t>L=</a:t>
            </a:r>
            <a:r>
              <a:rPr lang="en-US" b="1" dirty="0" err="1" smtClean="0">
                <a:latin typeface="Calibri"/>
              </a:rPr>
              <a:t>n</a:t>
            </a:r>
            <a:r>
              <a:rPr lang="en-US" b="1" baseline="30000" dirty="0" err="1" smtClean="0">
                <a:latin typeface="Calibri"/>
              </a:rPr>
              <a:t>log</a:t>
            </a:r>
            <a:r>
              <a:rPr lang="en-US" b="1" baseline="30000" dirty="0" smtClean="0">
                <a:latin typeface="Calibri"/>
              </a:rPr>
              <a:t> log n</a:t>
            </a:r>
            <a:endParaRPr lang="en-US" b="1" baseline="30000" dirty="0">
              <a:latin typeface="Calibri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78064" y="3497612"/>
            <a:ext cx="6404793" cy="817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The rank of sets </a:t>
            </a:r>
            <a:r>
              <a:rPr lang="en-US" sz="2000" dirty="0" err="1" smtClean="0">
                <a:solidFill>
                  <a:schemeClr val="tx1"/>
                </a:solidFill>
                <a:latin typeface="Calibri"/>
              </a:rPr>
              <a:t>A</a:t>
            </a:r>
            <a:r>
              <a:rPr lang="en-US" sz="2000" baseline="-25000" dirty="0" err="1" smtClean="0">
                <a:solidFill>
                  <a:schemeClr val="tx1"/>
                </a:solidFill>
                <a:latin typeface="Comic Sans MS"/>
              </a:rPr>
              <a:t>j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, j in J is u=log</a:t>
            </a:r>
            <a:r>
              <a:rPr lang="en-US" sz="2000" baseline="30000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Comic Sans MS" pitchFamily="66" charset="0"/>
              </a:rPr>
              <a:t> n.</a:t>
            </a:r>
            <a:endParaRPr lang="en-US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26" grpId="0"/>
      <p:bldP spid="15" grpId="0"/>
      <p:bldP spid="21" grpId="0"/>
      <p:bldP spid="22" grpId="0"/>
      <p:bldP spid="29" grpId="0"/>
      <p:bldP spid="30" grpId="0"/>
      <p:bldP spid="31" grpId="0"/>
      <p:bldP spid="32" grpId="0"/>
      <p:bldP spid="33" grpId="0"/>
      <p:bldP spid="36" grpId="0"/>
      <p:bldP spid="37" grpId="0"/>
      <p:bldP spid="38" grpId="0"/>
      <p:bldP spid="39" grpId="0"/>
      <p:bldP spid="40" grpId="0"/>
      <p:bldP spid="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855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Product distributions, </a:t>
            </a:r>
            <a:r>
              <a:rPr lang="en-US" sz="3200" dirty="0" err="1" smtClean="0">
                <a:latin typeface="Comic Sans MS" pitchFamily="66" charset="0"/>
              </a:rPr>
              <a:t>Matroid</a:t>
            </a:r>
            <a:r>
              <a:rPr lang="en-US" sz="3200" dirty="0" smtClean="0">
                <a:latin typeface="Comic Sans MS" pitchFamily="66" charset="0"/>
              </a:rPr>
              <a:t> Rank Fns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17730" y="2308694"/>
            <a:ext cx="5403193" cy="396234"/>
          </a:xfrm>
          <a:prstGeom prst="rect">
            <a:avLst/>
          </a:prstGeom>
          <a:noFill/>
          <a:ln/>
          <a:effectLst/>
        </p:spPr>
      </p:pic>
      <p:sp>
        <p:nvSpPr>
          <p:cNvPr id="5" name="Rectangle 4"/>
          <p:cNvSpPr/>
          <p:nvPr/>
        </p:nvSpPr>
        <p:spPr>
          <a:xfrm>
            <a:off x="284717" y="841794"/>
            <a:ext cx="286755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Talagrand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implies: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6659" y="1451500"/>
            <a:ext cx="7972927" cy="930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 Let D be a product distribution on V, R=rank(X),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X drawn from D. </a:t>
            </a:r>
            <a:r>
              <a:rPr lang="en-US" sz="2000" dirty="0" smtClean="0">
                <a:latin typeface="Comic Sans MS" pitchFamily="66" charset="0"/>
              </a:rPr>
              <a:t>If E[R]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>
                <a:latin typeface="Comic Sans MS" pitchFamily="66" charset="0"/>
              </a:rPr>
              <a:t> 4000,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5703" y="2783014"/>
            <a:ext cx="7972927" cy="68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If E[R]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·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500 log(1/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²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),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72074" y="3363493"/>
            <a:ext cx="2966153" cy="323580"/>
          </a:xfrm>
          <a:prstGeom prst="rect">
            <a:avLst/>
          </a:prstGeom>
          <a:noFill/>
          <a:ln/>
          <a:effectLst/>
        </p:spPr>
      </p:pic>
      <p:sp>
        <p:nvSpPr>
          <p:cNvPr id="14" name="Rectangle 13"/>
          <p:cNvSpPr/>
          <p:nvPr/>
        </p:nvSpPr>
        <p:spPr>
          <a:xfrm>
            <a:off x="437117" y="3794642"/>
            <a:ext cx="286755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Related Work: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74051" y="4463515"/>
            <a:ext cx="7972927" cy="17372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[</a:t>
            </a:r>
            <a:r>
              <a:rPr lang="en-US" sz="2400" dirty="0" err="1" smtClean="0">
                <a:latin typeface="Comic Sans MS" pitchFamily="66" charset="0"/>
              </a:rPr>
              <a:t>Chekuri</a:t>
            </a:r>
            <a:r>
              <a:rPr lang="en-US" sz="2400" dirty="0" smtClean="0">
                <a:latin typeface="Comic Sans MS" pitchFamily="66" charset="0"/>
              </a:rPr>
              <a:t>, </a:t>
            </a:r>
            <a:r>
              <a:rPr lang="en-US" sz="2400" dirty="0" err="1" smtClean="0">
                <a:latin typeface="Comic Sans MS" pitchFamily="66" charset="0"/>
              </a:rPr>
              <a:t>Vondrak</a:t>
            </a:r>
            <a:r>
              <a:rPr lang="en-US" sz="2400" dirty="0" smtClean="0">
                <a:latin typeface="Comic Sans MS" pitchFamily="66" charset="0"/>
              </a:rPr>
              <a:t> ’09] and [</a:t>
            </a:r>
            <a:r>
              <a:rPr lang="en-US" sz="2400" dirty="0" err="1" smtClean="0">
                <a:latin typeface="Comic Sans MS" pitchFamily="66" charset="0"/>
              </a:rPr>
              <a:t>Vondrak</a:t>
            </a:r>
            <a:r>
              <a:rPr lang="en-US" sz="2400" dirty="0" smtClean="0">
                <a:latin typeface="Comic Sans MS" pitchFamily="66" charset="0"/>
              </a:rPr>
              <a:t> ’10] prove a slightly more general result by two different techniques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855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Product distributions, </a:t>
            </a:r>
            <a:r>
              <a:rPr lang="en-US" sz="3200" dirty="0" err="1" smtClean="0">
                <a:latin typeface="Comic Sans MS" pitchFamily="66" charset="0"/>
              </a:rPr>
              <a:t>Matroid</a:t>
            </a:r>
            <a:r>
              <a:rPr lang="en-US" sz="3200" dirty="0" smtClean="0">
                <a:latin typeface="Comic Sans MS" pitchFamily="66" charset="0"/>
              </a:rPr>
              <a:t> Rank Fns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7" name="Picture 6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617730" y="2308694"/>
            <a:ext cx="5403193" cy="396234"/>
          </a:xfrm>
          <a:prstGeom prst="rect">
            <a:avLst/>
          </a:prstGeom>
          <a:noFill/>
          <a:ln/>
          <a:effectLst/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74051" y="4463516"/>
            <a:ext cx="7972927" cy="1071084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Let </a:t>
            </a:r>
            <a:r>
              <a:rPr lang="en-US" sz="2400" dirty="0" smtClean="0">
                <a:latin typeface="cmmi10"/>
              </a:rPr>
              <a:t>¹</a:t>
            </a:r>
            <a:r>
              <a:rPr lang="en-US" sz="2400" dirty="0" smtClean="0">
                <a:latin typeface="Comic Sans MS" pitchFamily="66" charset="0"/>
              </a:rPr>
              <a:t>= </a:t>
            </a:r>
            <a:r>
              <a:rPr lang="en-US" sz="2400" dirty="0" smtClean="0">
                <a:latin typeface="Symbol"/>
                <a:sym typeface="Symbol"/>
              </a:rPr>
              <a:t></a:t>
            </a:r>
            <a:r>
              <a:rPr lang="en-US" sz="2400" baseline="-25000" dirty="0" err="1" smtClean="0">
                <a:latin typeface="Comic Sans MS"/>
                <a:sym typeface="Symbol"/>
              </a:rPr>
              <a:t>i</a:t>
            </a:r>
            <a:r>
              <a:rPr lang="en-US" sz="2400" baseline="-25000" dirty="0" smtClean="0">
                <a:latin typeface="Comic Sans MS"/>
                <a:sym typeface="Symbol"/>
              </a:rPr>
              <a:t>=1</a:t>
            </a:r>
            <a:r>
              <a:rPr lang="en-US" sz="2400" baseline="30000" dirty="0" smtClean="0">
                <a:latin typeface="Comic Sans MS" pitchFamily="66" charset="0"/>
              </a:rPr>
              <a:t>m</a:t>
            </a:r>
            <a:r>
              <a:rPr lang="en-US" sz="2400" dirty="0" smtClean="0">
                <a:latin typeface="Comic Sans MS" pitchFamily="66" charset="0"/>
              </a:rPr>
              <a:t> f (x</a:t>
            </a:r>
            <a:r>
              <a:rPr lang="en-US" sz="2400" baseline="-25000" dirty="0" smtClean="0">
                <a:latin typeface="Comic Sans MS" pitchFamily="66" charset="0"/>
              </a:rPr>
              <a:t>i</a:t>
            </a:r>
            <a:r>
              <a:rPr lang="en-US" sz="2400" dirty="0" smtClean="0">
                <a:latin typeface="Comic Sans MS" pitchFamily="66" charset="0"/>
              </a:rPr>
              <a:t>) / m</a:t>
            </a:r>
          </a:p>
          <a:p>
            <a:r>
              <a:rPr lang="en-US" sz="2600" dirty="0" smtClean="0">
                <a:latin typeface="Comic Sans MS" pitchFamily="66" charset="0"/>
              </a:rPr>
              <a:t>Let g be the constant function with value </a:t>
            </a:r>
            <a:r>
              <a:rPr lang="en-US" sz="2600" dirty="0" smtClean="0">
                <a:latin typeface="cmmi10"/>
              </a:rPr>
              <a:t>¹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84717" y="841794"/>
            <a:ext cx="2867558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Comic Sans MS" pitchFamily="66" charset="0"/>
              </a:rPr>
              <a:t>Talagrand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implies: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2653" y="5578458"/>
            <a:ext cx="8610600" cy="1147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This achieves approximation factor O(log(1/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)) on a 1-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fraction of points, with high probability.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60947" y="1451500"/>
            <a:ext cx="7972927" cy="930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 Let D be a product distribution on V, R=rank(X),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X drawn from D. </a:t>
            </a:r>
            <a:r>
              <a:rPr lang="en-US" sz="2000" dirty="0" smtClean="0">
                <a:latin typeface="Comic Sans MS" pitchFamily="66" charset="0"/>
              </a:rPr>
              <a:t>If E[R] </a:t>
            </a:r>
            <a:r>
              <a:rPr lang="en-US" sz="2000" dirty="0" smtClean="0">
                <a:latin typeface="cmsy10"/>
              </a:rPr>
              <a:t>¸</a:t>
            </a:r>
            <a:r>
              <a:rPr lang="en-US" sz="2000" dirty="0" smtClean="0">
                <a:latin typeface="Comic Sans MS" pitchFamily="66" charset="0"/>
              </a:rPr>
              <a:t> 4000,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Content Placeholder 92"/>
          <p:cNvSpPr txBox="1">
            <a:spLocks/>
          </p:cNvSpPr>
          <p:nvPr/>
        </p:nvSpPr>
        <p:spPr>
          <a:xfrm>
            <a:off x="204512" y="3871391"/>
            <a:ext cx="2430400" cy="580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Algorithm: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5703" y="2783014"/>
            <a:ext cx="7972927" cy="68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If E[R]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·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500 log(1/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mi10"/>
              </a:rPr>
              <a:t>²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),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3" name="Picture 12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772074" y="3363493"/>
            <a:ext cx="2966153" cy="3235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Conclusions and Open Questions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7855" y="2933118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questions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686" y="931854"/>
            <a:ext cx="7957946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Comic Sans MS" pitchFamily="66" charset="0"/>
              </a:rPr>
              <a:t>Analyze intrinsic </a:t>
            </a:r>
            <a:r>
              <a:rPr lang="en-US" sz="2500" dirty="0" err="1" smtClean="0">
                <a:latin typeface="Comic Sans MS" pitchFamily="66" charset="0"/>
              </a:rPr>
              <a:t>learnability</a:t>
            </a:r>
            <a:r>
              <a:rPr lang="en-US" sz="2500" dirty="0" smtClean="0">
                <a:latin typeface="Comic Sans MS" pitchFamily="66" charset="0"/>
              </a:rPr>
              <a:t> of </a:t>
            </a:r>
            <a:r>
              <a:rPr lang="en-US" sz="2500" dirty="0" err="1" smtClean="0">
                <a:latin typeface="Comic Sans MS" pitchFamily="66" charset="0"/>
              </a:rPr>
              <a:t>submodular</a:t>
            </a:r>
            <a:r>
              <a:rPr lang="en-US" sz="2500" dirty="0" smtClean="0">
                <a:latin typeface="Comic Sans MS" pitchFamily="66" charset="0"/>
              </a:rPr>
              <a:t> fns</a:t>
            </a: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702" y="1577566"/>
            <a:ext cx="8250718" cy="937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Comic Sans MS" pitchFamily="66" charset="0"/>
              </a:rPr>
              <a:t>Our analysis reveals interesting novel </a:t>
            </a:r>
            <a:r>
              <a:rPr lang="en-US" sz="2500" dirty="0" err="1" smtClean="0">
                <a:latin typeface="Comic Sans MS" pitchFamily="66" charset="0"/>
              </a:rPr>
              <a:t>extremal</a:t>
            </a:r>
            <a:r>
              <a:rPr lang="en-US" sz="2500" dirty="0" smtClean="0">
                <a:latin typeface="Comic Sans MS" pitchFamily="66" charset="0"/>
              </a:rPr>
              <a:t> and structural properties of </a:t>
            </a:r>
            <a:r>
              <a:rPr lang="en-US" sz="2500" dirty="0" err="1" smtClean="0">
                <a:latin typeface="Comic Sans MS" pitchFamily="66" charset="0"/>
              </a:rPr>
              <a:t>submodular</a:t>
            </a:r>
            <a:r>
              <a:rPr lang="en-US" sz="2500" dirty="0" smtClean="0">
                <a:latin typeface="Comic Sans MS" pitchFamily="66" charset="0"/>
              </a:rPr>
              <a:t> fns.</a:t>
            </a: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1865" y="3598867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>
                <a:latin typeface="Comic Sans MS" pitchFamily="66" charset="0"/>
              </a:rPr>
              <a:t> Improve </a:t>
            </a:r>
            <a:r>
              <a:rPr lang="en-US" sz="2500" dirty="0" smtClean="0">
                <a:latin typeface="Comic Sans MS" pitchFamily="66" charset="0"/>
                <a:sym typeface="Symbol"/>
              </a:rPr>
              <a:t></a:t>
            </a:r>
            <a:r>
              <a:rPr lang="en-US" sz="2500" dirty="0" smtClean="0">
                <a:latin typeface="Comic Sans MS" pitchFamily="66" charset="0"/>
              </a:rPr>
              <a:t>(n</a:t>
            </a:r>
            <a:r>
              <a:rPr lang="en-US" sz="2500" baseline="30000" dirty="0" smtClean="0">
                <a:latin typeface="Comic Sans MS" pitchFamily="66" charset="0"/>
              </a:rPr>
              <a:t>1/3</a:t>
            </a:r>
            <a:r>
              <a:rPr lang="en-US" sz="2500" dirty="0" smtClean="0">
                <a:latin typeface="Comic Sans MS" pitchFamily="66" charset="0"/>
              </a:rPr>
              <a:t>) lower bound to </a:t>
            </a:r>
            <a:r>
              <a:rPr lang="en-US" sz="2500" dirty="0" smtClean="0">
                <a:latin typeface="Comic Sans MS" pitchFamily="66" charset="0"/>
                <a:sym typeface="Symbol"/>
              </a:rPr>
              <a:t></a:t>
            </a:r>
            <a:r>
              <a:rPr lang="en-US" sz="2500" dirty="0" smtClean="0">
                <a:latin typeface="Comic Sans MS" pitchFamily="66" charset="0"/>
              </a:rPr>
              <a:t>(n</a:t>
            </a:r>
            <a:r>
              <a:rPr lang="en-US" sz="2500" baseline="30000" dirty="0" smtClean="0">
                <a:latin typeface="Comic Sans MS" pitchFamily="66" charset="0"/>
              </a:rPr>
              <a:t>1/2</a:t>
            </a:r>
            <a:r>
              <a:rPr lang="en-US" sz="25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3945" y="4100195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>
                <a:latin typeface="Comic Sans MS" pitchFamily="66" charset="0"/>
              </a:rPr>
              <a:t> Non-monotone </a:t>
            </a:r>
            <a:r>
              <a:rPr lang="en-US" sz="2500" dirty="0" err="1" smtClean="0">
                <a:latin typeface="Comic Sans MS" pitchFamily="66" charset="0"/>
              </a:rPr>
              <a:t>submodular</a:t>
            </a:r>
            <a:r>
              <a:rPr lang="en-US" sz="2500" dirty="0" smtClean="0">
                <a:latin typeface="Comic Sans MS" pitchFamily="66" charset="0"/>
              </a:rPr>
              <a:t> functions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Other interesting structural properties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040" y="757929"/>
            <a:ext cx="8305800" cy="1696514"/>
          </a:xfrm>
        </p:spPr>
        <p:txBody>
          <a:bodyPr>
            <a:normAutofit/>
          </a:bodyPr>
          <a:lstStyle/>
          <a:p>
            <a:endParaRPr lang="en-US" sz="100" b="1" dirty="0" smtClean="0"/>
          </a:p>
          <a:p>
            <a:r>
              <a:rPr lang="en-US" sz="2600" dirty="0" smtClean="0">
                <a:latin typeface="Comic Sans MS" pitchFamily="66" charset="0"/>
              </a:rPr>
              <a:t>Let h</a:t>
            </a:r>
            <a:r>
              <a:rPr lang="en-US" sz="2600" dirty="0" smtClean="0"/>
              <a:t> : </a:t>
            </a:r>
            <a:r>
              <a:rPr lang="en-US" sz="2600" dirty="0" smtClean="0">
                <a:latin typeface="msbm10"/>
              </a:rPr>
              <a:t>R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msy10"/>
              </a:rPr>
              <a:t>!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msbm10"/>
              </a:rPr>
              <a:t>R</a:t>
            </a:r>
            <a:r>
              <a:rPr lang="en-US" sz="2600" baseline="-25000" dirty="0" smtClean="0"/>
              <a:t>+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Comic Sans MS" pitchFamily="66" charset="0"/>
              </a:rPr>
              <a:t>be concave, non-decreasing. For each S</a:t>
            </a:r>
            <a:r>
              <a:rPr lang="en-US" sz="2600" dirty="0" smtClean="0">
                <a:latin typeface="cmsy10"/>
              </a:rPr>
              <a:t>µ</a:t>
            </a:r>
            <a:r>
              <a:rPr lang="en-US" sz="2600" dirty="0" smtClean="0">
                <a:latin typeface="Comic Sans MS" pitchFamily="66" charset="0"/>
              </a:rPr>
              <a:t> V, let f(S) = h(|S|)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121432" y="3787977"/>
            <a:ext cx="6944324" cy="2584925"/>
            <a:chOff x="1121432" y="1742537"/>
            <a:chExt cx="6944324" cy="2584925"/>
          </a:xfrm>
        </p:grpSpPr>
        <p:grpSp>
          <p:nvGrpSpPr>
            <p:cNvPr id="5" name="Group 54"/>
            <p:cNvGrpSpPr/>
            <p:nvPr/>
          </p:nvGrpSpPr>
          <p:grpSpPr>
            <a:xfrm>
              <a:off x="1207337" y="1742538"/>
              <a:ext cx="6753590" cy="2230785"/>
              <a:chOff x="968494" y="1536759"/>
              <a:chExt cx="7353300" cy="242887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968494" y="352748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178169" y="2451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102719" y="2546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40094" y="28702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492494" y="33084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654419" y="37465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4054594" y="15367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216519" y="19558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368919" y="23940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4530844" y="28321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845169" y="37370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83244" y="3279834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340594" y="20511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492994" y="24702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654919" y="290835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816844" y="3346509"/>
                <a:ext cx="219075" cy="219075"/>
              </a:xfrm>
              <a:prstGeom prst="ellips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25"/>
              <p:cNvCxnSpPr>
                <a:stCxn id="9" idx="7"/>
                <a:endCxn id="11" idx="3"/>
              </p:cNvCxnSpPr>
              <p:nvPr/>
            </p:nvCxnSpPr>
            <p:spPr>
              <a:xfrm rot="5400000" flipH="1" flipV="1">
                <a:off x="1222161" y="2571476"/>
                <a:ext cx="921416" cy="105476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9" idx="6"/>
                <a:endCxn id="13" idx="3"/>
              </p:cNvCxnSpPr>
              <p:nvPr/>
            </p:nvCxnSpPr>
            <p:spPr>
              <a:xfrm flipV="1">
                <a:off x="1187569" y="3057251"/>
                <a:ext cx="1184608" cy="5797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9" idx="6"/>
                <a:endCxn id="14" idx="2"/>
              </p:cNvCxnSpPr>
              <p:nvPr/>
            </p:nvCxnSpPr>
            <p:spPr>
              <a:xfrm flipV="1">
                <a:off x="1187569" y="3417947"/>
                <a:ext cx="1304925" cy="2190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9" idx="5"/>
                <a:endCxn id="15" idx="2"/>
              </p:cNvCxnSpPr>
              <p:nvPr/>
            </p:nvCxnSpPr>
            <p:spPr>
              <a:xfrm rot="16200000" flipH="1">
                <a:off x="1834142" y="3035819"/>
                <a:ext cx="141621" cy="14989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11" idx="7"/>
                <a:endCxn id="16" idx="2"/>
              </p:cNvCxnSpPr>
              <p:nvPr/>
            </p:nvCxnSpPr>
            <p:spPr>
              <a:xfrm rot="5400000" flipH="1" flipV="1">
                <a:off x="2791405" y="1220054"/>
                <a:ext cx="836945" cy="168943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11" idx="6"/>
                <a:endCxn id="17" idx="2"/>
              </p:cNvCxnSpPr>
              <p:nvPr/>
            </p:nvCxnSpPr>
            <p:spPr>
              <a:xfrm flipV="1">
                <a:off x="2397244" y="2065397"/>
                <a:ext cx="1819275" cy="4953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11" idx="5"/>
                <a:endCxn id="18" idx="2"/>
              </p:cNvCxnSpPr>
              <p:nvPr/>
            </p:nvCxnSpPr>
            <p:spPr>
              <a:xfrm rot="5400000" flipH="1" flipV="1">
                <a:off x="3299738" y="1568970"/>
                <a:ext cx="134604" cy="20037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13" idx="7"/>
                <a:endCxn id="16" idx="3"/>
              </p:cNvCxnSpPr>
              <p:nvPr/>
            </p:nvCxnSpPr>
            <p:spPr>
              <a:xfrm rot="5400000" flipH="1" flipV="1">
                <a:off x="2717586" y="1533252"/>
                <a:ext cx="117859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3" idx="6"/>
                <a:endCxn id="19" idx="2"/>
              </p:cNvCxnSpPr>
              <p:nvPr/>
            </p:nvCxnSpPr>
            <p:spPr>
              <a:xfrm flipV="1">
                <a:off x="2559169" y="2941697"/>
                <a:ext cx="1971675" cy="381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13" idx="5"/>
                <a:endCxn id="21" idx="2"/>
              </p:cNvCxnSpPr>
              <p:nvPr/>
            </p:nvCxnSpPr>
            <p:spPr>
              <a:xfrm rot="16200000" flipH="1">
                <a:off x="3439105" y="2145232"/>
                <a:ext cx="332121" cy="215615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14" idx="7"/>
                <a:endCxn id="17" idx="3"/>
              </p:cNvCxnSpPr>
              <p:nvPr/>
            </p:nvCxnSpPr>
            <p:spPr>
              <a:xfrm rot="5400000" flipH="1" flipV="1">
                <a:off x="2865224" y="1957114"/>
                <a:ext cx="1197641" cy="156911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14" idx="6"/>
                <a:endCxn id="19" idx="3"/>
              </p:cNvCxnSpPr>
              <p:nvPr/>
            </p:nvCxnSpPr>
            <p:spPr>
              <a:xfrm flipV="1">
                <a:off x="2711569" y="3019151"/>
                <a:ext cx="1851358" cy="39879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14" idx="5"/>
                <a:endCxn id="20" idx="2"/>
              </p:cNvCxnSpPr>
              <p:nvPr/>
            </p:nvCxnSpPr>
            <p:spPr>
              <a:xfrm rot="16200000" flipH="1">
                <a:off x="3586742" y="2588144"/>
                <a:ext cx="351171" cy="2165683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15" idx="7"/>
                <a:endCxn id="18" idx="3"/>
              </p:cNvCxnSpPr>
              <p:nvPr/>
            </p:nvCxnSpPr>
            <p:spPr>
              <a:xfrm rot="5400000" flipH="1" flipV="1">
                <a:off x="3022386" y="2400027"/>
                <a:ext cx="1197641" cy="15595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5" idx="6"/>
                <a:endCxn id="20" idx="3"/>
              </p:cNvCxnSpPr>
              <p:nvPr/>
            </p:nvCxnSpPr>
            <p:spPr>
              <a:xfrm>
                <a:off x="2873494" y="3856097"/>
                <a:ext cx="2003758" cy="67929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16" idx="6"/>
                <a:endCxn id="22" idx="1"/>
              </p:cNvCxnSpPr>
              <p:nvPr/>
            </p:nvCxnSpPr>
            <p:spPr>
              <a:xfrm>
                <a:off x="4273669" y="16462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16" idx="5"/>
                <a:endCxn id="23" idx="1"/>
              </p:cNvCxnSpPr>
              <p:nvPr/>
            </p:nvCxnSpPr>
            <p:spPr>
              <a:xfrm rot="16200000" flipH="1">
                <a:off x="4994061" y="971275"/>
                <a:ext cx="77854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17" idx="6"/>
                <a:endCxn id="22" idx="2"/>
              </p:cNvCxnSpPr>
              <p:nvPr/>
            </p:nvCxnSpPr>
            <p:spPr>
              <a:xfrm>
                <a:off x="4435594" y="2065397"/>
                <a:ext cx="1905000" cy="952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17" idx="5"/>
                <a:endCxn id="24" idx="1"/>
              </p:cNvCxnSpPr>
              <p:nvPr/>
            </p:nvCxnSpPr>
            <p:spPr>
              <a:xfrm rot="16200000" flipH="1">
                <a:off x="5146461" y="1399900"/>
                <a:ext cx="797591" cy="228349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18" idx="6"/>
                <a:endCxn id="23" idx="2"/>
              </p:cNvCxnSpPr>
              <p:nvPr/>
            </p:nvCxnSpPr>
            <p:spPr>
              <a:xfrm>
                <a:off x="4587994" y="2503547"/>
                <a:ext cx="190500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18" idx="5"/>
                <a:endCxn id="24" idx="2"/>
              </p:cNvCxnSpPr>
              <p:nvPr/>
            </p:nvCxnSpPr>
            <p:spPr>
              <a:xfrm rot="16200000" flipH="1">
                <a:off x="5386967" y="1749945"/>
                <a:ext cx="436896" cy="2099008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19" idx="7"/>
                <a:endCxn id="22" idx="3"/>
              </p:cNvCxnSpPr>
              <p:nvPr/>
            </p:nvCxnSpPr>
            <p:spPr>
              <a:xfrm rot="5400000" flipH="1" flipV="1">
                <a:off x="5232186" y="1723752"/>
                <a:ext cx="626141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>
                <a:stCxn id="19" idx="6"/>
                <a:endCxn id="25" idx="1"/>
              </p:cNvCxnSpPr>
              <p:nvPr/>
            </p:nvCxnSpPr>
            <p:spPr>
              <a:xfrm>
                <a:off x="4749919" y="2941697"/>
                <a:ext cx="2099008" cy="43689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>
                <a:stCxn id="21" idx="7"/>
                <a:endCxn id="23" idx="3"/>
              </p:cNvCxnSpPr>
              <p:nvPr/>
            </p:nvCxnSpPr>
            <p:spPr>
              <a:xfrm rot="5400000" flipH="1" flipV="1">
                <a:off x="5370298" y="2157139"/>
                <a:ext cx="65471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21" idx="6"/>
                <a:endCxn id="25" idx="2"/>
              </p:cNvCxnSpPr>
              <p:nvPr/>
            </p:nvCxnSpPr>
            <p:spPr>
              <a:xfrm>
                <a:off x="4902319" y="3389372"/>
                <a:ext cx="1914525" cy="6667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0" idx="7"/>
                <a:endCxn id="24" idx="3"/>
              </p:cNvCxnSpPr>
              <p:nvPr/>
            </p:nvCxnSpPr>
            <p:spPr>
              <a:xfrm rot="5400000" flipH="1" flipV="1">
                <a:off x="5522698" y="2604814"/>
                <a:ext cx="673766" cy="165484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>
                <a:stCxn id="20" idx="6"/>
                <a:endCxn id="25" idx="3"/>
              </p:cNvCxnSpPr>
              <p:nvPr/>
            </p:nvCxnSpPr>
            <p:spPr>
              <a:xfrm flipV="1">
                <a:off x="5064244" y="3533501"/>
                <a:ext cx="1784683" cy="313071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>
                <a:stCxn id="22" idx="6"/>
                <a:endCxn id="12" idx="1"/>
              </p:cNvCxnSpPr>
              <p:nvPr/>
            </p:nvCxnSpPr>
            <p:spPr>
              <a:xfrm>
                <a:off x="6559669" y="2160647"/>
                <a:ext cx="1575133" cy="417845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>
                <a:stCxn id="23" idx="6"/>
                <a:endCxn id="12" idx="2"/>
              </p:cNvCxnSpPr>
              <p:nvPr/>
            </p:nvCxnSpPr>
            <p:spPr>
              <a:xfrm>
                <a:off x="6712069" y="2579747"/>
                <a:ext cx="1390650" cy="7620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stCxn id="24" idx="6"/>
                <a:endCxn id="12" idx="2"/>
              </p:cNvCxnSpPr>
              <p:nvPr/>
            </p:nvCxnSpPr>
            <p:spPr>
              <a:xfrm flipV="1">
                <a:off x="6873994" y="2655947"/>
                <a:ext cx="1228725" cy="361950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>
                <a:stCxn id="25" idx="6"/>
                <a:endCxn id="12" idx="3"/>
              </p:cNvCxnSpPr>
              <p:nvPr/>
            </p:nvCxnSpPr>
            <p:spPr>
              <a:xfrm flipV="1">
                <a:off x="7035919" y="2733401"/>
                <a:ext cx="1098883" cy="722646"/>
              </a:xfrm>
              <a:prstGeom prst="line">
                <a:avLst/>
              </a:prstGeom>
              <a:ln w="190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1121432" y="380424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  <a:latin typeface="cmsy10"/>
                </a:rPr>
                <a:t>;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msy1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7508" y="2863970"/>
              <a:ext cx="3882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bg1">
                      <a:lumMod val="75000"/>
                    </a:schemeClr>
                  </a:solidFill>
                </a:rPr>
                <a:t>V</a:t>
              </a:r>
              <a:endParaRPr lang="en-US" sz="2800" dirty="0">
                <a:solidFill>
                  <a:schemeClr val="bg1">
                    <a:lumMod val="75000"/>
                  </a:schemeClr>
                </a:solidFill>
                <a:latin typeface="cmsy10"/>
              </a:endParaRPr>
            </a:p>
          </p:txBody>
        </p:sp>
      </p:grpSp>
      <p:sp>
        <p:nvSpPr>
          <p:cNvPr id="57" name="Freeform 56"/>
          <p:cNvSpPr/>
          <p:nvPr/>
        </p:nvSpPr>
        <p:spPr>
          <a:xfrm>
            <a:off x="1073788" y="3201140"/>
            <a:ext cx="7204656" cy="2391874"/>
          </a:xfrm>
          <a:custGeom>
            <a:avLst/>
            <a:gdLst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058030"/>
              <a:gd name="connsiteY0" fmla="*/ 2675186 h 2675186"/>
              <a:gd name="connsiteX1" fmla="*/ 1535502 w 8058030"/>
              <a:gd name="connsiteY1" fmla="*/ 2183481 h 2675186"/>
              <a:gd name="connsiteX2" fmla="*/ 4077299 w 8058030"/>
              <a:gd name="connsiteY2" fmla="*/ 2059356 h 2675186"/>
              <a:gd name="connsiteX3" fmla="*/ 5245340 w 8058030"/>
              <a:gd name="connsiteY3" fmla="*/ 1899408 h 2675186"/>
              <a:gd name="connsiteX4" fmla="*/ 8058030 w 8058030"/>
              <a:gd name="connsiteY4" fmla="*/ 1023587 h 2675186"/>
              <a:gd name="connsiteX5" fmla="*/ 4537494 w 8058030"/>
              <a:gd name="connsiteY5" fmla="*/ 44130 h 2675186"/>
              <a:gd name="connsiteX6" fmla="*/ 1680713 w 8058030"/>
              <a:gd name="connsiteY6" fmla="*/ 758804 h 2675186"/>
              <a:gd name="connsiteX7" fmla="*/ 0 w 8058030"/>
              <a:gd name="connsiteY7" fmla="*/ 2675186 h 26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030" h="2675186">
                <a:moveTo>
                  <a:pt x="0" y="2675186"/>
                </a:moveTo>
                <a:cubicBezTo>
                  <a:pt x="528248" y="2498824"/>
                  <a:pt x="661279" y="2312777"/>
                  <a:pt x="1535502" y="2183481"/>
                </a:cubicBezTo>
                <a:cubicBezTo>
                  <a:pt x="2181185" y="2075551"/>
                  <a:pt x="3770143" y="2062251"/>
                  <a:pt x="4077299" y="2059356"/>
                </a:cubicBezTo>
                <a:cubicBezTo>
                  <a:pt x="4384455" y="2056461"/>
                  <a:pt x="4581885" y="2072036"/>
                  <a:pt x="5245340" y="1899408"/>
                </a:cubicBezTo>
                <a:cubicBezTo>
                  <a:pt x="5908795" y="1726780"/>
                  <a:pt x="7553386" y="1365769"/>
                  <a:pt x="8058030" y="1023587"/>
                </a:cubicBezTo>
                <a:cubicBezTo>
                  <a:pt x="7432615" y="733164"/>
                  <a:pt x="5600380" y="88261"/>
                  <a:pt x="4537494" y="44130"/>
                </a:cubicBezTo>
                <a:cubicBezTo>
                  <a:pt x="3474608" y="0"/>
                  <a:pt x="2381250" y="177120"/>
                  <a:pt x="1680713" y="758804"/>
                </a:cubicBezTo>
                <a:cubicBezTo>
                  <a:pt x="961126" y="1257938"/>
                  <a:pt x="405202" y="2026048"/>
                  <a:pt x="0" y="2675186"/>
                </a:cubicBezTo>
                <a:close/>
              </a:path>
            </a:pathLst>
          </a:custGeom>
          <a:gradFill flip="none" rotWithShape="1">
            <a:gsLst>
              <a:gs pos="0">
                <a:srgbClr val="C40000">
                  <a:alpha val="66667"/>
                </a:srgbClr>
              </a:gs>
              <a:gs pos="100000">
                <a:srgbClr val="FF7D7D">
                  <a:alpha val="45000"/>
                </a:srgbClr>
              </a:gs>
            </a:gsLst>
            <a:lin ang="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405056" y="1969145"/>
            <a:ext cx="8305800" cy="1243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600" b="1" dirty="0" smtClean="0"/>
              <a:t>   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Claim: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These functions f are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submodular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, monotone, non-negative.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24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Theorem:</a:t>
            </a:r>
            <a:r>
              <a:rPr lang="en-US" sz="3100" noProof="0" dirty="0" smtClean="0">
                <a:latin typeface="Comic Sans MS" pitchFamily="66" charset="0"/>
              </a:rPr>
              <a:t>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Every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submodular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function looks like this.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0" y="228600"/>
            <a:ext cx="9144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608166"/>
            <a:ext cx="1394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mic Sans MS" pitchFamily="66" charset="0"/>
              </a:rPr>
              <a:t>Lots of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43315" y="794442"/>
            <a:ext cx="236955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mic Sans MS" pitchFamily="66" charset="0"/>
              </a:rPr>
              <a:t>approximately</a:t>
            </a:r>
            <a:endParaRPr lang="en-US" sz="2600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46719" y="122938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latin typeface="Comic Sans MS" pitchFamily="66" charset="0"/>
              </a:rPr>
              <a:t>usually</a:t>
            </a:r>
            <a:r>
              <a:rPr lang="en-US" sz="2800" dirty="0" smtClean="0">
                <a:latin typeface="Comic Sans MS" pitchFamily="66" charset="0"/>
              </a:rPr>
              <a:t>.</a:t>
            </a:r>
            <a:endParaRPr lang="en-US" sz="2800" dirty="0">
              <a:latin typeface="Comic Sans MS" pitchFamily="66" charset="0"/>
            </a:endParaRPr>
          </a:p>
        </p:txBody>
      </p:sp>
      <p:grpSp>
        <p:nvGrpSpPr>
          <p:cNvPr id="2" name="Group 54"/>
          <p:cNvGrpSpPr/>
          <p:nvPr/>
        </p:nvGrpSpPr>
        <p:grpSpPr>
          <a:xfrm>
            <a:off x="1611321" y="1528550"/>
            <a:ext cx="5082379" cy="1678765"/>
            <a:chOff x="968494" y="1536759"/>
            <a:chExt cx="7353300" cy="2428875"/>
          </a:xfrm>
        </p:grpSpPr>
        <p:sp>
          <p:nvSpPr>
            <p:cNvPr id="129" name="Oval 128"/>
            <p:cNvSpPr/>
            <p:nvPr/>
          </p:nvSpPr>
          <p:spPr>
            <a:xfrm>
              <a:off x="968494" y="352748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2178169" y="2451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8102719" y="2546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2340094" y="28702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2492494" y="3308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2654419" y="37465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4054594" y="15367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4216519" y="19558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4368919" y="23940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4530844" y="2832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4845169" y="37370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4683244" y="32798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6340594" y="20511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6492994" y="24702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6654919" y="29083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6816844" y="33465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>
              <a:stCxn id="129" idx="7"/>
              <a:endCxn id="130" idx="3"/>
            </p:cNvCxnSpPr>
            <p:nvPr/>
          </p:nvCxnSpPr>
          <p:spPr>
            <a:xfrm rot="5400000" flipH="1" flipV="1">
              <a:off x="1222161" y="2571476"/>
              <a:ext cx="921416" cy="10547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129" idx="6"/>
              <a:endCxn id="132" idx="3"/>
            </p:cNvCxnSpPr>
            <p:nvPr/>
          </p:nvCxnSpPr>
          <p:spPr>
            <a:xfrm flipV="1">
              <a:off x="1187569" y="3057251"/>
              <a:ext cx="1184608" cy="579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29" idx="6"/>
              <a:endCxn id="133" idx="2"/>
            </p:cNvCxnSpPr>
            <p:nvPr/>
          </p:nvCxnSpPr>
          <p:spPr>
            <a:xfrm flipV="1">
              <a:off x="1187569" y="3417947"/>
              <a:ext cx="1304925" cy="2190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129" idx="5"/>
              <a:endCxn id="134" idx="2"/>
            </p:cNvCxnSpPr>
            <p:nvPr/>
          </p:nvCxnSpPr>
          <p:spPr>
            <a:xfrm rot="16200000" flipH="1">
              <a:off x="1834142" y="3035819"/>
              <a:ext cx="141621" cy="14989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130" idx="7"/>
              <a:endCxn id="135" idx="2"/>
            </p:cNvCxnSpPr>
            <p:nvPr/>
          </p:nvCxnSpPr>
          <p:spPr>
            <a:xfrm rot="5400000" flipH="1" flipV="1">
              <a:off x="2791405" y="1220054"/>
              <a:ext cx="836945" cy="16894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30" idx="6"/>
              <a:endCxn id="136" idx="2"/>
            </p:cNvCxnSpPr>
            <p:nvPr/>
          </p:nvCxnSpPr>
          <p:spPr>
            <a:xfrm flipV="1">
              <a:off x="2397244" y="2065397"/>
              <a:ext cx="1819275" cy="4953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130" idx="5"/>
              <a:endCxn id="137" idx="2"/>
            </p:cNvCxnSpPr>
            <p:nvPr/>
          </p:nvCxnSpPr>
          <p:spPr>
            <a:xfrm rot="5400000" flipH="1" flipV="1">
              <a:off x="3299738" y="1568970"/>
              <a:ext cx="134604" cy="20037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132" idx="7"/>
              <a:endCxn id="135" idx="3"/>
            </p:cNvCxnSpPr>
            <p:nvPr/>
          </p:nvCxnSpPr>
          <p:spPr>
            <a:xfrm rot="5400000" flipH="1" flipV="1">
              <a:off x="2717586" y="1533252"/>
              <a:ext cx="117859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32" idx="6"/>
              <a:endCxn id="138" idx="2"/>
            </p:cNvCxnSpPr>
            <p:nvPr/>
          </p:nvCxnSpPr>
          <p:spPr>
            <a:xfrm flipV="1">
              <a:off x="2559169" y="2941697"/>
              <a:ext cx="1971675" cy="381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132" idx="5"/>
              <a:endCxn id="140" idx="2"/>
            </p:cNvCxnSpPr>
            <p:nvPr/>
          </p:nvCxnSpPr>
          <p:spPr>
            <a:xfrm rot="16200000" flipH="1">
              <a:off x="3439105" y="2145232"/>
              <a:ext cx="332121" cy="21561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133" idx="7"/>
              <a:endCxn id="136" idx="3"/>
            </p:cNvCxnSpPr>
            <p:nvPr/>
          </p:nvCxnSpPr>
          <p:spPr>
            <a:xfrm rot="5400000" flipH="1" flipV="1">
              <a:off x="2865224" y="1957114"/>
              <a:ext cx="1197641" cy="156911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33" idx="6"/>
              <a:endCxn id="138" idx="3"/>
            </p:cNvCxnSpPr>
            <p:nvPr/>
          </p:nvCxnSpPr>
          <p:spPr>
            <a:xfrm flipV="1">
              <a:off x="2711569" y="3019151"/>
              <a:ext cx="1851358" cy="3987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133" idx="5"/>
              <a:endCxn id="139" idx="2"/>
            </p:cNvCxnSpPr>
            <p:nvPr/>
          </p:nvCxnSpPr>
          <p:spPr>
            <a:xfrm rot="16200000" flipH="1">
              <a:off x="3586742" y="2588144"/>
              <a:ext cx="351171" cy="216568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134" idx="7"/>
              <a:endCxn id="137" idx="3"/>
            </p:cNvCxnSpPr>
            <p:nvPr/>
          </p:nvCxnSpPr>
          <p:spPr>
            <a:xfrm rot="5400000" flipH="1" flipV="1">
              <a:off x="3022386" y="2400027"/>
              <a:ext cx="119764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134" idx="6"/>
              <a:endCxn id="139" idx="3"/>
            </p:cNvCxnSpPr>
            <p:nvPr/>
          </p:nvCxnSpPr>
          <p:spPr>
            <a:xfrm>
              <a:off x="2873494" y="3856097"/>
              <a:ext cx="2003758" cy="6792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135" idx="6"/>
              <a:endCxn id="141" idx="1"/>
            </p:cNvCxnSpPr>
            <p:nvPr/>
          </p:nvCxnSpPr>
          <p:spPr>
            <a:xfrm>
              <a:off x="4273669" y="16462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135" idx="5"/>
              <a:endCxn id="142" idx="1"/>
            </p:cNvCxnSpPr>
            <p:nvPr/>
          </p:nvCxnSpPr>
          <p:spPr>
            <a:xfrm rot="16200000" flipH="1">
              <a:off x="4994061" y="971275"/>
              <a:ext cx="77854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136" idx="6"/>
              <a:endCxn id="141" idx="2"/>
            </p:cNvCxnSpPr>
            <p:nvPr/>
          </p:nvCxnSpPr>
          <p:spPr>
            <a:xfrm>
              <a:off x="4435594" y="2065397"/>
              <a:ext cx="1905000" cy="952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136" idx="5"/>
              <a:endCxn id="143" idx="1"/>
            </p:cNvCxnSpPr>
            <p:nvPr/>
          </p:nvCxnSpPr>
          <p:spPr>
            <a:xfrm rot="16200000" flipH="1">
              <a:off x="5146461" y="1399900"/>
              <a:ext cx="79759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137" idx="6"/>
              <a:endCxn id="142" idx="2"/>
            </p:cNvCxnSpPr>
            <p:nvPr/>
          </p:nvCxnSpPr>
          <p:spPr>
            <a:xfrm>
              <a:off x="4587994" y="2503547"/>
              <a:ext cx="190500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137" idx="5"/>
              <a:endCxn id="143" idx="2"/>
            </p:cNvCxnSpPr>
            <p:nvPr/>
          </p:nvCxnSpPr>
          <p:spPr>
            <a:xfrm rot="16200000" flipH="1">
              <a:off x="5386967" y="1749945"/>
              <a:ext cx="436896" cy="209900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138" idx="7"/>
              <a:endCxn id="141" idx="3"/>
            </p:cNvCxnSpPr>
            <p:nvPr/>
          </p:nvCxnSpPr>
          <p:spPr>
            <a:xfrm rot="5400000" flipH="1" flipV="1">
              <a:off x="5232186" y="1723752"/>
              <a:ext cx="626141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138" idx="6"/>
              <a:endCxn id="144" idx="1"/>
            </p:cNvCxnSpPr>
            <p:nvPr/>
          </p:nvCxnSpPr>
          <p:spPr>
            <a:xfrm>
              <a:off x="4749919" y="29416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140" idx="7"/>
              <a:endCxn id="142" idx="3"/>
            </p:cNvCxnSpPr>
            <p:nvPr/>
          </p:nvCxnSpPr>
          <p:spPr>
            <a:xfrm rot="5400000" flipH="1" flipV="1">
              <a:off x="5370298" y="2157139"/>
              <a:ext cx="65471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140" idx="6"/>
              <a:endCxn id="144" idx="2"/>
            </p:cNvCxnSpPr>
            <p:nvPr/>
          </p:nvCxnSpPr>
          <p:spPr>
            <a:xfrm>
              <a:off x="4902319" y="3389372"/>
              <a:ext cx="1914525" cy="666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139" idx="7"/>
              <a:endCxn id="143" idx="3"/>
            </p:cNvCxnSpPr>
            <p:nvPr/>
          </p:nvCxnSpPr>
          <p:spPr>
            <a:xfrm rot="5400000" flipH="1" flipV="1">
              <a:off x="5522698" y="2604814"/>
              <a:ext cx="67376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139" idx="6"/>
              <a:endCxn id="144" idx="3"/>
            </p:cNvCxnSpPr>
            <p:nvPr/>
          </p:nvCxnSpPr>
          <p:spPr>
            <a:xfrm flipV="1">
              <a:off x="5064244" y="3533501"/>
              <a:ext cx="1784683" cy="3130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41" idx="6"/>
              <a:endCxn id="131" idx="1"/>
            </p:cNvCxnSpPr>
            <p:nvPr/>
          </p:nvCxnSpPr>
          <p:spPr>
            <a:xfrm>
              <a:off x="6559669" y="2160647"/>
              <a:ext cx="1575133" cy="4178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stCxn id="142" idx="6"/>
              <a:endCxn id="131" idx="2"/>
            </p:cNvCxnSpPr>
            <p:nvPr/>
          </p:nvCxnSpPr>
          <p:spPr>
            <a:xfrm>
              <a:off x="6712069" y="2579747"/>
              <a:ext cx="139065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43" idx="6"/>
              <a:endCxn id="131" idx="2"/>
            </p:cNvCxnSpPr>
            <p:nvPr/>
          </p:nvCxnSpPr>
          <p:spPr>
            <a:xfrm flipV="1">
              <a:off x="6873994" y="2655947"/>
              <a:ext cx="1228725" cy="3619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144" idx="6"/>
              <a:endCxn id="131" idx="3"/>
            </p:cNvCxnSpPr>
            <p:nvPr/>
          </p:nvCxnSpPr>
          <p:spPr>
            <a:xfrm flipV="1">
              <a:off x="7035919" y="2733401"/>
              <a:ext cx="1098883" cy="7226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/>
          <p:nvPr/>
        </p:nvSpPr>
        <p:spPr>
          <a:xfrm>
            <a:off x="1520796" y="307144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;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msy1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6480415" y="237247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125" name="Freeform 124"/>
          <p:cNvSpPr/>
          <p:nvPr/>
        </p:nvSpPr>
        <p:spPr>
          <a:xfrm>
            <a:off x="1510820" y="1086928"/>
            <a:ext cx="5421826" cy="1799992"/>
          </a:xfrm>
          <a:custGeom>
            <a:avLst/>
            <a:gdLst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058030"/>
              <a:gd name="connsiteY0" fmla="*/ 2675186 h 2675186"/>
              <a:gd name="connsiteX1" fmla="*/ 1535502 w 8058030"/>
              <a:gd name="connsiteY1" fmla="*/ 2183481 h 2675186"/>
              <a:gd name="connsiteX2" fmla="*/ 4077299 w 8058030"/>
              <a:gd name="connsiteY2" fmla="*/ 2059356 h 2675186"/>
              <a:gd name="connsiteX3" fmla="*/ 5245340 w 8058030"/>
              <a:gd name="connsiteY3" fmla="*/ 1899408 h 2675186"/>
              <a:gd name="connsiteX4" fmla="*/ 8058030 w 8058030"/>
              <a:gd name="connsiteY4" fmla="*/ 1023587 h 2675186"/>
              <a:gd name="connsiteX5" fmla="*/ 4537494 w 8058030"/>
              <a:gd name="connsiteY5" fmla="*/ 44130 h 2675186"/>
              <a:gd name="connsiteX6" fmla="*/ 1680713 w 8058030"/>
              <a:gd name="connsiteY6" fmla="*/ 758804 h 2675186"/>
              <a:gd name="connsiteX7" fmla="*/ 0 w 8058030"/>
              <a:gd name="connsiteY7" fmla="*/ 2675186 h 26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030" h="2675186">
                <a:moveTo>
                  <a:pt x="0" y="2675186"/>
                </a:moveTo>
                <a:cubicBezTo>
                  <a:pt x="528248" y="2498824"/>
                  <a:pt x="661279" y="2312777"/>
                  <a:pt x="1535502" y="2183481"/>
                </a:cubicBezTo>
                <a:cubicBezTo>
                  <a:pt x="2181185" y="2075551"/>
                  <a:pt x="3770143" y="2062251"/>
                  <a:pt x="4077299" y="2059356"/>
                </a:cubicBezTo>
                <a:cubicBezTo>
                  <a:pt x="4384455" y="2056461"/>
                  <a:pt x="4581885" y="2072036"/>
                  <a:pt x="5245340" y="1899408"/>
                </a:cubicBezTo>
                <a:cubicBezTo>
                  <a:pt x="5908795" y="1726780"/>
                  <a:pt x="7553386" y="1365769"/>
                  <a:pt x="8058030" y="1023587"/>
                </a:cubicBezTo>
                <a:cubicBezTo>
                  <a:pt x="7432615" y="733164"/>
                  <a:pt x="5600380" y="88261"/>
                  <a:pt x="4537494" y="44130"/>
                </a:cubicBezTo>
                <a:cubicBezTo>
                  <a:pt x="3474608" y="0"/>
                  <a:pt x="2381250" y="177120"/>
                  <a:pt x="1680713" y="758804"/>
                </a:cubicBezTo>
                <a:cubicBezTo>
                  <a:pt x="961126" y="1257938"/>
                  <a:pt x="405202" y="2026048"/>
                  <a:pt x="0" y="2675186"/>
                </a:cubicBezTo>
                <a:close/>
              </a:path>
            </a:pathLst>
          </a:custGeom>
          <a:gradFill flip="none" rotWithShape="1">
            <a:gsLst>
              <a:gs pos="0">
                <a:srgbClr val="C40000">
                  <a:alpha val="66667"/>
                </a:srgbClr>
              </a:gs>
              <a:gs pos="100000">
                <a:srgbClr val="FF7D7D">
                  <a:alpha val="45000"/>
                </a:srgbClr>
              </a:gs>
            </a:gsLst>
            <a:lin ang="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/>
          <p:nvPr/>
        </p:nvCxnSpPr>
        <p:spPr>
          <a:xfrm rot="5400000" flipH="1" flipV="1">
            <a:off x="6989277" y="642799"/>
            <a:ext cx="380245" cy="1448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8120961" y="769546"/>
            <a:ext cx="796704" cy="235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4" grpId="0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2400"/>
            <a:ext cx="89154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Theorem:</a:t>
            </a:r>
            <a:r>
              <a:rPr lang="en-US" sz="3100" noProof="0" dirty="0" smtClean="0"/>
              <a:t> 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 </a:t>
            </a:r>
            <a:r>
              <a:rPr kumimoji="0" lang="en-US" sz="31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submodular</a:t>
            </a:r>
            <a:r>
              <a:rPr kumimoji="0" lang="en-US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function looks like this.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05000" y="228600"/>
            <a:ext cx="914400" cy="4572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52600" y="609600"/>
            <a:ext cx="1165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Lots of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043313" y="794440"/>
            <a:ext cx="2266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approximately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646719" y="1229380"/>
            <a:ext cx="1268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usually.</a:t>
            </a:r>
            <a:endParaRPr lang="en-US" sz="2800" dirty="0"/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52400" y="3302259"/>
            <a:ext cx="8991600" cy="2136016"/>
          </a:xfrm>
        </p:spPr>
        <p:txBody>
          <a:bodyPr>
            <a:normAutofit/>
          </a:bodyPr>
          <a:lstStyle/>
          <a:p>
            <a:pPr marL="3175" indent="-3175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2600" spc="-70" dirty="0" smtClean="0"/>
              <a:t>Let </a:t>
            </a:r>
            <a:r>
              <a:rPr lang="en-US" sz="2600" spc="-70" dirty="0" smtClean="0">
                <a:solidFill>
                  <a:srgbClr val="0070C0"/>
                </a:solidFill>
              </a:rPr>
              <a:t>f</a:t>
            </a:r>
            <a:r>
              <a:rPr lang="en-US" sz="2600" spc="-70" dirty="0" smtClean="0"/>
              <a:t> be a non-negative, monotone, </a:t>
            </a:r>
            <a:r>
              <a:rPr lang="en-US" sz="2600" spc="-70" dirty="0" err="1" smtClean="0"/>
              <a:t>submodular</a:t>
            </a:r>
            <a:r>
              <a:rPr lang="en-US" sz="2600" spc="-70" dirty="0" smtClean="0"/>
              <a:t>, 1-Lipschitz function.</a:t>
            </a:r>
            <a:br>
              <a:rPr lang="en-US" sz="2600" spc="-70" dirty="0" smtClean="0"/>
            </a:br>
            <a:r>
              <a:rPr lang="en-US" sz="2600" dirty="0" smtClean="0"/>
              <a:t>For any </a:t>
            </a:r>
            <a:r>
              <a:rPr lang="en-US" sz="2600" dirty="0" smtClean="0">
                <a:latin typeface="cmmi10"/>
              </a:rPr>
              <a:t>²</a:t>
            </a:r>
            <a:r>
              <a:rPr lang="en-US" sz="2600" dirty="0" smtClean="0"/>
              <a:t>&gt;0, there exists a concave function </a:t>
            </a:r>
            <a:r>
              <a:rPr lang="en-US" sz="2600" dirty="0" smtClean="0">
                <a:solidFill>
                  <a:srgbClr val="FF0000"/>
                </a:solidFill>
              </a:rPr>
              <a:t>h</a:t>
            </a:r>
            <a:r>
              <a:rPr lang="en-US" sz="2600" dirty="0" smtClean="0"/>
              <a:t> : [0,n] </a:t>
            </a:r>
            <a:r>
              <a:rPr lang="en-US" sz="2600" dirty="0" smtClean="0">
                <a:latin typeface="cmsy10"/>
              </a:rPr>
              <a:t>!</a:t>
            </a:r>
            <a:r>
              <a:rPr lang="en-US" sz="2600" dirty="0" smtClean="0"/>
              <a:t> </a:t>
            </a:r>
            <a:r>
              <a:rPr lang="en-US" sz="2600" dirty="0" smtClean="0">
                <a:latin typeface="msbm10"/>
              </a:rPr>
              <a:t>R</a:t>
            </a:r>
            <a:r>
              <a:rPr lang="en-US" sz="2600" dirty="0" smtClean="0"/>
              <a:t> </a:t>
            </a:r>
            <a:r>
              <a:rPr lang="en-US" sz="2600" dirty="0" err="1" smtClean="0"/>
              <a:t>s.t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for every </a:t>
            </a:r>
            <a:r>
              <a:rPr lang="en-US" sz="2600" dirty="0" smtClean="0">
                <a:solidFill>
                  <a:srgbClr val="00B050"/>
                </a:solidFill>
              </a:rPr>
              <a:t>k</a:t>
            </a:r>
            <a:r>
              <a:rPr lang="en-US" sz="2600" dirty="0" smtClean="0">
                <a:latin typeface="cmsy10"/>
              </a:rPr>
              <a:t>2</a:t>
            </a:r>
            <a:r>
              <a:rPr lang="en-US" sz="2600" dirty="0" smtClean="0"/>
              <a:t>[0,n], and for a 1-</a:t>
            </a:r>
            <a:r>
              <a:rPr lang="en-US" sz="2600" dirty="0" smtClean="0">
                <a:latin typeface="cmmi10"/>
              </a:rPr>
              <a:t>²</a:t>
            </a:r>
            <a:r>
              <a:rPr lang="en-US" sz="2600" dirty="0" smtClean="0"/>
              <a:t> fraction of S</a:t>
            </a:r>
            <a:r>
              <a:rPr lang="en-US" sz="2600" dirty="0" smtClean="0">
                <a:latin typeface="cmsy10"/>
              </a:rPr>
              <a:t>µ</a:t>
            </a:r>
            <a:r>
              <a:rPr lang="en-US" sz="2600" dirty="0" smtClean="0"/>
              <a:t>V with |S|=</a:t>
            </a:r>
            <a:r>
              <a:rPr lang="en-US" sz="2600" dirty="0" smtClean="0">
                <a:solidFill>
                  <a:srgbClr val="00B050"/>
                </a:solidFill>
              </a:rPr>
              <a:t>k</a:t>
            </a:r>
            <a:r>
              <a:rPr lang="en-US" sz="2600" dirty="0" smtClean="0"/>
              <a:t>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we have:</a:t>
            </a:r>
          </a:p>
          <a:p>
            <a:pPr marL="3175" indent="-3175">
              <a:buNone/>
            </a:pPr>
            <a:endParaRPr lang="en-US" sz="12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1978997" y="5181600"/>
            <a:ext cx="4955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) 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(S)  </a:t>
            </a:r>
            <a:r>
              <a:rPr lang="en-US" sz="2800" dirty="0" smtClean="0">
                <a:latin typeface="cmsy10"/>
              </a:rPr>
              <a:t>·</a:t>
            </a:r>
            <a:r>
              <a:rPr lang="en-US" sz="2800" dirty="0" smtClean="0"/>
              <a:t>  O(log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(1/</a:t>
            </a:r>
            <a:r>
              <a:rPr lang="en-US" sz="2800" dirty="0" smtClean="0">
                <a:latin typeface="cmmi10"/>
              </a:rPr>
              <a:t>²</a:t>
            </a:r>
            <a:r>
              <a:rPr lang="en-US" sz="2800" dirty="0" smtClean="0"/>
              <a:t>))</a:t>
            </a:r>
            <a:r>
              <a:rPr lang="en-US" sz="2800" dirty="0" smtClean="0">
                <a:latin typeface="cmsy10"/>
              </a:rPr>
              <a:t>¢</a:t>
            </a:r>
            <a:r>
              <a:rPr lang="en-US" sz="2800" dirty="0" smtClean="0">
                <a:solidFill>
                  <a:srgbClr val="FF0000"/>
                </a:solidFill>
              </a:rPr>
              <a:t>h</a:t>
            </a:r>
            <a:r>
              <a:rPr lang="en-US" sz="2800" dirty="0" smtClean="0"/>
              <a:t>(</a:t>
            </a:r>
            <a:r>
              <a:rPr lang="en-US" sz="2800" dirty="0" smtClean="0">
                <a:solidFill>
                  <a:srgbClr val="00B050"/>
                </a:solidFill>
              </a:rPr>
              <a:t>k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grpSp>
        <p:nvGrpSpPr>
          <p:cNvPr id="2" name="Group 54"/>
          <p:cNvGrpSpPr/>
          <p:nvPr/>
        </p:nvGrpSpPr>
        <p:grpSpPr>
          <a:xfrm>
            <a:off x="1611321" y="1528550"/>
            <a:ext cx="5082379" cy="1678765"/>
            <a:chOff x="968494" y="1536759"/>
            <a:chExt cx="7353300" cy="2428875"/>
          </a:xfrm>
        </p:grpSpPr>
        <p:sp>
          <p:nvSpPr>
            <p:cNvPr id="75" name="Oval 74"/>
            <p:cNvSpPr/>
            <p:nvPr/>
          </p:nvSpPr>
          <p:spPr>
            <a:xfrm>
              <a:off x="968494" y="352748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2178169" y="2451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8102719" y="2546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2340094" y="28702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2492494" y="33084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/>
            <p:cNvSpPr/>
            <p:nvPr/>
          </p:nvSpPr>
          <p:spPr>
            <a:xfrm>
              <a:off x="2654419" y="37465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/>
            <p:cNvSpPr/>
            <p:nvPr/>
          </p:nvSpPr>
          <p:spPr>
            <a:xfrm>
              <a:off x="4054594" y="15367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4216519" y="19558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368919" y="23940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4530844" y="28321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>
              <a:off x="4845169" y="37370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4683244" y="3279834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>
              <a:off x="6340594" y="20511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6492994" y="24702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6654919" y="290835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6816844" y="3346509"/>
              <a:ext cx="219075" cy="219075"/>
            </a:xfrm>
            <a:prstGeom prst="ellips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>
              <a:stCxn id="75" idx="7"/>
              <a:endCxn id="76" idx="3"/>
            </p:cNvCxnSpPr>
            <p:nvPr/>
          </p:nvCxnSpPr>
          <p:spPr>
            <a:xfrm rot="5400000" flipH="1" flipV="1">
              <a:off x="1222161" y="2571476"/>
              <a:ext cx="921416" cy="105476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5" idx="6"/>
              <a:endCxn id="78" idx="3"/>
            </p:cNvCxnSpPr>
            <p:nvPr/>
          </p:nvCxnSpPr>
          <p:spPr>
            <a:xfrm flipV="1">
              <a:off x="1187569" y="3057251"/>
              <a:ext cx="1184608" cy="5797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75" idx="6"/>
              <a:endCxn id="79" idx="2"/>
            </p:cNvCxnSpPr>
            <p:nvPr/>
          </p:nvCxnSpPr>
          <p:spPr>
            <a:xfrm flipV="1">
              <a:off x="1187569" y="3417947"/>
              <a:ext cx="1304925" cy="2190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75" idx="5"/>
              <a:endCxn id="80" idx="2"/>
            </p:cNvCxnSpPr>
            <p:nvPr/>
          </p:nvCxnSpPr>
          <p:spPr>
            <a:xfrm rot="16200000" flipH="1">
              <a:off x="1834142" y="3035819"/>
              <a:ext cx="141621" cy="14989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76" idx="7"/>
              <a:endCxn id="81" idx="2"/>
            </p:cNvCxnSpPr>
            <p:nvPr/>
          </p:nvCxnSpPr>
          <p:spPr>
            <a:xfrm rot="5400000" flipH="1" flipV="1">
              <a:off x="2791405" y="1220054"/>
              <a:ext cx="836945" cy="168943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stCxn id="76" idx="6"/>
              <a:endCxn id="82" idx="2"/>
            </p:cNvCxnSpPr>
            <p:nvPr/>
          </p:nvCxnSpPr>
          <p:spPr>
            <a:xfrm flipV="1">
              <a:off x="2397244" y="2065397"/>
              <a:ext cx="1819275" cy="4953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76" idx="5"/>
              <a:endCxn id="83" idx="2"/>
            </p:cNvCxnSpPr>
            <p:nvPr/>
          </p:nvCxnSpPr>
          <p:spPr>
            <a:xfrm rot="5400000" flipH="1" flipV="1">
              <a:off x="3299738" y="1568970"/>
              <a:ext cx="134604" cy="20037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8" idx="7"/>
              <a:endCxn id="81" idx="3"/>
            </p:cNvCxnSpPr>
            <p:nvPr/>
          </p:nvCxnSpPr>
          <p:spPr>
            <a:xfrm rot="5400000" flipH="1" flipV="1">
              <a:off x="2717586" y="1533252"/>
              <a:ext cx="117859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8" idx="6"/>
              <a:endCxn id="84" idx="2"/>
            </p:cNvCxnSpPr>
            <p:nvPr/>
          </p:nvCxnSpPr>
          <p:spPr>
            <a:xfrm flipV="1">
              <a:off x="2559169" y="2941697"/>
              <a:ext cx="1971675" cy="381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78" idx="5"/>
              <a:endCxn id="86" idx="2"/>
            </p:cNvCxnSpPr>
            <p:nvPr/>
          </p:nvCxnSpPr>
          <p:spPr>
            <a:xfrm rot="16200000" flipH="1">
              <a:off x="3439105" y="2145232"/>
              <a:ext cx="332121" cy="215615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9" idx="7"/>
              <a:endCxn id="82" idx="3"/>
            </p:cNvCxnSpPr>
            <p:nvPr/>
          </p:nvCxnSpPr>
          <p:spPr>
            <a:xfrm rot="5400000" flipH="1" flipV="1">
              <a:off x="2865224" y="1957114"/>
              <a:ext cx="1197641" cy="156911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79" idx="6"/>
              <a:endCxn id="84" idx="3"/>
            </p:cNvCxnSpPr>
            <p:nvPr/>
          </p:nvCxnSpPr>
          <p:spPr>
            <a:xfrm flipV="1">
              <a:off x="2711569" y="3019151"/>
              <a:ext cx="1851358" cy="39879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79" idx="5"/>
              <a:endCxn id="85" idx="2"/>
            </p:cNvCxnSpPr>
            <p:nvPr/>
          </p:nvCxnSpPr>
          <p:spPr>
            <a:xfrm rot="16200000" flipH="1">
              <a:off x="3586742" y="2588144"/>
              <a:ext cx="351171" cy="2165683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80" idx="7"/>
              <a:endCxn id="83" idx="3"/>
            </p:cNvCxnSpPr>
            <p:nvPr/>
          </p:nvCxnSpPr>
          <p:spPr>
            <a:xfrm rot="5400000" flipH="1" flipV="1">
              <a:off x="3022386" y="2400027"/>
              <a:ext cx="1197641" cy="15595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80" idx="6"/>
              <a:endCxn id="85" idx="3"/>
            </p:cNvCxnSpPr>
            <p:nvPr/>
          </p:nvCxnSpPr>
          <p:spPr>
            <a:xfrm>
              <a:off x="2873494" y="3856097"/>
              <a:ext cx="2003758" cy="67929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81" idx="6"/>
              <a:endCxn id="87" idx="1"/>
            </p:cNvCxnSpPr>
            <p:nvPr/>
          </p:nvCxnSpPr>
          <p:spPr>
            <a:xfrm>
              <a:off x="4273669" y="16462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81" idx="5"/>
              <a:endCxn id="88" idx="1"/>
            </p:cNvCxnSpPr>
            <p:nvPr/>
          </p:nvCxnSpPr>
          <p:spPr>
            <a:xfrm rot="16200000" flipH="1">
              <a:off x="4994061" y="971275"/>
              <a:ext cx="77854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82" idx="6"/>
              <a:endCxn id="87" idx="2"/>
            </p:cNvCxnSpPr>
            <p:nvPr/>
          </p:nvCxnSpPr>
          <p:spPr>
            <a:xfrm>
              <a:off x="4435594" y="2065397"/>
              <a:ext cx="1905000" cy="952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82" idx="5"/>
              <a:endCxn id="89" idx="1"/>
            </p:cNvCxnSpPr>
            <p:nvPr/>
          </p:nvCxnSpPr>
          <p:spPr>
            <a:xfrm rot="16200000" flipH="1">
              <a:off x="5146461" y="1399900"/>
              <a:ext cx="797591" cy="228349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83" idx="6"/>
              <a:endCxn id="88" idx="2"/>
            </p:cNvCxnSpPr>
            <p:nvPr/>
          </p:nvCxnSpPr>
          <p:spPr>
            <a:xfrm>
              <a:off x="4587994" y="2503547"/>
              <a:ext cx="190500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83" idx="5"/>
              <a:endCxn id="89" idx="2"/>
            </p:cNvCxnSpPr>
            <p:nvPr/>
          </p:nvCxnSpPr>
          <p:spPr>
            <a:xfrm rot="16200000" flipH="1">
              <a:off x="5386967" y="1749945"/>
              <a:ext cx="436896" cy="2099008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84" idx="7"/>
              <a:endCxn id="87" idx="3"/>
            </p:cNvCxnSpPr>
            <p:nvPr/>
          </p:nvCxnSpPr>
          <p:spPr>
            <a:xfrm rot="5400000" flipH="1" flipV="1">
              <a:off x="5232186" y="1723752"/>
              <a:ext cx="626141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84" idx="6"/>
              <a:endCxn id="90" idx="1"/>
            </p:cNvCxnSpPr>
            <p:nvPr/>
          </p:nvCxnSpPr>
          <p:spPr>
            <a:xfrm>
              <a:off x="4749919" y="2941697"/>
              <a:ext cx="2099008" cy="43689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86" idx="7"/>
              <a:endCxn id="88" idx="3"/>
            </p:cNvCxnSpPr>
            <p:nvPr/>
          </p:nvCxnSpPr>
          <p:spPr>
            <a:xfrm rot="5400000" flipH="1" flipV="1">
              <a:off x="5370298" y="2157139"/>
              <a:ext cx="65471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86" idx="6"/>
              <a:endCxn id="90" idx="2"/>
            </p:cNvCxnSpPr>
            <p:nvPr/>
          </p:nvCxnSpPr>
          <p:spPr>
            <a:xfrm>
              <a:off x="4902319" y="3389372"/>
              <a:ext cx="1914525" cy="6667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85" idx="7"/>
              <a:endCxn id="89" idx="3"/>
            </p:cNvCxnSpPr>
            <p:nvPr/>
          </p:nvCxnSpPr>
          <p:spPr>
            <a:xfrm rot="5400000" flipH="1" flipV="1">
              <a:off x="5522698" y="2604814"/>
              <a:ext cx="673766" cy="165484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85" idx="6"/>
              <a:endCxn id="90" idx="3"/>
            </p:cNvCxnSpPr>
            <p:nvPr/>
          </p:nvCxnSpPr>
          <p:spPr>
            <a:xfrm flipV="1">
              <a:off x="5064244" y="3533501"/>
              <a:ext cx="1784683" cy="31307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87" idx="6"/>
              <a:endCxn id="77" idx="1"/>
            </p:cNvCxnSpPr>
            <p:nvPr/>
          </p:nvCxnSpPr>
          <p:spPr>
            <a:xfrm>
              <a:off x="6559669" y="2160647"/>
              <a:ext cx="1575133" cy="417845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88" idx="6"/>
              <a:endCxn id="77" idx="2"/>
            </p:cNvCxnSpPr>
            <p:nvPr/>
          </p:nvCxnSpPr>
          <p:spPr>
            <a:xfrm>
              <a:off x="6712069" y="2579747"/>
              <a:ext cx="1390650" cy="7620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89" idx="6"/>
              <a:endCxn id="77" idx="2"/>
            </p:cNvCxnSpPr>
            <p:nvPr/>
          </p:nvCxnSpPr>
          <p:spPr>
            <a:xfrm flipV="1">
              <a:off x="6873994" y="2655947"/>
              <a:ext cx="1228725" cy="36195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90" idx="6"/>
              <a:endCxn id="77" idx="3"/>
            </p:cNvCxnSpPr>
            <p:nvPr/>
          </p:nvCxnSpPr>
          <p:spPr>
            <a:xfrm flipV="1">
              <a:off x="7035919" y="2733401"/>
              <a:ext cx="1098883" cy="72264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TextBox 121"/>
          <p:cNvSpPr txBox="1"/>
          <p:nvPr/>
        </p:nvSpPr>
        <p:spPr>
          <a:xfrm>
            <a:off x="1520796" y="305419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cmsy10"/>
              </a:rPr>
              <a:t>;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msy1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6480415" y="237247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V</a:t>
            </a:r>
            <a:endParaRPr lang="en-US" sz="2400" dirty="0">
              <a:solidFill>
                <a:schemeClr val="bg1">
                  <a:lumMod val="75000"/>
                </a:schemeClr>
              </a:solidFill>
              <a:latin typeface="cmsy10"/>
            </a:endParaRPr>
          </a:p>
        </p:txBody>
      </p:sp>
      <p:sp>
        <p:nvSpPr>
          <p:cNvPr id="124" name="Freeform 123"/>
          <p:cNvSpPr/>
          <p:nvPr/>
        </p:nvSpPr>
        <p:spPr>
          <a:xfrm rot="11601317">
            <a:off x="3122341" y="1981236"/>
            <a:ext cx="884607" cy="892866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130"/>
          <p:cNvSpPr/>
          <p:nvPr/>
        </p:nvSpPr>
        <p:spPr>
          <a:xfrm rot="11601317">
            <a:off x="4252958" y="2077898"/>
            <a:ext cx="624700" cy="630534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Freeform 131"/>
          <p:cNvSpPr/>
          <p:nvPr/>
        </p:nvSpPr>
        <p:spPr>
          <a:xfrm rot="11601317">
            <a:off x="2264067" y="2298048"/>
            <a:ext cx="479056" cy="483530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817043 w 899612"/>
              <a:gd name="connsiteY3" fmla="*/ 485341 h 715992"/>
              <a:gd name="connsiteX0" fmla="*/ 0 w 899612"/>
              <a:gd name="connsiteY0" fmla="*/ 715992 h 715992"/>
              <a:gd name="connsiteX1" fmla="*/ 232913 w 899612"/>
              <a:gd name="connsiteY1" fmla="*/ 0 h 715992"/>
              <a:gd name="connsiteX2" fmla="*/ 802257 w 899612"/>
              <a:gd name="connsiteY2" fmla="*/ 474453 h 715992"/>
              <a:gd name="connsiteX3" fmla="*/ 681062 w 899612"/>
              <a:gd name="connsiteY3" fmla="*/ 659482 h 715992"/>
              <a:gd name="connsiteX0" fmla="*/ 0 w 899612"/>
              <a:gd name="connsiteY0" fmla="*/ 715992 h 775294"/>
              <a:gd name="connsiteX1" fmla="*/ 232913 w 899612"/>
              <a:gd name="connsiteY1" fmla="*/ 0 h 775294"/>
              <a:gd name="connsiteX2" fmla="*/ 802257 w 899612"/>
              <a:gd name="connsiteY2" fmla="*/ 474453 h 775294"/>
              <a:gd name="connsiteX3" fmla="*/ 566698 w 899612"/>
              <a:gd name="connsiteY3" fmla="*/ 775294 h 775294"/>
              <a:gd name="connsiteX0" fmla="*/ 0 w 884607"/>
              <a:gd name="connsiteY0" fmla="*/ 715992 h 775294"/>
              <a:gd name="connsiteX1" fmla="*/ 232913 w 884607"/>
              <a:gd name="connsiteY1" fmla="*/ 0 h 775294"/>
              <a:gd name="connsiteX2" fmla="*/ 802257 w 884607"/>
              <a:gd name="connsiteY2" fmla="*/ 474453 h 775294"/>
              <a:gd name="connsiteX3" fmla="*/ 745370 w 884607"/>
              <a:gd name="connsiteY3" fmla="*/ 706280 h 775294"/>
              <a:gd name="connsiteX4" fmla="*/ 566698 w 884607"/>
              <a:gd name="connsiteY4" fmla="*/ 775294 h 775294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51435"/>
              <a:gd name="connsiteX1" fmla="*/ 232913 w 884607"/>
              <a:gd name="connsiteY1" fmla="*/ 0 h 851435"/>
              <a:gd name="connsiteX2" fmla="*/ 802257 w 884607"/>
              <a:gd name="connsiteY2" fmla="*/ 474453 h 851435"/>
              <a:gd name="connsiteX3" fmla="*/ 745370 w 884607"/>
              <a:gd name="connsiteY3" fmla="*/ 706280 h 851435"/>
              <a:gd name="connsiteX4" fmla="*/ 283325 w 884607"/>
              <a:gd name="connsiteY4" fmla="*/ 851435 h 851435"/>
              <a:gd name="connsiteX5" fmla="*/ 0 w 884607"/>
              <a:gd name="connsiteY5" fmla="*/ 715992 h 851435"/>
              <a:gd name="connsiteX0" fmla="*/ 0 w 884607"/>
              <a:gd name="connsiteY0" fmla="*/ 715992 h 869599"/>
              <a:gd name="connsiteX1" fmla="*/ 232913 w 884607"/>
              <a:gd name="connsiteY1" fmla="*/ 0 h 869599"/>
              <a:gd name="connsiteX2" fmla="*/ 802257 w 884607"/>
              <a:gd name="connsiteY2" fmla="*/ 474453 h 869599"/>
              <a:gd name="connsiteX3" fmla="*/ 745370 w 884607"/>
              <a:gd name="connsiteY3" fmla="*/ 706280 h 869599"/>
              <a:gd name="connsiteX4" fmla="*/ 283325 w 884607"/>
              <a:gd name="connsiteY4" fmla="*/ 851435 h 869599"/>
              <a:gd name="connsiteX5" fmla="*/ 0 w 884607"/>
              <a:gd name="connsiteY5" fmla="*/ 715992 h 869599"/>
              <a:gd name="connsiteX0" fmla="*/ 0 w 884607"/>
              <a:gd name="connsiteY0" fmla="*/ 715992 h 876724"/>
              <a:gd name="connsiteX1" fmla="*/ 232913 w 884607"/>
              <a:gd name="connsiteY1" fmla="*/ 0 h 876724"/>
              <a:gd name="connsiteX2" fmla="*/ 802257 w 884607"/>
              <a:gd name="connsiteY2" fmla="*/ 474453 h 876724"/>
              <a:gd name="connsiteX3" fmla="*/ 745370 w 884607"/>
              <a:gd name="connsiteY3" fmla="*/ 706280 h 876724"/>
              <a:gd name="connsiteX4" fmla="*/ 178622 w 884607"/>
              <a:gd name="connsiteY4" fmla="*/ 858560 h 876724"/>
              <a:gd name="connsiteX5" fmla="*/ 0 w 884607"/>
              <a:gd name="connsiteY5" fmla="*/ 715992 h 876724"/>
              <a:gd name="connsiteX0" fmla="*/ 0 w 884607"/>
              <a:gd name="connsiteY0" fmla="*/ 715992 h 882280"/>
              <a:gd name="connsiteX1" fmla="*/ 232913 w 884607"/>
              <a:gd name="connsiteY1" fmla="*/ 0 h 882280"/>
              <a:gd name="connsiteX2" fmla="*/ 802257 w 884607"/>
              <a:gd name="connsiteY2" fmla="*/ 474453 h 882280"/>
              <a:gd name="connsiteX3" fmla="*/ 745370 w 884607"/>
              <a:gd name="connsiteY3" fmla="*/ 706280 h 882280"/>
              <a:gd name="connsiteX4" fmla="*/ 178622 w 884607"/>
              <a:gd name="connsiteY4" fmla="*/ 858560 h 882280"/>
              <a:gd name="connsiteX5" fmla="*/ 0 w 884607"/>
              <a:gd name="connsiteY5" fmla="*/ 715992 h 882280"/>
              <a:gd name="connsiteX0" fmla="*/ 0 w 884607"/>
              <a:gd name="connsiteY0" fmla="*/ 715992 h 891518"/>
              <a:gd name="connsiteX1" fmla="*/ 232913 w 884607"/>
              <a:gd name="connsiteY1" fmla="*/ 0 h 891518"/>
              <a:gd name="connsiteX2" fmla="*/ 802257 w 884607"/>
              <a:gd name="connsiteY2" fmla="*/ 474453 h 891518"/>
              <a:gd name="connsiteX3" fmla="*/ 745370 w 884607"/>
              <a:gd name="connsiteY3" fmla="*/ 706280 h 891518"/>
              <a:gd name="connsiteX4" fmla="*/ 251746 w 884607"/>
              <a:gd name="connsiteY4" fmla="*/ 867798 h 891518"/>
              <a:gd name="connsiteX5" fmla="*/ 0 w 884607"/>
              <a:gd name="connsiteY5" fmla="*/ 715992 h 891518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86385"/>
              <a:gd name="connsiteX1" fmla="*/ 232913 w 884607"/>
              <a:gd name="connsiteY1" fmla="*/ 0 h 886385"/>
              <a:gd name="connsiteX2" fmla="*/ 802257 w 884607"/>
              <a:gd name="connsiteY2" fmla="*/ 474453 h 886385"/>
              <a:gd name="connsiteX3" fmla="*/ 745370 w 884607"/>
              <a:gd name="connsiteY3" fmla="*/ 706280 h 886385"/>
              <a:gd name="connsiteX4" fmla="*/ 348056 w 884607"/>
              <a:gd name="connsiteY4" fmla="*/ 862665 h 886385"/>
              <a:gd name="connsiteX5" fmla="*/ 0 w 884607"/>
              <a:gd name="connsiteY5" fmla="*/ 715992 h 886385"/>
              <a:gd name="connsiteX0" fmla="*/ 0 w 884607"/>
              <a:gd name="connsiteY0" fmla="*/ 715992 h 862665"/>
              <a:gd name="connsiteX1" fmla="*/ 232913 w 884607"/>
              <a:gd name="connsiteY1" fmla="*/ 0 h 862665"/>
              <a:gd name="connsiteX2" fmla="*/ 802257 w 884607"/>
              <a:gd name="connsiteY2" fmla="*/ 474453 h 862665"/>
              <a:gd name="connsiteX3" fmla="*/ 745370 w 884607"/>
              <a:gd name="connsiteY3" fmla="*/ 706280 h 862665"/>
              <a:gd name="connsiteX4" fmla="*/ 348056 w 884607"/>
              <a:gd name="connsiteY4" fmla="*/ 862665 h 862665"/>
              <a:gd name="connsiteX5" fmla="*/ 0 w 884607"/>
              <a:gd name="connsiteY5" fmla="*/ 715992 h 862665"/>
              <a:gd name="connsiteX0" fmla="*/ 0 w 884607"/>
              <a:gd name="connsiteY0" fmla="*/ 715992 h 882591"/>
              <a:gd name="connsiteX1" fmla="*/ 232913 w 884607"/>
              <a:gd name="connsiteY1" fmla="*/ 0 h 882591"/>
              <a:gd name="connsiteX2" fmla="*/ 802257 w 884607"/>
              <a:gd name="connsiteY2" fmla="*/ 474453 h 882591"/>
              <a:gd name="connsiteX3" fmla="*/ 745370 w 884607"/>
              <a:gd name="connsiteY3" fmla="*/ 706280 h 882591"/>
              <a:gd name="connsiteX4" fmla="*/ 264125 w 884607"/>
              <a:gd name="connsiteY4" fmla="*/ 882591 h 882591"/>
              <a:gd name="connsiteX5" fmla="*/ 0 w 884607"/>
              <a:gd name="connsiteY5" fmla="*/ 715992 h 882591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  <a:gd name="connsiteX0" fmla="*/ 0 w 884607"/>
              <a:gd name="connsiteY0" fmla="*/ 715992 h 892866"/>
              <a:gd name="connsiteX1" fmla="*/ 232913 w 884607"/>
              <a:gd name="connsiteY1" fmla="*/ 0 h 892866"/>
              <a:gd name="connsiteX2" fmla="*/ 802257 w 884607"/>
              <a:gd name="connsiteY2" fmla="*/ 474453 h 892866"/>
              <a:gd name="connsiteX3" fmla="*/ 745370 w 884607"/>
              <a:gd name="connsiteY3" fmla="*/ 706280 h 892866"/>
              <a:gd name="connsiteX4" fmla="*/ 264125 w 884607"/>
              <a:gd name="connsiteY4" fmla="*/ 882591 h 892866"/>
              <a:gd name="connsiteX5" fmla="*/ 0 w 884607"/>
              <a:gd name="connsiteY5" fmla="*/ 715992 h 892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4607" h="892866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  <a:cubicBezTo>
                  <a:pt x="884607" y="585504"/>
                  <a:pt x="835059" y="638257"/>
                  <a:pt x="745370" y="706280"/>
                </a:cubicBezTo>
                <a:cubicBezTo>
                  <a:pt x="655681" y="774303"/>
                  <a:pt x="395123" y="892866"/>
                  <a:pt x="264125" y="882591"/>
                </a:cubicBezTo>
                <a:cubicBezTo>
                  <a:pt x="133127" y="872316"/>
                  <a:pt x="8402" y="857898"/>
                  <a:pt x="0" y="715992"/>
                </a:cubicBezTo>
                <a:close/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 136"/>
          <p:cNvSpPr/>
          <p:nvPr/>
        </p:nvSpPr>
        <p:spPr>
          <a:xfrm>
            <a:off x="1510820" y="1086928"/>
            <a:ext cx="5421826" cy="1799992"/>
          </a:xfrm>
          <a:custGeom>
            <a:avLst/>
            <a:gdLst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50524"/>
              <a:gd name="connsiteY0" fmla="*/ 2690003 h 2920041"/>
              <a:gd name="connsiteX1" fmla="*/ 1547004 w 8150524"/>
              <a:gd name="connsiteY1" fmla="*/ 2198298 h 2920041"/>
              <a:gd name="connsiteX2" fmla="*/ 4367842 w 8150524"/>
              <a:gd name="connsiteY2" fmla="*/ 2060275 h 2920041"/>
              <a:gd name="connsiteX3" fmla="*/ 8120332 w 8150524"/>
              <a:gd name="connsiteY3" fmla="*/ 1171754 h 2920041"/>
              <a:gd name="connsiteX4" fmla="*/ 4548996 w 8150524"/>
              <a:gd name="connsiteY4" fmla="*/ 58947 h 2920041"/>
              <a:gd name="connsiteX5" fmla="*/ 1616015 w 8150524"/>
              <a:gd name="connsiteY5" fmla="*/ 818071 h 2920041"/>
              <a:gd name="connsiteX6" fmla="*/ 11502 w 8150524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11502 w 8120332"/>
              <a:gd name="connsiteY0" fmla="*/ 2690003 h 2920041"/>
              <a:gd name="connsiteX1" fmla="*/ 1547004 w 8120332"/>
              <a:gd name="connsiteY1" fmla="*/ 2198298 h 2920041"/>
              <a:gd name="connsiteX2" fmla="*/ 4367842 w 8120332"/>
              <a:gd name="connsiteY2" fmla="*/ 2060275 h 2920041"/>
              <a:gd name="connsiteX3" fmla="*/ 8120332 w 8120332"/>
              <a:gd name="connsiteY3" fmla="*/ 1171754 h 2920041"/>
              <a:gd name="connsiteX4" fmla="*/ 4548996 w 8120332"/>
              <a:gd name="connsiteY4" fmla="*/ 58947 h 2920041"/>
              <a:gd name="connsiteX5" fmla="*/ 1616015 w 8120332"/>
              <a:gd name="connsiteY5" fmla="*/ 818071 h 2920041"/>
              <a:gd name="connsiteX6" fmla="*/ 11502 w 8120332"/>
              <a:gd name="connsiteY6" fmla="*/ 2690003 h 2920041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0003 h 2690003"/>
              <a:gd name="connsiteX1" fmla="*/ 1535502 w 8108830"/>
              <a:gd name="connsiteY1" fmla="*/ 2198298 h 2690003"/>
              <a:gd name="connsiteX2" fmla="*/ 4356340 w 8108830"/>
              <a:gd name="connsiteY2" fmla="*/ 2060275 h 2690003"/>
              <a:gd name="connsiteX3" fmla="*/ 8108830 w 8108830"/>
              <a:gd name="connsiteY3" fmla="*/ 1171754 h 2690003"/>
              <a:gd name="connsiteX4" fmla="*/ 4537494 w 8108830"/>
              <a:gd name="connsiteY4" fmla="*/ 58947 h 2690003"/>
              <a:gd name="connsiteX5" fmla="*/ 1604513 w 8108830"/>
              <a:gd name="connsiteY5" fmla="*/ 818071 h 2690003"/>
              <a:gd name="connsiteX6" fmla="*/ 0 w 8108830"/>
              <a:gd name="connsiteY6" fmla="*/ 2690003 h 2690003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697412 h 2697412"/>
              <a:gd name="connsiteX1" fmla="*/ 1535502 w 8108830"/>
              <a:gd name="connsiteY1" fmla="*/ 2205707 h 2697412"/>
              <a:gd name="connsiteX2" fmla="*/ 4356340 w 8108830"/>
              <a:gd name="connsiteY2" fmla="*/ 2067684 h 2697412"/>
              <a:gd name="connsiteX3" fmla="*/ 8108830 w 8108830"/>
              <a:gd name="connsiteY3" fmla="*/ 1179163 h 2697412"/>
              <a:gd name="connsiteX4" fmla="*/ 4537494 w 8108830"/>
              <a:gd name="connsiteY4" fmla="*/ 66356 h 2697412"/>
              <a:gd name="connsiteX5" fmla="*/ 1680713 w 8108830"/>
              <a:gd name="connsiteY5" fmla="*/ 781030 h 2697412"/>
              <a:gd name="connsiteX6" fmla="*/ 0 w 8108830"/>
              <a:gd name="connsiteY6" fmla="*/ 2697412 h 26974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356340 w 8108830"/>
              <a:gd name="connsiteY2" fmla="*/ 214388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5245340 w 8108830"/>
              <a:gd name="connsiteY2" fmla="*/ 1997834 h 2773612"/>
              <a:gd name="connsiteX3" fmla="*/ 8108830 w 8108830"/>
              <a:gd name="connsiteY3" fmla="*/ 1255363 h 2773612"/>
              <a:gd name="connsiteX4" fmla="*/ 4537494 w 8108830"/>
              <a:gd name="connsiteY4" fmla="*/ 142556 h 2773612"/>
              <a:gd name="connsiteX5" fmla="*/ 1680713 w 8108830"/>
              <a:gd name="connsiteY5" fmla="*/ 857230 h 2773612"/>
              <a:gd name="connsiteX6" fmla="*/ 0 w 8108830"/>
              <a:gd name="connsiteY6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108830"/>
              <a:gd name="connsiteY0" fmla="*/ 2773612 h 2773612"/>
              <a:gd name="connsiteX1" fmla="*/ 1535502 w 8108830"/>
              <a:gd name="connsiteY1" fmla="*/ 2281907 h 2773612"/>
              <a:gd name="connsiteX2" fmla="*/ 4077299 w 8108830"/>
              <a:gd name="connsiteY2" fmla="*/ 2157782 h 2773612"/>
              <a:gd name="connsiteX3" fmla="*/ 5245340 w 8108830"/>
              <a:gd name="connsiteY3" fmla="*/ 1997834 h 2773612"/>
              <a:gd name="connsiteX4" fmla="*/ 8108830 w 8108830"/>
              <a:gd name="connsiteY4" fmla="*/ 1255363 h 2773612"/>
              <a:gd name="connsiteX5" fmla="*/ 4537494 w 8108830"/>
              <a:gd name="connsiteY5" fmla="*/ 142556 h 2773612"/>
              <a:gd name="connsiteX6" fmla="*/ 1680713 w 8108830"/>
              <a:gd name="connsiteY6" fmla="*/ 857230 h 2773612"/>
              <a:gd name="connsiteX7" fmla="*/ 0 w 8108830"/>
              <a:gd name="connsiteY7" fmla="*/ 2773612 h 2773612"/>
              <a:gd name="connsiteX0" fmla="*/ 0 w 8058030"/>
              <a:gd name="connsiteY0" fmla="*/ 2675186 h 2675186"/>
              <a:gd name="connsiteX1" fmla="*/ 1535502 w 8058030"/>
              <a:gd name="connsiteY1" fmla="*/ 2183481 h 2675186"/>
              <a:gd name="connsiteX2" fmla="*/ 4077299 w 8058030"/>
              <a:gd name="connsiteY2" fmla="*/ 2059356 h 2675186"/>
              <a:gd name="connsiteX3" fmla="*/ 5245340 w 8058030"/>
              <a:gd name="connsiteY3" fmla="*/ 1899408 h 2675186"/>
              <a:gd name="connsiteX4" fmla="*/ 8058030 w 8058030"/>
              <a:gd name="connsiteY4" fmla="*/ 1023587 h 2675186"/>
              <a:gd name="connsiteX5" fmla="*/ 4537494 w 8058030"/>
              <a:gd name="connsiteY5" fmla="*/ 44130 h 2675186"/>
              <a:gd name="connsiteX6" fmla="*/ 1680713 w 8058030"/>
              <a:gd name="connsiteY6" fmla="*/ 758804 h 2675186"/>
              <a:gd name="connsiteX7" fmla="*/ 0 w 8058030"/>
              <a:gd name="connsiteY7" fmla="*/ 2675186 h 2675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58030" h="2675186">
                <a:moveTo>
                  <a:pt x="0" y="2675186"/>
                </a:moveTo>
                <a:cubicBezTo>
                  <a:pt x="528248" y="2498824"/>
                  <a:pt x="661279" y="2312777"/>
                  <a:pt x="1535502" y="2183481"/>
                </a:cubicBezTo>
                <a:cubicBezTo>
                  <a:pt x="2181185" y="2075551"/>
                  <a:pt x="3770143" y="2062251"/>
                  <a:pt x="4077299" y="2059356"/>
                </a:cubicBezTo>
                <a:cubicBezTo>
                  <a:pt x="4384455" y="2056461"/>
                  <a:pt x="4581885" y="2072036"/>
                  <a:pt x="5245340" y="1899408"/>
                </a:cubicBezTo>
                <a:cubicBezTo>
                  <a:pt x="5908795" y="1726780"/>
                  <a:pt x="7553386" y="1365769"/>
                  <a:pt x="8058030" y="1023587"/>
                </a:cubicBezTo>
                <a:cubicBezTo>
                  <a:pt x="7432615" y="733164"/>
                  <a:pt x="5600380" y="88261"/>
                  <a:pt x="4537494" y="44130"/>
                </a:cubicBezTo>
                <a:cubicBezTo>
                  <a:pt x="3474608" y="0"/>
                  <a:pt x="2381250" y="177120"/>
                  <a:pt x="1680713" y="758804"/>
                </a:cubicBezTo>
                <a:cubicBezTo>
                  <a:pt x="961126" y="1257938"/>
                  <a:pt x="405202" y="2026048"/>
                  <a:pt x="0" y="2675186"/>
                </a:cubicBezTo>
                <a:close/>
              </a:path>
            </a:pathLst>
          </a:custGeom>
          <a:gradFill flip="none" rotWithShape="1">
            <a:gsLst>
              <a:gs pos="0">
                <a:srgbClr val="C40000">
                  <a:alpha val="66667"/>
                </a:srgbClr>
              </a:gs>
              <a:gs pos="100000">
                <a:srgbClr val="FF7D7D">
                  <a:alpha val="45000"/>
                </a:srgbClr>
              </a:gs>
            </a:gsLst>
            <a:lin ang="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125"/>
          <p:cNvSpPr/>
          <p:nvPr/>
        </p:nvSpPr>
        <p:spPr>
          <a:xfrm>
            <a:off x="2639683" y="1069675"/>
            <a:ext cx="802257" cy="71599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>
          <a:xfrm>
            <a:off x="3597216" y="1300640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2337759" y="1887236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128"/>
          <p:cNvSpPr/>
          <p:nvPr/>
        </p:nvSpPr>
        <p:spPr>
          <a:xfrm>
            <a:off x="4442604" y="1440610"/>
            <a:ext cx="241540" cy="183101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129"/>
          <p:cNvSpPr/>
          <p:nvPr/>
        </p:nvSpPr>
        <p:spPr>
          <a:xfrm>
            <a:off x="4295954" y="983411"/>
            <a:ext cx="405441" cy="424641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Freeform 132"/>
          <p:cNvSpPr/>
          <p:nvPr/>
        </p:nvSpPr>
        <p:spPr>
          <a:xfrm>
            <a:off x="5193102" y="1895863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Freeform 133"/>
          <p:cNvSpPr/>
          <p:nvPr/>
        </p:nvSpPr>
        <p:spPr>
          <a:xfrm>
            <a:off x="5564038" y="1559433"/>
            <a:ext cx="284672" cy="254062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 134"/>
          <p:cNvSpPr/>
          <p:nvPr/>
        </p:nvSpPr>
        <p:spPr>
          <a:xfrm>
            <a:off x="4537495" y="1733908"/>
            <a:ext cx="241540" cy="183101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 rot="954576">
            <a:off x="5460520" y="1069677"/>
            <a:ext cx="353683" cy="390137"/>
          </a:xfrm>
          <a:custGeom>
            <a:avLst/>
            <a:gdLst>
              <a:gd name="connsiteX0" fmla="*/ 0 w 981974"/>
              <a:gd name="connsiteY0" fmla="*/ 816634 h 816634"/>
              <a:gd name="connsiteX1" fmla="*/ 345056 w 981974"/>
              <a:gd name="connsiteY1" fmla="*/ 48883 h 816634"/>
              <a:gd name="connsiteX2" fmla="*/ 914400 w 981974"/>
              <a:gd name="connsiteY2" fmla="*/ 523336 h 816634"/>
              <a:gd name="connsiteX3" fmla="*/ 750498 w 981974"/>
              <a:gd name="connsiteY3" fmla="*/ 635480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816634 h 816634"/>
              <a:gd name="connsiteX1" fmla="*/ 345056 w 914400"/>
              <a:gd name="connsiteY1" fmla="*/ 48883 h 816634"/>
              <a:gd name="connsiteX2" fmla="*/ 914400 w 914400"/>
              <a:gd name="connsiteY2" fmla="*/ 523336 h 816634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112144 w 1026544"/>
              <a:gd name="connsiteY0" fmla="*/ 767751 h 767751"/>
              <a:gd name="connsiteX1" fmla="*/ 0 w 1026544"/>
              <a:gd name="connsiteY1" fmla="*/ 483080 h 767751"/>
              <a:gd name="connsiteX2" fmla="*/ 457200 w 1026544"/>
              <a:gd name="connsiteY2" fmla="*/ 0 h 767751"/>
              <a:gd name="connsiteX3" fmla="*/ 1026544 w 1026544"/>
              <a:gd name="connsiteY3" fmla="*/ 474453 h 767751"/>
              <a:gd name="connsiteX0" fmla="*/ 0 w 914400"/>
              <a:gd name="connsiteY0" fmla="*/ 767751 h 767751"/>
              <a:gd name="connsiteX1" fmla="*/ 345056 w 914400"/>
              <a:gd name="connsiteY1" fmla="*/ 0 h 767751"/>
              <a:gd name="connsiteX2" fmla="*/ 914400 w 914400"/>
              <a:gd name="connsiteY2" fmla="*/ 474453 h 767751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  <a:gd name="connsiteX0" fmla="*/ 0 w 802257"/>
              <a:gd name="connsiteY0" fmla="*/ 715992 h 715992"/>
              <a:gd name="connsiteX1" fmla="*/ 232913 w 802257"/>
              <a:gd name="connsiteY1" fmla="*/ 0 h 715992"/>
              <a:gd name="connsiteX2" fmla="*/ 802257 w 802257"/>
              <a:gd name="connsiteY2" fmla="*/ 474453 h 715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2257" h="715992">
                <a:moveTo>
                  <a:pt x="0" y="715992"/>
                </a:moveTo>
                <a:cubicBezTo>
                  <a:pt x="198409" y="468701"/>
                  <a:pt x="207034" y="350807"/>
                  <a:pt x="232913" y="0"/>
                </a:cubicBezTo>
                <a:cubicBezTo>
                  <a:pt x="454325" y="373812"/>
                  <a:pt x="596660" y="333556"/>
                  <a:pt x="802257" y="474453"/>
                </a:cubicBezTo>
              </a:path>
            </a:pathLst>
          </a:custGeom>
          <a:gradFill flip="none" rotWithShape="1">
            <a:gsLst>
              <a:gs pos="0">
                <a:srgbClr val="FF5757"/>
              </a:gs>
              <a:gs pos="100000">
                <a:srgbClr val="FFA7A7"/>
              </a:gs>
            </a:gsLst>
            <a:lin ang="16200000" scaled="1"/>
            <a:tileRect/>
          </a:gra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Arrow Connector 137"/>
          <p:cNvCxnSpPr/>
          <p:nvPr/>
        </p:nvCxnSpPr>
        <p:spPr>
          <a:xfrm rot="5400000" flipH="1" flipV="1">
            <a:off x="6989277" y="642799"/>
            <a:ext cx="380245" cy="14485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 rot="5400000" flipH="1" flipV="1">
            <a:off x="8120961" y="769546"/>
            <a:ext cx="796704" cy="2353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Content Placeholder 2"/>
          <p:cNvSpPr txBox="1">
            <a:spLocks/>
          </p:cNvSpPr>
          <p:nvPr/>
        </p:nvSpPr>
        <p:spPr>
          <a:xfrm>
            <a:off x="208544" y="6149826"/>
            <a:ext cx="8991600" cy="64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175" marR="0" lvl="0" indent="-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Proof: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Based on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Talagrand’s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Inequality.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5" name="Content Placeholder 2"/>
          <p:cNvSpPr txBox="1">
            <a:spLocks/>
          </p:cNvSpPr>
          <p:nvPr/>
        </p:nvSpPr>
        <p:spPr>
          <a:xfrm>
            <a:off x="256672" y="5451971"/>
            <a:ext cx="8991600" cy="708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175" marR="0" lvl="0" indent="-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75" marR="0" lvl="0" indent="-3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fact,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is just E[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(S) ], where S is uniform on sets of size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139" name="Content Placeholder 2"/>
          <p:cNvSpPr txBox="1">
            <a:spLocks/>
          </p:cNvSpPr>
          <p:nvPr/>
        </p:nvSpPr>
        <p:spPr>
          <a:xfrm>
            <a:off x="143313" y="3294077"/>
            <a:ext cx="197423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Theorem</a:t>
            </a:r>
            <a:br>
              <a:rPr kumimoji="0" lang="en-US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endParaRPr kumimoji="0" lang="en-US" sz="2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omic Sans MS" pitchFamily="66" charset="0"/>
              </a:rPr>
              <a:t>Conclusions and Open Questions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47855" y="2933118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 questions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3686" y="931854"/>
            <a:ext cx="7957946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Comic Sans MS" pitchFamily="66" charset="0"/>
              </a:rPr>
              <a:t>Analyze intrinsic </a:t>
            </a:r>
            <a:r>
              <a:rPr lang="en-US" sz="2500" dirty="0" err="1" smtClean="0">
                <a:latin typeface="Comic Sans MS" pitchFamily="66" charset="0"/>
              </a:rPr>
              <a:t>learnability</a:t>
            </a:r>
            <a:r>
              <a:rPr lang="en-US" sz="2500" dirty="0" smtClean="0">
                <a:latin typeface="Comic Sans MS" pitchFamily="66" charset="0"/>
              </a:rPr>
              <a:t> of </a:t>
            </a:r>
            <a:r>
              <a:rPr lang="en-US" sz="2500" dirty="0" err="1" smtClean="0">
                <a:latin typeface="Comic Sans MS" pitchFamily="66" charset="0"/>
              </a:rPr>
              <a:t>submodular</a:t>
            </a:r>
            <a:r>
              <a:rPr lang="en-US" sz="2500" dirty="0" smtClean="0">
                <a:latin typeface="Comic Sans MS" pitchFamily="66" charset="0"/>
              </a:rPr>
              <a:t> fns</a:t>
            </a: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1702" y="1577566"/>
            <a:ext cx="8250718" cy="9370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500" dirty="0" smtClean="0">
                <a:latin typeface="Comic Sans MS" pitchFamily="66" charset="0"/>
              </a:rPr>
              <a:t>Our analysis reveals interesting novel </a:t>
            </a:r>
            <a:r>
              <a:rPr lang="en-US" sz="2500" dirty="0" err="1" smtClean="0">
                <a:latin typeface="Comic Sans MS" pitchFamily="66" charset="0"/>
              </a:rPr>
              <a:t>extremal</a:t>
            </a:r>
            <a:r>
              <a:rPr lang="en-US" sz="2500" dirty="0" smtClean="0">
                <a:latin typeface="Comic Sans MS" pitchFamily="66" charset="0"/>
              </a:rPr>
              <a:t> and structural properties of </a:t>
            </a:r>
            <a:r>
              <a:rPr lang="en-US" sz="2500" dirty="0" err="1" smtClean="0">
                <a:latin typeface="Comic Sans MS" pitchFamily="66" charset="0"/>
              </a:rPr>
              <a:t>submodular</a:t>
            </a:r>
            <a:r>
              <a:rPr lang="en-US" sz="2500" dirty="0" smtClean="0">
                <a:latin typeface="Comic Sans MS" pitchFamily="66" charset="0"/>
              </a:rPr>
              <a:t> fns.</a:t>
            </a:r>
            <a:endParaRPr kumimoji="0" lang="en-US" sz="25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51865" y="3598867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>
                <a:latin typeface="Comic Sans MS" pitchFamily="66" charset="0"/>
              </a:rPr>
              <a:t> Improve </a:t>
            </a:r>
            <a:r>
              <a:rPr lang="en-US" sz="2500" dirty="0" smtClean="0">
                <a:latin typeface="Comic Sans MS" pitchFamily="66" charset="0"/>
                <a:sym typeface="Symbol"/>
              </a:rPr>
              <a:t></a:t>
            </a:r>
            <a:r>
              <a:rPr lang="en-US" sz="2500" dirty="0" smtClean="0">
                <a:latin typeface="Comic Sans MS" pitchFamily="66" charset="0"/>
              </a:rPr>
              <a:t>(n</a:t>
            </a:r>
            <a:r>
              <a:rPr lang="en-US" sz="2500" baseline="30000" dirty="0" smtClean="0">
                <a:latin typeface="Comic Sans MS" pitchFamily="66" charset="0"/>
              </a:rPr>
              <a:t>1/3</a:t>
            </a:r>
            <a:r>
              <a:rPr lang="en-US" sz="2500" dirty="0" smtClean="0">
                <a:latin typeface="Comic Sans MS" pitchFamily="66" charset="0"/>
              </a:rPr>
              <a:t>) lower bound to </a:t>
            </a:r>
            <a:r>
              <a:rPr lang="en-US" sz="2500" dirty="0" smtClean="0">
                <a:latin typeface="Comic Sans MS" pitchFamily="66" charset="0"/>
                <a:sym typeface="Symbol"/>
              </a:rPr>
              <a:t></a:t>
            </a:r>
            <a:r>
              <a:rPr lang="en-US" sz="2500" dirty="0" smtClean="0">
                <a:latin typeface="Comic Sans MS" pitchFamily="66" charset="0"/>
              </a:rPr>
              <a:t>(n</a:t>
            </a:r>
            <a:r>
              <a:rPr lang="en-US" sz="2500" baseline="30000" dirty="0" smtClean="0">
                <a:latin typeface="Comic Sans MS" pitchFamily="66" charset="0"/>
              </a:rPr>
              <a:t>1/2</a:t>
            </a:r>
            <a:r>
              <a:rPr lang="en-US" sz="25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48119" y="4645631"/>
            <a:ext cx="5856428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1"/>
            <a:r>
              <a:rPr lang="en-US" sz="2500" b="1" dirty="0" smtClean="0">
                <a:latin typeface="Comic Sans MS" pitchFamily="66" charset="0"/>
              </a:rPr>
              <a:t>Any</a:t>
            </a:r>
            <a:r>
              <a:rPr lang="en-US" sz="2500" dirty="0" smtClean="0">
                <a:latin typeface="Comic Sans MS" pitchFamily="66" charset="0"/>
              </a:rPr>
              <a:t> algorithm?</a:t>
            </a:r>
          </a:p>
          <a:p>
            <a:pPr lvl="1"/>
            <a:r>
              <a:rPr lang="en-US" sz="2500" dirty="0" smtClean="0">
                <a:latin typeface="Comic Sans MS" pitchFamily="66" charset="0"/>
              </a:rPr>
              <a:t>Lower bound better than </a:t>
            </a:r>
            <a:r>
              <a:rPr lang="en-US" sz="2500" dirty="0" smtClean="0">
                <a:latin typeface="Comic Sans MS" pitchFamily="66" charset="0"/>
                <a:sym typeface="Symbol"/>
              </a:rPr>
              <a:t></a:t>
            </a:r>
            <a:r>
              <a:rPr lang="en-US" sz="2500" dirty="0" smtClean="0">
                <a:latin typeface="Comic Sans MS" pitchFamily="66" charset="0"/>
              </a:rPr>
              <a:t>(n</a:t>
            </a:r>
            <a:r>
              <a:rPr lang="en-US" sz="2500" baseline="30000" dirty="0" smtClean="0">
                <a:latin typeface="Comic Sans MS" pitchFamily="66" charset="0"/>
              </a:rPr>
              <a:t>1/3</a:t>
            </a:r>
            <a:r>
              <a:rPr lang="en-US" sz="25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3945" y="4100195"/>
            <a:ext cx="7677209" cy="640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500" dirty="0" smtClean="0">
                <a:latin typeface="Comic Sans MS" pitchFamily="66" charset="0"/>
              </a:rPr>
              <a:t> Non-monotone </a:t>
            </a:r>
            <a:r>
              <a:rPr lang="en-US" sz="2500" dirty="0" err="1" smtClean="0">
                <a:latin typeface="Comic Sans MS" pitchFamily="66" charset="0"/>
              </a:rPr>
              <a:t>submodular</a:t>
            </a:r>
            <a:r>
              <a:rPr lang="en-US" sz="2500" dirty="0" smtClean="0">
                <a:latin typeface="Comic Sans MS" pitchFamily="66" charset="0"/>
              </a:rPr>
              <a:t>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1C3F0DD2-84C5-498E-B202-B7EACFCCAB12}" type="slidenum">
              <a:rPr lang="en-US" sz="1400"/>
              <a:pPr eaLnBrk="1" hangingPunct="1"/>
              <a:t>4</a:t>
            </a:fld>
            <a:endParaRPr 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/>
              <a:t>Example: Set cover</a:t>
            </a:r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4889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5764" name="Oval 4"/>
          <p:cNvSpPr>
            <a:spLocks noChangeArrowheads="1"/>
          </p:cNvSpPr>
          <p:nvPr/>
        </p:nvSpPr>
        <p:spPr bwMode="auto">
          <a:xfrm>
            <a:off x="287338" y="1981200"/>
            <a:ext cx="1752600" cy="1600200"/>
          </a:xfrm>
          <a:prstGeom prst="ellipse">
            <a:avLst/>
          </a:prstGeom>
          <a:noFill/>
          <a:ln w="38100">
            <a:solidFill>
              <a:srgbClr val="008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765" name="Text Box 5"/>
          <p:cNvSpPr txBox="1">
            <a:spLocks noChangeArrowheads="1"/>
          </p:cNvSpPr>
          <p:nvPr/>
        </p:nvSpPr>
        <p:spPr bwMode="auto">
          <a:xfrm>
            <a:off x="0" y="4132263"/>
            <a:ext cx="24812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/>
              <a:t>Node predicts</a:t>
            </a:r>
          </a:p>
          <a:p>
            <a:pPr algn="ctr" eaLnBrk="1" hangingPunct="1"/>
            <a:r>
              <a:rPr lang="en-US"/>
              <a:t>values of positions</a:t>
            </a:r>
          </a:p>
          <a:p>
            <a:pPr algn="ctr" eaLnBrk="1" hangingPunct="1"/>
            <a:r>
              <a:rPr lang="en-US"/>
              <a:t>with some radius</a:t>
            </a:r>
          </a:p>
        </p:txBody>
      </p:sp>
      <p:sp>
        <p:nvSpPr>
          <p:cNvPr id="885766" name="AutoShape 6"/>
          <p:cNvSpPr>
            <a:spLocks/>
          </p:cNvSpPr>
          <p:nvPr/>
        </p:nvSpPr>
        <p:spPr bwMode="auto">
          <a:xfrm>
            <a:off x="2101850" y="990600"/>
            <a:ext cx="609600" cy="4876800"/>
          </a:xfrm>
          <a:prstGeom prst="rightBrace">
            <a:avLst>
              <a:gd name="adj1" fmla="val 66667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4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371600"/>
            <a:ext cx="49530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86200" y="1524000"/>
            <a:ext cx="4673600" cy="2286000"/>
            <a:chOff x="2480" y="1584"/>
            <a:chExt cx="2944" cy="1440"/>
          </a:xfrm>
        </p:grpSpPr>
        <p:sp>
          <p:nvSpPr>
            <p:cNvPr id="30747" name="Oval 9"/>
            <p:cNvSpPr>
              <a:spLocks noChangeArrowheads="1"/>
            </p:cNvSpPr>
            <p:nvPr/>
          </p:nvSpPr>
          <p:spPr bwMode="auto">
            <a:xfrm>
              <a:off x="2480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8" name="Oval 10"/>
            <p:cNvSpPr>
              <a:spLocks noChangeArrowheads="1"/>
            </p:cNvSpPr>
            <p:nvPr/>
          </p:nvSpPr>
          <p:spPr bwMode="auto">
            <a:xfrm>
              <a:off x="2480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9" name="Oval 11"/>
            <p:cNvSpPr>
              <a:spLocks noChangeArrowheads="1"/>
            </p:cNvSpPr>
            <p:nvPr/>
          </p:nvSpPr>
          <p:spPr bwMode="auto">
            <a:xfrm>
              <a:off x="2480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0" name="Oval 12"/>
            <p:cNvSpPr>
              <a:spLocks noChangeArrowheads="1"/>
            </p:cNvSpPr>
            <p:nvPr/>
          </p:nvSpPr>
          <p:spPr bwMode="auto">
            <a:xfrm>
              <a:off x="2480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1" name="Oval 13"/>
            <p:cNvSpPr>
              <a:spLocks noChangeArrowheads="1"/>
            </p:cNvSpPr>
            <p:nvPr/>
          </p:nvSpPr>
          <p:spPr bwMode="auto">
            <a:xfrm>
              <a:off x="2480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Oval 14"/>
            <p:cNvSpPr>
              <a:spLocks noChangeArrowheads="1"/>
            </p:cNvSpPr>
            <p:nvPr/>
          </p:nvSpPr>
          <p:spPr bwMode="auto">
            <a:xfrm>
              <a:off x="2480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Oval 15"/>
            <p:cNvSpPr>
              <a:spLocks noChangeArrowheads="1"/>
            </p:cNvSpPr>
            <p:nvPr/>
          </p:nvSpPr>
          <p:spPr bwMode="auto">
            <a:xfrm>
              <a:off x="2480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Oval 16"/>
            <p:cNvSpPr>
              <a:spLocks noChangeArrowheads="1"/>
            </p:cNvSpPr>
            <p:nvPr/>
          </p:nvSpPr>
          <p:spPr bwMode="auto">
            <a:xfrm>
              <a:off x="2480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Oval 17"/>
            <p:cNvSpPr>
              <a:spLocks noChangeArrowheads="1"/>
            </p:cNvSpPr>
            <p:nvPr/>
          </p:nvSpPr>
          <p:spPr bwMode="auto">
            <a:xfrm>
              <a:off x="26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Oval 18"/>
            <p:cNvSpPr>
              <a:spLocks noChangeArrowheads="1"/>
            </p:cNvSpPr>
            <p:nvPr/>
          </p:nvSpPr>
          <p:spPr bwMode="auto">
            <a:xfrm>
              <a:off x="26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7" name="Oval 19"/>
            <p:cNvSpPr>
              <a:spLocks noChangeArrowheads="1"/>
            </p:cNvSpPr>
            <p:nvPr/>
          </p:nvSpPr>
          <p:spPr bwMode="auto">
            <a:xfrm>
              <a:off x="26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8" name="Oval 20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9" name="Oval 21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0" name="Oval 22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1" name="Oval 23"/>
            <p:cNvSpPr>
              <a:spLocks noChangeArrowheads="1"/>
            </p:cNvSpPr>
            <p:nvPr/>
          </p:nvSpPr>
          <p:spPr bwMode="auto">
            <a:xfrm>
              <a:off x="26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2" name="Oval 24"/>
            <p:cNvSpPr>
              <a:spLocks noChangeArrowheads="1"/>
            </p:cNvSpPr>
            <p:nvPr/>
          </p:nvSpPr>
          <p:spPr bwMode="auto">
            <a:xfrm>
              <a:off x="26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3" name="Oval 25"/>
            <p:cNvSpPr>
              <a:spLocks noChangeArrowheads="1"/>
            </p:cNvSpPr>
            <p:nvPr/>
          </p:nvSpPr>
          <p:spPr bwMode="auto">
            <a:xfrm>
              <a:off x="29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4" name="Oval 26"/>
            <p:cNvSpPr>
              <a:spLocks noChangeArrowheads="1"/>
            </p:cNvSpPr>
            <p:nvPr/>
          </p:nvSpPr>
          <p:spPr bwMode="auto">
            <a:xfrm>
              <a:off x="29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5" name="Oval 27"/>
            <p:cNvSpPr>
              <a:spLocks noChangeArrowheads="1"/>
            </p:cNvSpPr>
            <p:nvPr/>
          </p:nvSpPr>
          <p:spPr bwMode="auto">
            <a:xfrm>
              <a:off x="29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6" name="Oval 28"/>
            <p:cNvSpPr>
              <a:spLocks noChangeArrowheads="1"/>
            </p:cNvSpPr>
            <p:nvPr/>
          </p:nvSpPr>
          <p:spPr bwMode="auto">
            <a:xfrm>
              <a:off x="29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7" name="Oval 29"/>
            <p:cNvSpPr>
              <a:spLocks noChangeArrowheads="1"/>
            </p:cNvSpPr>
            <p:nvPr/>
          </p:nvSpPr>
          <p:spPr bwMode="auto">
            <a:xfrm>
              <a:off x="29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8" name="Oval 30"/>
            <p:cNvSpPr>
              <a:spLocks noChangeArrowheads="1"/>
            </p:cNvSpPr>
            <p:nvPr/>
          </p:nvSpPr>
          <p:spPr bwMode="auto">
            <a:xfrm>
              <a:off x="29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69" name="Oval 31"/>
            <p:cNvSpPr>
              <a:spLocks noChangeArrowheads="1"/>
            </p:cNvSpPr>
            <p:nvPr/>
          </p:nvSpPr>
          <p:spPr bwMode="auto">
            <a:xfrm>
              <a:off x="29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0" name="Oval 32"/>
            <p:cNvSpPr>
              <a:spLocks noChangeArrowheads="1"/>
            </p:cNvSpPr>
            <p:nvPr/>
          </p:nvSpPr>
          <p:spPr bwMode="auto">
            <a:xfrm>
              <a:off x="29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1" name="Oval 33"/>
            <p:cNvSpPr>
              <a:spLocks noChangeArrowheads="1"/>
            </p:cNvSpPr>
            <p:nvPr/>
          </p:nvSpPr>
          <p:spPr bwMode="auto">
            <a:xfrm>
              <a:off x="316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2" name="Oval 34"/>
            <p:cNvSpPr>
              <a:spLocks noChangeArrowheads="1"/>
            </p:cNvSpPr>
            <p:nvPr/>
          </p:nvSpPr>
          <p:spPr bwMode="auto">
            <a:xfrm>
              <a:off x="316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3" name="Oval 35"/>
            <p:cNvSpPr>
              <a:spLocks noChangeArrowheads="1"/>
            </p:cNvSpPr>
            <p:nvPr/>
          </p:nvSpPr>
          <p:spPr bwMode="auto">
            <a:xfrm>
              <a:off x="316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4" name="Oval 36"/>
            <p:cNvSpPr>
              <a:spLocks noChangeArrowheads="1"/>
            </p:cNvSpPr>
            <p:nvPr/>
          </p:nvSpPr>
          <p:spPr bwMode="auto">
            <a:xfrm>
              <a:off x="316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5" name="Oval 37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6" name="Oval 38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7" name="Oval 39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8" name="Oval 40"/>
            <p:cNvSpPr>
              <a:spLocks noChangeArrowheads="1"/>
            </p:cNvSpPr>
            <p:nvPr/>
          </p:nvSpPr>
          <p:spPr bwMode="auto">
            <a:xfrm>
              <a:off x="316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79" name="Oval 41"/>
            <p:cNvSpPr>
              <a:spLocks noChangeArrowheads="1"/>
            </p:cNvSpPr>
            <p:nvPr/>
          </p:nvSpPr>
          <p:spPr bwMode="auto">
            <a:xfrm>
              <a:off x="340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0" name="Oval 42"/>
            <p:cNvSpPr>
              <a:spLocks noChangeArrowheads="1"/>
            </p:cNvSpPr>
            <p:nvPr/>
          </p:nvSpPr>
          <p:spPr bwMode="auto">
            <a:xfrm>
              <a:off x="340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1" name="Oval 43"/>
            <p:cNvSpPr>
              <a:spLocks noChangeArrowheads="1"/>
            </p:cNvSpPr>
            <p:nvPr/>
          </p:nvSpPr>
          <p:spPr bwMode="auto">
            <a:xfrm>
              <a:off x="340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2" name="Oval 44"/>
            <p:cNvSpPr>
              <a:spLocks noChangeArrowheads="1"/>
            </p:cNvSpPr>
            <p:nvPr/>
          </p:nvSpPr>
          <p:spPr bwMode="auto">
            <a:xfrm>
              <a:off x="340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3" name="Oval 45"/>
            <p:cNvSpPr>
              <a:spLocks noChangeArrowheads="1"/>
            </p:cNvSpPr>
            <p:nvPr/>
          </p:nvSpPr>
          <p:spPr bwMode="auto">
            <a:xfrm>
              <a:off x="340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4" name="Oval 46"/>
            <p:cNvSpPr>
              <a:spLocks noChangeArrowheads="1"/>
            </p:cNvSpPr>
            <p:nvPr/>
          </p:nvSpPr>
          <p:spPr bwMode="auto">
            <a:xfrm>
              <a:off x="340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5" name="Oval 47"/>
            <p:cNvSpPr>
              <a:spLocks noChangeArrowheads="1"/>
            </p:cNvSpPr>
            <p:nvPr/>
          </p:nvSpPr>
          <p:spPr bwMode="auto">
            <a:xfrm>
              <a:off x="340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6" name="Oval 48"/>
            <p:cNvSpPr>
              <a:spLocks noChangeArrowheads="1"/>
            </p:cNvSpPr>
            <p:nvPr/>
          </p:nvSpPr>
          <p:spPr bwMode="auto">
            <a:xfrm>
              <a:off x="340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7" name="Oval 49"/>
            <p:cNvSpPr>
              <a:spLocks noChangeArrowheads="1"/>
            </p:cNvSpPr>
            <p:nvPr/>
          </p:nvSpPr>
          <p:spPr bwMode="auto">
            <a:xfrm>
              <a:off x="364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8" name="Oval 50"/>
            <p:cNvSpPr>
              <a:spLocks noChangeArrowheads="1"/>
            </p:cNvSpPr>
            <p:nvPr/>
          </p:nvSpPr>
          <p:spPr bwMode="auto">
            <a:xfrm>
              <a:off x="364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89" name="Oval 51"/>
            <p:cNvSpPr>
              <a:spLocks noChangeArrowheads="1"/>
            </p:cNvSpPr>
            <p:nvPr/>
          </p:nvSpPr>
          <p:spPr bwMode="auto">
            <a:xfrm>
              <a:off x="364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0" name="Oval 52"/>
            <p:cNvSpPr>
              <a:spLocks noChangeArrowheads="1"/>
            </p:cNvSpPr>
            <p:nvPr/>
          </p:nvSpPr>
          <p:spPr bwMode="auto">
            <a:xfrm>
              <a:off x="364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1" name="Oval 53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2" name="Oval 54"/>
            <p:cNvSpPr>
              <a:spLocks noChangeArrowheads="1"/>
            </p:cNvSpPr>
            <p:nvPr/>
          </p:nvSpPr>
          <p:spPr bwMode="auto">
            <a:xfrm>
              <a:off x="364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3" name="Oval 55"/>
            <p:cNvSpPr>
              <a:spLocks noChangeArrowheads="1"/>
            </p:cNvSpPr>
            <p:nvPr/>
          </p:nvSpPr>
          <p:spPr bwMode="auto">
            <a:xfrm>
              <a:off x="364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4" name="Oval 56"/>
            <p:cNvSpPr>
              <a:spLocks noChangeArrowheads="1"/>
            </p:cNvSpPr>
            <p:nvPr/>
          </p:nvSpPr>
          <p:spPr bwMode="auto">
            <a:xfrm>
              <a:off x="36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5" name="Oval 57"/>
            <p:cNvSpPr>
              <a:spLocks noChangeArrowheads="1"/>
            </p:cNvSpPr>
            <p:nvPr/>
          </p:nvSpPr>
          <p:spPr bwMode="auto">
            <a:xfrm>
              <a:off x="38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6" name="Oval 58"/>
            <p:cNvSpPr>
              <a:spLocks noChangeArrowheads="1"/>
            </p:cNvSpPr>
            <p:nvPr/>
          </p:nvSpPr>
          <p:spPr bwMode="auto">
            <a:xfrm>
              <a:off x="38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7" name="Oval 59"/>
            <p:cNvSpPr>
              <a:spLocks noChangeArrowheads="1"/>
            </p:cNvSpPr>
            <p:nvPr/>
          </p:nvSpPr>
          <p:spPr bwMode="auto">
            <a:xfrm>
              <a:off x="38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8" name="Oval 60"/>
            <p:cNvSpPr>
              <a:spLocks noChangeArrowheads="1"/>
            </p:cNvSpPr>
            <p:nvPr/>
          </p:nvSpPr>
          <p:spPr bwMode="auto">
            <a:xfrm>
              <a:off x="38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99" name="Oval 61"/>
            <p:cNvSpPr>
              <a:spLocks noChangeArrowheads="1"/>
            </p:cNvSpPr>
            <p:nvPr/>
          </p:nvSpPr>
          <p:spPr bwMode="auto">
            <a:xfrm>
              <a:off x="38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0" name="Oval 62"/>
            <p:cNvSpPr>
              <a:spLocks noChangeArrowheads="1"/>
            </p:cNvSpPr>
            <p:nvPr/>
          </p:nvSpPr>
          <p:spPr bwMode="auto">
            <a:xfrm>
              <a:off x="38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1" name="Oval 63"/>
            <p:cNvSpPr>
              <a:spLocks noChangeArrowheads="1"/>
            </p:cNvSpPr>
            <p:nvPr/>
          </p:nvSpPr>
          <p:spPr bwMode="auto">
            <a:xfrm>
              <a:off x="38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2" name="Oval 64"/>
            <p:cNvSpPr>
              <a:spLocks noChangeArrowheads="1"/>
            </p:cNvSpPr>
            <p:nvPr/>
          </p:nvSpPr>
          <p:spPr bwMode="auto">
            <a:xfrm>
              <a:off x="38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3" name="Oval 65"/>
            <p:cNvSpPr>
              <a:spLocks noChangeArrowheads="1"/>
            </p:cNvSpPr>
            <p:nvPr/>
          </p:nvSpPr>
          <p:spPr bwMode="auto">
            <a:xfrm>
              <a:off x="41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4" name="Oval 66"/>
            <p:cNvSpPr>
              <a:spLocks noChangeArrowheads="1"/>
            </p:cNvSpPr>
            <p:nvPr/>
          </p:nvSpPr>
          <p:spPr bwMode="auto">
            <a:xfrm>
              <a:off x="41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5" name="Oval 67"/>
            <p:cNvSpPr>
              <a:spLocks noChangeArrowheads="1"/>
            </p:cNvSpPr>
            <p:nvPr/>
          </p:nvSpPr>
          <p:spPr bwMode="auto">
            <a:xfrm>
              <a:off x="41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6" name="Oval 68"/>
            <p:cNvSpPr>
              <a:spLocks noChangeArrowheads="1"/>
            </p:cNvSpPr>
            <p:nvPr/>
          </p:nvSpPr>
          <p:spPr bwMode="auto">
            <a:xfrm>
              <a:off x="41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7" name="Oval 69"/>
            <p:cNvSpPr>
              <a:spLocks noChangeArrowheads="1"/>
            </p:cNvSpPr>
            <p:nvPr/>
          </p:nvSpPr>
          <p:spPr bwMode="auto">
            <a:xfrm>
              <a:off x="41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8" name="Oval 70"/>
            <p:cNvSpPr>
              <a:spLocks noChangeArrowheads="1"/>
            </p:cNvSpPr>
            <p:nvPr/>
          </p:nvSpPr>
          <p:spPr bwMode="auto">
            <a:xfrm>
              <a:off x="41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09" name="Oval 71"/>
            <p:cNvSpPr>
              <a:spLocks noChangeArrowheads="1"/>
            </p:cNvSpPr>
            <p:nvPr/>
          </p:nvSpPr>
          <p:spPr bwMode="auto">
            <a:xfrm>
              <a:off x="41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0" name="Oval 72"/>
            <p:cNvSpPr>
              <a:spLocks noChangeArrowheads="1"/>
            </p:cNvSpPr>
            <p:nvPr/>
          </p:nvSpPr>
          <p:spPr bwMode="auto">
            <a:xfrm>
              <a:off x="41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1" name="Oval 73"/>
            <p:cNvSpPr>
              <a:spLocks noChangeArrowheads="1"/>
            </p:cNvSpPr>
            <p:nvPr/>
          </p:nvSpPr>
          <p:spPr bwMode="auto">
            <a:xfrm>
              <a:off x="436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2" name="Oval 74"/>
            <p:cNvSpPr>
              <a:spLocks noChangeArrowheads="1"/>
            </p:cNvSpPr>
            <p:nvPr/>
          </p:nvSpPr>
          <p:spPr bwMode="auto">
            <a:xfrm>
              <a:off x="436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3" name="Oval 75"/>
            <p:cNvSpPr>
              <a:spLocks noChangeArrowheads="1"/>
            </p:cNvSpPr>
            <p:nvPr/>
          </p:nvSpPr>
          <p:spPr bwMode="auto">
            <a:xfrm>
              <a:off x="436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4" name="Oval 76"/>
            <p:cNvSpPr>
              <a:spLocks noChangeArrowheads="1"/>
            </p:cNvSpPr>
            <p:nvPr/>
          </p:nvSpPr>
          <p:spPr bwMode="auto">
            <a:xfrm>
              <a:off x="436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5" name="Oval 77"/>
            <p:cNvSpPr>
              <a:spLocks noChangeArrowheads="1"/>
            </p:cNvSpPr>
            <p:nvPr/>
          </p:nvSpPr>
          <p:spPr bwMode="auto">
            <a:xfrm>
              <a:off x="436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6" name="Oval 78"/>
            <p:cNvSpPr>
              <a:spLocks noChangeArrowheads="1"/>
            </p:cNvSpPr>
            <p:nvPr/>
          </p:nvSpPr>
          <p:spPr bwMode="auto">
            <a:xfrm>
              <a:off x="436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7" name="Oval 79"/>
            <p:cNvSpPr>
              <a:spLocks noChangeArrowheads="1"/>
            </p:cNvSpPr>
            <p:nvPr/>
          </p:nvSpPr>
          <p:spPr bwMode="auto">
            <a:xfrm>
              <a:off x="436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8" name="Oval 80"/>
            <p:cNvSpPr>
              <a:spLocks noChangeArrowheads="1"/>
            </p:cNvSpPr>
            <p:nvPr/>
          </p:nvSpPr>
          <p:spPr bwMode="auto">
            <a:xfrm>
              <a:off x="436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19" name="Oval 81"/>
            <p:cNvSpPr>
              <a:spLocks noChangeArrowheads="1"/>
            </p:cNvSpPr>
            <p:nvPr/>
          </p:nvSpPr>
          <p:spPr bwMode="auto">
            <a:xfrm>
              <a:off x="460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0" name="Oval 82"/>
            <p:cNvSpPr>
              <a:spLocks noChangeArrowheads="1"/>
            </p:cNvSpPr>
            <p:nvPr/>
          </p:nvSpPr>
          <p:spPr bwMode="auto">
            <a:xfrm>
              <a:off x="460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1" name="Oval 83"/>
            <p:cNvSpPr>
              <a:spLocks noChangeArrowheads="1"/>
            </p:cNvSpPr>
            <p:nvPr/>
          </p:nvSpPr>
          <p:spPr bwMode="auto">
            <a:xfrm>
              <a:off x="460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2" name="Oval 84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3" name="Oval 85"/>
            <p:cNvSpPr>
              <a:spLocks noChangeArrowheads="1"/>
            </p:cNvSpPr>
            <p:nvPr/>
          </p:nvSpPr>
          <p:spPr bwMode="auto">
            <a:xfrm>
              <a:off x="460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4" name="Oval 86"/>
            <p:cNvSpPr>
              <a:spLocks noChangeArrowheads="1"/>
            </p:cNvSpPr>
            <p:nvPr/>
          </p:nvSpPr>
          <p:spPr bwMode="auto">
            <a:xfrm>
              <a:off x="460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5" name="Oval 87"/>
            <p:cNvSpPr>
              <a:spLocks noChangeArrowheads="1"/>
            </p:cNvSpPr>
            <p:nvPr/>
          </p:nvSpPr>
          <p:spPr bwMode="auto">
            <a:xfrm>
              <a:off x="460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6" name="Oval 88"/>
            <p:cNvSpPr>
              <a:spLocks noChangeArrowheads="1"/>
            </p:cNvSpPr>
            <p:nvPr/>
          </p:nvSpPr>
          <p:spPr bwMode="auto">
            <a:xfrm>
              <a:off x="460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7" name="Oval 89"/>
            <p:cNvSpPr>
              <a:spLocks noChangeArrowheads="1"/>
            </p:cNvSpPr>
            <p:nvPr/>
          </p:nvSpPr>
          <p:spPr bwMode="auto">
            <a:xfrm>
              <a:off x="484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8" name="Oval 90"/>
            <p:cNvSpPr>
              <a:spLocks noChangeArrowheads="1"/>
            </p:cNvSpPr>
            <p:nvPr/>
          </p:nvSpPr>
          <p:spPr bwMode="auto">
            <a:xfrm>
              <a:off x="484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29" name="Oval 91"/>
            <p:cNvSpPr>
              <a:spLocks noChangeArrowheads="1"/>
            </p:cNvSpPr>
            <p:nvPr/>
          </p:nvSpPr>
          <p:spPr bwMode="auto">
            <a:xfrm>
              <a:off x="484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0" name="Oval 92"/>
            <p:cNvSpPr>
              <a:spLocks noChangeArrowheads="1"/>
            </p:cNvSpPr>
            <p:nvPr/>
          </p:nvSpPr>
          <p:spPr bwMode="auto">
            <a:xfrm>
              <a:off x="484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1" name="Oval 93"/>
            <p:cNvSpPr>
              <a:spLocks noChangeArrowheads="1"/>
            </p:cNvSpPr>
            <p:nvPr/>
          </p:nvSpPr>
          <p:spPr bwMode="auto">
            <a:xfrm>
              <a:off x="484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2" name="Oval 94"/>
            <p:cNvSpPr>
              <a:spLocks noChangeArrowheads="1"/>
            </p:cNvSpPr>
            <p:nvPr/>
          </p:nvSpPr>
          <p:spPr bwMode="auto">
            <a:xfrm>
              <a:off x="484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3" name="Oval 95"/>
            <p:cNvSpPr>
              <a:spLocks noChangeArrowheads="1"/>
            </p:cNvSpPr>
            <p:nvPr/>
          </p:nvSpPr>
          <p:spPr bwMode="auto">
            <a:xfrm>
              <a:off x="484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4" name="Oval 96"/>
            <p:cNvSpPr>
              <a:spLocks noChangeArrowheads="1"/>
            </p:cNvSpPr>
            <p:nvPr/>
          </p:nvSpPr>
          <p:spPr bwMode="auto">
            <a:xfrm>
              <a:off x="48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5" name="Oval 97"/>
            <p:cNvSpPr>
              <a:spLocks noChangeArrowheads="1"/>
            </p:cNvSpPr>
            <p:nvPr/>
          </p:nvSpPr>
          <p:spPr bwMode="auto">
            <a:xfrm>
              <a:off x="50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6" name="Oval 98"/>
            <p:cNvSpPr>
              <a:spLocks noChangeArrowheads="1"/>
            </p:cNvSpPr>
            <p:nvPr/>
          </p:nvSpPr>
          <p:spPr bwMode="auto">
            <a:xfrm>
              <a:off x="50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7" name="Oval 99"/>
            <p:cNvSpPr>
              <a:spLocks noChangeArrowheads="1"/>
            </p:cNvSpPr>
            <p:nvPr/>
          </p:nvSpPr>
          <p:spPr bwMode="auto">
            <a:xfrm>
              <a:off x="50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8" name="Oval 100"/>
            <p:cNvSpPr>
              <a:spLocks noChangeArrowheads="1"/>
            </p:cNvSpPr>
            <p:nvPr/>
          </p:nvSpPr>
          <p:spPr bwMode="auto">
            <a:xfrm>
              <a:off x="50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39" name="Oval 101"/>
            <p:cNvSpPr>
              <a:spLocks noChangeArrowheads="1"/>
            </p:cNvSpPr>
            <p:nvPr/>
          </p:nvSpPr>
          <p:spPr bwMode="auto">
            <a:xfrm>
              <a:off x="50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0" name="Oval 102"/>
            <p:cNvSpPr>
              <a:spLocks noChangeArrowheads="1"/>
            </p:cNvSpPr>
            <p:nvPr/>
          </p:nvSpPr>
          <p:spPr bwMode="auto">
            <a:xfrm>
              <a:off x="50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1" name="Oval 103"/>
            <p:cNvSpPr>
              <a:spLocks noChangeArrowheads="1"/>
            </p:cNvSpPr>
            <p:nvPr/>
          </p:nvSpPr>
          <p:spPr bwMode="auto">
            <a:xfrm>
              <a:off x="50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2" name="Oval 104"/>
            <p:cNvSpPr>
              <a:spLocks noChangeArrowheads="1"/>
            </p:cNvSpPr>
            <p:nvPr/>
          </p:nvSpPr>
          <p:spPr bwMode="auto">
            <a:xfrm>
              <a:off x="50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3" name="Oval 105"/>
            <p:cNvSpPr>
              <a:spLocks noChangeArrowheads="1"/>
            </p:cNvSpPr>
            <p:nvPr/>
          </p:nvSpPr>
          <p:spPr bwMode="auto">
            <a:xfrm>
              <a:off x="53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4" name="Oval 106"/>
            <p:cNvSpPr>
              <a:spLocks noChangeArrowheads="1"/>
            </p:cNvSpPr>
            <p:nvPr/>
          </p:nvSpPr>
          <p:spPr bwMode="auto">
            <a:xfrm>
              <a:off x="53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5" name="Oval 107"/>
            <p:cNvSpPr>
              <a:spLocks noChangeArrowheads="1"/>
            </p:cNvSpPr>
            <p:nvPr/>
          </p:nvSpPr>
          <p:spPr bwMode="auto">
            <a:xfrm>
              <a:off x="53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6" name="Oval 108"/>
            <p:cNvSpPr>
              <a:spLocks noChangeArrowheads="1"/>
            </p:cNvSpPr>
            <p:nvPr/>
          </p:nvSpPr>
          <p:spPr bwMode="auto">
            <a:xfrm>
              <a:off x="53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7" name="Oval 109"/>
            <p:cNvSpPr>
              <a:spLocks noChangeArrowheads="1"/>
            </p:cNvSpPr>
            <p:nvPr/>
          </p:nvSpPr>
          <p:spPr bwMode="auto">
            <a:xfrm>
              <a:off x="53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8" name="Oval 110"/>
            <p:cNvSpPr>
              <a:spLocks noChangeArrowheads="1"/>
            </p:cNvSpPr>
            <p:nvPr/>
          </p:nvSpPr>
          <p:spPr bwMode="auto">
            <a:xfrm>
              <a:off x="53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49" name="Oval 111"/>
            <p:cNvSpPr>
              <a:spLocks noChangeArrowheads="1"/>
            </p:cNvSpPr>
            <p:nvPr/>
          </p:nvSpPr>
          <p:spPr bwMode="auto">
            <a:xfrm>
              <a:off x="53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50" name="Oval 112"/>
            <p:cNvSpPr>
              <a:spLocks noChangeArrowheads="1"/>
            </p:cNvSpPr>
            <p:nvPr/>
          </p:nvSpPr>
          <p:spPr bwMode="auto">
            <a:xfrm>
              <a:off x="53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13"/>
          <p:cNvGrpSpPr>
            <a:grpSpLocks/>
          </p:cNvGrpSpPr>
          <p:nvPr/>
        </p:nvGrpSpPr>
        <p:grpSpPr bwMode="auto">
          <a:xfrm>
            <a:off x="4165600" y="1435100"/>
            <a:ext cx="1752600" cy="1600200"/>
            <a:chOff x="2624" y="1528"/>
            <a:chExt cx="1104" cy="1008"/>
          </a:xfrm>
        </p:grpSpPr>
        <p:sp>
          <p:nvSpPr>
            <p:cNvPr id="30745" name="Oval 114"/>
            <p:cNvSpPr>
              <a:spLocks noChangeArrowheads="1"/>
            </p:cNvSpPr>
            <p:nvPr/>
          </p:nvSpPr>
          <p:spPr bwMode="auto">
            <a:xfrm>
              <a:off x="2624" y="1528"/>
              <a:ext cx="1104" cy="1008"/>
            </a:xfrm>
            <a:prstGeom prst="ellipse">
              <a:avLst/>
            </a:prstGeom>
            <a:solidFill>
              <a:srgbClr val="0083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46" name="Picture 11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009" y="1840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6"/>
          <p:cNvGrpSpPr>
            <a:grpSpLocks/>
          </p:cNvGrpSpPr>
          <p:nvPr/>
        </p:nvGrpSpPr>
        <p:grpSpPr bwMode="auto">
          <a:xfrm>
            <a:off x="6096000" y="1371600"/>
            <a:ext cx="1752600" cy="1600200"/>
            <a:chOff x="3584" y="1528"/>
            <a:chExt cx="1104" cy="1008"/>
          </a:xfrm>
        </p:grpSpPr>
        <p:sp>
          <p:nvSpPr>
            <p:cNvPr id="30743" name="Oval 117"/>
            <p:cNvSpPr>
              <a:spLocks noChangeArrowheads="1"/>
            </p:cNvSpPr>
            <p:nvPr/>
          </p:nvSpPr>
          <p:spPr bwMode="auto">
            <a:xfrm>
              <a:off x="3584" y="1528"/>
              <a:ext cx="1104" cy="1008"/>
            </a:xfrm>
            <a:prstGeom prst="ellipse">
              <a:avLst/>
            </a:prstGeom>
            <a:solidFill>
              <a:srgbClr val="0083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44" name="Picture 118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969" y="1840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19"/>
          <p:cNvGrpSpPr>
            <a:grpSpLocks/>
          </p:cNvGrpSpPr>
          <p:nvPr/>
        </p:nvGrpSpPr>
        <p:grpSpPr bwMode="auto">
          <a:xfrm>
            <a:off x="5029200" y="2286000"/>
            <a:ext cx="1752600" cy="1600200"/>
            <a:chOff x="3120" y="1872"/>
            <a:chExt cx="1104" cy="1008"/>
          </a:xfrm>
        </p:grpSpPr>
        <p:sp>
          <p:nvSpPr>
            <p:cNvPr id="30741" name="Oval 120"/>
            <p:cNvSpPr>
              <a:spLocks noChangeArrowheads="1"/>
            </p:cNvSpPr>
            <p:nvPr/>
          </p:nvSpPr>
          <p:spPr bwMode="auto">
            <a:xfrm>
              <a:off x="3120" y="1872"/>
              <a:ext cx="1104" cy="1008"/>
            </a:xfrm>
            <a:prstGeom prst="ellipse">
              <a:avLst/>
            </a:prstGeom>
            <a:solidFill>
              <a:srgbClr val="0083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0742" name="Picture 12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505" y="2184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5882" name="Text Box 122"/>
          <p:cNvSpPr txBox="1">
            <a:spLocks noChangeArrowheads="1"/>
          </p:cNvSpPr>
          <p:nvPr/>
        </p:nvSpPr>
        <p:spPr bwMode="auto">
          <a:xfrm>
            <a:off x="3031204" y="4030663"/>
            <a:ext cx="531838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dirty="0"/>
              <a:t>For </a:t>
            </a:r>
            <a:r>
              <a:rPr lang="en-US" sz="2800" dirty="0" smtClean="0"/>
              <a:t>S </a:t>
            </a:r>
            <a:r>
              <a:rPr lang="en-US" sz="2800" dirty="0">
                <a:latin typeface="cmsy10" pitchFamily="34" charset="0"/>
              </a:rPr>
              <a:t>µ</a:t>
            </a:r>
            <a:r>
              <a:rPr lang="en-US" sz="2800" dirty="0"/>
              <a:t> V: </a:t>
            </a:r>
            <a:r>
              <a:rPr lang="en-US" sz="2800" dirty="0" smtClean="0"/>
              <a:t>f(S) </a:t>
            </a:r>
            <a:r>
              <a:rPr lang="en-US" sz="2800" dirty="0"/>
              <a:t>= “</a:t>
            </a:r>
            <a:r>
              <a:rPr lang="en-US" sz="2800" dirty="0" smtClean="0"/>
              <a:t>area (# locations)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covered by sensors placed at </a:t>
            </a:r>
            <a:r>
              <a:rPr lang="en-US" sz="2800" dirty="0" smtClean="0"/>
              <a:t>S”</a:t>
            </a:r>
            <a:endParaRPr lang="en-US" sz="2800" dirty="0"/>
          </a:p>
        </p:txBody>
      </p:sp>
      <p:sp>
        <p:nvSpPr>
          <p:cNvPr id="885896" name="Text Box 136"/>
          <p:cNvSpPr txBox="1">
            <a:spLocks noChangeArrowheads="1"/>
          </p:cNvSpPr>
          <p:nvPr/>
        </p:nvSpPr>
        <p:spPr bwMode="auto">
          <a:xfrm>
            <a:off x="2590800" y="5174902"/>
            <a:ext cx="6553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sz="2800" dirty="0"/>
              <a:t>Formally: </a:t>
            </a:r>
          </a:p>
          <a:p>
            <a:pPr algn="ctr" eaLnBrk="1" hangingPunct="1"/>
            <a:r>
              <a:rPr lang="en-US" sz="2800" dirty="0"/>
              <a:t>W finite set, collection of n subsets </a:t>
            </a:r>
            <a:r>
              <a:rPr lang="en-US" sz="2800" dirty="0" smtClean="0"/>
              <a:t>W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</a:t>
            </a:r>
            <a:r>
              <a:rPr lang="en-US" sz="2800" dirty="0">
                <a:latin typeface="cmsy10" pitchFamily="34" charset="0"/>
              </a:rPr>
              <a:t>µ</a:t>
            </a:r>
            <a:r>
              <a:rPr lang="en-US" sz="2800" dirty="0"/>
              <a:t> W</a:t>
            </a:r>
          </a:p>
          <a:p>
            <a:pPr algn="ctr" eaLnBrk="1" hangingPunct="1"/>
            <a:r>
              <a:rPr lang="en-US" sz="2800" dirty="0"/>
              <a:t>For </a:t>
            </a:r>
            <a:r>
              <a:rPr lang="en-US" sz="2800" dirty="0" smtClean="0"/>
              <a:t>S </a:t>
            </a:r>
            <a:r>
              <a:rPr lang="en-US" sz="2800" dirty="0">
                <a:latin typeface="cmsy10" pitchFamily="34" charset="0"/>
              </a:rPr>
              <a:t>µ </a:t>
            </a:r>
            <a:r>
              <a:rPr lang="en-US" sz="2800" dirty="0"/>
              <a:t>V={1,…,n} define </a:t>
            </a:r>
            <a:r>
              <a:rPr lang="en-US" sz="2800" dirty="0" smtClean="0">
                <a:solidFill>
                  <a:schemeClr val="accent2"/>
                </a:solidFill>
              </a:rPr>
              <a:t>f(S) </a:t>
            </a:r>
            <a:r>
              <a:rPr lang="en-US" sz="2800" dirty="0">
                <a:solidFill>
                  <a:schemeClr val="accent2"/>
                </a:solidFill>
              </a:rPr>
              <a:t>= |</a:t>
            </a:r>
            <a:r>
              <a:rPr lang="en-US" sz="2800" dirty="0">
                <a:solidFill>
                  <a:schemeClr val="accent2"/>
                </a:solidFill>
                <a:latin typeface="MT Extra" pitchFamily="18" charset="2"/>
                <a:sym typeface="MT Extra" pitchFamily="18" charset="2"/>
              </a:rPr>
              <a:t></a:t>
            </a:r>
            <a:r>
              <a:rPr lang="en-US" sz="2800" baseline="-25000" dirty="0">
                <a:solidFill>
                  <a:schemeClr val="accent2"/>
                </a:solidFill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schemeClr val="accent2"/>
                </a:solidFill>
                <a:latin typeface="cmsy10" pitchFamily="34" charset="0"/>
                <a:sym typeface="MT Extra" pitchFamily="18" charset="2"/>
              </a:rPr>
              <a:t>2</a:t>
            </a:r>
            <a:r>
              <a:rPr lang="en-US" sz="2800" baseline="-25000" dirty="0">
                <a:solidFill>
                  <a:schemeClr val="accent2"/>
                </a:solidFill>
                <a:sym typeface="MT Extra" pitchFamily="18" charset="2"/>
              </a:rPr>
              <a:t> </a:t>
            </a:r>
            <a:r>
              <a:rPr lang="en-US" sz="2800" baseline="-25000" dirty="0" smtClean="0">
                <a:solidFill>
                  <a:schemeClr val="accent2"/>
                </a:solidFill>
                <a:sym typeface="MT Extra" pitchFamily="18" charset="2"/>
              </a:rPr>
              <a:t>S</a:t>
            </a:r>
            <a:r>
              <a:rPr lang="en-US" sz="2800" dirty="0" smtClean="0">
                <a:solidFill>
                  <a:schemeClr val="accent2"/>
                </a:solidFill>
              </a:rPr>
              <a:t> W</a:t>
            </a:r>
            <a:r>
              <a:rPr lang="en-US" sz="2800" baseline="-25000" dirty="0" smtClean="0">
                <a:solidFill>
                  <a:schemeClr val="accent2"/>
                </a:solidFill>
              </a:rPr>
              <a:t>i</a:t>
            </a:r>
            <a:r>
              <a:rPr lang="en-US" sz="2800" dirty="0">
                <a:solidFill>
                  <a:schemeClr val="accent2"/>
                </a:solidFill>
              </a:rPr>
              <a:t>|</a:t>
            </a:r>
          </a:p>
        </p:txBody>
      </p:sp>
      <p:sp>
        <p:nvSpPr>
          <p:cNvPr id="885897" name="Text Box 137"/>
          <p:cNvSpPr txBox="1">
            <a:spLocks noChangeArrowheads="1"/>
          </p:cNvSpPr>
          <p:nvPr/>
        </p:nvSpPr>
        <p:spPr bwMode="auto">
          <a:xfrm>
            <a:off x="3717925" y="871538"/>
            <a:ext cx="4757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>
                <a:latin typeface="Tahoma" pitchFamily="34" charset="0"/>
              </a:rPr>
              <a:t>Want to cover floorplan with discs</a:t>
            </a:r>
          </a:p>
        </p:txBody>
      </p:sp>
      <p:sp>
        <p:nvSpPr>
          <p:cNvPr id="30736" name="Text Box 138"/>
          <p:cNvSpPr txBox="1">
            <a:spLocks noChangeArrowheads="1"/>
          </p:cNvSpPr>
          <p:nvPr/>
        </p:nvSpPr>
        <p:spPr bwMode="auto">
          <a:xfrm>
            <a:off x="257175" y="947738"/>
            <a:ext cx="1993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>
                <a:latin typeface="Tahoma" pitchFamily="34" charset="0"/>
              </a:rPr>
              <a:t>Place sensors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in building</a:t>
            </a:r>
          </a:p>
        </p:txBody>
      </p:sp>
      <p:sp>
        <p:nvSpPr>
          <p:cNvPr id="885899" name="Text Box 139"/>
          <p:cNvSpPr txBox="1">
            <a:spLocks noChangeArrowheads="1"/>
          </p:cNvSpPr>
          <p:nvPr/>
        </p:nvSpPr>
        <p:spPr bwMode="auto">
          <a:xfrm>
            <a:off x="2351088" y="1404938"/>
            <a:ext cx="1458912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>
                <a:latin typeface="Tahoma" pitchFamily="34" charset="0"/>
              </a:rPr>
              <a:t>Possible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locations 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V</a:t>
            </a:r>
          </a:p>
        </p:txBody>
      </p:sp>
      <p:sp>
        <p:nvSpPr>
          <p:cNvPr id="885900" name="Line 140"/>
          <p:cNvSpPr>
            <a:spLocks noChangeShapeType="1"/>
          </p:cNvSpPr>
          <p:nvPr/>
        </p:nvSpPr>
        <p:spPr bwMode="auto">
          <a:xfrm flipV="1">
            <a:off x="3657600" y="1676400"/>
            <a:ext cx="304800" cy="152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1" name="Line 141"/>
          <p:cNvSpPr>
            <a:spLocks noChangeShapeType="1"/>
          </p:cNvSpPr>
          <p:nvPr/>
        </p:nvSpPr>
        <p:spPr bwMode="auto">
          <a:xfrm>
            <a:off x="3733800" y="1905000"/>
            <a:ext cx="228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5902" name="Line 142"/>
          <p:cNvSpPr>
            <a:spLocks noChangeShapeType="1"/>
          </p:cNvSpPr>
          <p:nvPr/>
        </p:nvSpPr>
        <p:spPr bwMode="auto">
          <a:xfrm>
            <a:off x="3657600" y="2057400"/>
            <a:ext cx="2286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455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374"/>
    </mc:Choice>
    <mc:Fallback xmlns="">
      <p:transition spd="slow" advTm="793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5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4" grpId="0" animBg="1"/>
      <p:bldP spid="885765" grpId="0"/>
      <p:bldP spid="885766" grpId="0" animBg="1"/>
      <p:bldP spid="885882" grpId="0"/>
      <p:bldP spid="885896" grpId="0"/>
      <p:bldP spid="885897" grpId="0"/>
      <p:bldP spid="885899" grpId="0"/>
      <p:bldP spid="885900" grpId="0" animBg="1"/>
      <p:bldP spid="885901" grpId="0" animBg="1"/>
      <p:bldP spid="8859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A6DA4B60-342B-4BE9-800B-F270FAF5B2D0}" type="slidenum">
              <a:rPr lang="en-US" sz="1400"/>
              <a:pPr eaLnBrk="1" hangingPunct="1"/>
              <a:t>5</a:t>
            </a:fld>
            <a:endParaRPr 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10600" cy="762000"/>
          </a:xfrm>
        </p:spPr>
        <p:txBody>
          <a:bodyPr/>
          <a:lstStyle/>
          <a:p>
            <a:pPr eaLnBrk="1" hangingPunct="1"/>
            <a:r>
              <a:rPr lang="en-US" smtClean="0"/>
              <a:t>Set cover is submodular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49530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49" name="Group 4"/>
          <p:cNvGrpSpPr>
            <a:grpSpLocks/>
          </p:cNvGrpSpPr>
          <p:nvPr/>
        </p:nvGrpSpPr>
        <p:grpSpPr bwMode="auto">
          <a:xfrm>
            <a:off x="381000" y="1219200"/>
            <a:ext cx="4673600" cy="2286000"/>
            <a:chOff x="2480" y="1584"/>
            <a:chExt cx="2944" cy="1440"/>
          </a:xfrm>
        </p:grpSpPr>
        <p:sp>
          <p:nvSpPr>
            <p:cNvPr id="31897" name="Oval 5"/>
            <p:cNvSpPr>
              <a:spLocks noChangeArrowheads="1"/>
            </p:cNvSpPr>
            <p:nvPr/>
          </p:nvSpPr>
          <p:spPr bwMode="auto">
            <a:xfrm>
              <a:off x="2480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8" name="Oval 6"/>
            <p:cNvSpPr>
              <a:spLocks noChangeArrowheads="1"/>
            </p:cNvSpPr>
            <p:nvPr/>
          </p:nvSpPr>
          <p:spPr bwMode="auto">
            <a:xfrm>
              <a:off x="2480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9" name="Oval 7"/>
            <p:cNvSpPr>
              <a:spLocks noChangeArrowheads="1"/>
            </p:cNvSpPr>
            <p:nvPr/>
          </p:nvSpPr>
          <p:spPr bwMode="auto">
            <a:xfrm>
              <a:off x="2480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0" name="Oval 8"/>
            <p:cNvSpPr>
              <a:spLocks noChangeArrowheads="1"/>
            </p:cNvSpPr>
            <p:nvPr/>
          </p:nvSpPr>
          <p:spPr bwMode="auto">
            <a:xfrm>
              <a:off x="2480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1" name="Oval 9"/>
            <p:cNvSpPr>
              <a:spLocks noChangeArrowheads="1"/>
            </p:cNvSpPr>
            <p:nvPr/>
          </p:nvSpPr>
          <p:spPr bwMode="auto">
            <a:xfrm>
              <a:off x="2480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2" name="Oval 10"/>
            <p:cNvSpPr>
              <a:spLocks noChangeArrowheads="1"/>
            </p:cNvSpPr>
            <p:nvPr/>
          </p:nvSpPr>
          <p:spPr bwMode="auto">
            <a:xfrm>
              <a:off x="2480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3" name="Oval 11"/>
            <p:cNvSpPr>
              <a:spLocks noChangeArrowheads="1"/>
            </p:cNvSpPr>
            <p:nvPr/>
          </p:nvSpPr>
          <p:spPr bwMode="auto">
            <a:xfrm>
              <a:off x="2480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4" name="Oval 12"/>
            <p:cNvSpPr>
              <a:spLocks noChangeArrowheads="1"/>
            </p:cNvSpPr>
            <p:nvPr/>
          </p:nvSpPr>
          <p:spPr bwMode="auto">
            <a:xfrm>
              <a:off x="2480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5" name="Oval 13"/>
            <p:cNvSpPr>
              <a:spLocks noChangeArrowheads="1"/>
            </p:cNvSpPr>
            <p:nvPr/>
          </p:nvSpPr>
          <p:spPr bwMode="auto">
            <a:xfrm>
              <a:off x="26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6" name="Oval 14"/>
            <p:cNvSpPr>
              <a:spLocks noChangeArrowheads="1"/>
            </p:cNvSpPr>
            <p:nvPr/>
          </p:nvSpPr>
          <p:spPr bwMode="auto">
            <a:xfrm>
              <a:off x="26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" name="Oval 15"/>
            <p:cNvSpPr>
              <a:spLocks noChangeArrowheads="1"/>
            </p:cNvSpPr>
            <p:nvPr/>
          </p:nvSpPr>
          <p:spPr bwMode="auto">
            <a:xfrm>
              <a:off x="26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8" name="Oval 16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9" name="Oval 17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0" name="Oval 18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1" name="Oval 19"/>
            <p:cNvSpPr>
              <a:spLocks noChangeArrowheads="1"/>
            </p:cNvSpPr>
            <p:nvPr/>
          </p:nvSpPr>
          <p:spPr bwMode="auto">
            <a:xfrm>
              <a:off x="26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2" name="Oval 20"/>
            <p:cNvSpPr>
              <a:spLocks noChangeArrowheads="1"/>
            </p:cNvSpPr>
            <p:nvPr/>
          </p:nvSpPr>
          <p:spPr bwMode="auto">
            <a:xfrm>
              <a:off x="26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3" name="Oval 21"/>
            <p:cNvSpPr>
              <a:spLocks noChangeArrowheads="1"/>
            </p:cNvSpPr>
            <p:nvPr/>
          </p:nvSpPr>
          <p:spPr bwMode="auto">
            <a:xfrm>
              <a:off x="29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4" name="Oval 22"/>
            <p:cNvSpPr>
              <a:spLocks noChangeArrowheads="1"/>
            </p:cNvSpPr>
            <p:nvPr/>
          </p:nvSpPr>
          <p:spPr bwMode="auto">
            <a:xfrm>
              <a:off x="29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5" name="Oval 23"/>
            <p:cNvSpPr>
              <a:spLocks noChangeArrowheads="1"/>
            </p:cNvSpPr>
            <p:nvPr/>
          </p:nvSpPr>
          <p:spPr bwMode="auto">
            <a:xfrm>
              <a:off x="29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6" name="Oval 24"/>
            <p:cNvSpPr>
              <a:spLocks noChangeArrowheads="1"/>
            </p:cNvSpPr>
            <p:nvPr/>
          </p:nvSpPr>
          <p:spPr bwMode="auto">
            <a:xfrm>
              <a:off x="29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7" name="Oval 25"/>
            <p:cNvSpPr>
              <a:spLocks noChangeArrowheads="1"/>
            </p:cNvSpPr>
            <p:nvPr/>
          </p:nvSpPr>
          <p:spPr bwMode="auto">
            <a:xfrm>
              <a:off x="29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8" name="Oval 26"/>
            <p:cNvSpPr>
              <a:spLocks noChangeArrowheads="1"/>
            </p:cNvSpPr>
            <p:nvPr/>
          </p:nvSpPr>
          <p:spPr bwMode="auto">
            <a:xfrm>
              <a:off x="29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19" name="Oval 27"/>
            <p:cNvSpPr>
              <a:spLocks noChangeArrowheads="1"/>
            </p:cNvSpPr>
            <p:nvPr/>
          </p:nvSpPr>
          <p:spPr bwMode="auto">
            <a:xfrm>
              <a:off x="29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0" name="Oval 28"/>
            <p:cNvSpPr>
              <a:spLocks noChangeArrowheads="1"/>
            </p:cNvSpPr>
            <p:nvPr/>
          </p:nvSpPr>
          <p:spPr bwMode="auto">
            <a:xfrm>
              <a:off x="29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1" name="Oval 29"/>
            <p:cNvSpPr>
              <a:spLocks noChangeArrowheads="1"/>
            </p:cNvSpPr>
            <p:nvPr/>
          </p:nvSpPr>
          <p:spPr bwMode="auto">
            <a:xfrm>
              <a:off x="316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2" name="Oval 30"/>
            <p:cNvSpPr>
              <a:spLocks noChangeArrowheads="1"/>
            </p:cNvSpPr>
            <p:nvPr/>
          </p:nvSpPr>
          <p:spPr bwMode="auto">
            <a:xfrm>
              <a:off x="316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3" name="Oval 31"/>
            <p:cNvSpPr>
              <a:spLocks noChangeArrowheads="1"/>
            </p:cNvSpPr>
            <p:nvPr/>
          </p:nvSpPr>
          <p:spPr bwMode="auto">
            <a:xfrm>
              <a:off x="316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4" name="Oval 32"/>
            <p:cNvSpPr>
              <a:spLocks noChangeArrowheads="1"/>
            </p:cNvSpPr>
            <p:nvPr/>
          </p:nvSpPr>
          <p:spPr bwMode="auto">
            <a:xfrm>
              <a:off x="316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5" name="Oval 33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6" name="Oval 34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7" name="Oval 35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8" name="Oval 36"/>
            <p:cNvSpPr>
              <a:spLocks noChangeArrowheads="1"/>
            </p:cNvSpPr>
            <p:nvPr/>
          </p:nvSpPr>
          <p:spPr bwMode="auto">
            <a:xfrm>
              <a:off x="316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29" name="Oval 37"/>
            <p:cNvSpPr>
              <a:spLocks noChangeArrowheads="1"/>
            </p:cNvSpPr>
            <p:nvPr/>
          </p:nvSpPr>
          <p:spPr bwMode="auto">
            <a:xfrm>
              <a:off x="340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0" name="Oval 38"/>
            <p:cNvSpPr>
              <a:spLocks noChangeArrowheads="1"/>
            </p:cNvSpPr>
            <p:nvPr/>
          </p:nvSpPr>
          <p:spPr bwMode="auto">
            <a:xfrm>
              <a:off x="340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1" name="Oval 39"/>
            <p:cNvSpPr>
              <a:spLocks noChangeArrowheads="1"/>
            </p:cNvSpPr>
            <p:nvPr/>
          </p:nvSpPr>
          <p:spPr bwMode="auto">
            <a:xfrm>
              <a:off x="340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2" name="Oval 40"/>
            <p:cNvSpPr>
              <a:spLocks noChangeArrowheads="1"/>
            </p:cNvSpPr>
            <p:nvPr/>
          </p:nvSpPr>
          <p:spPr bwMode="auto">
            <a:xfrm>
              <a:off x="340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3" name="Oval 41"/>
            <p:cNvSpPr>
              <a:spLocks noChangeArrowheads="1"/>
            </p:cNvSpPr>
            <p:nvPr/>
          </p:nvSpPr>
          <p:spPr bwMode="auto">
            <a:xfrm>
              <a:off x="340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4" name="Oval 42"/>
            <p:cNvSpPr>
              <a:spLocks noChangeArrowheads="1"/>
            </p:cNvSpPr>
            <p:nvPr/>
          </p:nvSpPr>
          <p:spPr bwMode="auto">
            <a:xfrm>
              <a:off x="340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5" name="Oval 43"/>
            <p:cNvSpPr>
              <a:spLocks noChangeArrowheads="1"/>
            </p:cNvSpPr>
            <p:nvPr/>
          </p:nvSpPr>
          <p:spPr bwMode="auto">
            <a:xfrm>
              <a:off x="340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6" name="Oval 44"/>
            <p:cNvSpPr>
              <a:spLocks noChangeArrowheads="1"/>
            </p:cNvSpPr>
            <p:nvPr/>
          </p:nvSpPr>
          <p:spPr bwMode="auto">
            <a:xfrm>
              <a:off x="340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7" name="Oval 45"/>
            <p:cNvSpPr>
              <a:spLocks noChangeArrowheads="1"/>
            </p:cNvSpPr>
            <p:nvPr/>
          </p:nvSpPr>
          <p:spPr bwMode="auto">
            <a:xfrm>
              <a:off x="364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8" name="Oval 46"/>
            <p:cNvSpPr>
              <a:spLocks noChangeArrowheads="1"/>
            </p:cNvSpPr>
            <p:nvPr/>
          </p:nvSpPr>
          <p:spPr bwMode="auto">
            <a:xfrm>
              <a:off x="364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39" name="Oval 47"/>
            <p:cNvSpPr>
              <a:spLocks noChangeArrowheads="1"/>
            </p:cNvSpPr>
            <p:nvPr/>
          </p:nvSpPr>
          <p:spPr bwMode="auto">
            <a:xfrm>
              <a:off x="364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0" name="Oval 48"/>
            <p:cNvSpPr>
              <a:spLocks noChangeArrowheads="1"/>
            </p:cNvSpPr>
            <p:nvPr/>
          </p:nvSpPr>
          <p:spPr bwMode="auto">
            <a:xfrm>
              <a:off x="364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1" name="Oval 49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2" name="Oval 50"/>
            <p:cNvSpPr>
              <a:spLocks noChangeArrowheads="1"/>
            </p:cNvSpPr>
            <p:nvPr/>
          </p:nvSpPr>
          <p:spPr bwMode="auto">
            <a:xfrm>
              <a:off x="364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3" name="Oval 51"/>
            <p:cNvSpPr>
              <a:spLocks noChangeArrowheads="1"/>
            </p:cNvSpPr>
            <p:nvPr/>
          </p:nvSpPr>
          <p:spPr bwMode="auto">
            <a:xfrm>
              <a:off x="364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4" name="Oval 52"/>
            <p:cNvSpPr>
              <a:spLocks noChangeArrowheads="1"/>
            </p:cNvSpPr>
            <p:nvPr/>
          </p:nvSpPr>
          <p:spPr bwMode="auto">
            <a:xfrm>
              <a:off x="36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5" name="Oval 53"/>
            <p:cNvSpPr>
              <a:spLocks noChangeArrowheads="1"/>
            </p:cNvSpPr>
            <p:nvPr/>
          </p:nvSpPr>
          <p:spPr bwMode="auto">
            <a:xfrm>
              <a:off x="38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6" name="Oval 54"/>
            <p:cNvSpPr>
              <a:spLocks noChangeArrowheads="1"/>
            </p:cNvSpPr>
            <p:nvPr/>
          </p:nvSpPr>
          <p:spPr bwMode="auto">
            <a:xfrm>
              <a:off x="38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7" name="Oval 55"/>
            <p:cNvSpPr>
              <a:spLocks noChangeArrowheads="1"/>
            </p:cNvSpPr>
            <p:nvPr/>
          </p:nvSpPr>
          <p:spPr bwMode="auto">
            <a:xfrm>
              <a:off x="38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8" name="Oval 56"/>
            <p:cNvSpPr>
              <a:spLocks noChangeArrowheads="1"/>
            </p:cNvSpPr>
            <p:nvPr/>
          </p:nvSpPr>
          <p:spPr bwMode="auto">
            <a:xfrm>
              <a:off x="38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49" name="Oval 57"/>
            <p:cNvSpPr>
              <a:spLocks noChangeArrowheads="1"/>
            </p:cNvSpPr>
            <p:nvPr/>
          </p:nvSpPr>
          <p:spPr bwMode="auto">
            <a:xfrm>
              <a:off x="38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0" name="Oval 58"/>
            <p:cNvSpPr>
              <a:spLocks noChangeArrowheads="1"/>
            </p:cNvSpPr>
            <p:nvPr/>
          </p:nvSpPr>
          <p:spPr bwMode="auto">
            <a:xfrm>
              <a:off x="38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1" name="Oval 59"/>
            <p:cNvSpPr>
              <a:spLocks noChangeArrowheads="1"/>
            </p:cNvSpPr>
            <p:nvPr/>
          </p:nvSpPr>
          <p:spPr bwMode="auto">
            <a:xfrm>
              <a:off x="38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2" name="Oval 60"/>
            <p:cNvSpPr>
              <a:spLocks noChangeArrowheads="1"/>
            </p:cNvSpPr>
            <p:nvPr/>
          </p:nvSpPr>
          <p:spPr bwMode="auto">
            <a:xfrm>
              <a:off x="38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3" name="Oval 61"/>
            <p:cNvSpPr>
              <a:spLocks noChangeArrowheads="1"/>
            </p:cNvSpPr>
            <p:nvPr/>
          </p:nvSpPr>
          <p:spPr bwMode="auto">
            <a:xfrm>
              <a:off x="41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4" name="Oval 62"/>
            <p:cNvSpPr>
              <a:spLocks noChangeArrowheads="1"/>
            </p:cNvSpPr>
            <p:nvPr/>
          </p:nvSpPr>
          <p:spPr bwMode="auto">
            <a:xfrm>
              <a:off x="41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5" name="Oval 63"/>
            <p:cNvSpPr>
              <a:spLocks noChangeArrowheads="1"/>
            </p:cNvSpPr>
            <p:nvPr/>
          </p:nvSpPr>
          <p:spPr bwMode="auto">
            <a:xfrm>
              <a:off x="41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6" name="Oval 64"/>
            <p:cNvSpPr>
              <a:spLocks noChangeArrowheads="1"/>
            </p:cNvSpPr>
            <p:nvPr/>
          </p:nvSpPr>
          <p:spPr bwMode="auto">
            <a:xfrm>
              <a:off x="41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7" name="Oval 65"/>
            <p:cNvSpPr>
              <a:spLocks noChangeArrowheads="1"/>
            </p:cNvSpPr>
            <p:nvPr/>
          </p:nvSpPr>
          <p:spPr bwMode="auto">
            <a:xfrm>
              <a:off x="41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8" name="Oval 66"/>
            <p:cNvSpPr>
              <a:spLocks noChangeArrowheads="1"/>
            </p:cNvSpPr>
            <p:nvPr/>
          </p:nvSpPr>
          <p:spPr bwMode="auto">
            <a:xfrm>
              <a:off x="41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59" name="Oval 67"/>
            <p:cNvSpPr>
              <a:spLocks noChangeArrowheads="1"/>
            </p:cNvSpPr>
            <p:nvPr/>
          </p:nvSpPr>
          <p:spPr bwMode="auto">
            <a:xfrm>
              <a:off x="41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0" name="Oval 68"/>
            <p:cNvSpPr>
              <a:spLocks noChangeArrowheads="1"/>
            </p:cNvSpPr>
            <p:nvPr/>
          </p:nvSpPr>
          <p:spPr bwMode="auto">
            <a:xfrm>
              <a:off x="41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1" name="Oval 69"/>
            <p:cNvSpPr>
              <a:spLocks noChangeArrowheads="1"/>
            </p:cNvSpPr>
            <p:nvPr/>
          </p:nvSpPr>
          <p:spPr bwMode="auto">
            <a:xfrm>
              <a:off x="436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2" name="Oval 70"/>
            <p:cNvSpPr>
              <a:spLocks noChangeArrowheads="1"/>
            </p:cNvSpPr>
            <p:nvPr/>
          </p:nvSpPr>
          <p:spPr bwMode="auto">
            <a:xfrm>
              <a:off x="436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3" name="Oval 71"/>
            <p:cNvSpPr>
              <a:spLocks noChangeArrowheads="1"/>
            </p:cNvSpPr>
            <p:nvPr/>
          </p:nvSpPr>
          <p:spPr bwMode="auto">
            <a:xfrm>
              <a:off x="436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4" name="Oval 72"/>
            <p:cNvSpPr>
              <a:spLocks noChangeArrowheads="1"/>
            </p:cNvSpPr>
            <p:nvPr/>
          </p:nvSpPr>
          <p:spPr bwMode="auto">
            <a:xfrm>
              <a:off x="436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5" name="Oval 73"/>
            <p:cNvSpPr>
              <a:spLocks noChangeArrowheads="1"/>
            </p:cNvSpPr>
            <p:nvPr/>
          </p:nvSpPr>
          <p:spPr bwMode="auto">
            <a:xfrm>
              <a:off x="436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6" name="Oval 74"/>
            <p:cNvSpPr>
              <a:spLocks noChangeArrowheads="1"/>
            </p:cNvSpPr>
            <p:nvPr/>
          </p:nvSpPr>
          <p:spPr bwMode="auto">
            <a:xfrm>
              <a:off x="436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7" name="Oval 75"/>
            <p:cNvSpPr>
              <a:spLocks noChangeArrowheads="1"/>
            </p:cNvSpPr>
            <p:nvPr/>
          </p:nvSpPr>
          <p:spPr bwMode="auto">
            <a:xfrm>
              <a:off x="436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8" name="Oval 76"/>
            <p:cNvSpPr>
              <a:spLocks noChangeArrowheads="1"/>
            </p:cNvSpPr>
            <p:nvPr/>
          </p:nvSpPr>
          <p:spPr bwMode="auto">
            <a:xfrm>
              <a:off x="436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69" name="Oval 77"/>
            <p:cNvSpPr>
              <a:spLocks noChangeArrowheads="1"/>
            </p:cNvSpPr>
            <p:nvPr/>
          </p:nvSpPr>
          <p:spPr bwMode="auto">
            <a:xfrm>
              <a:off x="460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0" name="Oval 78"/>
            <p:cNvSpPr>
              <a:spLocks noChangeArrowheads="1"/>
            </p:cNvSpPr>
            <p:nvPr/>
          </p:nvSpPr>
          <p:spPr bwMode="auto">
            <a:xfrm>
              <a:off x="460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1" name="Oval 79"/>
            <p:cNvSpPr>
              <a:spLocks noChangeArrowheads="1"/>
            </p:cNvSpPr>
            <p:nvPr/>
          </p:nvSpPr>
          <p:spPr bwMode="auto">
            <a:xfrm>
              <a:off x="460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2" name="Oval 80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3" name="Oval 81"/>
            <p:cNvSpPr>
              <a:spLocks noChangeArrowheads="1"/>
            </p:cNvSpPr>
            <p:nvPr/>
          </p:nvSpPr>
          <p:spPr bwMode="auto">
            <a:xfrm>
              <a:off x="460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4" name="Oval 82"/>
            <p:cNvSpPr>
              <a:spLocks noChangeArrowheads="1"/>
            </p:cNvSpPr>
            <p:nvPr/>
          </p:nvSpPr>
          <p:spPr bwMode="auto">
            <a:xfrm>
              <a:off x="460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5" name="Oval 83"/>
            <p:cNvSpPr>
              <a:spLocks noChangeArrowheads="1"/>
            </p:cNvSpPr>
            <p:nvPr/>
          </p:nvSpPr>
          <p:spPr bwMode="auto">
            <a:xfrm>
              <a:off x="460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6" name="Oval 84"/>
            <p:cNvSpPr>
              <a:spLocks noChangeArrowheads="1"/>
            </p:cNvSpPr>
            <p:nvPr/>
          </p:nvSpPr>
          <p:spPr bwMode="auto">
            <a:xfrm>
              <a:off x="460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7" name="Oval 85"/>
            <p:cNvSpPr>
              <a:spLocks noChangeArrowheads="1"/>
            </p:cNvSpPr>
            <p:nvPr/>
          </p:nvSpPr>
          <p:spPr bwMode="auto">
            <a:xfrm>
              <a:off x="484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8" name="Oval 86"/>
            <p:cNvSpPr>
              <a:spLocks noChangeArrowheads="1"/>
            </p:cNvSpPr>
            <p:nvPr/>
          </p:nvSpPr>
          <p:spPr bwMode="auto">
            <a:xfrm>
              <a:off x="484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79" name="Oval 87"/>
            <p:cNvSpPr>
              <a:spLocks noChangeArrowheads="1"/>
            </p:cNvSpPr>
            <p:nvPr/>
          </p:nvSpPr>
          <p:spPr bwMode="auto">
            <a:xfrm>
              <a:off x="484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0" name="Oval 88"/>
            <p:cNvSpPr>
              <a:spLocks noChangeArrowheads="1"/>
            </p:cNvSpPr>
            <p:nvPr/>
          </p:nvSpPr>
          <p:spPr bwMode="auto">
            <a:xfrm>
              <a:off x="484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1" name="Oval 89"/>
            <p:cNvSpPr>
              <a:spLocks noChangeArrowheads="1"/>
            </p:cNvSpPr>
            <p:nvPr/>
          </p:nvSpPr>
          <p:spPr bwMode="auto">
            <a:xfrm>
              <a:off x="484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2" name="Oval 90"/>
            <p:cNvSpPr>
              <a:spLocks noChangeArrowheads="1"/>
            </p:cNvSpPr>
            <p:nvPr/>
          </p:nvSpPr>
          <p:spPr bwMode="auto">
            <a:xfrm>
              <a:off x="484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3" name="Oval 91"/>
            <p:cNvSpPr>
              <a:spLocks noChangeArrowheads="1"/>
            </p:cNvSpPr>
            <p:nvPr/>
          </p:nvSpPr>
          <p:spPr bwMode="auto">
            <a:xfrm>
              <a:off x="484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4" name="Oval 92"/>
            <p:cNvSpPr>
              <a:spLocks noChangeArrowheads="1"/>
            </p:cNvSpPr>
            <p:nvPr/>
          </p:nvSpPr>
          <p:spPr bwMode="auto">
            <a:xfrm>
              <a:off x="48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5" name="Oval 93"/>
            <p:cNvSpPr>
              <a:spLocks noChangeArrowheads="1"/>
            </p:cNvSpPr>
            <p:nvPr/>
          </p:nvSpPr>
          <p:spPr bwMode="auto">
            <a:xfrm>
              <a:off x="50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6" name="Oval 94"/>
            <p:cNvSpPr>
              <a:spLocks noChangeArrowheads="1"/>
            </p:cNvSpPr>
            <p:nvPr/>
          </p:nvSpPr>
          <p:spPr bwMode="auto">
            <a:xfrm>
              <a:off x="50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7" name="Oval 95"/>
            <p:cNvSpPr>
              <a:spLocks noChangeArrowheads="1"/>
            </p:cNvSpPr>
            <p:nvPr/>
          </p:nvSpPr>
          <p:spPr bwMode="auto">
            <a:xfrm>
              <a:off x="50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8" name="Oval 96"/>
            <p:cNvSpPr>
              <a:spLocks noChangeArrowheads="1"/>
            </p:cNvSpPr>
            <p:nvPr/>
          </p:nvSpPr>
          <p:spPr bwMode="auto">
            <a:xfrm>
              <a:off x="50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89" name="Oval 97"/>
            <p:cNvSpPr>
              <a:spLocks noChangeArrowheads="1"/>
            </p:cNvSpPr>
            <p:nvPr/>
          </p:nvSpPr>
          <p:spPr bwMode="auto">
            <a:xfrm>
              <a:off x="50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0" name="Oval 98"/>
            <p:cNvSpPr>
              <a:spLocks noChangeArrowheads="1"/>
            </p:cNvSpPr>
            <p:nvPr/>
          </p:nvSpPr>
          <p:spPr bwMode="auto">
            <a:xfrm>
              <a:off x="50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1" name="Oval 99"/>
            <p:cNvSpPr>
              <a:spLocks noChangeArrowheads="1"/>
            </p:cNvSpPr>
            <p:nvPr/>
          </p:nvSpPr>
          <p:spPr bwMode="auto">
            <a:xfrm>
              <a:off x="50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2" name="Oval 100"/>
            <p:cNvSpPr>
              <a:spLocks noChangeArrowheads="1"/>
            </p:cNvSpPr>
            <p:nvPr/>
          </p:nvSpPr>
          <p:spPr bwMode="auto">
            <a:xfrm>
              <a:off x="50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3" name="Oval 101"/>
            <p:cNvSpPr>
              <a:spLocks noChangeArrowheads="1"/>
            </p:cNvSpPr>
            <p:nvPr/>
          </p:nvSpPr>
          <p:spPr bwMode="auto">
            <a:xfrm>
              <a:off x="53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4" name="Oval 102"/>
            <p:cNvSpPr>
              <a:spLocks noChangeArrowheads="1"/>
            </p:cNvSpPr>
            <p:nvPr/>
          </p:nvSpPr>
          <p:spPr bwMode="auto">
            <a:xfrm>
              <a:off x="53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5" name="Oval 103"/>
            <p:cNvSpPr>
              <a:spLocks noChangeArrowheads="1"/>
            </p:cNvSpPr>
            <p:nvPr/>
          </p:nvSpPr>
          <p:spPr bwMode="auto">
            <a:xfrm>
              <a:off x="53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6" name="Oval 104"/>
            <p:cNvSpPr>
              <a:spLocks noChangeArrowheads="1"/>
            </p:cNvSpPr>
            <p:nvPr/>
          </p:nvSpPr>
          <p:spPr bwMode="auto">
            <a:xfrm>
              <a:off x="53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7" name="Oval 105"/>
            <p:cNvSpPr>
              <a:spLocks noChangeArrowheads="1"/>
            </p:cNvSpPr>
            <p:nvPr/>
          </p:nvSpPr>
          <p:spPr bwMode="auto">
            <a:xfrm>
              <a:off x="53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8" name="Oval 106"/>
            <p:cNvSpPr>
              <a:spLocks noChangeArrowheads="1"/>
            </p:cNvSpPr>
            <p:nvPr/>
          </p:nvSpPr>
          <p:spPr bwMode="auto">
            <a:xfrm>
              <a:off x="53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99" name="Oval 107"/>
            <p:cNvSpPr>
              <a:spLocks noChangeArrowheads="1"/>
            </p:cNvSpPr>
            <p:nvPr/>
          </p:nvSpPr>
          <p:spPr bwMode="auto">
            <a:xfrm>
              <a:off x="53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000" name="Oval 108"/>
            <p:cNvSpPr>
              <a:spLocks noChangeArrowheads="1"/>
            </p:cNvSpPr>
            <p:nvPr/>
          </p:nvSpPr>
          <p:spPr bwMode="auto">
            <a:xfrm>
              <a:off x="53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0" name="Group 109"/>
          <p:cNvGrpSpPr>
            <a:grpSpLocks/>
          </p:cNvGrpSpPr>
          <p:nvPr/>
        </p:nvGrpSpPr>
        <p:grpSpPr bwMode="auto">
          <a:xfrm>
            <a:off x="660400" y="1130300"/>
            <a:ext cx="1752600" cy="1600200"/>
            <a:chOff x="2624" y="1528"/>
            <a:chExt cx="1104" cy="1008"/>
          </a:xfrm>
        </p:grpSpPr>
        <p:sp>
          <p:nvSpPr>
            <p:cNvPr id="31895" name="Oval 110"/>
            <p:cNvSpPr>
              <a:spLocks noChangeArrowheads="1"/>
            </p:cNvSpPr>
            <p:nvPr/>
          </p:nvSpPr>
          <p:spPr bwMode="auto">
            <a:xfrm>
              <a:off x="2624" y="1528"/>
              <a:ext cx="1104" cy="1008"/>
            </a:xfrm>
            <a:prstGeom prst="ellipse">
              <a:avLst/>
            </a:prstGeom>
            <a:solidFill>
              <a:srgbClr val="0066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96" name="Picture 11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009" y="1840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1" name="Group 112"/>
          <p:cNvGrpSpPr>
            <a:grpSpLocks/>
          </p:cNvGrpSpPr>
          <p:nvPr/>
        </p:nvGrpSpPr>
        <p:grpSpPr bwMode="auto">
          <a:xfrm>
            <a:off x="2184400" y="1130300"/>
            <a:ext cx="1752600" cy="1600200"/>
            <a:chOff x="3584" y="1528"/>
            <a:chExt cx="1104" cy="1008"/>
          </a:xfrm>
        </p:grpSpPr>
        <p:sp>
          <p:nvSpPr>
            <p:cNvPr id="31893" name="Oval 113"/>
            <p:cNvSpPr>
              <a:spLocks noChangeArrowheads="1"/>
            </p:cNvSpPr>
            <p:nvPr/>
          </p:nvSpPr>
          <p:spPr bwMode="auto">
            <a:xfrm>
              <a:off x="3584" y="1528"/>
              <a:ext cx="1104" cy="1008"/>
            </a:xfrm>
            <a:prstGeom prst="ellipse">
              <a:avLst/>
            </a:prstGeom>
            <a:solidFill>
              <a:srgbClr val="0066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894" name="Picture 11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969" y="1840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752" name="Picture 117"/>
          <p:cNvPicPr>
            <a:picLocks noChangeAspect="1" noChangeArrowheads="1"/>
          </p:cNvPicPr>
          <p:nvPr/>
        </p:nvPicPr>
        <p:blipFill>
          <a:blip r:embed="rId3">
            <a:lum brigh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4953000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53" name="Group 118"/>
          <p:cNvGrpSpPr>
            <a:grpSpLocks/>
          </p:cNvGrpSpPr>
          <p:nvPr/>
        </p:nvGrpSpPr>
        <p:grpSpPr bwMode="auto">
          <a:xfrm>
            <a:off x="381000" y="4191000"/>
            <a:ext cx="4673600" cy="2286000"/>
            <a:chOff x="2480" y="1584"/>
            <a:chExt cx="2944" cy="1440"/>
          </a:xfrm>
        </p:grpSpPr>
        <p:sp>
          <p:nvSpPr>
            <p:cNvPr id="31789" name="Oval 119"/>
            <p:cNvSpPr>
              <a:spLocks noChangeArrowheads="1"/>
            </p:cNvSpPr>
            <p:nvPr/>
          </p:nvSpPr>
          <p:spPr bwMode="auto">
            <a:xfrm>
              <a:off x="2480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0" name="Oval 120"/>
            <p:cNvSpPr>
              <a:spLocks noChangeArrowheads="1"/>
            </p:cNvSpPr>
            <p:nvPr/>
          </p:nvSpPr>
          <p:spPr bwMode="auto">
            <a:xfrm>
              <a:off x="2480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1" name="Oval 121"/>
            <p:cNvSpPr>
              <a:spLocks noChangeArrowheads="1"/>
            </p:cNvSpPr>
            <p:nvPr/>
          </p:nvSpPr>
          <p:spPr bwMode="auto">
            <a:xfrm>
              <a:off x="2480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2" name="Oval 122"/>
            <p:cNvSpPr>
              <a:spLocks noChangeArrowheads="1"/>
            </p:cNvSpPr>
            <p:nvPr/>
          </p:nvSpPr>
          <p:spPr bwMode="auto">
            <a:xfrm>
              <a:off x="2480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3" name="Oval 123"/>
            <p:cNvSpPr>
              <a:spLocks noChangeArrowheads="1"/>
            </p:cNvSpPr>
            <p:nvPr/>
          </p:nvSpPr>
          <p:spPr bwMode="auto">
            <a:xfrm>
              <a:off x="2480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4" name="Oval 124"/>
            <p:cNvSpPr>
              <a:spLocks noChangeArrowheads="1"/>
            </p:cNvSpPr>
            <p:nvPr/>
          </p:nvSpPr>
          <p:spPr bwMode="auto">
            <a:xfrm>
              <a:off x="2480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5" name="Oval 125"/>
            <p:cNvSpPr>
              <a:spLocks noChangeArrowheads="1"/>
            </p:cNvSpPr>
            <p:nvPr/>
          </p:nvSpPr>
          <p:spPr bwMode="auto">
            <a:xfrm>
              <a:off x="2480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6" name="Oval 126"/>
            <p:cNvSpPr>
              <a:spLocks noChangeArrowheads="1"/>
            </p:cNvSpPr>
            <p:nvPr/>
          </p:nvSpPr>
          <p:spPr bwMode="auto">
            <a:xfrm>
              <a:off x="2480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7" name="Oval 127"/>
            <p:cNvSpPr>
              <a:spLocks noChangeArrowheads="1"/>
            </p:cNvSpPr>
            <p:nvPr/>
          </p:nvSpPr>
          <p:spPr bwMode="auto">
            <a:xfrm>
              <a:off x="26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8" name="Oval 128"/>
            <p:cNvSpPr>
              <a:spLocks noChangeArrowheads="1"/>
            </p:cNvSpPr>
            <p:nvPr/>
          </p:nvSpPr>
          <p:spPr bwMode="auto">
            <a:xfrm>
              <a:off x="26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99" name="Oval 129"/>
            <p:cNvSpPr>
              <a:spLocks noChangeArrowheads="1"/>
            </p:cNvSpPr>
            <p:nvPr/>
          </p:nvSpPr>
          <p:spPr bwMode="auto">
            <a:xfrm>
              <a:off x="26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0" name="Oval 130"/>
            <p:cNvSpPr>
              <a:spLocks noChangeArrowheads="1"/>
            </p:cNvSpPr>
            <p:nvPr/>
          </p:nvSpPr>
          <p:spPr bwMode="auto">
            <a:xfrm>
              <a:off x="26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1" name="Oval 131"/>
            <p:cNvSpPr>
              <a:spLocks noChangeArrowheads="1"/>
            </p:cNvSpPr>
            <p:nvPr/>
          </p:nvSpPr>
          <p:spPr bwMode="auto">
            <a:xfrm>
              <a:off x="26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2" name="Oval 132"/>
            <p:cNvSpPr>
              <a:spLocks noChangeArrowheads="1"/>
            </p:cNvSpPr>
            <p:nvPr/>
          </p:nvSpPr>
          <p:spPr bwMode="auto">
            <a:xfrm>
              <a:off x="26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3" name="Oval 133"/>
            <p:cNvSpPr>
              <a:spLocks noChangeArrowheads="1"/>
            </p:cNvSpPr>
            <p:nvPr/>
          </p:nvSpPr>
          <p:spPr bwMode="auto">
            <a:xfrm>
              <a:off x="26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4" name="Oval 134"/>
            <p:cNvSpPr>
              <a:spLocks noChangeArrowheads="1"/>
            </p:cNvSpPr>
            <p:nvPr/>
          </p:nvSpPr>
          <p:spPr bwMode="auto">
            <a:xfrm>
              <a:off x="26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5" name="Oval 135"/>
            <p:cNvSpPr>
              <a:spLocks noChangeArrowheads="1"/>
            </p:cNvSpPr>
            <p:nvPr/>
          </p:nvSpPr>
          <p:spPr bwMode="auto">
            <a:xfrm>
              <a:off x="29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6" name="Oval 136"/>
            <p:cNvSpPr>
              <a:spLocks noChangeArrowheads="1"/>
            </p:cNvSpPr>
            <p:nvPr/>
          </p:nvSpPr>
          <p:spPr bwMode="auto">
            <a:xfrm>
              <a:off x="29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7" name="Oval 137"/>
            <p:cNvSpPr>
              <a:spLocks noChangeArrowheads="1"/>
            </p:cNvSpPr>
            <p:nvPr/>
          </p:nvSpPr>
          <p:spPr bwMode="auto">
            <a:xfrm>
              <a:off x="29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8" name="Oval 138"/>
            <p:cNvSpPr>
              <a:spLocks noChangeArrowheads="1"/>
            </p:cNvSpPr>
            <p:nvPr/>
          </p:nvSpPr>
          <p:spPr bwMode="auto">
            <a:xfrm>
              <a:off x="29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09" name="Oval 139"/>
            <p:cNvSpPr>
              <a:spLocks noChangeArrowheads="1"/>
            </p:cNvSpPr>
            <p:nvPr/>
          </p:nvSpPr>
          <p:spPr bwMode="auto">
            <a:xfrm>
              <a:off x="29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0" name="Oval 140"/>
            <p:cNvSpPr>
              <a:spLocks noChangeArrowheads="1"/>
            </p:cNvSpPr>
            <p:nvPr/>
          </p:nvSpPr>
          <p:spPr bwMode="auto">
            <a:xfrm>
              <a:off x="29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1" name="Oval 141"/>
            <p:cNvSpPr>
              <a:spLocks noChangeArrowheads="1"/>
            </p:cNvSpPr>
            <p:nvPr/>
          </p:nvSpPr>
          <p:spPr bwMode="auto">
            <a:xfrm>
              <a:off x="29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2" name="Oval 142"/>
            <p:cNvSpPr>
              <a:spLocks noChangeArrowheads="1"/>
            </p:cNvSpPr>
            <p:nvPr/>
          </p:nvSpPr>
          <p:spPr bwMode="auto">
            <a:xfrm>
              <a:off x="29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Oval 143"/>
            <p:cNvSpPr>
              <a:spLocks noChangeArrowheads="1"/>
            </p:cNvSpPr>
            <p:nvPr/>
          </p:nvSpPr>
          <p:spPr bwMode="auto">
            <a:xfrm>
              <a:off x="316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4" name="Oval 144"/>
            <p:cNvSpPr>
              <a:spLocks noChangeArrowheads="1"/>
            </p:cNvSpPr>
            <p:nvPr/>
          </p:nvSpPr>
          <p:spPr bwMode="auto">
            <a:xfrm>
              <a:off x="316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5" name="Oval 145"/>
            <p:cNvSpPr>
              <a:spLocks noChangeArrowheads="1"/>
            </p:cNvSpPr>
            <p:nvPr/>
          </p:nvSpPr>
          <p:spPr bwMode="auto">
            <a:xfrm>
              <a:off x="316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6" name="Oval 146"/>
            <p:cNvSpPr>
              <a:spLocks noChangeArrowheads="1"/>
            </p:cNvSpPr>
            <p:nvPr/>
          </p:nvSpPr>
          <p:spPr bwMode="auto">
            <a:xfrm>
              <a:off x="316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7" name="Oval 147"/>
            <p:cNvSpPr>
              <a:spLocks noChangeArrowheads="1"/>
            </p:cNvSpPr>
            <p:nvPr/>
          </p:nvSpPr>
          <p:spPr bwMode="auto">
            <a:xfrm>
              <a:off x="316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8" name="Oval 148"/>
            <p:cNvSpPr>
              <a:spLocks noChangeArrowheads="1"/>
            </p:cNvSpPr>
            <p:nvPr/>
          </p:nvSpPr>
          <p:spPr bwMode="auto">
            <a:xfrm>
              <a:off x="316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9" name="Oval 149"/>
            <p:cNvSpPr>
              <a:spLocks noChangeArrowheads="1"/>
            </p:cNvSpPr>
            <p:nvPr/>
          </p:nvSpPr>
          <p:spPr bwMode="auto">
            <a:xfrm>
              <a:off x="316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0" name="Oval 150"/>
            <p:cNvSpPr>
              <a:spLocks noChangeArrowheads="1"/>
            </p:cNvSpPr>
            <p:nvPr/>
          </p:nvSpPr>
          <p:spPr bwMode="auto">
            <a:xfrm>
              <a:off x="316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1" name="Oval 151"/>
            <p:cNvSpPr>
              <a:spLocks noChangeArrowheads="1"/>
            </p:cNvSpPr>
            <p:nvPr/>
          </p:nvSpPr>
          <p:spPr bwMode="auto">
            <a:xfrm>
              <a:off x="340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2" name="Oval 152"/>
            <p:cNvSpPr>
              <a:spLocks noChangeArrowheads="1"/>
            </p:cNvSpPr>
            <p:nvPr/>
          </p:nvSpPr>
          <p:spPr bwMode="auto">
            <a:xfrm>
              <a:off x="340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3" name="Oval 153"/>
            <p:cNvSpPr>
              <a:spLocks noChangeArrowheads="1"/>
            </p:cNvSpPr>
            <p:nvPr/>
          </p:nvSpPr>
          <p:spPr bwMode="auto">
            <a:xfrm>
              <a:off x="340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4" name="Oval 154"/>
            <p:cNvSpPr>
              <a:spLocks noChangeArrowheads="1"/>
            </p:cNvSpPr>
            <p:nvPr/>
          </p:nvSpPr>
          <p:spPr bwMode="auto">
            <a:xfrm>
              <a:off x="340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5" name="Oval 155"/>
            <p:cNvSpPr>
              <a:spLocks noChangeArrowheads="1"/>
            </p:cNvSpPr>
            <p:nvPr/>
          </p:nvSpPr>
          <p:spPr bwMode="auto">
            <a:xfrm>
              <a:off x="340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6" name="Oval 156"/>
            <p:cNvSpPr>
              <a:spLocks noChangeArrowheads="1"/>
            </p:cNvSpPr>
            <p:nvPr/>
          </p:nvSpPr>
          <p:spPr bwMode="auto">
            <a:xfrm>
              <a:off x="340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7" name="Oval 157"/>
            <p:cNvSpPr>
              <a:spLocks noChangeArrowheads="1"/>
            </p:cNvSpPr>
            <p:nvPr/>
          </p:nvSpPr>
          <p:spPr bwMode="auto">
            <a:xfrm>
              <a:off x="340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8" name="Oval 158"/>
            <p:cNvSpPr>
              <a:spLocks noChangeArrowheads="1"/>
            </p:cNvSpPr>
            <p:nvPr/>
          </p:nvSpPr>
          <p:spPr bwMode="auto">
            <a:xfrm>
              <a:off x="340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29" name="Oval 159"/>
            <p:cNvSpPr>
              <a:spLocks noChangeArrowheads="1"/>
            </p:cNvSpPr>
            <p:nvPr/>
          </p:nvSpPr>
          <p:spPr bwMode="auto">
            <a:xfrm>
              <a:off x="364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0" name="Oval 160"/>
            <p:cNvSpPr>
              <a:spLocks noChangeArrowheads="1"/>
            </p:cNvSpPr>
            <p:nvPr/>
          </p:nvSpPr>
          <p:spPr bwMode="auto">
            <a:xfrm>
              <a:off x="364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1" name="Oval 161"/>
            <p:cNvSpPr>
              <a:spLocks noChangeArrowheads="1"/>
            </p:cNvSpPr>
            <p:nvPr/>
          </p:nvSpPr>
          <p:spPr bwMode="auto">
            <a:xfrm>
              <a:off x="364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2" name="Oval 162"/>
            <p:cNvSpPr>
              <a:spLocks noChangeArrowheads="1"/>
            </p:cNvSpPr>
            <p:nvPr/>
          </p:nvSpPr>
          <p:spPr bwMode="auto">
            <a:xfrm>
              <a:off x="364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3" name="Oval 163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4" name="Oval 164"/>
            <p:cNvSpPr>
              <a:spLocks noChangeArrowheads="1"/>
            </p:cNvSpPr>
            <p:nvPr/>
          </p:nvSpPr>
          <p:spPr bwMode="auto">
            <a:xfrm>
              <a:off x="364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5" name="Oval 165"/>
            <p:cNvSpPr>
              <a:spLocks noChangeArrowheads="1"/>
            </p:cNvSpPr>
            <p:nvPr/>
          </p:nvSpPr>
          <p:spPr bwMode="auto">
            <a:xfrm>
              <a:off x="364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6" name="Oval 166"/>
            <p:cNvSpPr>
              <a:spLocks noChangeArrowheads="1"/>
            </p:cNvSpPr>
            <p:nvPr/>
          </p:nvSpPr>
          <p:spPr bwMode="auto">
            <a:xfrm>
              <a:off x="36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7" name="Oval 167"/>
            <p:cNvSpPr>
              <a:spLocks noChangeArrowheads="1"/>
            </p:cNvSpPr>
            <p:nvPr/>
          </p:nvSpPr>
          <p:spPr bwMode="auto">
            <a:xfrm>
              <a:off x="38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8" name="Oval 168"/>
            <p:cNvSpPr>
              <a:spLocks noChangeArrowheads="1"/>
            </p:cNvSpPr>
            <p:nvPr/>
          </p:nvSpPr>
          <p:spPr bwMode="auto">
            <a:xfrm>
              <a:off x="38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39" name="Oval 169"/>
            <p:cNvSpPr>
              <a:spLocks noChangeArrowheads="1"/>
            </p:cNvSpPr>
            <p:nvPr/>
          </p:nvSpPr>
          <p:spPr bwMode="auto">
            <a:xfrm>
              <a:off x="38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0" name="Oval 170"/>
            <p:cNvSpPr>
              <a:spLocks noChangeArrowheads="1"/>
            </p:cNvSpPr>
            <p:nvPr/>
          </p:nvSpPr>
          <p:spPr bwMode="auto">
            <a:xfrm>
              <a:off x="38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1" name="Oval 171"/>
            <p:cNvSpPr>
              <a:spLocks noChangeArrowheads="1"/>
            </p:cNvSpPr>
            <p:nvPr/>
          </p:nvSpPr>
          <p:spPr bwMode="auto">
            <a:xfrm>
              <a:off x="38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2" name="Oval 172"/>
            <p:cNvSpPr>
              <a:spLocks noChangeArrowheads="1"/>
            </p:cNvSpPr>
            <p:nvPr/>
          </p:nvSpPr>
          <p:spPr bwMode="auto">
            <a:xfrm>
              <a:off x="38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3" name="Oval 173"/>
            <p:cNvSpPr>
              <a:spLocks noChangeArrowheads="1"/>
            </p:cNvSpPr>
            <p:nvPr/>
          </p:nvSpPr>
          <p:spPr bwMode="auto">
            <a:xfrm>
              <a:off x="38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4" name="Oval 174"/>
            <p:cNvSpPr>
              <a:spLocks noChangeArrowheads="1"/>
            </p:cNvSpPr>
            <p:nvPr/>
          </p:nvSpPr>
          <p:spPr bwMode="auto">
            <a:xfrm>
              <a:off x="38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5" name="Oval 175"/>
            <p:cNvSpPr>
              <a:spLocks noChangeArrowheads="1"/>
            </p:cNvSpPr>
            <p:nvPr/>
          </p:nvSpPr>
          <p:spPr bwMode="auto">
            <a:xfrm>
              <a:off x="41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6" name="Oval 176"/>
            <p:cNvSpPr>
              <a:spLocks noChangeArrowheads="1"/>
            </p:cNvSpPr>
            <p:nvPr/>
          </p:nvSpPr>
          <p:spPr bwMode="auto">
            <a:xfrm>
              <a:off x="41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7" name="Oval 177"/>
            <p:cNvSpPr>
              <a:spLocks noChangeArrowheads="1"/>
            </p:cNvSpPr>
            <p:nvPr/>
          </p:nvSpPr>
          <p:spPr bwMode="auto">
            <a:xfrm>
              <a:off x="41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8" name="Oval 178"/>
            <p:cNvSpPr>
              <a:spLocks noChangeArrowheads="1"/>
            </p:cNvSpPr>
            <p:nvPr/>
          </p:nvSpPr>
          <p:spPr bwMode="auto">
            <a:xfrm>
              <a:off x="41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49" name="Oval 179"/>
            <p:cNvSpPr>
              <a:spLocks noChangeArrowheads="1"/>
            </p:cNvSpPr>
            <p:nvPr/>
          </p:nvSpPr>
          <p:spPr bwMode="auto">
            <a:xfrm>
              <a:off x="41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0" name="Oval 180"/>
            <p:cNvSpPr>
              <a:spLocks noChangeArrowheads="1"/>
            </p:cNvSpPr>
            <p:nvPr/>
          </p:nvSpPr>
          <p:spPr bwMode="auto">
            <a:xfrm>
              <a:off x="41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1" name="Oval 181"/>
            <p:cNvSpPr>
              <a:spLocks noChangeArrowheads="1"/>
            </p:cNvSpPr>
            <p:nvPr/>
          </p:nvSpPr>
          <p:spPr bwMode="auto">
            <a:xfrm>
              <a:off x="41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2" name="Oval 182"/>
            <p:cNvSpPr>
              <a:spLocks noChangeArrowheads="1"/>
            </p:cNvSpPr>
            <p:nvPr/>
          </p:nvSpPr>
          <p:spPr bwMode="auto">
            <a:xfrm>
              <a:off x="41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3" name="Oval 183"/>
            <p:cNvSpPr>
              <a:spLocks noChangeArrowheads="1"/>
            </p:cNvSpPr>
            <p:nvPr/>
          </p:nvSpPr>
          <p:spPr bwMode="auto">
            <a:xfrm>
              <a:off x="436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4" name="Oval 184"/>
            <p:cNvSpPr>
              <a:spLocks noChangeArrowheads="1"/>
            </p:cNvSpPr>
            <p:nvPr/>
          </p:nvSpPr>
          <p:spPr bwMode="auto">
            <a:xfrm>
              <a:off x="436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5" name="Oval 185"/>
            <p:cNvSpPr>
              <a:spLocks noChangeArrowheads="1"/>
            </p:cNvSpPr>
            <p:nvPr/>
          </p:nvSpPr>
          <p:spPr bwMode="auto">
            <a:xfrm>
              <a:off x="436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6" name="Oval 186"/>
            <p:cNvSpPr>
              <a:spLocks noChangeArrowheads="1"/>
            </p:cNvSpPr>
            <p:nvPr/>
          </p:nvSpPr>
          <p:spPr bwMode="auto">
            <a:xfrm>
              <a:off x="436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7" name="Oval 187"/>
            <p:cNvSpPr>
              <a:spLocks noChangeArrowheads="1"/>
            </p:cNvSpPr>
            <p:nvPr/>
          </p:nvSpPr>
          <p:spPr bwMode="auto">
            <a:xfrm>
              <a:off x="436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8" name="Oval 188"/>
            <p:cNvSpPr>
              <a:spLocks noChangeArrowheads="1"/>
            </p:cNvSpPr>
            <p:nvPr/>
          </p:nvSpPr>
          <p:spPr bwMode="auto">
            <a:xfrm>
              <a:off x="436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59" name="Oval 189"/>
            <p:cNvSpPr>
              <a:spLocks noChangeArrowheads="1"/>
            </p:cNvSpPr>
            <p:nvPr/>
          </p:nvSpPr>
          <p:spPr bwMode="auto">
            <a:xfrm>
              <a:off x="436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0" name="Oval 190"/>
            <p:cNvSpPr>
              <a:spLocks noChangeArrowheads="1"/>
            </p:cNvSpPr>
            <p:nvPr/>
          </p:nvSpPr>
          <p:spPr bwMode="auto">
            <a:xfrm>
              <a:off x="436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1" name="Oval 191"/>
            <p:cNvSpPr>
              <a:spLocks noChangeArrowheads="1"/>
            </p:cNvSpPr>
            <p:nvPr/>
          </p:nvSpPr>
          <p:spPr bwMode="auto">
            <a:xfrm>
              <a:off x="460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2" name="Oval 192"/>
            <p:cNvSpPr>
              <a:spLocks noChangeArrowheads="1"/>
            </p:cNvSpPr>
            <p:nvPr/>
          </p:nvSpPr>
          <p:spPr bwMode="auto">
            <a:xfrm>
              <a:off x="460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3" name="Oval 193"/>
            <p:cNvSpPr>
              <a:spLocks noChangeArrowheads="1"/>
            </p:cNvSpPr>
            <p:nvPr/>
          </p:nvSpPr>
          <p:spPr bwMode="auto">
            <a:xfrm>
              <a:off x="460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4" name="Oval 194"/>
            <p:cNvSpPr>
              <a:spLocks noChangeArrowheads="1"/>
            </p:cNvSpPr>
            <p:nvPr/>
          </p:nvSpPr>
          <p:spPr bwMode="auto">
            <a:xfrm>
              <a:off x="460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5" name="Oval 195"/>
            <p:cNvSpPr>
              <a:spLocks noChangeArrowheads="1"/>
            </p:cNvSpPr>
            <p:nvPr/>
          </p:nvSpPr>
          <p:spPr bwMode="auto">
            <a:xfrm>
              <a:off x="460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6" name="Oval 196"/>
            <p:cNvSpPr>
              <a:spLocks noChangeArrowheads="1"/>
            </p:cNvSpPr>
            <p:nvPr/>
          </p:nvSpPr>
          <p:spPr bwMode="auto">
            <a:xfrm>
              <a:off x="460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7" name="Oval 197"/>
            <p:cNvSpPr>
              <a:spLocks noChangeArrowheads="1"/>
            </p:cNvSpPr>
            <p:nvPr/>
          </p:nvSpPr>
          <p:spPr bwMode="auto">
            <a:xfrm>
              <a:off x="460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8" name="Oval 198"/>
            <p:cNvSpPr>
              <a:spLocks noChangeArrowheads="1"/>
            </p:cNvSpPr>
            <p:nvPr/>
          </p:nvSpPr>
          <p:spPr bwMode="auto">
            <a:xfrm>
              <a:off x="460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69" name="Oval 199"/>
            <p:cNvSpPr>
              <a:spLocks noChangeArrowheads="1"/>
            </p:cNvSpPr>
            <p:nvPr/>
          </p:nvSpPr>
          <p:spPr bwMode="auto">
            <a:xfrm>
              <a:off x="484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0" name="Oval 200"/>
            <p:cNvSpPr>
              <a:spLocks noChangeArrowheads="1"/>
            </p:cNvSpPr>
            <p:nvPr/>
          </p:nvSpPr>
          <p:spPr bwMode="auto">
            <a:xfrm>
              <a:off x="484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1" name="Oval 201"/>
            <p:cNvSpPr>
              <a:spLocks noChangeArrowheads="1"/>
            </p:cNvSpPr>
            <p:nvPr/>
          </p:nvSpPr>
          <p:spPr bwMode="auto">
            <a:xfrm>
              <a:off x="484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2" name="Oval 202"/>
            <p:cNvSpPr>
              <a:spLocks noChangeArrowheads="1"/>
            </p:cNvSpPr>
            <p:nvPr/>
          </p:nvSpPr>
          <p:spPr bwMode="auto">
            <a:xfrm>
              <a:off x="484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3" name="Oval 203"/>
            <p:cNvSpPr>
              <a:spLocks noChangeArrowheads="1"/>
            </p:cNvSpPr>
            <p:nvPr/>
          </p:nvSpPr>
          <p:spPr bwMode="auto">
            <a:xfrm>
              <a:off x="484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4" name="Oval 204"/>
            <p:cNvSpPr>
              <a:spLocks noChangeArrowheads="1"/>
            </p:cNvSpPr>
            <p:nvPr/>
          </p:nvSpPr>
          <p:spPr bwMode="auto">
            <a:xfrm>
              <a:off x="484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5" name="Oval 205"/>
            <p:cNvSpPr>
              <a:spLocks noChangeArrowheads="1"/>
            </p:cNvSpPr>
            <p:nvPr/>
          </p:nvSpPr>
          <p:spPr bwMode="auto">
            <a:xfrm>
              <a:off x="484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6" name="Oval 206"/>
            <p:cNvSpPr>
              <a:spLocks noChangeArrowheads="1"/>
            </p:cNvSpPr>
            <p:nvPr/>
          </p:nvSpPr>
          <p:spPr bwMode="auto">
            <a:xfrm>
              <a:off x="484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7" name="Oval 207"/>
            <p:cNvSpPr>
              <a:spLocks noChangeArrowheads="1"/>
            </p:cNvSpPr>
            <p:nvPr/>
          </p:nvSpPr>
          <p:spPr bwMode="auto">
            <a:xfrm>
              <a:off x="508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8" name="Oval 208"/>
            <p:cNvSpPr>
              <a:spLocks noChangeArrowheads="1"/>
            </p:cNvSpPr>
            <p:nvPr/>
          </p:nvSpPr>
          <p:spPr bwMode="auto">
            <a:xfrm>
              <a:off x="508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79" name="Oval 209"/>
            <p:cNvSpPr>
              <a:spLocks noChangeArrowheads="1"/>
            </p:cNvSpPr>
            <p:nvPr/>
          </p:nvSpPr>
          <p:spPr bwMode="auto">
            <a:xfrm>
              <a:off x="508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0" name="Oval 210"/>
            <p:cNvSpPr>
              <a:spLocks noChangeArrowheads="1"/>
            </p:cNvSpPr>
            <p:nvPr/>
          </p:nvSpPr>
          <p:spPr bwMode="auto">
            <a:xfrm>
              <a:off x="508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1" name="Oval 211"/>
            <p:cNvSpPr>
              <a:spLocks noChangeArrowheads="1"/>
            </p:cNvSpPr>
            <p:nvPr/>
          </p:nvSpPr>
          <p:spPr bwMode="auto">
            <a:xfrm>
              <a:off x="508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2" name="Oval 212"/>
            <p:cNvSpPr>
              <a:spLocks noChangeArrowheads="1"/>
            </p:cNvSpPr>
            <p:nvPr/>
          </p:nvSpPr>
          <p:spPr bwMode="auto">
            <a:xfrm>
              <a:off x="508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3" name="Oval 213"/>
            <p:cNvSpPr>
              <a:spLocks noChangeArrowheads="1"/>
            </p:cNvSpPr>
            <p:nvPr/>
          </p:nvSpPr>
          <p:spPr bwMode="auto">
            <a:xfrm>
              <a:off x="508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4" name="Oval 214"/>
            <p:cNvSpPr>
              <a:spLocks noChangeArrowheads="1"/>
            </p:cNvSpPr>
            <p:nvPr/>
          </p:nvSpPr>
          <p:spPr bwMode="auto">
            <a:xfrm>
              <a:off x="508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5" name="Oval 215"/>
            <p:cNvSpPr>
              <a:spLocks noChangeArrowheads="1"/>
            </p:cNvSpPr>
            <p:nvPr/>
          </p:nvSpPr>
          <p:spPr bwMode="auto">
            <a:xfrm>
              <a:off x="5328" y="158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6" name="Oval 216"/>
            <p:cNvSpPr>
              <a:spLocks noChangeArrowheads="1"/>
            </p:cNvSpPr>
            <p:nvPr/>
          </p:nvSpPr>
          <p:spPr bwMode="auto">
            <a:xfrm>
              <a:off x="5328" y="177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7" name="Oval 217"/>
            <p:cNvSpPr>
              <a:spLocks noChangeArrowheads="1"/>
            </p:cNvSpPr>
            <p:nvPr/>
          </p:nvSpPr>
          <p:spPr bwMode="auto">
            <a:xfrm>
              <a:off x="5328" y="196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8" name="Oval 218"/>
            <p:cNvSpPr>
              <a:spLocks noChangeArrowheads="1"/>
            </p:cNvSpPr>
            <p:nvPr/>
          </p:nvSpPr>
          <p:spPr bwMode="auto">
            <a:xfrm>
              <a:off x="5328" y="2160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89" name="Oval 219"/>
            <p:cNvSpPr>
              <a:spLocks noChangeArrowheads="1"/>
            </p:cNvSpPr>
            <p:nvPr/>
          </p:nvSpPr>
          <p:spPr bwMode="auto">
            <a:xfrm>
              <a:off x="5328" y="2352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0" name="Oval 220"/>
            <p:cNvSpPr>
              <a:spLocks noChangeArrowheads="1"/>
            </p:cNvSpPr>
            <p:nvPr/>
          </p:nvSpPr>
          <p:spPr bwMode="auto">
            <a:xfrm>
              <a:off x="5328" y="2544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1" name="Oval 221"/>
            <p:cNvSpPr>
              <a:spLocks noChangeArrowheads="1"/>
            </p:cNvSpPr>
            <p:nvPr/>
          </p:nvSpPr>
          <p:spPr bwMode="auto">
            <a:xfrm>
              <a:off x="5328" y="2736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92" name="Oval 222"/>
            <p:cNvSpPr>
              <a:spLocks noChangeArrowheads="1"/>
            </p:cNvSpPr>
            <p:nvPr/>
          </p:nvSpPr>
          <p:spPr bwMode="auto">
            <a:xfrm>
              <a:off x="5328" y="2928"/>
              <a:ext cx="96" cy="9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754" name="Group 223"/>
          <p:cNvGrpSpPr>
            <a:grpSpLocks/>
          </p:cNvGrpSpPr>
          <p:nvPr/>
        </p:nvGrpSpPr>
        <p:grpSpPr bwMode="auto">
          <a:xfrm>
            <a:off x="660400" y="4102100"/>
            <a:ext cx="1752600" cy="1600200"/>
            <a:chOff x="2624" y="1528"/>
            <a:chExt cx="1104" cy="1008"/>
          </a:xfrm>
        </p:grpSpPr>
        <p:sp>
          <p:nvSpPr>
            <p:cNvPr id="31787" name="Oval 224"/>
            <p:cNvSpPr>
              <a:spLocks noChangeArrowheads="1"/>
            </p:cNvSpPr>
            <p:nvPr/>
          </p:nvSpPr>
          <p:spPr bwMode="auto">
            <a:xfrm>
              <a:off x="2624" y="1528"/>
              <a:ext cx="1104" cy="1008"/>
            </a:xfrm>
            <a:prstGeom prst="ellipse">
              <a:avLst/>
            </a:prstGeom>
            <a:solidFill>
              <a:srgbClr val="0066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88" name="Picture 22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009" y="1840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5" name="Group 226"/>
          <p:cNvGrpSpPr>
            <a:grpSpLocks/>
          </p:cNvGrpSpPr>
          <p:nvPr/>
        </p:nvGrpSpPr>
        <p:grpSpPr bwMode="auto">
          <a:xfrm>
            <a:off x="2184400" y="4102100"/>
            <a:ext cx="1752600" cy="1600200"/>
            <a:chOff x="3584" y="1528"/>
            <a:chExt cx="1104" cy="1008"/>
          </a:xfrm>
        </p:grpSpPr>
        <p:sp>
          <p:nvSpPr>
            <p:cNvPr id="31785" name="Oval 227"/>
            <p:cNvSpPr>
              <a:spLocks noChangeArrowheads="1"/>
            </p:cNvSpPr>
            <p:nvPr/>
          </p:nvSpPr>
          <p:spPr bwMode="auto">
            <a:xfrm>
              <a:off x="3584" y="1528"/>
              <a:ext cx="1104" cy="1008"/>
            </a:xfrm>
            <a:prstGeom prst="ellipse">
              <a:avLst/>
            </a:prstGeom>
            <a:solidFill>
              <a:srgbClr val="0066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86" name="Picture 228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969" y="1840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6" name="Group 229"/>
          <p:cNvGrpSpPr>
            <a:grpSpLocks/>
          </p:cNvGrpSpPr>
          <p:nvPr/>
        </p:nvGrpSpPr>
        <p:grpSpPr bwMode="auto">
          <a:xfrm>
            <a:off x="1447800" y="4703763"/>
            <a:ext cx="1752600" cy="1600200"/>
            <a:chOff x="3120" y="1872"/>
            <a:chExt cx="1104" cy="1008"/>
          </a:xfrm>
        </p:grpSpPr>
        <p:sp>
          <p:nvSpPr>
            <p:cNvPr id="31783" name="Oval 230"/>
            <p:cNvSpPr>
              <a:spLocks noChangeArrowheads="1"/>
            </p:cNvSpPr>
            <p:nvPr/>
          </p:nvSpPr>
          <p:spPr bwMode="auto">
            <a:xfrm>
              <a:off x="3120" y="1872"/>
              <a:ext cx="1104" cy="1008"/>
            </a:xfrm>
            <a:prstGeom prst="ellipse">
              <a:avLst/>
            </a:prstGeom>
            <a:solidFill>
              <a:srgbClr val="0066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84" name="Picture 23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505" y="2184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57" name="Group 232"/>
          <p:cNvGrpSpPr>
            <a:grpSpLocks/>
          </p:cNvGrpSpPr>
          <p:nvPr/>
        </p:nvGrpSpPr>
        <p:grpSpPr bwMode="auto">
          <a:xfrm>
            <a:off x="2590800" y="5249863"/>
            <a:ext cx="1752600" cy="1600200"/>
            <a:chOff x="3120" y="1872"/>
            <a:chExt cx="1104" cy="1008"/>
          </a:xfrm>
        </p:grpSpPr>
        <p:sp>
          <p:nvSpPr>
            <p:cNvPr id="31781" name="Oval 233"/>
            <p:cNvSpPr>
              <a:spLocks noChangeArrowheads="1"/>
            </p:cNvSpPr>
            <p:nvPr/>
          </p:nvSpPr>
          <p:spPr bwMode="auto">
            <a:xfrm>
              <a:off x="3120" y="1872"/>
              <a:ext cx="1104" cy="1008"/>
            </a:xfrm>
            <a:prstGeom prst="ellipse">
              <a:avLst/>
            </a:prstGeom>
            <a:solidFill>
              <a:srgbClr val="006600">
                <a:alpha val="39999"/>
              </a:srgb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82" name="Picture 2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3505" y="2184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58" name="Text Box 249"/>
          <p:cNvSpPr txBox="1">
            <a:spLocks noChangeArrowheads="1"/>
          </p:cNvSpPr>
          <p:nvPr/>
        </p:nvSpPr>
        <p:spPr bwMode="auto">
          <a:xfrm>
            <a:off x="1212811" y="1676400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  <a:latin typeface="Tahoma" pitchFamily="34" charset="0"/>
              </a:rPr>
              <a:t>1</a:t>
            </a:r>
            <a:endParaRPr lang="en-US" b="1" baseline="-25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59" name="Text Box 250"/>
          <p:cNvSpPr txBox="1">
            <a:spLocks noChangeArrowheads="1"/>
          </p:cNvSpPr>
          <p:nvPr/>
        </p:nvSpPr>
        <p:spPr bwMode="auto">
          <a:xfrm>
            <a:off x="2757448" y="1676400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  <a:latin typeface="Tahoma" pitchFamily="34" charset="0"/>
              </a:rPr>
              <a:t>2</a:t>
            </a:r>
            <a:endParaRPr lang="en-US" b="1" baseline="-25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60" name="Text Box 251"/>
          <p:cNvSpPr txBox="1">
            <a:spLocks noChangeArrowheads="1"/>
          </p:cNvSpPr>
          <p:nvPr/>
        </p:nvSpPr>
        <p:spPr bwMode="auto">
          <a:xfrm>
            <a:off x="1233448" y="4648200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  <a:latin typeface="Tahoma" pitchFamily="34" charset="0"/>
              </a:rPr>
              <a:t>1</a:t>
            </a:r>
            <a:endParaRPr lang="en-US" b="1" baseline="-25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61" name="Text Box 252"/>
          <p:cNvSpPr txBox="1">
            <a:spLocks noChangeArrowheads="1"/>
          </p:cNvSpPr>
          <p:nvPr/>
        </p:nvSpPr>
        <p:spPr bwMode="auto">
          <a:xfrm>
            <a:off x="2778086" y="4648200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  <a:latin typeface="Tahoma" pitchFamily="34" charset="0"/>
              </a:rPr>
              <a:t>2</a:t>
            </a:r>
            <a:endParaRPr lang="en-US" b="1" baseline="-25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62" name="Text Box 253"/>
          <p:cNvSpPr txBox="1">
            <a:spLocks noChangeArrowheads="1"/>
          </p:cNvSpPr>
          <p:nvPr/>
        </p:nvSpPr>
        <p:spPr bwMode="auto">
          <a:xfrm>
            <a:off x="1995448" y="5257800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  <a:latin typeface="Tahoma" pitchFamily="34" charset="0"/>
              </a:rPr>
              <a:t>3</a:t>
            </a:r>
            <a:endParaRPr lang="en-US" b="1" baseline="-250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763" name="Text Box 254"/>
          <p:cNvSpPr txBox="1">
            <a:spLocks noChangeArrowheads="1"/>
          </p:cNvSpPr>
          <p:nvPr/>
        </p:nvSpPr>
        <p:spPr bwMode="auto">
          <a:xfrm>
            <a:off x="3120306" y="5791200"/>
            <a:ext cx="6319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b="1" dirty="0" smtClean="0">
                <a:solidFill>
                  <a:schemeClr val="bg1"/>
                </a:solidFill>
                <a:latin typeface="Tahoma" pitchFamily="34" charset="0"/>
              </a:rPr>
              <a:t>W</a:t>
            </a:r>
            <a:r>
              <a:rPr lang="en-US" b="1" baseline="-25000" dirty="0" smtClean="0">
                <a:solidFill>
                  <a:schemeClr val="bg1"/>
                </a:solidFill>
                <a:latin typeface="Tahoma" pitchFamily="34" charset="0"/>
              </a:rPr>
              <a:t>4</a:t>
            </a:r>
            <a:endParaRPr lang="en-US" b="1" baseline="-250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0" name="Group 271"/>
          <p:cNvGrpSpPr>
            <a:grpSpLocks/>
          </p:cNvGrpSpPr>
          <p:nvPr/>
        </p:nvGrpSpPr>
        <p:grpSpPr bwMode="auto">
          <a:xfrm>
            <a:off x="3303608" y="5326063"/>
            <a:ext cx="1752600" cy="1600200"/>
            <a:chOff x="2337" y="3355"/>
            <a:chExt cx="1104" cy="1008"/>
          </a:xfrm>
        </p:grpSpPr>
        <p:sp>
          <p:nvSpPr>
            <p:cNvPr id="31778" name="Oval 235"/>
            <p:cNvSpPr>
              <a:spLocks noChangeArrowheads="1"/>
            </p:cNvSpPr>
            <p:nvPr/>
          </p:nvSpPr>
          <p:spPr bwMode="auto">
            <a:xfrm>
              <a:off x="2337" y="3355"/>
              <a:ext cx="1104" cy="1008"/>
            </a:xfrm>
            <a:prstGeom prst="ellipse">
              <a:avLst/>
            </a:prstGeom>
            <a:solidFill>
              <a:schemeClr val="folHlink">
                <a:alpha val="39999"/>
              </a:scheme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79" name="Picture 23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2497" y="3667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80" name="Text Box 255"/>
            <p:cNvSpPr txBox="1">
              <a:spLocks noChangeArrowheads="1"/>
            </p:cNvSpPr>
            <p:nvPr/>
          </p:nvSpPr>
          <p:spPr bwMode="auto">
            <a:xfrm>
              <a:off x="2555" y="3696"/>
              <a:ext cx="2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</a:rPr>
                <a:t>x</a:t>
              </a:r>
              <a:endParaRPr lang="en-US" b="1" baseline="-250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grpSp>
        <p:nvGrpSpPr>
          <p:cNvPr id="11" name="Group 272"/>
          <p:cNvGrpSpPr>
            <a:grpSpLocks/>
          </p:cNvGrpSpPr>
          <p:nvPr/>
        </p:nvGrpSpPr>
        <p:grpSpPr bwMode="auto">
          <a:xfrm>
            <a:off x="3352800" y="2286000"/>
            <a:ext cx="1752600" cy="1600200"/>
            <a:chOff x="2112" y="1440"/>
            <a:chExt cx="1104" cy="1008"/>
          </a:xfrm>
        </p:grpSpPr>
        <p:sp>
          <p:nvSpPr>
            <p:cNvPr id="31775" name="Oval 115"/>
            <p:cNvSpPr>
              <a:spLocks noChangeArrowheads="1"/>
            </p:cNvSpPr>
            <p:nvPr/>
          </p:nvSpPr>
          <p:spPr bwMode="auto">
            <a:xfrm>
              <a:off x="2112" y="1440"/>
              <a:ext cx="1104" cy="1008"/>
            </a:xfrm>
            <a:prstGeom prst="ellipse">
              <a:avLst/>
            </a:prstGeom>
            <a:solidFill>
              <a:schemeClr val="folHlink">
                <a:alpha val="39999"/>
              </a:schemeClr>
            </a:solidFill>
            <a:ln w="38100">
              <a:solidFill>
                <a:srgbClr val="008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1776" name="Picture 116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77"/>
            <a:stretch>
              <a:fillRect/>
            </a:stretch>
          </p:blipFill>
          <p:spPr bwMode="auto">
            <a:xfrm>
              <a:off x="2497" y="1752"/>
              <a:ext cx="322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77" name="Text Box 256"/>
            <p:cNvSpPr txBox="1">
              <a:spLocks noChangeArrowheads="1"/>
            </p:cNvSpPr>
            <p:nvPr/>
          </p:nvSpPr>
          <p:spPr bwMode="auto">
            <a:xfrm>
              <a:off x="2570" y="1776"/>
              <a:ext cx="23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/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</a:rPr>
                <a:t>x</a:t>
              </a:r>
              <a:endParaRPr lang="en-US" b="1" baseline="-250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31766" name="Text Box 257"/>
          <p:cNvSpPr txBox="1">
            <a:spLocks noChangeArrowheads="1"/>
          </p:cNvSpPr>
          <p:nvPr/>
        </p:nvSpPr>
        <p:spPr bwMode="auto">
          <a:xfrm>
            <a:off x="5147551" y="1066800"/>
            <a:ext cx="17556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dirty="0">
                <a:latin typeface="Tahoma" pitchFamily="34" charset="0"/>
              </a:rPr>
              <a:t>T</a:t>
            </a:r>
            <a:r>
              <a:rPr lang="en-US" dirty="0" smtClean="0">
                <a:latin typeface="Tahoma" pitchFamily="34" charset="0"/>
              </a:rPr>
              <a:t>={W</a:t>
            </a:r>
            <a:r>
              <a:rPr lang="en-US" baseline="-25000" dirty="0" smtClean="0">
                <a:latin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</a:rPr>
              <a:t>,W</a:t>
            </a:r>
            <a:r>
              <a:rPr lang="en-US" baseline="-25000" dirty="0" smtClean="0">
                <a:latin typeface="Tahoma" pitchFamily="34" charset="0"/>
              </a:rPr>
              <a:t>2</a:t>
            </a:r>
            <a:r>
              <a:rPr lang="en-US" dirty="0">
                <a:latin typeface="Tahoma" pitchFamily="34" charset="0"/>
              </a:rPr>
              <a:t>}</a:t>
            </a:r>
          </a:p>
        </p:txBody>
      </p:sp>
      <p:sp>
        <p:nvSpPr>
          <p:cNvPr id="31767" name="Rectangle 259"/>
          <p:cNvSpPr>
            <a:spLocks noChangeArrowheads="1"/>
          </p:cNvSpPr>
          <p:nvPr/>
        </p:nvSpPr>
        <p:spPr bwMode="auto">
          <a:xfrm>
            <a:off x="5300031" y="6096000"/>
            <a:ext cx="2231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</a:rPr>
              <a:t>S </a:t>
            </a:r>
            <a:r>
              <a:rPr lang="en-US" dirty="0">
                <a:latin typeface="Tahoma" pitchFamily="34" charset="0"/>
              </a:rPr>
              <a:t>= </a:t>
            </a:r>
            <a:r>
              <a:rPr lang="en-US" dirty="0" smtClean="0">
                <a:latin typeface="Tahoma" pitchFamily="34" charset="0"/>
              </a:rPr>
              <a:t>{W</a:t>
            </a:r>
            <a:r>
              <a:rPr lang="en-US" baseline="-25000" dirty="0" smtClean="0">
                <a:latin typeface="Tahoma" pitchFamily="34" charset="0"/>
              </a:rPr>
              <a:t>1</a:t>
            </a:r>
            <a:r>
              <a:rPr lang="en-US" dirty="0" smtClean="0">
                <a:latin typeface="Tahoma" pitchFamily="34" charset="0"/>
              </a:rPr>
              <a:t>,W</a:t>
            </a:r>
            <a:r>
              <a:rPr lang="en-US" baseline="-25000" dirty="0" smtClean="0">
                <a:latin typeface="Tahoma" pitchFamily="34" charset="0"/>
              </a:rPr>
              <a:t>2</a:t>
            </a:r>
            <a:r>
              <a:rPr lang="en-US" dirty="0" smtClean="0">
                <a:latin typeface="Tahoma" pitchFamily="34" charset="0"/>
              </a:rPr>
              <a:t>,W</a:t>
            </a:r>
            <a:r>
              <a:rPr lang="en-US" baseline="-25000" dirty="0" smtClean="0">
                <a:latin typeface="Tahoma" pitchFamily="34" charset="0"/>
              </a:rPr>
              <a:t>3</a:t>
            </a:r>
            <a:r>
              <a:rPr lang="en-US" dirty="0" smtClean="0">
                <a:latin typeface="Tahoma" pitchFamily="34" charset="0"/>
              </a:rPr>
              <a:t>,W</a:t>
            </a:r>
            <a:r>
              <a:rPr lang="en-US" baseline="-25000" dirty="0" smtClean="0">
                <a:latin typeface="Tahoma" pitchFamily="34" charset="0"/>
              </a:rPr>
              <a:t>4</a:t>
            </a:r>
            <a:r>
              <a:rPr lang="en-US" dirty="0">
                <a:latin typeface="Tahoma" pitchFamily="34" charset="0"/>
              </a:rPr>
              <a:t>}</a:t>
            </a:r>
          </a:p>
        </p:txBody>
      </p:sp>
      <p:sp>
        <p:nvSpPr>
          <p:cNvPr id="887045" name="Text Box 261"/>
          <p:cNvSpPr txBox="1">
            <a:spLocks noChangeArrowheads="1"/>
          </p:cNvSpPr>
          <p:nvPr/>
        </p:nvSpPr>
        <p:spPr bwMode="auto">
          <a:xfrm>
            <a:off x="5867400" y="3048000"/>
            <a:ext cx="1987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dirty="0" smtClean="0">
                <a:latin typeface="Tahoma" pitchFamily="34" charset="0"/>
              </a:rPr>
              <a:t>f(T</a:t>
            </a:r>
            <a:r>
              <a:rPr lang="en-US" dirty="0" smtClean="0">
                <a:latin typeface="cmsy10" pitchFamily="34" charset="0"/>
              </a:rPr>
              <a:t>[</a:t>
            </a:r>
            <a:r>
              <a:rPr lang="en-US" dirty="0" smtClean="0">
                <a:latin typeface="Tahoma" pitchFamily="34" charset="0"/>
              </a:rPr>
              <a:t>{x})-f(T)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87047" name="Text Box 263"/>
          <p:cNvSpPr txBox="1">
            <a:spLocks noChangeArrowheads="1"/>
          </p:cNvSpPr>
          <p:nvPr/>
        </p:nvSpPr>
        <p:spPr bwMode="auto">
          <a:xfrm>
            <a:off x="5791200" y="4495800"/>
            <a:ext cx="19623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hangingPunct="1"/>
            <a:r>
              <a:rPr lang="en-US" dirty="0" smtClean="0">
                <a:latin typeface="Tahoma" pitchFamily="34" charset="0"/>
              </a:rPr>
              <a:t>f(S</a:t>
            </a:r>
            <a:r>
              <a:rPr lang="en-US" dirty="0" smtClean="0">
                <a:latin typeface="cmsy10" pitchFamily="34" charset="0"/>
              </a:rPr>
              <a:t>[</a:t>
            </a:r>
            <a:r>
              <a:rPr lang="en-US" dirty="0" smtClean="0">
                <a:latin typeface="Tahoma" pitchFamily="34" charset="0"/>
              </a:rPr>
              <a:t>{x})-f(S)</a:t>
            </a:r>
            <a:endParaRPr lang="en-US" dirty="0">
              <a:latin typeface="Tahoma" pitchFamily="34" charset="0"/>
            </a:endParaRPr>
          </a:p>
        </p:txBody>
      </p:sp>
      <p:sp>
        <p:nvSpPr>
          <p:cNvPr id="887049" name="Text Box 265"/>
          <p:cNvSpPr txBox="1">
            <a:spLocks noChangeArrowheads="1"/>
          </p:cNvSpPr>
          <p:nvPr/>
        </p:nvSpPr>
        <p:spPr bwMode="auto">
          <a:xfrm>
            <a:off x="6689725" y="3810000"/>
            <a:ext cx="42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>
                <a:latin typeface="cmsy10" pitchFamily="34" charset="0"/>
              </a:rPr>
              <a:t>¸</a:t>
            </a:r>
          </a:p>
        </p:txBody>
      </p:sp>
      <p:sp>
        <p:nvSpPr>
          <p:cNvPr id="887053" name="Oval 269"/>
          <p:cNvSpPr>
            <a:spLocks noChangeArrowheads="1"/>
          </p:cNvSpPr>
          <p:nvPr/>
        </p:nvSpPr>
        <p:spPr bwMode="auto">
          <a:xfrm>
            <a:off x="3352800" y="2284413"/>
            <a:ext cx="1752600" cy="160020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7054" name="Freeform 270"/>
          <p:cNvSpPr>
            <a:spLocks/>
          </p:cNvSpPr>
          <p:nvPr/>
        </p:nvSpPr>
        <p:spPr bwMode="auto">
          <a:xfrm>
            <a:off x="3766458" y="5319713"/>
            <a:ext cx="1370013" cy="1624012"/>
          </a:xfrm>
          <a:custGeom>
            <a:avLst/>
            <a:gdLst>
              <a:gd name="T0" fmla="*/ 112 w 863"/>
              <a:gd name="T1" fmla="*/ 8 h 1023"/>
              <a:gd name="T2" fmla="*/ 352 w 863"/>
              <a:gd name="T3" fmla="*/ 8 h 1023"/>
              <a:gd name="T4" fmla="*/ 544 w 863"/>
              <a:gd name="T5" fmla="*/ 56 h 1023"/>
              <a:gd name="T6" fmla="*/ 736 w 863"/>
              <a:gd name="T7" fmla="*/ 200 h 1023"/>
              <a:gd name="T8" fmla="*/ 809 w 863"/>
              <a:gd name="T9" fmla="*/ 367 h 1023"/>
              <a:gd name="T10" fmla="*/ 815 w 863"/>
              <a:gd name="T11" fmla="*/ 668 h 1023"/>
              <a:gd name="T12" fmla="*/ 521 w 863"/>
              <a:gd name="T13" fmla="*/ 968 h 1023"/>
              <a:gd name="T14" fmla="*/ 183 w 863"/>
              <a:gd name="T15" fmla="*/ 999 h 1023"/>
              <a:gd name="T16" fmla="*/ 0 w 863"/>
              <a:gd name="T17" fmla="*/ 931 h 1023"/>
              <a:gd name="T18" fmla="*/ 116 w 863"/>
              <a:gd name="T19" fmla="*/ 882 h 1023"/>
              <a:gd name="T20" fmla="*/ 226 w 863"/>
              <a:gd name="T21" fmla="*/ 790 h 1023"/>
              <a:gd name="T22" fmla="*/ 361 w 863"/>
              <a:gd name="T23" fmla="*/ 508 h 1023"/>
              <a:gd name="T24" fmla="*/ 282 w 863"/>
              <a:gd name="T25" fmla="*/ 190 h 1023"/>
              <a:gd name="T26" fmla="*/ 110 w 863"/>
              <a:gd name="T27" fmla="*/ 6 h 102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863"/>
              <a:gd name="T43" fmla="*/ 0 h 1023"/>
              <a:gd name="T44" fmla="*/ 863 w 863"/>
              <a:gd name="T45" fmla="*/ 1023 h 102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863" h="1023">
                <a:moveTo>
                  <a:pt x="112" y="8"/>
                </a:moveTo>
                <a:cubicBezTo>
                  <a:pt x="196" y="4"/>
                  <a:pt x="280" y="0"/>
                  <a:pt x="352" y="8"/>
                </a:cubicBezTo>
                <a:cubicBezTo>
                  <a:pt x="424" y="16"/>
                  <a:pt x="480" y="24"/>
                  <a:pt x="544" y="56"/>
                </a:cubicBezTo>
                <a:cubicBezTo>
                  <a:pt x="608" y="88"/>
                  <a:pt x="692" y="148"/>
                  <a:pt x="736" y="200"/>
                </a:cubicBezTo>
                <a:cubicBezTo>
                  <a:pt x="780" y="252"/>
                  <a:pt x="796" y="289"/>
                  <a:pt x="809" y="367"/>
                </a:cubicBezTo>
                <a:cubicBezTo>
                  <a:pt x="822" y="445"/>
                  <a:pt x="863" y="568"/>
                  <a:pt x="815" y="668"/>
                </a:cubicBezTo>
                <a:cubicBezTo>
                  <a:pt x="767" y="768"/>
                  <a:pt x="626" y="913"/>
                  <a:pt x="521" y="968"/>
                </a:cubicBezTo>
                <a:cubicBezTo>
                  <a:pt x="416" y="1023"/>
                  <a:pt x="270" y="1005"/>
                  <a:pt x="183" y="999"/>
                </a:cubicBezTo>
                <a:cubicBezTo>
                  <a:pt x="96" y="993"/>
                  <a:pt x="11" y="950"/>
                  <a:pt x="0" y="931"/>
                </a:cubicBezTo>
                <a:lnTo>
                  <a:pt x="116" y="882"/>
                </a:lnTo>
                <a:cubicBezTo>
                  <a:pt x="154" y="858"/>
                  <a:pt x="185" y="852"/>
                  <a:pt x="226" y="790"/>
                </a:cubicBezTo>
                <a:cubicBezTo>
                  <a:pt x="267" y="728"/>
                  <a:pt x="352" y="608"/>
                  <a:pt x="361" y="508"/>
                </a:cubicBezTo>
                <a:cubicBezTo>
                  <a:pt x="370" y="408"/>
                  <a:pt x="324" y="274"/>
                  <a:pt x="282" y="190"/>
                </a:cubicBezTo>
                <a:cubicBezTo>
                  <a:pt x="240" y="106"/>
                  <a:pt x="146" y="44"/>
                  <a:pt x="110" y="6"/>
                </a:cubicBezTo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7044" name="Line 260"/>
          <p:cNvSpPr>
            <a:spLocks noChangeShapeType="1"/>
          </p:cNvSpPr>
          <p:nvPr/>
        </p:nvSpPr>
        <p:spPr bwMode="auto">
          <a:xfrm flipH="1" flipV="1">
            <a:off x="4876800" y="2971800"/>
            <a:ext cx="9906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7046" name="Line 262"/>
          <p:cNvSpPr>
            <a:spLocks noChangeShapeType="1"/>
          </p:cNvSpPr>
          <p:nvPr/>
        </p:nvSpPr>
        <p:spPr bwMode="auto">
          <a:xfrm flipH="1">
            <a:off x="4699000" y="4724400"/>
            <a:ext cx="1092200" cy="1143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174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90"/>
    </mc:Choice>
    <mc:Fallback xmlns="">
      <p:transition spd="slow" advTm="37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045" grpId="0"/>
      <p:bldP spid="887047" grpId="0"/>
      <p:bldP spid="887049" grpId="0"/>
      <p:bldP spid="887053" grpId="0" animBg="1"/>
      <p:bldP spid="887054" grpId="0" animBg="1"/>
      <p:bldP spid="887044" grpId="0" animBg="1"/>
      <p:bldP spid="8870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8813" y="1772646"/>
            <a:ext cx="6509084" cy="5373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f(S)+f(T)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T) +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T), 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S,T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bri"/>
              </a:rPr>
              <a:t>V</a:t>
            </a:r>
            <a:endParaRPr lang="en-US" sz="2400" baseline="30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Submodular</a:t>
            </a:r>
            <a:r>
              <a:rPr lang="en-US" sz="4000" dirty="0" smtClean="0">
                <a:latin typeface="Comic Sans MS" pitchFamily="66" charset="0"/>
              </a:rPr>
              <a:t> functions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44" y="1018414"/>
            <a:ext cx="70487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V={1,2, …, n}; set-function   f : 2</a:t>
            </a:r>
            <a:r>
              <a:rPr lang="en-US" sz="3000" baseline="30000" dirty="0" smtClean="0">
                <a:latin typeface="Comic Sans MS" pitchFamily="66" charset="0"/>
              </a:rPr>
              <a:t>V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smtClean="0">
                <a:latin typeface="cmsy10"/>
              </a:rPr>
              <a:t>!</a:t>
            </a:r>
            <a:r>
              <a:rPr lang="en-US" sz="3000" dirty="0" smtClean="0">
                <a:latin typeface="Comic Sans MS" pitchFamily="66" charset="0"/>
              </a:rPr>
              <a:t>  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63622" y="2524228"/>
            <a:ext cx="5090427" cy="567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Decreasing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marginal return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8707" y="3068055"/>
            <a:ext cx="8678726" cy="6857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f(T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{x})-f(T)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{x})-f(S),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S,T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V, 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T, x not in T</a:t>
            </a:r>
            <a:endParaRPr lang="en-US" sz="2400" baseline="30000" dirty="0" smtClean="0">
              <a:solidFill>
                <a:schemeClr val="tx1"/>
              </a:solidFill>
              <a:latin typeface="Comic Sans MS"/>
            </a:endParaRPr>
          </a:p>
          <a:p>
            <a:endParaRPr lang="en-US" sz="2400" baseline="30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807604" y="5281808"/>
            <a:ext cx="7446027" cy="988156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Concave Functions</a:t>
            </a:r>
            <a:r>
              <a:rPr lang="en-US" sz="2000" dirty="0" smtClean="0">
                <a:latin typeface="Comic Sans MS" pitchFamily="66" charset="0"/>
              </a:rPr>
              <a:t>   Let h </a:t>
            </a:r>
            <a:r>
              <a:rPr lang="en-US" sz="2000" dirty="0" smtClean="0"/>
              <a:t>: </a:t>
            </a:r>
            <a:r>
              <a:rPr lang="en-US" sz="2000" dirty="0" smtClean="0">
                <a:latin typeface="msbm10"/>
              </a:rPr>
              <a:t>R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cmsy10"/>
              </a:rPr>
              <a:t>!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msbm10"/>
              </a:rPr>
              <a:t>R</a:t>
            </a:r>
            <a:r>
              <a:rPr lang="en-US" sz="2000" dirty="0" smtClean="0"/>
              <a:t> be concave.</a:t>
            </a:r>
            <a:br>
              <a:rPr lang="en-US" sz="2000" dirty="0" smtClean="0"/>
            </a:br>
            <a:r>
              <a:rPr lang="en-US" sz="2000" dirty="0" smtClean="0">
                <a:latin typeface="Comic Sans MS" pitchFamily="66" charset="0"/>
              </a:rPr>
              <a:t> For each S </a:t>
            </a:r>
            <a:r>
              <a:rPr lang="en-US" sz="2000" dirty="0" smtClean="0">
                <a:latin typeface="cmsy10"/>
              </a:rPr>
              <a:t>µ</a:t>
            </a:r>
            <a:r>
              <a:rPr lang="en-US" sz="2000" dirty="0" smtClean="0">
                <a:latin typeface="Comic Sans MS" pitchFamily="66" charset="0"/>
              </a:rPr>
              <a:t> V</a:t>
            </a:r>
            <a:r>
              <a:rPr lang="en-US" sz="2000" dirty="0" smtClean="0"/>
              <a:t>, </a:t>
            </a:r>
            <a:r>
              <a:rPr lang="en-US" sz="2000" dirty="0" smtClean="0">
                <a:latin typeface="Comic Sans MS" pitchFamily="66" charset="0"/>
              </a:rPr>
              <a:t>let f(S) = h(|S|)</a:t>
            </a:r>
          </a:p>
          <a:p>
            <a:endParaRPr lang="en-US" sz="2000" b="1" dirty="0" smtClean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78003" y="4414533"/>
            <a:ext cx="7222966" cy="92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Vector Spaces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  Let V={v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1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sym typeface="Symbol"/>
              </a:rPr>
              <a:t>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,v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}, each 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v</a:t>
            </a:r>
            <a:r>
              <a:rPr kumimoji="0" lang="en-US" sz="2000" strike="noStrike" kern="1200" cap="none" spc="0" normalizeH="0" baseline="-5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</a:rPr>
              <a:t>i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smtClean="0">
                <a:latin typeface="cmsy10"/>
              </a:rPr>
              <a:t>2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kumimoji="0" lang="en-US" sz="200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F</a:t>
            </a:r>
            <a:r>
              <a:rPr kumimoji="0" lang="en-US" sz="2000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/>
              </a:rPr>
              <a:t>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.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For each S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msy10"/>
              </a:rPr>
              <a:t>µ</a:t>
            </a:r>
            <a:r>
              <a:rPr lang="en-US" sz="2000" dirty="0" smtClean="0">
                <a:latin typeface="Comic Sans MS" pitchFamily="66" charset="0"/>
              </a:rPr>
              <a:t> 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, let f(S) = rank(V[S])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66004" y="3938933"/>
            <a:ext cx="2755250" cy="53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chemeClr val="tx1"/>
                </a:solidFill>
                <a:latin typeface="Comic Sans MS" pitchFamily="66" charset="0"/>
              </a:rPr>
              <a:t>Examples:</a:t>
            </a:r>
            <a:endParaRPr lang="en-US" sz="20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0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8813" y="1772646"/>
            <a:ext cx="6509084" cy="5373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f(S)+f(T)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Å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T) + f(S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[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T),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S,T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V</a:t>
            </a:r>
            <a:endParaRPr lang="en-US" sz="2400" baseline="300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Submodular</a:t>
            </a:r>
            <a:r>
              <a:rPr lang="en-US" sz="4000" dirty="0" smtClean="0">
                <a:latin typeface="Comic Sans MS" pitchFamily="66" charset="0"/>
              </a:rPr>
              <a:t> functions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2744" y="1018414"/>
            <a:ext cx="70487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latin typeface="Comic Sans MS" pitchFamily="66" charset="0"/>
              </a:rPr>
              <a:t>V={1,2, …, n}; set-function   f : 2</a:t>
            </a:r>
            <a:r>
              <a:rPr lang="en-US" sz="3000" baseline="30000" dirty="0" smtClean="0">
                <a:latin typeface="Comic Sans MS" pitchFamily="66" charset="0"/>
              </a:rPr>
              <a:t>V</a:t>
            </a:r>
            <a:r>
              <a:rPr lang="en-US" sz="3000" dirty="0" smtClean="0">
                <a:latin typeface="Comic Sans MS" pitchFamily="66" charset="0"/>
              </a:rPr>
              <a:t> </a:t>
            </a:r>
            <a:r>
              <a:rPr lang="en-US" sz="3000" dirty="0" smtClean="0">
                <a:latin typeface="cmsy10"/>
              </a:rPr>
              <a:t>!</a:t>
            </a:r>
            <a:r>
              <a:rPr lang="en-US" sz="3000" dirty="0" smtClean="0">
                <a:latin typeface="Comic Sans MS" pitchFamily="66" charset="0"/>
              </a:rPr>
              <a:t>  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13874" y="2526635"/>
            <a:ext cx="3717757" cy="5173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f(S)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·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f(T) , 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38736" y="3188374"/>
            <a:ext cx="3128211" cy="517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f(S)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¸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0,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8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S </a:t>
            </a:r>
            <a:r>
              <a:rPr lang="en-US" sz="2400" dirty="0" smtClean="0">
                <a:solidFill>
                  <a:schemeClr val="tx1"/>
                </a:solidFill>
                <a:latin typeface="cmsy10"/>
              </a:rPr>
              <a:t>µ</a:t>
            </a:r>
            <a:r>
              <a:rPr lang="en-US" sz="2400" dirty="0" smtClean="0">
                <a:solidFill>
                  <a:schemeClr val="tx1"/>
                </a:solidFill>
                <a:latin typeface="Comic Sans MS" pitchFamily="66" charset="0"/>
              </a:rPr>
              <a:t> V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4092" y="3112741"/>
            <a:ext cx="2755250" cy="53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400" b="1" u="sng" dirty="0" smtClean="0">
                <a:solidFill>
                  <a:schemeClr val="tx1"/>
                </a:solidFill>
                <a:latin typeface="Comic Sans MS" pitchFamily="66" charset="0"/>
              </a:rPr>
              <a:t>Non-negative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6076" y="2471029"/>
            <a:ext cx="2442429" cy="532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  </a:t>
            </a:r>
            <a:r>
              <a:rPr lang="en-US" sz="2400" b="1" u="sng" dirty="0" smtClean="0">
                <a:solidFill>
                  <a:schemeClr val="tx1"/>
                </a:solidFill>
                <a:latin typeface="Comic Sans MS" pitchFamily="66" charset="0"/>
              </a:rPr>
              <a:t>Monotone</a:t>
            </a:r>
            <a:r>
              <a:rPr lang="en-US" sz="2400" b="1" dirty="0" smtClean="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n-US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Submodular</a:t>
            </a:r>
            <a:r>
              <a:rPr lang="en-US" sz="4000" dirty="0" smtClean="0">
                <a:latin typeface="Comic Sans MS" pitchFamily="66" charset="0"/>
              </a:rPr>
              <a:t> functions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11750" y="1164515"/>
            <a:ext cx="8832249" cy="6642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A lot of work on optimization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and </a:t>
            </a:r>
            <a:r>
              <a:rPr kumimoji="0" lang="en-US" sz="2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submodularity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17511" y="4265829"/>
            <a:ext cx="7785498" cy="664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Substantial</a:t>
            </a:r>
            <a:r>
              <a:rPr kumimoji="0" lang="en-US" sz="2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interest in the ML community recently.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901719" y="5175492"/>
            <a:ext cx="6885092" cy="640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Tutorials, </a:t>
            </a:r>
            <a:r>
              <a:rPr lang="en-US" sz="2000" dirty="0" smtClean="0">
                <a:latin typeface="Comic Sans MS" pitchFamily="66" charset="0"/>
              </a:rPr>
              <a:t>workshops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at ICML, NIPS, </a:t>
            </a:r>
            <a:r>
              <a:rPr kumimoji="0" lang="en-US" sz="2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etc.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888679" y="5616660"/>
            <a:ext cx="5440805" cy="4995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en-US" sz="2000" i="1" dirty="0" smtClean="0"/>
              <a:t>www.</a:t>
            </a:r>
            <a:r>
              <a:rPr lang="en-US" sz="2000" b="1" i="1" dirty="0" smtClean="0"/>
              <a:t>submodularity</a:t>
            </a:r>
            <a:r>
              <a:rPr lang="en-US" sz="2000" i="1" dirty="0" smtClean="0"/>
              <a:t>.org/</a:t>
            </a:r>
            <a:r>
              <a:rPr lang="en-US" sz="2000" dirty="0" smtClean="0">
                <a:latin typeface="Comic Sans MS" pitchFamily="66" charset="0"/>
              </a:rPr>
              <a:t> owned by ML.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3831" y="2845308"/>
            <a:ext cx="4420674" cy="463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Algorithmic game theory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3447" y="3418828"/>
            <a:ext cx="4761569" cy="463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decreasing marginal utilities.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  <p:pic>
        <p:nvPicPr>
          <p:cNvPr id="10" name="Picture 2" descr="C:\Program Files\Microsoft Office\MEDIA\CAGCAT10\j0297707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102" y="5063006"/>
            <a:ext cx="716527" cy="881709"/>
          </a:xfrm>
          <a:prstGeom prst="rect">
            <a:avLst/>
          </a:prstGeom>
          <a:noFill/>
        </p:spPr>
      </p:pic>
      <p:grpSp>
        <p:nvGrpSpPr>
          <p:cNvPr id="11" name="Group 52"/>
          <p:cNvGrpSpPr>
            <a:grpSpLocks noChangeAspect="1"/>
          </p:cNvGrpSpPr>
          <p:nvPr/>
        </p:nvGrpSpPr>
        <p:grpSpPr bwMode="auto">
          <a:xfrm>
            <a:off x="5272108" y="2834802"/>
            <a:ext cx="2428875" cy="984574"/>
            <a:chOff x="1751" y="1104"/>
            <a:chExt cx="2780" cy="1127"/>
          </a:xfrm>
        </p:grpSpPr>
        <p:pic>
          <p:nvPicPr>
            <p:cNvPr id="12" name="Picture 50" descr="j0252745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96" y="1104"/>
              <a:ext cx="835" cy="1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3" name="Picture 51" descr="j0078757[1]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51" y="1200"/>
              <a:ext cx="1392" cy="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1062305" y="1771492"/>
            <a:ext cx="5425988" cy="463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Can be minimized in polynomial time.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7" grpId="0"/>
      <p:bldP spid="9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48" y="144384"/>
            <a:ext cx="8229600" cy="89855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Comic Sans MS" pitchFamily="66" charset="0"/>
              </a:rPr>
              <a:t>Learnability</a:t>
            </a:r>
            <a:r>
              <a:rPr lang="en-US" sz="4000" dirty="0" smtClean="0">
                <a:latin typeface="Comic Sans MS" pitchFamily="66" charset="0"/>
              </a:rPr>
              <a:t> of </a:t>
            </a:r>
            <a:r>
              <a:rPr lang="en-US" sz="4000" dirty="0" err="1" smtClean="0">
                <a:latin typeface="Comic Sans MS" pitchFamily="66" charset="0"/>
              </a:rPr>
              <a:t>Submodular</a:t>
            </a:r>
            <a:r>
              <a:rPr lang="en-US" sz="4000" dirty="0" smtClean="0">
                <a:latin typeface="Comic Sans MS" pitchFamily="66" charset="0"/>
              </a:rPr>
              <a:t> Fns</a:t>
            </a:r>
            <a:endParaRPr lang="en-US" sz="4000" dirty="0">
              <a:latin typeface="Comic Sans MS" pitchFamily="66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3733" y="1168559"/>
            <a:ext cx="7721325" cy="636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lang="en-US" sz="2600" noProof="0" dirty="0" smtClean="0">
                <a:latin typeface="Comic Sans MS" pitchFamily="66" charset="0"/>
              </a:rPr>
              <a:t>Important to also understand their </a:t>
            </a:r>
            <a:r>
              <a:rPr lang="en-US" sz="2600" u="sng" noProof="0" dirty="0" err="1" smtClean="0">
                <a:latin typeface="Comic Sans MS" pitchFamily="66" charset="0"/>
              </a:rPr>
              <a:t>learnability</a:t>
            </a:r>
            <a:r>
              <a:rPr lang="en-US" sz="2600" noProof="0" dirty="0" smtClean="0">
                <a:latin typeface="Comic Sans MS" pitchFamily="66" charset="0"/>
              </a:rPr>
              <a:t>.</a:t>
            </a:r>
            <a:endParaRPr kumimoji="0" lang="en-US" sz="2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0549" y="3567639"/>
            <a:ext cx="7676147" cy="872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spc="20" dirty="0" smtClean="0">
                <a:latin typeface="Comic Sans MS" pitchFamily="66" charset="0"/>
              </a:rPr>
              <a:t>    Algorithm allowed to (adaptively) pick sets and query the value of the target on those sets. 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75674" y="2430421"/>
            <a:ext cx="4941893" cy="397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Goemans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, Harvey, Iwata, 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Mirrokni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 pitchFamily="66" charset="0"/>
              </a:rPr>
              <a:t>,  SODA 2009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714387" y="4425371"/>
            <a:ext cx="7758101" cy="1041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spc="20" dirty="0" smtClean="0">
                <a:latin typeface="Comic Sans MS" pitchFamily="66" charset="0"/>
              </a:rPr>
              <a:t>   Can we </a:t>
            </a:r>
            <a:r>
              <a:rPr lang="en-US" sz="2000" spc="20" dirty="0" smtClean="0">
                <a:solidFill>
                  <a:srgbClr val="FF0000"/>
                </a:solidFill>
                <a:latin typeface="Comic Sans MS" pitchFamily="66" charset="0"/>
              </a:rPr>
              <a:t>learn </a:t>
            </a:r>
            <a:r>
              <a:rPr lang="en-US" sz="2000" spc="20" dirty="0" smtClean="0">
                <a:latin typeface="Comic Sans MS" pitchFamily="66" charset="0"/>
              </a:rPr>
              <a:t>the target with a polynomial number of queries in poly time?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73691" y="1910501"/>
            <a:ext cx="5712049" cy="57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Exact </a:t>
            </a:r>
            <a:r>
              <a:rPr lang="en-US" sz="2400" dirty="0" smtClean="0">
                <a:latin typeface="Comic Sans MS" pitchFamily="66" charset="0"/>
              </a:rPr>
              <a:t>l</a:t>
            </a:r>
            <a:r>
              <a:rPr kumimoji="0" lang="en-US" sz="24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earning</a:t>
            </a:r>
            <a:r>
              <a:rPr kumimoji="0" lang="en-US" sz="24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with value queries </a:t>
            </a:r>
            <a:endParaRPr kumimoji="0" lang="en-US" sz="24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9564" y="1918519"/>
            <a:ext cx="2411447" cy="57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Previous Work: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747576" y="3062307"/>
            <a:ext cx="6639063" cy="57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  <a:buFont typeface="Arial" pitchFamily="34" charset="0"/>
              <a:buChar char="•"/>
            </a:pPr>
            <a:r>
              <a:rPr kumimoji="0" lang="en-US" sz="20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There is an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unknown </a:t>
            </a:r>
            <a:r>
              <a:rPr kumimoji="0" lang="en-US" sz="20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submodular</a:t>
            </a:r>
            <a:r>
              <a:rPr kumimoji="0" lang="en-US" sz="20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target function. </a:t>
            </a:r>
            <a:endParaRPr kumimoji="0" lang="en-US" sz="20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1293" y="5260120"/>
            <a:ext cx="6863176" cy="57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lang="en-US" sz="2000" dirty="0" smtClean="0">
                <a:latin typeface="Comic Sans MS" pitchFamily="66" charset="0"/>
              </a:rPr>
              <a:t>   Output a function that approximates the target within a factor of </a:t>
            </a:r>
            <a:r>
              <a:rPr lang="en-US" sz="2000" dirty="0" smtClean="0">
                <a:latin typeface="cmmi10"/>
              </a:rPr>
              <a:t>®</a:t>
            </a:r>
            <a:r>
              <a:rPr lang="en-US" sz="2000" dirty="0" smtClean="0">
                <a:latin typeface="Comic Sans MS" pitchFamily="66" charset="0"/>
              </a:rPr>
              <a:t> on </a:t>
            </a:r>
            <a:r>
              <a:rPr lang="en-US" sz="2000" u="sng" dirty="0" smtClean="0">
                <a:latin typeface="Comic Sans MS" pitchFamily="66" charset="0"/>
              </a:rPr>
              <a:t>every </a:t>
            </a:r>
            <a:r>
              <a:rPr lang="en-US" sz="2000" u="sng" smtClean="0">
                <a:latin typeface="Comic Sans MS" pitchFamily="66" charset="0"/>
              </a:rPr>
              <a:t>single</a:t>
            </a:r>
            <a:r>
              <a:rPr lang="en-US" sz="2000" smtClean="0">
                <a:latin typeface="Comic Sans MS" pitchFamily="66" charset="0"/>
              </a:rPr>
              <a:t> subset.</a:t>
            </a:r>
            <a:r>
              <a:rPr kumimoji="0" lang="en-US" sz="2000" i="0" strike="noStrike" kern="1200" cap="none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933196" y="5174328"/>
            <a:ext cx="5967675" cy="770021"/>
          </a:xfrm>
          <a:prstGeom prst="wedgeRoundRectCallout">
            <a:avLst>
              <a:gd name="adj1" fmla="val -25274"/>
              <a:gd name="adj2" fmla="val -91047"/>
              <a:gd name="adj3" fmla="val 16667"/>
            </a:avLst>
          </a:prstGeom>
          <a:ln>
            <a:solidFill>
              <a:srgbClr val="FF7D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00038" y="1085850"/>
            <a:ext cx="7643812" cy="7429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0000C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25707" y="2605845"/>
            <a:ext cx="3674793" cy="576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ts val="2000"/>
              </a:spcBef>
            </a:pPr>
            <a:r>
              <a:rPr kumimoji="0" lang="en-US" sz="240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[GHIM’09]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  <p:bldP spid="16" grpId="0"/>
      <p:bldP spid="17" grpId="0" animBg="1"/>
      <p:bldP spid="12" grpId="0" animBg="1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NICK@YOWCMMTFUVWXY5MJ" val="35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1|8.3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9.9|3.5|12.9|19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4.6|8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&#10;\begin{document}&#10;&#10;$$\mathrm{&#10;{\bf P}{[ |R - E(R)|  \geq (\alpha+1/4) E(R) } ] ~\leq~ 4 e^{-\alpha^2 E(R)/12}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3"/>
  <p:tag name="PICTUREFILESIZE" val="1181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&#10;\begin{document}&#10;&#10;$$\mathrm{{\bf P} [R \geq 1200 \log(1/\epsilon)] ~\leq~ \epsilon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7"/>
  <p:tag name="PICTUREFILESIZE" val="533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&#10;\begin{document}&#10;&#10;$$\mathrm{&#10;{\bf P}{[ |R - E(R)|  \geq (\alpha+1/4) E(R) } ] ~\leq~ 4 e^{-\alpha^2 E(R)/12}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13"/>
  <p:tag name="PICTUREFILESIZE" val="118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&#10;&#10;\begin{document}&#10;&#10;$$\mathrm{{\bf P} [R \geq 1200 \log(1/\epsilon)] ~\leq~ \epsilon}$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17"/>
  <p:tag name="PICTUREFILESIZE" val="5332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</TotalTime>
  <Words>2807</Words>
  <Application>Microsoft Office PowerPoint</Application>
  <PresentationFormat>On-screen Show (4:3)</PresentationFormat>
  <Paragraphs>368</Paragraphs>
  <Slides>37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6" baseType="lpstr">
      <vt:lpstr>Arial</vt:lpstr>
      <vt:lpstr>cmmi10</vt:lpstr>
      <vt:lpstr>Comic Sans MS</vt:lpstr>
      <vt:lpstr>Script MT Bold</vt:lpstr>
      <vt:lpstr>CMR7</vt:lpstr>
      <vt:lpstr>CMR5</vt:lpstr>
      <vt:lpstr>Symbol</vt:lpstr>
      <vt:lpstr>cmsy10</vt:lpstr>
      <vt:lpstr>CMR10</vt:lpstr>
      <vt:lpstr>CMBX10</vt:lpstr>
      <vt:lpstr>Calibri</vt:lpstr>
      <vt:lpstr>CMMI7</vt:lpstr>
      <vt:lpstr>MT Extra</vt:lpstr>
      <vt:lpstr>Tahoma</vt:lpstr>
      <vt:lpstr>msbm10</vt:lpstr>
      <vt:lpstr>CMSY7</vt:lpstr>
      <vt:lpstr>Wingdings</vt:lpstr>
      <vt:lpstr>CMSY10ORIG</vt:lpstr>
      <vt:lpstr>Office Theme</vt:lpstr>
      <vt:lpstr>Learning Submodular Functions</vt:lpstr>
      <vt:lpstr>Submodular functions</vt:lpstr>
      <vt:lpstr>Submodular set functions</vt:lpstr>
      <vt:lpstr>Example: Set cover</vt:lpstr>
      <vt:lpstr>Set cover is submodular</vt:lpstr>
      <vt:lpstr>Submodular functions</vt:lpstr>
      <vt:lpstr>Submodular functions</vt:lpstr>
      <vt:lpstr>Submodular functions</vt:lpstr>
      <vt:lpstr>Learnability of Submodular Fns</vt:lpstr>
      <vt:lpstr>Exact learning with value queries</vt:lpstr>
      <vt:lpstr>Problems with the GHIM model </vt:lpstr>
      <vt:lpstr>Problems with the GHIM model </vt:lpstr>
      <vt:lpstr>Our model: Passive Supervised Learning</vt:lpstr>
      <vt:lpstr>Our model: Passive Supervised Learning</vt:lpstr>
      <vt:lpstr>Main results</vt:lpstr>
      <vt:lpstr>A General Upper Bound</vt:lpstr>
      <vt:lpstr>Subaddtive Fns are Approximately Linear</vt:lpstr>
      <vt:lpstr>Subaddtive Fns are Approximately Linear</vt:lpstr>
      <vt:lpstr>PMAC Learning Subadditive Fns</vt:lpstr>
      <vt:lpstr>PMAC Learning Subadditive Fns</vt:lpstr>
      <vt:lpstr>PMAC Learning Submodular Fns</vt:lpstr>
      <vt:lpstr>PMAC Learning Submodular Fns</vt:lpstr>
      <vt:lpstr>A General Lower Bound</vt:lpstr>
      <vt:lpstr>Matroids</vt:lpstr>
      <vt:lpstr>Partition Matroids</vt:lpstr>
      <vt:lpstr>Almost partition matroids</vt:lpstr>
      <vt:lpstr>Almost partition matroids</vt:lpstr>
      <vt:lpstr>A generalization of partition matroids</vt:lpstr>
      <vt:lpstr>A generalization of almost  partition matroids</vt:lpstr>
      <vt:lpstr>A generalization of partition matroids</vt:lpstr>
      <vt:lpstr>Product distributions, Matroid Rank Fns</vt:lpstr>
      <vt:lpstr>Product distributions, Matroid Rank Fns</vt:lpstr>
      <vt:lpstr>Conclusions and Open Questions</vt:lpstr>
      <vt:lpstr>Other interesting structural properties</vt:lpstr>
      <vt:lpstr>PowerPoint Presentation</vt:lpstr>
      <vt:lpstr>PowerPoint Presentation</vt:lpstr>
      <vt:lpstr>Conclusions and Open 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Submodular Functions</dc:title>
  <dc:creator>Nick</dc:creator>
  <cp:lastModifiedBy>localadmin</cp:lastModifiedBy>
  <cp:revision>634</cp:revision>
  <dcterms:created xsi:type="dcterms:W3CDTF">2006-08-16T00:00:00Z</dcterms:created>
  <dcterms:modified xsi:type="dcterms:W3CDTF">2010-11-22T04:45:25Z</dcterms:modified>
</cp:coreProperties>
</file>