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535" r:id="rId3"/>
    <p:sldId id="543" r:id="rId4"/>
    <p:sldId id="545" r:id="rId5"/>
    <p:sldId id="546" r:id="rId6"/>
    <p:sldId id="547" r:id="rId7"/>
    <p:sldId id="548" r:id="rId8"/>
    <p:sldId id="549" r:id="rId9"/>
    <p:sldId id="537" r:id="rId10"/>
    <p:sldId id="538" r:id="rId11"/>
    <p:sldId id="539" r:id="rId12"/>
    <p:sldId id="564" r:id="rId13"/>
    <p:sldId id="552" r:id="rId14"/>
    <p:sldId id="540" r:id="rId15"/>
    <p:sldId id="541" r:id="rId16"/>
    <p:sldId id="580" r:id="rId17"/>
    <p:sldId id="581" r:id="rId18"/>
    <p:sldId id="582" r:id="rId19"/>
    <p:sldId id="583" r:id="rId20"/>
    <p:sldId id="584" r:id="rId21"/>
    <p:sldId id="585" r:id="rId22"/>
    <p:sldId id="586" r:id="rId23"/>
    <p:sldId id="587" r:id="rId24"/>
    <p:sldId id="588" r:id="rId25"/>
    <p:sldId id="589" r:id="rId26"/>
    <p:sldId id="278" r:id="rId27"/>
    <p:sldId id="592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600" r:id="rId36"/>
    <p:sldId id="590" r:id="rId37"/>
    <p:sldId id="591" r:id="rId38"/>
    <p:sldId id="601" r:id="rId39"/>
    <p:sldId id="289" r:id="rId40"/>
    <p:sldId id="342" r:id="rId41"/>
    <p:sldId id="602" r:id="rId42"/>
    <p:sldId id="394" r:id="rId43"/>
    <p:sldId id="333" r:id="rId44"/>
    <p:sldId id="515" r:id="rId45"/>
    <p:sldId id="514" r:id="rId46"/>
    <p:sldId id="334" r:id="rId47"/>
    <p:sldId id="335" r:id="rId48"/>
    <p:sldId id="337" r:id="rId49"/>
    <p:sldId id="366" r:id="rId50"/>
    <p:sldId id="338" r:id="rId51"/>
    <p:sldId id="620" r:id="rId52"/>
    <p:sldId id="339" r:id="rId53"/>
    <p:sldId id="340" r:id="rId54"/>
    <p:sldId id="367" r:id="rId55"/>
    <p:sldId id="577" r:id="rId56"/>
    <p:sldId id="578" r:id="rId57"/>
    <p:sldId id="579" r:id="rId58"/>
    <p:sldId id="345" r:id="rId59"/>
    <p:sldId id="621" r:id="rId60"/>
    <p:sldId id="623" r:id="rId61"/>
    <p:sldId id="643" r:id="rId62"/>
    <p:sldId id="644" r:id="rId63"/>
    <p:sldId id="645" r:id="rId64"/>
    <p:sldId id="647" r:id="rId65"/>
    <p:sldId id="646" r:id="rId66"/>
    <p:sldId id="630" r:id="rId67"/>
    <p:sldId id="631" r:id="rId68"/>
    <p:sldId id="632" r:id="rId69"/>
    <p:sldId id="633" r:id="rId70"/>
    <p:sldId id="634" r:id="rId71"/>
    <p:sldId id="635" r:id="rId72"/>
    <p:sldId id="636" r:id="rId73"/>
    <p:sldId id="638" r:id="rId74"/>
    <p:sldId id="639" r:id="rId75"/>
    <p:sldId id="640" r:id="rId76"/>
    <p:sldId id="642" r:id="rId77"/>
    <p:sldId id="624" r:id="rId78"/>
    <p:sldId id="625" r:id="rId79"/>
    <p:sldId id="626" r:id="rId80"/>
    <p:sldId id="627" r:id="rId81"/>
    <p:sldId id="628" r:id="rId82"/>
    <p:sldId id="629" r:id="rId83"/>
    <p:sldId id="622" r:id="rId84"/>
    <p:sldId id="556" r:id="rId85"/>
    <p:sldId id="557" r:id="rId86"/>
    <p:sldId id="558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1FF"/>
    <a:srgbClr val="C6D3F1"/>
    <a:srgbClr val="09FF09"/>
    <a:srgbClr val="FF66CC"/>
    <a:srgbClr val="FFFF00"/>
    <a:srgbClr val="5A0014"/>
    <a:srgbClr val="00C800"/>
    <a:srgbClr val="900020"/>
    <a:srgbClr val="D3E1E1"/>
    <a:srgbClr val="E1E8F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358" autoAdjust="0"/>
    <p:restoredTop sz="80095" autoAdjust="0"/>
  </p:normalViewPr>
  <p:slideViewPr>
    <p:cSldViewPr>
      <p:cViewPr>
        <p:scale>
          <a:sx n="84" d="100"/>
          <a:sy n="84" d="100"/>
        </p:scale>
        <p:origin x="-167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096"/>
    </p:cViewPr>
  </p:sorterViewPr>
  <p:notesViewPr>
    <p:cSldViewPr>
      <p:cViewPr varScale="1">
        <p:scale>
          <a:sx n="39" d="100"/>
          <a:sy n="39" d="100"/>
        </p:scale>
        <p:origin x="-2034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059951881014874E-2"/>
          <c:y val="7.4548702245552642E-2"/>
          <c:w val="0.86033114610673667"/>
          <c:h val="0.79822506561679785"/>
        </c:manualLayout>
      </c:layout>
      <c:scatterChart>
        <c:scatterStyle val="lineMarker"/>
        <c:ser>
          <c:idx val="0"/>
          <c:order val="0"/>
          <c:xVal>
            <c:numRef>
              <c:f>Sheet1!$A$1:$A$5</c:f>
              <c:numCache>
                <c:formatCode>General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2.5000000000000001E-2</c:v>
                </c:pt>
                <c:pt idx="3">
                  <c:v>1.2500000000000001E-2</c:v>
                </c:pt>
                <c:pt idx="4">
                  <c:v>6.5000000000000014E-3</c:v>
                </c:pt>
              </c:numCache>
            </c:numRef>
          </c:xVal>
          <c:yVal>
            <c:numRef>
              <c:f>Sheet1!$B$1:$B$5</c:f>
              <c:numCache>
                <c:formatCode>General</c:formatCode>
                <c:ptCount val="5"/>
                <c:pt idx="0">
                  <c:v>1.3</c:v>
                </c:pt>
                <c:pt idx="1">
                  <c:v>3.5</c:v>
                </c:pt>
                <c:pt idx="2">
                  <c:v>6.7</c:v>
                </c:pt>
                <c:pt idx="3">
                  <c:v>10.200000000000001</c:v>
                </c:pt>
                <c:pt idx="4">
                  <c:v>14.4</c:v>
                </c:pt>
              </c:numCache>
            </c:numRef>
          </c:yVal>
        </c:ser>
        <c:axId val="110956544"/>
        <c:axId val="110958080"/>
      </c:scatterChart>
      <c:valAx>
        <c:axId val="110956544"/>
        <c:scaling>
          <c:orientation val="minMax"/>
        </c:scaling>
        <c:axPos val="b"/>
        <c:numFmt formatCode="General" sourceLinked="1"/>
        <c:tickLblPos val="nextTo"/>
        <c:crossAx val="110958080"/>
        <c:crosses val="autoZero"/>
        <c:crossBetween val="midCat"/>
      </c:valAx>
      <c:valAx>
        <c:axId val="110958080"/>
        <c:scaling>
          <c:orientation val="minMax"/>
        </c:scaling>
        <c:axPos val="l"/>
        <c:majorGridlines/>
        <c:numFmt formatCode="General" sourceLinked="1"/>
        <c:tickLblPos val="nextTo"/>
        <c:crossAx val="110956544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DCAD2-1EC1-4DF0-9BB3-08AEB4F362CB}" type="datetimeFigureOut">
              <a:rPr lang="en-US" smtClean="0"/>
              <a:pPr/>
              <a:t>10/19/2010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B0FEF-7274-4C0F-8D1E-80E9321E7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732AB-09D6-4FA8-9AC2-891A98F605F3}" type="datetimeFigureOut">
              <a:rPr lang="en-US" smtClean="0"/>
              <a:pPr/>
              <a:t>10/19/2010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12D5A-573E-45A6-B231-46F5230C7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ED7BD-ECF1-4527-8BB9-FEE15CC63791}" type="slidenum">
              <a:rPr lang="en-US"/>
              <a:pPr/>
              <a:t>11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en-US" dirty="0" smtClean="0"/>
              <a:t>We’re doing all this to avoid point turns…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Search space design is a constrained optimization problem.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27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28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29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30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31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32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1CA7-AE83-4D2E-BEAC-CABF7F2FA384}" type="slidenum">
              <a:rPr lang="en-US">
                <a:cs typeface="Arial" charset="0"/>
              </a:rPr>
              <a:pPr/>
              <a:t>33</a:t>
            </a:fld>
            <a:endParaRPr lang="en-US">
              <a:cs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Say</a:t>
            </a:r>
            <a:r>
              <a:rPr lang="en-US" baseline="0" dirty="0" smtClean="0"/>
              <a:t> this in more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12D5A-573E-45A6-B231-46F5230C73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ED7BD-ECF1-4527-8BB9-FEE15CC63791}" type="slidenum">
              <a:rPr lang="en-US"/>
              <a:pPr/>
              <a:t>9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143000" y="1524000"/>
            <a:ext cx="6858000" cy="3505200"/>
          </a:xfrm>
          <a:prstGeom prst="roundRect">
            <a:avLst>
              <a:gd name="adj" fmla="val 3948"/>
            </a:avLst>
          </a:prstGeom>
          <a:solidFill>
            <a:srgbClr val="C6D3F1"/>
          </a:solidFill>
          <a:effectLst>
            <a:outerShdw blurRad="50800" dist="38100" dir="2700000" sx="100500" sy="1005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 b="1" cap="none" spc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1273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Mihail</a:t>
            </a:r>
            <a:r>
              <a:rPr lang="en-US" dirty="0" smtClean="0"/>
              <a:t> </a:t>
            </a:r>
            <a:r>
              <a:rPr lang="en-US" dirty="0" err="1" smtClean="0"/>
              <a:t>Pivtoraiko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C0ADC-5E0B-427C-B937-2CDBCF23C012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i_logo_text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4414622"/>
            <a:ext cx="2667000" cy="462178"/>
          </a:xfrm>
          <a:prstGeom prst="rect">
            <a:avLst/>
          </a:prstGeom>
        </p:spPr>
      </p:pic>
      <p:pic>
        <p:nvPicPr>
          <p:cNvPr id="9" name="Picture 8" descr="ri_logo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5800" y="4419600"/>
            <a:ext cx="444419" cy="4700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54F5F-2395-4AC6-8588-5613106BA0C8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0EBC-D597-4AD4-9B63-14742A3F8271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010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9738" y="1270000"/>
            <a:ext cx="4149725" cy="482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41863" y="1270000"/>
            <a:ext cx="4151312" cy="4826000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0C70E-3DC0-4EF8-8BBA-315317F52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7010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9738" y="1270000"/>
            <a:ext cx="4149725" cy="482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41863" y="1270000"/>
            <a:ext cx="4151312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41863" y="3759200"/>
            <a:ext cx="4151312" cy="233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Mihail Pivtoraiko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8F046-DB8D-4F8A-B937-A25CE8D88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52400" y="152400"/>
            <a:ext cx="8839200" cy="6553200"/>
          </a:xfrm>
          <a:prstGeom prst="roundRect">
            <a:avLst>
              <a:gd name="adj" fmla="val 3948"/>
            </a:avLst>
          </a:prstGeom>
          <a:solidFill>
            <a:srgbClr val="C6D3F1"/>
          </a:solidFill>
          <a:effectLst>
            <a:outerShdw blurRad="50800" dist="38100" dir="2700000" sx="100500" sy="1005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848600" cy="808038"/>
          </a:xfrm>
          <a:solidFill>
            <a:srgbClr val="900020"/>
          </a:solidFill>
        </p:spPr>
        <p:txBody>
          <a:bodyPr>
            <a:normAutofit/>
          </a:bodyPr>
          <a:lstStyle>
            <a:lvl1pPr algn="r">
              <a:defRPr sz="4000">
                <a:solidFill>
                  <a:schemeClr val="bg1"/>
                </a:solidFill>
                <a:effectLst>
                  <a:outerShdw blurRad="101600" dist="38100" dir="3000000" algn="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213C7-6C5E-4743-93B5-503FBF7A9A9B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Mihail</a:t>
            </a:r>
            <a:r>
              <a:rPr lang="en-US" dirty="0" smtClean="0"/>
              <a:t> </a:t>
            </a:r>
            <a:r>
              <a:rPr lang="en-US" dirty="0" err="1" smtClean="0"/>
              <a:t>Pivtoraiko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 rot="5400000">
            <a:off x="-250428" y="860822"/>
            <a:ext cx="806450" cy="794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i_logo_notex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426276"/>
            <a:ext cx="822120" cy="86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A13D0-ED39-4A75-A2CE-E603173DA396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AC62-122D-4A97-82D5-B99CF5E3C436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7B6C2-9D49-4E1B-9201-1848CAA1F846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DFE8-E132-42ED-8E7D-6E31C296D011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BBC8-27DF-40EE-9A82-264573748AD2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F7C5-415C-4FB9-8981-F22C259FD1E2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611A-FF38-4A16-8817-6C65FBA6EDF7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AE3B4-41F4-4642-869D-64ED6C6331AA}" type="datetime1">
              <a:rPr lang="en-US" smtClean="0"/>
              <a:pPr/>
              <a:t>10/19/2010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Mihail Pivtoraiko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074D-1CF2-4D63-BCA3-92FF8448F7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ihail\My%20Documents\work\presentations\2010\job_talk\mov\nav_failure_short.wmv" TargetMode="External"/><Relationship Id="rId1" Type="http://schemas.openxmlformats.org/officeDocument/2006/relationships/video" Target="file:///C:\Documents%20and%20Settings\Mihail\My%20Documents\work\presentations\2010\job_talk\mov\ranger_trouble.wm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2010\job_talk\mov\russ_swift_record.wm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Mihail\My%20Documents\work\presentations\2010\job_talk\mov\jump_fast_2x.wmv" TargetMode="External"/><Relationship Id="rId1" Type="http://schemas.openxmlformats.org/officeDocument/2006/relationships/video" Target="file:///C:\Documents%20and%20Settings\Mihail\My%20Documents\work\presentations\2010\job_talk\mov\jump_medium_2x.wmv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2010\job_talk\mov\ode_planner_side.wmv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29.png"/><Relationship Id="rId5" Type="http://schemas.openxmlformats.org/officeDocument/2006/relationships/image" Target="../media/image12.jpeg"/><Relationship Id="rId10" Type="http://schemas.openxmlformats.org/officeDocument/2006/relationships/image" Target="../media/image28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proposal\mov\ranger_trouble.wmv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9.pn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proposal\mov\Small_Last_Waypoint_Navigation_Movie.wmv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30.jpe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proposal\mov\DStartLatticePlannerMovie.wmv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31.png"/><Relationship Id="rId5" Type="http://schemas.openxmlformats.org/officeDocument/2006/relationships/image" Target="../media/image8.jpeg"/><Relationship Id="rId10" Type="http://schemas.openxmlformats.org/officeDocument/2006/relationships/image" Target="../media/image4.jpeg"/><Relationship Id="rId4" Type="http://schemas.openxmlformats.org/officeDocument/2006/relationships/image" Target="../media/image11.jpeg"/><Relationship Id="rId9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32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proposal\mov\h2laas-nav1-end.wmv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movies\lattice_planner\DStartLatticePlannerMovie.wmv" TargetMode="Externa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2010\job_talk\mov\GradFidelityMovie.wmv" TargetMode="Externa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2010\job_talk\mov\gradfidelity_fido_culdesac_annot.wmv" TargetMode="Externa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8.jpeg"/><Relationship Id="rId9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Mihail\My%20Documents\work\presentations\2010\job_talk\mov\ode_planner_side.wmv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4.jpeg"/><Relationship Id="rId7" Type="http://schemas.openxmlformats.org/officeDocument/2006/relationships/image" Target="../media/image1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85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676400"/>
            <a:ext cx="6858000" cy="2057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Survey of</a:t>
            </a:r>
            <a:br>
              <a:rPr lang="en-US" sz="4000" dirty="0" smtClean="0"/>
            </a:br>
            <a:r>
              <a:rPr lang="en-US" sz="4000" dirty="0" smtClean="0"/>
              <a:t>Differentially </a:t>
            </a:r>
            <a:r>
              <a:rPr lang="en-US" sz="4000" dirty="0" smtClean="0"/>
              <a:t>Constrained </a:t>
            </a:r>
            <a:br>
              <a:rPr lang="en-US" sz="4000" dirty="0" smtClean="0"/>
            </a:br>
            <a:r>
              <a:rPr lang="en-US" sz="4000" dirty="0" smtClean="0"/>
              <a:t>Planning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Mihail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Pivtoraiko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Field…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E5AC10-7604-4D1B-8AA2-0CC4A0956DA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1447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PerceptOR</a:t>
            </a:r>
            <a:r>
              <a:rPr lang="en-US" dirty="0" smtClean="0"/>
              <a:t>/UPI, 2005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77000" y="1447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Rover Navigation, 2008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t="8548"/>
          <a:stretch>
            <a:fillRect/>
          </a:stretch>
        </p:blipFill>
        <p:spPr bwMode="auto">
          <a:xfrm>
            <a:off x="533400" y="5334000"/>
            <a:ext cx="1368558" cy="94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anger_troub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62000" y="1828800"/>
            <a:ext cx="3446780" cy="3505200"/>
          </a:xfrm>
          <a:prstGeom prst="rect">
            <a:avLst/>
          </a:prstGeom>
        </p:spPr>
      </p:pic>
      <p:pic>
        <p:nvPicPr>
          <p:cNvPr id="14" name="nav_failure_shor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962400" y="1828800"/>
            <a:ext cx="4712043" cy="3534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A906F9-B119-48D5-953F-7BE4CC629CE6}" type="slidenum">
              <a:rPr lang="en-US"/>
              <a:pPr/>
              <a:t>11</a:t>
            </a:fld>
            <a:endParaRPr 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Constraints</a:t>
            </a:r>
            <a:endParaRPr lang="en-US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937963" y="2804061"/>
            <a:ext cx="1085850" cy="858838"/>
            <a:chOff x="1104" y="2016"/>
            <a:chExt cx="2064" cy="1632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104" y="2448"/>
              <a:ext cx="1066" cy="768"/>
              <a:chOff x="2750" y="1576"/>
              <a:chExt cx="250" cy="259"/>
            </a:xfrm>
          </p:grpSpPr>
          <p:sp>
            <p:nvSpPr>
              <p:cNvPr id="8295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2750" y="1613"/>
                <a:ext cx="251" cy="187"/>
              </a:xfrm>
              <a:prstGeom prst="rect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1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759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2" name="AutoShape 8"/>
              <p:cNvSpPr>
                <a:spLocks noChangeAspect="1" noChangeArrowheads="1"/>
              </p:cNvSpPr>
              <p:nvPr/>
            </p:nvSpPr>
            <p:spPr bwMode="auto">
              <a:xfrm>
                <a:off x="2844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3" name="AutoShape 9"/>
              <p:cNvSpPr>
                <a:spLocks noChangeAspect="1" noChangeArrowheads="1"/>
              </p:cNvSpPr>
              <p:nvPr/>
            </p:nvSpPr>
            <p:spPr bwMode="auto">
              <a:xfrm>
                <a:off x="2929" y="180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4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759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5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2844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6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2929" y="157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957" name="Freeform 13"/>
            <p:cNvSpPr>
              <a:spLocks noChangeAspect="1"/>
            </p:cNvSpPr>
            <p:nvPr/>
          </p:nvSpPr>
          <p:spPr bwMode="auto">
            <a:xfrm>
              <a:off x="1248" y="2832"/>
              <a:ext cx="19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0" y="0"/>
                </a:cxn>
              </a:cxnLst>
              <a:rect l="0" t="0" r="r" b="b"/>
              <a:pathLst>
                <a:path w="1920" h="1">
                  <a:moveTo>
                    <a:pt x="0" y="0"/>
                  </a:moveTo>
                  <a:cubicBezTo>
                    <a:pt x="0" y="0"/>
                    <a:pt x="960" y="0"/>
                    <a:pt x="192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4"/>
            <p:cNvGrpSpPr>
              <a:grpSpLocks noChangeAspect="1"/>
            </p:cNvGrpSpPr>
            <p:nvPr/>
          </p:nvGrpSpPr>
          <p:grpSpPr bwMode="auto">
            <a:xfrm>
              <a:off x="1248" y="2016"/>
              <a:ext cx="1872" cy="816"/>
              <a:chOff x="1248" y="2016"/>
              <a:chExt cx="1872" cy="816"/>
            </a:xfrm>
          </p:grpSpPr>
          <p:sp>
            <p:nvSpPr>
              <p:cNvPr id="82959" name="Freeform 15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0" name="Freeform 16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1" name="Freeform 17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 noChangeAspect="1"/>
            </p:cNvGrpSpPr>
            <p:nvPr/>
          </p:nvGrpSpPr>
          <p:grpSpPr bwMode="auto">
            <a:xfrm flipV="1">
              <a:off x="1248" y="2832"/>
              <a:ext cx="1872" cy="816"/>
              <a:chOff x="1248" y="2016"/>
              <a:chExt cx="1872" cy="816"/>
            </a:xfrm>
          </p:grpSpPr>
          <p:sp>
            <p:nvSpPr>
              <p:cNvPr id="82963" name="Freeform 19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4" name="Freeform 20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5" name="Freeform 21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966" name="Freeform 22" descr="Granite"/>
          <p:cNvSpPr>
            <a:spLocks/>
          </p:cNvSpPr>
          <p:nvPr/>
        </p:nvSpPr>
        <p:spPr bwMode="auto">
          <a:xfrm>
            <a:off x="4953000" y="1946811"/>
            <a:ext cx="1276350" cy="1066800"/>
          </a:xfrm>
          <a:custGeom>
            <a:avLst/>
            <a:gdLst/>
            <a:ahLst/>
            <a:cxnLst>
              <a:cxn ang="0">
                <a:pos x="48" y="624"/>
              </a:cxn>
              <a:cxn ang="0">
                <a:pos x="240" y="672"/>
              </a:cxn>
              <a:cxn ang="0">
                <a:pos x="432" y="528"/>
              </a:cxn>
              <a:cxn ang="0">
                <a:pos x="594" y="630"/>
              </a:cxn>
              <a:cxn ang="0">
                <a:pos x="804" y="642"/>
              </a:cxn>
              <a:cxn ang="0">
                <a:pos x="762" y="480"/>
              </a:cxn>
              <a:cxn ang="0">
                <a:pos x="804" y="306"/>
              </a:cxn>
              <a:cxn ang="0">
                <a:pos x="768" y="114"/>
              </a:cxn>
              <a:cxn ang="0">
                <a:pos x="624" y="0"/>
              </a:cxn>
              <a:cxn ang="0">
                <a:pos x="480" y="192"/>
              </a:cxn>
              <a:cxn ang="0">
                <a:pos x="576" y="336"/>
              </a:cxn>
              <a:cxn ang="0">
                <a:pos x="336" y="384"/>
              </a:cxn>
              <a:cxn ang="0">
                <a:pos x="192" y="288"/>
              </a:cxn>
              <a:cxn ang="0">
                <a:pos x="144" y="480"/>
              </a:cxn>
              <a:cxn ang="0">
                <a:pos x="0" y="480"/>
              </a:cxn>
              <a:cxn ang="0">
                <a:pos x="48" y="624"/>
              </a:cxn>
            </a:cxnLst>
            <a:rect l="0" t="0" r="r" b="b"/>
            <a:pathLst>
              <a:path w="804" h="672">
                <a:moveTo>
                  <a:pt x="48" y="624"/>
                </a:moveTo>
                <a:lnTo>
                  <a:pt x="240" y="672"/>
                </a:lnTo>
                <a:lnTo>
                  <a:pt x="432" y="528"/>
                </a:lnTo>
                <a:lnTo>
                  <a:pt x="594" y="630"/>
                </a:lnTo>
                <a:lnTo>
                  <a:pt x="804" y="642"/>
                </a:lnTo>
                <a:lnTo>
                  <a:pt x="762" y="480"/>
                </a:lnTo>
                <a:lnTo>
                  <a:pt x="804" y="306"/>
                </a:lnTo>
                <a:lnTo>
                  <a:pt x="768" y="114"/>
                </a:lnTo>
                <a:lnTo>
                  <a:pt x="624" y="0"/>
                </a:lnTo>
                <a:lnTo>
                  <a:pt x="480" y="192"/>
                </a:lnTo>
                <a:lnTo>
                  <a:pt x="576" y="336"/>
                </a:lnTo>
                <a:lnTo>
                  <a:pt x="336" y="384"/>
                </a:lnTo>
                <a:lnTo>
                  <a:pt x="192" y="288"/>
                </a:lnTo>
                <a:lnTo>
                  <a:pt x="144" y="480"/>
                </a:lnTo>
                <a:lnTo>
                  <a:pt x="0" y="480"/>
                </a:lnTo>
                <a:lnTo>
                  <a:pt x="48" y="624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67" name="Freeform 23" descr="Granite"/>
          <p:cNvSpPr>
            <a:spLocks/>
          </p:cNvSpPr>
          <p:nvPr/>
        </p:nvSpPr>
        <p:spPr bwMode="auto">
          <a:xfrm>
            <a:off x="6629400" y="1794411"/>
            <a:ext cx="1905000" cy="11430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48" y="480"/>
              </a:cxn>
              <a:cxn ang="0">
                <a:pos x="0" y="336"/>
              </a:cxn>
              <a:cxn ang="0">
                <a:pos x="48" y="192"/>
              </a:cxn>
              <a:cxn ang="0">
                <a:pos x="96" y="0"/>
              </a:cxn>
              <a:cxn ang="0">
                <a:pos x="240" y="48"/>
              </a:cxn>
              <a:cxn ang="0">
                <a:pos x="528" y="144"/>
              </a:cxn>
              <a:cxn ang="0">
                <a:pos x="864" y="48"/>
              </a:cxn>
              <a:cxn ang="0">
                <a:pos x="1104" y="48"/>
              </a:cxn>
              <a:cxn ang="0">
                <a:pos x="1200" y="192"/>
              </a:cxn>
              <a:cxn ang="0">
                <a:pos x="1134" y="366"/>
              </a:cxn>
              <a:cxn ang="0">
                <a:pos x="1026" y="420"/>
              </a:cxn>
              <a:cxn ang="0">
                <a:pos x="870" y="384"/>
              </a:cxn>
              <a:cxn ang="0">
                <a:pos x="768" y="480"/>
              </a:cxn>
              <a:cxn ang="0">
                <a:pos x="624" y="480"/>
              </a:cxn>
              <a:cxn ang="0">
                <a:pos x="492" y="630"/>
              </a:cxn>
              <a:cxn ang="0">
                <a:pos x="378" y="576"/>
              </a:cxn>
              <a:cxn ang="0">
                <a:pos x="252" y="678"/>
              </a:cxn>
              <a:cxn ang="0">
                <a:pos x="144" y="720"/>
              </a:cxn>
              <a:cxn ang="0">
                <a:pos x="0" y="672"/>
              </a:cxn>
            </a:cxnLst>
            <a:rect l="0" t="0" r="r" b="b"/>
            <a:pathLst>
              <a:path w="1200" h="720">
                <a:moveTo>
                  <a:pt x="0" y="672"/>
                </a:moveTo>
                <a:lnTo>
                  <a:pt x="48" y="480"/>
                </a:lnTo>
                <a:lnTo>
                  <a:pt x="0" y="336"/>
                </a:lnTo>
                <a:lnTo>
                  <a:pt x="48" y="192"/>
                </a:lnTo>
                <a:lnTo>
                  <a:pt x="96" y="0"/>
                </a:lnTo>
                <a:lnTo>
                  <a:pt x="240" y="48"/>
                </a:lnTo>
                <a:lnTo>
                  <a:pt x="528" y="144"/>
                </a:lnTo>
                <a:lnTo>
                  <a:pt x="864" y="48"/>
                </a:lnTo>
                <a:lnTo>
                  <a:pt x="1104" y="48"/>
                </a:lnTo>
                <a:lnTo>
                  <a:pt x="1200" y="192"/>
                </a:lnTo>
                <a:lnTo>
                  <a:pt x="1134" y="366"/>
                </a:lnTo>
                <a:lnTo>
                  <a:pt x="1026" y="420"/>
                </a:lnTo>
                <a:lnTo>
                  <a:pt x="870" y="384"/>
                </a:lnTo>
                <a:lnTo>
                  <a:pt x="768" y="480"/>
                </a:lnTo>
                <a:lnTo>
                  <a:pt x="624" y="480"/>
                </a:lnTo>
                <a:lnTo>
                  <a:pt x="492" y="630"/>
                </a:lnTo>
                <a:lnTo>
                  <a:pt x="378" y="576"/>
                </a:lnTo>
                <a:lnTo>
                  <a:pt x="252" y="678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Content Placeholder 2"/>
          <p:cNvSpPr>
            <a:spLocks noGrp="1"/>
          </p:cNvSpPr>
          <p:nvPr>
            <p:ph idx="1"/>
          </p:nvPr>
        </p:nvSpPr>
        <p:spPr>
          <a:xfrm>
            <a:off x="439738" y="1307322"/>
            <a:ext cx="5351461" cy="5054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Problem:</a:t>
            </a:r>
          </a:p>
          <a:p>
            <a:pPr lvl="1"/>
            <a:r>
              <a:rPr lang="en-US" sz="2000" dirty="0" smtClean="0"/>
              <a:t>Mal-informed global planner</a:t>
            </a:r>
          </a:p>
          <a:p>
            <a:pPr lvl="1"/>
            <a:r>
              <a:rPr lang="en-US" sz="2000" dirty="0" smtClean="0"/>
              <a:t>Vehicle constraints ignored:</a:t>
            </a:r>
            <a:br>
              <a:rPr lang="en-US" sz="2000" dirty="0" smtClean="0"/>
            </a:br>
            <a:r>
              <a:rPr lang="en-US" sz="1800" i="1" dirty="0" smtClean="0"/>
              <a:t>Heading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Potential solutions:</a:t>
            </a:r>
          </a:p>
          <a:p>
            <a:pPr lvl="1"/>
            <a:r>
              <a:rPr lang="en-US" sz="1800" dirty="0" smtClean="0"/>
              <a:t>Rapidly-Exploring Random Tree (RRT)</a:t>
            </a:r>
            <a:br>
              <a:rPr lang="en-US" sz="1800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LaValle</a:t>
            </a:r>
            <a:r>
              <a:rPr lang="en-US" sz="1800" dirty="0" smtClean="0"/>
              <a:t> &amp; </a:t>
            </a:r>
            <a:r>
              <a:rPr lang="en-US" sz="1800" dirty="0" err="1" smtClean="0"/>
              <a:t>Kuffner</a:t>
            </a:r>
            <a:r>
              <a:rPr lang="en-US" sz="1800" dirty="0" smtClean="0"/>
              <a:t>, 2001]</a:t>
            </a:r>
          </a:p>
          <a:p>
            <a:pPr lvl="1"/>
            <a:r>
              <a:rPr lang="en-US" sz="1800" dirty="0" smtClean="0"/>
              <a:t>PDST-EXPLORE</a:t>
            </a:r>
            <a:br>
              <a:rPr lang="en-US" sz="1800" dirty="0" smtClean="0"/>
            </a:br>
            <a:r>
              <a:rPr lang="en-US" sz="1800" dirty="0" smtClean="0"/>
              <a:t>[Ladd &amp; </a:t>
            </a:r>
            <a:r>
              <a:rPr lang="en-US" sz="1800" dirty="0" err="1" smtClean="0"/>
              <a:t>Kavraki</a:t>
            </a:r>
            <a:r>
              <a:rPr lang="en-US" sz="1800" dirty="0" smtClean="0"/>
              <a:t>, 2004]</a:t>
            </a:r>
          </a:p>
          <a:p>
            <a:pPr lvl="1"/>
            <a:r>
              <a:rPr lang="en-US" sz="1800" dirty="0" smtClean="0"/>
              <a:t>Deterministic motion sampling</a:t>
            </a:r>
            <a:br>
              <a:rPr lang="en-US" sz="1800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Barraquand</a:t>
            </a:r>
            <a:r>
              <a:rPr lang="en-US" sz="1800" dirty="0" smtClean="0"/>
              <a:t> &amp; </a:t>
            </a:r>
            <a:r>
              <a:rPr lang="en-US" sz="1800" dirty="0" err="1" smtClean="0"/>
              <a:t>Latombe</a:t>
            </a:r>
            <a:r>
              <a:rPr lang="en-US" sz="1800" dirty="0" smtClean="0"/>
              <a:t>, 1993]</a:t>
            </a:r>
          </a:p>
          <a:p>
            <a:pPr lvl="1"/>
            <a:endParaRPr lang="en-US" sz="1800" dirty="0"/>
          </a:p>
        </p:txBody>
      </p:sp>
      <p:cxnSp>
        <p:nvCxnSpPr>
          <p:cNvPr id="78" name="Straight Arrow Connector 77"/>
          <p:cNvCxnSpPr/>
          <p:nvPr/>
        </p:nvCxnSpPr>
        <p:spPr>
          <a:xfrm rot="5400000" flipH="1" flipV="1">
            <a:off x="6323532" y="3215202"/>
            <a:ext cx="252919" cy="213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5902619" y="3671849"/>
            <a:ext cx="235085" cy="84306"/>
          </a:xfrm>
          <a:custGeom>
            <a:avLst/>
            <a:gdLst>
              <a:gd name="connsiteX0" fmla="*/ 0 w 189689"/>
              <a:gd name="connsiteY0" fmla="*/ 0 h 56744"/>
              <a:gd name="connsiteX1" fmla="*/ 53502 w 189689"/>
              <a:gd name="connsiteY1" fmla="*/ 34047 h 56744"/>
              <a:gd name="connsiteX2" fmla="*/ 136187 w 189689"/>
              <a:gd name="connsiteY2" fmla="*/ 53502 h 56744"/>
              <a:gd name="connsiteX3" fmla="*/ 189689 w 189689"/>
              <a:gd name="connsiteY3" fmla="*/ 53502 h 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89" h="56744">
                <a:moveTo>
                  <a:pt x="0" y="0"/>
                </a:moveTo>
                <a:cubicBezTo>
                  <a:pt x="15402" y="12565"/>
                  <a:pt x="30804" y="25130"/>
                  <a:pt x="53502" y="34047"/>
                </a:cubicBezTo>
                <a:cubicBezTo>
                  <a:pt x="76200" y="42964"/>
                  <a:pt x="113489" y="50260"/>
                  <a:pt x="136187" y="53502"/>
                </a:cubicBezTo>
                <a:cubicBezTo>
                  <a:pt x="158885" y="56744"/>
                  <a:pt x="174287" y="55123"/>
                  <a:pt x="189689" y="53502"/>
                </a:cubicBez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04"/>
          <p:cNvSpPr/>
          <p:nvPr/>
        </p:nvSpPr>
        <p:spPr>
          <a:xfrm rot="18937222">
            <a:off x="6153090" y="3655509"/>
            <a:ext cx="235085" cy="84306"/>
          </a:xfrm>
          <a:custGeom>
            <a:avLst/>
            <a:gdLst>
              <a:gd name="connsiteX0" fmla="*/ 0 w 189689"/>
              <a:gd name="connsiteY0" fmla="*/ 0 h 56744"/>
              <a:gd name="connsiteX1" fmla="*/ 53502 w 189689"/>
              <a:gd name="connsiteY1" fmla="*/ 34047 h 56744"/>
              <a:gd name="connsiteX2" fmla="*/ 136187 w 189689"/>
              <a:gd name="connsiteY2" fmla="*/ 53502 h 56744"/>
              <a:gd name="connsiteX3" fmla="*/ 189689 w 189689"/>
              <a:gd name="connsiteY3" fmla="*/ 53502 h 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89" h="56744">
                <a:moveTo>
                  <a:pt x="0" y="0"/>
                </a:moveTo>
                <a:cubicBezTo>
                  <a:pt x="15402" y="12565"/>
                  <a:pt x="30804" y="25130"/>
                  <a:pt x="53502" y="34047"/>
                </a:cubicBezTo>
                <a:cubicBezTo>
                  <a:pt x="76200" y="42964"/>
                  <a:pt x="113489" y="50260"/>
                  <a:pt x="136187" y="53502"/>
                </a:cubicBezTo>
                <a:cubicBezTo>
                  <a:pt x="158885" y="56744"/>
                  <a:pt x="174287" y="55123"/>
                  <a:pt x="189689" y="53502"/>
                </a:cubicBez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 rot="15897319">
            <a:off x="6307131" y="3460273"/>
            <a:ext cx="235085" cy="84306"/>
          </a:xfrm>
          <a:custGeom>
            <a:avLst/>
            <a:gdLst>
              <a:gd name="connsiteX0" fmla="*/ 0 w 189689"/>
              <a:gd name="connsiteY0" fmla="*/ 0 h 56744"/>
              <a:gd name="connsiteX1" fmla="*/ 53502 w 189689"/>
              <a:gd name="connsiteY1" fmla="*/ 34047 h 56744"/>
              <a:gd name="connsiteX2" fmla="*/ 136187 w 189689"/>
              <a:gd name="connsiteY2" fmla="*/ 53502 h 56744"/>
              <a:gd name="connsiteX3" fmla="*/ 189689 w 189689"/>
              <a:gd name="connsiteY3" fmla="*/ 53502 h 56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689" h="56744">
                <a:moveTo>
                  <a:pt x="0" y="0"/>
                </a:moveTo>
                <a:cubicBezTo>
                  <a:pt x="15402" y="12565"/>
                  <a:pt x="30804" y="25130"/>
                  <a:pt x="53502" y="34047"/>
                </a:cubicBezTo>
                <a:cubicBezTo>
                  <a:pt x="76200" y="42964"/>
                  <a:pt x="113489" y="50260"/>
                  <a:pt x="136187" y="53502"/>
                </a:cubicBezTo>
                <a:cubicBezTo>
                  <a:pt x="158885" y="56744"/>
                  <a:pt x="174287" y="55123"/>
                  <a:pt x="189689" y="53502"/>
                </a:cubicBezTo>
              </a:path>
            </a:pathLst>
          </a:cu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/>
          <p:nvPr/>
        </p:nvCxnSpPr>
        <p:spPr>
          <a:xfrm rot="5400000" flipH="1" flipV="1">
            <a:off x="6323930" y="2910402"/>
            <a:ext cx="252919" cy="213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rot="5400000" flipH="1" flipV="1">
            <a:off x="6328779" y="2605602"/>
            <a:ext cx="252919" cy="213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rot="5400000" flipH="1" flipV="1">
            <a:off x="6331682" y="2300802"/>
            <a:ext cx="252919" cy="213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5400000" flipH="1" flipV="1">
            <a:off x="6335240" y="1982357"/>
            <a:ext cx="252919" cy="2137"/>
          </a:xfrm>
          <a:prstGeom prst="straightConnector1">
            <a:avLst/>
          </a:prstGeom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4257675"/>
            <a:ext cx="37814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5334000" y="6276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err="1" smtClean="0"/>
              <a:t>LaValle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Kuffner</a:t>
            </a:r>
            <a:r>
              <a:rPr lang="en-US" sz="1200" dirty="0" smtClean="0"/>
              <a:t>, 2001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russ_swift_record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5890736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Bruntingthorpe</a:t>
            </a:r>
            <a:r>
              <a:rPr lang="en-US" sz="1400" dirty="0" smtClean="0"/>
              <a:t> Proving Grounds Leicestershire, UK</a:t>
            </a:r>
          </a:p>
          <a:p>
            <a:pPr algn="r"/>
            <a:r>
              <a:rPr lang="en-US" sz="1400" dirty="0" smtClean="0"/>
              <a:t>April 1999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Maneuvering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junior_extreme_dynamic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315200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52578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Kolter</a:t>
            </a:r>
            <a:r>
              <a:rPr lang="en-US" dirty="0" smtClean="0"/>
              <a:t> et al., 2010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Arbitrary…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jump_medium_2x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295400"/>
            <a:ext cx="4267200" cy="3200400"/>
          </a:xfrm>
          <a:prstGeom prst="rect">
            <a:avLst/>
          </a:prstGeom>
        </p:spPr>
      </p:pic>
      <p:pic>
        <p:nvPicPr>
          <p:cNvPr id="7" name="jump_fast_2x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343400" y="2895600"/>
            <a:ext cx="4343400" cy="3257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ode_planner_sid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00200" y="16002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162800" y="3774374"/>
            <a:ext cx="457200" cy="645225"/>
          </a:xfrm>
          <a:prstGeom prst="rect">
            <a:avLst/>
          </a:prstGeom>
          <a:solidFill>
            <a:srgbClr val="09F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3352800"/>
            <a:ext cx="457200" cy="481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00600" y="3429000"/>
            <a:ext cx="9906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State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uhaul_truck_alp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11950"/>
            <a:ext cx="4038600" cy="3174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3276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/>
              <a:t> 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dirty="0" smtClean="0"/>
              <a:t>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dirty="0" smtClean="0"/>
              <a:t>, </a:t>
            </a:r>
            <a:r>
              <a:rPr lang="en-US" sz="3600" dirty="0" smtClean="0">
                <a:sym typeface="Symbol"/>
              </a:rPr>
              <a:t>, , </a:t>
            </a:r>
            <a:endParaRPr lang="en-US" sz="3600" dirty="0" smtClean="0"/>
          </a:p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/>
              <a:t> 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dirty="0" smtClean="0"/>
              <a:t>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dirty="0" smtClean="0"/>
              <a:t>, </a:t>
            </a:r>
            <a:r>
              <a:rPr lang="en-US" sz="3600" dirty="0" smtClean="0">
                <a:sym typeface="Symbol"/>
              </a:rPr>
              <a:t>, , </a:t>
            </a:r>
            <a:endParaRPr lang="en-US" sz="3600" dirty="0" smtClean="0"/>
          </a:p>
        </p:txBody>
      </p:sp>
      <p:sp>
        <p:nvSpPr>
          <p:cNvPr id="8" name="Oval 7"/>
          <p:cNvSpPr/>
          <p:nvPr/>
        </p:nvSpPr>
        <p:spPr>
          <a:xfrm>
            <a:off x="4953000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86400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00741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67459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48533" y="38862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77052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81650" y="4648200"/>
            <a:ext cx="404750" cy="381000"/>
          </a:xfrm>
          <a:prstGeom prst="rect">
            <a:avLst/>
          </a:prstGeom>
          <a:solidFill>
            <a:srgbClr val="09F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0"/>
          <p:cNvGrpSpPr/>
          <p:nvPr/>
        </p:nvGrpSpPr>
        <p:grpSpPr>
          <a:xfrm>
            <a:off x="4812475" y="4307775"/>
            <a:ext cx="914400" cy="797625"/>
            <a:chOff x="3440875" y="5603175"/>
            <a:chExt cx="914400" cy="797625"/>
          </a:xfrm>
        </p:grpSpPr>
        <p:sp>
          <p:nvSpPr>
            <p:cNvPr id="19" name="Left Brace 18"/>
            <p:cNvSpPr/>
            <p:nvPr/>
          </p:nvSpPr>
          <p:spPr>
            <a:xfrm rot="16200000">
              <a:off x="3745675" y="5298375"/>
              <a:ext cx="304800" cy="914400"/>
            </a:xfrm>
            <a:prstGeom prst="leftBrace">
              <a:avLst>
                <a:gd name="adj1" fmla="val 20021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10050" y="5754469"/>
              <a:ext cx="480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162800" y="3774374"/>
            <a:ext cx="457200" cy="645225"/>
          </a:xfrm>
          <a:prstGeom prst="rect">
            <a:avLst/>
          </a:prstGeom>
          <a:solidFill>
            <a:srgbClr val="09F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62800" y="3352800"/>
            <a:ext cx="457200" cy="4819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00600" y="3429000"/>
            <a:ext cx="9906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State space</a:t>
            </a:r>
          </a:p>
          <a:p>
            <a:r>
              <a:rPr lang="en-US" dirty="0" smtClean="0"/>
              <a:t>Control space</a:t>
            </a:r>
          </a:p>
          <a:p>
            <a:pPr lvl="1"/>
            <a:r>
              <a:rPr lang="en-US" dirty="0" smtClean="0"/>
              <a:t>Accelerator</a:t>
            </a:r>
          </a:p>
          <a:p>
            <a:pPr lvl="1"/>
            <a:r>
              <a:rPr lang="en-US" dirty="0" smtClean="0"/>
              <a:t>Steering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uhaul_truck_alp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11950"/>
            <a:ext cx="4038600" cy="3174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3276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/>
              <a:t> 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dirty="0" smtClean="0"/>
              <a:t>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dirty="0" smtClean="0"/>
              <a:t>, </a:t>
            </a:r>
            <a:r>
              <a:rPr lang="en-US" sz="3600" dirty="0" smtClean="0">
                <a:sym typeface="Symbol"/>
              </a:rPr>
              <a:t>, , </a:t>
            </a:r>
            <a:endParaRPr lang="en-US" sz="3600" dirty="0" smtClean="0"/>
          </a:p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smtClean="0"/>
              <a:t> 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dirty="0" smtClean="0"/>
              <a:t>,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600" dirty="0" smtClean="0"/>
              <a:t>, </a:t>
            </a:r>
            <a:r>
              <a:rPr lang="en-US" sz="3600" dirty="0" smtClean="0">
                <a:sym typeface="Symbol"/>
              </a:rPr>
              <a:t>, , </a:t>
            </a:r>
            <a:endParaRPr lang="en-US" sz="3600" dirty="0" smtClean="0"/>
          </a:p>
        </p:txBody>
      </p:sp>
      <p:sp>
        <p:nvSpPr>
          <p:cNvPr id="8" name="Oval 7"/>
          <p:cNvSpPr/>
          <p:nvPr/>
        </p:nvSpPr>
        <p:spPr>
          <a:xfrm>
            <a:off x="4953000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86400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00741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67459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48533" y="38862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77052" y="3962400"/>
            <a:ext cx="76200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81650" y="4648200"/>
            <a:ext cx="404750" cy="381000"/>
          </a:xfrm>
          <a:prstGeom prst="rect">
            <a:avLst/>
          </a:prstGeom>
          <a:solidFill>
            <a:srgbClr val="09F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20"/>
          <p:cNvGrpSpPr/>
          <p:nvPr/>
        </p:nvGrpSpPr>
        <p:grpSpPr>
          <a:xfrm>
            <a:off x="4812475" y="4307775"/>
            <a:ext cx="914400" cy="797625"/>
            <a:chOff x="3440875" y="5603175"/>
            <a:chExt cx="914400" cy="797625"/>
          </a:xfrm>
        </p:grpSpPr>
        <p:sp>
          <p:nvSpPr>
            <p:cNvPr id="19" name="Left Brace 18"/>
            <p:cNvSpPr/>
            <p:nvPr/>
          </p:nvSpPr>
          <p:spPr>
            <a:xfrm rot="16200000">
              <a:off x="3745675" y="5298375"/>
              <a:ext cx="304800" cy="914400"/>
            </a:xfrm>
            <a:prstGeom prst="leftBrace">
              <a:avLst>
                <a:gd name="adj1" fmla="val 20021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10050" y="5754469"/>
              <a:ext cx="480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State space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Control space</a:t>
            </a:r>
          </a:p>
          <a:p>
            <a:r>
              <a:rPr lang="en-US" dirty="0" smtClean="0"/>
              <a:t>Feasibility</a:t>
            </a:r>
          </a:p>
          <a:p>
            <a:pPr lvl="1"/>
            <a:r>
              <a:rPr lang="en-US" dirty="0" smtClean="0"/>
              <a:t>Satisfaction of </a:t>
            </a:r>
            <a:br>
              <a:rPr lang="en-US" dirty="0" smtClean="0"/>
            </a:br>
            <a:r>
              <a:rPr lang="en-US" dirty="0" smtClean="0"/>
              <a:t>differential constraints</a:t>
            </a:r>
          </a:p>
          <a:p>
            <a:pPr lvl="1"/>
            <a:r>
              <a:rPr lang="en-US" dirty="0" smtClean="0"/>
              <a:t>General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 descr="uhaul_truck_alph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11950"/>
            <a:ext cx="4038600" cy="3174250"/>
          </a:xfrm>
          <a:prstGeom prst="rect">
            <a:avLst/>
          </a:prstGeom>
        </p:spPr>
      </p:pic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5943600" y="4038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x = f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x, u, 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57900" y="409575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State space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Control space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Feasibility</a:t>
            </a:r>
          </a:p>
          <a:p>
            <a:r>
              <a:rPr lang="en-US" dirty="0" smtClean="0"/>
              <a:t>Partially-known 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Sampled perception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grpSp>
        <p:nvGrpSpPr>
          <p:cNvPr id="6" name="Group 40"/>
          <p:cNvGrpSpPr/>
          <p:nvPr/>
        </p:nvGrpSpPr>
        <p:grpSpPr>
          <a:xfrm>
            <a:off x="3962400" y="1600201"/>
            <a:ext cx="4724400" cy="1828799"/>
            <a:chOff x="3962400" y="1600201"/>
            <a:chExt cx="4724400" cy="1828799"/>
          </a:xfrm>
        </p:grpSpPr>
        <p:sp>
          <p:nvSpPr>
            <p:cNvPr id="31" name="Oval 30"/>
            <p:cNvSpPr/>
            <p:nvPr/>
          </p:nvSpPr>
          <p:spPr>
            <a:xfrm>
              <a:off x="3962400" y="3048000"/>
              <a:ext cx="1524000" cy="3048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sampled_perception_map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0400" y="1752600"/>
              <a:ext cx="1676400" cy="1676400"/>
            </a:xfrm>
            <a:prstGeom prst="rect">
              <a:avLst/>
            </a:prstGeom>
          </p:spPr>
        </p:pic>
        <p:pic>
          <p:nvPicPr>
            <p:cNvPr id="30" name="Picture 29" descr="rock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36984" y="1600201"/>
              <a:ext cx="1469160" cy="1752599"/>
            </a:xfrm>
            <a:prstGeom prst="rect">
              <a:avLst/>
            </a:prstGeom>
          </p:spPr>
        </p:pic>
        <p:sp>
          <p:nvSpPr>
            <p:cNvPr id="33" name="Striped Right Arrow 32"/>
            <p:cNvSpPr/>
            <p:nvPr/>
          </p:nvSpPr>
          <p:spPr>
            <a:xfrm>
              <a:off x="5943600" y="2209800"/>
              <a:ext cx="762000" cy="457200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lv.jpg"/>
          <p:cNvPicPr>
            <a:picLocks noChangeAspect="1"/>
          </p:cNvPicPr>
          <p:nvPr/>
        </p:nvPicPr>
        <p:blipFill>
          <a:blip r:embed="rId3"/>
          <a:srcRect l="29962" t="15881" r="1122" b="12283"/>
          <a:stretch>
            <a:fillRect/>
          </a:stretch>
        </p:blipFill>
        <p:spPr>
          <a:xfrm>
            <a:off x="3220720" y="2819400"/>
            <a:ext cx="2514600" cy="1778330"/>
          </a:xfrm>
          <a:prstGeom prst="rect">
            <a:avLst/>
          </a:prstGeom>
        </p:spPr>
      </p:pic>
      <p:pic>
        <p:nvPicPr>
          <p:cNvPr id="17" name="Picture 16" descr="crusher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6920" y="4521200"/>
            <a:ext cx="2705100" cy="1803400"/>
          </a:xfrm>
          <a:prstGeom prst="rect">
            <a:avLst/>
          </a:prstGeom>
        </p:spPr>
      </p:pic>
      <p:pic>
        <p:nvPicPr>
          <p:cNvPr id="15" name="Picture 14" descr="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5720" y="4828401"/>
            <a:ext cx="2095500" cy="1676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5320" y="4648200"/>
            <a:ext cx="2240588" cy="177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navlab_8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9120" y="2997438"/>
            <a:ext cx="2447925" cy="1719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5334000" cy="144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The Challenge:</a:t>
            </a:r>
          </a:p>
          <a:p>
            <a:pPr>
              <a:buNone/>
            </a:pPr>
            <a:r>
              <a:rPr lang="en-US" sz="2800" dirty="0" smtClean="0"/>
              <a:t>Reliable Autonomous Robots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06920" y="4488785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NavLab</a:t>
            </a:r>
            <a:r>
              <a:rPr lang="en-US" sz="1200" b="1" dirty="0" smtClean="0"/>
              <a:t>, 1985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162800" y="6224715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Boss, 2007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34920" y="62762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MER, 2004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73120" y="6096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Crusher, 2006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20720" y="42950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ALV, 1988</a:t>
            </a:r>
            <a:endParaRPr lang="en-US" sz="1200" b="1" dirty="0"/>
          </a:p>
        </p:txBody>
      </p:sp>
      <p:pic>
        <p:nvPicPr>
          <p:cNvPr id="19" name="Picture 18" descr="demoIII_xu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3276600"/>
            <a:ext cx="2153920" cy="16154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41896" y="45720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XUV, 1998</a:t>
            </a:r>
            <a:endParaRPr lang="en-US" sz="1200" b="1" dirty="0"/>
          </a:p>
        </p:txBody>
      </p:sp>
      <p:pic>
        <p:nvPicPr>
          <p:cNvPr id="23" name="Picture 22" descr="stanford_cart_outsid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1447800"/>
            <a:ext cx="1851748" cy="1619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13716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Stanford Cart, 1979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State space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Control space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Feasibility</a:t>
            </a:r>
          </a:p>
          <a:p>
            <a:r>
              <a:rPr lang="en-US" dirty="0" smtClean="0"/>
              <a:t>Partially-known </a:t>
            </a:r>
            <a:br>
              <a:rPr lang="en-US" dirty="0" smtClean="0"/>
            </a:br>
            <a:r>
              <a:rPr lang="en-US" dirty="0" smtClean="0"/>
              <a:t>environment</a:t>
            </a:r>
          </a:p>
          <a:p>
            <a:pPr lvl="1"/>
            <a:r>
              <a:rPr lang="en-US" dirty="0" smtClean="0"/>
              <a:t>Sampled perception map</a:t>
            </a:r>
          </a:p>
          <a:p>
            <a:pPr lvl="1"/>
            <a:r>
              <a:rPr lang="en-US" dirty="0" smtClean="0"/>
              <a:t>Local, changing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pic>
        <p:nvPicPr>
          <p:cNvPr id="18" name="ranger_troub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5486400" y="1752600"/>
            <a:ext cx="30480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Motion Planning</a:t>
            </a:r>
          </a:p>
          <a:p>
            <a:pPr lvl="1"/>
            <a:r>
              <a:rPr lang="en-US" dirty="0" smtClean="0"/>
              <a:t>Given two states, compute control sequence</a:t>
            </a:r>
          </a:p>
          <a:p>
            <a:pPr lvl="1"/>
            <a:r>
              <a:rPr lang="en-US" dirty="0" smtClean="0"/>
              <a:t>Qualities</a:t>
            </a:r>
          </a:p>
          <a:p>
            <a:pPr lvl="2"/>
            <a:r>
              <a:rPr lang="en-US" u="sng" dirty="0" smtClean="0"/>
              <a:t>F</a:t>
            </a:r>
            <a:r>
              <a:rPr lang="en-US" dirty="0" smtClean="0"/>
              <a:t>easibility</a:t>
            </a:r>
          </a:p>
          <a:p>
            <a:pPr lvl="2"/>
            <a:r>
              <a:rPr lang="en-US" u="sng" dirty="0" smtClean="0"/>
              <a:t>O</a:t>
            </a:r>
            <a:r>
              <a:rPr lang="en-US" dirty="0" smtClean="0"/>
              <a:t>ptimality</a:t>
            </a:r>
          </a:p>
          <a:p>
            <a:pPr lvl="2"/>
            <a:r>
              <a:rPr lang="en-US" u="sng" dirty="0" smtClean="0"/>
              <a:t>R</a:t>
            </a:r>
            <a:r>
              <a:rPr lang="en-US" dirty="0" smtClean="0"/>
              <a:t>untime</a:t>
            </a:r>
          </a:p>
          <a:p>
            <a:pPr lvl="2"/>
            <a:r>
              <a:rPr lang="en-US" u="sng" dirty="0" smtClean="0"/>
              <a:t>C</a:t>
            </a:r>
            <a:r>
              <a:rPr lang="en-US" dirty="0" smtClean="0"/>
              <a:t>ompleteness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pic>
        <p:nvPicPr>
          <p:cNvPr id="14" name="Small_Last_Waypoint_Navigation_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4484370" y="2667000"/>
            <a:ext cx="3821430" cy="2142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Motion Planning</a:t>
            </a:r>
          </a:p>
          <a:p>
            <a:r>
              <a:rPr lang="en-US" dirty="0" smtClean="0"/>
              <a:t>Dynamic </a:t>
            </a:r>
            <a:r>
              <a:rPr lang="en-US" dirty="0" err="1" smtClean="0"/>
              <a:t>Replanning</a:t>
            </a:r>
            <a:endParaRPr lang="en-US" dirty="0" smtClean="0"/>
          </a:p>
          <a:p>
            <a:pPr lvl="1"/>
            <a:r>
              <a:rPr lang="en-US" dirty="0" smtClean="0"/>
              <a:t>Capacity to “repair” the plan</a:t>
            </a:r>
          </a:p>
          <a:p>
            <a:pPr lvl="1"/>
            <a:r>
              <a:rPr lang="en-US" dirty="0" smtClean="0"/>
              <a:t>Improves reaction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4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5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6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7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8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10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pic>
        <p:nvPicPr>
          <p:cNvPr id="14" name="DStartLatticePlanner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5029200" y="3081337"/>
            <a:ext cx="3733800" cy="2100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Motion Planning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Dynamic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Replanning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Search Space</a:t>
            </a:r>
          </a:p>
          <a:p>
            <a:pPr lvl="1"/>
            <a:r>
              <a:rPr lang="en-US" dirty="0" smtClean="0"/>
              <a:t>Set of motion alternatives</a:t>
            </a:r>
          </a:p>
          <a:p>
            <a:pPr lvl="1"/>
            <a:r>
              <a:rPr lang="en-US" dirty="0" smtClean="0"/>
              <a:t>Unstructured environments        Sampling</a:t>
            </a:r>
          </a:p>
          <a:p>
            <a:pPr lvl="2"/>
            <a:r>
              <a:rPr lang="en-US" dirty="0" smtClean="0"/>
              <a:t>State space</a:t>
            </a:r>
          </a:p>
          <a:p>
            <a:pPr lvl="2"/>
            <a:r>
              <a:rPr lang="en-US" dirty="0" smtClean="0"/>
              <a:t>Control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>
            <a:off x="5410200" y="3798125"/>
            <a:ext cx="457200" cy="22860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Motion Planning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Dynamic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Replanning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Search Space</a:t>
            </a:r>
          </a:p>
          <a:p>
            <a:r>
              <a:rPr lang="en-US" dirty="0" smtClean="0"/>
              <a:t>Deterministic sampling</a:t>
            </a:r>
          </a:p>
          <a:p>
            <a:pPr lvl="1"/>
            <a:r>
              <a:rPr lang="en-US" dirty="0" smtClean="0"/>
              <a:t>Fixed pattern, predictable</a:t>
            </a:r>
          </a:p>
          <a:p>
            <a:pPr lvl="1"/>
            <a:r>
              <a:rPr lang="en-US" dirty="0" smtClean="0"/>
              <a:t>“Curse of dimensionality”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grpSp>
        <p:nvGrpSpPr>
          <p:cNvPr id="6" name="Group 13"/>
          <p:cNvGrpSpPr/>
          <p:nvPr/>
        </p:nvGrpSpPr>
        <p:grpSpPr>
          <a:xfrm>
            <a:off x="5347946" y="3124200"/>
            <a:ext cx="2881654" cy="1505978"/>
            <a:chOff x="3657600" y="1524000"/>
            <a:chExt cx="5943600" cy="3106178"/>
          </a:xfrm>
        </p:grpSpPr>
        <p:grpSp>
          <p:nvGrpSpPr>
            <p:cNvPr id="7" name="Group 12"/>
            <p:cNvGrpSpPr/>
            <p:nvPr/>
          </p:nvGrpSpPr>
          <p:grpSpPr>
            <a:xfrm>
              <a:off x="3657600" y="1524000"/>
              <a:ext cx="5943600" cy="3106178"/>
              <a:chOff x="3505200" y="1524794"/>
              <a:chExt cx="6705600" cy="3504406"/>
            </a:xfrm>
          </p:grpSpPr>
          <p:sp>
            <p:nvSpPr>
              <p:cNvPr id="18" name="Arc 17"/>
              <p:cNvSpPr/>
              <p:nvPr/>
            </p:nvSpPr>
            <p:spPr>
              <a:xfrm>
                <a:off x="3505200" y="1676400"/>
                <a:ext cx="3352800" cy="3352800"/>
              </a:xfrm>
              <a:prstGeom prst="arc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/>
              <p:cNvSpPr/>
              <p:nvPr/>
            </p:nvSpPr>
            <p:spPr>
              <a:xfrm flipH="1">
                <a:off x="6858000" y="1676400"/>
                <a:ext cx="3352800" cy="3352800"/>
              </a:xfrm>
              <a:prstGeom prst="arc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>
                <a:stCxn id="19" idx="2"/>
              </p:cNvCxnSpPr>
              <p:nvPr/>
            </p:nvCxnSpPr>
            <p:spPr>
              <a:xfrm rot="5400000" flipH="1">
                <a:off x="5943600" y="2438400"/>
                <a:ext cx="1828800" cy="1588"/>
              </a:xfrm>
              <a:prstGeom prst="line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 descr="tesla_overhead_alpha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6200000">
              <a:off x="6052996" y="2963319"/>
              <a:ext cx="1192246" cy="599609"/>
            </a:xfrm>
            <a:prstGeom prst="rect">
              <a:avLst/>
            </a:prstGeom>
          </p:spPr>
        </p:pic>
      </p:grpSp>
      <p:grpSp>
        <p:nvGrpSpPr>
          <p:cNvPr id="8" name="Group 12"/>
          <p:cNvGrpSpPr/>
          <p:nvPr/>
        </p:nvGrpSpPr>
        <p:grpSpPr>
          <a:xfrm>
            <a:off x="5347946" y="2362200"/>
            <a:ext cx="2881654" cy="1505978"/>
            <a:chOff x="3505200" y="1524794"/>
            <a:chExt cx="6705600" cy="3504406"/>
          </a:xfrm>
        </p:grpSpPr>
        <p:sp>
          <p:nvSpPr>
            <p:cNvPr id="24" name="Arc 23"/>
            <p:cNvSpPr/>
            <p:nvPr/>
          </p:nvSpPr>
          <p:spPr>
            <a:xfrm>
              <a:off x="35052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flipH="1">
              <a:off x="68580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25" idx="2"/>
            </p:cNvCxnSpPr>
            <p:nvPr/>
          </p:nvCxnSpPr>
          <p:spPr>
            <a:xfrm rot="5400000" flipH="1">
              <a:off x="5943600" y="2438400"/>
              <a:ext cx="1828800" cy="158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12"/>
          <p:cNvGrpSpPr/>
          <p:nvPr/>
        </p:nvGrpSpPr>
        <p:grpSpPr>
          <a:xfrm rot="16200000">
            <a:off x="4613805" y="1666563"/>
            <a:ext cx="2881654" cy="1505978"/>
            <a:chOff x="3505200" y="1524794"/>
            <a:chExt cx="6705600" cy="3504406"/>
          </a:xfrm>
        </p:grpSpPr>
        <p:sp>
          <p:nvSpPr>
            <p:cNvPr id="41" name="Arc 40"/>
            <p:cNvSpPr/>
            <p:nvPr/>
          </p:nvSpPr>
          <p:spPr>
            <a:xfrm>
              <a:off x="35052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H="1">
              <a:off x="68580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2" idx="2"/>
            </p:cNvCxnSpPr>
            <p:nvPr/>
          </p:nvCxnSpPr>
          <p:spPr>
            <a:xfrm rot="5400000" flipH="1">
              <a:off x="5943600" y="2438400"/>
              <a:ext cx="1828800" cy="158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12"/>
          <p:cNvGrpSpPr/>
          <p:nvPr/>
        </p:nvGrpSpPr>
        <p:grpSpPr>
          <a:xfrm rot="5400000">
            <a:off x="6093962" y="1666563"/>
            <a:ext cx="2881654" cy="1505978"/>
            <a:chOff x="3505200" y="1524794"/>
            <a:chExt cx="6705600" cy="3504406"/>
          </a:xfrm>
        </p:grpSpPr>
        <p:sp>
          <p:nvSpPr>
            <p:cNvPr id="45" name="Arc 44"/>
            <p:cNvSpPr/>
            <p:nvPr/>
          </p:nvSpPr>
          <p:spPr>
            <a:xfrm>
              <a:off x="35052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flipH="1">
              <a:off x="68580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6" idx="2"/>
            </p:cNvCxnSpPr>
            <p:nvPr/>
          </p:nvCxnSpPr>
          <p:spPr>
            <a:xfrm rot="5400000" flipH="1">
              <a:off x="5943600" y="2438400"/>
              <a:ext cx="1828800" cy="158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2"/>
          <p:cNvGrpSpPr/>
          <p:nvPr/>
        </p:nvGrpSpPr>
        <p:grpSpPr>
          <a:xfrm>
            <a:off x="5347946" y="1565772"/>
            <a:ext cx="2881654" cy="1505978"/>
            <a:chOff x="3505200" y="1524794"/>
            <a:chExt cx="6705600" cy="3504406"/>
          </a:xfrm>
        </p:grpSpPr>
        <p:sp>
          <p:nvSpPr>
            <p:cNvPr id="49" name="Arc 48"/>
            <p:cNvSpPr/>
            <p:nvPr/>
          </p:nvSpPr>
          <p:spPr>
            <a:xfrm>
              <a:off x="35052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flipH="1">
              <a:off x="6858000" y="1676400"/>
              <a:ext cx="3352800" cy="3352800"/>
            </a:xfrm>
            <a:prstGeom prst="arc">
              <a:avLst/>
            </a:prstGeom>
            <a:ln>
              <a:headEnd type="arrow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>
              <a:stCxn id="50" idx="2"/>
            </p:cNvCxnSpPr>
            <p:nvPr/>
          </p:nvCxnSpPr>
          <p:spPr>
            <a:xfrm rot="5400000" flipH="1">
              <a:off x="5943600" y="2438400"/>
              <a:ext cx="1828800" cy="1588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Search space design</a:t>
            </a:r>
          </a:p>
          <a:p>
            <a:pPr lvl="1"/>
            <a:r>
              <a:rPr lang="en-US" dirty="0" smtClean="0"/>
              <a:t>Input: robot properties</a:t>
            </a:r>
          </a:p>
          <a:p>
            <a:pPr lvl="1"/>
            <a:r>
              <a:rPr lang="en-US" dirty="0" smtClean="0"/>
              <a:t>Output: state, control sampling</a:t>
            </a:r>
          </a:p>
          <a:p>
            <a:pPr lvl="1"/>
            <a:r>
              <a:rPr lang="en-US" dirty="0" smtClean="0"/>
              <a:t>Maximize planner qualities (F, O, R, C)</a:t>
            </a:r>
          </a:p>
          <a:p>
            <a:endParaRPr lang="en-US" dirty="0" smtClean="0"/>
          </a:p>
          <a:p>
            <a:r>
              <a:rPr lang="en-US" dirty="0" smtClean="0"/>
              <a:t>Design principle</a:t>
            </a:r>
          </a:p>
          <a:p>
            <a:pPr lvl="1"/>
            <a:r>
              <a:rPr lang="en-US" dirty="0" smtClean="0"/>
              <a:t>Sampling rule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Deterministic Planning</a:t>
            </a:r>
          </a:p>
          <a:p>
            <a:pPr lvl="1"/>
            <a:r>
              <a:rPr lang="en-US" b="1" dirty="0" smtClean="0"/>
              <a:t>Hierarchical</a:t>
            </a:r>
          </a:p>
          <a:p>
            <a:pPr lvl="1"/>
            <a:r>
              <a:rPr lang="en-US" b="1" dirty="0" smtClean="0"/>
              <a:t>Path Smoothing</a:t>
            </a:r>
          </a:p>
          <a:p>
            <a:pPr lvl="1"/>
            <a:r>
              <a:rPr lang="en-US" b="1" dirty="0" smtClean="0"/>
              <a:t>Control Sampling</a:t>
            </a:r>
          </a:p>
          <a:p>
            <a:pPr lvl="1"/>
            <a:r>
              <a:rPr lang="en-US" b="1" dirty="0" smtClean="0"/>
              <a:t>State Sampling</a:t>
            </a:r>
            <a:endParaRPr lang="en-US" b="1" dirty="0" smtClean="0"/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3" name="Freeform 45"/>
          <p:cNvSpPr>
            <a:spLocks/>
          </p:cNvSpPr>
          <p:nvPr/>
        </p:nvSpPr>
        <p:spPr bwMode="auto">
          <a:xfrm>
            <a:off x="7343775" y="2228850"/>
            <a:ext cx="581025" cy="1200150"/>
          </a:xfrm>
          <a:custGeom>
            <a:avLst/>
            <a:gdLst>
              <a:gd name="T0" fmla="*/ 0 w 366"/>
              <a:gd name="T1" fmla="*/ 0 h 756"/>
              <a:gd name="T2" fmla="*/ 30 w 366"/>
              <a:gd name="T3" fmla="*/ 174 h 756"/>
              <a:gd name="T4" fmla="*/ 42 w 366"/>
              <a:gd name="T5" fmla="*/ 288 h 756"/>
              <a:gd name="T6" fmla="*/ 30 w 366"/>
              <a:gd name="T7" fmla="*/ 756 h 756"/>
              <a:gd name="T8" fmla="*/ 366 w 366"/>
              <a:gd name="T9" fmla="*/ 756 h 756"/>
              <a:gd name="T10" fmla="*/ 318 w 366"/>
              <a:gd name="T11" fmla="*/ 228 h 756"/>
              <a:gd name="T12" fmla="*/ 0 w 366"/>
              <a:gd name="T13" fmla="*/ 0 h 7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"/>
              <a:gd name="T22" fmla="*/ 0 h 756"/>
              <a:gd name="T23" fmla="*/ 366 w 366"/>
              <a:gd name="T24" fmla="*/ 756 h 7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" h="756">
                <a:moveTo>
                  <a:pt x="0" y="0"/>
                </a:moveTo>
                <a:cubicBezTo>
                  <a:pt x="5" y="90"/>
                  <a:pt x="7" y="105"/>
                  <a:pt x="30" y="174"/>
                </a:cubicBezTo>
                <a:cubicBezTo>
                  <a:pt x="36" y="218"/>
                  <a:pt x="42" y="242"/>
                  <a:pt x="42" y="288"/>
                </a:cubicBezTo>
                <a:lnTo>
                  <a:pt x="30" y="756"/>
                </a:lnTo>
                <a:lnTo>
                  <a:pt x="366" y="756"/>
                </a:lnTo>
                <a:lnTo>
                  <a:pt x="318" y="228"/>
                </a:lnTo>
                <a:lnTo>
                  <a:pt x="0" y="0"/>
                </a:lnTo>
                <a:close/>
              </a:path>
            </a:pathLst>
          </a:custGeom>
          <a:solidFill>
            <a:srgbClr val="D3E1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9" name="Line 18"/>
          <p:cNvSpPr>
            <a:spLocks noChangeShapeType="1"/>
          </p:cNvSpPr>
          <p:nvPr/>
        </p:nvSpPr>
        <p:spPr bwMode="auto">
          <a:xfrm flipH="1">
            <a:off x="6477000" y="2695575"/>
            <a:ext cx="9525" cy="581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13" name="Arc 22"/>
          <p:cNvSpPr>
            <a:spLocks/>
          </p:cNvSpPr>
          <p:nvPr/>
        </p:nvSpPr>
        <p:spPr bwMode="auto">
          <a:xfrm rot="5545171">
            <a:off x="6202363" y="3559175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Arc 23"/>
          <p:cNvSpPr>
            <a:spLocks/>
          </p:cNvSpPr>
          <p:nvPr/>
        </p:nvSpPr>
        <p:spPr bwMode="auto">
          <a:xfrm rot="16054829" flipH="1">
            <a:off x="6462713" y="3559175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5" name="Line 24"/>
          <p:cNvSpPr>
            <a:spLocks noChangeShapeType="1"/>
          </p:cNvSpPr>
          <p:nvPr/>
        </p:nvSpPr>
        <p:spPr bwMode="auto">
          <a:xfrm>
            <a:off x="6486525" y="3446463"/>
            <a:ext cx="1588" cy="3889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6" name="Freeform 25"/>
          <p:cNvSpPr>
            <a:spLocks/>
          </p:cNvSpPr>
          <p:nvPr/>
        </p:nvSpPr>
        <p:spPr bwMode="auto">
          <a:xfrm>
            <a:off x="6629400" y="1524000"/>
            <a:ext cx="1981200" cy="2895600"/>
          </a:xfrm>
          <a:custGeom>
            <a:avLst/>
            <a:gdLst>
              <a:gd name="T0" fmla="*/ 0 w 1248"/>
              <a:gd name="T1" fmla="*/ 384 h 1824"/>
              <a:gd name="T2" fmla="*/ 144 w 1248"/>
              <a:gd name="T3" fmla="*/ 384 h 1824"/>
              <a:gd name="T4" fmla="*/ 384 w 1248"/>
              <a:gd name="T5" fmla="*/ 432 h 1824"/>
              <a:gd name="T6" fmla="*/ 624 w 1248"/>
              <a:gd name="T7" fmla="*/ 576 h 1824"/>
              <a:gd name="T8" fmla="*/ 672 w 1248"/>
              <a:gd name="T9" fmla="*/ 720 h 1824"/>
              <a:gd name="T10" fmla="*/ 720 w 1248"/>
              <a:gd name="T11" fmla="*/ 960 h 1824"/>
              <a:gd name="T12" fmla="*/ 768 w 1248"/>
              <a:gd name="T13" fmla="*/ 1104 h 1824"/>
              <a:gd name="T14" fmla="*/ 768 w 1248"/>
              <a:gd name="T15" fmla="*/ 1248 h 1824"/>
              <a:gd name="T16" fmla="*/ 768 w 1248"/>
              <a:gd name="T17" fmla="*/ 1440 h 1824"/>
              <a:gd name="T18" fmla="*/ 720 w 1248"/>
              <a:gd name="T19" fmla="*/ 1584 h 1824"/>
              <a:gd name="T20" fmla="*/ 960 w 1248"/>
              <a:gd name="T21" fmla="*/ 1824 h 1824"/>
              <a:gd name="T22" fmla="*/ 1248 w 1248"/>
              <a:gd name="T23" fmla="*/ 1776 h 1824"/>
              <a:gd name="T24" fmla="*/ 1200 w 1248"/>
              <a:gd name="T25" fmla="*/ 1296 h 1824"/>
              <a:gd name="T26" fmla="*/ 1008 w 1248"/>
              <a:gd name="T27" fmla="*/ 1008 h 1824"/>
              <a:gd name="T28" fmla="*/ 816 w 1248"/>
              <a:gd name="T29" fmla="*/ 384 h 1824"/>
              <a:gd name="T30" fmla="*/ 576 w 1248"/>
              <a:gd name="T31" fmla="*/ 0 h 1824"/>
              <a:gd name="T32" fmla="*/ 288 w 1248"/>
              <a:gd name="T33" fmla="*/ 0 h 1824"/>
              <a:gd name="T34" fmla="*/ 48 w 1248"/>
              <a:gd name="T35" fmla="*/ 288 h 1824"/>
              <a:gd name="T36" fmla="*/ 0 w 1248"/>
              <a:gd name="T37" fmla="*/ 384 h 18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248"/>
              <a:gd name="T58" fmla="*/ 0 h 1824"/>
              <a:gd name="T59" fmla="*/ 1248 w 1248"/>
              <a:gd name="T60" fmla="*/ 1824 h 182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248" h="1824">
                <a:moveTo>
                  <a:pt x="0" y="384"/>
                </a:moveTo>
                <a:lnTo>
                  <a:pt x="144" y="384"/>
                </a:lnTo>
                <a:lnTo>
                  <a:pt x="384" y="432"/>
                </a:lnTo>
                <a:lnTo>
                  <a:pt x="624" y="576"/>
                </a:lnTo>
                <a:lnTo>
                  <a:pt x="672" y="720"/>
                </a:lnTo>
                <a:lnTo>
                  <a:pt x="720" y="960"/>
                </a:lnTo>
                <a:lnTo>
                  <a:pt x="768" y="1104"/>
                </a:lnTo>
                <a:lnTo>
                  <a:pt x="768" y="1248"/>
                </a:lnTo>
                <a:lnTo>
                  <a:pt x="768" y="1440"/>
                </a:lnTo>
                <a:lnTo>
                  <a:pt x="720" y="1584"/>
                </a:lnTo>
                <a:lnTo>
                  <a:pt x="960" y="1824"/>
                </a:lnTo>
                <a:lnTo>
                  <a:pt x="1248" y="1776"/>
                </a:lnTo>
                <a:lnTo>
                  <a:pt x="1200" y="1296"/>
                </a:lnTo>
                <a:lnTo>
                  <a:pt x="1008" y="1008"/>
                </a:lnTo>
                <a:lnTo>
                  <a:pt x="816" y="384"/>
                </a:lnTo>
                <a:lnTo>
                  <a:pt x="576" y="0"/>
                </a:lnTo>
                <a:lnTo>
                  <a:pt x="288" y="0"/>
                </a:lnTo>
                <a:lnTo>
                  <a:pt x="48" y="288"/>
                </a:lnTo>
                <a:lnTo>
                  <a:pt x="0" y="384"/>
                </a:lnTo>
                <a:close/>
              </a:path>
            </a:pathLst>
          </a:custGeom>
          <a:solidFill>
            <a:srgbClr val="D3E1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2895600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 rot="-6786379">
            <a:off x="6230144" y="2990056"/>
            <a:ext cx="501650" cy="465138"/>
            <a:chOff x="3677" y="2186"/>
            <a:chExt cx="316" cy="293"/>
          </a:xfrm>
        </p:grpSpPr>
        <p:sp>
          <p:nvSpPr>
            <p:cNvPr id="12333" name="Rectangle 30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4" name="AutoShape 31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335" name="AutoShape 32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336" name="AutoShape 33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337" name="AutoShape 34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endParaRPr lang="en-US" sz="2400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1800" dirty="0" smtClean="0"/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23" name="Text Box 40"/>
          <p:cNvSpPr txBox="1">
            <a:spLocks noChangeArrowheads="1"/>
          </p:cNvSpPr>
          <p:nvPr/>
        </p:nvSpPr>
        <p:spPr bwMode="auto">
          <a:xfrm>
            <a:off x="4648200" y="38100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Blocked motions</a:t>
            </a:r>
          </a:p>
        </p:txBody>
      </p:sp>
      <p:sp>
        <p:nvSpPr>
          <p:cNvPr id="12324" name="Text Box 41"/>
          <p:cNvSpPr txBox="1">
            <a:spLocks noChangeArrowheads="1"/>
          </p:cNvSpPr>
          <p:nvPr/>
        </p:nvSpPr>
        <p:spPr bwMode="auto">
          <a:xfrm>
            <a:off x="5257800" y="3992563"/>
            <a:ext cx="1524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Free motions</a:t>
            </a:r>
          </a:p>
        </p:txBody>
      </p:sp>
      <p:sp>
        <p:nvSpPr>
          <p:cNvPr id="12325" name="Line 42"/>
          <p:cNvSpPr>
            <a:spLocks noChangeShapeType="1"/>
          </p:cNvSpPr>
          <p:nvPr/>
        </p:nvSpPr>
        <p:spPr bwMode="auto">
          <a:xfrm flipV="1">
            <a:off x="5962650" y="3829050"/>
            <a:ext cx="3048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26" name="Line 43"/>
          <p:cNvSpPr>
            <a:spLocks noChangeShapeType="1"/>
          </p:cNvSpPr>
          <p:nvPr/>
        </p:nvSpPr>
        <p:spPr bwMode="auto">
          <a:xfrm flipV="1">
            <a:off x="6324600" y="3848100"/>
            <a:ext cx="1524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27" name="AutoShape 47"/>
          <p:cNvSpPr>
            <a:spLocks noChangeArrowheads="1"/>
          </p:cNvSpPr>
          <p:nvPr/>
        </p:nvSpPr>
        <p:spPr bwMode="auto">
          <a:xfrm>
            <a:off x="5486400" y="1981200"/>
            <a:ext cx="1981200" cy="1981200"/>
          </a:xfrm>
          <a:custGeom>
            <a:avLst/>
            <a:gdLst>
              <a:gd name="T0" fmla="*/ 990600 w 21600"/>
              <a:gd name="T1" fmla="*/ 0 h 21600"/>
              <a:gd name="T2" fmla="*/ 448889 w 21600"/>
              <a:gd name="T3" fmla="*/ 990600 h 21600"/>
              <a:gd name="T4" fmla="*/ 990600 w 21600"/>
              <a:gd name="T5" fmla="*/ 897777 h 21600"/>
              <a:gd name="T6" fmla="*/ 1532312 w 21600"/>
              <a:gd name="T7" fmla="*/ 9906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788" y="10800"/>
                </a:moveTo>
                <a:cubicBezTo>
                  <a:pt x="9788" y="10241"/>
                  <a:pt x="10241" y="9788"/>
                  <a:pt x="10800" y="9788"/>
                </a:cubicBezTo>
                <a:cubicBezTo>
                  <a:pt x="11358" y="9787"/>
                  <a:pt x="11811" y="10241"/>
                  <a:pt x="11812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FF00">
              <a:alpha val="2705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28" name="Text Box 49"/>
          <p:cNvSpPr txBox="1">
            <a:spLocks noChangeArrowheads="1"/>
          </p:cNvSpPr>
          <p:nvPr/>
        </p:nvSpPr>
        <p:spPr bwMode="auto">
          <a:xfrm>
            <a:off x="6858000" y="1295400"/>
            <a:ext cx="1828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Perception horizon</a:t>
            </a:r>
          </a:p>
        </p:txBody>
      </p:sp>
      <p:sp>
        <p:nvSpPr>
          <p:cNvPr id="12329" name="Line 50"/>
          <p:cNvSpPr>
            <a:spLocks noChangeShapeType="1"/>
          </p:cNvSpPr>
          <p:nvPr/>
        </p:nvSpPr>
        <p:spPr bwMode="auto">
          <a:xfrm flipH="1">
            <a:off x="6705600" y="15240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Arc 19"/>
          <p:cNvSpPr>
            <a:spLocks/>
          </p:cNvSpPr>
          <p:nvPr/>
        </p:nvSpPr>
        <p:spPr bwMode="auto">
          <a:xfrm rot="16054829" flipV="1">
            <a:off x="6200775" y="2703513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Arc 20"/>
          <p:cNvSpPr>
            <a:spLocks/>
          </p:cNvSpPr>
          <p:nvPr/>
        </p:nvSpPr>
        <p:spPr bwMode="auto">
          <a:xfrm rot="5545171" flipH="1" flipV="1">
            <a:off x="6461125" y="2703513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Line 21"/>
          <p:cNvSpPr>
            <a:spLocks noChangeShapeType="1"/>
          </p:cNvSpPr>
          <p:nvPr/>
        </p:nvSpPr>
        <p:spPr bwMode="auto">
          <a:xfrm flipV="1">
            <a:off x="6484938" y="2590800"/>
            <a:ext cx="0" cy="388938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7" name="Line 26"/>
          <p:cNvSpPr>
            <a:spLocks noChangeShapeType="1"/>
          </p:cNvSpPr>
          <p:nvPr/>
        </p:nvSpPr>
        <p:spPr bwMode="auto">
          <a:xfrm flipH="1">
            <a:off x="6486525" y="2722563"/>
            <a:ext cx="96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19" name="Line 28"/>
          <p:cNvSpPr>
            <a:spLocks noChangeShapeType="1"/>
          </p:cNvSpPr>
          <p:nvPr/>
        </p:nvSpPr>
        <p:spPr bwMode="auto">
          <a:xfrm flipH="1">
            <a:off x="7429500" y="2714625"/>
            <a:ext cx="0" cy="200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  <p:pic>
        <p:nvPicPr>
          <p:cNvPr id="50" name="Picture 49" descr="lulus_tshi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73" y="1765765"/>
            <a:ext cx="3784127" cy="372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17" name="Line 26"/>
          <p:cNvSpPr>
            <a:spLocks noChangeShapeType="1"/>
          </p:cNvSpPr>
          <p:nvPr/>
        </p:nvSpPr>
        <p:spPr bwMode="auto">
          <a:xfrm flipH="1">
            <a:off x="6486525" y="2722563"/>
            <a:ext cx="96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6656388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6656388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6839744" y="2528094"/>
            <a:ext cx="0" cy="388938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Arc 21"/>
          <p:cNvSpPr>
            <a:spLocks/>
          </p:cNvSpPr>
          <p:nvPr/>
        </p:nvSpPr>
        <p:spPr bwMode="auto">
          <a:xfrm rot="-10654829">
            <a:off x="5800725" y="247808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rc 22"/>
          <p:cNvSpPr>
            <a:spLocks/>
          </p:cNvSpPr>
          <p:nvPr/>
        </p:nvSpPr>
        <p:spPr bwMode="auto">
          <a:xfrm rot="21454829" flipH="1">
            <a:off x="5800725" y="273843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rot="5400000">
            <a:off x="5983288" y="2530475"/>
            <a:ext cx="1588" cy="3889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 rot="-1363039">
            <a:off x="6162675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7013575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7005710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  <p:sp>
        <p:nvSpPr>
          <p:cNvPr id="41" name="Line 26"/>
          <p:cNvSpPr>
            <a:spLocks noChangeShapeType="1"/>
          </p:cNvSpPr>
          <p:nvPr/>
        </p:nvSpPr>
        <p:spPr bwMode="auto">
          <a:xfrm flipH="1">
            <a:off x="6486525" y="2722563"/>
            <a:ext cx="96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7196931" y="2528094"/>
            <a:ext cx="0" cy="388938"/>
          </a:xfrm>
          <a:prstGeom prst="line">
            <a:avLst/>
          </a:pr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Arc 21"/>
          <p:cNvSpPr>
            <a:spLocks/>
          </p:cNvSpPr>
          <p:nvPr/>
        </p:nvSpPr>
        <p:spPr bwMode="auto">
          <a:xfrm rot="10945171">
            <a:off x="6335712" y="247808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rc 22"/>
          <p:cNvSpPr>
            <a:spLocks/>
          </p:cNvSpPr>
          <p:nvPr/>
        </p:nvSpPr>
        <p:spPr bwMode="auto">
          <a:xfrm rot="21454829" flipH="1">
            <a:off x="6335712" y="273843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rot="5400000">
            <a:off x="6518275" y="2530475"/>
            <a:ext cx="1588" cy="3889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 rot="-1363039">
            <a:off x="6623556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pic>
        <p:nvPicPr>
          <p:cNvPr id="30" name="Picture 7" descr="C:\Documents and Settings\inducer\Desktop\05-JB-01-Cahokia_Pan-A249R1_br2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400" y="1276739"/>
            <a:ext cx="8839200" cy="177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Freeform 6"/>
          <p:cNvSpPr>
            <a:spLocks/>
          </p:cNvSpPr>
          <p:nvPr/>
        </p:nvSpPr>
        <p:spPr bwMode="auto">
          <a:xfrm>
            <a:off x="5930900" y="1767002"/>
            <a:ext cx="997875" cy="1083712"/>
          </a:xfrm>
          <a:custGeom>
            <a:avLst/>
            <a:gdLst/>
            <a:ahLst/>
            <a:cxnLst>
              <a:cxn ang="0">
                <a:pos x="56" y="720"/>
              </a:cxn>
              <a:cxn ang="0">
                <a:pos x="104" y="624"/>
              </a:cxn>
              <a:cxn ang="0">
                <a:pos x="8" y="480"/>
              </a:cxn>
              <a:cxn ang="0">
                <a:pos x="56" y="384"/>
              </a:cxn>
              <a:cxn ang="0">
                <a:pos x="200" y="336"/>
              </a:cxn>
              <a:cxn ang="0">
                <a:pos x="392" y="336"/>
              </a:cxn>
              <a:cxn ang="0">
                <a:pos x="536" y="288"/>
              </a:cxn>
              <a:cxn ang="0">
                <a:pos x="632" y="192"/>
              </a:cxn>
              <a:cxn ang="0">
                <a:pos x="632" y="96"/>
              </a:cxn>
              <a:cxn ang="0">
                <a:pos x="536" y="48"/>
              </a:cxn>
              <a:cxn ang="0">
                <a:pos x="440" y="0"/>
              </a:cxn>
            </a:cxnLst>
            <a:rect l="0" t="0" r="r" b="b"/>
            <a:pathLst>
              <a:path w="648" h="720">
                <a:moveTo>
                  <a:pt x="56" y="720"/>
                </a:moveTo>
                <a:cubicBezTo>
                  <a:pt x="84" y="692"/>
                  <a:pt x="112" y="664"/>
                  <a:pt x="104" y="624"/>
                </a:cubicBezTo>
                <a:cubicBezTo>
                  <a:pt x="96" y="584"/>
                  <a:pt x="16" y="520"/>
                  <a:pt x="8" y="480"/>
                </a:cubicBezTo>
                <a:cubicBezTo>
                  <a:pt x="0" y="440"/>
                  <a:pt x="24" y="408"/>
                  <a:pt x="56" y="384"/>
                </a:cubicBezTo>
                <a:cubicBezTo>
                  <a:pt x="88" y="360"/>
                  <a:pt x="144" y="344"/>
                  <a:pt x="200" y="336"/>
                </a:cubicBezTo>
                <a:cubicBezTo>
                  <a:pt x="256" y="328"/>
                  <a:pt x="336" y="344"/>
                  <a:pt x="392" y="336"/>
                </a:cubicBezTo>
                <a:cubicBezTo>
                  <a:pt x="448" y="328"/>
                  <a:pt x="496" y="312"/>
                  <a:pt x="536" y="288"/>
                </a:cubicBezTo>
                <a:cubicBezTo>
                  <a:pt x="576" y="264"/>
                  <a:pt x="616" y="224"/>
                  <a:pt x="632" y="192"/>
                </a:cubicBezTo>
                <a:cubicBezTo>
                  <a:pt x="648" y="160"/>
                  <a:pt x="648" y="120"/>
                  <a:pt x="632" y="96"/>
                </a:cubicBezTo>
                <a:cubicBezTo>
                  <a:pt x="616" y="72"/>
                  <a:pt x="568" y="64"/>
                  <a:pt x="536" y="48"/>
                </a:cubicBezTo>
                <a:cubicBezTo>
                  <a:pt x="504" y="32"/>
                  <a:pt x="472" y="16"/>
                  <a:pt x="440" y="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248400" y="1683091"/>
            <a:ext cx="295667" cy="722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228600" y="3048000"/>
            <a:ext cx="4800600" cy="2209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Deterministic planners</a:t>
            </a:r>
            <a:endParaRPr lang="en-US" sz="2800" dirty="0" smtClean="0"/>
          </a:p>
          <a:p>
            <a:pPr lvl="1"/>
            <a:r>
              <a:rPr lang="en-US" sz="2400" dirty="0" smtClean="0"/>
              <a:t>Path smoothing</a:t>
            </a:r>
          </a:p>
          <a:p>
            <a:pPr lvl="1"/>
            <a:r>
              <a:rPr lang="en-US" sz="2400" dirty="0" smtClean="0"/>
              <a:t>Control sampling</a:t>
            </a:r>
          </a:p>
          <a:p>
            <a:pPr lvl="1"/>
            <a:r>
              <a:rPr lang="en-US" sz="2400" dirty="0" smtClean="0"/>
              <a:t>State sampling</a:t>
            </a:r>
            <a:endParaRPr lang="en-US" sz="2400" dirty="0" smtClean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572000" y="3048000"/>
            <a:ext cx="42672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Randomized planners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Probabilistic roadmaps</a:t>
            </a:r>
            <a:endParaRPr kumimoji="0" lang="en-US" sz="24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 smtClean="0"/>
              <a:t>Rapidly exploring Random Trees</a:t>
            </a:r>
            <a:endParaRPr lang="en-US" sz="2400" i="1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7165975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7158110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7349331" y="2528094"/>
            <a:ext cx="0" cy="3889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0"/>
          <p:cNvGrpSpPr/>
          <p:nvPr/>
        </p:nvGrpSpPr>
        <p:grpSpPr>
          <a:xfrm>
            <a:off x="6545263" y="2478088"/>
            <a:ext cx="388937" cy="488950"/>
            <a:chOff x="5789613" y="2478088"/>
            <a:chExt cx="388937" cy="488950"/>
          </a:xfrm>
        </p:grpSpPr>
        <p:sp>
          <p:nvSpPr>
            <p:cNvPr id="53" name="Arc 21"/>
            <p:cNvSpPr>
              <a:spLocks/>
            </p:cNvSpPr>
            <p:nvPr/>
          </p:nvSpPr>
          <p:spPr bwMode="auto">
            <a:xfrm rot="-10654829">
              <a:off x="5800725" y="2478088"/>
              <a:ext cx="304800" cy="228600"/>
            </a:xfrm>
            <a:custGeom>
              <a:avLst/>
              <a:gdLst>
                <a:gd name="T0" fmla="*/ 0 w 21600"/>
                <a:gd name="T1" fmla="*/ 0 h 21600"/>
                <a:gd name="T2" fmla="*/ 304800 w 21600"/>
                <a:gd name="T3" fmla="*/ 228600 h 21600"/>
                <a:gd name="T4" fmla="*/ 0 w 21600"/>
                <a:gd name="T5" fmla="*/ 228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rc 22"/>
            <p:cNvSpPr>
              <a:spLocks/>
            </p:cNvSpPr>
            <p:nvPr/>
          </p:nvSpPr>
          <p:spPr bwMode="auto">
            <a:xfrm rot="21454829" flipH="1">
              <a:off x="5800725" y="2738438"/>
              <a:ext cx="304800" cy="228600"/>
            </a:xfrm>
            <a:custGeom>
              <a:avLst/>
              <a:gdLst>
                <a:gd name="T0" fmla="*/ 0 w 21600"/>
                <a:gd name="T1" fmla="*/ 0 h 21600"/>
                <a:gd name="T2" fmla="*/ 304800 w 21600"/>
                <a:gd name="T3" fmla="*/ 228600 h 21600"/>
                <a:gd name="T4" fmla="*/ 0 w 21600"/>
                <a:gd name="T5" fmla="*/ 228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rot="5400000">
              <a:off x="5983288" y="2530475"/>
              <a:ext cx="1588" cy="38893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rot="-1363039">
            <a:off x="6790819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7013575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7005710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  <p:sp>
        <p:nvSpPr>
          <p:cNvPr id="41" name="Line 26"/>
          <p:cNvSpPr>
            <a:spLocks noChangeShapeType="1"/>
          </p:cNvSpPr>
          <p:nvPr/>
        </p:nvSpPr>
        <p:spPr bwMode="auto">
          <a:xfrm flipH="1">
            <a:off x="6486525" y="2722563"/>
            <a:ext cx="96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7196931" y="2528094"/>
            <a:ext cx="0" cy="388938"/>
          </a:xfrm>
          <a:prstGeom prst="line">
            <a:avLst/>
          </a:pr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Arc 21"/>
          <p:cNvSpPr>
            <a:spLocks/>
          </p:cNvSpPr>
          <p:nvPr/>
        </p:nvSpPr>
        <p:spPr bwMode="auto">
          <a:xfrm rot="10945171">
            <a:off x="6335712" y="247808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rc 22"/>
          <p:cNvSpPr>
            <a:spLocks/>
          </p:cNvSpPr>
          <p:nvPr/>
        </p:nvSpPr>
        <p:spPr bwMode="auto">
          <a:xfrm rot="21454829" flipH="1">
            <a:off x="6335712" y="273843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rot="5400000">
            <a:off x="6518275" y="2530475"/>
            <a:ext cx="1588" cy="3889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 rot="-1363039">
            <a:off x="6623556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7165975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7158110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7349331" y="2528094"/>
            <a:ext cx="0" cy="3889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40"/>
          <p:cNvGrpSpPr/>
          <p:nvPr/>
        </p:nvGrpSpPr>
        <p:grpSpPr>
          <a:xfrm>
            <a:off x="6545263" y="2478088"/>
            <a:ext cx="388937" cy="488950"/>
            <a:chOff x="5789613" y="2478088"/>
            <a:chExt cx="388937" cy="488950"/>
          </a:xfrm>
        </p:grpSpPr>
        <p:sp>
          <p:nvSpPr>
            <p:cNvPr id="53" name="Arc 21"/>
            <p:cNvSpPr>
              <a:spLocks/>
            </p:cNvSpPr>
            <p:nvPr/>
          </p:nvSpPr>
          <p:spPr bwMode="auto">
            <a:xfrm rot="-10654829">
              <a:off x="5800725" y="2478088"/>
              <a:ext cx="304800" cy="228600"/>
            </a:xfrm>
            <a:custGeom>
              <a:avLst/>
              <a:gdLst>
                <a:gd name="T0" fmla="*/ 0 w 21600"/>
                <a:gd name="T1" fmla="*/ 0 h 21600"/>
                <a:gd name="T2" fmla="*/ 304800 w 21600"/>
                <a:gd name="T3" fmla="*/ 228600 h 21600"/>
                <a:gd name="T4" fmla="*/ 0 w 21600"/>
                <a:gd name="T5" fmla="*/ 228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rc 22"/>
            <p:cNvSpPr>
              <a:spLocks/>
            </p:cNvSpPr>
            <p:nvPr/>
          </p:nvSpPr>
          <p:spPr bwMode="auto">
            <a:xfrm rot="21454829" flipH="1">
              <a:off x="5800725" y="2738438"/>
              <a:ext cx="304800" cy="228600"/>
            </a:xfrm>
            <a:custGeom>
              <a:avLst/>
              <a:gdLst>
                <a:gd name="T0" fmla="*/ 0 w 21600"/>
                <a:gd name="T1" fmla="*/ 0 h 21600"/>
                <a:gd name="T2" fmla="*/ 304800 w 21600"/>
                <a:gd name="T3" fmla="*/ 228600 h 21600"/>
                <a:gd name="T4" fmla="*/ 0 w 21600"/>
                <a:gd name="T5" fmla="*/ 228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rot="5400000">
              <a:off x="5983288" y="2530475"/>
              <a:ext cx="1588" cy="388937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rot="-1363039">
            <a:off x="6790819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reeform 14" descr="Paper bag"/>
          <p:cNvSpPr>
            <a:spLocks/>
          </p:cNvSpPr>
          <p:nvPr/>
        </p:nvSpPr>
        <p:spPr bwMode="auto">
          <a:xfrm>
            <a:off x="6715125" y="2085975"/>
            <a:ext cx="1524000" cy="23622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Local/Global</a:t>
            </a:r>
          </a:p>
        </p:txBody>
      </p:sp>
      <p:sp>
        <p:nvSpPr>
          <p:cNvPr id="12295" name="AutoShape 3" descr="Paper bag"/>
          <p:cNvSpPr>
            <a:spLocks noChangeArrowheads="1"/>
          </p:cNvSpPr>
          <p:nvPr/>
        </p:nvSpPr>
        <p:spPr bwMode="auto">
          <a:xfrm>
            <a:off x="5114925" y="4295775"/>
            <a:ext cx="304800" cy="3048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AutoShape 4" descr="Paper bag"/>
          <p:cNvSpPr>
            <a:spLocks noChangeArrowheads="1"/>
          </p:cNvSpPr>
          <p:nvPr/>
        </p:nvSpPr>
        <p:spPr bwMode="auto">
          <a:xfrm>
            <a:off x="6715125" y="3762375"/>
            <a:ext cx="457200" cy="533400"/>
          </a:xfrm>
          <a:prstGeom prst="plus">
            <a:avLst>
              <a:gd name="adj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AutoShape 6"/>
          <p:cNvSpPr>
            <a:spLocks noChangeArrowheads="1"/>
          </p:cNvSpPr>
          <p:nvPr/>
        </p:nvSpPr>
        <p:spPr bwMode="auto">
          <a:xfrm>
            <a:off x="5572125" y="30003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5648325" y="34575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AutoShape 8"/>
          <p:cNvSpPr>
            <a:spLocks noChangeArrowheads="1"/>
          </p:cNvSpPr>
          <p:nvPr/>
        </p:nvSpPr>
        <p:spPr bwMode="auto">
          <a:xfrm>
            <a:off x="5724525" y="30765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5800725" y="35337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0"/>
          <p:cNvSpPr>
            <a:spLocks noChangeArrowheads="1"/>
          </p:cNvSpPr>
          <p:nvPr/>
        </p:nvSpPr>
        <p:spPr bwMode="auto">
          <a:xfrm>
            <a:off x="5876925" y="31527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5953125" y="36099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2"/>
          <p:cNvSpPr>
            <a:spLocks noChangeArrowheads="1"/>
          </p:cNvSpPr>
          <p:nvPr/>
        </p:nvSpPr>
        <p:spPr bwMode="auto">
          <a:xfrm>
            <a:off x="6029325" y="3228975"/>
            <a:ext cx="228600" cy="457200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Rectangle 13"/>
          <p:cNvSpPr>
            <a:spLocks noChangeArrowheads="1"/>
          </p:cNvSpPr>
          <p:nvPr/>
        </p:nvSpPr>
        <p:spPr bwMode="auto">
          <a:xfrm>
            <a:off x="6105525" y="368617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6638925" y="2619375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 rot="-5400000">
            <a:off x="7072312" y="2871788"/>
            <a:ext cx="733425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08" name="Rectangle 17"/>
          <p:cNvSpPr>
            <a:spLocks noChangeArrowheads="1"/>
          </p:cNvSpPr>
          <p:nvPr/>
        </p:nvSpPr>
        <p:spPr bwMode="auto">
          <a:xfrm>
            <a:off x="7324725" y="3232150"/>
            <a:ext cx="762000" cy="228600"/>
          </a:xfrm>
          <a:prstGeom prst="rect">
            <a:avLst/>
          </a:prstGeom>
          <a:solidFill>
            <a:srgbClr val="D3E1FF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18" name="Line 27"/>
          <p:cNvSpPr>
            <a:spLocks noChangeShapeType="1"/>
          </p:cNvSpPr>
          <p:nvPr/>
        </p:nvSpPr>
        <p:spPr bwMode="auto">
          <a:xfrm flipH="1">
            <a:off x="7429500" y="3348037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32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363538" y="1295400"/>
            <a:ext cx="4741862" cy="5257800"/>
          </a:xfrm>
          <a:noFill/>
        </p:spPr>
        <p:txBody>
          <a:bodyPr>
            <a:noAutofit/>
          </a:bodyPr>
          <a:lstStyle/>
          <a:p>
            <a:pPr eaLnBrk="1" hangingPunct="1"/>
            <a:endParaRPr lang="en-US" sz="2400" b="1" dirty="0" smtClean="0"/>
          </a:p>
          <a:p>
            <a:pPr eaLnBrk="1" hangingPunct="1"/>
            <a:r>
              <a:rPr lang="en-US" sz="2400" b="1" dirty="0" smtClean="0"/>
              <a:t>Pros:</a:t>
            </a:r>
          </a:p>
          <a:p>
            <a:pPr lvl="1" eaLnBrk="1" hangingPunct="1"/>
            <a:r>
              <a:rPr lang="en-US" sz="2000" dirty="0" smtClean="0"/>
              <a:t>Local motion evaluation is fast </a:t>
            </a:r>
          </a:p>
          <a:p>
            <a:pPr lvl="1"/>
            <a:r>
              <a:rPr lang="en-US" sz="2000" dirty="0" smtClean="0"/>
              <a:t>In sparse obstacles, works very well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b="1" dirty="0" smtClean="0"/>
              <a:t>Cons:</a:t>
            </a:r>
          </a:p>
          <a:p>
            <a:pPr lvl="1" eaLnBrk="1" hangingPunct="1"/>
            <a:r>
              <a:rPr lang="en-US" sz="2000" dirty="0" smtClean="0"/>
              <a:t>Search space differences</a:t>
            </a:r>
          </a:p>
          <a:p>
            <a:pPr eaLnBrk="1" hangingPunct="1"/>
            <a:endParaRPr lang="en-US" sz="1800" dirty="0" smtClean="0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8086725" y="2390775"/>
            <a:ext cx="304800" cy="533400"/>
            <a:chOff x="5280" y="1392"/>
            <a:chExt cx="192" cy="336"/>
          </a:xfrm>
        </p:grpSpPr>
        <p:sp>
          <p:nvSpPr>
            <p:cNvPr id="12331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32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AutoShape 3" descr="Paper bag"/>
          <p:cNvSpPr>
            <a:spLocks noChangeArrowheads="1"/>
          </p:cNvSpPr>
          <p:nvPr/>
        </p:nvSpPr>
        <p:spPr bwMode="auto">
          <a:xfrm>
            <a:off x="6096000" y="4419600"/>
            <a:ext cx="304800" cy="457200"/>
          </a:xfrm>
          <a:prstGeom prst="pentagon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rc 18"/>
          <p:cNvSpPr>
            <a:spLocks/>
          </p:cNvSpPr>
          <p:nvPr/>
        </p:nvSpPr>
        <p:spPr bwMode="auto">
          <a:xfrm rot="21454829" flipV="1">
            <a:off x="7013575" y="247650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rc 19"/>
          <p:cNvSpPr>
            <a:spLocks/>
          </p:cNvSpPr>
          <p:nvPr/>
        </p:nvSpPr>
        <p:spPr bwMode="auto">
          <a:xfrm rot="-10654829" flipH="1" flipV="1">
            <a:off x="7005710" y="2736850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7"/>
          <p:cNvSpPr>
            <a:spLocks noChangeShapeType="1"/>
          </p:cNvSpPr>
          <p:nvPr/>
        </p:nvSpPr>
        <p:spPr bwMode="auto">
          <a:xfrm rot="16200000" flipH="1">
            <a:off x="7112799" y="3040854"/>
            <a:ext cx="6477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rot="16200000" flipH="1">
            <a:off x="7860508" y="3136107"/>
            <a:ext cx="457200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9200" y="51816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/>
              <a:t>ALV (Daily  et al., 1988)</a:t>
            </a:r>
          </a:p>
          <a:p>
            <a:pPr lvl="1"/>
            <a:r>
              <a:rPr lang="en-US" sz="1200" dirty="0" smtClean="0"/>
              <a:t>D*/Smarty (</a:t>
            </a:r>
            <a:r>
              <a:rPr lang="en-US" sz="1200" dirty="0" err="1" smtClean="0"/>
              <a:t>Stentz</a:t>
            </a:r>
            <a:r>
              <a:rPr lang="en-US" sz="1200" dirty="0" smtClean="0"/>
              <a:t> &amp; Hebert, 1994)</a:t>
            </a:r>
          </a:p>
          <a:p>
            <a:pPr lvl="1"/>
            <a:r>
              <a:rPr lang="en-US" sz="1200" dirty="0" smtClean="0"/>
              <a:t>Ranger (Kelly, 1995)</a:t>
            </a:r>
          </a:p>
          <a:p>
            <a:pPr lvl="1"/>
            <a:r>
              <a:rPr lang="en-US" sz="1200" dirty="0" err="1" smtClean="0"/>
              <a:t>Morphin</a:t>
            </a:r>
            <a:r>
              <a:rPr lang="en-US" sz="1200" dirty="0" smtClean="0"/>
              <a:t> (</a:t>
            </a:r>
            <a:r>
              <a:rPr lang="en-US" sz="1200" dirty="0" err="1" smtClean="0"/>
              <a:t>Krotkov</a:t>
            </a:r>
            <a:r>
              <a:rPr lang="en-US" sz="1200" dirty="0" smtClean="0"/>
              <a:t> et al., 1996)</a:t>
            </a:r>
          </a:p>
          <a:p>
            <a:pPr lvl="1"/>
            <a:r>
              <a:rPr lang="en-US" sz="1200" dirty="0" smtClean="0"/>
              <a:t>Gestalt (Goldberg, </a:t>
            </a:r>
            <a:r>
              <a:rPr lang="en-US" sz="1200" dirty="0" err="1" smtClean="0"/>
              <a:t>Maimone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Matthies</a:t>
            </a:r>
            <a:r>
              <a:rPr lang="en-US" sz="1200" dirty="0" smtClean="0"/>
              <a:t>, 2002)</a:t>
            </a:r>
          </a:p>
          <a:p>
            <a:endParaRPr lang="en-US" sz="1200" dirty="0"/>
          </a:p>
        </p:txBody>
      </p:sp>
      <p:sp>
        <p:nvSpPr>
          <p:cNvPr id="41" name="Line 26"/>
          <p:cNvSpPr>
            <a:spLocks noChangeShapeType="1"/>
          </p:cNvSpPr>
          <p:nvPr/>
        </p:nvSpPr>
        <p:spPr bwMode="auto">
          <a:xfrm flipH="1">
            <a:off x="6486525" y="2722563"/>
            <a:ext cx="96202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" name="Line 20"/>
          <p:cNvSpPr>
            <a:spLocks noChangeShapeType="1"/>
          </p:cNvSpPr>
          <p:nvPr/>
        </p:nvSpPr>
        <p:spPr bwMode="auto">
          <a:xfrm rot="5400000" flipV="1">
            <a:off x="7196931" y="2528094"/>
            <a:ext cx="0" cy="388938"/>
          </a:xfrm>
          <a:prstGeom prst="line">
            <a:avLst/>
          </a:pr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Arc 21"/>
          <p:cNvSpPr>
            <a:spLocks/>
          </p:cNvSpPr>
          <p:nvPr/>
        </p:nvSpPr>
        <p:spPr bwMode="auto">
          <a:xfrm rot="10945171">
            <a:off x="6335712" y="247808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Arc 22"/>
          <p:cNvSpPr>
            <a:spLocks/>
          </p:cNvSpPr>
          <p:nvPr/>
        </p:nvSpPr>
        <p:spPr bwMode="auto">
          <a:xfrm rot="21454829" flipH="1">
            <a:off x="6335712" y="2738438"/>
            <a:ext cx="304800" cy="228600"/>
          </a:xfrm>
          <a:custGeom>
            <a:avLst/>
            <a:gdLst>
              <a:gd name="T0" fmla="*/ 0 w 21600"/>
              <a:gd name="T1" fmla="*/ 0 h 21600"/>
              <a:gd name="T2" fmla="*/ 304800 w 21600"/>
              <a:gd name="T3" fmla="*/ 228600 h 21600"/>
              <a:gd name="T4" fmla="*/ 0 w 21600"/>
              <a:gd name="T5" fmla="*/ 228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9FF0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23"/>
          <p:cNvSpPr>
            <a:spLocks noChangeShapeType="1"/>
          </p:cNvSpPr>
          <p:nvPr/>
        </p:nvSpPr>
        <p:spPr bwMode="auto">
          <a:xfrm rot="5400000">
            <a:off x="6518275" y="2530475"/>
            <a:ext cx="1588" cy="3889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 rot="-1363039">
            <a:off x="6623556" y="2495550"/>
            <a:ext cx="501650" cy="465138"/>
            <a:chOff x="3677" y="2186"/>
            <a:chExt cx="316" cy="293"/>
          </a:xfrm>
        </p:grpSpPr>
        <p:sp>
          <p:nvSpPr>
            <p:cNvPr id="57" name="Rectangle 29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AutoShape 30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AutoShape 33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Egograph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Local/Global arrangement</a:t>
            </a:r>
          </a:p>
          <a:p>
            <a:endParaRPr lang="en-US" sz="2400" dirty="0" smtClean="0"/>
          </a:p>
          <a:p>
            <a:r>
              <a:rPr lang="en-US" sz="2400" dirty="0" smtClean="0"/>
              <a:t>Imposing </a:t>
            </a:r>
            <a:r>
              <a:rPr lang="en-US" sz="2400" dirty="0" err="1" smtClean="0"/>
              <a:t>Discretization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Pre-computed search space</a:t>
            </a:r>
          </a:p>
          <a:p>
            <a:pPr lvl="1"/>
            <a:r>
              <a:rPr lang="en-US" sz="2000" dirty="0" smtClean="0"/>
              <a:t>Tree depth: 5</a:t>
            </a:r>
          </a:p>
          <a:p>
            <a:pPr lvl="1"/>
            <a:r>
              <a:rPr lang="en-US" sz="2000" dirty="0" smtClean="0"/>
              <a:t>17 state samples per level</a:t>
            </a:r>
          </a:p>
          <a:p>
            <a:pPr lvl="1"/>
            <a:r>
              <a:rPr lang="en-US" sz="2000" dirty="0" smtClean="0"/>
              <a:t>7 segments</a:t>
            </a:r>
          </a:p>
          <a:p>
            <a:pPr lvl="1"/>
            <a:r>
              <a:rPr lang="en-US" sz="2000" dirty="0" smtClean="0"/>
              <a:t>4 velocities</a:t>
            </a:r>
          </a:p>
          <a:p>
            <a:pPr lvl="1"/>
            <a:r>
              <a:rPr lang="en-US" sz="2000" dirty="0" smtClean="0"/>
              <a:t>19 curvatures</a:t>
            </a:r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egograph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600199"/>
            <a:ext cx="3429000" cy="2725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egograph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427936"/>
            <a:ext cx="3429000" cy="1820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nist_hmmwv_lacaze_et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724400"/>
            <a:ext cx="2438400" cy="1368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800600" y="62484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err="1" smtClean="0"/>
              <a:t>Lacaze</a:t>
            </a:r>
            <a:r>
              <a:rPr lang="en-US" sz="1200" dirty="0" smtClean="0"/>
              <a:t> et al., 1998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Deterministic Planning</a:t>
            </a:r>
          </a:p>
          <a:p>
            <a:pPr lvl="1"/>
            <a:r>
              <a:rPr lang="en-US" b="1" dirty="0" smtClean="0"/>
              <a:t>Hierarchical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Path Smoothing</a:t>
            </a:r>
          </a:p>
          <a:p>
            <a:pPr lvl="1"/>
            <a:r>
              <a:rPr lang="en-US" b="1" dirty="0" smtClean="0"/>
              <a:t>Control Sampling</a:t>
            </a:r>
          </a:p>
          <a:p>
            <a:pPr lvl="1"/>
            <a:r>
              <a:rPr lang="en-US" b="1" dirty="0" smtClean="0"/>
              <a:t>State Sampling</a:t>
            </a:r>
            <a:endParaRPr lang="en-US" b="1" dirty="0" smtClean="0"/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Post-Processing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h2laas-nav1-en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76800" y="1551801"/>
            <a:ext cx="3048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37616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Lamiraux</a:t>
            </a:r>
            <a:r>
              <a:rPr lang="en-US" sz="1200" dirty="0" smtClean="0"/>
              <a:t> et al., 2002</a:t>
            </a:r>
            <a:endParaRPr lang="en-US" sz="1200" dirty="0"/>
          </a:p>
        </p:txBody>
      </p:sp>
      <p:pic>
        <p:nvPicPr>
          <p:cNvPr id="8" name="Content Placeholder 7" descr="laumond_etal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43000" y="1524000"/>
            <a:ext cx="3124200" cy="3141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05000" y="459980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Laumond</a:t>
            </a:r>
            <a:r>
              <a:rPr lang="en-US" sz="1200" dirty="0" smtClean="0"/>
              <a:t>, Jacobs, </a:t>
            </a:r>
            <a:r>
              <a:rPr lang="en-US" sz="1200" dirty="0" err="1" smtClean="0"/>
              <a:t>Taix</a:t>
            </a:r>
            <a:r>
              <a:rPr lang="en-US" sz="1200" dirty="0" smtClean="0"/>
              <a:t>, Murray, 1994</a:t>
            </a:r>
            <a:endParaRPr lang="en-US" sz="1200" dirty="0"/>
          </a:p>
        </p:txBody>
      </p:sp>
      <p:pic>
        <p:nvPicPr>
          <p:cNvPr id="10" name="Picture 9" descr="khatib_etal_icra9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4724" y="5020003"/>
            <a:ext cx="5105400" cy="1228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24400" y="620000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Khatib</a:t>
            </a:r>
            <a:r>
              <a:rPr lang="en-US" sz="1200" dirty="0" smtClean="0"/>
              <a:t>, </a:t>
            </a:r>
            <a:r>
              <a:rPr lang="en-US" sz="1200" dirty="0" err="1" smtClean="0"/>
              <a:t>Jaouni</a:t>
            </a:r>
            <a:r>
              <a:rPr lang="en-US" sz="1200" dirty="0" smtClean="0"/>
              <a:t>, </a:t>
            </a:r>
            <a:r>
              <a:rPr lang="en-US" sz="1200" dirty="0" err="1" smtClean="0"/>
              <a:t>Chatila</a:t>
            </a:r>
            <a:r>
              <a:rPr lang="en-US" sz="1200" dirty="0" smtClean="0"/>
              <a:t>, </a:t>
            </a:r>
            <a:r>
              <a:rPr lang="en-US" sz="1200" dirty="0" err="1" smtClean="0"/>
              <a:t>Laumond</a:t>
            </a:r>
            <a:r>
              <a:rPr lang="en-US" sz="1200" dirty="0" smtClean="0"/>
              <a:t>, 1997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Topological Property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Content Placeholder 7" descr="laumond_etal.png"/>
          <p:cNvPicPr>
            <a:picLocks noChangeAspect="1"/>
          </p:cNvPicPr>
          <p:nvPr/>
        </p:nvPicPr>
        <p:blipFill>
          <a:blip r:embed="rId3" cstate="print"/>
          <a:srcRect l="50597" b="50215"/>
          <a:stretch>
            <a:fillRect/>
          </a:stretch>
        </p:blipFill>
        <p:spPr>
          <a:xfrm>
            <a:off x="1828800" y="1524000"/>
            <a:ext cx="1544197" cy="156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laumond_zoom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133600"/>
            <a:ext cx="3335140" cy="29718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76600" y="1752600"/>
            <a:ext cx="3352800" cy="3352800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96276" y="14478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1" idx="0"/>
            <a:endCxn id="10" idx="0"/>
          </p:cNvCxnSpPr>
          <p:nvPr/>
        </p:nvCxnSpPr>
        <p:spPr>
          <a:xfrm rot="16200000" flipH="1">
            <a:off x="3638938" y="438538"/>
            <a:ext cx="304800" cy="23233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3"/>
            <a:endCxn id="10" idx="3"/>
          </p:cNvCxnSpPr>
          <p:nvPr/>
        </p:nvCxnSpPr>
        <p:spPr>
          <a:xfrm rot="16200000" flipH="1">
            <a:off x="1882045" y="2728831"/>
            <a:ext cx="2256023" cy="15151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riu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5800" y="4800600"/>
            <a:ext cx="3040225" cy="1295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2200" y="3962400"/>
            <a:ext cx="11512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00C800"/>
                </a:solidFill>
                <a:sym typeface="Wingdings"/>
              </a:rPr>
              <a:t></a:t>
            </a:r>
            <a:endParaRPr lang="en-US" sz="9600" dirty="0">
              <a:solidFill>
                <a:srgbClr val="00C800"/>
              </a:solidFill>
            </a:endParaRPr>
          </a:p>
        </p:txBody>
      </p:sp>
      <p:pic>
        <p:nvPicPr>
          <p:cNvPr id="14" name="Picture 13" descr="rc_airplane_alph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05400" y="3657600"/>
            <a:ext cx="2828658" cy="2828658"/>
          </a:xfrm>
          <a:prstGeom prst="rect">
            <a:avLst/>
          </a:prstGeom>
        </p:spPr>
      </p:pic>
      <p:sp>
        <p:nvSpPr>
          <p:cNvPr id="19" name="&quot;No&quot; Symbol 18"/>
          <p:cNvSpPr/>
          <p:nvPr/>
        </p:nvSpPr>
        <p:spPr>
          <a:xfrm>
            <a:off x="7620000" y="4191000"/>
            <a:ext cx="609600" cy="60960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Deterministic Planning</a:t>
            </a:r>
          </a:p>
          <a:p>
            <a:pPr lvl="1"/>
            <a:r>
              <a:rPr lang="en-US" b="1" dirty="0" smtClean="0"/>
              <a:t>Hierarchical</a:t>
            </a:r>
          </a:p>
          <a:p>
            <a:pPr lvl="1"/>
            <a:r>
              <a:rPr lang="en-US" b="1" dirty="0" smtClean="0"/>
              <a:t>Path Smoothing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Control Sampling</a:t>
            </a:r>
          </a:p>
          <a:p>
            <a:pPr lvl="1"/>
            <a:r>
              <a:rPr lang="en-US" b="1" dirty="0" smtClean="0"/>
              <a:t>State Sampling</a:t>
            </a:r>
            <a:endParaRPr lang="en-US" b="1" dirty="0" smtClean="0"/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381000" y="4418011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2133599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" y="2589211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3046411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000" y="3505200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" y="3960811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000" y="1676399"/>
            <a:ext cx="5867400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-989958" y="3047359"/>
            <a:ext cx="3047999" cy="12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V="1">
            <a:off x="-533399" y="3047999"/>
            <a:ext cx="3047999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-76198" y="3047999"/>
            <a:ext cx="304799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381400" y="3047605"/>
            <a:ext cx="3047999" cy="7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838599" y="3047604"/>
            <a:ext cx="3047998" cy="79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296194" y="3047205"/>
            <a:ext cx="3046412" cy="15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 flipH="1" flipV="1">
            <a:off x="1752999" y="3047604"/>
            <a:ext cx="3047999" cy="7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2210596" y="3047207"/>
            <a:ext cx="3047999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667796" y="3047207"/>
            <a:ext cx="3047999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 flipH="1" flipV="1">
            <a:off x="3124599" y="3047604"/>
            <a:ext cx="3047999" cy="7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 flipH="1" flipV="1">
            <a:off x="3581799" y="3047604"/>
            <a:ext cx="3047999" cy="7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4039396" y="3047207"/>
            <a:ext cx="3047999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4496596" y="3047207"/>
            <a:ext cx="3047999" cy="158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Space Sampling</a:t>
            </a:r>
            <a:endParaRPr lang="en-US" dirty="0"/>
          </a:p>
        </p:txBody>
      </p:sp>
      <p:pic>
        <p:nvPicPr>
          <p:cNvPr id="5" name="Content Placeholder 4" descr="barraquand_latombe_algorithmica93_1.png"/>
          <p:cNvPicPr>
            <a:picLocks noGrp="1" noChangeAspect="1"/>
          </p:cNvPicPr>
          <p:nvPr>
            <p:ph idx="1"/>
          </p:nvPr>
        </p:nvPicPr>
        <p:blipFill>
          <a:blip r:embed="rId3"/>
          <a:srcRect l="1521" t="1402" r="2299" b="1449"/>
          <a:stretch>
            <a:fillRect/>
          </a:stretch>
        </p:blipFill>
        <p:spPr>
          <a:xfrm>
            <a:off x="6344817" y="1558212"/>
            <a:ext cx="2341983" cy="2369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 descr="barraquand_latombe_algorithmica93_2.png"/>
          <p:cNvPicPr>
            <a:picLocks noChangeAspect="1"/>
          </p:cNvPicPr>
          <p:nvPr/>
        </p:nvPicPr>
        <p:blipFill>
          <a:blip r:embed="rId4" cstate="print"/>
          <a:srcRect l="1451" t="32524" r="1406" b="1911"/>
          <a:stretch>
            <a:fillRect/>
          </a:stretch>
        </p:blipFill>
        <p:spPr>
          <a:xfrm>
            <a:off x="5383763" y="4058816"/>
            <a:ext cx="3331029" cy="1576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0" y="56666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Barraquand</a:t>
            </a:r>
            <a:r>
              <a:rPr lang="en-US" sz="1200" dirty="0" smtClean="0"/>
              <a:t> &amp; </a:t>
            </a:r>
            <a:r>
              <a:rPr lang="en-US" sz="1200" dirty="0" err="1" smtClean="0"/>
              <a:t>Latombe</a:t>
            </a:r>
            <a:r>
              <a:rPr lang="en-US" sz="1200" dirty="0" smtClean="0"/>
              <a:t>, 1993</a:t>
            </a:r>
          </a:p>
          <a:p>
            <a:r>
              <a:rPr lang="en-US" sz="1200" dirty="0" err="1" smtClean="0"/>
              <a:t>Lindemann</a:t>
            </a:r>
            <a:r>
              <a:rPr lang="en-US" sz="1200" dirty="0" smtClean="0"/>
              <a:t> &amp; </a:t>
            </a:r>
            <a:r>
              <a:rPr lang="en-US" sz="1200" dirty="0" err="1" smtClean="0"/>
              <a:t>LaValle</a:t>
            </a:r>
            <a:r>
              <a:rPr lang="en-US" sz="1200" dirty="0" smtClean="0"/>
              <a:t>, 2006</a:t>
            </a:r>
          </a:p>
          <a:p>
            <a:r>
              <a:rPr lang="en-US" sz="1200" dirty="0" err="1" smtClean="0"/>
              <a:t>Kammel</a:t>
            </a:r>
            <a:r>
              <a:rPr lang="en-US" sz="1200" dirty="0" smtClean="0"/>
              <a:t> et al., 2008</a:t>
            </a:r>
            <a:endParaRPr lang="en-US" sz="1200" dirty="0"/>
          </a:p>
        </p:txBody>
      </p:sp>
      <p:grpSp>
        <p:nvGrpSpPr>
          <p:cNvPr id="47" name="Group 46"/>
          <p:cNvGrpSpPr/>
          <p:nvPr/>
        </p:nvGrpSpPr>
        <p:grpSpPr>
          <a:xfrm flipH="1">
            <a:off x="2590800" y="304800"/>
            <a:ext cx="2286000" cy="4572000"/>
            <a:chOff x="2590800" y="304800"/>
            <a:chExt cx="2286000" cy="4572000"/>
          </a:xfrm>
        </p:grpSpPr>
        <p:sp>
          <p:nvSpPr>
            <p:cNvPr id="48" name="Arc 47"/>
            <p:cNvSpPr/>
            <p:nvPr/>
          </p:nvSpPr>
          <p:spPr>
            <a:xfrm rot="16200000">
              <a:off x="2590800" y="2590800"/>
              <a:ext cx="2286000" cy="2286000"/>
            </a:xfrm>
            <a:prstGeom prst="arc">
              <a:avLst>
                <a:gd name="adj1" fmla="val 18973053"/>
                <a:gd name="adj2" fmla="val 78605"/>
              </a:avLst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895600" y="2590800"/>
              <a:ext cx="847724" cy="1588"/>
            </a:xfrm>
            <a:prstGeom prst="line">
              <a:avLst/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Arc 49"/>
            <p:cNvSpPr/>
            <p:nvPr/>
          </p:nvSpPr>
          <p:spPr>
            <a:xfrm rot="5400000" flipV="1">
              <a:off x="2590800" y="304800"/>
              <a:ext cx="2286000" cy="2286000"/>
            </a:xfrm>
            <a:prstGeom prst="arc">
              <a:avLst>
                <a:gd name="adj1" fmla="val 18973053"/>
                <a:gd name="adj2" fmla="val 78605"/>
              </a:avLst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590800" y="304800"/>
            <a:ext cx="3200400" cy="4572000"/>
            <a:chOff x="2590800" y="304800"/>
            <a:chExt cx="3200400" cy="457200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733800" y="2590800"/>
              <a:ext cx="2057400" cy="1588"/>
            </a:xfrm>
            <a:prstGeom prst="line">
              <a:avLst/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2590800" y="304800"/>
              <a:ext cx="2286000" cy="4572000"/>
              <a:chOff x="2590800" y="304800"/>
              <a:chExt cx="2286000" cy="4572000"/>
            </a:xfrm>
          </p:grpSpPr>
          <p:sp>
            <p:nvSpPr>
              <p:cNvPr id="34" name="Arc 33"/>
              <p:cNvSpPr/>
              <p:nvPr/>
            </p:nvSpPr>
            <p:spPr>
              <a:xfrm rot="16200000">
                <a:off x="2590800" y="2590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2895600" y="2590800"/>
                <a:ext cx="847724" cy="1588"/>
              </a:xfrm>
              <a:prstGeom prst="line">
                <a:avLst/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 rot="5400000" flipV="1">
                <a:off x="2590800" y="304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3657600" y="25146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752600" y="306477"/>
            <a:ext cx="2286000" cy="4572000"/>
            <a:chOff x="1752600" y="306477"/>
            <a:chExt cx="2286000" cy="4572000"/>
          </a:xfrm>
        </p:grpSpPr>
        <p:grpSp>
          <p:nvGrpSpPr>
            <p:cNvPr id="59" name="Group 58"/>
            <p:cNvGrpSpPr/>
            <p:nvPr/>
          </p:nvGrpSpPr>
          <p:grpSpPr>
            <a:xfrm>
              <a:off x="1752600" y="306477"/>
              <a:ext cx="2286000" cy="4572000"/>
              <a:chOff x="2590800" y="304800"/>
              <a:chExt cx="2286000" cy="4572000"/>
            </a:xfrm>
          </p:grpSpPr>
          <p:sp>
            <p:nvSpPr>
              <p:cNvPr id="60" name="Arc 59"/>
              <p:cNvSpPr/>
              <p:nvPr/>
            </p:nvSpPr>
            <p:spPr>
              <a:xfrm rot="16200000">
                <a:off x="2590800" y="2590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2895600" y="2590800"/>
                <a:ext cx="847724" cy="1588"/>
              </a:xfrm>
              <a:prstGeom prst="line">
                <a:avLst/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2" name="Arc 61"/>
              <p:cNvSpPr/>
              <p:nvPr/>
            </p:nvSpPr>
            <p:spPr>
              <a:xfrm rot="5400000" flipV="1">
                <a:off x="2590800" y="304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Oval 69"/>
            <p:cNvSpPr/>
            <p:nvPr/>
          </p:nvSpPr>
          <p:spPr>
            <a:xfrm>
              <a:off x="2819400" y="25146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47551" y="1778916"/>
            <a:ext cx="4572000" cy="2286000"/>
            <a:chOff x="647551" y="1778916"/>
            <a:chExt cx="4572000" cy="2286000"/>
          </a:xfrm>
        </p:grpSpPr>
        <p:grpSp>
          <p:nvGrpSpPr>
            <p:cNvPr id="43" name="Group 42"/>
            <p:cNvGrpSpPr/>
            <p:nvPr/>
          </p:nvGrpSpPr>
          <p:grpSpPr>
            <a:xfrm rot="18653453">
              <a:off x="1790551" y="635916"/>
              <a:ext cx="2286000" cy="4572000"/>
              <a:chOff x="2590800" y="304800"/>
              <a:chExt cx="2286000" cy="4572000"/>
            </a:xfrm>
          </p:grpSpPr>
          <p:sp>
            <p:nvSpPr>
              <p:cNvPr id="44" name="Arc 43"/>
              <p:cNvSpPr/>
              <p:nvPr/>
            </p:nvSpPr>
            <p:spPr>
              <a:xfrm rot="16200000">
                <a:off x="2590800" y="2590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2895600" y="2590800"/>
                <a:ext cx="847724" cy="1588"/>
              </a:xfrm>
              <a:prstGeom prst="line">
                <a:avLst/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6" name="Arc 45"/>
              <p:cNvSpPr/>
              <p:nvPr/>
            </p:nvSpPr>
            <p:spPr>
              <a:xfrm rot="5400000" flipV="1">
                <a:off x="2590800" y="304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Oval 70"/>
            <p:cNvSpPr/>
            <p:nvPr/>
          </p:nvSpPr>
          <p:spPr>
            <a:xfrm>
              <a:off x="2895600" y="28194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Arc 65"/>
          <p:cNvSpPr/>
          <p:nvPr/>
        </p:nvSpPr>
        <p:spPr>
          <a:xfrm rot="2453453" flipV="1">
            <a:off x="117209" y="1012023"/>
            <a:ext cx="2286000" cy="2286000"/>
          </a:xfrm>
          <a:prstGeom prst="arc">
            <a:avLst>
              <a:gd name="adj1" fmla="val 18973053"/>
              <a:gd name="adj2" fmla="val 78605"/>
            </a:avLst>
          </a:prstGeom>
          <a:ln w="76200">
            <a:solidFill>
              <a:srgbClr val="00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/>
          <p:cNvGrpSpPr/>
          <p:nvPr/>
        </p:nvGrpSpPr>
        <p:grpSpPr>
          <a:xfrm>
            <a:off x="2057400" y="3240885"/>
            <a:ext cx="676276" cy="569115"/>
            <a:chOff x="2057400" y="3240885"/>
            <a:chExt cx="676276" cy="569115"/>
          </a:xfrm>
        </p:grpSpPr>
        <p:sp>
          <p:nvSpPr>
            <p:cNvPr id="89" name="Oval 88"/>
            <p:cNvSpPr/>
            <p:nvPr/>
          </p:nvSpPr>
          <p:spPr>
            <a:xfrm>
              <a:off x="2581276" y="36576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057400" y="3240885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Oval 90"/>
          <p:cNvSpPr/>
          <p:nvPr/>
        </p:nvSpPr>
        <p:spPr>
          <a:xfrm>
            <a:off x="1231105" y="3224210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2824162" y="2159791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4486469" y="2170924"/>
            <a:ext cx="237931" cy="838200"/>
            <a:chOff x="4486469" y="2170924"/>
            <a:chExt cx="237931" cy="838200"/>
          </a:xfrm>
        </p:grpSpPr>
        <p:sp>
          <p:nvSpPr>
            <p:cNvPr id="98" name="Oval 97"/>
            <p:cNvSpPr/>
            <p:nvPr/>
          </p:nvSpPr>
          <p:spPr>
            <a:xfrm>
              <a:off x="4486469" y="2856724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572000" y="25146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495800" y="2170924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1447800" y="3505200"/>
            <a:ext cx="457200" cy="457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114800" y="1110343"/>
            <a:ext cx="1752600" cy="1556657"/>
            <a:chOff x="5334000" y="1143000"/>
            <a:chExt cx="1752600" cy="1556657"/>
          </a:xfrm>
        </p:grpSpPr>
        <p:pic>
          <p:nvPicPr>
            <p:cNvPr id="10" name="Picture 9" descr="truck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4000" y="1447800"/>
              <a:ext cx="1752600" cy="1251857"/>
            </a:xfrm>
            <a:prstGeom prst="rect">
              <a:avLst/>
            </a:prstGeom>
          </p:spPr>
        </p:pic>
        <p:sp>
          <p:nvSpPr>
            <p:cNvPr id="11" name="Cloud Callout 10"/>
            <p:cNvSpPr/>
            <p:nvPr/>
          </p:nvSpPr>
          <p:spPr>
            <a:xfrm>
              <a:off x="6172200" y="1143000"/>
              <a:ext cx="914400" cy="381000"/>
            </a:xfrm>
            <a:prstGeom prst="cloudCallout">
              <a:avLst>
                <a:gd name="adj1" fmla="val -52466"/>
                <a:gd name="adj2" fmla="val 77194"/>
              </a:avLst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Oval 101"/>
          <p:cNvSpPr/>
          <p:nvPr/>
        </p:nvSpPr>
        <p:spPr>
          <a:xfrm>
            <a:off x="2819400" y="2514600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873829" y="2819400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1845329" y="2508485"/>
            <a:ext cx="2286000" cy="2286000"/>
            <a:chOff x="1845329" y="2508485"/>
            <a:chExt cx="2286000" cy="2286000"/>
          </a:xfrm>
        </p:grpSpPr>
        <p:sp>
          <p:nvSpPr>
            <p:cNvPr id="64" name="Arc 63"/>
            <p:cNvSpPr/>
            <p:nvPr/>
          </p:nvSpPr>
          <p:spPr>
            <a:xfrm rot="13253453">
              <a:off x="1845329" y="2508485"/>
              <a:ext cx="2286000" cy="2286000"/>
            </a:xfrm>
            <a:prstGeom prst="arc">
              <a:avLst>
                <a:gd name="adj1" fmla="val 18973053"/>
                <a:gd name="adj2" fmla="val 78605"/>
              </a:avLst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8653453">
              <a:off x="1429773" y="3216202"/>
              <a:ext cx="847724" cy="1588"/>
            </a:xfrm>
            <a:prstGeom prst="line">
              <a:avLst/>
            </a:prstGeom>
            <a:ln w="76200">
              <a:solidFill>
                <a:srgbClr val="00C8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1504948" y="3476630"/>
            <a:ext cx="423867" cy="276222"/>
            <a:chOff x="1504948" y="3476630"/>
            <a:chExt cx="423867" cy="276222"/>
          </a:xfrm>
        </p:grpSpPr>
        <p:sp>
          <p:nvSpPr>
            <p:cNvPr id="83" name="Oval 82"/>
            <p:cNvSpPr/>
            <p:nvPr/>
          </p:nvSpPr>
          <p:spPr>
            <a:xfrm>
              <a:off x="1776415" y="3600452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1504948" y="347663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309686" y="3200400"/>
            <a:ext cx="914400" cy="838200"/>
            <a:chOff x="1295400" y="3200400"/>
            <a:chExt cx="914400" cy="838200"/>
          </a:xfrm>
        </p:grpSpPr>
        <p:sp>
          <p:nvSpPr>
            <p:cNvPr id="74" name="TextBox 73"/>
            <p:cNvSpPr txBox="1"/>
            <p:nvPr/>
          </p:nvSpPr>
          <p:spPr>
            <a:xfrm>
              <a:off x="1295400" y="3200400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sym typeface="Wingdings"/>
                </a:rPr>
                <a:t>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00200" y="3330714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sym typeface="Wingdings"/>
                </a:rPr>
                <a:t>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52400" y="2360523"/>
            <a:ext cx="4572000" cy="2286000"/>
            <a:chOff x="152400" y="2360523"/>
            <a:chExt cx="4572000" cy="2286000"/>
          </a:xfrm>
        </p:grpSpPr>
        <p:grpSp>
          <p:nvGrpSpPr>
            <p:cNvPr id="55" name="Group 54"/>
            <p:cNvGrpSpPr/>
            <p:nvPr/>
          </p:nvGrpSpPr>
          <p:grpSpPr>
            <a:xfrm rot="18653453">
              <a:off x="1295400" y="1217523"/>
              <a:ext cx="2286000" cy="4572000"/>
              <a:chOff x="2590800" y="304800"/>
              <a:chExt cx="2286000" cy="4572000"/>
            </a:xfrm>
          </p:grpSpPr>
          <p:sp>
            <p:nvSpPr>
              <p:cNvPr id="56" name="Arc 55"/>
              <p:cNvSpPr/>
              <p:nvPr/>
            </p:nvSpPr>
            <p:spPr>
              <a:xfrm rot="16200000">
                <a:off x="2590800" y="2590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2895600" y="2590800"/>
                <a:ext cx="847724" cy="1588"/>
              </a:xfrm>
              <a:prstGeom prst="line">
                <a:avLst/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8" name="Arc 57"/>
              <p:cNvSpPr/>
              <p:nvPr/>
            </p:nvSpPr>
            <p:spPr>
              <a:xfrm rot="5400000" flipV="1">
                <a:off x="2590800" y="304800"/>
                <a:ext cx="2286000" cy="2286000"/>
              </a:xfrm>
              <a:prstGeom prst="arc">
                <a:avLst>
                  <a:gd name="adj1" fmla="val 18973053"/>
                  <a:gd name="adj2" fmla="val 78605"/>
                </a:avLst>
              </a:prstGeom>
              <a:ln w="76200">
                <a:solidFill>
                  <a:srgbClr val="00C8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Oval 72"/>
            <p:cNvSpPr/>
            <p:nvPr/>
          </p:nvSpPr>
          <p:spPr>
            <a:xfrm>
              <a:off x="2343886" y="3476622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774029" y="4095744"/>
            <a:ext cx="464351" cy="323856"/>
            <a:chOff x="1774029" y="4095744"/>
            <a:chExt cx="464351" cy="323856"/>
          </a:xfrm>
        </p:grpSpPr>
        <p:sp>
          <p:nvSpPr>
            <p:cNvPr id="87" name="Oval 86"/>
            <p:cNvSpPr/>
            <p:nvPr/>
          </p:nvSpPr>
          <p:spPr>
            <a:xfrm>
              <a:off x="1774029" y="4095744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085980" y="42672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Oval 81"/>
          <p:cNvSpPr/>
          <p:nvPr/>
        </p:nvSpPr>
        <p:spPr>
          <a:xfrm>
            <a:off x="1600200" y="3810000"/>
            <a:ext cx="152400" cy="1524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1143000" y="4800600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Barraquand</a:t>
            </a:r>
            <a:r>
              <a:rPr lang="en-US" dirty="0" smtClean="0"/>
              <a:t> &amp; </a:t>
            </a:r>
            <a:r>
              <a:rPr lang="en-US" dirty="0" err="1" smtClean="0"/>
              <a:t>Latombe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smtClean="0"/>
              <a:t> 3 arcs (+ reverse) at </a:t>
            </a:r>
            <a:r>
              <a:rPr lang="en-US" dirty="0" smtClean="0">
                <a:sym typeface="Symbol"/>
              </a:rPr>
              <a:t></a:t>
            </a:r>
            <a:r>
              <a:rPr lang="en-US" baseline="-25000" dirty="0" smtClean="0">
                <a:sym typeface="Symbol"/>
              </a:rPr>
              <a:t>max</a:t>
            </a:r>
          </a:p>
          <a:p>
            <a:pPr>
              <a:buFontTx/>
              <a:buChar char="-"/>
            </a:pPr>
            <a:r>
              <a:rPr lang="en-US" dirty="0" smtClean="0">
                <a:sym typeface="Symbol"/>
              </a:rPr>
              <a:t> Discontinuous curvature</a:t>
            </a:r>
          </a:p>
          <a:p>
            <a:pPr>
              <a:buFontTx/>
              <a:buChar char="-"/>
            </a:pPr>
            <a:r>
              <a:rPr lang="en-US" dirty="0" smtClean="0">
                <a:sym typeface="Symbol"/>
              </a:rPr>
              <a:t> Cost = number of reversals</a:t>
            </a:r>
          </a:p>
          <a:p>
            <a:pPr>
              <a:buFontTx/>
              <a:buChar char="-"/>
            </a:pP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Dijkstra’s</a:t>
            </a:r>
            <a:r>
              <a:rPr lang="en-US" dirty="0" smtClean="0">
                <a:sym typeface="Symbol"/>
              </a:rPr>
              <a:t> search</a:t>
            </a:r>
            <a:endParaRPr lang="en-US" dirty="0"/>
          </a:p>
        </p:txBody>
      </p:sp>
      <p:grpSp>
        <p:nvGrpSpPr>
          <p:cNvPr id="97" name="Group 96"/>
          <p:cNvGrpSpPr/>
          <p:nvPr/>
        </p:nvGrpSpPr>
        <p:grpSpPr>
          <a:xfrm>
            <a:off x="1924048" y="2164553"/>
            <a:ext cx="296008" cy="807247"/>
            <a:chOff x="1924048" y="2164553"/>
            <a:chExt cx="296008" cy="807247"/>
          </a:xfrm>
        </p:grpSpPr>
        <p:sp>
          <p:nvSpPr>
            <p:cNvPr id="72" name="Oval 71"/>
            <p:cNvSpPr/>
            <p:nvPr/>
          </p:nvSpPr>
          <p:spPr>
            <a:xfrm>
              <a:off x="2067656" y="28194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985962" y="2164553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924048" y="2514600"/>
              <a:ext cx="152400" cy="1524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91" grpId="0" animBg="1"/>
      <p:bldP spid="104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3" name="Hexagon 12"/>
          <p:cNvSpPr/>
          <p:nvPr/>
        </p:nvSpPr>
        <p:spPr>
          <a:xfrm>
            <a:off x="6172200" y="2069068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267200" y="2907268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295400" y="4191001"/>
            <a:ext cx="5029200" cy="30479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8" idx="3"/>
            <a:endCxn id="27" idx="0"/>
          </p:cNvCxnSpPr>
          <p:nvPr/>
        </p:nvCxnSpPr>
        <p:spPr>
          <a:xfrm rot="16200000" flipH="1">
            <a:off x="4797820" y="2549919"/>
            <a:ext cx="2057401" cy="919959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8" idx="4"/>
            <a:endCxn id="41" idx="1"/>
          </p:cNvCxnSpPr>
          <p:nvPr/>
        </p:nvCxnSpPr>
        <p:spPr>
          <a:xfrm flipV="1">
            <a:off x="5410200" y="1672224"/>
            <a:ext cx="2286000" cy="16769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36"/>
          <p:cNvGrpSpPr>
            <a:grpSpLocks/>
          </p:cNvGrpSpPr>
          <p:nvPr/>
        </p:nvGrpSpPr>
        <p:grpSpPr bwMode="auto">
          <a:xfrm rot="840000">
            <a:off x="7756194" y="1183615"/>
            <a:ext cx="304800" cy="533400"/>
            <a:chOff x="5280" y="1392"/>
            <a:chExt cx="192" cy="336"/>
          </a:xfrm>
        </p:grpSpPr>
        <p:sp>
          <p:nvSpPr>
            <p:cNvPr id="33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14400" y="2983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010400" y="3581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16200000" flipH="1">
            <a:off x="1351893" y="3333093"/>
            <a:ext cx="953814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6019800" y="3429000"/>
            <a:ext cx="1066800" cy="341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-228600" y="129540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 smtClean="0"/>
              <a:t>ALV (Daily  et al., 1988)</a:t>
            </a:r>
          </a:p>
          <a:p>
            <a:endParaRPr lang="en-US" sz="1400" dirty="0"/>
          </a:p>
        </p:txBody>
      </p:sp>
      <p:sp>
        <p:nvSpPr>
          <p:cNvPr id="27" name="5-Point Star 26"/>
          <p:cNvSpPr/>
          <p:nvPr/>
        </p:nvSpPr>
        <p:spPr>
          <a:xfrm>
            <a:off x="6172200" y="40386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5181600" y="1752600"/>
            <a:ext cx="228600" cy="228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2667000" y="4294496"/>
            <a:ext cx="228600" cy="228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48"/>
          <p:cNvGrpSpPr/>
          <p:nvPr/>
        </p:nvGrpSpPr>
        <p:grpSpPr>
          <a:xfrm rot="21088284">
            <a:off x="108440" y="2983674"/>
            <a:ext cx="2969199" cy="2904552"/>
            <a:chOff x="1414086" y="2832247"/>
            <a:chExt cx="2969199" cy="2904552"/>
          </a:xfrm>
        </p:grpSpPr>
        <p:sp>
          <p:nvSpPr>
            <p:cNvPr id="44" name="Arc 43"/>
            <p:cNvSpPr/>
            <p:nvPr/>
          </p:nvSpPr>
          <p:spPr>
            <a:xfrm rot="211855">
              <a:off x="1414086" y="4273309"/>
              <a:ext cx="2718027" cy="1463490"/>
            </a:xfrm>
            <a:prstGeom prst="arc">
              <a:avLst>
                <a:gd name="adj1" fmla="val 16200000"/>
                <a:gd name="adj2" fmla="val 20234383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712594" flipV="1">
              <a:off x="1665258" y="2832247"/>
              <a:ext cx="2718027" cy="1463490"/>
            </a:xfrm>
            <a:prstGeom prst="arc">
              <a:avLst>
                <a:gd name="adj1" fmla="val 16200000"/>
                <a:gd name="adj2" fmla="val 2026136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>
              <a:stCxn id="46" idx="0"/>
            </p:cNvCxnSpPr>
            <p:nvPr/>
          </p:nvCxnSpPr>
          <p:spPr>
            <a:xfrm rot="10800000" flipH="1" flipV="1">
              <a:off x="2873675" y="4280072"/>
              <a:ext cx="1146531" cy="1658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pri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28600" y="3886200"/>
            <a:ext cx="1698402" cy="7236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52"/>
          <p:cNvGraphicFramePr>
            <a:graphicFrameLocks noChangeAspect="1"/>
          </p:cNvGraphicFramePr>
          <p:nvPr/>
        </p:nvGraphicFramePr>
        <p:xfrm>
          <a:off x="5307013" y="2417763"/>
          <a:ext cx="2465387" cy="2459037"/>
        </p:xfrm>
        <a:graphic>
          <a:graphicData uri="http://schemas.openxmlformats.org/presentationml/2006/ole">
            <p:oleObj spid="_x0000_s28674" name="CorelDRAW" r:id="rId4" imgW="2465526" imgH="2459438" progId="CorelDRAW.Graphic.11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Robot-Fixed Search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Moves with the robot</a:t>
            </a:r>
          </a:p>
          <a:p>
            <a:endParaRPr lang="en-US" sz="2800" dirty="0" smtClean="0"/>
          </a:p>
          <a:p>
            <a:r>
              <a:rPr lang="en-US" sz="3300" dirty="0" smtClean="0"/>
              <a:t>Dense sampling</a:t>
            </a:r>
          </a:p>
          <a:p>
            <a:pPr lvl="1"/>
            <a:r>
              <a:rPr lang="en-US" sz="2400" dirty="0" smtClean="0"/>
              <a:t>Position</a:t>
            </a:r>
          </a:p>
          <a:p>
            <a:pPr lvl="1"/>
            <a:endParaRPr lang="en-US" sz="2400" dirty="0" smtClean="0"/>
          </a:p>
          <a:p>
            <a:r>
              <a:rPr lang="en-US" sz="3300" dirty="0" smtClean="0"/>
              <a:t>Symmetric sampling</a:t>
            </a:r>
          </a:p>
          <a:p>
            <a:pPr lvl="1"/>
            <a:r>
              <a:rPr lang="en-US" sz="2400" dirty="0" smtClean="0"/>
              <a:t>Heading</a:t>
            </a:r>
          </a:p>
          <a:p>
            <a:pPr lvl="1"/>
            <a:r>
              <a:rPr lang="en-US" sz="2400" dirty="0" smtClean="0"/>
              <a:t>Velocity</a:t>
            </a:r>
          </a:p>
          <a:p>
            <a:pPr lvl="1"/>
            <a:r>
              <a:rPr lang="en-US" sz="2400" dirty="0" smtClean="0"/>
              <a:t>Steering angle</a:t>
            </a:r>
          </a:p>
          <a:p>
            <a:pPr lvl="1"/>
            <a:r>
              <a:rPr lang="en-US" sz="2400" dirty="0" smtClean="0"/>
              <a:t>…</a:t>
            </a:r>
          </a:p>
          <a:p>
            <a:pPr lvl="1"/>
            <a:endParaRPr lang="en-US" sz="2400" dirty="0" smtClean="0"/>
          </a:p>
          <a:p>
            <a:r>
              <a:rPr lang="en-US" sz="3300" dirty="0" smtClean="0"/>
              <a:t>Tree depth</a:t>
            </a:r>
            <a:endParaRPr lang="en-US" sz="3000" dirty="0" smtClean="0"/>
          </a:p>
          <a:p>
            <a:pPr lvl="1"/>
            <a:r>
              <a:rPr lang="en-US" sz="2200" dirty="0" smtClean="0"/>
              <a:t>1: Local (arcs) + Global (D*) (</a:t>
            </a:r>
            <a:r>
              <a:rPr lang="en-US" sz="2200" dirty="0" err="1" smtClean="0"/>
              <a:t>Stentz</a:t>
            </a:r>
            <a:r>
              <a:rPr lang="en-US" sz="2200" dirty="0" smtClean="0"/>
              <a:t> &amp; Hebert, 1994)</a:t>
            </a:r>
          </a:p>
          <a:p>
            <a:pPr lvl="1"/>
            <a:r>
              <a:rPr lang="en-US" sz="2200" dirty="0" smtClean="0"/>
              <a:t>5: </a:t>
            </a:r>
            <a:r>
              <a:rPr lang="en-US" sz="2200" dirty="0" err="1" smtClean="0"/>
              <a:t>Egograph</a:t>
            </a:r>
            <a:r>
              <a:rPr lang="en-US" sz="2200" dirty="0" smtClean="0"/>
              <a:t> (</a:t>
            </a:r>
            <a:r>
              <a:rPr lang="en-US" sz="2200" dirty="0" err="1" smtClean="0"/>
              <a:t>Lacaze</a:t>
            </a:r>
            <a:r>
              <a:rPr lang="en-US" sz="2200" dirty="0" smtClean="0"/>
              <a:t> et al., 1998)</a:t>
            </a:r>
          </a:p>
          <a:p>
            <a:pPr lvl="1"/>
            <a:r>
              <a:rPr lang="en-US" sz="2200" dirty="0" smtClean="0"/>
              <a:t>∞: </a:t>
            </a:r>
            <a:r>
              <a:rPr lang="en-US" sz="2200" dirty="0" err="1" smtClean="0"/>
              <a:t>Barraquand</a:t>
            </a:r>
            <a:r>
              <a:rPr lang="en-US" sz="2200" dirty="0" smtClean="0"/>
              <a:t> &amp; </a:t>
            </a:r>
            <a:r>
              <a:rPr lang="en-US" sz="2200" dirty="0" err="1" smtClean="0"/>
              <a:t>Latombe</a:t>
            </a:r>
            <a:r>
              <a:rPr lang="en-US" sz="2200" dirty="0" smtClean="0"/>
              <a:t> (1993)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096000" y="6813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074D-1CF2-4D63-BCA3-92FF8448F7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Deterministic Planning</a:t>
            </a:r>
          </a:p>
          <a:p>
            <a:pPr lvl="1"/>
            <a:r>
              <a:rPr lang="en-US" b="1" dirty="0" smtClean="0"/>
              <a:t>Hierarchical</a:t>
            </a:r>
          </a:p>
          <a:p>
            <a:pPr lvl="1"/>
            <a:r>
              <a:rPr lang="en-US" b="1" dirty="0" smtClean="0"/>
              <a:t>Path Smoothing</a:t>
            </a:r>
          </a:p>
          <a:p>
            <a:pPr lvl="1"/>
            <a:r>
              <a:rPr lang="en-US" b="1" dirty="0" smtClean="0"/>
              <a:t>Control Sampling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State Sampling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Left Arrow 8"/>
          <p:cNvSpPr/>
          <p:nvPr/>
        </p:nvSpPr>
        <p:spPr>
          <a:xfrm>
            <a:off x="2996514" y="2667000"/>
            <a:ext cx="1219200" cy="1524000"/>
          </a:xfrm>
          <a:prstGeom prst="curvedLeftArrow">
            <a:avLst>
              <a:gd name="adj1" fmla="val 14839"/>
              <a:gd name="adj2" fmla="val 50000"/>
              <a:gd name="adj3" fmla="val 3625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World-Fixed Search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Fixed to the world</a:t>
            </a:r>
          </a:p>
          <a:p>
            <a:endParaRPr lang="en-US" sz="2800" dirty="0" smtClean="0"/>
          </a:p>
          <a:p>
            <a:r>
              <a:rPr lang="en-US" sz="3300" dirty="0" smtClean="0"/>
              <a:t>Dense sampling</a:t>
            </a:r>
          </a:p>
          <a:p>
            <a:pPr lvl="1"/>
            <a:r>
              <a:rPr lang="en-US" sz="2400" i="1" dirty="0" smtClean="0"/>
              <a:t>(none)</a:t>
            </a:r>
          </a:p>
          <a:p>
            <a:pPr lvl="1"/>
            <a:endParaRPr lang="en-US" sz="2400" dirty="0" smtClean="0"/>
          </a:p>
          <a:p>
            <a:r>
              <a:rPr lang="en-US" sz="3300" dirty="0" smtClean="0"/>
              <a:t>Symmetric sampling</a:t>
            </a:r>
          </a:p>
          <a:p>
            <a:pPr lvl="1"/>
            <a:r>
              <a:rPr lang="en-US" sz="2400" b="1" i="1" dirty="0" smtClean="0"/>
              <a:t>Position</a:t>
            </a:r>
          </a:p>
          <a:p>
            <a:pPr lvl="1"/>
            <a:r>
              <a:rPr lang="en-US" sz="2400" dirty="0" smtClean="0"/>
              <a:t>Heading</a:t>
            </a:r>
          </a:p>
          <a:p>
            <a:pPr lvl="1"/>
            <a:r>
              <a:rPr lang="en-US" sz="2400" dirty="0" smtClean="0"/>
              <a:t>Velocity</a:t>
            </a:r>
          </a:p>
          <a:p>
            <a:pPr lvl="1"/>
            <a:r>
              <a:rPr lang="en-US" sz="2400" dirty="0" smtClean="0"/>
              <a:t>Steering angle</a:t>
            </a:r>
          </a:p>
          <a:p>
            <a:pPr lvl="1"/>
            <a:r>
              <a:rPr lang="en-US" sz="2400" dirty="0" smtClean="0"/>
              <a:t>…</a:t>
            </a:r>
          </a:p>
          <a:p>
            <a:endParaRPr lang="en-US" sz="2800" dirty="0" smtClean="0"/>
          </a:p>
          <a:p>
            <a:r>
              <a:rPr lang="en-US" sz="2800" dirty="0" smtClean="0"/>
              <a:t>Dependency</a:t>
            </a:r>
          </a:p>
          <a:p>
            <a:pPr lvl="1"/>
            <a:r>
              <a:rPr lang="en-US" sz="2400" dirty="0" smtClean="0"/>
              <a:t>Boundary value problem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sz="2400" dirty="0" smtClean="0"/>
          </a:p>
        </p:txBody>
      </p:sp>
      <p:pic>
        <p:nvPicPr>
          <p:cNvPr id="6" name="Picture 5" descr="latt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35829"/>
            <a:ext cx="31242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114881" y="46482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Pivtoraiko</a:t>
            </a:r>
            <a:r>
              <a:rPr lang="en-US" sz="1200" dirty="0" smtClean="0"/>
              <a:t> &amp; Kelly, 2005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4876800"/>
            <a:ext cx="3352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Examples of BVP solvers</a:t>
            </a:r>
            <a:r>
              <a:rPr lang="en-US" sz="1600" dirty="0" smtClean="0"/>
              <a:t>: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err="1" smtClean="0"/>
              <a:t>Dubins</a:t>
            </a:r>
            <a:r>
              <a:rPr lang="en-US" sz="1600" dirty="0" smtClean="0"/>
              <a:t>, 1957</a:t>
            </a:r>
          </a:p>
          <a:p>
            <a:pPr>
              <a:buFontTx/>
              <a:buChar char="-"/>
            </a:pPr>
            <a:r>
              <a:rPr lang="en-US" sz="1600" dirty="0" smtClean="0"/>
              <a:t> Reeds &amp; </a:t>
            </a:r>
            <a:r>
              <a:rPr lang="en-US" sz="1600" dirty="0" err="1" smtClean="0"/>
              <a:t>Shepp</a:t>
            </a:r>
            <a:r>
              <a:rPr lang="en-US" sz="1600" dirty="0" smtClean="0"/>
              <a:t>, 1990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err="1" smtClean="0"/>
              <a:t>Lamiraux</a:t>
            </a:r>
            <a:r>
              <a:rPr lang="en-US" sz="1600" dirty="0" smtClean="0"/>
              <a:t> &amp; </a:t>
            </a:r>
            <a:r>
              <a:rPr lang="en-US" sz="1600" dirty="0" err="1" smtClean="0"/>
              <a:t>Laumond</a:t>
            </a:r>
            <a:r>
              <a:rPr lang="en-US" sz="1600" dirty="0" smtClean="0"/>
              <a:t>, 2001</a:t>
            </a:r>
          </a:p>
          <a:p>
            <a:pPr>
              <a:buFontTx/>
              <a:buChar char="-"/>
            </a:pPr>
            <a:r>
              <a:rPr lang="en-US" sz="1600" dirty="0" smtClean="0"/>
              <a:t> Kelly &amp; Nagy, 2002</a:t>
            </a:r>
          </a:p>
          <a:p>
            <a:pPr>
              <a:buFontTx/>
              <a:buChar char="-"/>
            </a:pPr>
            <a:r>
              <a:rPr lang="en-US" sz="1600" dirty="0" smtClean="0"/>
              <a:t> </a:t>
            </a:r>
            <a:r>
              <a:rPr lang="en-US" sz="1600" dirty="0" err="1" smtClean="0"/>
              <a:t>Pancanti</a:t>
            </a:r>
            <a:r>
              <a:rPr lang="en-US" sz="1600" dirty="0" smtClean="0"/>
              <a:t> et al., 2004</a:t>
            </a:r>
            <a:endParaRPr lang="en-US" sz="1600" dirty="0"/>
          </a:p>
          <a:p>
            <a:pPr>
              <a:buFontTx/>
              <a:buChar char="-"/>
            </a:pPr>
            <a:r>
              <a:rPr lang="en-US" sz="1600" dirty="0" smtClean="0"/>
              <a:t> Kelly &amp; Howard,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Robot-Fixed vs. </a:t>
            </a:r>
            <a:r>
              <a:rPr lang="en-US" smtClean="0"/>
              <a:t>World-Fixed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90800" y="1981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Barraquand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&amp; </a:t>
            </a:r>
            <a:r>
              <a:rPr lang="en-US" sz="2400" dirty="0" err="1" smtClean="0"/>
              <a:t>Latombe</a:t>
            </a:r>
            <a:endParaRPr lang="en-US" sz="24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2667000" y="2812197"/>
            <a:ext cx="1571135" cy="2591594"/>
            <a:chOff x="914400" y="3810000"/>
            <a:chExt cx="1571135" cy="2591594"/>
          </a:xfrm>
        </p:grpSpPr>
        <p:grpSp>
          <p:nvGrpSpPr>
            <p:cNvPr id="57" name="Group 56"/>
            <p:cNvGrpSpPr/>
            <p:nvPr/>
          </p:nvGrpSpPr>
          <p:grpSpPr>
            <a:xfrm>
              <a:off x="914400" y="3810000"/>
              <a:ext cx="1571135" cy="1143000"/>
              <a:chOff x="1600200" y="3581400"/>
              <a:chExt cx="1571135" cy="1143000"/>
            </a:xfrm>
          </p:grpSpPr>
          <p:pic>
            <p:nvPicPr>
              <p:cNvPr id="22" name="Picture 21" descr="control_signal.PNG"/>
              <p:cNvPicPr>
                <a:picLocks noChangeAspect="1"/>
              </p:cNvPicPr>
              <p:nvPr/>
            </p:nvPicPr>
            <p:blipFill>
              <a:blip r:embed="rId3" cstate="print"/>
              <a:srcRect l="12834" t="7619" r="8734" b="10476"/>
              <a:stretch>
                <a:fillRect/>
              </a:stretch>
            </p:blipFill>
            <p:spPr>
              <a:xfrm>
                <a:off x="1600200" y="3581400"/>
                <a:ext cx="1461977" cy="1143000"/>
              </a:xfrm>
              <a:prstGeom prst="rect">
                <a:avLst/>
              </a:prstGeom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1647335" y="4182070"/>
                <a:ext cx="1524000" cy="466130"/>
                <a:chOff x="3267173" y="4191000"/>
                <a:chExt cx="1524000" cy="466130"/>
              </a:xfrm>
            </p:grpSpPr>
            <p:sp>
              <p:nvSpPr>
                <p:cNvPr id="23" name="Rounded Rectangle 22"/>
                <p:cNvSpPr/>
                <p:nvPr/>
              </p:nvSpPr>
              <p:spPr>
                <a:xfrm>
                  <a:off x="3276600" y="4191000"/>
                  <a:ext cx="1371600" cy="457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3267173" y="4195465"/>
                  <a:ext cx="1524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/>
                    <a:t>CONTROL</a:t>
                  </a:r>
                  <a:endParaRPr lang="en-US" sz="2400" b="1" dirty="0"/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914400" y="5257800"/>
              <a:ext cx="1447801" cy="1143794"/>
              <a:chOff x="3200400" y="3581400"/>
              <a:chExt cx="1447801" cy="114379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200400" y="3581400"/>
                <a:ext cx="1447800" cy="11430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rot="5400000">
                <a:off x="2896002" y="4152900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3200007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3504807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3809608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0800000" flipV="1">
                <a:off x="3200400" y="4571205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0800000" flipV="1">
                <a:off x="3200401" y="42672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3200401" y="39624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3200401" y="36576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3609681" y="38100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rot="5400000">
                <a:off x="3438819" y="40005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0800000">
                <a:off x="3276601" y="3810000"/>
                <a:ext cx="353513" cy="7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 flipH="1" flipV="1">
                <a:off x="3515019" y="3695700"/>
                <a:ext cx="228600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rot="16200000" flipH="1">
                <a:off x="3616366" y="3814329"/>
                <a:ext cx="337794" cy="3291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5400000">
                <a:off x="3300551" y="3814329"/>
                <a:ext cx="337794" cy="3291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628535" y="3581400"/>
                <a:ext cx="257675" cy="2293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3362227" y="3581400"/>
                <a:ext cx="257675" cy="2293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/>
              <p:cNvGrpSpPr/>
              <p:nvPr/>
            </p:nvGrpSpPr>
            <p:grpSpPr>
              <a:xfrm>
                <a:off x="3352800" y="4186535"/>
                <a:ext cx="1143000" cy="461665"/>
                <a:chOff x="3190973" y="4191000"/>
                <a:chExt cx="1143000" cy="461665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3276600" y="4191000"/>
                  <a:ext cx="981173" cy="457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190973" y="4191000"/>
                  <a:ext cx="1143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smtClean="0"/>
                    <a:t>STATE</a:t>
                  </a:r>
                  <a:endParaRPr lang="en-US" sz="2400" b="1" dirty="0"/>
                </a:p>
              </p:txBody>
            </p:sp>
          </p:grpSp>
        </p:grpSp>
        <p:sp>
          <p:nvSpPr>
            <p:cNvPr id="58" name="Down Arrow 57"/>
            <p:cNvSpPr/>
            <p:nvPr/>
          </p:nvSpPr>
          <p:spPr>
            <a:xfrm>
              <a:off x="1524000" y="4953000"/>
              <a:ext cx="304800" cy="3048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953000" y="2812197"/>
            <a:ext cx="1571135" cy="2590800"/>
            <a:chOff x="3200400" y="3810000"/>
            <a:chExt cx="1571135" cy="2590800"/>
          </a:xfrm>
        </p:grpSpPr>
        <p:sp>
          <p:nvSpPr>
            <p:cNvPr id="85" name="Down Arrow 84"/>
            <p:cNvSpPr/>
            <p:nvPr/>
          </p:nvSpPr>
          <p:spPr>
            <a:xfrm>
              <a:off x="3810000" y="4953000"/>
              <a:ext cx="304800" cy="3048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3200400" y="5257800"/>
              <a:ext cx="1571135" cy="1143000"/>
              <a:chOff x="1600200" y="3581400"/>
              <a:chExt cx="1571135" cy="1143000"/>
            </a:xfrm>
          </p:grpSpPr>
          <p:pic>
            <p:nvPicPr>
              <p:cNvPr id="60" name="Picture 59" descr="control_signal.PNG"/>
              <p:cNvPicPr>
                <a:picLocks noChangeAspect="1"/>
              </p:cNvPicPr>
              <p:nvPr/>
            </p:nvPicPr>
            <p:blipFill>
              <a:blip r:embed="rId3" cstate="print"/>
              <a:srcRect l="12834" t="7619" r="8734" b="10476"/>
              <a:stretch>
                <a:fillRect/>
              </a:stretch>
            </p:blipFill>
            <p:spPr>
              <a:xfrm>
                <a:off x="1600200" y="3581400"/>
                <a:ext cx="1461977" cy="1143000"/>
              </a:xfrm>
              <a:prstGeom prst="rect">
                <a:avLst/>
              </a:prstGeom>
            </p:spPr>
          </p:pic>
          <p:grpSp>
            <p:nvGrpSpPr>
              <p:cNvPr id="61" name="Group 23"/>
              <p:cNvGrpSpPr/>
              <p:nvPr/>
            </p:nvGrpSpPr>
            <p:grpSpPr>
              <a:xfrm>
                <a:off x="1647335" y="4182070"/>
                <a:ext cx="1524000" cy="466130"/>
                <a:chOff x="3267173" y="4191000"/>
                <a:chExt cx="1524000" cy="466130"/>
              </a:xfrm>
            </p:grpSpPr>
            <p:sp>
              <p:nvSpPr>
                <p:cNvPr id="62" name="Rounded Rectangle 61"/>
                <p:cNvSpPr/>
                <p:nvPr/>
              </p:nvSpPr>
              <p:spPr>
                <a:xfrm>
                  <a:off x="3276600" y="4191000"/>
                  <a:ext cx="1371600" cy="457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267173" y="4195465"/>
                  <a:ext cx="1524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/>
                    <a:t>CONTROL</a:t>
                  </a:r>
                  <a:endParaRPr lang="en-US" sz="2400" b="1" dirty="0"/>
                </a:p>
              </p:txBody>
            </p:sp>
          </p:grpSp>
        </p:grpSp>
        <p:grpSp>
          <p:nvGrpSpPr>
            <p:cNvPr id="64" name="Group 63"/>
            <p:cNvGrpSpPr/>
            <p:nvPr/>
          </p:nvGrpSpPr>
          <p:grpSpPr>
            <a:xfrm>
              <a:off x="3200400" y="3810000"/>
              <a:ext cx="1447801" cy="1143794"/>
              <a:chOff x="3200400" y="3581400"/>
              <a:chExt cx="1447801" cy="1143794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200400" y="3581400"/>
                <a:ext cx="1447800" cy="114300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rot="5400000">
                <a:off x="2896002" y="4152900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3200007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3504807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3809608" y="4152106"/>
                <a:ext cx="1143000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0800000" flipV="1">
                <a:off x="3200400" y="4571205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0800000" flipV="1">
                <a:off x="3200401" y="42672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0800000" flipV="1">
                <a:off x="3200401" y="39624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 flipV="1">
                <a:off x="3200401" y="3657600"/>
                <a:ext cx="1447800" cy="7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3609681" y="38100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5400000">
                <a:off x="3438819" y="4000500"/>
                <a:ext cx="38100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0800000">
                <a:off x="3276601" y="3810000"/>
                <a:ext cx="353513" cy="79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 flipH="1" flipV="1">
                <a:off x="3515019" y="3695700"/>
                <a:ext cx="228600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16200000" flipH="1">
                <a:off x="3616366" y="3814329"/>
                <a:ext cx="337794" cy="3291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rot="5400000">
                <a:off x="3300551" y="3814329"/>
                <a:ext cx="337794" cy="32913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V="1">
                <a:off x="3628535" y="3581400"/>
                <a:ext cx="257675" cy="2293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3362227" y="3581400"/>
                <a:ext cx="257675" cy="229394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2" name="Group 81"/>
              <p:cNvGrpSpPr/>
              <p:nvPr/>
            </p:nvGrpSpPr>
            <p:grpSpPr>
              <a:xfrm>
                <a:off x="3352800" y="4186535"/>
                <a:ext cx="1143000" cy="461665"/>
                <a:chOff x="3190973" y="4191000"/>
                <a:chExt cx="1143000" cy="461665"/>
              </a:xfrm>
            </p:grpSpPr>
            <p:sp>
              <p:nvSpPr>
                <p:cNvPr id="83" name="Rounded Rectangle 82"/>
                <p:cNvSpPr/>
                <p:nvPr/>
              </p:nvSpPr>
              <p:spPr>
                <a:xfrm>
                  <a:off x="3276600" y="4191000"/>
                  <a:ext cx="981173" cy="4572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190973" y="4191000"/>
                  <a:ext cx="11430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smtClean="0"/>
                    <a:t>STATE</a:t>
                  </a:r>
                  <a:endParaRPr lang="en-US" sz="2400" b="1" dirty="0"/>
                </a:p>
              </p:txBody>
            </p:sp>
          </p:grpSp>
        </p:grpSp>
      </p:grpSp>
      <p:sp>
        <p:nvSpPr>
          <p:cNvPr id="86" name="TextBox 85"/>
          <p:cNvSpPr txBox="1"/>
          <p:nvPr/>
        </p:nvSpPr>
        <p:spPr>
          <a:xfrm>
            <a:off x="4724400" y="2205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State Lattice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Lattice Benefits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3429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 in state sampling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400" dirty="0" smtClean="0"/>
          </a:p>
        </p:txBody>
      </p:sp>
      <p:pic>
        <p:nvPicPr>
          <p:cNvPr id="14" name="Picture 13" descr="latt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535829"/>
            <a:ext cx="31242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114881" y="46482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Pivtoraiko</a:t>
            </a:r>
            <a:r>
              <a:rPr lang="en-US" sz="1200" dirty="0" smtClean="0"/>
              <a:t> &amp; Kelly, 2005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Swaths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5334000" y="1676400"/>
            <a:ext cx="3048000" cy="1778000"/>
            <a:chOff x="5029200" y="1495425"/>
            <a:chExt cx="3657600" cy="2133600"/>
          </a:xfrm>
        </p:grpSpPr>
        <p:sp>
          <p:nvSpPr>
            <p:cNvPr id="6" name="Rectangle 5"/>
            <p:cNvSpPr/>
            <p:nvPr/>
          </p:nvSpPr>
          <p:spPr>
            <a:xfrm>
              <a:off x="5029200" y="1495425"/>
              <a:ext cx="3657600" cy="2133600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wath_example.png"/>
            <p:cNvPicPr>
              <a:picLocks noChangeAspect="1"/>
            </p:cNvPicPr>
            <p:nvPr/>
          </p:nvPicPr>
          <p:blipFill>
            <a:blip r:embed="rId3"/>
            <a:srcRect b="57344"/>
            <a:stretch>
              <a:fillRect/>
            </a:stretch>
          </p:blipFill>
          <p:spPr>
            <a:xfrm>
              <a:off x="5105400" y="1600200"/>
              <a:ext cx="3505200" cy="2003465"/>
            </a:xfrm>
            <a:prstGeom prst="rect">
              <a:avLst/>
            </a:prstGeom>
          </p:spPr>
        </p:pic>
      </p:grpSp>
      <p:grpSp>
        <p:nvGrpSpPr>
          <p:cNvPr id="5" name="Group 10"/>
          <p:cNvGrpSpPr/>
          <p:nvPr/>
        </p:nvGrpSpPr>
        <p:grpSpPr>
          <a:xfrm>
            <a:off x="5334000" y="4343400"/>
            <a:ext cx="3052606" cy="1780687"/>
            <a:chOff x="5067300" y="4086225"/>
            <a:chExt cx="3657600" cy="2133600"/>
          </a:xfrm>
        </p:grpSpPr>
        <p:sp>
          <p:nvSpPr>
            <p:cNvPr id="9" name="Rectangle 8"/>
            <p:cNvSpPr/>
            <p:nvPr/>
          </p:nvSpPr>
          <p:spPr>
            <a:xfrm>
              <a:off x="5067300" y="4086225"/>
              <a:ext cx="3657600" cy="2133600"/>
            </a:xfrm>
            <a:prstGeom prst="re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swath_example.png"/>
            <p:cNvPicPr>
              <a:picLocks noChangeAspect="1"/>
            </p:cNvPicPr>
            <p:nvPr/>
          </p:nvPicPr>
          <p:blipFill>
            <a:blip r:embed="rId3"/>
            <a:srcRect t="57029"/>
            <a:stretch>
              <a:fillRect/>
            </a:stretch>
          </p:blipFill>
          <p:spPr>
            <a:xfrm>
              <a:off x="5105400" y="4114800"/>
              <a:ext cx="3573136" cy="2057400"/>
            </a:xfrm>
            <a:prstGeom prst="rect">
              <a:avLst/>
            </a:prstGeom>
          </p:spPr>
        </p:pic>
      </p:grpSp>
      <p:sp>
        <p:nvSpPr>
          <p:cNvPr id="12" name="Striped Right Arrow 11"/>
          <p:cNvSpPr/>
          <p:nvPr/>
        </p:nvSpPr>
        <p:spPr>
          <a:xfrm rot="5400000">
            <a:off x="6591300" y="3771900"/>
            <a:ext cx="609600" cy="381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97129" y="61238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Pivtoraiko</a:t>
            </a:r>
            <a:r>
              <a:rPr lang="en-US" sz="1200" dirty="0" smtClean="0"/>
              <a:t> &amp; Kelly, 2007</a:t>
            </a:r>
            <a:endParaRPr lang="en-US" sz="12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 descr="hlut.jpg"/>
          <p:cNvPicPr>
            <a:picLocks noChangeAspect="1"/>
          </p:cNvPicPr>
          <p:nvPr/>
        </p:nvPicPr>
        <p:blipFill>
          <a:blip r:embed="rId3"/>
          <a:srcRect l="17021" r="15957"/>
          <a:stretch>
            <a:fillRect/>
          </a:stretch>
        </p:blipFill>
        <p:spPr>
          <a:xfrm>
            <a:off x="5334000" y="1824335"/>
            <a:ext cx="32004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4000" y="182433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HLUT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5405735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2005</a:t>
            </a:r>
          </a:p>
          <a:p>
            <a:pPr algn="r"/>
            <a:r>
              <a:rPr lang="en-US" sz="1200" dirty="0" err="1" smtClean="0"/>
              <a:t>Knepper</a:t>
            </a:r>
            <a:r>
              <a:rPr lang="en-US" sz="1200" dirty="0" smtClean="0"/>
              <a:t> &amp; Kelly, 2006</a:t>
            </a:r>
            <a:endParaRPr lang="en-US" sz="1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r>
              <a:rPr lang="en-US" sz="2400" dirty="0" smtClean="0"/>
              <a:t>Pre-computing heuristics</a:t>
            </a:r>
          </a:p>
          <a:p>
            <a:pPr lvl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7000" y="6356350"/>
            <a:ext cx="2133600" cy="365125"/>
          </a:xfrm>
        </p:spPr>
        <p:txBody>
          <a:bodyPr/>
          <a:lstStyle/>
          <a:p>
            <a:fld id="{997F074D-1CF2-4D63-BCA3-92FF8448F75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Oval 58"/>
          <p:cNvSpPr>
            <a:spLocks noChangeArrowheads="1"/>
          </p:cNvSpPr>
          <p:nvPr/>
        </p:nvSpPr>
        <p:spPr bwMode="auto">
          <a:xfrm rot="841188">
            <a:off x="8091898" y="1846511"/>
            <a:ext cx="228600" cy="4572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36"/>
          <p:cNvGrpSpPr/>
          <p:nvPr/>
        </p:nvGrpSpPr>
        <p:grpSpPr>
          <a:xfrm>
            <a:off x="4419600" y="1676400"/>
            <a:ext cx="4114799" cy="5105400"/>
            <a:chOff x="4343400" y="1447800"/>
            <a:chExt cx="4114799" cy="5105400"/>
          </a:xfrm>
        </p:grpSpPr>
        <p:sp>
          <p:nvSpPr>
            <p:cNvPr id="12" name="Line 90"/>
            <p:cNvSpPr>
              <a:spLocks noChangeShapeType="1"/>
            </p:cNvSpPr>
            <p:nvPr/>
          </p:nvSpPr>
          <p:spPr bwMode="auto">
            <a:xfrm flipH="1">
              <a:off x="4667249" y="1447800"/>
              <a:ext cx="3257549" cy="2933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1"/>
            <p:cNvSpPr>
              <a:spLocks noChangeShapeType="1"/>
            </p:cNvSpPr>
            <p:nvPr/>
          </p:nvSpPr>
          <p:spPr bwMode="auto">
            <a:xfrm flipH="1">
              <a:off x="6524624" y="1981200"/>
              <a:ext cx="1933575" cy="4248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2"/>
            <p:cNvSpPr>
              <a:spLocks noChangeShapeType="1"/>
            </p:cNvSpPr>
            <p:nvPr/>
          </p:nvSpPr>
          <p:spPr bwMode="auto">
            <a:xfrm flipH="1">
              <a:off x="6515099" y="1981200"/>
              <a:ext cx="1409699" cy="240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35"/>
            <p:cNvGrpSpPr/>
            <p:nvPr/>
          </p:nvGrpSpPr>
          <p:grpSpPr>
            <a:xfrm>
              <a:off x="4343404" y="3830637"/>
              <a:ext cx="2514602" cy="2722563"/>
              <a:chOff x="4038604" y="3830637"/>
              <a:chExt cx="2514602" cy="2722563"/>
            </a:xfrm>
          </p:grpSpPr>
          <p:grpSp>
            <p:nvGrpSpPr>
              <p:cNvPr id="16" name="Group 89"/>
              <p:cNvGrpSpPr>
                <a:grpSpLocks/>
              </p:cNvGrpSpPr>
              <p:nvPr/>
            </p:nvGrpSpPr>
            <p:grpSpPr bwMode="auto">
              <a:xfrm>
                <a:off x="4038604" y="4046537"/>
                <a:ext cx="2514602" cy="2430463"/>
                <a:chOff x="2208" y="2405"/>
                <a:chExt cx="1584" cy="1531"/>
              </a:xfrm>
            </p:grpSpPr>
            <p:sp>
              <p:nvSpPr>
                <p:cNvPr id="22" name="Rectangle 62"/>
                <p:cNvSpPr>
                  <a:spLocks noChangeArrowheads="1"/>
                </p:cNvSpPr>
                <p:nvPr/>
              </p:nvSpPr>
              <p:spPr bwMode="auto">
                <a:xfrm>
                  <a:off x="2419" y="2616"/>
                  <a:ext cx="1162" cy="1162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419" y="2405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2419" y="3725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581" y="2405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581" y="3725"/>
                  <a:ext cx="0" cy="211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581" y="2616"/>
                  <a:ext cx="2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581" y="3778"/>
                  <a:ext cx="2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208" y="2616"/>
                  <a:ext cx="2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208" y="3778"/>
                  <a:ext cx="21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" name="Line 94"/>
              <p:cNvSpPr>
                <a:spLocks noChangeShapeType="1"/>
              </p:cNvSpPr>
              <p:nvPr/>
            </p:nvSpPr>
            <p:spPr bwMode="auto">
              <a:xfrm flipV="1">
                <a:off x="4419600" y="5410200"/>
                <a:ext cx="615950" cy="1066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5"/>
              <p:cNvSpPr>
                <a:spLocks noChangeShapeType="1"/>
              </p:cNvSpPr>
              <p:nvPr/>
            </p:nvSpPr>
            <p:spPr bwMode="auto">
              <a:xfrm flipV="1">
                <a:off x="4575175" y="6019800"/>
                <a:ext cx="307975" cy="533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Oval 96"/>
              <p:cNvSpPr>
                <a:spLocks noChangeArrowheads="1"/>
              </p:cNvSpPr>
              <p:nvPr/>
            </p:nvSpPr>
            <p:spPr bwMode="auto">
              <a:xfrm>
                <a:off x="4953000" y="53340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97"/>
              <p:cNvSpPr>
                <a:spLocks noChangeArrowheads="1"/>
              </p:cNvSpPr>
              <p:nvPr/>
            </p:nvSpPr>
            <p:spPr bwMode="auto">
              <a:xfrm>
                <a:off x="4800600" y="5943600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99"/>
              <p:cNvSpPr>
                <a:spLocks/>
              </p:cNvSpPr>
              <p:nvPr/>
            </p:nvSpPr>
            <p:spPr bwMode="auto">
              <a:xfrm rot="5400000" flipH="1">
                <a:off x="4060825" y="4138612"/>
                <a:ext cx="1530350" cy="914400"/>
              </a:xfrm>
              <a:custGeom>
                <a:avLst/>
                <a:gdLst>
                  <a:gd name="T0" fmla="*/ 0 w 23355"/>
                  <a:gd name="T1" fmla="*/ 258360 h 21600"/>
                  <a:gd name="T2" fmla="*/ 1530350 w 23355"/>
                  <a:gd name="T3" fmla="*/ 70358 h 21600"/>
                  <a:gd name="T4" fmla="*/ 985963 w 23355"/>
                  <a:gd name="T5" fmla="*/ 914400 h 21600"/>
                  <a:gd name="T6" fmla="*/ 0 60000 65536"/>
                  <a:gd name="T7" fmla="*/ 0 60000 65536"/>
                  <a:gd name="T8" fmla="*/ 0 60000 65536"/>
                  <a:gd name="T9" fmla="*/ 0 w 23355"/>
                  <a:gd name="T10" fmla="*/ 0 h 21600"/>
                  <a:gd name="T11" fmla="*/ 23355 w 2335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355" h="21600" fill="none" extrusionOk="0">
                    <a:moveTo>
                      <a:pt x="0" y="6103"/>
                    </a:moveTo>
                    <a:cubicBezTo>
                      <a:pt x="4031" y="2189"/>
                      <a:pt x="9428" y="-1"/>
                      <a:pt x="15047" y="0"/>
                    </a:cubicBezTo>
                    <a:cubicBezTo>
                      <a:pt x="17898" y="0"/>
                      <a:pt x="20722" y="564"/>
                      <a:pt x="23355" y="1661"/>
                    </a:cubicBezTo>
                  </a:path>
                  <a:path w="23355" h="21600" stroke="0" extrusionOk="0">
                    <a:moveTo>
                      <a:pt x="0" y="6103"/>
                    </a:moveTo>
                    <a:cubicBezTo>
                      <a:pt x="4031" y="2189"/>
                      <a:pt x="9428" y="-1"/>
                      <a:pt x="15047" y="0"/>
                    </a:cubicBezTo>
                    <a:cubicBezTo>
                      <a:pt x="17898" y="0"/>
                      <a:pt x="20722" y="564"/>
                      <a:pt x="23355" y="1661"/>
                    </a:cubicBezTo>
                    <a:lnTo>
                      <a:pt x="15047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" name="AutoShape 100"/>
          <p:cNvSpPr>
            <a:spLocks noChangeArrowheads="1"/>
          </p:cNvSpPr>
          <p:nvPr/>
        </p:nvSpPr>
        <p:spPr bwMode="auto">
          <a:xfrm>
            <a:off x="4791075" y="6305550"/>
            <a:ext cx="304800" cy="304800"/>
          </a:xfrm>
          <a:custGeom>
            <a:avLst/>
            <a:gdLst>
              <a:gd name="T0" fmla="*/ 152400 w 21600"/>
              <a:gd name="T1" fmla="*/ 0 h 21600"/>
              <a:gd name="T2" fmla="*/ 44633 w 21600"/>
              <a:gd name="T3" fmla="*/ 44633 h 21600"/>
              <a:gd name="T4" fmla="*/ 0 w 21600"/>
              <a:gd name="T5" fmla="*/ 152400 h 21600"/>
              <a:gd name="T6" fmla="*/ 44633 w 21600"/>
              <a:gd name="T7" fmla="*/ 260167 h 21600"/>
              <a:gd name="T8" fmla="*/ 152400 w 21600"/>
              <a:gd name="T9" fmla="*/ 304800 h 21600"/>
              <a:gd name="T10" fmla="*/ 260167 w 21600"/>
              <a:gd name="T11" fmla="*/ 260167 h 21600"/>
              <a:gd name="T12" fmla="*/ 304800 w 21600"/>
              <a:gd name="T13" fmla="*/ 152400 h 21600"/>
              <a:gd name="T14" fmla="*/ 260167 w 21600"/>
              <a:gd name="T15" fmla="*/ 4463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Arc 101"/>
          <p:cNvSpPr>
            <a:spLocks/>
          </p:cNvSpPr>
          <p:nvPr/>
        </p:nvSpPr>
        <p:spPr bwMode="auto">
          <a:xfrm rot="541159" flipV="1">
            <a:off x="5319393" y="5659493"/>
            <a:ext cx="311150" cy="615950"/>
          </a:xfrm>
          <a:custGeom>
            <a:avLst/>
            <a:gdLst>
              <a:gd name="T0" fmla="*/ 0 w 21600"/>
              <a:gd name="T1" fmla="*/ 0 h 42807"/>
              <a:gd name="T2" fmla="*/ 59104 w 21600"/>
              <a:gd name="T3" fmla="*/ 615950 h 42807"/>
              <a:gd name="T4" fmla="*/ 0 w 21600"/>
              <a:gd name="T5" fmla="*/ 310802 h 42807"/>
              <a:gd name="T6" fmla="*/ 0 60000 65536"/>
              <a:gd name="T7" fmla="*/ 0 60000 65536"/>
              <a:gd name="T8" fmla="*/ 0 60000 65536"/>
              <a:gd name="T9" fmla="*/ 0 w 21600"/>
              <a:gd name="T10" fmla="*/ 0 h 42807"/>
              <a:gd name="T11" fmla="*/ 21600 w 21600"/>
              <a:gd name="T12" fmla="*/ 42807 h 428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0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947"/>
                  <a:pt x="14261" y="40841"/>
                  <a:pt x="4102" y="42806"/>
                </a:cubicBezTo>
              </a:path>
              <a:path w="21600" h="4280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947"/>
                  <a:pt x="14261" y="40841"/>
                  <a:pt x="4102" y="42806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02"/>
          <p:cNvSpPr txBox="1">
            <a:spLocks noChangeArrowheads="1"/>
          </p:cNvSpPr>
          <p:nvPr/>
        </p:nvSpPr>
        <p:spPr bwMode="auto">
          <a:xfrm>
            <a:off x="5638800" y="5851525"/>
            <a:ext cx="381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latin typeface="Comic Sans MS" pitchFamily="66" charset="0"/>
              </a:rPr>
              <a:t>?</a:t>
            </a:r>
          </a:p>
        </p:txBody>
      </p:sp>
      <p:graphicFrame>
        <p:nvGraphicFramePr>
          <p:cNvPr id="34" name="Object 52"/>
          <p:cNvGraphicFramePr>
            <a:graphicFrameLocks noChangeAspect="1"/>
          </p:cNvGraphicFramePr>
          <p:nvPr/>
        </p:nvGraphicFramePr>
        <p:xfrm>
          <a:off x="6526213" y="1524000"/>
          <a:ext cx="2465387" cy="2459037"/>
        </p:xfrm>
        <a:graphic>
          <a:graphicData uri="http://schemas.openxmlformats.org/presentationml/2006/ole">
            <p:oleObj spid="_x0000_s27650" name="CorelDRAW" r:id="rId4" imgW="2465526" imgH="2459438" progId="CorelDRAW.Graphic.11">
              <p:embed/>
            </p:oleObj>
          </a:graphicData>
        </a:graphic>
      </p:graphicFrame>
      <p:sp>
        <p:nvSpPr>
          <p:cNvPr id="36" name="Rectangle 93"/>
          <p:cNvSpPr>
            <a:spLocks noChangeArrowheads="1"/>
          </p:cNvSpPr>
          <p:nvPr/>
        </p:nvSpPr>
        <p:spPr bwMode="auto">
          <a:xfrm>
            <a:off x="8001000" y="1676400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r>
              <a:rPr lang="en-US" sz="2400" dirty="0" smtClean="0"/>
              <a:t>Pre-computing heuristics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err="1" smtClean="0"/>
              <a:t>replanning</a:t>
            </a:r>
            <a:endParaRPr lang="en-US" sz="2400" dirty="0" smtClean="0"/>
          </a:p>
          <a:p>
            <a:pPr lvl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 animBg="1"/>
      <p:bldP spid="32" grpId="0" animBg="1"/>
      <p:bldP spid="33" grpId="0"/>
      <p:bldP spid="3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715000" y="2209800"/>
            <a:ext cx="2286000" cy="2209800"/>
            <a:chOff x="1872" y="2544"/>
            <a:chExt cx="1440" cy="1392"/>
          </a:xfrm>
        </p:grpSpPr>
        <p:sp>
          <p:nvSpPr>
            <p:cNvPr id="8" name="Rectangle 24"/>
            <p:cNvSpPr>
              <a:spLocks noChangeArrowheads="1"/>
            </p:cNvSpPr>
            <p:nvPr/>
          </p:nvSpPr>
          <p:spPr bwMode="auto">
            <a:xfrm>
              <a:off x="2064" y="2736"/>
              <a:ext cx="1056" cy="10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25"/>
            <p:cNvSpPr>
              <a:spLocks noChangeShapeType="1"/>
            </p:cNvSpPr>
            <p:nvPr/>
          </p:nvSpPr>
          <p:spPr bwMode="auto">
            <a:xfrm flipV="1">
              <a:off x="2064" y="25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6"/>
            <p:cNvSpPr>
              <a:spLocks noChangeShapeType="1"/>
            </p:cNvSpPr>
            <p:nvPr/>
          </p:nvSpPr>
          <p:spPr bwMode="auto">
            <a:xfrm flipV="1">
              <a:off x="2064" y="37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 flipV="1">
              <a:off x="3120" y="25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8"/>
            <p:cNvSpPr>
              <a:spLocks noChangeShapeType="1"/>
            </p:cNvSpPr>
            <p:nvPr/>
          </p:nvSpPr>
          <p:spPr bwMode="auto">
            <a:xfrm flipV="1">
              <a:off x="3120" y="374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9"/>
            <p:cNvSpPr>
              <a:spLocks noChangeShapeType="1"/>
            </p:cNvSpPr>
            <p:nvPr/>
          </p:nvSpPr>
          <p:spPr bwMode="auto">
            <a:xfrm flipV="1">
              <a:off x="3120" y="273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 flipV="1">
              <a:off x="3120" y="379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1"/>
            <p:cNvSpPr>
              <a:spLocks noChangeShapeType="1"/>
            </p:cNvSpPr>
            <p:nvPr/>
          </p:nvSpPr>
          <p:spPr bwMode="auto">
            <a:xfrm flipV="1">
              <a:off x="1872" y="273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2"/>
            <p:cNvSpPr>
              <a:spLocks noChangeShapeType="1"/>
            </p:cNvSpPr>
            <p:nvPr/>
          </p:nvSpPr>
          <p:spPr bwMode="auto">
            <a:xfrm flipV="1">
              <a:off x="1872" y="379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6172200" y="2743200"/>
            <a:ext cx="1295400" cy="1295400"/>
            <a:chOff x="2160" y="2880"/>
            <a:chExt cx="816" cy="816"/>
          </a:xfrm>
        </p:grpSpPr>
        <p:sp>
          <p:nvSpPr>
            <p:cNvPr id="18" name="Oval 34"/>
            <p:cNvSpPr>
              <a:spLocks noChangeArrowheads="1"/>
            </p:cNvSpPr>
            <p:nvPr/>
          </p:nvSpPr>
          <p:spPr bwMode="auto">
            <a:xfrm>
              <a:off x="2352" y="297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2784" y="3168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6"/>
            <p:cNvSpPr>
              <a:spLocks noChangeArrowheads="1"/>
            </p:cNvSpPr>
            <p:nvPr/>
          </p:nvSpPr>
          <p:spPr bwMode="auto">
            <a:xfrm>
              <a:off x="2544" y="336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7"/>
            <p:cNvSpPr>
              <a:spLocks noChangeArrowheads="1"/>
            </p:cNvSpPr>
            <p:nvPr/>
          </p:nvSpPr>
          <p:spPr bwMode="auto">
            <a:xfrm>
              <a:off x="2160" y="3552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2880" y="360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9"/>
            <p:cNvSpPr>
              <a:spLocks noChangeArrowheads="1"/>
            </p:cNvSpPr>
            <p:nvPr/>
          </p:nvSpPr>
          <p:spPr bwMode="auto">
            <a:xfrm>
              <a:off x="2208" y="3216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40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Oval 50"/>
          <p:cNvSpPr>
            <a:spLocks noChangeArrowheads="1"/>
          </p:cNvSpPr>
          <p:nvPr/>
        </p:nvSpPr>
        <p:spPr bwMode="auto">
          <a:xfrm>
            <a:off x="67818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r>
              <a:rPr lang="en-US" sz="2400" dirty="0" smtClean="0"/>
              <a:t>Pre-computing heuristics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err="1" smtClean="0"/>
              <a:t>replanning</a:t>
            </a:r>
            <a:endParaRPr lang="en-US" sz="2400" dirty="0" smtClean="0"/>
          </a:p>
          <a:p>
            <a:pPr lvl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Nonholonomic</a:t>
            </a:r>
            <a:r>
              <a:rPr lang="en-US" dirty="0" smtClean="0"/>
              <a:t> D*</a:t>
            </a:r>
          </a:p>
        </p:txBody>
      </p:sp>
      <p:pic>
        <p:nvPicPr>
          <p:cNvPr id="18437" name="Picture 3" descr="DStartLatticePlannerMovie_init"/>
          <p:cNvPicPr>
            <a:picLocks noChangeAspect="1" noChangeArrowheads="1"/>
          </p:cNvPicPr>
          <p:nvPr/>
        </p:nvPicPr>
        <p:blipFill>
          <a:blip r:embed="rId2"/>
          <a:srcRect l="3333" r="3333"/>
          <a:stretch>
            <a:fillRect/>
          </a:stretch>
        </p:blipFill>
        <p:spPr bwMode="auto">
          <a:xfrm>
            <a:off x="304800" y="1477962"/>
            <a:ext cx="85344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4572000" y="2392362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Expanded States</a:t>
            </a:r>
          </a:p>
        </p:txBody>
      </p:sp>
      <p:sp>
        <p:nvSpPr>
          <p:cNvPr id="18439" name="Line 5"/>
          <p:cNvSpPr>
            <a:spLocks noChangeShapeType="1"/>
          </p:cNvSpPr>
          <p:nvPr/>
        </p:nvSpPr>
        <p:spPr bwMode="auto">
          <a:xfrm>
            <a:off x="5410200" y="2697162"/>
            <a:ext cx="114300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Text Box 6"/>
          <p:cNvSpPr txBox="1">
            <a:spLocks noChangeArrowheads="1"/>
          </p:cNvSpPr>
          <p:nvPr/>
        </p:nvSpPr>
        <p:spPr bwMode="auto">
          <a:xfrm>
            <a:off x="6553200" y="4754562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Motion Plan</a:t>
            </a:r>
          </a:p>
        </p:txBody>
      </p:sp>
      <p:sp>
        <p:nvSpPr>
          <p:cNvPr id="18441" name="Line 7"/>
          <p:cNvSpPr>
            <a:spLocks noChangeShapeType="1"/>
          </p:cNvSpPr>
          <p:nvPr/>
        </p:nvSpPr>
        <p:spPr bwMode="auto">
          <a:xfrm flipH="1" flipV="1">
            <a:off x="6858000" y="3687762"/>
            <a:ext cx="381000" cy="1066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2" name="Text Box 8"/>
          <p:cNvSpPr txBox="1">
            <a:spLocks noChangeArrowheads="1"/>
          </p:cNvSpPr>
          <p:nvPr/>
        </p:nvSpPr>
        <p:spPr bwMode="auto">
          <a:xfrm>
            <a:off x="6096000" y="5668962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Perception Horizon</a:t>
            </a:r>
          </a:p>
        </p:txBody>
      </p:sp>
      <p:sp>
        <p:nvSpPr>
          <p:cNvPr id="18443" name="Line 9"/>
          <p:cNvSpPr>
            <a:spLocks noChangeShapeType="1"/>
          </p:cNvSpPr>
          <p:nvPr/>
        </p:nvSpPr>
        <p:spPr bwMode="auto">
          <a:xfrm flipH="1" flipV="1">
            <a:off x="5562600" y="5516562"/>
            <a:ext cx="5334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44" name="Text Box 10"/>
          <p:cNvSpPr txBox="1">
            <a:spLocks noChangeArrowheads="1"/>
          </p:cNvSpPr>
          <p:nvPr/>
        </p:nvSpPr>
        <p:spPr bwMode="auto">
          <a:xfrm>
            <a:off x="7162800" y="6202362"/>
            <a:ext cx="213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Graphics: Thomas Howard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2058194" y="44172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058194" y="21328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58194" y="25884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058194" y="30456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058194" y="3504407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058194" y="39600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8194" y="16756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687236" y="3046566"/>
            <a:ext cx="3047999" cy="128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V="1">
            <a:off x="1143795" y="3047206"/>
            <a:ext cx="3047999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1600996" y="3047206"/>
            <a:ext cx="304799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2058594" y="3046812"/>
            <a:ext cx="3047999" cy="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515793" y="3046811"/>
            <a:ext cx="3047998" cy="7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2973388" y="3046412"/>
            <a:ext cx="3046412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301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3887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3449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8017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52589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57165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173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Unstructured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3" name="Hexagon 12"/>
          <p:cNvSpPr/>
          <p:nvPr/>
        </p:nvSpPr>
        <p:spPr>
          <a:xfrm>
            <a:off x="6172200" y="20574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267200" y="28956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501254" y="4419600"/>
            <a:ext cx="4366146" cy="1592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492206" y="3044406"/>
            <a:ext cx="2743200" cy="7188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77465" y="1693653"/>
            <a:ext cx="1903562" cy="431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6"/>
          <p:cNvGrpSpPr>
            <a:grpSpLocks/>
          </p:cNvGrpSpPr>
          <p:nvPr/>
        </p:nvGrpSpPr>
        <p:grpSpPr bwMode="auto">
          <a:xfrm rot="840000">
            <a:off x="7756194" y="1171947"/>
            <a:ext cx="304800" cy="533400"/>
            <a:chOff x="5280" y="1392"/>
            <a:chExt cx="192" cy="336"/>
          </a:xfrm>
        </p:grpSpPr>
        <p:sp>
          <p:nvSpPr>
            <p:cNvPr id="33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143000" y="3200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6294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16200000" flipH="1">
            <a:off x="1447800" y="3505200"/>
            <a:ext cx="8382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5867400" y="3429000"/>
            <a:ext cx="762000" cy="417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381000" y="1295400"/>
            <a:ext cx="4038600" cy="1600200"/>
          </a:xfrm>
          <a:prstGeom prst="rect">
            <a:avLst/>
          </a:prstGeom>
          <a:solidFill>
            <a:srgbClr val="D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343400" cy="2209800"/>
          </a:xfrm>
        </p:spPr>
        <p:txBody>
          <a:bodyPr/>
          <a:lstStyle/>
          <a:p>
            <a:r>
              <a:rPr lang="en-US" dirty="0" smtClean="0"/>
              <a:t>Structure </a:t>
            </a:r>
            <a:r>
              <a:rPr lang="en-US" i="1" dirty="0" smtClean="0"/>
              <a:t>imposed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Regular, fine grid</a:t>
            </a:r>
          </a:p>
          <a:p>
            <a:pPr lvl="1"/>
            <a:r>
              <a:rPr lang="en-US" dirty="0" smtClean="0"/>
              <a:t>Standard search (A*)</a:t>
            </a:r>
          </a:p>
          <a:p>
            <a:endParaRPr lang="en-US" dirty="0"/>
          </a:p>
        </p:txBody>
      </p:sp>
      <p:sp>
        <p:nvSpPr>
          <p:cNvPr id="53" name="5-Point Star 52"/>
          <p:cNvSpPr/>
          <p:nvPr/>
        </p:nvSpPr>
        <p:spPr>
          <a:xfrm>
            <a:off x="2667000" y="4319766"/>
            <a:ext cx="228600" cy="228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48"/>
          <p:cNvGrpSpPr/>
          <p:nvPr/>
        </p:nvGrpSpPr>
        <p:grpSpPr>
          <a:xfrm rot="21088284">
            <a:off x="108440" y="2995296"/>
            <a:ext cx="2969199" cy="2904552"/>
            <a:chOff x="1414086" y="2832247"/>
            <a:chExt cx="2969199" cy="2904552"/>
          </a:xfrm>
        </p:grpSpPr>
        <p:sp>
          <p:nvSpPr>
            <p:cNvPr id="55" name="Arc 54"/>
            <p:cNvSpPr/>
            <p:nvPr/>
          </p:nvSpPr>
          <p:spPr>
            <a:xfrm rot="211855">
              <a:off x="1414086" y="4273309"/>
              <a:ext cx="2718027" cy="1463490"/>
            </a:xfrm>
            <a:prstGeom prst="arc">
              <a:avLst>
                <a:gd name="adj1" fmla="val 16200000"/>
                <a:gd name="adj2" fmla="val 20234383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712594" flipV="1">
              <a:off x="1665258" y="2832247"/>
              <a:ext cx="2718027" cy="1463490"/>
            </a:xfrm>
            <a:prstGeom prst="arc">
              <a:avLst>
                <a:gd name="adj1" fmla="val 16200000"/>
                <a:gd name="adj2" fmla="val 2026136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>
              <a:stCxn id="77" idx="0"/>
            </p:cNvCxnSpPr>
            <p:nvPr/>
          </p:nvCxnSpPr>
          <p:spPr>
            <a:xfrm rot="10800000" flipH="1" flipV="1">
              <a:off x="2873675" y="4280072"/>
              <a:ext cx="1146531" cy="1658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0" name="Picture 79" descr="pri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82798" y="3938766"/>
            <a:ext cx="1698402" cy="7236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Nonholonomic</a:t>
            </a:r>
            <a:r>
              <a:rPr lang="en-US" dirty="0" smtClean="0"/>
              <a:t> D*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53200" y="6019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2007</a:t>
            </a:r>
          </a:p>
          <a:p>
            <a:pPr algn="r"/>
            <a:r>
              <a:rPr lang="en-US" sz="1200" dirty="0" smtClean="0"/>
              <a:t>Graphics: Thomas Howard</a:t>
            </a:r>
          </a:p>
        </p:txBody>
      </p:sp>
      <p:pic>
        <p:nvPicPr>
          <p:cNvPr id="6" name="DStartLatticePlanner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8263467" cy="464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“Parking lot” planner</a:t>
            </a:r>
          </a:p>
          <a:p>
            <a:endParaRPr lang="en-US" sz="2400" dirty="0" smtClean="0"/>
          </a:p>
          <a:p>
            <a:r>
              <a:rPr lang="en-US" sz="2400" dirty="0" smtClean="0"/>
              <a:t>Regular 4D state sampling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Pre-computed search space</a:t>
            </a:r>
          </a:p>
          <a:p>
            <a:pPr lvl="1"/>
            <a:r>
              <a:rPr lang="en-US" sz="2000" dirty="0" smtClean="0"/>
              <a:t>Depth: unlimited</a:t>
            </a:r>
          </a:p>
          <a:p>
            <a:pPr lvl="1"/>
            <a:r>
              <a:rPr lang="en-US" sz="2000" dirty="0" smtClean="0"/>
              <a:t>Multi-resolution</a:t>
            </a:r>
          </a:p>
          <a:p>
            <a:pPr lvl="1"/>
            <a:r>
              <a:rPr lang="en-US" sz="2000" dirty="0" smtClean="0"/>
              <a:t>32 (16) headings</a:t>
            </a:r>
          </a:p>
          <a:p>
            <a:pPr lvl="1"/>
            <a:r>
              <a:rPr lang="en-US" sz="2000" dirty="0" smtClean="0"/>
              <a:t>2 velocities</a:t>
            </a:r>
          </a:p>
          <a:p>
            <a:pPr lvl="1"/>
            <a:r>
              <a:rPr lang="en-US" sz="2000" dirty="0" smtClean="0"/>
              <a:t>No curvature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 descr="boss_lattice_hi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598051"/>
            <a:ext cx="3383709" cy="2059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oss_lattice_lor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932603"/>
            <a:ext cx="3375227" cy="2055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bo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876800"/>
            <a:ext cx="1943764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781800" y="59714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err="1" smtClean="0"/>
              <a:t>LIkhachev</a:t>
            </a:r>
            <a:r>
              <a:rPr lang="en-US" sz="1200" dirty="0" smtClean="0"/>
              <a:t> et al.,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r>
              <a:rPr lang="en-US" sz="2400" dirty="0" smtClean="0"/>
              <a:t>Pre-computing heuristics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err="1" smtClean="0"/>
              <a:t>replanning</a:t>
            </a:r>
            <a:endParaRPr lang="en-US" sz="2400" dirty="0" smtClean="0"/>
          </a:p>
          <a:p>
            <a:pPr lvl="1"/>
            <a:r>
              <a:rPr lang="en-US" sz="2400" dirty="0" smtClean="0"/>
              <a:t>Dynamic search space</a:t>
            </a:r>
          </a:p>
          <a:p>
            <a:pPr lvl="1"/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6" name="Rectangle 4" descr="5%"/>
          <p:cNvSpPr>
            <a:spLocks noChangeArrowheads="1"/>
          </p:cNvSpPr>
          <p:nvPr/>
        </p:nvSpPr>
        <p:spPr bwMode="auto">
          <a:xfrm>
            <a:off x="4724400" y="1447800"/>
            <a:ext cx="4114800" cy="4267200"/>
          </a:xfrm>
          <a:prstGeom prst="rect">
            <a:avLst/>
          </a:prstGeom>
          <a:pattFill prst="pct5">
            <a:fgClr>
              <a:schemeClr val="tx1"/>
            </a:fgClr>
            <a:bgClr>
              <a:srgbClr val="FFFFFF"/>
            </a:bgClr>
          </a:patt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7" name="Freeform 5" descr="25%"/>
          <p:cNvSpPr>
            <a:spLocks/>
          </p:cNvSpPr>
          <p:nvPr/>
        </p:nvSpPr>
        <p:spPr bwMode="auto">
          <a:xfrm>
            <a:off x="5486400" y="1524000"/>
            <a:ext cx="1219200" cy="1066800"/>
          </a:xfrm>
          <a:custGeom>
            <a:avLst/>
            <a:gdLst>
              <a:gd name="T0" fmla="*/ 192 w 768"/>
              <a:gd name="T1" fmla="*/ 48 h 672"/>
              <a:gd name="T2" fmla="*/ 0 w 768"/>
              <a:gd name="T3" fmla="*/ 288 h 672"/>
              <a:gd name="T4" fmla="*/ 48 w 768"/>
              <a:gd name="T5" fmla="*/ 432 h 672"/>
              <a:gd name="T6" fmla="*/ 288 w 768"/>
              <a:gd name="T7" fmla="*/ 624 h 672"/>
              <a:gd name="T8" fmla="*/ 576 w 768"/>
              <a:gd name="T9" fmla="*/ 672 h 672"/>
              <a:gd name="T10" fmla="*/ 768 w 768"/>
              <a:gd name="T11" fmla="*/ 528 h 672"/>
              <a:gd name="T12" fmla="*/ 720 w 768"/>
              <a:gd name="T13" fmla="*/ 336 h 672"/>
              <a:gd name="T14" fmla="*/ 720 w 768"/>
              <a:gd name="T15" fmla="*/ 96 h 672"/>
              <a:gd name="T16" fmla="*/ 528 w 768"/>
              <a:gd name="T17" fmla="*/ 48 h 672"/>
              <a:gd name="T18" fmla="*/ 336 w 768"/>
              <a:gd name="T19" fmla="*/ 0 h 672"/>
              <a:gd name="T20" fmla="*/ 192 w 768"/>
              <a:gd name="T21" fmla="*/ 48 h 6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8"/>
              <a:gd name="T34" fmla="*/ 0 h 672"/>
              <a:gd name="T35" fmla="*/ 768 w 768"/>
              <a:gd name="T36" fmla="*/ 672 h 6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8" h="672">
                <a:moveTo>
                  <a:pt x="192" y="48"/>
                </a:moveTo>
                <a:lnTo>
                  <a:pt x="0" y="288"/>
                </a:lnTo>
                <a:lnTo>
                  <a:pt x="48" y="432"/>
                </a:lnTo>
                <a:lnTo>
                  <a:pt x="288" y="624"/>
                </a:lnTo>
                <a:lnTo>
                  <a:pt x="576" y="672"/>
                </a:lnTo>
                <a:lnTo>
                  <a:pt x="768" y="528"/>
                </a:lnTo>
                <a:lnTo>
                  <a:pt x="720" y="336"/>
                </a:lnTo>
                <a:lnTo>
                  <a:pt x="720" y="96"/>
                </a:lnTo>
                <a:lnTo>
                  <a:pt x="528" y="48"/>
                </a:lnTo>
                <a:lnTo>
                  <a:pt x="336" y="0"/>
                </a:lnTo>
                <a:lnTo>
                  <a:pt x="192" y="48"/>
                </a:lnTo>
                <a:close/>
              </a:path>
            </a:pathLst>
          </a:custGeom>
          <a:pattFill prst="pct25">
            <a:fgClr>
              <a:schemeClr val="tx1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" name="AutoShape 6" descr="20%"/>
          <p:cNvSpPr>
            <a:spLocks noChangeArrowheads="1"/>
          </p:cNvSpPr>
          <p:nvPr/>
        </p:nvSpPr>
        <p:spPr bwMode="auto">
          <a:xfrm rot="5400000">
            <a:off x="6242685" y="1242060"/>
            <a:ext cx="1066800" cy="4069080"/>
          </a:xfrm>
          <a:prstGeom prst="parallelogram">
            <a:avLst>
              <a:gd name="adj" fmla="val 66366"/>
            </a:avLst>
          </a:prstGeom>
          <a:pattFill prst="pct20">
            <a:fgClr>
              <a:schemeClr val="tx1"/>
            </a:fgClr>
            <a:bgClr>
              <a:srgbClr val="FFFFFF"/>
            </a:bgClr>
          </a:patt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9" name="Freeform 7" descr="20%"/>
          <p:cNvSpPr>
            <a:spLocks/>
          </p:cNvSpPr>
          <p:nvPr/>
        </p:nvSpPr>
        <p:spPr bwMode="auto">
          <a:xfrm>
            <a:off x="7848600" y="1676400"/>
            <a:ext cx="838200" cy="914400"/>
          </a:xfrm>
          <a:custGeom>
            <a:avLst/>
            <a:gdLst>
              <a:gd name="T0" fmla="*/ 480 w 528"/>
              <a:gd name="T1" fmla="*/ 144 h 576"/>
              <a:gd name="T2" fmla="*/ 144 w 528"/>
              <a:gd name="T3" fmla="*/ 0 h 576"/>
              <a:gd name="T4" fmla="*/ 48 w 528"/>
              <a:gd name="T5" fmla="*/ 144 h 576"/>
              <a:gd name="T6" fmla="*/ 0 w 528"/>
              <a:gd name="T7" fmla="*/ 336 h 576"/>
              <a:gd name="T8" fmla="*/ 192 w 528"/>
              <a:gd name="T9" fmla="*/ 576 h 576"/>
              <a:gd name="T10" fmla="*/ 288 w 528"/>
              <a:gd name="T11" fmla="*/ 576 h 576"/>
              <a:gd name="T12" fmla="*/ 480 w 528"/>
              <a:gd name="T13" fmla="*/ 432 h 576"/>
              <a:gd name="T14" fmla="*/ 528 w 528"/>
              <a:gd name="T15" fmla="*/ 288 h 576"/>
              <a:gd name="T16" fmla="*/ 480 w 528"/>
              <a:gd name="T17" fmla="*/ 144 h 5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28"/>
              <a:gd name="T28" fmla="*/ 0 h 576"/>
              <a:gd name="T29" fmla="*/ 528 w 528"/>
              <a:gd name="T30" fmla="*/ 576 h 5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28" h="576">
                <a:moveTo>
                  <a:pt x="480" y="144"/>
                </a:moveTo>
                <a:lnTo>
                  <a:pt x="144" y="0"/>
                </a:lnTo>
                <a:lnTo>
                  <a:pt x="48" y="144"/>
                </a:lnTo>
                <a:lnTo>
                  <a:pt x="0" y="336"/>
                </a:lnTo>
                <a:lnTo>
                  <a:pt x="192" y="576"/>
                </a:lnTo>
                <a:lnTo>
                  <a:pt x="288" y="576"/>
                </a:lnTo>
                <a:lnTo>
                  <a:pt x="480" y="432"/>
                </a:lnTo>
                <a:lnTo>
                  <a:pt x="528" y="288"/>
                </a:lnTo>
                <a:lnTo>
                  <a:pt x="480" y="144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rgbClr val="FFFFFF"/>
            </a:bgClr>
          </a:pattFill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" name="Oval 8" descr="30%"/>
          <p:cNvSpPr>
            <a:spLocks noChangeArrowheads="1"/>
          </p:cNvSpPr>
          <p:nvPr/>
        </p:nvSpPr>
        <p:spPr bwMode="auto">
          <a:xfrm>
            <a:off x="5029200" y="4267200"/>
            <a:ext cx="1066800" cy="1066800"/>
          </a:xfrm>
          <a:prstGeom prst="ellipse">
            <a:avLst/>
          </a:prstGeom>
          <a:pattFill prst="pct30">
            <a:fgClr>
              <a:schemeClr val="tx1"/>
            </a:fgClr>
            <a:bgClr>
              <a:srgbClr val="FFFFFF"/>
            </a:bgClr>
          </a:pattFill>
          <a:ln w="9525" algn="ctr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1" name="Group 9"/>
          <p:cNvGrpSpPr>
            <a:grpSpLocks/>
          </p:cNvGrpSpPr>
          <p:nvPr/>
        </p:nvGrpSpPr>
        <p:grpSpPr bwMode="auto">
          <a:xfrm rot="-3835006">
            <a:off x="5315744" y="4590256"/>
            <a:ext cx="501650" cy="465138"/>
            <a:chOff x="3677" y="2186"/>
            <a:chExt cx="316" cy="293"/>
          </a:xfrm>
        </p:grpSpPr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 rot="1360833">
              <a:off x="3696" y="2261"/>
              <a:ext cx="288" cy="144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11"/>
            <p:cNvSpPr>
              <a:spLocks noChangeArrowheads="1"/>
            </p:cNvSpPr>
            <p:nvPr/>
          </p:nvSpPr>
          <p:spPr bwMode="auto">
            <a:xfrm rot="1431466">
              <a:off x="3745" y="2186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AutoShape 12"/>
            <p:cNvSpPr>
              <a:spLocks noChangeArrowheads="1"/>
            </p:cNvSpPr>
            <p:nvPr/>
          </p:nvSpPr>
          <p:spPr bwMode="auto">
            <a:xfrm rot="1431466">
              <a:off x="3677" y="2363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AutoShape 13"/>
            <p:cNvSpPr>
              <a:spLocks noChangeArrowheads="1"/>
            </p:cNvSpPr>
            <p:nvPr/>
          </p:nvSpPr>
          <p:spPr bwMode="auto">
            <a:xfrm rot="1431466">
              <a:off x="3906" y="2252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AutoShape 14"/>
            <p:cNvSpPr>
              <a:spLocks noChangeArrowheads="1"/>
            </p:cNvSpPr>
            <p:nvPr/>
          </p:nvSpPr>
          <p:spPr bwMode="auto">
            <a:xfrm rot="1431466">
              <a:off x="3842" y="2431"/>
              <a:ext cx="87" cy="4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" name="Group 15"/>
          <p:cNvGrpSpPr>
            <a:grpSpLocks/>
          </p:cNvGrpSpPr>
          <p:nvPr/>
        </p:nvGrpSpPr>
        <p:grpSpPr bwMode="auto">
          <a:xfrm rot="776506">
            <a:off x="8305800" y="1600200"/>
            <a:ext cx="304800" cy="533400"/>
            <a:chOff x="5280" y="1392"/>
            <a:chExt cx="192" cy="336"/>
          </a:xfrm>
        </p:grpSpPr>
        <p:sp>
          <p:nvSpPr>
            <p:cNvPr id="38" name="AutoShape 16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Line 17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18" descr="Paper bag"/>
          <p:cNvSpPr>
            <a:spLocks/>
          </p:cNvSpPr>
          <p:nvPr/>
        </p:nvSpPr>
        <p:spPr bwMode="auto">
          <a:xfrm>
            <a:off x="7848600" y="2362200"/>
            <a:ext cx="762000" cy="9144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Freeform 19" descr="Paper bag"/>
          <p:cNvSpPr>
            <a:spLocks/>
          </p:cNvSpPr>
          <p:nvPr/>
        </p:nvSpPr>
        <p:spPr bwMode="auto">
          <a:xfrm rot="4936957">
            <a:off x="5943600" y="3048000"/>
            <a:ext cx="1600200" cy="685800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" name="Freeform 20"/>
          <p:cNvSpPr>
            <a:spLocks/>
          </p:cNvSpPr>
          <p:nvPr/>
        </p:nvSpPr>
        <p:spPr bwMode="auto">
          <a:xfrm>
            <a:off x="5715000" y="2044700"/>
            <a:ext cx="2514600" cy="2616200"/>
          </a:xfrm>
          <a:custGeom>
            <a:avLst/>
            <a:gdLst>
              <a:gd name="T0" fmla="*/ 1584 w 1584"/>
              <a:gd name="T1" fmla="*/ 8 h 1648"/>
              <a:gd name="T2" fmla="*/ 1488 w 1584"/>
              <a:gd name="T3" fmla="*/ 8 h 1648"/>
              <a:gd name="T4" fmla="*/ 1200 w 1584"/>
              <a:gd name="T5" fmla="*/ 56 h 1648"/>
              <a:gd name="T6" fmla="*/ 1056 w 1584"/>
              <a:gd name="T7" fmla="*/ 200 h 1648"/>
              <a:gd name="T8" fmla="*/ 1008 w 1584"/>
              <a:gd name="T9" fmla="*/ 392 h 1648"/>
              <a:gd name="T10" fmla="*/ 1056 w 1584"/>
              <a:gd name="T11" fmla="*/ 728 h 1648"/>
              <a:gd name="T12" fmla="*/ 1200 w 1584"/>
              <a:gd name="T13" fmla="*/ 1112 h 1648"/>
              <a:gd name="T14" fmla="*/ 1104 w 1584"/>
              <a:gd name="T15" fmla="*/ 1352 h 1648"/>
              <a:gd name="T16" fmla="*/ 864 w 1584"/>
              <a:gd name="T17" fmla="*/ 1448 h 1648"/>
              <a:gd name="T18" fmla="*/ 720 w 1584"/>
              <a:gd name="T19" fmla="*/ 1496 h 1648"/>
              <a:gd name="T20" fmla="*/ 576 w 1584"/>
              <a:gd name="T21" fmla="*/ 1496 h 1648"/>
              <a:gd name="T22" fmla="*/ 336 w 1584"/>
              <a:gd name="T23" fmla="*/ 1496 h 1648"/>
              <a:gd name="T24" fmla="*/ 240 w 1584"/>
              <a:gd name="T25" fmla="*/ 1544 h 1648"/>
              <a:gd name="T26" fmla="*/ 192 w 1584"/>
              <a:gd name="T27" fmla="*/ 1592 h 1648"/>
              <a:gd name="T28" fmla="*/ 144 w 1584"/>
              <a:gd name="T29" fmla="*/ 1592 h 1648"/>
              <a:gd name="T30" fmla="*/ 96 w 1584"/>
              <a:gd name="T31" fmla="*/ 1592 h 1648"/>
              <a:gd name="T32" fmla="*/ 48 w 1584"/>
              <a:gd name="T33" fmla="*/ 1640 h 1648"/>
              <a:gd name="T34" fmla="*/ 0 w 1584"/>
              <a:gd name="T35" fmla="*/ 1640 h 16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84"/>
              <a:gd name="T55" fmla="*/ 0 h 1648"/>
              <a:gd name="T56" fmla="*/ 1584 w 1584"/>
              <a:gd name="T57" fmla="*/ 1648 h 16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84" h="1648">
                <a:moveTo>
                  <a:pt x="1584" y="8"/>
                </a:moveTo>
                <a:cubicBezTo>
                  <a:pt x="1568" y="4"/>
                  <a:pt x="1552" y="0"/>
                  <a:pt x="1488" y="8"/>
                </a:cubicBezTo>
                <a:cubicBezTo>
                  <a:pt x="1424" y="16"/>
                  <a:pt x="1272" y="24"/>
                  <a:pt x="1200" y="56"/>
                </a:cubicBezTo>
                <a:cubicBezTo>
                  <a:pt x="1128" y="88"/>
                  <a:pt x="1088" y="144"/>
                  <a:pt x="1056" y="200"/>
                </a:cubicBezTo>
                <a:cubicBezTo>
                  <a:pt x="1024" y="256"/>
                  <a:pt x="1008" y="304"/>
                  <a:pt x="1008" y="392"/>
                </a:cubicBezTo>
                <a:cubicBezTo>
                  <a:pt x="1008" y="480"/>
                  <a:pt x="1024" y="608"/>
                  <a:pt x="1056" y="728"/>
                </a:cubicBezTo>
                <a:cubicBezTo>
                  <a:pt x="1088" y="848"/>
                  <a:pt x="1192" y="1008"/>
                  <a:pt x="1200" y="1112"/>
                </a:cubicBezTo>
                <a:cubicBezTo>
                  <a:pt x="1208" y="1216"/>
                  <a:pt x="1160" y="1296"/>
                  <a:pt x="1104" y="1352"/>
                </a:cubicBezTo>
                <a:cubicBezTo>
                  <a:pt x="1048" y="1408"/>
                  <a:pt x="928" y="1424"/>
                  <a:pt x="864" y="1448"/>
                </a:cubicBezTo>
                <a:cubicBezTo>
                  <a:pt x="800" y="1472"/>
                  <a:pt x="768" y="1488"/>
                  <a:pt x="720" y="1496"/>
                </a:cubicBezTo>
                <a:cubicBezTo>
                  <a:pt x="672" y="1504"/>
                  <a:pt x="640" y="1496"/>
                  <a:pt x="576" y="1496"/>
                </a:cubicBezTo>
                <a:cubicBezTo>
                  <a:pt x="512" y="1496"/>
                  <a:pt x="392" y="1488"/>
                  <a:pt x="336" y="1496"/>
                </a:cubicBezTo>
                <a:cubicBezTo>
                  <a:pt x="280" y="1504"/>
                  <a:pt x="264" y="1528"/>
                  <a:pt x="240" y="1544"/>
                </a:cubicBezTo>
                <a:cubicBezTo>
                  <a:pt x="216" y="1560"/>
                  <a:pt x="208" y="1584"/>
                  <a:pt x="192" y="1592"/>
                </a:cubicBezTo>
                <a:cubicBezTo>
                  <a:pt x="176" y="1600"/>
                  <a:pt x="160" y="1592"/>
                  <a:pt x="144" y="1592"/>
                </a:cubicBezTo>
                <a:cubicBezTo>
                  <a:pt x="128" y="1592"/>
                  <a:pt x="112" y="1584"/>
                  <a:pt x="96" y="1592"/>
                </a:cubicBezTo>
                <a:cubicBezTo>
                  <a:pt x="80" y="1600"/>
                  <a:pt x="64" y="1632"/>
                  <a:pt x="48" y="1640"/>
                </a:cubicBezTo>
                <a:cubicBezTo>
                  <a:pt x="32" y="1648"/>
                  <a:pt x="16" y="1644"/>
                  <a:pt x="0" y="1640"/>
                </a:cubicBezTo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" name="Freeform 21" descr="Paper bag"/>
          <p:cNvSpPr>
            <a:spLocks/>
          </p:cNvSpPr>
          <p:nvPr/>
        </p:nvSpPr>
        <p:spPr bwMode="auto">
          <a:xfrm rot="-10471328">
            <a:off x="5943600" y="4724400"/>
            <a:ext cx="407988" cy="363538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" name="Freeform 22" descr="Paper bag"/>
          <p:cNvSpPr>
            <a:spLocks/>
          </p:cNvSpPr>
          <p:nvPr/>
        </p:nvSpPr>
        <p:spPr bwMode="auto">
          <a:xfrm rot="8312592">
            <a:off x="5410200" y="4114800"/>
            <a:ext cx="407988" cy="363538"/>
          </a:xfrm>
          <a:custGeom>
            <a:avLst/>
            <a:gdLst>
              <a:gd name="T0" fmla="*/ 240 w 960"/>
              <a:gd name="T1" fmla="*/ 0 h 1488"/>
              <a:gd name="T2" fmla="*/ 144 w 960"/>
              <a:gd name="T3" fmla="*/ 144 h 1488"/>
              <a:gd name="T4" fmla="*/ 0 w 960"/>
              <a:gd name="T5" fmla="*/ 240 h 1488"/>
              <a:gd name="T6" fmla="*/ 0 w 960"/>
              <a:gd name="T7" fmla="*/ 384 h 1488"/>
              <a:gd name="T8" fmla="*/ 0 w 960"/>
              <a:gd name="T9" fmla="*/ 528 h 1488"/>
              <a:gd name="T10" fmla="*/ 96 w 960"/>
              <a:gd name="T11" fmla="*/ 624 h 1488"/>
              <a:gd name="T12" fmla="*/ 192 w 960"/>
              <a:gd name="T13" fmla="*/ 672 h 1488"/>
              <a:gd name="T14" fmla="*/ 288 w 960"/>
              <a:gd name="T15" fmla="*/ 624 h 1488"/>
              <a:gd name="T16" fmla="*/ 288 w 960"/>
              <a:gd name="T17" fmla="*/ 768 h 1488"/>
              <a:gd name="T18" fmla="*/ 288 w 960"/>
              <a:gd name="T19" fmla="*/ 864 h 1488"/>
              <a:gd name="T20" fmla="*/ 336 w 960"/>
              <a:gd name="T21" fmla="*/ 912 h 1488"/>
              <a:gd name="T22" fmla="*/ 384 w 960"/>
              <a:gd name="T23" fmla="*/ 1008 h 1488"/>
              <a:gd name="T24" fmla="*/ 384 w 960"/>
              <a:gd name="T25" fmla="*/ 1056 h 1488"/>
              <a:gd name="T26" fmla="*/ 480 w 960"/>
              <a:gd name="T27" fmla="*/ 1152 h 1488"/>
              <a:gd name="T28" fmla="*/ 480 w 960"/>
              <a:gd name="T29" fmla="*/ 1344 h 1488"/>
              <a:gd name="T30" fmla="*/ 480 w 960"/>
              <a:gd name="T31" fmla="*/ 1440 h 1488"/>
              <a:gd name="T32" fmla="*/ 624 w 960"/>
              <a:gd name="T33" fmla="*/ 1440 h 1488"/>
              <a:gd name="T34" fmla="*/ 768 w 960"/>
              <a:gd name="T35" fmla="*/ 1488 h 1488"/>
              <a:gd name="T36" fmla="*/ 864 w 960"/>
              <a:gd name="T37" fmla="*/ 1440 h 1488"/>
              <a:gd name="T38" fmla="*/ 960 w 960"/>
              <a:gd name="T39" fmla="*/ 1296 h 1488"/>
              <a:gd name="T40" fmla="*/ 960 w 960"/>
              <a:gd name="T41" fmla="*/ 1152 h 1488"/>
              <a:gd name="T42" fmla="*/ 864 w 960"/>
              <a:gd name="T43" fmla="*/ 1008 h 1488"/>
              <a:gd name="T44" fmla="*/ 768 w 960"/>
              <a:gd name="T45" fmla="*/ 864 h 1488"/>
              <a:gd name="T46" fmla="*/ 672 w 960"/>
              <a:gd name="T47" fmla="*/ 720 h 1488"/>
              <a:gd name="T48" fmla="*/ 672 w 960"/>
              <a:gd name="T49" fmla="*/ 528 h 1488"/>
              <a:gd name="T50" fmla="*/ 624 w 960"/>
              <a:gd name="T51" fmla="*/ 480 h 1488"/>
              <a:gd name="T52" fmla="*/ 576 w 960"/>
              <a:gd name="T53" fmla="*/ 288 h 1488"/>
              <a:gd name="T54" fmla="*/ 480 w 960"/>
              <a:gd name="T55" fmla="*/ 96 h 1488"/>
              <a:gd name="T56" fmla="*/ 384 w 960"/>
              <a:gd name="T57" fmla="*/ 48 h 1488"/>
              <a:gd name="T58" fmla="*/ 288 w 960"/>
              <a:gd name="T59" fmla="*/ 48 h 1488"/>
              <a:gd name="T60" fmla="*/ 240 w 960"/>
              <a:gd name="T61" fmla="*/ 0 h 14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60"/>
              <a:gd name="T94" fmla="*/ 0 h 1488"/>
              <a:gd name="T95" fmla="*/ 960 w 960"/>
              <a:gd name="T96" fmla="*/ 1488 h 148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60" h="1488">
                <a:moveTo>
                  <a:pt x="240" y="0"/>
                </a:moveTo>
                <a:lnTo>
                  <a:pt x="144" y="144"/>
                </a:lnTo>
                <a:lnTo>
                  <a:pt x="0" y="240"/>
                </a:lnTo>
                <a:lnTo>
                  <a:pt x="0" y="384"/>
                </a:lnTo>
                <a:lnTo>
                  <a:pt x="0" y="528"/>
                </a:lnTo>
                <a:lnTo>
                  <a:pt x="96" y="624"/>
                </a:lnTo>
                <a:lnTo>
                  <a:pt x="192" y="672"/>
                </a:lnTo>
                <a:lnTo>
                  <a:pt x="288" y="624"/>
                </a:lnTo>
                <a:lnTo>
                  <a:pt x="288" y="768"/>
                </a:lnTo>
                <a:lnTo>
                  <a:pt x="288" y="864"/>
                </a:lnTo>
                <a:lnTo>
                  <a:pt x="336" y="912"/>
                </a:lnTo>
                <a:lnTo>
                  <a:pt x="384" y="1008"/>
                </a:lnTo>
                <a:lnTo>
                  <a:pt x="384" y="1056"/>
                </a:lnTo>
                <a:lnTo>
                  <a:pt x="480" y="1152"/>
                </a:lnTo>
                <a:lnTo>
                  <a:pt x="480" y="1344"/>
                </a:lnTo>
                <a:lnTo>
                  <a:pt x="480" y="1440"/>
                </a:lnTo>
                <a:lnTo>
                  <a:pt x="624" y="1440"/>
                </a:lnTo>
                <a:lnTo>
                  <a:pt x="768" y="1488"/>
                </a:lnTo>
                <a:lnTo>
                  <a:pt x="864" y="1440"/>
                </a:lnTo>
                <a:lnTo>
                  <a:pt x="960" y="1296"/>
                </a:lnTo>
                <a:lnTo>
                  <a:pt x="960" y="1152"/>
                </a:lnTo>
                <a:lnTo>
                  <a:pt x="864" y="1008"/>
                </a:lnTo>
                <a:lnTo>
                  <a:pt x="768" y="864"/>
                </a:lnTo>
                <a:lnTo>
                  <a:pt x="672" y="720"/>
                </a:lnTo>
                <a:lnTo>
                  <a:pt x="672" y="528"/>
                </a:lnTo>
                <a:lnTo>
                  <a:pt x="624" y="480"/>
                </a:lnTo>
                <a:lnTo>
                  <a:pt x="576" y="288"/>
                </a:lnTo>
                <a:lnTo>
                  <a:pt x="480" y="96"/>
                </a:lnTo>
                <a:lnTo>
                  <a:pt x="384" y="48"/>
                </a:lnTo>
                <a:lnTo>
                  <a:pt x="288" y="4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45" name="Group 37"/>
          <p:cNvGrpSpPr>
            <a:grpSpLocks/>
          </p:cNvGrpSpPr>
          <p:nvPr/>
        </p:nvGrpSpPr>
        <p:grpSpPr bwMode="auto">
          <a:xfrm>
            <a:off x="5791200" y="1747838"/>
            <a:ext cx="560388" cy="538162"/>
            <a:chOff x="3648" y="1104"/>
            <a:chExt cx="353" cy="339"/>
          </a:xfrm>
        </p:grpSpPr>
        <p:sp>
          <p:nvSpPr>
            <p:cNvPr id="46" name="Freeform 23" descr="Paper bag"/>
            <p:cNvSpPr>
              <a:spLocks/>
            </p:cNvSpPr>
            <p:nvPr/>
          </p:nvSpPr>
          <p:spPr bwMode="auto">
            <a:xfrm rot="8312592">
              <a:off x="3648" y="1104"/>
              <a:ext cx="257" cy="229"/>
            </a:xfrm>
            <a:custGeom>
              <a:avLst/>
              <a:gdLst>
                <a:gd name="T0" fmla="*/ 240 w 960"/>
                <a:gd name="T1" fmla="*/ 0 h 1488"/>
                <a:gd name="T2" fmla="*/ 144 w 960"/>
                <a:gd name="T3" fmla="*/ 144 h 1488"/>
                <a:gd name="T4" fmla="*/ 0 w 960"/>
                <a:gd name="T5" fmla="*/ 240 h 1488"/>
                <a:gd name="T6" fmla="*/ 0 w 960"/>
                <a:gd name="T7" fmla="*/ 384 h 1488"/>
                <a:gd name="T8" fmla="*/ 0 w 960"/>
                <a:gd name="T9" fmla="*/ 528 h 1488"/>
                <a:gd name="T10" fmla="*/ 96 w 960"/>
                <a:gd name="T11" fmla="*/ 624 h 1488"/>
                <a:gd name="T12" fmla="*/ 192 w 960"/>
                <a:gd name="T13" fmla="*/ 672 h 1488"/>
                <a:gd name="T14" fmla="*/ 288 w 960"/>
                <a:gd name="T15" fmla="*/ 624 h 1488"/>
                <a:gd name="T16" fmla="*/ 288 w 960"/>
                <a:gd name="T17" fmla="*/ 768 h 1488"/>
                <a:gd name="T18" fmla="*/ 288 w 960"/>
                <a:gd name="T19" fmla="*/ 864 h 1488"/>
                <a:gd name="T20" fmla="*/ 336 w 960"/>
                <a:gd name="T21" fmla="*/ 912 h 1488"/>
                <a:gd name="T22" fmla="*/ 384 w 960"/>
                <a:gd name="T23" fmla="*/ 1008 h 1488"/>
                <a:gd name="T24" fmla="*/ 384 w 960"/>
                <a:gd name="T25" fmla="*/ 1056 h 1488"/>
                <a:gd name="T26" fmla="*/ 480 w 960"/>
                <a:gd name="T27" fmla="*/ 1152 h 1488"/>
                <a:gd name="T28" fmla="*/ 480 w 960"/>
                <a:gd name="T29" fmla="*/ 1344 h 1488"/>
                <a:gd name="T30" fmla="*/ 480 w 960"/>
                <a:gd name="T31" fmla="*/ 1440 h 1488"/>
                <a:gd name="T32" fmla="*/ 624 w 960"/>
                <a:gd name="T33" fmla="*/ 1440 h 1488"/>
                <a:gd name="T34" fmla="*/ 768 w 960"/>
                <a:gd name="T35" fmla="*/ 1488 h 1488"/>
                <a:gd name="T36" fmla="*/ 864 w 960"/>
                <a:gd name="T37" fmla="*/ 1440 h 1488"/>
                <a:gd name="T38" fmla="*/ 960 w 960"/>
                <a:gd name="T39" fmla="*/ 1296 h 1488"/>
                <a:gd name="T40" fmla="*/ 960 w 960"/>
                <a:gd name="T41" fmla="*/ 1152 h 1488"/>
                <a:gd name="T42" fmla="*/ 864 w 960"/>
                <a:gd name="T43" fmla="*/ 1008 h 1488"/>
                <a:gd name="T44" fmla="*/ 768 w 960"/>
                <a:gd name="T45" fmla="*/ 864 h 1488"/>
                <a:gd name="T46" fmla="*/ 672 w 960"/>
                <a:gd name="T47" fmla="*/ 720 h 1488"/>
                <a:gd name="T48" fmla="*/ 672 w 960"/>
                <a:gd name="T49" fmla="*/ 528 h 1488"/>
                <a:gd name="T50" fmla="*/ 624 w 960"/>
                <a:gd name="T51" fmla="*/ 480 h 1488"/>
                <a:gd name="T52" fmla="*/ 576 w 960"/>
                <a:gd name="T53" fmla="*/ 288 h 1488"/>
                <a:gd name="T54" fmla="*/ 480 w 960"/>
                <a:gd name="T55" fmla="*/ 96 h 1488"/>
                <a:gd name="T56" fmla="*/ 384 w 960"/>
                <a:gd name="T57" fmla="*/ 48 h 1488"/>
                <a:gd name="T58" fmla="*/ 288 w 960"/>
                <a:gd name="T59" fmla="*/ 48 h 1488"/>
                <a:gd name="T60" fmla="*/ 240 w 960"/>
                <a:gd name="T61" fmla="*/ 0 h 148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60"/>
                <a:gd name="T94" fmla="*/ 0 h 1488"/>
                <a:gd name="T95" fmla="*/ 960 w 960"/>
                <a:gd name="T96" fmla="*/ 1488 h 148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60" h="1488">
                  <a:moveTo>
                    <a:pt x="240" y="0"/>
                  </a:moveTo>
                  <a:lnTo>
                    <a:pt x="144" y="144"/>
                  </a:lnTo>
                  <a:lnTo>
                    <a:pt x="0" y="240"/>
                  </a:lnTo>
                  <a:lnTo>
                    <a:pt x="0" y="384"/>
                  </a:lnTo>
                  <a:lnTo>
                    <a:pt x="0" y="528"/>
                  </a:lnTo>
                  <a:lnTo>
                    <a:pt x="96" y="624"/>
                  </a:lnTo>
                  <a:lnTo>
                    <a:pt x="192" y="672"/>
                  </a:lnTo>
                  <a:lnTo>
                    <a:pt x="288" y="624"/>
                  </a:lnTo>
                  <a:lnTo>
                    <a:pt x="288" y="768"/>
                  </a:lnTo>
                  <a:lnTo>
                    <a:pt x="288" y="864"/>
                  </a:lnTo>
                  <a:lnTo>
                    <a:pt x="336" y="912"/>
                  </a:lnTo>
                  <a:lnTo>
                    <a:pt x="384" y="1008"/>
                  </a:lnTo>
                  <a:lnTo>
                    <a:pt x="384" y="1056"/>
                  </a:lnTo>
                  <a:lnTo>
                    <a:pt x="480" y="1152"/>
                  </a:lnTo>
                  <a:lnTo>
                    <a:pt x="480" y="1344"/>
                  </a:lnTo>
                  <a:lnTo>
                    <a:pt x="480" y="1440"/>
                  </a:lnTo>
                  <a:lnTo>
                    <a:pt x="624" y="1440"/>
                  </a:lnTo>
                  <a:lnTo>
                    <a:pt x="768" y="1488"/>
                  </a:lnTo>
                  <a:lnTo>
                    <a:pt x="864" y="1440"/>
                  </a:lnTo>
                  <a:lnTo>
                    <a:pt x="960" y="1296"/>
                  </a:lnTo>
                  <a:lnTo>
                    <a:pt x="960" y="1152"/>
                  </a:lnTo>
                  <a:lnTo>
                    <a:pt x="864" y="1008"/>
                  </a:lnTo>
                  <a:lnTo>
                    <a:pt x="768" y="864"/>
                  </a:lnTo>
                  <a:lnTo>
                    <a:pt x="672" y="720"/>
                  </a:lnTo>
                  <a:lnTo>
                    <a:pt x="672" y="528"/>
                  </a:lnTo>
                  <a:lnTo>
                    <a:pt x="624" y="480"/>
                  </a:lnTo>
                  <a:lnTo>
                    <a:pt x="576" y="288"/>
                  </a:lnTo>
                  <a:lnTo>
                    <a:pt x="480" y="96"/>
                  </a:lnTo>
                  <a:lnTo>
                    <a:pt x="384" y="48"/>
                  </a:lnTo>
                  <a:lnTo>
                    <a:pt x="288" y="48"/>
                  </a:lnTo>
                  <a:lnTo>
                    <a:pt x="24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Freeform 24" descr="Paper bag"/>
            <p:cNvSpPr>
              <a:spLocks/>
            </p:cNvSpPr>
            <p:nvPr/>
          </p:nvSpPr>
          <p:spPr bwMode="auto">
            <a:xfrm rot="-10039310">
              <a:off x="3744" y="1115"/>
              <a:ext cx="257" cy="229"/>
            </a:xfrm>
            <a:custGeom>
              <a:avLst/>
              <a:gdLst>
                <a:gd name="T0" fmla="*/ 240 w 960"/>
                <a:gd name="T1" fmla="*/ 0 h 1488"/>
                <a:gd name="T2" fmla="*/ 144 w 960"/>
                <a:gd name="T3" fmla="*/ 144 h 1488"/>
                <a:gd name="T4" fmla="*/ 0 w 960"/>
                <a:gd name="T5" fmla="*/ 240 h 1488"/>
                <a:gd name="T6" fmla="*/ 0 w 960"/>
                <a:gd name="T7" fmla="*/ 384 h 1488"/>
                <a:gd name="T8" fmla="*/ 0 w 960"/>
                <a:gd name="T9" fmla="*/ 528 h 1488"/>
                <a:gd name="T10" fmla="*/ 96 w 960"/>
                <a:gd name="T11" fmla="*/ 624 h 1488"/>
                <a:gd name="T12" fmla="*/ 192 w 960"/>
                <a:gd name="T13" fmla="*/ 672 h 1488"/>
                <a:gd name="T14" fmla="*/ 288 w 960"/>
                <a:gd name="T15" fmla="*/ 624 h 1488"/>
                <a:gd name="T16" fmla="*/ 288 w 960"/>
                <a:gd name="T17" fmla="*/ 768 h 1488"/>
                <a:gd name="T18" fmla="*/ 288 w 960"/>
                <a:gd name="T19" fmla="*/ 864 h 1488"/>
                <a:gd name="T20" fmla="*/ 336 w 960"/>
                <a:gd name="T21" fmla="*/ 912 h 1488"/>
                <a:gd name="T22" fmla="*/ 384 w 960"/>
                <a:gd name="T23" fmla="*/ 1008 h 1488"/>
                <a:gd name="T24" fmla="*/ 384 w 960"/>
                <a:gd name="T25" fmla="*/ 1056 h 1488"/>
                <a:gd name="T26" fmla="*/ 480 w 960"/>
                <a:gd name="T27" fmla="*/ 1152 h 1488"/>
                <a:gd name="T28" fmla="*/ 480 w 960"/>
                <a:gd name="T29" fmla="*/ 1344 h 1488"/>
                <a:gd name="T30" fmla="*/ 480 w 960"/>
                <a:gd name="T31" fmla="*/ 1440 h 1488"/>
                <a:gd name="T32" fmla="*/ 624 w 960"/>
                <a:gd name="T33" fmla="*/ 1440 h 1488"/>
                <a:gd name="T34" fmla="*/ 768 w 960"/>
                <a:gd name="T35" fmla="*/ 1488 h 1488"/>
                <a:gd name="T36" fmla="*/ 864 w 960"/>
                <a:gd name="T37" fmla="*/ 1440 h 1488"/>
                <a:gd name="T38" fmla="*/ 960 w 960"/>
                <a:gd name="T39" fmla="*/ 1296 h 1488"/>
                <a:gd name="T40" fmla="*/ 960 w 960"/>
                <a:gd name="T41" fmla="*/ 1152 h 1488"/>
                <a:gd name="T42" fmla="*/ 864 w 960"/>
                <a:gd name="T43" fmla="*/ 1008 h 1488"/>
                <a:gd name="T44" fmla="*/ 768 w 960"/>
                <a:gd name="T45" fmla="*/ 864 h 1488"/>
                <a:gd name="T46" fmla="*/ 672 w 960"/>
                <a:gd name="T47" fmla="*/ 720 h 1488"/>
                <a:gd name="T48" fmla="*/ 672 w 960"/>
                <a:gd name="T49" fmla="*/ 528 h 1488"/>
                <a:gd name="T50" fmla="*/ 624 w 960"/>
                <a:gd name="T51" fmla="*/ 480 h 1488"/>
                <a:gd name="T52" fmla="*/ 576 w 960"/>
                <a:gd name="T53" fmla="*/ 288 h 1488"/>
                <a:gd name="T54" fmla="*/ 480 w 960"/>
                <a:gd name="T55" fmla="*/ 96 h 1488"/>
                <a:gd name="T56" fmla="*/ 384 w 960"/>
                <a:gd name="T57" fmla="*/ 48 h 1488"/>
                <a:gd name="T58" fmla="*/ 288 w 960"/>
                <a:gd name="T59" fmla="*/ 48 h 1488"/>
                <a:gd name="T60" fmla="*/ 240 w 960"/>
                <a:gd name="T61" fmla="*/ 0 h 148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60"/>
                <a:gd name="T94" fmla="*/ 0 h 1488"/>
                <a:gd name="T95" fmla="*/ 960 w 960"/>
                <a:gd name="T96" fmla="*/ 1488 h 148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60" h="1488">
                  <a:moveTo>
                    <a:pt x="240" y="0"/>
                  </a:moveTo>
                  <a:lnTo>
                    <a:pt x="144" y="144"/>
                  </a:lnTo>
                  <a:lnTo>
                    <a:pt x="0" y="240"/>
                  </a:lnTo>
                  <a:lnTo>
                    <a:pt x="0" y="384"/>
                  </a:lnTo>
                  <a:lnTo>
                    <a:pt x="0" y="528"/>
                  </a:lnTo>
                  <a:lnTo>
                    <a:pt x="96" y="624"/>
                  </a:lnTo>
                  <a:lnTo>
                    <a:pt x="192" y="672"/>
                  </a:lnTo>
                  <a:lnTo>
                    <a:pt x="288" y="624"/>
                  </a:lnTo>
                  <a:lnTo>
                    <a:pt x="288" y="768"/>
                  </a:lnTo>
                  <a:lnTo>
                    <a:pt x="288" y="864"/>
                  </a:lnTo>
                  <a:lnTo>
                    <a:pt x="336" y="912"/>
                  </a:lnTo>
                  <a:lnTo>
                    <a:pt x="384" y="1008"/>
                  </a:lnTo>
                  <a:lnTo>
                    <a:pt x="384" y="1056"/>
                  </a:lnTo>
                  <a:lnTo>
                    <a:pt x="480" y="1152"/>
                  </a:lnTo>
                  <a:lnTo>
                    <a:pt x="480" y="1344"/>
                  </a:lnTo>
                  <a:lnTo>
                    <a:pt x="480" y="1440"/>
                  </a:lnTo>
                  <a:lnTo>
                    <a:pt x="624" y="1440"/>
                  </a:lnTo>
                  <a:lnTo>
                    <a:pt x="768" y="1488"/>
                  </a:lnTo>
                  <a:lnTo>
                    <a:pt x="864" y="1440"/>
                  </a:lnTo>
                  <a:lnTo>
                    <a:pt x="960" y="1296"/>
                  </a:lnTo>
                  <a:lnTo>
                    <a:pt x="960" y="1152"/>
                  </a:lnTo>
                  <a:lnTo>
                    <a:pt x="864" y="1008"/>
                  </a:lnTo>
                  <a:lnTo>
                    <a:pt x="768" y="864"/>
                  </a:lnTo>
                  <a:lnTo>
                    <a:pt x="672" y="720"/>
                  </a:lnTo>
                  <a:lnTo>
                    <a:pt x="672" y="528"/>
                  </a:lnTo>
                  <a:lnTo>
                    <a:pt x="624" y="480"/>
                  </a:lnTo>
                  <a:lnTo>
                    <a:pt x="576" y="288"/>
                  </a:lnTo>
                  <a:lnTo>
                    <a:pt x="480" y="96"/>
                  </a:lnTo>
                  <a:lnTo>
                    <a:pt x="384" y="48"/>
                  </a:lnTo>
                  <a:lnTo>
                    <a:pt x="288" y="48"/>
                  </a:lnTo>
                  <a:lnTo>
                    <a:pt x="24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Freeform 25" descr="Paper bag"/>
            <p:cNvSpPr>
              <a:spLocks/>
            </p:cNvSpPr>
            <p:nvPr/>
          </p:nvSpPr>
          <p:spPr bwMode="auto">
            <a:xfrm rot="6033866">
              <a:off x="3744" y="1200"/>
              <a:ext cx="257" cy="229"/>
            </a:xfrm>
            <a:custGeom>
              <a:avLst/>
              <a:gdLst>
                <a:gd name="T0" fmla="*/ 240 w 960"/>
                <a:gd name="T1" fmla="*/ 0 h 1488"/>
                <a:gd name="T2" fmla="*/ 144 w 960"/>
                <a:gd name="T3" fmla="*/ 144 h 1488"/>
                <a:gd name="T4" fmla="*/ 0 w 960"/>
                <a:gd name="T5" fmla="*/ 240 h 1488"/>
                <a:gd name="T6" fmla="*/ 0 w 960"/>
                <a:gd name="T7" fmla="*/ 384 h 1488"/>
                <a:gd name="T8" fmla="*/ 0 w 960"/>
                <a:gd name="T9" fmla="*/ 528 h 1488"/>
                <a:gd name="T10" fmla="*/ 96 w 960"/>
                <a:gd name="T11" fmla="*/ 624 h 1488"/>
                <a:gd name="T12" fmla="*/ 192 w 960"/>
                <a:gd name="T13" fmla="*/ 672 h 1488"/>
                <a:gd name="T14" fmla="*/ 288 w 960"/>
                <a:gd name="T15" fmla="*/ 624 h 1488"/>
                <a:gd name="T16" fmla="*/ 288 w 960"/>
                <a:gd name="T17" fmla="*/ 768 h 1488"/>
                <a:gd name="T18" fmla="*/ 288 w 960"/>
                <a:gd name="T19" fmla="*/ 864 h 1488"/>
                <a:gd name="T20" fmla="*/ 336 w 960"/>
                <a:gd name="T21" fmla="*/ 912 h 1488"/>
                <a:gd name="T22" fmla="*/ 384 w 960"/>
                <a:gd name="T23" fmla="*/ 1008 h 1488"/>
                <a:gd name="T24" fmla="*/ 384 w 960"/>
                <a:gd name="T25" fmla="*/ 1056 h 1488"/>
                <a:gd name="T26" fmla="*/ 480 w 960"/>
                <a:gd name="T27" fmla="*/ 1152 h 1488"/>
                <a:gd name="T28" fmla="*/ 480 w 960"/>
                <a:gd name="T29" fmla="*/ 1344 h 1488"/>
                <a:gd name="T30" fmla="*/ 480 w 960"/>
                <a:gd name="T31" fmla="*/ 1440 h 1488"/>
                <a:gd name="T32" fmla="*/ 624 w 960"/>
                <a:gd name="T33" fmla="*/ 1440 h 1488"/>
                <a:gd name="T34" fmla="*/ 768 w 960"/>
                <a:gd name="T35" fmla="*/ 1488 h 1488"/>
                <a:gd name="T36" fmla="*/ 864 w 960"/>
                <a:gd name="T37" fmla="*/ 1440 h 1488"/>
                <a:gd name="T38" fmla="*/ 960 w 960"/>
                <a:gd name="T39" fmla="*/ 1296 h 1488"/>
                <a:gd name="T40" fmla="*/ 960 w 960"/>
                <a:gd name="T41" fmla="*/ 1152 h 1488"/>
                <a:gd name="T42" fmla="*/ 864 w 960"/>
                <a:gd name="T43" fmla="*/ 1008 h 1488"/>
                <a:gd name="T44" fmla="*/ 768 w 960"/>
                <a:gd name="T45" fmla="*/ 864 h 1488"/>
                <a:gd name="T46" fmla="*/ 672 w 960"/>
                <a:gd name="T47" fmla="*/ 720 h 1488"/>
                <a:gd name="T48" fmla="*/ 672 w 960"/>
                <a:gd name="T49" fmla="*/ 528 h 1488"/>
                <a:gd name="T50" fmla="*/ 624 w 960"/>
                <a:gd name="T51" fmla="*/ 480 h 1488"/>
                <a:gd name="T52" fmla="*/ 576 w 960"/>
                <a:gd name="T53" fmla="*/ 288 h 1488"/>
                <a:gd name="T54" fmla="*/ 480 w 960"/>
                <a:gd name="T55" fmla="*/ 96 h 1488"/>
                <a:gd name="T56" fmla="*/ 384 w 960"/>
                <a:gd name="T57" fmla="*/ 48 h 1488"/>
                <a:gd name="T58" fmla="*/ 288 w 960"/>
                <a:gd name="T59" fmla="*/ 48 h 1488"/>
                <a:gd name="T60" fmla="*/ 240 w 960"/>
                <a:gd name="T61" fmla="*/ 0 h 148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60"/>
                <a:gd name="T94" fmla="*/ 0 h 1488"/>
                <a:gd name="T95" fmla="*/ 960 w 960"/>
                <a:gd name="T96" fmla="*/ 1488 h 148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60" h="1488">
                  <a:moveTo>
                    <a:pt x="240" y="0"/>
                  </a:moveTo>
                  <a:lnTo>
                    <a:pt x="144" y="144"/>
                  </a:lnTo>
                  <a:lnTo>
                    <a:pt x="0" y="240"/>
                  </a:lnTo>
                  <a:lnTo>
                    <a:pt x="0" y="384"/>
                  </a:lnTo>
                  <a:lnTo>
                    <a:pt x="0" y="528"/>
                  </a:lnTo>
                  <a:lnTo>
                    <a:pt x="96" y="624"/>
                  </a:lnTo>
                  <a:lnTo>
                    <a:pt x="192" y="672"/>
                  </a:lnTo>
                  <a:lnTo>
                    <a:pt x="288" y="624"/>
                  </a:lnTo>
                  <a:lnTo>
                    <a:pt x="288" y="768"/>
                  </a:lnTo>
                  <a:lnTo>
                    <a:pt x="288" y="864"/>
                  </a:lnTo>
                  <a:lnTo>
                    <a:pt x="336" y="912"/>
                  </a:lnTo>
                  <a:lnTo>
                    <a:pt x="384" y="1008"/>
                  </a:lnTo>
                  <a:lnTo>
                    <a:pt x="384" y="1056"/>
                  </a:lnTo>
                  <a:lnTo>
                    <a:pt x="480" y="1152"/>
                  </a:lnTo>
                  <a:lnTo>
                    <a:pt x="480" y="1344"/>
                  </a:lnTo>
                  <a:lnTo>
                    <a:pt x="480" y="1440"/>
                  </a:lnTo>
                  <a:lnTo>
                    <a:pt x="624" y="1440"/>
                  </a:lnTo>
                  <a:lnTo>
                    <a:pt x="768" y="1488"/>
                  </a:lnTo>
                  <a:lnTo>
                    <a:pt x="864" y="1440"/>
                  </a:lnTo>
                  <a:lnTo>
                    <a:pt x="960" y="1296"/>
                  </a:lnTo>
                  <a:lnTo>
                    <a:pt x="960" y="1152"/>
                  </a:lnTo>
                  <a:lnTo>
                    <a:pt x="864" y="1008"/>
                  </a:lnTo>
                  <a:lnTo>
                    <a:pt x="768" y="864"/>
                  </a:lnTo>
                  <a:lnTo>
                    <a:pt x="672" y="720"/>
                  </a:lnTo>
                  <a:lnTo>
                    <a:pt x="672" y="528"/>
                  </a:lnTo>
                  <a:lnTo>
                    <a:pt x="624" y="480"/>
                  </a:lnTo>
                  <a:lnTo>
                    <a:pt x="576" y="288"/>
                  </a:lnTo>
                  <a:lnTo>
                    <a:pt x="480" y="96"/>
                  </a:lnTo>
                  <a:lnTo>
                    <a:pt x="384" y="48"/>
                  </a:lnTo>
                  <a:lnTo>
                    <a:pt x="288" y="48"/>
                  </a:lnTo>
                  <a:lnTo>
                    <a:pt x="24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8229600" y="5257800"/>
            <a:ext cx="533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</a:t>
            </a:r>
            <a:r>
              <a:rPr lang="en-US" b="1" baseline="-25000"/>
              <a:t>0</a:t>
            </a:r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5562600" y="4814888"/>
            <a:ext cx="533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</a:t>
            </a:r>
            <a:r>
              <a:rPr lang="en-US" b="1" baseline="-25000"/>
              <a:t>1</a:t>
            </a:r>
          </a:p>
        </p:txBody>
      </p:sp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5334000" y="2895600"/>
            <a:ext cx="533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</a:t>
            </a:r>
            <a:r>
              <a:rPr lang="en-US" b="1" baseline="-25000"/>
              <a:t>3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8153400" y="2057400"/>
            <a:ext cx="533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</a:t>
            </a:r>
            <a:r>
              <a:rPr lang="en-US" b="1" baseline="-25000"/>
              <a:t>4</a:t>
            </a:r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6096000" y="2133600"/>
            <a:ext cx="533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</a:t>
            </a:r>
            <a:r>
              <a:rPr lang="en-US" b="1" baseline="-25000"/>
              <a:t>5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29200" y="3962400"/>
            <a:ext cx="1452563" cy="1371600"/>
            <a:chOff x="5029200" y="3962400"/>
            <a:chExt cx="1452563" cy="1371600"/>
          </a:xfrm>
        </p:grpSpPr>
        <p:sp>
          <p:nvSpPr>
            <p:cNvPr id="54" name="Oval 31" descr="30%"/>
            <p:cNvSpPr>
              <a:spLocks noChangeArrowheads="1"/>
            </p:cNvSpPr>
            <p:nvPr/>
          </p:nvSpPr>
          <p:spPr bwMode="auto">
            <a:xfrm>
              <a:off x="5029200" y="4267200"/>
              <a:ext cx="1066800" cy="1066800"/>
            </a:xfrm>
            <a:prstGeom prst="ellipse">
              <a:avLst/>
            </a:prstGeom>
            <a:noFill/>
            <a:ln w="57150" algn="ctr">
              <a:solidFill>
                <a:srgbClr val="FF6699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AutoShape 32"/>
            <p:cNvSpPr>
              <a:spLocks noChangeArrowheads="1"/>
            </p:cNvSpPr>
            <p:nvPr/>
          </p:nvSpPr>
          <p:spPr bwMode="auto">
            <a:xfrm rot="-2231082">
              <a:off x="5791200" y="3962400"/>
              <a:ext cx="304800" cy="228600"/>
            </a:xfrm>
            <a:prstGeom prst="rightArrow">
              <a:avLst>
                <a:gd name="adj1" fmla="val 33333"/>
                <a:gd name="adj2" fmla="val 458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utoShape 33"/>
            <p:cNvSpPr>
              <a:spLocks noChangeArrowheads="1"/>
            </p:cNvSpPr>
            <p:nvPr/>
          </p:nvSpPr>
          <p:spPr bwMode="auto">
            <a:xfrm rot="-2231082">
              <a:off x="5976938" y="4181475"/>
              <a:ext cx="304800" cy="228600"/>
            </a:xfrm>
            <a:prstGeom prst="rightArrow">
              <a:avLst>
                <a:gd name="adj1" fmla="val 33333"/>
                <a:gd name="adj2" fmla="val 458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34"/>
            <p:cNvSpPr>
              <a:spLocks noChangeArrowheads="1"/>
            </p:cNvSpPr>
            <p:nvPr/>
          </p:nvSpPr>
          <p:spPr bwMode="auto">
            <a:xfrm rot="-2231082">
              <a:off x="6176963" y="4452938"/>
              <a:ext cx="304800" cy="228600"/>
            </a:xfrm>
            <a:prstGeom prst="rightArrow">
              <a:avLst>
                <a:gd name="adj1" fmla="val 33333"/>
                <a:gd name="adj2" fmla="val 4583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Text Box 78"/>
          <p:cNvSpPr txBox="1">
            <a:spLocks noChangeArrowheads="1"/>
          </p:cNvSpPr>
          <p:nvPr/>
        </p:nvSpPr>
        <p:spPr bwMode="auto">
          <a:xfrm>
            <a:off x="4724400" y="5357446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Search graph </a:t>
            </a:r>
            <a:r>
              <a:rPr lang="en-US" b="1" dirty="0">
                <a:sym typeface="Symbol" pitchFamily="18" charset="2"/>
              </a:rPr>
              <a:t></a:t>
            </a:r>
            <a:r>
              <a:rPr lang="en-US" b="1" dirty="0"/>
              <a:t> G</a:t>
            </a:r>
            <a:r>
              <a:rPr lang="en-US" b="1" baseline="-25000" dirty="0"/>
              <a:t>0</a:t>
            </a:r>
            <a:r>
              <a:rPr lang="en-US" b="1" dirty="0"/>
              <a:t> </a:t>
            </a:r>
            <a:r>
              <a:rPr lang="en-US" b="1" dirty="0">
                <a:sym typeface="Symbol" pitchFamily="18" charset="2"/>
              </a:rPr>
              <a:t></a:t>
            </a:r>
            <a:r>
              <a:rPr lang="en-US" b="1" dirty="0"/>
              <a:t> G</a:t>
            </a:r>
            <a:r>
              <a:rPr lang="en-US" b="1" baseline="-25000" dirty="0"/>
              <a:t>1</a:t>
            </a:r>
            <a:r>
              <a:rPr lang="en-US" b="1" dirty="0"/>
              <a:t> </a:t>
            </a:r>
            <a:r>
              <a:rPr lang="en-US" b="1" dirty="0">
                <a:sym typeface="Symbol" pitchFamily="18" charset="2"/>
              </a:rPr>
              <a:t> </a:t>
            </a:r>
            <a:r>
              <a:rPr lang="en-US" b="1" dirty="0"/>
              <a:t>… </a:t>
            </a:r>
            <a:r>
              <a:rPr lang="en-US" b="1" dirty="0">
                <a:sym typeface="Symbol" pitchFamily="18" charset="2"/>
              </a:rPr>
              <a:t></a:t>
            </a:r>
            <a:r>
              <a:rPr lang="en-US" b="1" dirty="0"/>
              <a:t> </a:t>
            </a:r>
            <a:r>
              <a:rPr lang="en-US" b="1" dirty="0" err="1"/>
              <a:t>G</a:t>
            </a:r>
            <a:r>
              <a:rPr lang="en-US" b="1" baseline="-25000" dirty="0" err="1"/>
              <a:t>n</a:t>
            </a:r>
            <a:endParaRPr lang="en-US" b="1" baseline="-25000" dirty="0"/>
          </a:p>
        </p:txBody>
      </p:sp>
      <p:sp>
        <p:nvSpPr>
          <p:cNvPr id="67" name="TextBox 66"/>
          <p:cNvSpPr txBox="1"/>
          <p:nvPr/>
        </p:nvSpPr>
        <p:spPr>
          <a:xfrm>
            <a:off x="7239000" y="57150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Pivtoraiko</a:t>
            </a:r>
            <a:r>
              <a:rPr lang="en-US" sz="1200" dirty="0" smtClean="0"/>
              <a:t> &amp; Kelly, 2008</a:t>
            </a:r>
            <a:endParaRPr lang="en-US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Search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6019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2008</a:t>
            </a:r>
          </a:p>
          <a:p>
            <a:pPr algn="r"/>
            <a:r>
              <a:rPr lang="en-US" sz="1200" dirty="0" smtClean="0"/>
              <a:t>Graphics: Thomas Howard</a:t>
            </a:r>
          </a:p>
        </p:txBody>
      </p:sp>
      <p:pic>
        <p:nvPicPr>
          <p:cNvPr id="7" name="GradFidelityMovi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447800"/>
            <a:ext cx="8127999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Search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gradfidelity_fido_culdesac_anno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447800"/>
            <a:ext cx="81534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239139" y="1771261"/>
            <a:ext cx="3401008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8" name="Picture 7" descr="grid_7x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3" y="1828800"/>
            <a:ext cx="3219633" cy="321963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809975" y="4565742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5802923" y="4114800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51171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60315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488723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45129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500446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5400000">
            <a:off x="69459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6200000" flipH="1" flipV="1">
            <a:off x="7613742" y="2278948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54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08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 flipV="1">
            <a:off x="7620000" y="2741613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0800000">
            <a:off x="78603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16200000">
            <a:off x="6945923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6933406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6477000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16200000">
            <a:off x="6477000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16200000" flipH="1" flipV="1">
            <a:off x="7630929" y="3199606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26723" y="481226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START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543800" y="1771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GOAL</a:t>
            </a:r>
            <a:endParaRPr lang="en-US" sz="1600" b="1" dirty="0"/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State Lattice</a:t>
            </a:r>
          </a:p>
          <a:p>
            <a:pPr lvl="1"/>
            <a:r>
              <a:rPr lang="en-US" sz="2400" dirty="0" smtClean="0"/>
              <a:t>Regularity</a:t>
            </a:r>
          </a:p>
          <a:p>
            <a:pPr lvl="1"/>
            <a:r>
              <a:rPr lang="en-US" sz="2400" dirty="0" smtClean="0"/>
              <a:t>Position invariance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Benefits</a:t>
            </a:r>
          </a:p>
          <a:p>
            <a:pPr lvl="1"/>
            <a:r>
              <a:rPr lang="en-US" sz="2400" dirty="0" smtClean="0"/>
              <a:t>Pre-computing path swaths</a:t>
            </a:r>
          </a:p>
          <a:p>
            <a:pPr lvl="1"/>
            <a:r>
              <a:rPr lang="en-US" sz="2400" dirty="0" smtClean="0"/>
              <a:t>Pre-computing heuristics</a:t>
            </a:r>
          </a:p>
          <a:p>
            <a:pPr lvl="1"/>
            <a:r>
              <a:rPr lang="en-US" sz="2400" dirty="0" smtClean="0"/>
              <a:t>Dynamic </a:t>
            </a:r>
            <a:r>
              <a:rPr lang="en-US" sz="2400" dirty="0" err="1" smtClean="0"/>
              <a:t>replanning</a:t>
            </a:r>
            <a:endParaRPr lang="en-US" sz="2400" dirty="0" smtClean="0"/>
          </a:p>
          <a:p>
            <a:pPr lvl="1"/>
            <a:r>
              <a:rPr lang="en-US" sz="2400" dirty="0" smtClean="0"/>
              <a:t>Dynamic search space</a:t>
            </a:r>
          </a:p>
          <a:p>
            <a:pPr lvl="1"/>
            <a:r>
              <a:rPr lang="en-US" sz="2400" dirty="0" smtClean="0"/>
              <a:t>Parallelized search</a:t>
            </a:r>
          </a:p>
          <a:p>
            <a:pPr lvl="1"/>
            <a:endParaRPr lang="en-US" sz="2400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6380583" y="5105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2010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239139" y="1771261"/>
            <a:ext cx="3401008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8" name="Picture 7" descr="grid_7x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3" y="1828800"/>
            <a:ext cx="3219633" cy="321963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809975" y="4565742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16200000"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5802923" y="4114800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51171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60315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488723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45129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500446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5400000">
            <a:off x="69459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6200000" flipH="1" flipV="1">
            <a:off x="7613742" y="2278948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54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08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 flipV="1">
            <a:off x="7620000" y="2741613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0800000">
            <a:off x="78603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16200000">
            <a:off x="6945923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6933406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6477000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16200000">
            <a:off x="6477000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16200000" flipH="1" flipV="1">
            <a:off x="7630929" y="3199606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26723" y="481226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START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543800" y="1771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GOAL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380583" y="5105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2010</a:t>
            </a:r>
            <a:endParaRPr lang="en-US" sz="1200" dirty="0"/>
          </a:p>
        </p:txBody>
      </p:sp>
      <p:pic>
        <p:nvPicPr>
          <p:cNvPr id="40" name="Picture 39" descr="fig01.png"/>
          <p:cNvPicPr>
            <a:picLocks noChangeAspect="1"/>
          </p:cNvPicPr>
          <p:nvPr/>
        </p:nvPicPr>
        <p:blipFill>
          <a:blip r:embed="rId4"/>
          <a:srcRect l="27959" t="9644" r="25714" b="9821"/>
          <a:stretch>
            <a:fillRect/>
          </a:stretch>
        </p:blipFill>
        <p:spPr>
          <a:xfrm>
            <a:off x="609600" y="1752600"/>
            <a:ext cx="3418114" cy="341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fig01.png"/>
          <p:cNvPicPr>
            <a:picLocks noChangeAspect="1"/>
          </p:cNvPicPr>
          <p:nvPr/>
        </p:nvPicPr>
        <p:blipFill>
          <a:blip r:embed="rId3"/>
          <a:srcRect l="27959" t="9644" r="25714" b="9821"/>
          <a:stretch>
            <a:fillRect/>
          </a:stretch>
        </p:blipFill>
        <p:spPr>
          <a:xfrm>
            <a:off x="609600" y="1752600"/>
            <a:ext cx="3418114" cy="341811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 flipH="1" flipV="1">
            <a:off x="5809975" y="4565742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5802923" y="4114800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51171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39139" y="1771261"/>
            <a:ext cx="3401008" cy="335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grid_7x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723" y="1828800"/>
            <a:ext cx="3219633" cy="3219633"/>
          </a:xfrm>
          <a:prstGeom prst="rect">
            <a:avLst/>
          </a:prstGeom>
        </p:spPr>
      </p:pic>
      <p:sp>
        <p:nvSpPr>
          <p:cNvPr id="12" name="Arc 11"/>
          <p:cNvSpPr/>
          <p:nvPr/>
        </p:nvSpPr>
        <p:spPr>
          <a:xfrm rot="16200000"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6031523" y="38862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60315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488723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45129" y="3886200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400000">
            <a:off x="6500446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 rot="5400000">
            <a:off x="6945923" y="2971800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6200000" flipH="1" flipV="1">
            <a:off x="7613742" y="2278948"/>
            <a:ext cx="456406" cy="1331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54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0800000">
            <a:off x="69459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rot="16200000" flipH="1" flipV="1">
            <a:off x="7620000" y="2741613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10800000">
            <a:off x="7860323" y="20691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/>
          <p:cNvSpPr/>
          <p:nvPr/>
        </p:nvSpPr>
        <p:spPr>
          <a:xfrm rot="16200000">
            <a:off x="6945923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rot="10800000" flipV="1">
            <a:off x="6933406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6477000" y="2971007"/>
            <a:ext cx="457994" cy="7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16200000">
            <a:off x="6477000" y="2983524"/>
            <a:ext cx="902677" cy="902677"/>
          </a:xfrm>
          <a:prstGeom prst="arc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16200000" flipH="1" flipV="1">
            <a:off x="7630929" y="3199606"/>
            <a:ext cx="457200" cy="15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26723" y="4812268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START</a:t>
            </a:r>
            <a:endParaRPr lang="en-US" sz="1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543800" y="17716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GOAL</a:t>
            </a:r>
            <a:endParaRPr lang="en-US" sz="1600" b="1" dirty="0"/>
          </a:p>
        </p:txBody>
      </p:sp>
      <p:sp>
        <p:nvSpPr>
          <p:cNvPr id="39" name="Rectangle 38"/>
          <p:cNvSpPr/>
          <p:nvPr/>
        </p:nvSpPr>
        <p:spPr>
          <a:xfrm>
            <a:off x="2057400" y="3962400"/>
            <a:ext cx="4419600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Fixed State Lattice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380583" y="5105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/>
              <a:t>Pivtoraiko</a:t>
            </a:r>
            <a:r>
              <a:rPr lang="en-US" sz="1200" dirty="0" smtClean="0"/>
              <a:t> &amp; Kelly, 2010</a:t>
            </a:r>
            <a:endParaRPr lang="en-US" sz="1200" dirty="0"/>
          </a:p>
        </p:txBody>
      </p:sp>
      <p:graphicFrame>
        <p:nvGraphicFramePr>
          <p:cNvPr id="34" name="Chart 33"/>
          <p:cNvGraphicFramePr/>
          <p:nvPr/>
        </p:nvGraphicFramePr>
        <p:xfrm>
          <a:off x="2057400" y="3886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962400" y="6019800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epsilon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 rot="16200000">
            <a:off x="1072634" y="442543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 size ratio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Space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676400"/>
            <a:ext cx="4038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Robot-Fixed</a:t>
            </a:r>
          </a:p>
          <a:p>
            <a:endParaRPr lang="en-US" sz="2000" dirty="0" smtClean="0"/>
          </a:p>
          <a:p>
            <a:r>
              <a:rPr lang="en-US" sz="2000" i="1" u="sng" dirty="0" smtClean="0"/>
              <a:t>Pros:</a:t>
            </a:r>
          </a:p>
          <a:p>
            <a:pPr>
              <a:buFontTx/>
              <a:buChar char="-"/>
            </a:pPr>
            <a:r>
              <a:rPr lang="en-US" sz="2000" dirty="0" smtClean="0"/>
              <a:t> Any motion generation scheme</a:t>
            </a:r>
          </a:p>
          <a:p>
            <a:endParaRPr lang="en-US" sz="2000" dirty="0" smtClean="0"/>
          </a:p>
          <a:p>
            <a:r>
              <a:rPr lang="en-US" sz="2000" i="1" u="sng" dirty="0" smtClean="0"/>
              <a:t>Cons:</a:t>
            </a:r>
          </a:p>
          <a:p>
            <a:pPr>
              <a:buFontTx/>
              <a:buChar char="-"/>
            </a:pPr>
            <a:r>
              <a:rPr lang="en-US" sz="2000" dirty="0" smtClean="0"/>
              <a:t> NO Pre-computing path swaths</a:t>
            </a:r>
          </a:p>
          <a:p>
            <a:pPr>
              <a:buFontTx/>
              <a:buChar char="-"/>
            </a:pPr>
            <a:r>
              <a:rPr lang="en-US" sz="2000" dirty="0" smtClean="0"/>
              <a:t> NO Pre-computing heuristics</a:t>
            </a:r>
          </a:p>
          <a:p>
            <a:pPr>
              <a:buFontTx/>
              <a:buChar char="-"/>
            </a:pPr>
            <a:r>
              <a:rPr lang="en-US" sz="2000" dirty="0" smtClean="0"/>
              <a:t> NO Parallelized search</a:t>
            </a:r>
          </a:p>
          <a:p>
            <a:pPr>
              <a:buFontTx/>
              <a:buChar char="-"/>
            </a:pPr>
            <a:r>
              <a:rPr lang="en-US" sz="2000" dirty="0" smtClean="0"/>
              <a:t> NO Dynamic </a:t>
            </a:r>
            <a:r>
              <a:rPr lang="en-US" sz="2000" dirty="0" err="1" smtClean="0"/>
              <a:t>replanning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 NO Dynamic search space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350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World-Fixed</a:t>
            </a:r>
          </a:p>
          <a:p>
            <a:endParaRPr lang="en-US" sz="2000" dirty="0" smtClean="0"/>
          </a:p>
          <a:p>
            <a:r>
              <a:rPr lang="en-US" sz="2000" i="1" u="sng" dirty="0" smtClean="0"/>
              <a:t>Pros:</a:t>
            </a:r>
          </a:p>
          <a:p>
            <a:pPr>
              <a:buFontTx/>
              <a:buChar char="-"/>
            </a:pPr>
            <a:r>
              <a:rPr lang="en-US" sz="2000" dirty="0" smtClean="0"/>
              <a:t> Pre-computing path swaths</a:t>
            </a:r>
          </a:p>
          <a:p>
            <a:pPr>
              <a:buFontTx/>
              <a:buChar char="-"/>
            </a:pPr>
            <a:r>
              <a:rPr lang="en-US" sz="2000" dirty="0" smtClean="0"/>
              <a:t> Pre-computing heuristics</a:t>
            </a:r>
          </a:p>
          <a:p>
            <a:pPr>
              <a:buFontTx/>
              <a:buChar char="-"/>
            </a:pPr>
            <a:r>
              <a:rPr lang="en-US" sz="2000" dirty="0" smtClean="0"/>
              <a:t> Parallelized search</a:t>
            </a:r>
          </a:p>
          <a:p>
            <a:pPr>
              <a:buFontTx/>
              <a:buChar char="-"/>
            </a:pPr>
            <a:r>
              <a:rPr lang="en-US" sz="2000" dirty="0" smtClean="0"/>
              <a:t> Dynamic </a:t>
            </a:r>
            <a:r>
              <a:rPr lang="en-US" sz="2000" dirty="0" err="1" smtClean="0"/>
              <a:t>replanning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 Dynamic search space</a:t>
            </a:r>
          </a:p>
          <a:p>
            <a:endParaRPr lang="en-US" sz="2000" dirty="0" smtClean="0"/>
          </a:p>
          <a:p>
            <a:r>
              <a:rPr lang="en-US" sz="2000" i="1" u="sng" dirty="0" smtClean="0"/>
              <a:t>Cons:</a:t>
            </a:r>
          </a:p>
          <a:p>
            <a:pPr>
              <a:buFontTx/>
              <a:buChar char="-"/>
            </a:pPr>
            <a:r>
              <a:rPr lang="en-US" sz="2000" dirty="0" smtClean="0"/>
              <a:t> Boundary value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dirty="0" smtClean="0"/>
              <a:t>Deterministic Planning</a:t>
            </a:r>
          </a:p>
          <a:p>
            <a:pPr lvl="1"/>
            <a:r>
              <a:rPr lang="en-US" dirty="0" smtClean="0"/>
              <a:t>Hierarchical</a:t>
            </a:r>
          </a:p>
          <a:p>
            <a:pPr lvl="1"/>
            <a:r>
              <a:rPr lang="en-US" dirty="0" smtClean="0"/>
              <a:t>Path Smoothing</a:t>
            </a:r>
          </a:p>
          <a:p>
            <a:pPr lvl="1"/>
            <a:r>
              <a:rPr lang="en-US" dirty="0" smtClean="0"/>
              <a:t>Control Sampling</a:t>
            </a:r>
          </a:p>
          <a:p>
            <a:pPr lvl="1"/>
            <a:r>
              <a:rPr lang="en-US" dirty="0" smtClean="0"/>
              <a:t>State Sampling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Randomized Planning</a:t>
            </a:r>
          </a:p>
          <a:p>
            <a:pPr lvl="1"/>
            <a:r>
              <a:rPr lang="en-US" b="1" dirty="0" smtClean="0"/>
              <a:t>PRMs</a:t>
            </a:r>
          </a:p>
          <a:p>
            <a:pPr lvl="1"/>
            <a:r>
              <a:rPr lang="en-US" b="1" dirty="0" smtClean="0"/>
              <a:t>RRTs</a:t>
            </a:r>
            <a:endParaRPr lang="en-US" b="1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2058194" y="44172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058194" y="21328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58194" y="25884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058194" y="30456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058194" y="3504407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058194" y="39600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8194" y="16756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687236" y="3046566"/>
            <a:ext cx="3047999" cy="128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V="1">
            <a:off x="1143795" y="3047206"/>
            <a:ext cx="3047999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1600996" y="3047206"/>
            <a:ext cx="304799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2058594" y="3046812"/>
            <a:ext cx="3047999" cy="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515793" y="3046811"/>
            <a:ext cx="3047998" cy="7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2973388" y="3046412"/>
            <a:ext cx="3046412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301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3887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3449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8017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52589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57165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173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3" name="Hexagon 12"/>
          <p:cNvSpPr/>
          <p:nvPr/>
        </p:nvSpPr>
        <p:spPr>
          <a:xfrm>
            <a:off x="6172200" y="20574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267200" y="28956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501254" y="4419600"/>
            <a:ext cx="4366146" cy="2275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492206" y="3044406"/>
            <a:ext cx="2743200" cy="7188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77465" y="1693653"/>
            <a:ext cx="1903562" cy="431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6"/>
          <p:cNvGrpSpPr>
            <a:grpSpLocks/>
          </p:cNvGrpSpPr>
          <p:nvPr/>
        </p:nvGrpSpPr>
        <p:grpSpPr bwMode="auto">
          <a:xfrm rot="840000">
            <a:off x="7756194" y="1171947"/>
            <a:ext cx="304800" cy="533400"/>
            <a:chOff x="5280" y="1392"/>
            <a:chExt cx="192" cy="336"/>
          </a:xfrm>
        </p:grpSpPr>
        <p:sp>
          <p:nvSpPr>
            <p:cNvPr id="33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6294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10800000">
            <a:off x="5867400" y="3429000"/>
            <a:ext cx="762000" cy="417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2895600" y="990600"/>
            <a:ext cx="5715000" cy="4114800"/>
          </a:xfrm>
          <a:prstGeom prst="ellipse">
            <a:avLst/>
          </a:prstGeom>
          <a:solidFill>
            <a:srgbClr val="86A644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48600" y="28194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Unstructured and </a:t>
            </a:r>
            <a:r>
              <a:rPr lang="en-US" i="1" dirty="0" smtClean="0"/>
              <a:t>Uncertain</a:t>
            </a:r>
            <a:endParaRPr lang="en-US" i="1" dirty="0"/>
          </a:p>
        </p:txBody>
      </p:sp>
      <p:sp>
        <p:nvSpPr>
          <p:cNvPr id="79" name="Rectangle 78"/>
          <p:cNvSpPr/>
          <p:nvPr/>
        </p:nvSpPr>
        <p:spPr>
          <a:xfrm>
            <a:off x="381000" y="1295400"/>
            <a:ext cx="4038600" cy="1600200"/>
          </a:xfrm>
          <a:prstGeom prst="rect">
            <a:avLst/>
          </a:prstGeom>
          <a:solidFill>
            <a:srgbClr val="D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4343400" cy="2209800"/>
          </a:xfrm>
        </p:spPr>
        <p:txBody>
          <a:bodyPr/>
          <a:lstStyle/>
          <a:p>
            <a:r>
              <a:rPr lang="en-US" dirty="0" smtClean="0"/>
              <a:t>Uncertain terrain</a:t>
            </a:r>
          </a:p>
          <a:p>
            <a:pPr lvl="1"/>
            <a:r>
              <a:rPr lang="en-US" dirty="0" smtClean="0"/>
              <a:t>Potentially changing</a:t>
            </a:r>
          </a:p>
          <a:p>
            <a:endParaRPr lang="en-US" dirty="0"/>
          </a:p>
        </p:txBody>
      </p:sp>
      <p:grpSp>
        <p:nvGrpSpPr>
          <p:cNvPr id="86" name="Group 85"/>
          <p:cNvGrpSpPr/>
          <p:nvPr/>
        </p:nvGrpSpPr>
        <p:grpSpPr>
          <a:xfrm>
            <a:off x="108440" y="2987336"/>
            <a:ext cx="2969199" cy="2904552"/>
            <a:chOff x="108440" y="2987336"/>
            <a:chExt cx="2969199" cy="2904552"/>
          </a:xfrm>
        </p:grpSpPr>
        <p:sp>
          <p:nvSpPr>
            <p:cNvPr id="55" name="TextBox 54"/>
            <p:cNvSpPr txBox="1"/>
            <p:nvPr/>
          </p:nvSpPr>
          <p:spPr>
            <a:xfrm>
              <a:off x="1143000" y="3200400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Local</a:t>
              </a:r>
              <a:endParaRPr lang="en-US" dirty="0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rot="16200000" flipH="1">
              <a:off x="1447800" y="3505200"/>
              <a:ext cx="838200" cy="838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48"/>
            <p:cNvGrpSpPr/>
            <p:nvPr/>
          </p:nvGrpSpPr>
          <p:grpSpPr>
            <a:xfrm rot="21088284">
              <a:off x="108440" y="2987336"/>
              <a:ext cx="2969199" cy="2904552"/>
              <a:chOff x="1414086" y="2832247"/>
              <a:chExt cx="2969199" cy="2904552"/>
            </a:xfrm>
          </p:grpSpPr>
          <p:sp>
            <p:nvSpPr>
              <p:cNvPr id="81" name="Arc 80"/>
              <p:cNvSpPr/>
              <p:nvPr/>
            </p:nvSpPr>
            <p:spPr>
              <a:xfrm rot="211855">
                <a:off x="1414086" y="4273309"/>
                <a:ext cx="2718027" cy="1463490"/>
              </a:xfrm>
              <a:prstGeom prst="arc">
                <a:avLst>
                  <a:gd name="adj1" fmla="val 16200000"/>
                  <a:gd name="adj2" fmla="val 20234383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81"/>
              <p:cNvSpPr/>
              <p:nvPr/>
            </p:nvSpPr>
            <p:spPr>
              <a:xfrm rot="712594" flipV="1">
                <a:off x="1665258" y="2832247"/>
                <a:ext cx="2718027" cy="1463490"/>
              </a:xfrm>
              <a:prstGeom prst="arc">
                <a:avLst>
                  <a:gd name="adj1" fmla="val 16200000"/>
                  <a:gd name="adj2" fmla="val 2026136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/>
              <p:cNvCxnSpPr>
                <a:stCxn id="82" idx="0"/>
              </p:cNvCxnSpPr>
              <p:nvPr/>
            </p:nvCxnSpPr>
            <p:spPr>
              <a:xfrm rot="10800000" flipH="1" flipV="1">
                <a:off x="2873675" y="4280072"/>
                <a:ext cx="1146531" cy="1658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4" name="Picture 83" descr="prius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282798" y="3938766"/>
              <a:ext cx="1698402" cy="723667"/>
            </a:xfrm>
            <a:prstGeom prst="rect">
              <a:avLst/>
            </a:prstGeom>
          </p:spPr>
        </p:pic>
        <p:sp>
          <p:nvSpPr>
            <p:cNvPr id="78" name="5-Point Star 77"/>
            <p:cNvSpPr/>
            <p:nvPr/>
          </p:nvSpPr>
          <p:spPr>
            <a:xfrm>
              <a:off x="2667000" y="4343400"/>
              <a:ext cx="228600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Randomized </a:t>
            </a:r>
            <a:r>
              <a:rPr lang="en-US" dirty="0" smtClean="0"/>
              <a:t>Planners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Probabilistic Roadmaps (PRM)</a:t>
            </a:r>
          </a:p>
          <a:p>
            <a:pPr lvl="1"/>
            <a:r>
              <a:rPr lang="en-US" sz="2000" dirty="0" err="1" smtClean="0"/>
              <a:t>Kavraki</a:t>
            </a:r>
            <a:r>
              <a:rPr lang="en-US" sz="2000" dirty="0" smtClean="0"/>
              <a:t>, </a:t>
            </a:r>
            <a:r>
              <a:rPr lang="en-US" sz="2000" dirty="0" err="1" smtClean="0"/>
              <a:t>Svestka</a:t>
            </a:r>
            <a:r>
              <a:rPr lang="en-US" sz="2000" dirty="0" smtClean="0"/>
              <a:t>, </a:t>
            </a:r>
            <a:r>
              <a:rPr lang="en-US" sz="2000" dirty="0" err="1" smtClean="0"/>
              <a:t>Latombe</a:t>
            </a:r>
            <a:r>
              <a:rPr lang="en-US" sz="2000" dirty="0" smtClean="0"/>
              <a:t> </a:t>
            </a:r>
            <a:r>
              <a:rPr lang="en-US" sz="2000" dirty="0" smtClean="0"/>
              <a:t>&amp; </a:t>
            </a:r>
            <a:r>
              <a:rPr lang="en-US" sz="2000" dirty="0" err="1" smtClean="0"/>
              <a:t>Overmars</a:t>
            </a:r>
            <a:r>
              <a:rPr lang="en-US" sz="2000" dirty="0" smtClean="0"/>
              <a:t>, 1996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Expansive </a:t>
            </a:r>
            <a:r>
              <a:rPr lang="en-US" sz="2400" dirty="0" smtClean="0"/>
              <a:t>Space Tree (EST)</a:t>
            </a:r>
          </a:p>
          <a:p>
            <a:pPr lvl="1"/>
            <a:r>
              <a:rPr lang="en-US" sz="2000" dirty="0" smtClean="0"/>
              <a:t>Hsu, </a:t>
            </a:r>
            <a:r>
              <a:rPr lang="en-US" sz="2000" dirty="0" err="1" smtClean="0"/>
              <a:t>Kindel</a:t>
            </a:r>
            <a:r>
              <a:rPr lang="en-US" sz="2000" dirty="0" smtClean="0"/>
              <a:t>, </a:t>
            </a:r>
            <a:r>
              <a:rPr lang="en-US" sz="2000" dirty="0" err="1" smtClean="0"/>
              <a:t>Latombe</a:t>
            </a:r>
            <a:r>
              <a:rPr lang="en-US" sz="2000" dirty="0" smtClean="0"/>
              <a:t> &amp; Rock, 2001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Rapidly-Exploring Random Tree (RRT)</a:t>
            </a:r>
          </a:p>
          <a:p>
            <a:pPr lvl="1"/>
            <a:r>
              <a:rPr lang="en-US" sz="2000" dirty="0" err="1" smtClean="0"/>
              <a:t>LaValle</a:t>
            </a:r>
            <a:r>
              <a:rPr lang="en-US" sz="2000" dirty="0" smtClean="0"/>
              <a:t> &amp; </a:t>
            </a:r>
            <a:r>
              <a:rPr lang="en-US" sz="2000" dirty="0" err="1" smtClean="0"/>
              <a:t>Kuffner</a:t>
            </a:r>
            <a:r>
              <a:rPr lang="en-US" sz="2000" dirty="0" smtClean="0"/>
              <a:t>, </a:t>
            </a:r>
            <a:r>
              <a:rPr lang="en-US" sz="2000" dirty="0" smtClean="0"/>
              <a:t>2001</a:t>
            </a:r>
          </a:p>
          <a:p>
            <a:endParaRPr lang="en-US" sz="2400" dirty="0" smtClean="0"/>
          </a:p>
          <a:p>
            <a:r>
              <a:rPr lang="en-US" sz="2400" dirty="0" smtClean="0"/>
              <a:t>R* Search</a:t>
            </a:r>
          </a:p>
          <a:p>
            <a:pPr lvl="1"/>
            <a:r>
              <a:rPr lang="en-US" sz="2000" dirty="0" err="1" smtClean="0"/>
              <a:t>Likhachev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Stentz</a:t>
            </a:r>
            <a:r>
              <a:rPr lang="en-US" sz="2000" dirty="0" smtClean="0"/>
              <a:t>, 2008</a:t>
            </a:r>
            <a:endParaRPr lang="en-US" sz="2000" dirty="0" smtClean="0"/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4257675"/>
            <a:ext cx="37814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34000" y="62762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err="1" smtClean="0"/>
              <a:t>LaValle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Kuffner</a:t>
            </a:r>
            <a:r>
              <a:rPr lang="en-US" sz="1200" dirty="0" smtClean="0"/>
              <a:t>, 2001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Static workspaces</a:t>
            </a:r>
          </a:p>
          <a:p>
            <a:pPr lvl="1"/>
            <a:r>
              <a:rPr lang="en-US" dirty="0" smtClean="0"/>
              <a:t>E.g. industrial </a:t>
            </a:r>
            <a:r>
              <a:rPr lang="en-US" dirty="0" err="1" smtClean="0"/>
              <a:t>workcells</a:t>
            </a:r>
            <a:endParaRPr lang="en-US" dirty="0" smtClean="0"/>
          </a:p>
          <a:p>
            <a:r>
              <a:rPr lang="en-US" dirty="0" smtClean="0"/>
              <a:t>Two phases:</a:t>
            </a:r>
          </a:p>
          <a:p>
            <a:pPr lvl="1"/>
            <a:r>
              <a:rPr lang="en-US" i="1" dirty="0" smtClean="0"/>
              <a:t>Learning</a:t>
            </a:r>
            <a:r>
              <a:rPr lang="en-US" dirty="0" smtClean="0"/>
              <a:t>: construct the </a:t>
            </a:r>
            <a:br>
              <a:rPr lang="en-US" dirty="0" smtClean="0"/>
            </a:br>
            <a:r>
              <a:rPr lang="en-US" dirty="0" smtClean="0"/>
              <a:t>roadmap</a:t>
            </a:r>
            <a:endParaRPr lang="en-US" i="1" dirty="0" smtClean="0"/>
          </a:p>
          <a:p>
            <a:pPr lvl="1"/>
            <a:r>
              <a:rPr lang="en-US" i="1" dirty="0" smtClean="0"/>
              <a:t>Query</a:t>
            </a:r>
            <a:r>
              <a:rPr lang="en-US" dirty="0" smtClean="0"/>
              <a:t>: </a:t>
            </a:r>
            <a:r>
              <a:rPr lang="en-US" dirty="0" smtClean="0"/>
              <a:t>actually plan</a:t>
            </a:r>
          </a:p>
          <a:p>
            <a:r>
              <a:rPr lang="en-US" dirty="0" smtClean="0"/>
              <a:t>Structure: undirected graph</a:t>
            </a:r>
          </a:p>
          <a:p>
            <a:r>
              <a:rPr lang="en-US" dirty="0" smtClean="0"/>
              <a:t>Originally applied to </a:t>
            </a:r>
            <a:r>
              <a:rPr lang="en-US" dirty="0" err="1" smtClean="0"/>
              <a:t>holonomic</a:t>
            </a:r>
            <a:r>
              <a:rPr lang="en-US" dirty="0" smtClean="0"/>
              <a:t> robots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447800"/>
            <a:ext cx="3825992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steps:</a:t>
            </a:r>
          </a:p>
          <a:p>
            <a:pPr lvl="1"/>
            <a:r>
              <a:rPr lang="en-US" i="1" dirty="0" smtClean="0"/>
              <a:t>Construction</a:t>
            </a:r>
          </a:p>
          <a:p>
            <a:pPr lvl="2"/>
            <a:r>
              <a:rPr lang="en-US" dirty="0" smtClean="0"/>
              <a:t>Constructs edges and vertices to cover free </a:t>
            </a:r>
            <a:r>
              <a:rPr lang="en-US" i="1" dirty="0" smtClean="0"/>
              <a:t>C</a:t>
            </a:r>
            <a:r>
              <a:rPr lang="en-US" dirty="0" smtClean="0"/>
              <a:t>-space uniformly</a:t>
            </a:r>
          </a:p>
          <a:p>
            <a:pPr lvl="1"/>
            <a:r>
              <a:rPr lang="en-US" i="1" dirty="0" smtClean="0"/>
              <a:t>Expansion</a:t>
            </a:r>
            <a:endParaRPr lang="en-US" dirty="0" smtClean="0"/>
          </a:p>
          <a:p>
            <a:pPr lvl="2"/>
            <a:r>
              <a:rPr lang="en-US" dirty="0" smtClean="0"/>
              <a:t>Tries to detect “difficult” regions and samples them more densely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105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sub-steps:</a:t>
            </a:r>
          </a:p>
          <a:p>
            <a:pPr lvl="1"/>
            <a:r>
              <a:rPr lang="en-US" sz="2400" dirty="0" smtClean="0"/>
              <a:t>Sample a random configuration and add to the graph</a:t>
            </a:r>
          </a:p>
          <a:p>
            <a:pPr lvl="1"/>
            <a:r>
              <a:rPr lang="en-US" sz="2400" dirty="0" smtClean="0"/>
              <a:t>Select n neighbor vertices and </a:t>
            </a:r>
            <a:br>
              <a:rPr lang="en-US" sz="2400" dirty="0" smtClean="0"/>
            </a:br>
            <a:r>
              <a:rPr lang="en-US" sz="2400" dirty="0" smtClean="0"/>
              <a:t>(try to) connect to the new vertex</a:t>
            </a:r>
          </a:p>
          <a:p>
            <a:r>
              <a:rPr lang="en-US" dirty="0" smtClean="0"/>
              <a:t>Components</a:t>
            </a:r>
          </a:p>
          <a:p>
            <a:pPr lvl="1"/>
            <a:r>
              <a:rPr lang="en-US" dirty="0" smtClean="0"/>
              <a:t>Distance metric</a:t>
            </a:r>
          </a:p>
          <a:p>
            <a:pPr lvl="1"/>
            <a:r>
              <a:rPr lang="en-US" dirty="0" smtClean="0"/>
              <a:t>Local planner</a:t>
            </a:r>
          </a:p>
          <a:p>
            <a:pPr lvl="2"/>
            <a:r>
              <a:rPr lang="en-US" dirty="0" smtClean="0"/>
              <a:t>Connections between vertices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524001"/>
            <a:ext cx="3400425" cy="278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010400" y="4343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 err="1" smtClean="0"/>
              <a:t>Kavraki</a:t>
            </a:r>
            <a:r>
              <a:rPr lang="en-US" sz="1200" dirty="0" smtClean="0"/>
              <a:t>, </a:t>
            </a:r>
            <a:r>
              <a:rPr lang="en-US" sz="1200" dirty="0" err="1" smtClean="0"/>
              <a:t>Svestka</a:t>
            </a:r>
            <a:r>
              <a:rPr lang="en-US" sz="1200" dirty="0" smtClean="0"/>
              <a:t>, </a:t>
            </a:r>
            <a:r>
              <a:rPr lang="en-US" sz="1200" dirty="0" err="1" smtClean="0"/>
              <a:t>Latombe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Overmars</a:t>
            </a:r>
            <a:r>
              <a:rPr lang="en-US" sz="1200" dirty="0" smtClean="0"/>
              <a:t>, 1996</a:t>
            </a:r>
          </a:p>
          <a:p>
            <a:endParaRPr lang="en-US" sz="11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r>
              <a:rPr lang="en-US" dirty="0" smtClean="0"/>
              <a:t>Graph is constructed</a:t>
            </a:r>
          </a:p>
          <a:p>
            <a:r>
              <a:rPr lang="en-US" dirty="0" smtClean="0"/>
              <a:t>Apply any shortest-path graph search </a:t>
            </a:r>
          </a:p>
          <a:p>
            <a:r>
              <a:rPr lang="en-US" dirty="0" smtClean="0"/>
              <a:t>Smoothing:</a:t>
            </a:r>
          </a:p>
          <a:p>
            <a:pPr lvl="1"/>
            <a:r>
              <a:rPr lang="en-US" dirty="0" smtClean="0"/>
              <a:t>Find “shortcuts”</a:t>
            </a:r>
          </a:p>
          <a:p>
            <a:pPr lvl="1"/>
            <a:r>
              <a:rPr lang="en-US" dirty="0" smtClean="0"/>
              <a:t>Local planner is reused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600200"/>
            <a:ext cx="34671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553200" y="4114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 err="1" smtClean="0"/>
              <a:t>Kavraki</a:t>
            </a:r>
            <a:r>
              <a:rPr lang="en-US" sz="1200" dirty="0" smtClean="0"/>
              <a:t>, </a:t>
            </a:r>
            <a:r>
              <a:rPr lang="en-US" sz="1200" dirty="0" err="1" smtClean="0"/>
              <a:t>Svestka</a:t>
            </a:r>
            <a:r>
              <a:rPr lang="en-US" sz="1200" dirty="0" smtClean="0"/>
              <a:t>, </a:t>
            </a:r>
            <a:r>
              <a:rPr lang="en-US" sz="1200" dirty="0" err="1" smtClean="0"/>
              <a:t>Latombe</a:t>
            </a:r>
            <a:r>
              <a:rPr lang="en-US" sz="1200" dirty="0" smtClean="0"/>
              <a:t> &amp; </a:t>
            </a:r>
            <a:r>
              <a:rPr lang="en-US" sz="1200" dirty="0" err="1" smtClean="0"/>
              <a:t>Overmars</a:t>
            </a:r>
            <a:r>
              <a:rPr lang="en-US" sz="1200" dirty="0" smtClean="0"/>
              <a:t>, 1996</a:t>
            </a:r>
          </a:p>
          <a:p>
            <a:endParaRPr lang="en-US" sz="11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dirty="0" smtClean="0"/>
              <a:t>Deterministic Planning</a:t>
            </a:r>
          </a:p>
          <a:p>
            <a:pPr lvl="1"/>
            <a:r>
              <a:rPr lang="en-US" dirty="0" smtClean="0"/>
              <a:t>Hierarchical</a:t>
            </a:r>
          </a:p>
          <a:p>
            <a:pPr lvl="1"/>
            <a:r>
              <a:rPr lang="en-US" dirty="0" smtClean="0"/>
              <a:t>Path Smoothing</a:t>
            </a:r>
          </a:p>
          <a:p>
            <a:pPr lvl="1"/>
            <a:r>
              <a:rPr lang="en-US" dirty="0" smtClean="0"/>
              <a:t>Control Sampling</a:t>
            </a:r>
          </a:p>
          <a:p>
            <a:pPr lvl="1"/>
            <a:r>
              <a:rPr lang="en-US" dirty="0" smtClean="0"/>
              <a:t>State Sampling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Randomized Planning</a:t>
            </a:r>
          </a:p>
          <a:p>
            <a:pPr lvl="1"/>
            <a:r>
              <a:rPr lang="en-US" b="1" dirty="0" smtClean="0"/>
              <a:t>PRMs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RRTs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RRT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7467600" cy="4873752"/>
          </a:xfrm>
        </p:spPr>
        <p:txBody>
          <a:bodyPr/>
          <a:lstStyle/>
          <a:p>
            <a:r>
              <a:rPr lang="en-US" dirty="0" smtClean="0"/>
              <a:t>Rapidly-Exploring Random Tree</a:t>
            </a:r>
          </a:p>
          <a:p>
            <a:r>
              <a:rPr lang="en-US" dirty="0" smtClean="0"/>
              <a:t>Proposed for </a:t>
            </a:r>
            <a:r>
              <a:rPr lang="en-US" dirty="0" err="1" smtClean="0"/>
              <a:t>kino</a:t>
            </a:r>
            <a:r>
              <a:rPr lang="en-US" dirty="0" smtClean="0"/>
              <a:t>-dynamic planning</a:t>
            </a:r>
          </a:p>
          <a:p>
            <a:pPr lvl="1"/>
            <a:r>
              <a:rPr lang="en-US" sz="2000" dirty="0" err="1" smtClean="0"/>
              <a:t>Holonomic</a:t>
            </a:r>
            <a:r>
              <a:rPr lang="en-US" sz="2000" dirty="0" smtClean="0"/>
              <a:t> randomized planners existed before</a:t>
            </a:r>
          </a:p>
          <a:p>
            <a:pPr lvl="1"/>
            <a:r>
              <a:rPr lang="en-US" sz="2000" dirty="0" smtClean="0"/>
              <a:t>Proposed to meet the need for randomized planners under differential constraints</a:t>
            </a:r>
          </a:p>
          <a:p>
            <a:pPr lvl="1"/>
            <a:endParaRPr lang="en-US" sz="2000" dirty="0" smtClean="0"/>
          </a:p>
          <a:p>
            <a:r>
              <a:rPr lang="en-US" sz="2300" dirty="0" smtClean="0"/>
              <a:t>Today, a work-horse for randomized search</a:t>
            </a:r>
          </a:p>
          <a:p>
            <a:pPr lvl="1"/>
            <a:r>
              <a:rPr lang="en-US" sz="2000" dirty="0" smtClean="0"/>
              <a:t>Probabilistically complete</a:t>
            </a:r>
          </a:p>
          <a:p>
            <a:pPr lvl="1"/>
            <a:r>
              <a:rPr lang="en-US" sz="2000" dirty="0" smtClean="0"/>
              <a:t>No optimality guarantees</a:t>
            </a:r>
          </a:p>
          <a:p>
            <a:pPr lvl="1"/>
            <a:r>
              <a:rPr lang="en-US" sz="2000" dirty="0" smtClean="0"/>
              <a:t>Avoids “curse of dimensionality”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5375" y="4267200"/>
            <a:ext cx="37814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RRT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1"/>
            <a:ext cx="5486400" cy="502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Given a tree (initially only x_{init})</a:t>
            </a:r>
          </a:p>
          <a:p>
            <a:r>
              <a:rPr lang="en-US" sz="2000" dirty="0" smtClean="0"/>
              <a:t>Pick a sample, x, in state space, X</a:t>
            </a:r>
          </a:p>
          <a:p>
            <a:pPr lvl="1"/>
            <a:r>
              <a:rPr lang="en-US" sz="1600" dirty="0" smtClean="0"/>
              <a:t>Randomly</a:t>
            </a:r>
          </a:p>
          <a:p>
            <a:pPr lvl="1"/>
            <a:r>
              <a:rPr lang="en-US" sz="1600" dirty="0" smtClean="0"/>
              <a:t>Sample uniform distribution over X</a:t>
            </a:r>
          </a:p>
          <a:p>
            <a:r>
              <a:rPr lang="en-US" sz="2000" dirty="0" smtClean="0"/>
              <a:t>Find nearest neighbor tree node, x_{near}, to x</a:t>
            </a:r>
          </a:p>
          <a:p>
            <a:r>
              <a:rPr lang="en-US" sz="2000" dirty="0" smtClean="0"/>
              <a:t>Find a control that approaches x_{near}</a:t>
            </a:r>
          </a:p>
          <a:p>
            <a:pPr lvl="1"/>
            <a:r>
              <a:rPr lang="en-US" sz="1600" dirty="0" smtClean="0"/>
              <a:t>Unless you solve the BVP problem, won’t approach exactly</a:t>
            </a:r>
          </a:p>
          <a:p>
            <a:pPr lvl="1"/>
            <a:r>
              <a:rPr lang="en-US" sz="1600" dirty="0" smtClean="0"/>
              <a:t>Just do your best; you’ll arrive at x_{new} near to x</a:t>
            </a:r>
          </a:p>
          <a:p>
            <a:r>
              <a:rPr lang="en-US" sz="2000" dirty="0" smtClean="0"/>
              <a:t>Add x_{new} and the edge (x_{near}, x_{new}) to the tree</a:t>
            </a:r>
          </a:p>
          <a:p>
            <a:r>
              <a:rPr lang="en-US" sz="2000" dirty="0" smtClean="0"/>
              <a:t>Repeat</a:t>
            </a:r>
            <a:endParaRPr lang="en-US" sz="20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1317004"/>
            <a:ext cx="3124200" cy="165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0175" y="4267200"/>
            <a:ext cx="37814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RRT Origins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48600" cy="4873752"/>
          </a:xfrm>
        </p:spPr>
        <p:txBody>
          <a:bodyPr/>
          <a:lstStyle/>
          <a:p>
            <a:r>
              <a:rPr lang="en-US" sz="1800" dirty="0" err="1" smtClean="0"/>
              <a:t>Khatib</a:t>
            </a:r>
            <a:r>
              <a:rPr lang="en-US" sz="1800" dirty="0" smtClean="0"/>
              <a:t>, </a:t>
            </a:r>
            <a:r>
              <a:rPr lang="en-US" sz="1800" i="1" dirty="0" smtClean="0"/>
              <a:t>IJRR</a:t>
            </a:r>
            <a:r>
              <a:rPr lang="en-US" sz="1800" dirty="0" smtClean="0"/>
              <a:t> 5(1), 1986</a:t>
            </a:r>
          </a:p>
          <a:p>
            <a:pPr lvl="1"/>
            <a:r>
              <a:rPr lang="en-US" sz="1500" dirty="0" smtClean="0"/>
              <a:t>Potential fields for obstacle avoidance, mobile robots and manipulators</a:t>
            </a:r>
          </a:p>
          <a:p>
            <a:r>
              <a:rPr lang="en-US" sz="1800" dirty="0" err="1" smtClean="0"/>
              <a:t>Barraquand</a:t>
            </a:r>
            <a:r>
              <a:rPr lang="en-US" sz="1800" dirty="0" smtClean="0"/>
              <a:t>   &amp; </a:t>
            </a:r>
            <a:r>
              <a:rPr lang="en-US" sz="1800" dirty="0" err="1" smtClean="0"/>
              <a:t>Latombe</a:t>
            </a:r>
            <a:r>
              <a:rPr lang="en-US" sz="1800" dirty="0" smtClean="0"/>
              <a:t>, </a:t>
            </a:r>
            <a:r>
              <a:rPr lang="en-US" sz="1800" i="1" dirty="0" smtClean="0"/>
              <a:t>IJRR</a:t>
            </a:r>
            <a:r>
              <a:rPr lang="en-US" sz="1800" dirty="0" smtClean="0"/>
              <a:t> 10(6), 1993</a:t>
            </a:r>
          </a:p>
          <a:p>
            <a:pPr lvl="1"/>
            <a:r>
              <a:rPr lang="en-US" sz="1500" dirty="0" smtClean="0"/>
              <a:t>Builds and searches a graph connecting local minima of a potential field</a:t>
            </a:r>
          </a:p>
          <a:p>
            <a:pPr lvl="1"/>
            <a:r>
              <a:rPr lang="en-US" sz="1500" dirty="0" smtClean="0"/>
              <a:t>Monte-Carlo technique to escape local minima via </a:t>
            </a:r>
            <a:r>
              <a:rPr lang="en-US" sz="1500" i="1" dirty="0" smtClean="0"/>
              <a:t>Brownian </a:t>
            </a:r>
            <a:r>
              <a:rPr lang="en-US" sz="1500" dirty="0" smtClean="0"/>
              <a:t>motions</a:t>
            </a:r>
          </a:p>
          <a:p>
            <a:r>
              <a:rPr lang="en-US" sz="1800" dirty="0" err="1" smtClean="0"/>
              <a:t>Kavraki</a:t>
            </a:r>
            <a:r>
              <a:rPr lang="en-US" sz="1800" dirty="0" smtClean="0"/>
              <a:t>, </a:t>
            </a:r>
            <a:r>
              <a:rPr lang="en-US" sz="1800" dirty="0" err="1" smtClean="0"/>
              <a:t>Svestka</a:t>
            </a:r>
            <a:r>
              <a:rPr lang="en-US" sz="1800" dirty="0" smtClean="0"/>
              <a:t>, </a:t>
            </a:r>
            <a:r>
              <a:rPr lang="en-US" sz="1800" dirty="0" err="1" smtClean="0"/>
              <a:t>Latombe</a:t>
            </a:r>
            <a:r>
              <a:rPr lang="en-US" sz="1800" dirty="0" smtClean="0"/>
              <a:t> &amp; </a:t>
            </a:r>
            <a:r>
              <a:rPr lang="en-US" sz="1800" dirty="0" err="1" smtClean="0"/>
              <a:t>Overmars</a:t>
            </a:r>
            <a:r>
              <a:rPr lang="en-US" sz="1800" dirty="0" smtClean="0"/>
              <a:t>, </a:t>
            </a:r>
            <a:r>
              <a:rPr lang="en-US" sz="1800" i="1" dirty="0" smtClean="0"/>
              <a:t>Transactions</a:t>
            </a:r>
            <a:r>
              <a:rPr lang="en-US" sz="1800" dirty="0" smtClean="0"/>
              <a:t> 12(4), 1996</a:t>
            </a:r>
          </a:p>
          <a:p>
            <a:pPr lvl="1"/>
            <a:r>
              <a:rPr lang="en-US" sz="1500" dirty="0" smtClean="0"/>
              <a:t>Probabilistic roadmaps</a:t>
            </a:r>
          </a:p>
          <a:p>
            <a:pPr lvl="1"/>
            <a:r>
              <a:rPr lang="en-US" sz="1500" dirty="0" smtClean="0"/>
              <a:t>Randomly generate a graph in a configuration space</a:t>
            </a:r>
          </a:p>
          <a:p>
            <a:pPr lvl="1"/>
            <a:r>
              <a:rPr lang="en-US" sz="1500" i="1" dirty="0" smtClean="0"/>
              <a:t>Multi-query</a:t>
            </a:r>
            <a:r>
              <a:rPr lang="en-US" sz="1500" dirty="0" smtClean="0"/>
              <a:t> method, best for fixed manipulators</a:t>
            </a:r>
            <a:endParaRPr lang="en-US" sz="1500" i="1" dirty="0" smtClean="0"/>
          </a:p>
          <a:p>
            <a:r>
              <a:rPr lang="en-US" sz="1600" dirty="0" smtClean="0"/>
              <a:t>Hsu, </a:t>
            </a:r>
            <a:r>
              <a:rPr lang="en-US" sz="1600" dirty="0" err="1" smtClean="0"/>
              <a:t>Latombe</a:t>
            </a:r>
            <a:r>
              <a:rPr lang="en-US" sz="1600" dirty="0" smtClean="0"/>
              <a:t> &amp; </a:t>
            </a:r>
            <a:r>
              <a:rPr lang="en-US" sz="1600" dirty="0" err="1" smtClean="0"/>
              <a:t>Motwani</a:t>
            </a:r>
            <a:r>
              <a:rPr lang="en-US" sz="1600" dirty="0" smtClean="0"/>
              <a:t>, </a:t>
            </a:r>
            <a:r>
              <a:rPr lang="en-US" sz="1600" i="1" dirty="0" smtClean="0"/>
              <a:t>Int. J. of </a:t>
            </a:r>
            <a:r>
              <a:rPr lang="en-US" sz="1600" i="1" dirty="0" err="1" smtClean="0"/>
              <a:t>Comput</a:t>
            </a:r>
            <a:r>
              <a:rPr lang="en-US" sz="1600" i="1" dirty="0" smtClean="0"/>
              <a:t>. Geometry &amp; App.</a:t>
            </a:r>
            <a:r>
              <a:rPr lang="en-US" sz="1600" dirty="0" smtClean="0"/>
              <a:t>,</a:t>
            </a:r>
            <a:r>
              <a:rPr lang="en-US" sz="1600" i="1" dirty="0" smtClean="0"/>
              <a:t> </a:t>
            </a:r>
            <a:r>
              <a:rPr lang="en-US" sz="1600" dirty="0" smtClean="0"/>
              <a:t>1997</a:t>
            </a:r>
          </a:p>
          <a:p>
            <a:pPr lvl="1"/>
            <a:r>
              <a:rPr lang="en-US" sz="1400" dirty="0" smtClean="0"/>
              <a:t>Expansive Space Tree (EST), </a:t>
            </a:r>
            <a:r>
              <a:rPr lang="en-US" sz="1400" i="1" dirty="0" smtClean="0"/>
              <a:t>single-query </a:t>
            </a:r>
            <a:r>
              <a:rPr lang="en-US" sz="1400" dirty="0" smtClean="0"/>
              <a:t>method</a:t>
            </a:r>
            <a:endParaRPr lang="en-US" sz="1300" dirty="0" smtClean="0"/>
          </a:p>
          <a:p>
            <a:pPr lvl="1"/>
            <a:r>
              <a:rPr lang="en-US" sz="1600" dirty="0" smtClean="0"/>
              <a:t>Choose tree node to extend via biased probability measure</a:t>
            </a:r>
          </a:p>
          <a:p>
            <a:pPr lvl="1"/>
            <a:r>
              <a:rPr lang="en-US" sz="1600" dirty="0" smtClean="0"/>
              <a:t>Apply random control</a:t>
            </a:r>
          </a:p>
          <a:p>
            <a:pPr lvl="1"/>
            <a:r>
              <a:rPr lang="en-US" sz="1600" dirty="0" smtClean="0"/>
              <a:t>Collision checking in state*time space</a:t>
            </a:r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Rapidly-Exploring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343400"/>
            <a:ext cx="7467600" cy="213055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 smtClean="0"/>
              <a:t>Voronoi</a:t>
            </a:r>
            <a:r>
              <a:rPr lang="en-US" dirty="0" smtClean="0"/>
              <a:t> bias</a:t>
            </a:r>
          </a:p>
          <a:p>
            <a:pPr lvl="1"/>
            <a:r>
              <a:rPr lang="en-US" dirty="0" smtClean="0"/>
              <a:t>Sampling uniform distribution over state space</a:t>
            </a:r>
          </a:p>
          <a:p>
            <a:pPr lvl="1"/>
            <a:r>
              <a:rPr lang="en-US" dirty="0" smtClean="0"/>
              <a:t>Large empty regions have higher probability of being sampled</a:t>
            </a:r>
          </a:p>
          <a:p>
            <a:pPr lvl="1"/>
            <a:r>
              <a:rPr lang="en-US" dirty="0" smtClean="0"/>
              <a:t>Hence, tree “prefers” growing into empty regions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54102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76400" y="4114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Naïve random tree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41148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RRT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2058194" y="44172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058194" y="21328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58194" y="25884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058194" y="30456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058194" y="3504407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058194" y="39600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8194" y="16756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687236" y="3046566"/>
            <a:ext cx="3047999" cy="128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V="1">
            <a:off x="1143795" y="3047206"/>
            <a:ext cx="3047999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1600996" y="3047206"/>
            <a:ext cx="304799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2058594" y="3046812"/>
            <a:ext cx="3047999" cy="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515793" y="3046811"/>
            <a:ext cx="3047998" cy="7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2973388" y="3046412"/>
            <a:ext cx="3046412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301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3887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3449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8017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52589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57165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173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3" name="Hexagon 12"/>
          <p:cNvSpPr/>
          <p:nvPr/>
        </p:nvSpPr>
        <p:spPr>
          <a:xfrm>
            <a:off x="6172200" y="20574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267200" y="28956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589361" y="4419601"/>
            <a:ext cx="2278039" cy="15921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492206" y="3044406"/>
            <a:ext cx="2743200" cy="7188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77465" y="1693653"/>
            <a:ext cx="1903562" cy="431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6"/>
          <p:cNvGrpSpPr>
            <a:grpSpLocks/>
          </p:cNvGrpSpPr>
          <p:nvPr/>
        </p:nvGrpSpPr>
        <p:grpSpPr bwMode="auto">
          <a:xfrm rot="840000">
            <a:off x="7756194" y="1171947"/>
            <a:ext cx="304800" cy="533400"/>
            <a:chOff x="5280" y="1392"/>
            <a:chExt cx="192" cy="336"/>
          </a:xfrm>
        </p:grpSpPr>
        <p:sp>
          <p:nvSpPr>
            <p:cNvPr id="33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6294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10800000">
            <a:off x="5867400" y="3429000"/>
            <a:ext cx="762000" cy="417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267200" y="990600"/>
            <a:ext cx="4343400" cy="3124200"/>
          </a:xfrm>
          <a:prstGeom prst="ellipse">
            <a:avLst/>
          </a:prstGeom>
          <a:solidFill>
            <a:srgbClr val="86A644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48600" y="28194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Unstructured and </a:t>
            </a:r>
            <a:r>
              <a:rPr lang="en-US" i="1" dirty="0" smtClean="0"/>
              <a:t>Uncertain</a:t>
            </a:r>
            <a:endParaRPr lang="en-US" i="1" dirty="0"/>
          </a:p>
        </p:txBody>
      </p:sp>
      <p:sp>
        <p:nvSpPr>
          <p:cNvPr id="79" name="Rectangle 78"/>
          <p:cNvSpPr/>
          <p:nvPr/>
        </p:nvSpPr>
        <p:spPr>
          <a:xfrm>
            <a:off x="381000" y="1295400"/>
            <a:ext cx="4038600" cy="1600200"/>
          </a:xfrm>
          <a:prstGeom prst="rect">
            <a:avLst/>
          </a:prstGeom>
          <a:solidFill>
            <a:srgbClr val="D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4343400" cy="2209800"/>
          </a:xfrm>
        </p:spPr>
        <p:txBody>
          <a:bodyPr/>
          <a:lstStyle/>
          <a:p>
            <a:r>
              <a:rPr lang="en-US" dirty="0" smtClean="0"/>
              <a:t>Unseen obstacles</a:t>
            </a:r>
          </a:p>
          <a:p>
            <a:pPr lvl="1"/>
            <a:r>
              <a:rPr lang="en-US" dirty="0" smtClean="0"/>
              <a:t>Detected up close</a:t>
            </a:r>
          </a:p>
          <a:p>
            <a:pPr lvl="1"/>
            <a:r>
              <a:rPr lang="en-US" dirty="0" smtClean="0"/>
              <a:t>Invalidate the plan</a:t>
            </a:r>
          </a:p>
          <a:p>
            <a:pPr lvl="1"/>
            <a:endParaRPr lang="en-US" i="1" dirty="0" smtClean="0"/>
          </a:p>
          <a:p>
            <a:endParaRPr lang="en-US" dirty="0"/>
          </a:p>
        </p:txBody>
      </p:sp>
      <p:sp>
        <p:nvSpPr>
          <p:cNvPr id="55" name="Hexagon 54"/>
          <p:cNvSpPr/>
          <p:nvPr/>
        </p:nvSpPr>
        <p:spPr>
          <a:xfrm>
            <a:off x="4495800" y="3886200"/>
            <a:ext cx="609600" cy="4572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xplosion 1 76"/>
          <p:cNvSpPr/>
          <p:nvPr/>
        </p:nvSpPr>
        <p:spPr>
          <a:xfrm>
            <a:off x="4572000" y="4114800"/>
            <a:ext cx="533400" cy="45720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917602" y="3161482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 rot="16200000" flipH="1">
            <a:off x="3222402" y="3466282"/>
            <a:ext cx="8382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Arc 83"/>
          <p:cNvSpPr/>
          <p:nvPr/>
        </p:nvSpPr>
        <p:spPr>
          <a:xfrm rot="21300139">
            <a:off x="1991288" y="4449041"/>
            <a:ext cx="2718027" cy="1463490"/>
          </a:xfrm>
          <a:prstGeom prst="arc">
            <a:avLst>
              <a:gd name="adj1" fmla="val 16200000"/>
              <a:gd name="adj2" fmla="val 2023438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c 84"/>
          <p:cNvSpPr/>
          <p:nvPr/>
        </p:nvSpPr>
        <p:spPr>
          <a:xfrm rot="200878" flipV="1">
            <a:off x="2025968" y="2986665"/>
            <a:ext cx="2718027" cy="1463490"/>
          </a:xfrm>
          <a:prstGeom prst="arc">
            <a:avLst>
              <a:gd name="adj1" fmla="val 16200000"/>
              <a:gd name="adj2" fmla="val 2026136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stCxn id="85" idx="0"/>
          </p:cNvCxnSpPr>
          <p:nvPr/>
        </p:nvCxnSpPr>
        <p:spPr>
          <a:xfrm rot="10288284" flipH="1" flipV="1">
            <a:off x="3348203" y="4362972"/>
            <a:ext cx="1146531" cy="165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 descr="pri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57400" y="3899848"/>
            <a:ext cx="1698402" cy="723667"/>
          </a:xfrm>
          <a:prstGeom prst="rect">
            <a:avLst/>
          </a:prstGeom>
        </p:spPr>
      </p:pic>
      <p:sp>
        <p:nvSpPr>
          <p:cNvPr id="88" name="5-Point Star 87"/>
          <p:cNvSpPr/>
          <p:nvPr/>
        </p:nvSpPr>
        <p:spPr>
          <a:xfrm>
            <a:off x="4419600" y="4302456"/>
            <a:ext cx="228600" cy="228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Voronoi</a:t>
            </a:r>
            <a:r>
              <a:rPr lang="en-US" dirty="0" smtClean="0"/>
              <a:t>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295400"/>
            <a:ext cx="5410200" cy="525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5257800" cy="4873752"/>
          </a:xfrm>
        </p:spPr>
        <p:txBody>
          <a:bodyPr/>
          <a:lstStyle/>
          <a:p>
            <a:r>
              <a:rPr lang="en-US" sz="2000" dirty="0" smtClean="0"/>
              <a:t>Convergence to solution</a:t>
            </a:r>
          </a:p>
          <a:p>
            <a:pPr lvl="1"/>
            <a:r>
              <a:rPr lang="en-US" sz="1800" dirty="0" smtClean="0"/>
              <a:t>Probability of failure (to find solution) </a:t>
            </a:r>
            <a:r>
              <a:rPr lang="en-US" sz="1800" i="1" dirty="0" smtClean="0"/>
              <a:t>decreases exponentially </a:t>
            </a:r>
            <a:r>
              <a:rPr lang="en-US" sz="1800" dirty="0" smtClean="0"/>
              <a:t>with the number of iterations</a:t>
            </a:r>
          </a:p>
          <a:p>
            <a:endParaRPr lang="en-US" dirty="0" smtClean="0"/>
          </a:p>
          <a:p>
            <a:r>
              <a:rPr lang="en-US" sz="2000" dirty="0" smtClean="0"/>
              <a:t>Probabilistic completeness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3886200"/>
            <a:ext cx="66770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4868" y="1600200"/>
            <a:ext cx="3115732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209800"/>
            <a:ext cx="3048000" cy="48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962400"/>
            <a:ext cx="41118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3314269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609600"/>
            <a:ext cx="479955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overview of </a:t>
            </a:r>
            <a:r>
              <a:rPr lang="en-US" dirty="0" err="1" smtClean="0"/>
              <a:t>CBiRRT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257800" cy="4873752"/>
          </a:xfrm>
        </p:spPr>
        <p:txBody>
          <a:bodyPr/>
          <a:lstStyle/>
          <a:p>
            <a:r>
              <a:rPr lang="en-US" sz="2000" u="sng" dirty="0" smtClean="0"/>
              <a:t>C</a:t>
            </a:r>
            <a:r>
              <a:rPr lang="en-US" sz="2000" dirty="0" smtClean="0"/>
              <a:t>onstrained </a:t>
            </a:r>
            <a:r>
              <a:rPr lang="en-US" sz="2000" u="sng" dirty="0" smtClean="0"/>
              <a:t>Bi</a:t>
            </a:r>
            <a:r>
              <a:rPr lang="en-US" sz="2000" dirty="0" smtClean="0"/>
              <a:t>-directional RRT</a:t>
            </a:r>
          </a:p>
          <a:p>
            <a:endParaRPr lang="en-US" sz="2000" dirty="0" smtClean="0"/>
          </a:p>
          <a:p>
            <a:r>
              <a:rPr lang="en-US" sz="2000" dirty="0" smtClean="0"/>
              <a:t>Start with “unconstrained” RRT</a:t>
            </a:r>
          </a:p>
          <a:p>
            <a:r>
              <a:rPr lang="en-US" sz="2000" dirty="0" smtClean="0"/>
              <a:t>Assume some constraints, e.g.:</a:t>
            </a:r>
          </a:p>
          <a:p>
            <a:pPr lvl="1"/>
            <a:r>
              <a:rPr lang="en-US" sz="2000" dirty="0" smtClean="0"/>
              <a:t>End-</a:t>
            </a:r>
            <a:r>
              <a:rPr lang="en-US" sz="2000" dirty="0" err="1" smtClean="0"/>
              <a:t>effector</a:t>
            </a:r>
            <a:r>
              <a:rPr lang="en-US" sz="2000" dirty="0" smtClean="0"/>
              <a:t> pose</a:t>
            </a:r>
          </a:p>
          <a:p>
            <a:pPr lvl="1"/>
            <a:r>
              <a:rPr lang="en-US" sz="2000" dirty="0" smtClean="0"/>
              <a:t>Torque</a:t>
            </a:r>
          </a:p>
          <a:p>
            <a:r>
              <a:rPr lang="en-US" sz="2000" dirty="0" smtClean="0"/>
              <a:t>For each sample, x_{rand}, in X</a:t>
            </a:r>
          </a:p>
          <a:p>
            <a:pPr lvl="1"/>
            <a:r>
              <a:rPr lang="en-US" sz="2000" dirty="0" smtClean="0"/>
              <a:t>Get x_{new} by tweaking x_{rand} until constraints satisfied</a:t>
            </a:r>
          </a:p>
          <a:p>
            <a:pPr lvl="1"/>
            <a:r>
              <a:rPr lang="en-US" sz="2000" dirty="0" smtClean="0"/>
              <a:t>… via optimization (gradient descent)</a:t>
            </a:r>
          </a:p>
          <a:p>
            <a:pPr lvl="1"/>
            <a:r>
              <a:rPr lang="en-US" sz="2000" dirty="0" smtClean="0"/>
              <a:t>In text, “project sample onto constraint manifold”</a:t>
            </a:r>
          </a:p>
          <a:p>
            <a:endParaRPr lang="en-US" sz="20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295399"/>
            <a:ext cx="3958422" cy="316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the Tree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91000" cy="4873752"/>
          </a:xfrm>
        </p:spPr>
        <p:txBody>
          <a:bodyPr/>
          <a:lstStyle/>
          <a:p>
            <a:r>
              <a:rPr lang="en-US" sz="2000" dirty="0" smtClean="0"/>
              <a:t>Extending tree toward random sample</a:t>
            </a:r>
          </a:p>
          <a:p>
            <a:pPr lvl="1"/>
            <a:r>
              <a:rPr lang="en-US" sz="1700" dirty="0" smtClean="0"/>
              <a:t>The sample is q_{target}</a:t>
            </a:r>
          </a:p>
          <a:p>
            <a:pPr lvl="1"/>
            <a:r>
              <a:rPr lang="en-US" sz="1700" dirty="0" smtClean="0"/>
              <a:t>Nearest neighbor: q_{near}</a:t>
            </a:r>
          </a:p>
          <a:p>
            <a:r>
              <a:rPr lang="en-US" sz="2000" dirty="0" smtClean="0"/>
              <a:t>Step from q_{near} to q_{target}</a:t>
            </a:r>
          </a:p>
          <a:p>
            <a:pPr lvl="1"/>
            <a:r>
              <a:rPr lang="en-US" sz="1700" dirty="0" smtClean="0"/>
              <a:t>In state space</a:t>
            </a:r>
          </a:p>
          <a:p>
            <a:pPr lvl="1"/>
            <a:r>
              <a:rPr lang="en-US" sz="1700" dirty="0" smtClean="0"/>
              <a:t>Project each step onto constraint manifold</a:t>
            </a:r>
          </a:p>
          <a:p>
            <a:pPr lvl="1"/>
            <a:r>
              <a:rPr lang="en-US" sz="1700" dirty="0" smtClean="0"/>
              <a:t>Until you reach q_{target}’s projection</a:t>
            </a:r>
          </a:p>
          <a:p>
            <a:pPr lvl="1"/>
            <a:r>
              <a:rPr lang="en-US" sz="1700" dirty="0" smtClean="0"/>
              <a:t>Return, if can’t continue, e.g. </a:t>
            </a:r>
          </a:p>
          <a:p>
            <a:pPr lvl="2"/>
            <a:r>
              <a:rPr lang="en-US" sz="1400" dirty="0" smtClean="0"/>
              <a:t>Obstacles</a:t>
            </a:r>
          </a:p>
          <a:p>
            <a:pPr lvl="2"/>
            <a:r>
              <a:rPr lang="en-US" sz="1400" dirty="0" smtClean="0"/>
              <a:t>Can’t project</a:t>
            </a:r>
          </a:p>
          <a:p>
            <a:pPr lvl="1"/>
            <a:endParaRPr lang="en-US" sz="17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5800" y="2944395"/>
            <a:ext cx="4191000" cy="322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534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52400" y="609600"/>
            <a:ext cx="685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5kg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1868215"/>
            <a:ext cx="685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6kg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3124200"/>
            <a:ext cx="685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8kg</a:t>
            </a:r>
            <a:endParaRPr lang="en-US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343400"/>
            <a:ext cx="524405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dirty="0" smtClean="0"/>
              <a:t>Deterministic Planning</a:t>
            </a:r>
          </a:p>
          <a:p>
            <a:pPr lvl="1"/>
            <a:r>
              <a:rPr lang="en-US" dirty="0" smtClean="0"/>
              <a:t>Hierarchical</a:t>
            </a:r>
          </a:p>
          <a:p>
            <a:pPr lvl="1"/>
            <a:r>
              <a:rPr lang="en-US" dirty="0" smtClean="0"/>
              <a:t>Path Smoothing</a:t>
            </a:r>
          </a:p>
          <a:p>
            <a:pPr lvl="1"/>
            <a:r>
              <a:rPr lang="en-US" dirty="0" smtClean="0"/>
              <a:t>Control Sampling</a:t>
            </a:r>
          </a:p>
          <a:p>
            <a:pPr lvl="1"/>
            <a:r>
              <a:rPr lang="en-US" dirty="0" smtClean="0"/>
              <a:t>State Sampling</a:t>
            </a:r>
            <a:endParaRPr lang="en-US" dirty="0" smtClean="0"/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Derandomized</a:t>
            </a:r>
            <a:r>
              <a:rPr lang="en-US" b="1" dirty="0" smtClean="0">
                <a:solidFill>
                  <a:srgbClr val="FF0000"/>
                </a:solidFill>
              </a:rPr>
              <a:t> Planners</a:t>
            </a:r>
          </a:p>
          <a:p>
            <a:r>
              <a:rPr lang="en-US" dirty="0" smtClean="0"/>
              <a:t>Some Applications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Randomness for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7200" cy="48737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Allows rapid exploration of state space </a:t>
            </a:r>
            <a:br>
              <a:rPr lang="en-US" dirty="0" smtClean="0"/>
            </a:br>
            <a:r>
              <a:rPr lang="en-US" dirty="0" smtClean="0"/>
              <a:t>(via uniform sampling)</a:t>
            </a:r>
          </a:p>
          <a:p>
            <a:pPr lvl="1"/>
            <a:r>
              <a:rPr lang="en-US" dirty="0" smtClean="0"/>
              <a:t>Less susceptible to local minima</a:t>
            </a:r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Inability to provide performance guarantees</a:t>
            </a:r>
          </a:p>
          <a:p>
            <a:pPr lvl="1"/>
            <a:r>
              <a:rPr lang="en-US" dirty="0" smtClean="0"/>
              <a:t>Obscures other useful features of planners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Moreover:</a:t>
            </a:r>
          </a:p>
          <a:p>
            <a:pPr lvl="1"/>
            <a:r>
              <a:rPr lang="en-US" dirty="0" smtClean="0"/>
              <a:t>There are deterministic incremental sampling methods</a:t>
            </a:r>
          </a:p>
          <a:p>
            <a:pPr lvl="2"/>
            <a:r>
              <a:rPr lang="en-US" dirty="0" smtClean="0"/>
              <a:t>E.g., </a:t>
            </a:r>
            <a:r>
              <a:rPr lang="en-US" dirty="0" err="1" smtClean="0"/>
              <a:t>Halton</a:t>
            </a:r>
            <a:r>
              <a:rPr lang="en-US" dirty="0" smtClean="0"/>
              <a:t> points 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5943600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81400" y="6400800"/>
            <a:ext cx="541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Van </a:t>
            </a:r>
            <a:r>
              <a:rPr lang="en-US" sz="1050" dirty="0" err="1" smtClean="0"/>
              <a:t>der</a:t>
            </a:r>
            <a:r>
              <a:rPr lang="en-US" sz="1050" dirty="0" smtClean="0"/>
              <a:t> </a:t>
            </a:r>
            <a:r>
              <a:rPr lang="en-US" sz="1050" dirty="0" err="1" smtClean="0"/>
              <a:t>Corput</a:t>
            </a:r>
            <a:r>
              <a:rPr lang="en-US" sz="1050" dirty="0" smtClean="0"/>
              <a:t> sequence (1935); generalized to multiple dimensions by </a:t>
            </a:r>
            <a:r>
              <a:rPr lang="en-US" sz="1050" dirty="0" err="1" smtClean="0"/>
              <a:t>Halton</a:t>
            </a:r>
            <a:r>
              <a:rPr lang="en-US" sz="1050" dirty="0" smtClean="0"/>
              <a:t>.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Derandomized</a:t>
            </a:r>
            <a:r>
              <a:rPr lang="en-US" dirty="0" smtClean="0"/>
              <a:t> RRT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5867400" cy="487375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Let’s implement </a:t>
            </a:r>
            <a:r>
              <a:rPr lang="en-US" i="1" dirty="0" err="1" smtClean="0"/>
              <a:t>Voronoi</a:t>
            </a:r>
            <a:r>
              <a:rPr lang="en-US" i="1" dirty="0" smtClean="0"/>
              <a:t> bias</a:t>
            </a:r>
            <a:r>
              <a:rPr lang="en-US" dirty="0" smtClean="0"/>
              <a:t> explicitly</a:t>
            </a:r>
          </a:p>
          <a:p>
            <a:pPr lvl="1"/>
            <a:r>
              <a:rPr lang="en-US" dirty="0" smtClean="0"/>
              <a:t>Given tree</a:t>
            </a:r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Voronoi</a:t>
            </a:r>
            <a:r>
              <a:rPr lang="en-US" dirty="0" smtClean="0"/>
              <a:t> diagram </a:t>
            </a:r>
            <a:r>
              <a:rPr lang="en-US" dirty="0" err="1" smtClean="0"/>
              <a:t>wrt</a:t>
            </a:r>
            <a:r>
              <a:rPr lang="en-US" dirty="0" smtClean="0"/>
              <a:t> its nodes</a:t>
            </a:r>
          </a:p>
          <a:p>
            <a:pPr lvl="1"/>
            <a:r>
              <a:rPr lang="en-US" dirty="0" smtClean="0"/>
              <a:t>Pick the sample to extend toward:</a:t>
            </a:r>
          </a:p>
          <a:p>
            <a:pPr lvl="2"/>
            <a:r>
              <a:rPr lang="en-US" dirty="0" err="1" smtClean="0"/>
              <a:t>Centroid</a:t>
            </a:r>
            <a:r>
              <a:rPr lang="en-US" dirty="0" smtClean="0"/>
              <a:t> of largest </a:t>
            </a:r>
            <a:r>
              <a:rPr lang="en-US" dirty="0" err="1" smtClean="0"/>
              <a:t>Voronoi</a:t>
            </a:r>
            <a:r>
              <a:rPr lang="en-US" dirty="0" smtClean="0"/>
              <a:t> region, or</a:t>
            </a:r>
          </a:p>
          <a:p>
            <a:pPr lvl="2"/>
            <a:r>
              <a:rPr lang="en-US" dirty="0" smtClean="0"/>
              <a:t>Otherwise reduce size of largest empty ball</a:t>
            </a:r>
          </a:p>
          <a:p>
            <a:endParaRPr lang="en-US" dirty="0" smtClean="0"/>
          </a:p>
          <a:p>
            <a:r>
              <a:rPr lang="en-US" dirty="0" smtClean="0"/>
              <a:t>Problem:</a:t>
            </a:r>
          </a:p>
          <a:p>
            <a:pPr lvl="1"/>
            <a:r>
              <a:rPr lang="en-US" dirty="0" err="1" smtClean="0"/>
              <a:t>Voronoi</a:t>
            </a:r>
            <a:r>
              <a:rPr lang="en-US" dirty="0" smtClean="0"/>
              <a:t> diagram in arbitrary dimensions – prohibitively expensive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50030" r="50704"/>
          <a:stretch>
            <a:fillRect/>
          </a:stretch>
        </p:blipFill>
        <p:spPr bwMode="auto">
          <a:xfrm>
            <a:off x="6172200" y="2706911"/>
            <a:ext cx="2667000" cy="262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Semi-Deterministic RRT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/>
              <a:t>So let’s go for a middle ground</a:t>
            </a:r>
          </a:p>
          <a:p>
            <a:r>
              <a:rPr lang="en-US" sz="2000" dirty="0" smtClean="0"/>
              <a:t>Instead of a single x_{rand}</a:t>
            </a:r>
          </a:p>
          <a:p>
            <a:r>
              <a:rPr lang="en-US" sz="2000" dirty="0" smtClean="0"/>
              <a:t>Draw a set </a:t>
            </a:r>
            <a:r>
              <a:rPr lang="en-US" sz="2000" i="1" dirty="0" smtClean="0"/>
              <a:t>k</a:t>
            </a:r>
            <a:r>
              <a:rPr lang="en-US" sz="2000" dirty="0" smtClean="0"/>
              <a:t> samples</a:t>
            </a:r>
          </a:p>
          <a:p>
            <a:r>
              <a:rPr lang="en-US" sz="2000" u="sng" dirty="0" smtClean="0"/>
              <a:t>M</a:t>
            </a:r>
            <a:r>
              <a:rPr lang="en-US" sz="2000" dirty="0" smtClean="0"/>
              <a:t>ulti-</a:t>
            </a:r>
            <a:r>
              <a:rPr lang="en-US" sz="2000" u="sng" dirty="0" smtClean="0"/>
              <a:t>S</a:t>
            </a:r>
            <a:r>
              <a:rPr lang="en-US" sz="2000" dirty="0" smtClean="0"/>
              <a:t>ample RRT (MS-RRT)</a:t>
            </a:r>
          </a:p>
          <a:p>
            <a:pPr lvl="1"/>
            <a:r>
              <a:rPr lang="en-US" sz="2000" dirty="0" smtClean="0"/>
              <a:t>Sort tree nodes acc. to:</a:t>
            </a:r>
          </a:p>
          <a:p>
            <a:pPr lvl="2"/>
            <a:r>
              <a:rPr lang="en-US" sz="1600" dirty="0" smtClean="0"/>
              <a:t>how many samples they’re nearest neighbor for</a:t>
            </a:r>
          </a:p>
          <a:p>
            <a:pPr lvl="1"/>
            <a:r>
              <a:rPr lang="en-US" sz="2000" dirty="0" smtClean="0"/>
              <a:t>Pick node that “collected” most neighbors</a:t>
            </a:r>
          </a:p>
          <a:p>
            <a:pPr lvl="1"/>
            <a:r>
              <a:rPr lang="en-US" sz="2000" dirty="0" smtClean="0"/>
              <a:t>Grow tree towards </a:t>
            </a:r>
            <a:r>
              <a:rPr lang="en-US" sz="2000" i="1" dirty="0" smtClean="0"/>
              <a:t>average </a:t>
            </a:r>
            <a:r>
              <a:rPr lang="en-US" sz="2000" dirty="0" smtClean="0"/>
              <a:t>of the neighbor samples</a:t>
            </a:r>
          </a:p>
          <a:p>
            <a:pPr lvl="2"/>
            <a:r>
              <a:rPr lang="en-US" sz="1600" dirty="0" smtClean="0"/>
              <a:t>It’s an estimate of the </a:t>
            </a:r>
            <a:r>
              <a:rPr lang="en-US" sz="1600" dirty="0" err="1" smtClean="0"/>
              <a:t>Voronoi</a:t>
            </a:r>
            <a:r>
              <a:rPr lang="en-US" sz="1600" dirty="0" smtClean="0"/>
              <a:t> </a:t>
            </a:r>
            <a:r>
              <a:rPr lang="en-US" sz="1600" dirty="0" err="1" smtClean="0"/>
              <a:t>centroid</a:t>
            </a:r>
            <a:endParaRPr lang="en-US" sz="1600" dirty="0" smtClean="0"/>
          </a:p>
          <a:p>
            <a:pPr lvl="2"/>
            <a:r>
              <a:rPr lang="en-US" sz="1600" dirty="0" smtClean="0"/>
              <a:t>As </a:t>
            </a:r>
            <a:r>
              <a:rPr lang="en-US" sz="1600" i="1" dirty="0" smtClean="0"/>
              <a:t>k</a:t>
            </a:r>
            <a:r>
              <a:rPr lang="en-US" sz="1600" dirty="0" smtClean="0">
                <a:sym typeface="Symbol"/>
              </a:rPr>
              <a:t>∞, we get exact </a:t>
            </a:r>
            <a:r>
              <a:rPr lang="en-US" sz="1600" dirty="0" err="1" smtClean="0">
                <a:sym typeface="Symbol"/>
              </a:rPr>
              <a:t>Voronoi</a:t>
            </a:r>
            <a:r>
              <a:rPr lang="en-US" sz="1600" dirty="0" smtClean="0">
                <a:sym typeface="Symbol"/>
              </a:rPr>
              <a:t> </a:t>
            </a:r>
            <a:r>
              <a:rPr lang="en-US" sz="1600" dirty="0" err="1" smtClean="0">
                <a:sym typeface="Symbol"/>
              </a:rPr>
              <a:t>centroid</a:t>
            </a:r>
            <a:endParaRPr lang="en-US" sz="1600" dirty="0" smtClean="0">
              <a:sym typeface="Symbol"/>
            </a:endParaRPr>
          </a:p>
          <a:p>
            <a:pPr lvl="2"/>
            <a:endParaRPr lang="en-US" sz="1600" dirty="0" smtClean="0">
              <a:sym typeface="Symbol"/>
            </a:endParaRPr>
          </a:p>
          <a:p>
            <a:r>
              <a:rPr lang="en-US" sz="2000" dirty="0" smtClean="0">
                <a:sym typeface="Symbol"/>
              </a:rPr>
              <a:t>“… I shall call him MS-</a:t>
            </a:r>
            <a:r>
              <a:rPr lang="en-US" sz="2000" dirty="0" err="1" smtClean="0">
                <a:sym typeface="Symbol"/>
              </a:rPr>
              <a:t>RRTa</a:t>
            </a:r>
            <a:r>
              <a:rPr lang="en-US" sz="2000" dirty="0" smtClean="0">
                <a:sym typeface="Symbol"/>
              </a:rPr>
              <a:t>!”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2058194" y="44172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058194" y="21328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058194" y="25884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058194" y="30456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058194" y="3504407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058194" y="3960018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58194" y="1675606"/>
            <a:ext cx="58674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687236" y="3046566"/>
            <a:ext cx="3047999" cy="128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16200000" flipV="1">
            <a:off x="1143795" y="3047206"/>
            <a:ext cx="3047999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 flipH="1" flipV="1">
            <a:off x="1600996" y="3047206"/>
            <a:ext cx="3047998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 flipH="1" flipV="1">
            <a:off x="2058594" y="3046812"/>
            <a:ext cx="3047999" cy="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 flipH="1" flipV="1">
            <a:off x="2515793" y="3046811"/>
            <a:ext cx="3047998" cy="7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2973388" y="3046412"/>
            <a:ext cx="3046412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5400000" flipH="1" flipV="1">
            <a:off x="34301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 flipH="1" flipV="1">
            <a:off x="3887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 flipH="1" flipV="1">
            <a:off x="43449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 flipH="1" flipV="1">
            <a:off x="48017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 flipH="1" flipV="1">
            <a:off x="5258993" y="3046811"/>
            <a:ext cx="3047999" cy="79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 flipH="1" flipV="1">
            <a:off x="57165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173790" y="3046414"/>
            <a:ext cx="3047999" cy="15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7F074D-1CF2-4D63-BCA3-92FF8448F75E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34" name="Picture 33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35" name="Picture 34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36" name="Picture 35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37" name="Picture 36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38" name="Picture 37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39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3" name="Hexagon 12"/>
          <p:cNvSpPr/>
          <p:nvPr/>
        </p:nvSpPr>
        <p:spPr>
          <a:xfrm>
            <a:off x="6172200" y="20574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4267200" y="2895600"/>
            <a:ext cx="914400" cy="7620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490113" y="4899546"/>
            <a:ext cx="1377287" cy="457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267200" y="3276600"/>
            <a:ext cx="3200400" cy="1588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877465" y="1693653"/>
            <a:ext cx="1903562" cy="4313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6"/>
          <p:cNvGrpSpPr>
            <a:grpSpLocks/>
          </p:cNvGrpSpPr>
          <p:nvPr/>
        </p:nvGrpSpPr>
        <p:grpSpPr bwMode="auto">
          <a:xfrm rot="840000">
            <a:off x="7756194" y="1171947"/>
            <a:ext cx="304800" cy="533400"/>
            <a:chOff x="5280" y="1392"/>
            <a:chExt cx="192" cy="336"/>
          </a:xfrm>
        </p:grpSpPr>
        <p:sp>
          <p:nvSpPr>
            <p:cNvPr id="33" name="AutoShape 37" descr="Large checker board"/>
            <p:cNvSpPr>
              <a:spLocks noChangeArrowheads="1"/>
            </p:cNvSpPr>
            <p:nvPr/>
          </p:nvSpPr>
          <p:spPr bwMode="auto">
            <a:xfrm>
              <a:off x="5280" y="1392"/>
              <a:ext cx="192" cy="192"/>
            </a:xfrm>
            <a:prstGeom prst="flowChartPunchedTape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5280" y="1392"/>
              <a:ext cx="0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629400" y="3657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10800000">
            <a:off x="5867400" y="3429000"/>
            <a:ext cx="762000" cy="417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267200" y="990600"/>
            <a:ext cx="4343400" cy="3124200"/>
          </a:xfrm>
          <a:prstGeom prst="ellipse">
            <a:avLst/>
          </a:prstGeom>
          <a:solidFill>
            <a:srgbClr val="86A644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848600" y="28194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?</a:t>
            </a:r>
            <a:endParaRPr lang="en-US" sz="4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Unstructured and </a:t>
            </a:r>
            <a:r>
              <a:rPr lang="en-US" i="1" dirty="0" smtClean="0"/>
              <a:t>Uncertain</a:t>
            </a:r>
            <a:endParaRPr lang="en-US" i="1" dirty="0"/>
          </a:p>
        </p:txBody>
      </p:sp>
      <p:sp>
        <p:nvSpPr>
          <p:cNvPr id="79" name="Rectangle 78"/>
          <p:cNvSpPr/>
          <p:nvPr/>
        </p:nvSpPr>
        <p:spPr>
          <a:xfrm>
            <a:off x="381000" y="1295400"/>
            <a:ext cx="4038600" cy="1600200"/>
          </a:xfrm>
          <a:prstGeom prst="rect">
            <a:avLst/>
          </a:prstGeom>
          <a:solidFill>
            <a:srgbClr val="D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exagon 54"/>
          <p:cNvSpPr/>
          <p:nvPr/>
        </p:nvSpPr>
        <p:spPr>
          <a:xfrm>
            <a:off x="4495800" y="3886200"/>
            <a:ext cx="609600" cy="457200"/>
          </a:xfrm>
          <a:prstGeom prst="hexagon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 rot="16200000" flipV="1">
            <a:off x="4229058" y="4661859"/>
            <a:ext cx="507522" cy="17254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ight Brace 93"/>
          <p:cNvSpPr/>
          <p:nvPr/>
        </p:nvSpPr>
        <p:spPr>
          <a:xfrm>
            <a:off x="5903258" y="4306669"/>
            <a:ext cx="228600" cy="685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6096000" y="444217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Efficient </a:t>
            </a:r>
            <a:r>
              <a:rPr lang="en-US" b="1" i="1" dirty="0" err="1" smtClean="0"/>
              <a:t>replanning</a:t>
            </a:r>
            <a:endParaRPr lang="en-US" b="1" i="1" dirty="0" smtClean="0"/>
          </a:p>
        </p:txBody>
      </p:sp>
      <p:sp>
        <p:nvSpPr>
          <p:cNvPr id="97" name="Rectangle 96"/>
          <p:cNvSpPr/>
          <p:nvPr/>
        </p:nvSpPr>
        <p:spPr>
          <a:xfrm>
            <a:off x="685800" y="1513582"/>
            <a:ext cx="434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D*/Smarty (</a:t>
            </a:r>
            <a:r>
              <a:rPr lang="en-US" sz="1600" dirty="0" err="1" smtClean="0"/>
              <a:t>Stentz</a:t>
            </a:r>
            <a:r>
              <a:rPr lang="en-US" sz="1600" dirty="0" smtClean="0"/>
              <a:t> &amp; Hebert, 1994)</a:t>
            </a:r>
          </a:p>
          <a:p>
            <a:pPr lvl="1"/>
            <a:r>
              <a:rPr lang="en-US" sz="1600" dirty="0" smtClean="0"/>
              <a:t>Ranger (Kelly, 1995)</a:t>
            </a:r>
          </a:p>
          <a:p>
            <a:pPr lvl="1"/>
            <a:r>
              <a:rPr lang="en-US" sz="1600" dirty="0" err="1" smtClean="0"/>
              <a:t>Morphin</a:t>
            </a:r>
            <a:r>
              <a:rPr lang="en-US" sz="1600" dirty="0" smtClean="0"/>
              <a:t> (Simmons et al., 1996)</a:t>
            </a:r>
          </a:p>
          <a:p>
            <a:pPr lvl="1"/>
            <a:r>
              <a:rPr lang="en-US" sz="1600" dirty="0" smtClean="0"/>
              <a:t>Gestalt (</a:t>
            </a:r>
            <a:r>
              <a:rPr lang="en-US" sz="1600" dirty="0" err="1" smtClean="0"/>
              <a:t>Maimone</a:t>
            </a:r>
            <a:r>
              <a:rPr lang="en-US" sz="1600" dirty="0" smtClean="0"/>
              <a:t> et al., 2002)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917602" y="3161482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cxnSp>
        <p:nvCxnSpPr>
          <p:cNvPr id="86" name="Straight Arrow Connector 85"/>
          <p:cNvCxnSpPr/>
          <p:nvPr/>
        </p:nvCxnSpPr>
        <p:spPr>
          <a:xfrm rot="16200000" flipH="1">
            <a:off x="3222402" y="3466282"/>
            <a:ext cx="8382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Arc 86"/>
          <p:cNvSpPr/>
          <p:nvPr/>
        </p:nvSpPr>
        <p:spPr>
          <a:xfrm rot="21300139">
            <a:off x="1991288" y="4449041"/>
            <a:ext cx="2718027" cy="1463490"/>
          </a:xfrm>
          <a:prstGeom prst="arc">
            <a:avLst>
              <a:gd name="adj1" fmla="val 16200000"/>
              <a:gd name="adj2" fmla="val 2023438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c 87"/>
          <p:cNvSpPr/>
          <p:nvPr/>
        </p:nvSpPr>
        <p:spPr>
          <a:xfrm rot="200878" flipV="1">
            <a:off x="2025968" y="2986665"/>
            <a:ext cx="2718027" cy="1463490"/>
          </a:xfrm>
          <a:prstGeom prst="arc">
            <a:avLst>
              <a:gd name="adj1" fmla="val 16200000"/>
              <a:gd name="adj2" fmla="val 2026136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stCxn id="88" idx="0"/>
          </p:cNvCxnSpPr>
          <p:nvPr/>
        </p:nvCxnSpPr>
        <p:spPr>
          <a:xfrm rot="10288284" flipH="1" flipV="1">
            <a:off x="3348203" y="4362972"/>
            <a:ext cx="1146531" cy="165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pri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57400" y="3899848"/>
            <a:ext cx="1698402" cy="723667"/>
          </a:xfrm>
          <a:prstGeom prst="rect">
            <a:avLst/>
          </a:prstGeom>
        </p:spPr>
      </p:pic>
      <p:sp>
        <p:nvSpPr>
          <p:cNvPr id="92" name="5-Point Star 91"/>
          <p:cNvSpPr/>
          <p:nvPr/>
        </p:nvSpPr>
        <p:spPr>
          <a:xfrm>
            <a:off x="4329752" y="4544704"/>
            <a:ext cx="228600" cy="228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a Deterministic RRT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… but with approximate </a:t>
            </a:r>
            <a:r>
              <a:rPr lang="en-US" dirty="0" err="1" smtClean="0"/>
              <a:t>Voronoi</a:t>
            </a:r>
            <a:r>
              <a:rPr lang="en-US" dirty="0" smtClean="0"/>
              <a:t> bias</a:t>
            </a:r>
          </a:p>
          <a:p>
            <a:r>
              <a:rPr lang="en-US" dirty="0" smtClean="0"/>
              <a:t>Recall: picking </a:t>
            </a:r>
            <a:r>
              <a:rPr lang="en-US" i="1" dirty="0" smtClean="0"/>
              <a:t>k</a:t>
            </a:r>
            <a:r>
              <a:rPr lang="en-US" dirty="0" smtClean="0"/>
              <a:t> points</a:t>
            </a:r>
          </a:p>
          <a:p>
            <a:pPr lvl="1"/>
            <a:r>
              <a:rPr lang="en-US" dirty="0" smtClean="0"/>
              <a:t>Instead of randomly,</a:t>
            </a:r>
          </a:p>
          <a:p>
            <a:pPr lvl="1"/>
            <a:r>
              <a:rPr lang="en-US" dirty="0" smtClean="0"/>
              <a:t>Use </a:t>
            </a:r>
            <a:r>
              <a:rPr lang="en-US" i="1" dirty="0" smtClean="0"/>
              <a:t>k</a:t>
            </a:r>
            <a:r>
              <a:rPr lang="en-US" dirty="0" smtClean="0"/>
              <a:t> uniformly distributed, incremental deterministic samples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Halton</a:t>
            </a:r>
            <a:r>
              <a:rPr lang="en-US" dirty="0" smtClean="0"/>
              <a:t> points</a:t>
            </a:r>
          </a:p>
          <a:p>
            <a:r>
              <a:rPr lang="en-US" dirty="0" smtClean="0"/>
              <a:t>The rest stays essentially the same</a:t>
            </a:r>
          </a:p>
          <a:p>
            <a:endParaRPr lang="en-US" dirty="0" smtClean="0"/>
          </a:p>
          <a:p>
            <a:r>
              <a:rPr lang="en-US" dirty="0" smtClean="0"/>
              <a:t>Meet MS-</a:t>
            </a:r>
            <a:r>
              <a:rPr lang="en-US" dirty="0" err="1" smtClean="0"/>
              <a:t>RRTb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Local minima</a:t>
            </a:r>
          </a:p>
          <a:p>
            <a:pPr lvl="1"/>
            <a:r>
              <a:rPr lang="en-US" sz="2000" dirty="0" smtClean="0"/>
              <a:t>Both MS-RRT are more greedily </a:t>
            </a:r>
            <a:r>
              <a:rPr lang="en-US" sz="2000" dirty="0" err="1" smtClean="0"/>
              <a:t>Voronoi</a:t>
            </a:r>
            <a:r>
              <a:rPr lang="en-US" sz="2000" dirty="0" smtClean="0"/>
              <a:t>-biased</a:t>
            </a:r>
          </a:p>
          <a:p>
            <a:pPr lvl="1"/>
            <a:r>
              <a:rPr lang="en-US" sz="2000" dirty="0" smtClean="0"/>
              <a:t>Local minima issues – more pronounced than RRT</a:t>
            </a:r>
          </a:p>
          <a:p>
            <a:pPr lvl="1"/>
            <a:r>
              <a:rPr lang="en-US" sz="2000" dirty="0" smtClean="0"/>
              <a:t>Paper’s workaround:</a:t>
            </a:r>
          </a:p>
          <a:p>
            <a:pPr lvl="2"/>
            <a:r>
              <a:rPr lang="en-US" sz="1600" dirty="0" smtClean="0"/>
              <a:t>Introduce </a:t>
            </a:r>
            <a:r>
              <a:rPr lang="en-US" sz="1600" i="1" dirty="0" smtClean="0"/>
              <a:t>obstacle nodes</a:t>
            </a:r>
            <a:r>
              <a:rPr lang="en-US" sz="1600" dirty="0" smtClean="0"/>
              <a:t> in tree</a:t>
            </a:r>
          </a:p>
          <a:p>
            <a:pPr lvl="2"/>
            <a:r>
              <a:rPr lang="en-US" sz="1600" dirty="0" smtClean="0"/>
              <a:t>It’s the nodes that land in obstacles</a:t>
            </a:r>
          </a:p>
          <a:p>
            <a:pPr lvl="2"/>
            <a:r>
              <a:rPr lang="en-US" sz="1600" dirty="0" smtClean="0"/>
              <a:t>A mechanism “to remember” not to grow the tree there any more</a:t>
            </a:r>
          </a:p>
          <a:p>
            <a:r>
              <a:rPr lang="en-US" sz="2000" dirty="0" smtClean="0"/>
              <a:t>Sensitivity to metrics</a:t>
            </a:r>
          </a:p>
          <a:p>
            <a:pPr lvl="1"/>
            <a:r>
              <a:rPr lang="en-US" sz="2000" dirty="0" smtClean="0"/>
              <a:t>Increased for MS-</a:t>
            </a:r>
            <a:r>
              <a:rPr lang="en-US" sz="2000" dirty="0" err="1" smtClean="0"/>
              <a:t>RRTa,b</a:t>
            </a:r>
            <a:r>
              <a:rPr lang="en-US" sz="2000" dirty="0" smtClean="0"/>
              <a:t>, </a:t>
            </a:r>
          </a:p>
          <a:p>
            <a:pPr lvl="1"/>
            <a:r>
              <a:rPr lang="en-US" sz="2000" dirty="0" smtClean="0"/>
              <a:t>Since </a:t>
            </a:r>
            <a:r>
              <a:rPr lang="en-US" sz="2000" dirty="0" err="1" smtClean="0"/>
              <a:t>Voronoi</a:t>
            </a:r>
            <a:r>
              <a:rPr lang="en-US" sz="2000" dirty="0" smtClean="0"/>
              <a:t> depends on metric</a:t>
            </a:r>
          </a:p>
          <a:p>
            <a:r>
              <a:rPr lang="en-US" sz="2000" dirty="0" smtClean="0"/>
              <a:t>Nearest-neighbor computation</a:t>
            </a:r>
          </a:p>
          <a:p>
            <a:pPr lvl="1"/>
            <a:r>
              <a:rPr lang="en-US" sz="2000" dirty="0" smtClean="0"/>
              <a:t>More expensive than O(log </a:t>
            </a:r>
            <a:r>
              <a:rPr lang="en-US" sz="2000" i="1" dirty="0" smtClean="0"/>
              <a:t>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Increased demand for it in MS-</a:t>
            </a:r>
            <a:r>
              <a:rPr lang="en-US" sz="2000" dirty="0" err="1" smtClean="0"/>
              <a:t>RRTa,b</a:t>
            </a:r>
            <a:endParaRPr lang="en-US" sz="2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47800"/>
            <a:ext cx="3429000" cy="516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304866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5600" cy="4419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Introduction</a:t>
            </a:r>
            <a:endParaRPr lang="en-US" dirty="0" smtClean="0"/>
          </a:p>
          <a:p>
            <a:r>
              <a:rPr lang="en-US" dirty="0" smtClean="0"/>
              <a:t>Deterministic Planning</a:t>
            </a:r>
          </a:p>
          <a:p>
            <a:pPr lvl="1"/>
            <a:r>
              <a:rPr lang="en-US" dirty="0" smtClean="0"/>
              <a:t>Hierarchical</a:t>
            </a:r>
          </a:p>
          <a:p>
            <a:pPr lvl="1"/>
            <a:r>
              <a:rPr lang="en-US" dirty="0" smtClean="0"/>
              <a:t>Path Smoothing</a:t>
            </a:r>
          </a:p>
          <a:p>
            <a:pPr lvl="1"/>
            <a:r>
              <a:rPr lang="en-US" dirty="0" smtClean="0"/>
              <a:t>Control Sampling</a:t>
            </a:r>
          </a:p>
          <a:p>
            <a:pPr lvl="1"/>
            <a:r>
              <a:rPr lang="en-US" dirty="0" smtClean="0"/>
              <a:t>State Sampling</a:t>
            </a:r>
            <a:endParaRPr lang="en-US" dirty="0" smtClean="0"/>
          </a:p>
          <a:p>
            <a:r>
              <a:rPr lang="en-US" dirty="0" smtClean="0"/>
              <a:t>Randomized Planning</a:t>
            </a:r>
          </a:p>
          <a:p>
            <a:pPr lvl="1"/>
            <a:r>
              <a:rPr lang="en-US" dirty="0" smtClean="0"/>
              <a:t>PRMs</a:t>
            </a:r>
          </a:p>
          <a:p>
            <a:pPr lvl="1"/>
            <a:r>
              <a:rPr lang="en-US" dirty="0" smtClean="0"/>
              <a:t>RRTs</a:t>
            </a:r>
            <a:endParaRPr lang="en-US" dirty="0" smtClean="0"/>
          </a:p>
          <a:p>
            <a:r>
              <a:rPr lang="en-US" dirty="0" err="1" smtClean="0"/>
              <a:t>Derandomized</a:t>
            </a:r>
            <a:r>
              <a:rPr lang="en-US" dirty="0" smtClean="0"/>
              <a:t> Planners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Some applications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Arbitrary</a:t>
            </a:r>
            <a:r>
              <a:rPr lang="en-US" sz="2800" dirty="0" smtClean="0"/>
              <a:t> mobility constraints</a:t>
            </a:r>
          </a:p>
          <a:p>
            <a:r>
              <a:rPr lang="en-US" sz="2800" i="1" dirty="0" smtClean="0"/>
              <a:t>Optimal</a:t>
            </a:r>
            <a:r>
              <a:rPr lang="en-US" sz="2800" dirty="0" smtClean="0"/>
              <a:t> solution</a:t>
            </a:r>
          </a:p>
          <a:p>
            <a:pPr lvl="1"/>
            <a:r>
              <a:rPr lang="en-US" sz="2400" dirty="0" smtClean="0"/>
              <a:t>Up to representation</a:t>
            </a:r>
          </a:p>
          <a:p>
            <a:r>
              <a:rPr lang="en-US" sz="2800" i="1" dirty="0" smtClean="0"/>
              <a:t>Parallelized</a:t>
            </a:r>
            <a:r>
              <a:rPr lang="en-US" sz="2800" dirty="0" smtClean="0"/>
              <a:t> computation</a:t>
            </a:r>
          </a:p>
          <a:p>
            <a:r>
              <a:rPr lang="en-US" sz="2800" i="1" dirty="0" smtClean="0"/>
              <a:t>Automatically</a:t>
            </a:r>
            <a:r>
              <a:rPr lang="en-US" sz="2800" dirty="0" smtClean="0"/>
              <a:t> designed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5" name="Picture 4" descr="exp3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47800"/>
            <a:ext cx="3352800" cy="2514600"/>
          </a:xfrm>
          <a:prstGeom prst="rect">
            <a:avLst/>
          </a:prstGeom>
        </p:spPr>
      </p:pic>
      <p:pic>
        <p:nvPicPr>
          <p:cNvPr id="6" name="Picture 5" descr="exp3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91000"/>
            <a:ext cx="3098800" cy="2324100"/>
          </a:xfrm>
          <a:prstGeom prst="rect">
            <a:avLst/>
          </a:prstGeom>
        </p:spPr>
      </p:pic>
      <p:pic>
        <p:nvPicPr>
          <p:cNvPr id="7" name="Picture 6" descr="exp3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191000"/>
            <a:ext cx="309880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Dynamics Planning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5" name="ode_planner_sid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planning</a:t>
            </a:r>
          </a:p>
          <a:p>
            <a:pPr lvl="1"/>
            <a:r>
              <a:rPr lang="en-US" dirty="0" smtClean="0"/>
              <a:t>Hierarchical</a:t>
            </a:r>
          </a:p>
          <a:p>
            <a:pPr lvl="1"/>
            <a:r>
              <a:rPr lang="en-US" dirty="0" smtClean="0"/>
              <a:t>Path Smoothing</a:t>
            </a:r>
          </a:p>
          <a:p>
            <a:pPr lvl="1"/>
            <a:r>
              <a:rPr lang="en-US" dirty="0" smtClean="0"/>
              <a:t>Control Sampling</a:t>
            </a:r>
          </a:p>
          <a:p>
            <a:pPr lvl="1"/>
            <a:r>
              <a:rPr lang="en-US" dirty="0" smtClean="0"/>
              <a:t>State Sampling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074D-1CF2-4D63-BCA3-92FF8448F75E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5" name="Picture 4" descr="exp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3429000"/>
            <a:ext cx="2286000" cy="1714500"/>
          </a:xfrm>
          <a:prstGeom prst="rect">
            <a:avLst/>
          </a:prstGeom>
        </p:spPr>
      </p:pic>
      <p:grpSp>
        <p:nvGrpSpPr>
          <p:cNvPr id="6" name="Group 13"/>
          <p:cNvGrpSpPr/>
          <p:nvPr/>
        </p:nvGrpSpPr>
        <p:grpSpPr>
          <a:xfrm>
            <a:off x="172995" y="5293656"/>
            <a:ext cx="8779476" cy="1107144"/>
            <a:chOff x="172995" y="5257800"/>
            <a:chExt cx="8779476" cy="1107144"/>
          </a:xfrm>
        </p:grpSpPr>
        <p:pic>
          <p:nvPicPr>
            <p:cNvPr id="7" name="Picture 6" descr="stanford_cart.png"/>
            <p:cNvPicPr>
              <a:picLocks noChangeAspect="1"/>
            </p:cNvPicPr>
            <p:nvPr/>
          </p:nvPicPr>
          <p:blipFill>
            <a:blip r:embed="rId3"/>
            <a:srcRect l="14600" r="24110"/>
            <a:stretch>
              <a:fillRect/>
            </a:stretch>
          </p:blipFill>
          <p:spPr>
            <a:xfrm>
              <a:off x="172995" y="5270157"/>
              <a:ext cx="1046205" cy="1075991"/>
            </a:xfrm>
            <a:prstGeom prst="rect">
              <a:avLst/>
            </a:prstGeom>
          </p:spPr>
        </p:pic>
        <p:pic>
          <p:nvPicPr>
            <p:cNvPr id="8" name="Picture 7" descr="navlab_85.png"/>
            <p:cNvPicPr>
              <a:picLocks noChangeAspect="1"/>
            </p:cNvPicPr>
            <p:nvPr/>
          </p:nvPicPr>
          <p:blipFill>
            <a:blip r:embed="rId4"/>
            <a:srcRect l="15000"/>
            <a:stretch>
              <a:fillRect/>
            </a:stretch>
          </p:blipFill>
          <p:spPr>
            <a:xfrm>
              <a:off x="2438400" y="5277394"/>
              <a:ext cx="1295400" cy="1070784"/>
            </a:xfrm>
            <a:prstGeom prst="rect">
              <a:avLst/>
            </a:prstGeom>
          </p:spPr>
        </p:pic>
        <p:pic>
          <p:nvPicPr>
            <p:cNvPr id="9" name="Picture 8" descr="demoIII_xuv.jpg"/>
            <p:cNvPicPr>
              <a:picLocks noChangeAspect="1"/>
            </p:cNvPicPr>
            <p:nvPr/>
          </p:nvPicPr>
          <p:blipFill>
            <a:blip r:embed="rId5" cstate="print"/>
            <a:srcRect l="4409"/>
            <a:stretch>
              <a:fillRect/>
            </a:stretch>
          </p:blipFill>
          <p:spPr>
            <a:xfrm>
              <a:off x="3733800" y="5273584"/>
              <a:ext cx="1383957" cy="1085850"/>
            </a:xfrm>
            <a:prstGeom prst="rect">
              <a:avLst/>
            </a:prstGeom>
          </p:spPr>
        </p:pic>
        <p:pic>
          <p:nvPicPr>
            <p:cNvPr id="10" name="Picture 9" descr="mer.jpg"/>
            <p:cNvPicPr>
              <a:picLocks noChangeAspect="1"/>
            </p:cNvPicPr>
            <p:nvPr/>
          </p:nvPicPr>
          <p:blipFill>
            <a:blip r:embed="rId6" cstate="print"/>
            <a:srcRect l="11112"/>
            <a:stretch>
              <a:fillRect/>
            </a:stretch>
          </p:blipFill>
          <p:spPr>
            <a:xfrm>
              <a:off x="5117757" y="5264006"/>
              <a:ext cx="1219200" cy="1097280"/>
            </a:xfrm>
            <a:prstGeom prst="rect">
              <a:avLst/>
            </a:prstGeom>
          </p:spPr>
        </p:pic>
        <p:pic>
          <p:nvPicPr>
            <p:cNvPr id="11" name="Picture 10" descr="crusher.bmp"/>
            <p:cNvPicPr>
              <a:picLocks noChangeAspect="1"/>
            </p:cNvPicPr>
            <p:nvPr/>
          </p:nvPicPr>
          <p:blipFill>
            <a:blip r:embed="rId7" cstate="print"/>
            <a:srcRect l="13907" r="11921"/>
            <a:stretch>
              <a:fillRect/>
            </a:stretch>
          </p:blipFill>
          <p:spPr>
            <a:xfrm>
              <a:off x="6336957" y="5257800"/>
              <a:ext cx="1219200" cy="1095830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556822" y="5259590"/>
              <a:ext cx="1395649" cy="110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 descr="alv.jpg"/>
            <p:cNvPicPr>
              <a:picLocks noChangeAspect="1"/>
            </p:cNvPicPr>
            <p:nvPr/>
          </p:nvPicPr>
          <p:blipFill>
            <a:blip r:embed="rId9"/>
            <a:srcRect l="40299" t="15881" r="4568" b="12283"/>
            <a:stretch>
              <a:fillRect/>
            </a:stretch>
          </p:blipFill>
          <p:spPr>
            <a:xfrm>
              <a:off x="1219200" y="5272554"/>
              <a:ext cx="1219200" cy="1077776"/>
            </a:xfrm>
            <a:prstGeom prst="rect">
              <a:avLst/>
            </a:prstGeom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800600" y="1295400"/>
            <a:ext cx="4267200" cy="2667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Randomized planning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 smtClean="0"/>
              <a:t>PRMs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RRTs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A906F9-B119-48D5-953F-7BE4CC629CE6}" type="slidenum">
              <a:rPr lang="en-US"/>
              <a:pPr/>
              <a:t>9</a:t>
            </a:fld>
            <a:endParaRPr 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Mobility Constraints</a:t>
            </a:r>
            <a:endParaRPr lang="en-US" sz="2800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22400"/>
            <a:ext cx="4741862" cy="482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2D global </a:t>
            </a:r>
            <a:r>
              <a:rPr lang="en-US" dirty="0"/>
              <a:t>planners lead to </a:t>
            </a:r>
            <a:r>
              <a:rPr lang="en-US" dirty="0" err="1" smtClean="0"/>
              <a:t>nonconvergence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difficult environments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Robot will </a:t>
            </a:r>
            <a:r>
              <a:rPr lang="en-US" u="sng" dirty="0"/>
              <a:t>fail</a:t>
            </a:r>
            <a:r>
              <a:rPr lang="en-US" dirty="0"/>
              <a:t> to make the turn into the </a:t>
            </a:r>
            <a:r>
              <a:rPr lang="en-US" dirty="0" smtClean="0"/>
              <a:t>corridor</a:t>
            </a:r>
            <a:endParaRPr lang="en-US" dirty="0"/>
          </a:p>
          <a:p>
            <a:endParaRPr lang="en-US" dirty="0"/>
          </a:p>
          <a:p>
            <a:r>
              <a:rPr lang="en-US" dirty="0"/>
              <a:t>Global planner </a:t>
            </a:r>
            <a:r>
              <a:rPr lang="en-US" u="sng" dirty="0"/>
              <a:t>must</a:t>
            </a:r>
            <a:r>
              <a:rPr lang="en-US" dirty="0"/>
              <a:t> understand the need to swing </a:t>
            </a:r>
            <a:r>
              <a:rPr lang="en-US" dirty="0" smtClean="0"/>
              <a:t>wide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Passage missed, or</a:t>
            </a:r>
          </a:p>
          <a:p>
            <a:pPr lvl="1"/>
            <a:r>
              <a:rPr lang="en-US" dirty="0" smtClean="0"/>
              <a:t>Point-turn is necessary…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953000" y="2228850"/>
            <a:ext cx="1085850" cy="858838"/>
            <a:chOff x="1104" y="2016"/>
            <a:chExt cx="2064" cy="1632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104" y="2448"/>
              <a:ext cx="1066" cy="768"/>
              <a:chOff x="2750" y="1576"/>
              <a:chExt cx="250" cy="259"/>
            </a:xfrm>
          </p:grpSpPr>
          <p:sp>
            <p:nvSpPr>
              <p:cNvPr id="82950" name="Rectangle 6"/>
              <p:cNvSpPr>
                <a:spLocks noChangeAspect="1" noChangeArrowheads="1"/>
              </p:cNvSpPr>
              <p:nvPr/>
            </p:nvSpPr>
            <p:spPr bwMode="auto">
              <a:xfrm>
                <a:off x="2750" y="1613"/>
                <a:ext cx="251" cy="187"/>
              </a:xfrm>
              <a:prstGeom prst="rect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1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759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2" name="AutoShape 8"/>
              <p:cNvSpPr>
                <a:spLocks noChangeAspect="1" noChangeArrowheads="1"/>
              </p:cNvSpPr>
              <p:nvPr/>
            </p:nvSpPr>
            <p:spPr bwMode="auto">
              <a:xfrm>
                <a:off x="2844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3" name="AutoShape 9"/>
              <p:cNvSpPr>
                <a:spLocks noChangeAspect="1" noChangeArrowheads="1"/>
              </p:cNvSpPr>
              <p:nvPr/>
            </p:nvSpPr>
            <p:spPr bwMode="auto">
              <a:xfrm>
                <a:off x="2929" y="180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4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759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5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2844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56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2929" y="157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957" name="Freeform 13"/>
            <p:cNvSpPr>
              <a:spLocks noChangeAspect="1"/>
            </p:cNvSpPr>
            <p:nvPr/>
          </p:nvSpPr>
          <p:spPr bwMode="auto">
            <a:xfrm>
              <a:off x="1248" y="2832"/>
              <a:ext cx="19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0" y="0"/>
                </a:cxn>
              </a:cxnLst>
              <a:rect l="0" t="0" r="r" b="b"/>
              <a:pathLst>
                <a:path w="1920" h="1">
                  <a:moveTo>
                    <a:pt x="0" y="0"/>
                  </a:moveTo>
                  <a:cubicBezTo>
                    <a:pt x="0" y="0"/>
                    <a:pt x="960" y="0"/>
                    <a:pt x="192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14"/>
            <p:cNvGrpSpPr>
              <a:grpSpLocks noChangeAspect="1"/>
            </p:cNvGrpSpPr>
            <p:nvPr/>
          </p:nvGrpSpPr>
          <p:grpSpPr bwMode="auto">
            <a:xfrm>
              <a:off x="1248" y="2016"/>
              <a:ext cx="1872" cy="816"/>
              <a:chOff x="1248" y="2016"/>
              <a:chExt cx="1872" cy="816"/>
            </a:xfrm>
          </p:grpSpPr>
          <p:sp>
            <p:nvSpPr>
              <p:cNvPr id="82959" name="Freeform 15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0" name="Freeform 16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1" name="Freeform 17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 noChangeAspect="1"/>
            </p:cNvGrpSpPr>
            <p:nvPr/>
          </p:nvGrpSpPr>
          <p:grpSpPr bwMode="auto">
            <a:xfrm flipV="1">
              <a:off x="1248" y="2832"/>
              <a:ext cx="1872" cy="816"/>
              <a:chOff x="1248" y="2016"/>
              <a:chExt cx="1872" cy="816"/>
            </a:xfrm>
          </p:grpSpPr>
          <p:sp>
            <p:nvSpPr>
              <p:cNvPr id="82963" name="Freeform 19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4" name="Freeform 20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5" name="Freeform 21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966" name="Freeform 22" descr="Granite"/>
          <p:cNvSpPr>
            <a:spLocks/>
          </p:cNvSpPr>
          <p:nvPr/>
        </p:nvSpPr>
        <p:spPr bwMode="auto">
          <a:xfrm>
            <a:off x="5029200" y="1371600"/>
            <a:ext cx="1276350" cy="1066800"/>
          </a:xfrm>
          <a:custGeom>
            <a:avLst/>
            <a:gdLst/>
            <a:ahLst/>
            <a:cxnLst>
              <a:cxn ang="0">
                <a:pos x="48" y="624"/>
              </a:cxn>
              <a:cxn ang="0">
                <a:pos x="240" y="672"/>
              </a:cxn>
              <a:cxn ang="0">
                <a:pos x="432" y="528"/>
              </a:cxn>
              <a:cxn ang="0">
                <a:pos x="594" y="630"/>
              </a:cxn>
              <a:cxn ang="0">
                <a:pos x="804" y="642"/>
              </a:cxn>
              <a:cxn ang="0">
                <a:pos x="762" y="480"/>
              </a:cxn>
              <a:cxn ang="0">
                <a:pos x="804" y="306"/>
              </a:cxn>
              <a:cxn ang="0">
                <a:pos x="768" y="114"/>
              </a:cxn>
              <a:cxn ang="0">
                <a:pos x="624" y="0"/>
              </a:cxn>
              <a:cxn ang="0">
                <a:pos x="480" y="192"/>
              </a:cxn>
              <a:cxn ang="0">
                <a:pos x="576" y="336"/>
              </a:cxn>
              <a:cxn ang="0">
                <a:pos x="336" y="384"/>
              </a:cxn>
              <a:cxn ang="0">
                <a:pos x="192" y="288"/>
              </a:cxn>
              <a:cxn ang="0">
                <a:pos x="144" y="480"/>
              </a:cxn>
              <a:cxn ang="0">
                <a:pos x="0" y="480"/>
              </a:cxn>
              <a:cxn ang="0">
                <a:pos x="48" y="624"/>
              </a:cxn>
            </a:cxnLst>
            <a:rect l="0" t="0" r="r" b="b"/>
            <a:pathLst>
              <a:path w="804" h="672">
                <a:moveTo>
                  <a:pt x="48" y="624"/>
                </a:moveTo>
                <a:lnTo>
                  <a:pt x="240" y="672"/>
                </a:lnTo>
                <a:lnTo>
                  <a:pt x="432" y="528"/>
                </a:lnTo>
                <a:lnTo>
                  <a:pt x="594" y="630"/>
                </a:lnTo>
                <a:lnTo>
                  <a:pt x="804" y="642"/>
                </a:lnTo>
                <a:lnTo>
                  <a:pt x="762" y="480"/>
                </a:lnTo>
                <a:lnTo>
                  <a:pt x="804" y="306"/>
                </a:lnTo>
                <a:lnTo>
                  <a:pt x="768" y="114"/>
                </a:lnTo>
                <a:lnTo>
                  <a:pt x="624" y="0"/>
                </a:lnTo>
                <a:lnTo>
                  <a:pt x="480" y="192"/>
                </a:lnTo>
                <a:lnTo>
                  <a:pt x="576" y="336"/>
                </a:lnTo>
                <a:lnTo>
                  <a:pt x="336" y="384"/>
                </a:lnTo>
                <a:lnTo>
                  <a:pt x="192" y="288"/>
                </a:lnTo>
                <a:lnTo>
                  <a:pt x="144" y="480"/>
                </a:lnTo>
                <a:lnTo>
                  <a:pt x="0" y="480"/>
                </a:lnTo>
                <a:lnTo>
                  <a:pt x="48" y="624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67" name="Freeform 23" descr="Granite"/>
          <p:cNvSpPr>
            <a:spLocks/>
          </p:cNvSpPr>
          <p:nvPr/>
        </p:nvSpPr>
        <p:spPr bwMode="auto">
          <a:xfrm>
            <a:off x="6705600" y="1219200"/>
            <a:ext cx="1905000" cy="11430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48" y="480"/>
              </a:cxn>
              <a:cxn ang="0">
                <a:pos x="0" y="336"/>
              </a:cxn>
              <a:cxn ang="0">
                <a:pos x="48" y="192"/>
              </a:cxn>
              <a:cxn ang="0">
                <a:pos x="96" y="0"/>
              </a:cxn>
              <a:cxn ang="0">
                <a:pos x="240" y="48"/>
              </a:cxn>
              <a:cxn ang="0">
                <a:pos x="528" y="144"/>
              </a:cxn>
              <a:cxn ang="0">
                <a:pos x="864" y="48"/>
              </a:cxn>
              <a:cxn ang="0">
                <a:pos x="1104" y="48"/>
              </a:cxn>
              <a:cxn ang="0">
                <a:pos x="1200" y="192"/>
              </a:cxn>
              <a:cxn ang="0">
                <a:pos x="1134" y="366"/>
              </a:cxn>
              <a:cxn ang="0">
                <a:pos x="1026" y="420"/>
              </a:cxn>
              <a:cxn ang="0">
                <a:pos x="870" y="384"/>
              </a:cxn>
              <a:cxn ang="0">
                <a:pos x="768" y="480"/>
              </a:cxn>
              <a:cxn ang="0">
                <a:pos x="624" y="480"/>
              </a:cxn>
              <a:cxn ang="0">
                <a:pos x="492" y="630"/>
              </a:cxn>
              <a:cxn ang="0">
                <a:pos x="378" y="576"/>
              </a:cxn>
              <a:cxn ang="0">
                <a:pos x="252" y="678"/>
              </a:cxn>
              <a:cxn ang="0">
                <a:pos x="144" y="720"/>
              </a:cxn>
              <a:cxn ang="0">
                <a:pos x="0" y="672"/>
              </a:cxn>
            </a:cxnLst>
            <a:rect l="0" t="0" r="r" b="b"/>
            <a:pathLst>
              <a:path w="1200" h="720">
                <a:moveTo>
                  <a:pt x="0" y="672"/>
                </a:moveTo>
                <a:lnTo>
                  <a:pt x="48" y="480"/>
                </a:lnTo>
                <a:lnTo>
                  <a:pt x="0" y="336"/>
                </a:lnTo>
                <a:lnTo>
                  <a:pt x="48" y="192"/>
                </a:lnTo>
                <a:lnTo>
                  <a:pt x="96" y="0"/>
                </a:lnTo>
                <a:lnTo>
                  <a:pt x="240" y="48"/>
                </a:lnTo>
                <a:lnTo>
                  <a:pt x="528" y="144"/>
                </a:lnTo>
                <a:lnTo>
                  <a:pt x="864" y="48"/>
                </a:lnTo>
                <a:lnTo>
                  <a:pt x="1104" y="48"/>
                </a:lnTo>
                <a:lnTo>
                  <a:pt x="1200" y="192"/>
                </a:lnTo>
                <a:lnTo>
                  <a:pt x="1134" y="366"/>
                </a:lnTo>
                <a:lnTo>
                  <a:pt x="1026" y="420"/>
                </a:lnTo>
                <a:lnTo>
                  <a:pt x="870" y="384"/>
                </a:lnTo>
                <a:lnTo>
                  <a:pt x="768" y="480"/>
                </a:lnTo>
                <a:lnTo>
                  <a:pt x="624" y="480"/>
                </a:lnTo>
                <a:lnTo>
                  <a:pt x="492" y="630"/>
                </a:lnTo>
                <a:lnTo>
                  <a:pt x="378" y="576"/>
                </a:lnTo>
                <a:lnTo>
                  <a:pt x="252" y="678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68" name="Freeform 24"/>
          <p:cNvSpPr>
            <a:spLocks/>
          </p:cNvSpPr>
          <p:nvPr/>
        </p:nvSpPr>
        <p:spPr bwMode="auto">
          <a:xfrm>
            <a:off x="6019800" y="1295400"/>
            <a:ext cx="533400" cy="1371600"/>
          </a:xfrm>
          <a:custGeom>
            <a:avLst/>
            <a:gdLst/>
            <a:ahLst/>
            <a:cxnLst>
              <a:cxn ang="0">
                <a:pos x="0" y="1008"/>
              </a:cxn>
              <a:cxn ang="0">
                <a:pos x="288" y="1008"/>
              </a:cxn>
              <a:cxn ang="0">
                <a:pos x="288" y="576"/>
              </a:cxn>
              <a:cxn ang="0">
                <a:pos x="336" y="0"/>
              </a:cxn>
            </a:cxnLst>
            <a:rect l="0" t="0" r="r" b="b"/>
            <a:pathLst>
              <a:path w="336" h="1008">
                <a:moveTo>
                  <a:pt x="0" y="1008"/>
                </a:moveTo>
                <a:lnTo>
                  <a:pt x="288" y="1008"/>
                </a:lnTo>
                <a:lnTo>
                  <a:pt x="288" y="576"/>
                </a:lnTo>
                <a:lnTo>
                  <a:pt x="336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25"/>
          <p:cNvGrpSpPr>
            <a:grpSpLocks noChangeAspect="1"/>
          </p:cNvGrpSpPr>
          <p:nvPr/>
        </p:nvGrpSpPr>
        <p:grpSpPr bwMode="auto">
          <a:xfrm>
            <a:off x="5391150" y="4017963"/>
            <a:ext cx="1085850" cy="858837"/>
            <a:chOff x="1104" y="2016"/>
            <a:chExt cx="2064" cy="1632"/>
          </a:xfrm>
        </p:grpSpPr>
        <p:grpSp>
          <p:nvGrpSpPr>
            <p:cNvPr id="7" name="Group 26"/>
            <p:cNvGrpSpPr>
              <a:grpSpLocks noChangeAspect="1"/>
            </p:cNvGrpSpPr>
            <p:nvPr/>
          </p:nvGrpSpPr>
          <p:grpSpPr bwMode="auto">
            <a:xfrm>
              <a:off x="1104" y="2448"/>
              <a:ext cx="1066" cy="768"/>
              <a:chOff x="2750" y="1576"/>
              <a:chExt cx="250" cy="259"/>
            </a:xfrm>
          </p:grpSpPr>
          <p:sp>
            <p:nvSpPr>
              <p:cNvPr id="82971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750" y="1613"/>
                <a:ext cx="251" cy="187"/>
              </a:xfrm>
              <a:prstGeom prst="rect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2" name="AutoShape 28"/>
              <p:cNvSpPr>
                <a:spLocks noChangeAspect="1" noChangeArrowheads="1"/>
              </p:cNvSpPr>
              <p:nvPr/>
            </p:nvSpPr>
            <p:spPr bwMode="auto">
              <a:xfrm>
                <a:off x="2759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3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2844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4" name="AutoShape 30"/>
              <p:cNvSpPr>
                <a:spLocks noChangeAspect="1" noChangeArrowheads="1"/>
              </p:cNvSpPr>
              <p:nvPr/>
            </p:nvSpPr>
            <p:spPr bwMode="auto">
              <a:xfrm>
                <a:off x="2929" y="180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5" name="AutoShape 31"/>
              <p:cNvSpPr>
                <a:spLocks noChangeAspect="1" noChangeArrowheads="1"/>
              </p:cNvSpPr>
              <p:nvPr/>
            </p:nvSpPr>
            <p:spPr bwMode="auto">
              <a:xfrm>
                <a:off x="2759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6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44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77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2929" y="157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978" name="Freeform 34"/>
            <p:cNvSpPr>
              <a:spLocks noChangeAspect="1"/>
            </p:cNvSpPr>
            <p:nvPr/>
          </p:nvSpPr>
          <p:spPr bwMode="auto">
            <a:xfrm>
              <a:off x="1248" y="2832"/>
              <a:ext cx="19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0" y="0"/>
                </a:cxn>
              </a:cxnLst>
              <a:rect l="0" t="0" r="r" b="b"/>
              <a:pathLst>
                <a:path w="1920" h="1">
                  <a:moveTo>
                    <a:pt x="0" y="0"/>
                  </a:moveTo>
                  <a:cubicBezTo>
                    <a:pt x="0" y="0"/>
                    <a:pt x="960" y="0"/>
                    <a:pt x="192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35"/>
            <p:cNvGrpSpPr>
              <a:grpSpLocks noChangeAspect="1"/>
            </p:cNvGrpSpPr>
            <p:nvPr/>
          </p:nvGrpSpPr>
          <p:grpSpPr bwMode="auto">
            <a:xfrm>
              <a:off x="1248" y="2016"/>
              <a:ext cx="1872" cy="816"/>
              <a:chOff x="1248" y="2016"/>
              <a:chExt cx="1872" cy="816"/>
            </a:xfrm>
          </p:grpSpPr>
          <p:sp>
            <p:nvSpPr>
              <p:cNvPr id="82980" name="Freeform 36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1" name="Freeform 37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2" name="Freeform 38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39"/>
            <p:cNvGrpSpPr>
              <a:grpSpLocks noChangeAspect="1"/>
            </p:cNvGrpSpPr>
            <p:nvPr/>
          </p:nvGrpSpPr>
          <p:grpSpPr bwMode="auto">
            <a:xfrm flipV="1">
              <a:off x="1248" y="2832"/>
              <a:ext cx="1872" cy="816"/>
              <a:chOff x="1248" y="2016"/>
              <a:chExt cx="1872" cy="816"/>
            </a:xfrm>
          </p:grpSpPr>
          <p:sp>
            <p:nvSpPr>
              <p:cNvPr id="82984" name="Freeform 40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5" name="Freeform 41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86" name="Freeform 42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987" name="Freeform 43" descr="Granite"/>
          <p:cNvSpPr>
            <a:spLocks/>
          </p:cNvSpPr>
          <p:nvPr/>
        </p:nvSpPr>
        <p:spPr bwMode="auto">
          <a:xfrm>
            <a:off x="5029200" y="3160713"/>
            <a:ext cx="1276350" cy="1066800"/>
          </a:xfrm>
          <a:custGeom>
            <a:avLst/>
            <a:gdLst/>
            <a:ahLst/>
            <a:cxnLst>
              <a:cxn ang="0">
                <a:pos x="48" y="624"/>
              </a:cxn>
              <a:cxn ang="0">
                <a:pos x="240" y="672"/>
              </a:cxn>
              <a:cxn ang="0">
                <a:pos x="432" y="528"/>
              </a:cxn>
              <a:cxn ang="0">
                <a:pos x="594" y="630"/>
              </a:cxn>
              <a:cxn ang="0">
                <a:pos x="804" y="642"/>
              </a:cxn>
              <a:cxn ang="0">
                <a:pos x="762" y="480"/>
              </a:cxn>
              <a:cxn ang="0">
                <a:pos x="804" y="306"/>
              </a:cxn>
              <a:cxn ang="0">
                <a:pos x="768" y="114"/>
              </a:cxn>
              <a:cxn ang="0">
                <a:pos x="624" y="0"/>
              </a:cxn>
              <a:cxn ang="0">
                <a:pos x="480" y="192"/>
              </a:cxn>
              <a:cxn ang="0">
                <a:pos x="576" y="336"/>
              </a:cxn>
              <a:cxn ang="0">
                <a:pos x="336" y="384"/>
              </a:cxn>
              <a:cxn ang="0">
                <a:pos x="192" y="288"/>
              </a:cxn>
              <a:cxn ang="0">
                <a:pos x="144" y="480"/>
              </a:cxn>
              <a:cxn ang="0">
                <a:pos x="0" y="480"/>
              </a:cxn>
              <a:cxn ang="0">
                <a:pos x="48" y="624"/>
              </a:cxn>
            </a:cxnLst>
            <a:rect l="0" t="0" r="r" b="b"/>
            <a:pathLst>
              <a:path w="804" h="672">
                <a:moveTo>
                  <a:pt x="48" y="624"/>
                </a:moveTo>
                <a:lnTo>
                  <a:pt x="240" y="672"/>
                </a:lnTo>
                <a:lnTo>
                  <a:pt x="432" y="528"/>
                </a:lnTo>
                <a:lnTo>
                  <a:pt x="594" y="630"/>
                </a:lnTo>
                <a:lnTo>
                  <a:pt x="804" y="642"/>
                </a:lnTo>
                <a:lnTo>
                  <a:pt x="762" y="480"/>
                </a:lnTo>
                <a:lnTo>
                  <a:pt x="804" y="306"/>
                </a:lnTo>
                <a:lnTo>
                  <a:pt x="768" y="114"/>
                </a:lnTo>
                <a:lnTo>
                  <a:pt x="624" y="0"/>
                </a:lnTo>
                <a:lnTo>
                  <a:pt x="480" y="192"/>
                </a:lnTo>
                <a:lnTo>
                  <a:pt x="576" y="336"/>
                </a:lnTo>
                <a:lnTo>
                  <a:pt x="336" y="384"/>
                </a:lnTo>
                <a:lnTo>
                  <a:pt x="192" y="288"/>
                </a:lnTo>
                <a:lnTo>
                  <a:pt x="144" y="480"/>
                </a:lnTo>
                <a:lnTo>
                  <a:pt x="0" y="480"/>
                </a:lnTo>
                <a:lnTo>
                  <a:pt x="48" y="624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88" name="Freeform 44" descr="Granite"/>
          <p:cNvSpPr>
            <a:spLocks/>
          </p:cNvSpPr>
          <p:nvPr/>
        </p:nvSpPr>
        <p:spPr bwMode="auto">
          <a:xfrm>
            <a:off x="6705600" y="3008313"/>
            <a:ext cx="1905000" cy="11430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48" y="480"/>
              </a:cxn>
              <a:cxn ang="0">
                <a:pos x="0" y="336"/>
              </a:cxn>
              <a:cxn ang="0">
                <a:pos x="48" y="192"/>
              </a:cxn>
              <a:cxn ang="0">
                <a:pos x="96" y="0"/>
              </a:cxn>
              <a:cxn ang="0">
                <a:pos x="240" y="48"/>
              </a:cxn>
              <a:cxn ang="0">
                <a:pos x="528" y="144"/>
              </a:cxn>
              <a:cxn ang="0">
                <a:pos x="864" y="48"/>
              </a:cxn>
              <a:cxn ang="0">
                <a:pos x="1104" y="48"/>
              </a:cxn>
              <a:cxn ang="0">
                <a:pos x="1200" y="192"/>
              </a:cxn>
              <a:cxn ang="0">
                <a:pos x="1134" y="366"/>
              </a:cxn>
              <a:cxn ang="0">
                <a:pos x="1026" y="420"/>
              </a:cxn>
              <a:cxn ang="0">
                <a:pos x="870" y="384"/>
              </a:cxn>
              <a:cxn ang="0">
                <a:pos x="768" y="480"/>
              </a:cxn>
              <a:cxn ang="0">
                <a:pos x="624" y="480"/>
              </a:cxn>
              <a:cxn ang="0">
                <a:pos x="492" y="630"/>
              </a:cxn>
              <a:cxn ang="0">
                <a:pos x="378" y="576"/>
              </a:cxn>
              <a:cxn ang="0">
                <a:pos x="252" y="678"/>
              </a:cxn>
              <a:cxn ang="0">
                <a:pos x="144" y="720"/>
              </a:cxn>
              <a:cxn ang="0">
                <a:pos x="0" y="672"/>
              </a:cxn>
            </a:cxnLst>
            <a:rect l="0" t="0" r="r" b="b"/>
            <a:pathLst>
              <a:path w="1200" h="720">
                <a:moveTo>
                  <a:pt x="0" y="672"/>
                </a:moveTo>
                <a:lnTo>
                  <a:pt x="48" y="480"/>
                </a:lnTo>
                <a:lnTo>
                  <a:pt x="0" y="336"/>
                </a:lnTo>
                <a:lnTo>
                  <a:pt x="48" y="192"/>
                </a:lnTo>
                <a:lnTo>
                  <a:pt x="96" y="0"/>
                </a:lnTo>
                <a:lnTo>
                  <a:pt x="240" y="48"/>
                </a:lnTo>
                <a:lnTo>
                  <a:pt x="528" y="144"/>
                </a:lnTo>
                <a:lnTo>
                  <a:pt x="864" y="48"/>
                </a:lnTo>
                <a:lnTo>
                  <a:pt x="1104" y="48"/>
                </a:lnTo>
                <a:lnTo>
                  <a:pt x="1200" y="192"/>
                </a:lnTo>
                <a:lnTo>
                  <a:pt x="1134" y="366"/>
                </a:lnTo>
                <a:lnTo>
                  <a:pt x="1026" y="420"/>
                </a:lnTo>
                <a:lnTo>
                  <a:pt x="870" y="384"/>
                </a:lnTo>
                <a:lnTo>
                  <a:pt x="768" y="480"/>
                </a:lnTo>
                <a:lnTo>
                  <a:pt x="624" y="480"/>
                </a:lnTo>
                <a:lnTo>
                  <a:pt x="492" y="630"/>
                </a:lnTo>
                <a:lnTo>
                  <a:pt x="378" y="576"/>
                </a:lnTo>
                <a:lnTo>
                  <a:pt x="252" y="678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89" name="Freeform 45"/>
          <p:cNvSpPr>
            <a:spLocks/>
          </p:cNvSpPr>
          <p:nvPr/>
        </p:nvSpPr>
        <p:spPr bwMode="auto">
          <a:xfrm>
            <a:off x="6477000" y="3084513"/>
            <a:ext cx="76200" cy="1371600"/>
          </a:xfrm>
          <a:custGeom>
            <a:avLst/>
            <a:gdLst/>
            <a:ahLst/>
            <a:cxnLst>
              <a:cxn ang="0">
                <a:pos x="0" y="864"/>
              </a:cxn>
              <a:cxn ang="0">
                <a:pos x="0" y="494"/>
              </a:cxn>
              <a:cxn ang="0">
                <a:pos x="48" y="0"/>
              </a:cxn>
            </a:cxnLst>
            <a:rect l="0" t="0" r="r" b="b"/>
            <a:pathLst>
              <a:path w="48" h="864">
                <a:moveTo>
                  <a:pt x="0" y="864"/>
                </a:moveTo>
                <a:lnTo>
                  <a:pt x="0" y="494"/>
                </a:lnTo>
                <a:lnTo>
                  <a:pt x="48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" name="Group 46"/>
          <p:cNvGrpSpPr>
            <a:grpSpLocks noChangeAspect="1"/>
          </p:cNvGrpSpPr>
          <p:nvPr/>
        </p:nvGrpSpPr>
        <p:grpSpPr bwMode="auto">
          <a:xfrm>
            <a:off x="5772150" y="5770563"/>
            <a:ext cx="1085850" cy="858837"/>
            <a:chOff x="1104" y="2016"/>
            <a:chExt cx="2064" cy="1632"/>
          </a:xfrm>
        </p:grpSpPr>
        <p:grpSp>
          <p:nvGrpSpPr>
            <p:cNvPr id="11" name="Group 47"/>
            <p:cNvGrpSpPr>
              <a:grpSpLocks noChangeAspect="1"/>
            </p:cNvGrpSpPr>
            <p:nvPr/>
          </p:nvGrpSpPr>
          <p:grpSpPr bwMode="auto">
            <a:xfrm>
              <a:off x="1104" y="2448"/>
              <a:ext cx="1066" cy="768"/>
              <a:chOff x="2750" y="1576"/>
              <a:chExt cx="250" cy="259"/>
            </a:xfrm>
          </p:grpSpPr>
          <p:sp>
            <p:nvSpPr>
              <p:cNvPr id="82992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2750" y="1613"/>
                <a:ext cx="251" cy="187"/>
              </a:xfrm>
              <a:prstGeom prst="rect">
                <a:avLst/>
              </a:prstGeom>
              <a:noFill/>
              <a:ln w="1836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3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759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4" name="AutoShape 50"/>
              <p:cNvSpPr>
                <a:spLocks noChangeAspect="1" noChangeArrowheads="1"/>
              </p:cNvSpPr>
              <p:nvPr/>
            </p:nvSpPr>
            <p:spPr bwMode="auto">
              <a:xfrm>
                <a:off x="2844" y="180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5" name="AutoShape 51"/>
              <p:cNvSpPr>
                <a:spLocks noChangeAspect="1" noChangeArrowheads="1"/>
              </p:cNvSpPr>
              <p:nvPr/>
            </p:nvSpPr>
            <p:spPr bwMode="auto">
              <a:xfrm>
                <a:off x="2929" y="180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6" name="AutoShape 52"/>
              <p:cNvSpPr>
                <a:spLocks noChangeAspect="1" noChangeArrowheads="1"/>
              </p:cNvSpPr>
              <p:nvPr/>
            </p:nvSpPr>
            <p:spPr bwMode="auto">
              <a:xfrm>
                <a:off x="2759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7" name="AutoShape 53"/>
              <p:cNvSpPr>
                <a:spLocks noChangeAspect="1" noChangeArrowheads="1"/>
              </p:cNvSpPr>
              <p:nvPr/>
            </p:nvSpPr>
            <p:spPr bwMode="auto">
              <a:xfrm>
                <a:off x="2844" y="1576"/>
                <a:ext cx="63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998" name="AutoShape 54"/>
              <p:cNvSpPr>
                <a:spLocks noChangeAspect="1" noChangeArrowheads="1"/>
              </p:cNvSpPr>
              <p:nvPr/>
            </p:nvSpPr>
            <p:spPr bwMode="auto">
              <a:xfrm>
                <a:off x="2929" y="1576"/>
                <a:ext cx="62" cy="30"/>
              </a:xfrm>
              <a:prstGeom prst="roundRect">
                <a:avLst>
                  <a:gd name="adj" fmla="val 16667"/>
                </a:avLst>
              </a:prstGeom>
              <a:noFill/>
              <a:ln w="1836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999" name="Freeform 55"/>
            <p:cNvSpPr>
              <a:spLocks noChangeAspect="1"/>
            </p:cNvSpPr>
            <p:nvPr/>
          </p:nvSpPr>
          <p:spPr bwMode="auto">
            <a:xfrm>
              <a:off x="1248" y="2832"/>
              <a:ext cx="192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0" y="0"/>
                </a:cxn>
              </a:cxnLst>
              <a:rect l="0" t="0" r="r" b="b"/>
              <a:pathLst>
                <a:path w="1920" h="1">
                  <a:moveTo>
                    <a:pt x="0" y="0"/>
                  </a:moveTo>
                  <a:cubicBezTo>
                    <a:pt x="0" y="0"/>
                    <a:pt x="960" y="0"/>
                    <a:pt x="1920" y="0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56"/>
            <p:cNvGrpSpPr>
              <a:grpSpLocks noChangeAspect="1"/>
            </p:cNvGrpSpPr>
            <p:nvPr/>
          </p:nvGrpSpPr>
          <p:grpSpPr bwMode="auto">
            <a:xfrm>
              <a:off x="1248" y="2016"/>
              <a:ext cx="1872" cy="816"/>
              <a:chOff x="1248" y="2016"/>
              <a:chExt cx="1872" cy="816"/>
            </a:xfrm>
          </p:grpSpPr>
          <p:sp>
            <p:nvSpPr>
              <p:cNvPr id="83001" name="Freeform 57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2" name="Freeform 58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3" name="Freeform 59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60"/>
            <p:cNvGrpSpPr>
              <a:grpSpLocks noChangeAspect="1"/>
            </p:cNvGrpSpPr>
            <p:nvPr/>
          </p:nvGrpSpPr>
          <p:grpSpPr bwMode="auto">
            <a:xfrm flipV="1">
              <a:off x="1248" y="2832"/>
              <a:ext cx="1872" cy="816"/>
              <a:chOff x="1248" y="2016"/>
              <a:chExt cx="1872" cy="816"/>
            </a:xfrm>
          </p:grpSpPr>
          <p:sp>
            <p:nvSpPr>
              <p:cNvPr id="83005" name="Freeform 61"/>
              <p:cNvSpPr>
                <a:spLocks noChangeAspect="1"/>
              </p:cNvSpPr>
              <p:nvPr/>
            </p:nvSpPr>
            <p:spPr bwMode="auto">
              <a:xfrm>
                <a:off x="1248" y="2544"/>
                <a:ext cx="1872" cy="288"/>
              </a:xfrm>
              <a:custGeom>
                <a:avLst/>
                <a:gdLst/>
                <a:ahLst/>
                <a:cxnLst>
                  <a:cxn ang="0">
                    <a:pos x="0" y="288"/>
                  </a:cxn>
                  <a:cxn ang="0">
                    <a:pos x="912" y="240"/>
                  </a:cxn>
                  <a:cxn ang="0">
                    <a:pos x="1872" y="0"/>
                  </a:cxn>
                </a:cxnLst>
                <a:rect l="0" t="0" r="r" b="b"/>
                <a:pathLst>
                  <a:path w="1872" h="288">
                    <a:moveTo>
                      <a:pt x="0" y="288"/>
                    </a:moveTo>
                    <a:cubicBezTo>
                      <a:pt x="300" y="288"/>
                      <a:pt x="600" y="288"/>
                      <a:pt x="912" y="240"/>
                    </a:cubicBezTo>
                    <a:cubicBezTo>
                      <a:pt x="1224" y="192"/>
                      <a:pt x="1548" y="96"/>
                      <a:pt x="1872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6" name="Freeform 62"/>
              <p:cNvSpPr>
                <a:spLocks noChangeAspect="1"/>
              </p:cNvSpPr>
              <p:nvPr/>
            </p:nvSpPr>
            <p:spPr bwMode="auto">
              <a:xfrm>
                <a:off x="1248" y="2304"/>
                <a:ext cx="1824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432"/>
                  </a:cxn>
                  <a:cxn ang="0">
                    <a:pos x="1824" y="0"/>
                  </a:cxn>
                </a:cxnLst>
                <a:rect l="0" t="0" r="r" b="b"/>
                <a:pathLst>
                  <a:path w="1824" h="528">
                    <a:moveTo>
                      <a:pt x="0" y="528"/>
                    </a:moveTo>
                    <a:cubicBezTo>
                      <a:pt x="304" y="524"/>
                      <a:pt x="608" y="520"/>
                      <a:pt x="912" y="432"/>
                    </a:cubicBezTo>
                    <a:cubicBezTo>
                      <a:pt x="1216" y="344"/>
                      <a:pt x="1520" y="172"/>
                      <a:pt x="1824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07" name="Freeform 63"/>
              <p:cNvSpPr>
                <a:spLocks noChangeAspect="1"/>
              </p:cNvSpPr>
              <p:nvPr/>
            </p:nvSpPr>
            <p:spPr bwMode="auto">
              <a:xfrm>
                <a:off x="1248" y="2016"/>
                <a:ext cx="1680" cy="816"/>
              </a:xfrm>
              <a:custGeom>
                <a:avLst/>
                <a:gdLst/>
                <a:ahLst/>
                <a:cxnLst>
                  <a:cxn ang="0">
                    <a:pos x="0" y="816"/>
                  </a:cxn>
                  <a:cxn ang="0">
                    <a:pos x="912" y="672"/>
                  </a:cxn>
                  <a:cxn ang="0">
                    <a:pos x="1680" y="0"/>
                  </a:cxn>
                </a:cxnLst>
                <a:rect l="0" t="0" r="r" b="b"/>
                <a:pathLst>
                  <a:path w="1680" h="816">
                    <a:moveTo>
                      <a:pt x="0" y="816"/>
                    </a:moveTo>
                    <a:cubicBezTo>
                      <a:pt x="316" y="812"/>
                      <a:pt x="632" y="808"/>
                      <a:pt x="912" y="672"/>
                    </a:cubicBezTo>
                    <a:cubicBezTo>
                      <a:pt x="1192" y="536"/>
                      <a:pt x="1436" y="268"/>
                      <a:pt x="168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008" name="Freeform 64" descr="Granite"/>
          <p:cNvSpPr>
            <a:spLocks/>
          </p:cNvSpPr>
          <p:nvPr/>
        </p:nvSpPr>
        <p:spPr bwMode="auto">
          <a:xfrm>
            <a:off x="5029200" y="4913313"/>
            <a:ext cx="1276350" cy="1066800"/>
          </a:xfrm>
          <a:custGeom>
            <a:avLst/>
            <a:gdLst/>
            <a:ahLst/>
            <a:cxnLst>
              <a:cxn ang="0">
                <a:pos x="48" y="624"/>
              </a:cxn>
              <a:cxn ang="0">
                <a:pos x="240" y="672"/>
              </a:cxn>
              <a:cxn ang="0">
                <a:pos x="432" y="528"/>
              </a:cxn>
              <a:cxn ang="0">
                <a:pos x="594" y="630"/>
              </a:cxn>
              <a:cxn ang="0">
                <a:pos x="804" y="642"/>
              </a:cxn>
              <a:cxn ang="0">
                <a:pos x="762" y="480"/>
              </a:cxn>
              <a:cxn ang="0">
                <a:pos x="804" y="306"/>
              </a:cxn>
              <a:cxn ang="0">
                <a:pos x="768" y="114"/>
              </a:cxn>
              <a:cxn ang="0">
                <a:pos x="624" y="0"/>
              </a:cxn>
              <a:cxn ang="0">
                <a:pos x="480" y="192"/>
              </a:cxn>
              <a:cxn ang="0">
                <a:pos x="576" y="336"/>
              </a:cxn>
              <a:cxn ang="0">
                <a:pos x="336" y="384"/>
              </a:cxn>
              <a:cxn ang="0">
                <a:pos x="192" y="288"/>
              </a:cxn>
              <a:cxn ang="0">
                <a:pos x="144" y="480"/>
              </a:cxn>
              <a:cxn ang="0">
                <a:pos x="0" y="480"/>
              </a:cxn>
              <a:cxn ang="0">
                <a:pos x="48" y="624"/>
              </a:cxn>
            </a:cxnLst>
            <a:rect l="0" t="0" r="r" b="b"/>
            <a:pathLst>
              <a:path w="804" h="672">
                <a:moveTo>
                  <a:pt x="48" y="624"/>
                </a:moveTo>
                <a:lnTo>
                  <a:pt x="240" y="672"/>
                </a:lnTo>
                <a:lnTo>
                  <a:pt x="432" y="528"/>
                </a:lnTo>
                <a:lnTo>
                  <a:pt x="594" y="630"/>
                </a:lnTo>
                <a:lnTo>
                  <a:pt x="804" y="642"/>
                </a:lnTo>
                <a:lnTo>
                  <a:pt x="762" y="480"/>
                </a:lnTo>
                <a:lnTo>
                  <a:pt x="804" y="306"/>
                </a:lnTo>
                <a:lnTo>
                  <a:pt x="768" y="114"/>
                </a:lnTo>
                <a:lnTo>
                  <a:pt x="624" y="0"/>
                </a:lnTo>
                <a:lnTo>
                  <a:pt x="480" y="192"/>
                </a:lnTo>
                <a:lnTo>
                  <a:pt x="576" y="336"/>
                </a:lnTo>
                <a:lnTo>
                  <a:pt x="336" y="384"/>
                </a:lnTo>
                <a:lnTo>
                  <a:pt x="192" y="288"/>
                </a:lnTo>
                <a:lnTo>
                  <a:pt x="144" y="480"/>
                </a:lnTo>
                <a:lnTo>
                  <a:pt x="0" y="480"/>
                </a:lnTo>
                <a:lnTo>
                  <a:pt x="48" y="624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09" name="Freeform 65" descr="Granite"/>
          <p:cNvSpPr>
            <a:spLocks/>
          </p:cNvSpPr>
          <p:nvPr/>
        </p:nvSpPr>
        <p:spPr bwMode="auto">
          <a:xfrm>
            <a:off x="6705600" y="4760913"/>
            <a:ext cx="1905000" cy="11430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48" y="480"/>
              </a:cxn>
              <a:cxn ang="0">
                <a:pos x="0" y="336"/>
              </a:cxn>
              <a:cxn ang="0">
                <a:pos x="48" y="192"/>
              </a:cxn>
              <a:cxn ang="0">
                <a:pos x="96" y="0"/>
              </a:cxn>
              <a:cxn ang="0">
                <a:pos x="240" y="48"/>
              </a:cxn>
              <a:cxn ang="0">
                <a:pos x="528" y="144"/>
              </a:cxn>
              <a:cxn ang="0">
                <a:pos x="864" y="48"/>
              </a:cxn>
              <a:cxn ang="0">
                <a:pos x="1104" y="48"/>
              </a:cxn>
              <a:cxn ang="0">
                <a:pos x="1200" y="192"/>
              </a:cxn>
              <a:cxn ang="0">
                <a:pos x="1134" y="366"/>
              </a:cxn>
              <a:cxn ang="0">
                <a:pos x="1026" y="420"/>
              </a:cxn>
              <a:cxn ang="0">
                <a:pos x="870" y="384"/>
              </a:cxn>
              <a:cxn ang="0">
                <a:pos x="768" y="480"/>
              </a:cxn>
              <a:cxn ang="0">
                <a:pos x="624" y="480"/>
              </a:cxn>
              <a:cxn ang="0">
                <a:pos x="492" y="630"/>
              </a:cxn>
              <a:cxn ang="0">
                <a:pos x="378" y="576"/>
              </a:cxn>
              <a:cxn ang="0">
                <a:pos x="252" y="678"/>
              </a:cxn>
              <a:cxn ang="0">
                <a:pos x="144" y="720"/>
              </a:cxn>
              <a:cxn ang="0">
                <a:pos x="0" y="672"/>
              </a:cxn>
            </a:cxnLst>
            <a:rect l="0" t="0" r="r" b="b"/>
            <a:pathLst>
              <a:path w="1200" h="720">
                <a:moveTo>
                  <a:pt x="0" y="672"/>
                </a:moveTo>
                <a:lnTo>
                  <a:pt x="48" y="480"/>
                </a:lnTo>
                <a:lnTo>
                  <a:pt x="0" y="336"/>
                </a:lnTo>
                <a:lnTo>
                  <a:pt x="48" y="192"/>
                </a:lnTo>
                <a:lnTo>
                  <a:pt x="96" y="0"/>
                </a:lnTo>
                <a:lnTo>
                  <a:pt x="240" y="48"/>
                </a:lnTo>
                <a:lnTo>
                  <a:pt x="528" y="144"/>
                </a:lnTo>
                <a:lnTo>
                  <a:pt x="864" y="48"/>
                </a:lnTo>
                <a:lnTo>
                  <a:pt x="1104" y="48"/>
                </a:lnTo>
                <a:lnTo>
                  <a:pt x="1200" y="192"/>
                </a:lnTo>
                <a:lnTo>
                  <a:pt x="1134" y="366"/>
                </a:lnTo>
                <a:lnTo>
                  <a:pt x="1026" y="420"/>
                </a:lnTo>
                <a:lnTo>
                  <a:pt x="870" y="384"/>
                </a:lnTo>
                <a:lnTo>
                  <a:pt x="768" y="480"/>
                </a:lnTo>
                <a:lnTo>
                  <a:pt x="624" y="480"/>
                </a:lnTo>
                <a:lnTo>
                  <a:pt x="492" y="630"/>
                </a:lnTo>
                <a:lnTo>
                  <a:pt x="378" y="576"/>
                </a:lnTo>
                <a:lnTo>
                  <a:pt x="252" y="678"/>
                </a:lnTo>
                <a:lnTo>
                  <a:pt x="144" y="720"/>
                </a:lnTo>
                <a:lnTo>
                  <a:pt x="0" y="672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10" name="Freeform 66"/>
          <p:cNvSpPr>
            <a:spLocks/>
          </p:cNvSpPr>
          <p:nvPr/>
        </p:nvSpPr>
        <p:spPr bwMode="auto">
          <a:xfrm>
            <a:off x="6477000" y="4837113"/>
            <a:ext cx="409575" cy="1354137"/>
          </a:xfrm>
          <a:custGeom>
            <a:avLst/>
            <a:gdLst/>
            <a:ahLst/>
            <a:cxnLst>
              <a:cxn ang="0">
                <a:pos x="258" y="847"/>
              </a:cxn>
              <a:cxn ang="0">
                <a:pos x="6" y="853"/>
              </a:cxn>
              <a:cxn ang="0">
                <a:pos x="0" y="494"/>
              </a:cxn>
              <a:cxn ang="0">
                <a:pos x="48" y="0"/>
              </a:cxn>
            </a:cxnLst>
            <a:rect l="0" t="0" r="r" b="b"/>
            <a:pathLst>
              <a:path w="258" h="853">
                <a:moveTo>
                  <a:pt x="258" y="847"/>
                </a:moveTo>
                <a:lnTo>
                  <a:pt x="6" y="853"/>
                </a:lnTo>
                <a:lnTo>
                  <a:pt x="0" y="494"/>
                </a:lnTo>
                <a:lnTo>
                  <a:pt x="48" y="0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011" name="Text Box 67"/>
          <p:cNvSpPr txBox="1">
            <a:spLocks noChangeArrowheads="1"/>
          </p:cNvSpPr>
          <p:nvPr/>
        </p:nvSpPr>
        <p:spPr bwMode="auto">
          <a:xfrm>
            <a:off x="7010400" y="2438400"/>
            <a:ext cx="14478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40680" rIns="81720" bIns="40680">
            <a:spAutoFit/>
          </a:bodyPr>
          <a:lstStyle/>
          <a:p>
            <a:pPr algn="just" defTabSz="45720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</a:rPr>
              <a:t>Plan Step n</a:t>
            </a:r>
            <a:endParaRPr lang="en-GB" sz="1600">
              <a:solidFill>
                <a:srgbClr val="000066"/>
              </a:solidFill>
            </a:endParaRPr>
          </a:p>
        </p:txBody>
      </p:sp>
      <p:sp>
        <p:nvSpPr>
          <p:cNvPr id="83012" name="Text Box 68"/>
          <p:cNvSpPr txBox="1">
            <a:spLocks noChangeArrowheads="1"/>
          </p:cNvSpPr>
          <p:nvPr/>
        </p:nvSpPr>
        <p:spPr bwMode="auto">
          <a:xfrm>
            <a:off x="7010400" y="4235450"/>
            <a:ext cx="16002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40680" rIns="81720" bIns="40680">
            <a:spAutoFit/>
          </a:bodyPr>
          <a:lstStyle/>
          <a:p>
            <a:pPr algn="just" defTabSz="45720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</a:rPr>
              <a:t>Plan Step n+1</a:t>
            </a:r>
            <a:endParaRPr lang="en-GB" sz="1600">
              <a:solidFill>
                <a:srgbClr val="000066"/>
              </a:solidFill>
            </a:endParaRPr>
          </a:p>
        </p:txBody>
      </p:sp>
      <p:sp>
        <p:nvSpPr>
          <p:cNvPr id="83013" name="Text Box 69"/>
          <p:cNvSpPr txBox="1">
            <a:spLocks noChangeArrowheads="1"/>
          </p:cNvSpPr>
          <p:nvPr/>
        </p:nvSpPr>
        <p:spPr bwMode="auto">
          <a:xfrm>
            <a:off x="7010400" y="5988050"/>
            <a:ext cx="15240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720" tIns="40680" rIns="81720" bIns="40680">
            <a:spAutoFit/>
          </a:bodyPr>
          <a:lstStyle/>
          <a:p>
            <a:pPr algn="just" defTabSz="45720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66"/>
                </a:solidFill>
              </a:rPr>
              <a:t>Plan Step n+2</a:t>
            </a:r>
            <a:endParaRPr lang="en-GB" sz="160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vtoraiko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pivtoraiko_talk</Template>
  <TotalTime>36175</TotalTime>
  <Words>2569</Words>
  <Application>Microsoft Office PowerPoint</Application>
  <PresentationFormat>On-screen Show (4:3)</PresentationFormat>
  <Paragraphs>876</Paragraphs>
  <Slides>86</Slides>
  <Notes>56</Notes>
  <HiddenSlides>0</HiddenSlides>
  <MMClips>14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8" baseType="lpstr">
      <vt:lpstr>pivtoraiko_talk</vt:lpstr>
      <vt:lpstr>CorelDRAW</vt:lpstr>
      <vt:lpstr>A Survey of Differentially Constrained  Planning</vt:lpstr>
      <vt:lpstr>Motion Planning</vt:lpstr>
      <vt:lpstr>Agenda</vt:lpstr>
      <vt:lpstr>Motivation</vt:lpstr>
      <vt:lpstr>Unstructured Environments</vt:lpstr>
      <vt:lpstr>Unstructured and Uncertain</vt:lpstr>
      <vt:lpstr>Unstructured and Uncertain</vt:lpstr>
      <vt:lpstr>Unstructured and Uncertain</vt:lpstr>
      <vt:lpstr>Mobility Constraints</vt:lpstr>
      <vt:lpstr>In the Field…</vt:lpstr>
      <vt:lpstr>Mobility Constraints</vt:lpstr>
      <vt:lpstr>Mobility Constraints</vt:lpstr>
      <vt:lpstr>Extreme Maneuvering</vt:lpstr>
      <vt:lpstr>Arbitrary…</vt:lpstr>
      <vt:lpstr>Dynamics Planning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Definitions</vt:lpstr>
      <vt:lpstr>Outline</vt:lpstr>
      <vt:lpstr>Local/Global</vt:lpstr>
      <vt:lpstr>Local/Global</vt:lpstr>
      <vt:lpstr>Local/Global</vt:lpstr>
      <vt:lpstr>Local/Global</vt:lpstr>
      <vt:lpstr>Local/Global</vt:lpstr>
      <vt:lpstr>Local/Global</vt:lpstr>
      <vt:lpstr>Local/Global</vt:lpstr>
      <vt:lpstr>Egograph</vt:lpstr>
      <vt:lpstr>Outline</vt:lpstr>
      <vt:lpstr>Path Post-Processing</vt:lpstr>
      <vt:lpstr>Topological Property</vt:lpstr>
      <vt:lpstr>Outline</vt:lpstr>
      <vt:lpstr>Control Space Sampling</vt:lpstr>
      <vt:lpstr>Robot-Fixed Search Space</vt:lpstr>
      <vt:lpstr>Outline</vt:lpstr>
      <vt:lpstr>World-Fixed Search Space</vt:lpstr>
      <vt:lpstr>Robot-Fixed vs. World-Fixed</vt:lpstr>
      <vt:lpstr>State Lattice Benefits</vt:lpstr>
      <vt:lpstr>Path Swaths</vt:lpstr>
      <vt:lpstr>World Fixed State Lattice</vt:lpstr>
      <vt:lpstr>World Fixed State Lattice</vt:lpstr>
      <vt:lpstr>World Fixed State Lattice</vt:lpstr>
      <vt:lpstr>Nonholonomic D*</vt:lpstr>
      <vt:lpstr>Nonholonomic D*</vt:lpstr>
      <vt:lpstr>Boss</vt:lpstr>
      <vt:lpstr>World Fixed State Lattice</vt:lpstr>
      <vt:lpstr>Dynamic Search Space</vt:lpstr>
      <vt:lpstr>Dynamic Search Space</vt:lpstr>
      <vt:lpstr>World Fixed State Lattice</vt:lpstr>
      <vt:lpstr>World Fixed State Lattice</vt:lpstr>
      <vt:lpstr>World Fixed State Lattice</vt:lpstr>
      <vt:lpstr>Search Space Comparison</vt:lpstr>
      <vt:lpstr>Outline</vt:lpstr>
      <vt:lpstr>A Few Randomized Planners</vt:lpstr>
      <vt:lpstr>Probabilistic Roadmap</vt:lpstr>
      <vt:lpstr>Learning Phase</vt:lpstr>
      <vt:lpstr>Construction Step</vt:lpstr>
      <vt:lpstr>Query Phase</vt:lpstr>
      <vt:lpstr>Outline</vt:lpstr>
      <vt:lpstr>Original RRT</vt:lpstr>
      <vt:lpstr>RRT in a Nutshell</vt:lpstr>
      <vt:lpstr>RRT Origins</vt:lpstr>
      <vt:lpstr>Rapidly-Exploring</vt:lpstr>
      <vt:lpstr>Voronoi Bias</vt:lpstr>
      <vt:lpstr>Analysis</vt:lpstr>
      <vt:lpstr>Examples</vt:lpstr>
      <vt:lpstr>Quick overview of CBiRRT</vt:lpstr>
      <vt:lpstr>Growing the Tree</vt:lpstr>
      <vt:lpstr>Results</vt:lpstr>
      <vt:lpstr>Outline</vt:lpstr>
      <vt:lpstr>Randomness for Planning</vt:lpstr>
      <vt:lpstr>Derandomized RRT</vt:lpstr>
      <vt:lpstr>Semi-Deterministic RRT</vt:lpstr>
      <vt:lpstr>Now, a Deterministic RRT</vt:lpstr>
      <vt:lpstr>Results</vt:lpstr>
      <vt:lpstr>Results</vt:lpstr>
      <vt:lpstr>Outline</vt:lpstr>
      <vt:lpstr>Mobile Manipulation</vt:lpstr>
      <vt:lpstr>Dynamics Planning</vt:lpstr>
      <vt:lpstr>Summary</vt:lpstr>
    </vt:vector>
  </TitlesOfParts>
  <Company>NREC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Principled Search Space  Design</dc:title>
  <dc:creator>mihail</dc:creator>
  <cp:lastModifiedBy>mihail</cp:lastModifiedBy>
  <cp:revision>462</cp:revision>
  <dcterms:created xsi:type="dcterms:W3CDTF">2009-11-11T22:39:38Z</dcterms:created>
  <dcterms:modified xsi:type="dcterms:W3CDTF">2010-10-20T02:40:40Z</dcterms:modified>
</cp:coreProperties>
</file>