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2" r:id="rId1"/>
  </p:sldMasterIdLst>
  <p:notesMasterIdLst>
    <p:notesMasterId r:id="rId24"/>
  </p:notesMasterIdLst>
  <p:handoutMasterIdLst>
    <p:handoutMasterId r:id="rId25"/>
  </p:handoutMasterIdLst>
  <p:sldIdLst>
    <p:sldId id="843" r:id="rId2"/>
    <p:sldId id="1080" r:id="rId3"/>
    <p:sldId id="1096" r:id="rId4"/>
    <p:sldId id="1097" r:id="rId5"/>
    <p:sldId id="1082" r:id="rId6"/>
    <p:sldId id="1079" r:id="rId7"/>
    <p:sldId id="1064" r:id="rId8"/>
    <p:sldId id="1040" r:id="rId9"/>
    <p:sldId id="1041" r:id="rId10"/>
    <p:sldId id="1042" r:id="rId11"/>
    <p:sldId id="1043" r:id="rId12"/>
    <p:sldId id="1044" r:id="rId13"/>
    <p:sldId id="1046" r:id="rId14"/>
    <p:sldId id="1047" r:id="rId15"/>
    <p:sldId id="1083" r:id="rId16"/>
    <p:sldId id="1077" r:id="rId17"/>
    <p:sldId id="1048" r:id="rId18"/>
    <p:sldId id="1049" r:id="rId19"/>
    <p:sldId id="1051" r:id="rId20"/>
    <p:sldId id="1098" r:id="rId21"/>
    <p:sldId id="1053" r:id="rId22"/>
    <p:sldId id="1109" r:id="rId23"/>
  </p:sldIdLst>
  <p:sldSz cx="9144000" cy="6858000" type="screen4x3"/>
  <p:notesSz cx="6985000" cy="9283700"/>
  <p:embeddedFontLst>
    <p:embeddedFont>
      <p:font typeface="굴림" panose="020B0600000101010101" pitchFamily="34" charset="-127"/>
      <p:regular r:id="rId26"/>
    </p:embeddedFont>
    <p:embeddedFont>
      <p:font typeface="Cambria Math" panose="02040503050406030204" pitchFamily="18" charset="0"/>
      <p:regular r:id="rId27"/>
    </p:embeddedFont>
    <p:embeddedFont>
      <p:font typeface="Comic Sans MS" panose="030F0702030302020204" pitchFamily="66" charset="0"/>
      <p:regular r:id="rId28"/>
      <p:bold r:id="rId29"/>
    </p:embeddedFont>
  </p:embeddedFontLst>
  <p:custDataLst>
    <p:tags r:id="rId30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CC"/>
    <a:srgbClr val="9933FF"/>
    <a:srgbClr val="CC00CC"/>
    <a:srgbClr val="00CC00"/>
    <a:srgbClr val="000000"/>
    <a:srgbClr val="003366"/>
    <a:srgbClr val="E3055F"/>
    <a:srgbClr val="0099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78" autoAdjust="0"/>
    <p:restoredTop sz="60800" autoAdjust="0"/>
  </p:normalViewPr>
  <p:slideViewPr>
    <p:cSldViewPr>
      <p:cViewPr>
        <p:scale>
          <a:sx n="74" d="100"/>
          <a:sy n="74" d="100"/>
        </p:scale>
        <p:origin x="-1637" y="-38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5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134" y="-96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247" cy="4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20" tIns="44810" rIns="89620" bIns="4481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203" y="0"/>
            <a:ext cx="3027247" cy="4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20" tIns="44810" rIns="89620" bIns="448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7332"/>
            <a:ext cx="3027247" cy="4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20" tIns="44810" rIns="89620" bIns="4481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203" y="8817332"/>
            <a:ext cx="3027247" cy="4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20" tIns="44810" rIns="89620" bIns="448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FAB7E75-D5CC-46DE-ABBD-50713EB65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0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247" cy="4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81" rIns="92963" bIns="46481" numCol="1" anchor="t" anchorCtr="0" compatLnSpc="1">
            <a:prstTxWarp prst="textNoShape">
              <a:avLst/>
            </a:prstTxWarp>
          </a:bodyPr>
          <a:lstStyle>
            <a:lvl1pPr algn="l" defTabSz="92887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203" y="0"/>
            <a:ext cx="3027247" cy="4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81" rIns="92963" bIns="46481" numCol="1" anchor="t" anchorCtr="0" compatLnSpc="1">
            <a:prstTxWarp prst="textNoShape">
              <a:avLst/>
            </a:prstTxWarp>
          </a:bodyPr>
          <a:lstStyle>
            <a:lvl1pPr algn="r" defTabSz="92887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7880" y="4409446"/>
            <a:ext cx="5589241" cy="41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81" rIns="92963" bIns="464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7332"/>
            <a:ext cx="3027247" cy="4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81" rIns="92963" bIns="46481" numCol="1" anchor="b" anchorCtr="0" compatLnSpc="1">
            <a:prstTxWarp prst="textNoShape">
              <a:avLst/>
            </a:prstTxWarp>
          </a:bodyPr>
          <a:lstStyle>
            <a:lvl1pPr algn="l" defTabSz="92887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203" y="8817332"/>
            <a:ext cx="3027247" cy="4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3" tIns="46481" rIns="92963" bIns="46481" numCol="1" anchor="b" anchorCtr="0" compatLnSpc="1">
            <a:prstTxWarp prst="textNoShape">
              <a:avLst/>
            </a:prstTxWarp>
          </a:bodyPr>
          <a:lstStyle>
            <a:lvl1pPr algn="r" defTabSz="928878">
              <a:defRPr sz="1200">
                <a:latin typeface="Arial" charset="0"/>
              </a:defRPr>
            </a:lvl1pPr>
          </a:lstStyle>
          <a:p>
            <a:pPr>
              <a:defRPr/>
            </a:pPr>
            <a:fld id="{2FD84249-BFF7-40C6-99A5-AB25FDE05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16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28165" indent="-280064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20254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568356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16458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464559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12661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360763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08865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D76A0E5-B821-412F-99E5-E21FF7AEC7E9}" type="slidenum">
              <a:rPr lang="en-US" sz="1200">
                <a:latin typeface="Arial" charset="0"/>
              </a:rPr>
              <a:pPr eaLnBrk="1" hangingPunct="1"/>
              <a:t>1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6500D-8527-449B-8E1D-B33E6A936208}" type="slidenum">
              <a:rPr lang="en-US"/>
              <a:pPr/>
              <a:t>10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04" y="4410065"/>
            <a:ext cx="5587394" cy="417674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59" tIns="46480" rIns="92959" bIns="4648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6500D-8527-449B-8E1D-B33E6A936208}" type="slidenum">
              <a:rPr lang="en-US"/>
              <a:pPr/>
              <a:t>11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04" y="4410065"/>
            <a:ext cx="5587394" cy="417674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59" tIns="46480" rIns="92959" bIns="4648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6500D-8527-449B-8E1D-B33E6A936208}" type="slidenum">
              <a:rPr lang="en-US"/>
              <a:pPr/>
              <a:t>12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04" y="4410065"/>
            <a:ext cx="5587394" cy="417674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59" tIns="46480" rIns="92959" bIns="4648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6500D-8527-449B-8E1D-B33E6A936208}" type="slidenum">
              <a:rPr lang="en-US"/>
              <a:pPr/>
              <a:t>13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04" y="4410065"/>
            <a:ext cx="5587394" cy="417674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59" tIns="46480" rIns="92959" bIns="4648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6500D-8527-449B-8E1D-B33E6A936208}" type="slidenum">
              <a:rPr lang="en-US"/>
              <a:pPr/>
              <a:t>14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04" y="4410065"/>
            <a:ext cx="5587394" cy="417674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59" tIns="46480" rIns="92959" bIns="4648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6500D-8527-449B-8E1D-B33E6A936208}" type="slidenum">
              <a:rPr lang="en-US"/>
              <a:pPr/>
              <a:t>15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04" y="4410065"/>
            <a:ext cx="5587394" cy="417674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59" tIns="46480" rIns="92959" bIns="4648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6500D-8527-449B-8E1D-B33E6A936208}" type="slidenum">
              <a:rPr lang="en-US"/>
              <a:pPr/>
              <a:t>16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04" y="4410065"/>
            <a:ext cx="5587394" cy="417674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59" tIns="46480" rIns="92959" bIns="4648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6500D-8527-449B-8E1D-B33E6A936208}" type="slidenum">
              <a:rPr lang="en-US"/>
              <a:pPr/>
              <a:t>17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04" y="4410065"/>
            <a:ext cx="5587394" cy="417674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59" tIns="46480" rIns="92959" bIns="4648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6500D-8527-449B-8E1D-B33E6A936208}" type="slidenum">
              <a:rPr lang="en-US"/>
              <a:pPr/>
              <a:t>18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04" y="4410065"/>
            <a:ext cx="5587394" cy="417674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59" tIns="46480" rIns="92959" bIns="4648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D84249-BFF7-40C6-99A5-AB25FDE059E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38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6500D-8527-449B-8E1D-B33E6A936208}" type="slidenum">
              <a:rPr lang="en-US"/>
              <a:pPr/>
              <a:t>2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04" y="4410065"/>
            <a:ext cx="5587394" cy="417674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59" tIns="46480" rIns="92959" bIns="4648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D84249-BFF7-40C6-99A5-AB25FDE059E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47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6500D-8527-449B-8E1D-B33E6A936208}" type="slidenum">
              <a:rPr lang="en-US"/>
              <a:pPr/>
              <a:t>3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04" y="4410065"/>
            <a:ext cx="5587394" cy="417674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59" tIns="46480" rIns="92959" bIns="4648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28165" indent="-280064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20254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568356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16458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464559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12661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360763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08865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D76A0E5-B821-412F-99E5-E21FF7AEC7E9}" type="slidenum">
              <a:rPr lang="en-US" sz="1200">
                <a:latin typeface="Arial" charset="0"/>
              </a:rPr>
              <a:pPr eaLnBrk="1" hangingPunct="1"/>
              <a:t>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28165" indent="-280064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20254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568356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16458" indent="-224051" defTabSz="928878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464559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12661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360763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08865" indent="-224051" algn="ctr" defTabSz="92887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D76A0E5-B821-412F-99E5-E21FF7AEC7E9}" type="slidenum">
              <a:rPr lang="en-US" sz="1200">
                <a:latin typeface="Arial" charset="0"/>
              </a:rPr>
              <a:pPr eaLnBrk="1" hangingPunct="1"/>
              <a:t>5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6500D-8527-449B-8E1D-B33E6A936208}" type="slidenum">
              <a:rPr lang="en-US"/>
              <a:pPr/>
              <a:t>6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04" y="4410065"/>
            <a:ext cx="5587394" cy="417674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59" tIns="46480" rIns="92959" bIns="4648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6500D-8527-449B-8E1D-B33E6A936208}" type="slidenum">
              <a:rPr lang="en-US"/>
              <a:pPr/>
              <a:t>7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04" y="4410065"/>
            <a:ext cx="5587394" cy="417674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59" tIns="46480" rIns="92959" bIns="4648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6500D-8527-449B-8E1D-B33E6A936208}" type="slidenum">
              <a:rPr lang="en-US"/>
              <a:pPr/>
              <a:t>8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04" y="4410065"/>
            <a:ext cx="5587394" cy="417674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59" tIns="46480" rIns="92959" bIns="4648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6500D-8527-449B-8E1D-B33E6A936208}" type="slidenum">
              <a:rPr lang="en-US"/>
              <a:pPr/>
              <a:t>9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804" y="4410065"/>
            <a:ext cx="5587394" cy="417674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59" tIns="46480" rIns="92959" bIns="46480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u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738EA-EDC5-4160-8033-1412CCD0B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7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C9C7-7806-4714-B562-8943C394E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0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BA637-FAB1-4EC9-B06F-061AC0616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55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8740F-BCDD-4EE6-A0E5-3DE20423C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9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1ECAF-76C4-47C4-8A6F-70B388F32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0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10FEC-9A6A-455B-AFC4-0BF707340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6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C953-F52A-4D4C-9B9D-86BE0DD06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6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1ADD2-DEC4-4119-A7B4-BAAF7329F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6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324E5-D858-40EB-9439-76F623807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BF32A-C3C2-422D-9603-FAA004138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5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FDFAA-47D3-4402-837B-0323FFE62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7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Maria-Florina Balcan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BB211-44BB-447C-B87B-D007ED6B3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7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Times New Roman" pitchFamily="18" charset="0"/>
              </a:defRPr>
            </a:lvl1pPr>
          </a:lstStyle>
          <a:p>
            <a:pPr>
              <a:defRPr/>
            </a:pPr>
            <a:fld id="{E5BE2F24-99DB-4732-96BB-961BF0F9C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79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u="sng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5.png"/><Relationship Id="rId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13" Type="http://schemas.openxmlformats.org/officeDocument/2006/relationships/image" Target="../media/image14.png"/><Relationship Id="rId18" Type="http://schemas.openxmlformats.org/officeDocument/2006/relationships/image" Target="../media/image20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.png"/><Relationship Id="rId17" Type="http://schemas.openxmlformats.org/officeDocument/2006/relationships/image" Target="../media/image19.png"/><Relationship Id="rId2" Type="http://schemas.openxmlformats.org/officeDocument/2006/relationships/tags" Target="../tags/tag3.xml"/><Relationship Id="rId16" Type="http://schemas.openxmlformats.org/officeDocument/2006/relationships/image" Target="../media/image17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9.png"/><Relationship Id="rId5" Type="http://schemas.openxmlformats.org/officeDocument/2006/relationships/tags" Target="../tags/tag6.xml"/><Relationship Id="rId15" Type="http://schemas.openxmlformats.org/officeDocument/2006/relationships/image" Target="../media/image16.png"/><Relationship Id="rId10" Type="http://schemas.openxmlformats.org/officeDocument/2006/relationships/image" Target="../media/image8.png"/><Relationship Id="rId19" Type="http://schemas.openxmlformats.org/officeDocument/2006/relationships/image" Target="../media/image21.png"/><Relationship Id="rId4" Type="http://schemas.openxmlformats.org/officeDocument/2006/relationships/tags" Target="../tags/tag5.xml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10.png"/><Relationship Id="rId4" Type="http://schemas.openxmlformats.org/officeDocument/2006/relationships/image" Target="../media/image8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0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0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0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3.png"/><Relationship Id="rId4" Type="http://schemas.openxmlformats.org/officeDocument/2006/relationships/image" Target="../media/image2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10.png"/><Relationship Id="rId4" Type="http://schemas.openxmlformats.org/officeDocument/2006/relationships/image" Target="../media/image4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1447800" y="4419600"/>
            <a:ext cx="579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0000CC"/>
                </a:solidFill>
              </a:rPr>
              <a:t>Maria-</a:t>
            </a:r>
            <a:r>
              <a:rPr lang="en-US" sz="2800" dirty="0" err="1">
                <a:solidFill>
                  <a:srgbClr val="0000CC"/>
                </a:solidFill>
              </a:rPr>
              <a:t>Florina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Balcan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47800" y="4953000"/>
            <a:ext cx="579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 smtClean="0"/>
              <a:t>10/17/2016</a:t>
            </a:r>
            <a:endParaRPr lang="en-US" sz="24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81000" y="15240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3800" dirty="0" smtClean="0">
                <a:solidFill>
                  <a:srgbClr val="0000CC"/>
                </a:solidFill>
              </a:rPr>
              <a:t>Principal Component Analysis (PCA)</a:t>
            </a:r>
            <a:endParaRPr lang="en-US" sz="3800" dirty="0">
              <a:solidFill>
                <a:srgbClr val="0000CC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" y="2590800"/>
            <a:ext cx="853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3600" dirty="0" smtClean="0">
                <a:solidFill>
                  <a:srgbClr val="0000CC"/>
                </a:solidFill>
              </a:rPr>
              <a:t>Learning Representations.</a:t>
            </a:r>
          </a:p>
          <a:p>
            <a:pPr eaLnBrk="1" hangingPunct="1">
              <a:lnSpc>
                <a:spcPct val="125000"/>
              </a:lnSpc>
            </a:pPr>
            <a:r>
              <a:rPr lang="en-US" sz="3600" dirty="0">
                <a:solidFill>
                  <a:srgbClr val="0000CC"/>
                </a:solidFill>
              </a:rPr>
              <a:t>Dimensionality Reduction. </a:t>
            </a:r>
          </a:p>
        </p:txBody>
      </p:sp>
    </p:spTree>
    <p:extLst>
      <p:ext uri="{BB962C8B-B14F-4D97-AF65-F5344CB8AC3E}">
        <p14:creationId xmlns:p14="http://schemas.microsoft.com/office/powerpoint/2010/main" val="19362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Principal Component Analysis (PCA)</a:t>
            </a:r>
            <a:endParaRPr lang="en-US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6553200" y="1843088"/>
            <a:ext cx="2411302" cy="2728912"/>
            <a:chOff x="504671" y="1494063"/>
            <a:chExt cx="3152929" cy="3262312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60358" b="32646"/>
            <a:stretch>
              <a:fillRect/>
            </a:stretch>
          </p:blipFill>
          <p:spPr bwMode="auto">
            <a:xfrm>
              <a:off x="504671" y="1494063"/>
              <a:ext cx="3152929" cy="3262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 rot="18693596">
              <a:off x="2283838" y="2428844"/>
              <a:ext cx="833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</a:t>
              </a:r>
              <a:r>
                <a:rPr lang="en-US" b="1" baseline="30000" dirty="0" smtClean="0">
                  <a:solidFill>
                    <a:srgbClr val="FF0000"/>
                  </a:solidFill>
                </a:rPr>
                <a:t>st</a:t>
              </a:r>
              <a:r>
                <a:rPr lang="en-US" b="1" dirty="0" smtClean="0">
                  <a:solidFill>
                    <a:srgbClr val="FF0000"/>
                  </a:solidFill>
                </a:rPr>
                <a:t> PC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230149" y="2126288"/>
              <a:ext cx="1589251" cy="1378912"/>
              <a:chOff x="1230149" y="2126288"/>
              <a:chExt cx="1589251" cy="1378912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1295400" y="2286000"/>
                <a:ext cx="1524000" cy="12192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 rot="2329678">
                <a:off x="1230149" y="2126288"/>
                <a:ext cx="886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b="1" baseline="30000" dirty="0" smtClean="0">
                    <a:solidFill>
                      <a:srgbClr val="FF0000"/>
                    </a:solidFill>
                  </a:rPr>
                  <a:t>nd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PC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381000" y="101096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C00CC"/>
                </a:solidFill>
              </a:rPr>
              <a:t>Principal Components (PC) are orthogonal directions that capture most of the variance in the data</a:t>
            </a:r>
            <a:r>
              <a:rPr lang="en-US" sz="2400" dirty="0" smtClean="0">
                <a:solidFill>
                  <a:srgbClr val="CC00CC"/>
                </a:solidFill>
              </a:rPr>
              <a:t>.</a:t>
            </a:r>
            <a:endParaRPr lang="en-US" sz="2400" dirty="0">
              <a:solidFill>
                <a:srgbClr val="CC00CC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76400" y="2438400"/>
            <a:ext cx="2590800" cy="1783009"/>
            <a:chOff x="833944" y="4876800"/>
            <a:chExt cx="2590800" cy="1783009"/>
          </a:xfrm>
        </p:grpSpPr>
        <p:grpSp>
          <p:nvGrpSpPr>
            <p:cNvPr id="13" name="Group 26"/>
            <p:cNvGrpSpPr/>
            <p:nvPr/>
          </p:nvGrpSpPr>
          <p:grpSpPr>
            <a:xfrm>
              <a:off x="833944" y="5105401"/>
              <a:ext cx="1488586" cy="1554408"/>
              <a:chOff x="1143000" y="5065478"/>
              <a:chExt cx="654978" cy="740193"/>
            </a:xfrm>
          </p:grpSpPr>
          <p:cxnSp>
            <p:nvCxnSpPr>
              <p:cNvPr id="19" name="Straight Arrow Connector 18"/>
              <p:cNvCxnSpPr>
                <a:endCxn id="24" idx="4"/>
              </p:cNvCxnSpPr>
              <p:nvPr/>
            </p:nvCxnSpPr>
            <p:spPr>
              <a:xfrm rot="5400000" flipH="1" flipV="1">
                <a:off x="1067126" y="5180479"/>
                <a:ext cx="685800" cy="5148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19"/>
              <p:cNvGrpSpPr/>
              <p:nvPr/>
            </p:nvGrpSpPr>
            <p:grpSpPr>
              <a:xfrm>
                <a:off x="1143000" y="5065478"/>
                <a:ext cx="654978" cy="740193"/>
                <a:chOff x="1814244" y="2398478"/>
                <a:chExt cx="654978" cy="740193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16200000" flipH="1">
                  <a:off x="2333579" y="2425923"/>
                  <a:ext cx="125771" cy="109625"/>
                </a:xfrm>
                <a:prstGeom prst="line">
                  <a:avLst/>
                </a:prstGeom>
                <a:ln w="38100">
                  <a:solidFill>
                    <a:srgbClr val="00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V="1">
                  <a:off x="1814244" y="2543627"/>
                  <a:ext cx="654978" cy="595044"/>
                </a:xfrm>
                <a:prstGeom prst="line">
                  <a:avLst/>
                </a:prstGeom>
                <a:ln w="571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Oval 23"/>
                <p:cNvSpPr/>
                <p:nvPr/>
              </p:nvSpPr>
              <p:spPr>
                <a:xfrm>
                  <a:off x="2317164" y="2398478"/>
                  <a:ext cx="43107" cy="295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168439" y="4971016"/>
                  <a:ext cx="1256305" cy="3629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i</m:t>
                            </m:r>
                          </m:sub>
                        </m:sSub>
                        <m:r>
                          <a:rPr lang="en-US" sz="1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18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v</m:t>
                        </m:r>
                        <m:r>
                          <a:rPr lang="en-US" sz="18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⋅  </m:t>
                        </m:r>
                        <m:sSub>
                          <m:sSubPr>
                            <m:ctrlPr>
                              <a:rPr lang="en-US" sz="1800" i="1" dirty="0" err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dirty="0" err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dirty="0" err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lang="en-US" sz="1800" baseline="-25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8439" y="4971016"/>
                  <a:ext cx="1256305" cy="36298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512543" y="4876800"/>
                  <a:ext cx="485582" cy="4298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2543" y="4876800"/>
                  <a:ext cx="485582" cy="42988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98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930652" y="5702832"/>
                  <a:ext cx="999120" cy="4298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v</m:t>
                        </m:r>
                        <m:r>
                          <a:rPr lang="en-US" sz="24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⋅  </m:t>
                        </m:r>
                        <m:sSub>
                          <m:sSubPr>
                            <m:ctrlPr>
                              <a:rPr lang="en-US" sz="2400" i="1" dirty="0" err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dirty="0" err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dirty="0" err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0652" y="5702832"/>
                  <a:ext cx="999120" cy="42988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28"/>
          <p:cNvSpPr txBox="1"/>
          <p:nvPr/>
        </p:nvSpPr>
        <p:spPr>
          <a:xfrm>
            <a:off x="381000" y="1905000"/>
            <a:ext cx="7547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PC – direction of greatest variability in data</a:t>
            </a:r>
            <a:r>
              <a:rPr lang="en-US" sz="2000" dirty="0"/>
              <a:t>.</a:t>
            </a:r>
            <a:endParaRPr lang="en-US" sz="20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76199" y="4397514"/>
            <a:ext cx="6705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</a:t>
            </a:r>
            <a:r>
              <a:rPr lang="en-US" sz="2000" dirty="0"/>
              <a:t>PC – Next orthogonal (uncorrelated) direction of greatest variability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522106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(remove all variability in first direction, then find next direction of greatest variability)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4300" y="6076890"/>
            <a:ext cx="2628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And so on …</a:t>
            </a:r>
          </a:p>
        </p:txBody>
      </p:sp>
    </p:spTree>
    <p:extLst>
      <p:ext uri="{BB962C8B-B14F-4D97-AF65-F5344CB8AC3E}">
        <p14:creationId xmlns:p14="http://schemas.microsoft.com/office/powerpoint/2010/main" val="246328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Principal Component Analysis (PCA)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4800" y="1095299"/>
                <a:ext cx="62651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 smtClean="0">
                    <a:latin typeface="+mj-lt"/>
                    <a:cs typeface="Arial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0000CC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CC"/>
                            </a:solidFill>
                            <a:latin typeface="Cambria Math"/>
                            <a:cs typeface="Arial" pitchFamily="34" charset="0"/>
                          </a:rPr>
                          <m:t>v</m:t>
                        </m:r>
                      </m:e>
                      <m:sub>
                        <m:r>
                          <a:rPr lang="en-US" sz="2000" i="0" dirty="0" smtClean="0">
                            <a:solidFill>
                              <a:srgbClr val="0000CC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CC"/>
                    </a:solidFill>
                    <a:latin typeface="+mj-lt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0000CC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CC"/>
                            </a:solidFill>
                            <a:latin typeface="Cambria Math"/>
                            <a:cs typeface="Arial" pitchFamily="34" charset="0"/>
                          </a:rPr>
                          <m:t>v</m:t>
                        </m:r>
                      </m:e>
                      <m:sub>
                        <m:r>
                          <a:rPr lang="en-US" sz="2000" i="0" dirty="0" smtClean="0">
                            <a:solidFill>
                              <a:srgbClr val="0000CC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CC"/>
                    </a:solidFill>
                    <a:latin typeface="+mj-lt"/>
                    <a:cs typeface="Arial" pitchFamily="34" charset="0"/>
                  </a:rPr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0000CC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CC"/>
                            </a:solidFill>
                            <a:latin typeface="Cambria Math"/>
                            <a:cs typeface="Arial" pitchFamily="34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 dirty="0" err="1" smtClean="0">
                            <a:solidFill>
                              <a:srgbClr val="0000CC"/>
                            </a:solidFill>
                            <a:latin typeface="Cambria Math"/>
                            <a:cs typeface="Arial" pitchFamily="34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CC"/>
                    </a:solidFill>
                    <a:latin typeface="+mj-lt"/>
                    <a:cs typeface="Arial" pitchFamily="34" charset="0"/>
                  </a:rPr>
                  <a:t> </a:t>
                </a:r>
                <a:r>
                  <a:rPr lang="en-US" sz="2000" dirty="0" smtClean="0">
                    <a:latin typeface="+mj-lt"/>
                    <a:cs typeface="Arial" pitchFamily="34" charset="0"/>
                  </a:rPr>
                  <a:t>denote the </a:t>
                </a:r>
                <a:r>
                  <a:rPr lang="en-US" sz="2000" dirty="0" smtClean="0">
                    <a:solidFill>
                      <a:srgbClr val="0000CC"/>
                    </a:solidFill>
                    <a:latin typeface="+mj-lt"/>
                    <a:cs typeface="Arial" pitchFamily="34" charset="0"/>
                  </a:rPr>
                  <a:t>d</a:t>
                </a:r>
                <a:r>
                  <a:rPr lang="en-US" sz="2000" dirty="0" smtClean="0">
                    <a:latin typeface="+mj-lt"/>
                    <a:cs typeface="Arial" pitchFamily="34" charset="0"/>
                  </a:rPr>
                  <a:t> principal components.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095299"/>
                <a:ext cx="6265177" cy="400110"/>
              </a:xfrm>
              <a:prstGeom prst="rect">
                <a:avLst/>
              </a:prstGeom>
              <a:blipFill rotWithShape="1">
                <a:blip r:embed="rId9"/>
                <a:stretch>
                  <a:fillRect l="-973" t="-7692" r="-195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 cstate="print"/>
          <a:srcRect r="58974" b="32646"/>
          <a:stretch>
            <a:fillRect/>
          </a:stretch>
        </p:blipFill>
        <p:spPr bwMode="auto">
          <a:xfrm>
            <a:off x="7010400" y="876300"/>
            <a:ext cx="1828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>
            <a:off x="7620000" y="1562100"/>
            <a:ext cx="685800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619249" y="3646864"/>
            <a:ext cx="3181351" cy="696536"/>
          </a:xfrm>
          <a:prstGeom prst="rect">
            <a:avLst/>
          </a:prstGeom>
          <a:noFill/>
          <a:ln/>
          <a:effectLst/>
        </p:spPr>
      </p:pic>
      <p:pic>
        <p:nvPicPr>
          <p:cNvPr id="37" name="Picture 3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685800" y="4643918"/>
            <a:ext cx="4102286" cy="394451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762000" y="6091718"/>
            <a:ext cx="1183301" cy="262693"/>
          </a:xfrm>
          <a:prstGeom prst="rect">
            <a:avLst/>
          </a:prstGeom>
          <a:noFill/>
          <a:ln/>
          <a:effectLst/>
        </p:spPr>
      </p:pic>
      <p:pic>
        <p:nvPicPr>
          <p:cNvPr id="40" name="Picture 3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2722652" y="6098641"/>
            <a:ext cx="2208995" cy="302159"/>
          </a:xfrm>
          <a:prstGeom prst="rect">
            <a:avLst/>
          </a:prstGeom>
          <a:noFill/>
          <a:ln/>
          <a:effectLst/>
        </p:spPr>
      </p:pic>
      <p:grpSp>
        <p:nvGrpSpPr>
          <p:cNvPr id="16" name="Group 15"/>
          <p:cNvGrpSpPr/>
          <p:nvPr/>
        </p:nvGrpSpPr>
        <p:grpSpPr>
          <a:xfrm>
            <a:off x="5738970" y="6019800"/>
            <a:ext cx="2185830" cy="457200"/>
            <a:chOff x="5738970" y="5715000"/>
            <a:chExt cx="2185830" cy="457200"/>
          </a:xfrm>
        </p:grpSpPr>
        <p:pic>
          <p:nvPicPr>
            <p:cNvPr id="44" name="Picture 43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5738970" y="5798123"/>
              <a:ext cx="2130068" cy="302155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5" name="Rectangle 44"/>
            <p:cNvSpPr/>
            <p:nvPr/>
          </p:nvSpPr>
          <p:spPr>
            <a:xfrm>
              <a:off x="6096000" y="5715000"/>
              <a:ext cx="1828800" cy="4572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5800" y="5101118"/>
            <a:ext cx="7696200" cy="646331"/>
            <a:chOff x="685800" y="4800600"/>
            <a:chExt cx="7696200" cy="646331"/>
          </a:xfrm>
        </p:grpSpPr>
        <p:pic>
          <p:nvPicPr>
            <p:cNvPr id="38" name="Picture 37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685800" y="4960922"/>
              <a:ext cx="4495800" cy="29687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5585401" y="4800600"/>
              <a:ext cx="27965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Wrap constraints into the </a:t>
              </a:r>
            </a:p>
            <a:p>
              <a:r>
                <a:rPr lang="en-US" dirty="0" smtClean="0">
                  <a:solidFill>
                    <a:srgbClr val="C00000"/>
                  </a:solidFill>
                </a:rPr>
                <a:t>objective function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0735" y="1480397"/>
                <a:ext cx="2521953" cy="428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 dirty="0" smtClean="0">
                              <a:latin typeface="Cambria Math"/>
                              <a:cs typeface="Arial" pitchFamily="34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 dirty="0" smtClean="0">
                              <a:latin typeface="Cambria Math"/>
                              <a:cs typeface="Arial" pitchFamily="34" charset="0"/>
                            </a:rPr>
                            <m:t>i</m:t>
                          </m:r>
                        </m:sub>
                      </m:sSub>
                      <m:r>
                        <a:rPr lang="en-US" sz="2000" i="0" dirty="0" smtClean="0">
                          <a:latin typeface="Cambria Math"/>
                          <a:cs typeface="Arial" pitchFamily="34" charset="0"/>
                        </a:rPr>
                        <m:t>⋅ </m:t>
                      </m:r>
                      <m:sSub>
                        <m:sSubPr>
                          <m:ctrlPr>
                            <a:rPr lang="en-US" sz="2000" i="1" dirty="0" err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 dirty="0" err="1" smtClean="0">
                              <a:latin typeface="Cambria Math"/>
                              <a:cs typeface="Arial" pitchFamily="34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 dirty="0" err="1" smtClean="0">
                              <a:latin typeface="Cambria Math"/>
                              <a:cs typeface="Arial" pitchFamily="34" charset="0"/>
                            </a:rPr>
                            <m:t>j</m:t>
                          </m:r>
                        </m:sub>
                      </m:sSub>
                      <m:r>
                        <a:rPr lang="en-US" sz="2000" i="0" dirty="0" smtClean="0">
                          <a:latin typeface="Cambria Math"/>
                          <a:cs typeface="Arial" pitchFamily="34" charset="0"/>
                        </a:rPr>
                        <m:t> =</m:t>
                      </m:r>
                      <m:r>
                        <a:rPr lang="en-US" sz="2000" b="0" i="0" dirty="0" smtClean="0">
                          <a:latin typeface="Cambria Math"/>
                          <a:cs typeface="Arial" pitchFamily="34" charset="0"/>
                        </a:rPr>
                        <m:t>0, </m:t>
                      </m:r>
                      <m:r>
                        <m:rPr>
                          <m:sty m:val="p"/>
                        </m:rPr>
                        <a:rPr lang="en-US" sz="2000" i="0" dirty="0" smtClean="0">
                          <a:latin typeface="Cambria Math"/>
                          <a:cs typeface="Arial" pitchFamily="34" charset="0"/>
                        </a:rPr>
                        <m:t>i</m:t>
                      </m:r>
                      <m:r>
                        <a:rPr lang="en-US" sz="2000" i="0" dirty="0" smtClean="0">
                          <a:latin typeface="Cambria Math"/>
                          <a:cs typeface="Arial" pitchFamily="34" charset="0"/>
                        </a:rPr>
                        <m:t>≠ </m:t>
                      </m:r>
                      <m:r>
                        <m:rPr>
                          <m:sty m:val="p"/>
                        </m:rPr>
                        <a:rPr lang="en-US" sz="2000" i="0" dirty="0" smtClean="0">
                          <a:latin typeface="Cambria Math"/>
                          <a:cs typeface="Arial" pitchFamily="34" charset="0"/>
                        </a:rPr>
                        <m:t>j</m:t>
                      </m:r>
                    </m:oMath>
                  </m:oMathPara>
                </a14:m>
                <a:endParaRPr lang="en-US" sz="20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35" y="1480397"/>
                <a:ext cx="2521953" cy="428515"/>
              </a:xfrm>
              <a:prstGeom prst="rect">
                <a:avLst/>
              </a:prstGeom>
              <a:blipFill rotWithShape="1">
                <a:blip r:embed="rId17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04800" y="3185382"/>
            <a:ext cx="7614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cs typeface="Arial" pitchFamily="34" charset="0"/>
              </a:rPr>
              <a:t>Find vector that maximizes sample variance of </a:t>
            </a:r>
            <a:r>
              <a:rPr lang="en-US" sz="2000" dirty="0" smtClean="0">
                <a:cs typeface="Arial" pitchFamily="34" charset="0"/>
              </a:rPr>
              <a:t>projected data</a:t>
            </a:r>
            <a:endParaRPr lang="en-US" sz="2000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14600" y="1504890"/>
                <a:ext cx="26246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cs typeface="Arial" pitchFamily="34" charset="0"/>
                  </a:rPr>
                  <a:t>a</a:t>
                </a:r>
                <a:r>
                  <a:rPr lang="en-US" sz="2000" dirty="0" smtClean="0">
                    <a:cs typeface="Arial" pitchFamily="34" charset="0"/>
                  </a:rPr>
                  <a:t>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latin typeface="Cambria Math"/>
                            <a:cs typeface="Arial" pitchFamily="34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 dirty="0" smtClean="0">
                            <a:latin typeface="Cambria Math"/>
                            <a:cs typeface="Arial" pitchFamily="34" charset="0"/>
                          </a:rPr>
                          <m:t>i</m:t>
                        </m:r>
                      </m:sub>
                    </m:sSub>
                    <m:r>
                      <a:rPr lang="en-US" sz="2000" i="0" dirty="0" smtClean="0">
                        <a:latin typeface="Cambria Math"/>
                        <a:cs typeface="Arial" pitchFamily="34" charset="0"/>
                      </a:rPr>
                      <m:t>⋅ </m:t>
                    </m:r>
                    <m:sSub>
                      <m:sSubPr>
                        <m:ctrlPr>
                          <a:rPr lang="en-US" sz="2000" i="1" dirty="0" err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 dirty="0" err="1" smtClean="0">
                            <a:latin typeface="Cambria Math"/>
                            <a:cs typeface="Arial" pitchFamily="34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/>
                            <a:cs typeface="Arial" pitchFamily="34" charset="0"/>
                          </a:rPr>
                          <m:t>i</m:t>
                        </m:r>
                      </m:sub>
                    </m:sSub>
                    <m:r>
                      <a:rPr lang="en-US" sz="2000" i="0" dirty="0" smtClean="0">
                        <a:latin typeface="Cambria Math"/>
                        <a:cs typeface="Arial" pitchFamily="34" charset="0"/>
                      </a:rPr>
                      <m:t> =1</m:t>
                    </m:r>
                    <m:r>
                      <a:rPr lang="en-US" sz="2000" b="0" i="0" dirty="0" smtClean="0">
                        <a:latin typeface="Cambria Math"/>
                        <a:cs typeface="Arial" pitchFamily="34" charset="0"/>
                      </a:rPr>
                      <m:t>,   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/>
                        <a:cs typeface="Arial" pitchFamily="34" charset="0"/>
                      </a:rPr>
                      <m:t>i</m:t>
                    </m:r>
                    <m:r>
                      <a:rPr lang="en-US" sz="2000" b="0" i="0" dirty="0" smtClean="0">
                        <a:latin typeface="Cambria Math"/>
                        <a:cs typeface="Arial" pitchFamily="34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2000" i="0" dirty="0" smtClean="0">
                        <a:latin typeface="Cambria Math"/>
                        <a:cs typeface="Arial" pitchFamily="34" charset="0"/>
                      </a:rPr>
                      <m:t>j</m:t>
                    </m:r>
                  </m:oMath>
                </a14:m>
                <a:endParaRPr lang="en-US" sz="20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504890"/>
                <a:ext cx="2624693" cy="400110"/>
              </a:xfrm>
              <a:prstGeom prst="rect">
                <a:avLst/>
              </a:prstGeom>
              <a:blipFill rotWithShape="1">
                <a:blip r:embed="rId18"/>
                <a:stretch>
                  <a:fillRect l="-2558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81001" y="2647890"/>
                <a:ext cx="64230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 smtClean="0">
                    <a:latin typeface="+mj-lt"/>
                    <a:cs typeface="Arial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0000CC"/>
                        </a:solidFill>
                        <a:latin typeface="Cambria Math"/>
                        <a:cs typeface="Arial" pitchFamily="34" charset="0"/>
                      </a:rPr>
                      <m:t>X</m:t>
                    </m:r>
                    <m:r>
                      <a:rPr lang="en-US" sz="2000" i="0" dirty="0" smtClean="0">
                        <a:solidFill>
                          <a:srgbClr val="0000CC"/>
                        </a:solidFill>
                        <a:latin typeface="Cambria Math"/>
                        <a:cs typeface="Arial" pitchFamily="34" charset="0"/>
                      </a:rPr>
                      <m:t>=[</m:t>
                    </m:r>
                    <m:sSub>
                      <m:sSubPr>
                        <m:ctrlPr>
                          <a:rPr lang="en-US" sz="2000" i="1" dirty="0" smtClean="0">
                            <a:solidFill>
                              <a:srgbClr val="0000CC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CC"/>
                            </a:solidFill>
                            <a:latin typeface="Cambria Math"/>
                            <a:cs typeface="Arial" pitchFamily="34" charset="0"/>
                          </a:rPr>
                          <m:t>x</m:t>
                        </m:r>
                      </m:e>
                      <m:sub>
                        <m:r>
                          <a:rPr lang="en-US" sz="2000" i="0" dirty="0" smtClean="0">
                            <a:solidFill>
                              <a:srgbClr val="0000CC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0" dirty="0" smtClean="0">
                        <a:solidFill>
                          <a:srgbClr val="0000CC"/>
                        </a:solidFill>
                        <a:latin typeface="Cambria Math"/>
                        <a:cs typeface="Arial" pitchFamily="34" charset="0"/>
                      </a:rPr>
                      <m:t>, </m:t>
                    </m:r>
                    <m:sSub>
                      <m:sSubPr>
                        <m:ctrlPr>
                          <a:rPr lang="en-US" sz="2000" i="1" dirty="0" smtClean="0">
                            <a:solidFill>
                              <a:srgbClr val="0000CC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CC"/>
                            </a:solidFill>
                            <a:latin typeface="Cambria Math"/>
                            <a:cs typeface="Arial" pitchFamily="34" charset="0"/>
                          </a:rPr>
                          <m:t>x</m:t>
                        </m:r>
                      </m:e>
                      <m:sub>
                        <m:r>
                          <a:rPr lang="en-US" sz="2000" i="0" dirty="0" smtClean="0">
                            <a:solidFill>
                              <a:srgbClr val="0000CC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0" dirty="0" smtClean="0">
                        <a:solidFill>
                          <a:srgbClr val="0000CC"/>
                        </a:solidFill>
                        <a:latin typeface="Cambria Math"/>
                        <a:cs typeface="Arial" pitchFamily="34" charset="0"/>
                      </a:rPr>
                      <m:t>, …, </m:t>
                    </m:r>
                    <m:sSub>
                      <m:sSubPr>
                        <m:ctrlPr>
                          <a:rPr lang="en-US" sz="2000" i="1" dirty="0" err="1" smtClean="0">
                            <a:solidFill>
                              <a:srgbClr val="0000CC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 dirty="0" err="1" smtClean="0">
                            <a:solidFill>
                              <a:srgbClr val="0000CC"/>
                            </a:solidFill>
                            <a:latin typeface="Cambria Math"/>
                            <a:cs typeface="Arial" pitchFamily="34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 dirty="0" err="1" smtClean="0">
                            <a:solidFill>
                              <a:srgbClr val="0000CC"/>
                            </a:solidFill>
                            <a:latin typeface="Cambria Math"/>
                            <a:cs typeface="Arial" pitchFamily="34" charset="0"/>
                          </a:rPr>
                          <m:t>n</m:t>
                        </m:r>
                      </m:sub>
                    </m:sSub>
                    <m:r>
                      <a:rPr lang="en-US" sz="2000" i="0" dirty="0" smtClean="0">
                        <a:solidFill>
                          <a:srgbClr val="0000CC"/>
                        </a:solidFill>
                        <a:latin typeface="Cambria Math"/>
                        <a:cs typeface="Arial" pitchFamily="34" charset="0"/>
                      </a:rPr>
                      <m:t>]</m:t>
                    </m:r>
                  </m:oMath>
                </a14:m>
                <a:r>
                  <a:rPr lang="en-US" sz="2000" dirty="0" smtClean="0">
                    <a:solidFill>
                      <a:srgbClr val="0000CC"/>
                    </a:solidFill>
                    <a:latin typeface="+mj-lt"/>
                    <a:cs typeface="Arial" pitchFamily="34" charset="0"/>
                  </a:rPr>
                  <a:t> </a:t>
                </a:r>
                <a:r>
                  <a:rPr lang="en-US" sz="2000" dirty="0" smtClean="0">
                    <a:latin typeface="+mj-lt"/>
                    <a:cs typeface="Arial" pitchFamily="34" charset="0"/>
                  </a:rPr>
                  <a:t>(columns are the </a:t>
                </a:r>
                <a:r>
                  <a:rPr lang="en-US" sz="2000" dirty="0" err="1" smtClean="0">
                    <a:latin typeface="+mj-lt"/>
                    <a:cs typeface="Arial" pitchFamily="34" charset="0"/>
                  </a:rPr>
                  <a:t>datapoints</a:t>
                </a:r>
                <a:r>
                  <a:rPr lang="en-US" sz="2000" dirty="0" smtClean="0">
                    <a:latin typeface="+mj-lt"/>
                    <a:cs typeface="Arial" pitchFamily="34" charset="0"/>
                  </a:rPr>
                  <a:t>)</a:t>
                </a:r>
                <a:endParaRPr lang="en-US" sz="2000" dirty="0"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1" y="2647890"/>
                <a:ext cx="6423004" cy="400110"/>
              </a:xfrm>
              <a:prstGeom prst="rect">
                <a:avLst/>
              </a:prstGeom>
              <a:blipFill rotWithShape="1">
                <a:blip r:embed="rId19"/>
                <a:stretch>
                  <a:fillRect l="-1045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04800" y="2057400"/>
            <a:ext cx="7124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latin typeface="+mj-lt"/>
                <a:cs typeface="Arial" pitchFamily="34" charset="0"/>
              </a:rPr>
              <a:t>Assume data is centered (we extracted the sample mean).</a:t>
            </a:r>
          </a:p>
        </p:txBody>
      </p:sp>
    </p:spTree>
    <p:extLst>
      <p:ext uri="{BB962C8B-B14F-4D97-AF65-F5344CB8AC3E}">
        <p14:creationId xmlns:p14="http://schemas.microsoft.com/office/powerpoint/2010/main" val="323960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28600" y="3886200"/>
            <a:ext cx="8610600" cy="27432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2006357"/>
            <a:ext cx="6781800" cy="508243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1066800"/>
            <a:ext cx="6934200" cy="813043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Principal Component Analysis (PCA)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8600" y="1066800"/>
                <a:ext cx="6781800" cy="81304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 i="0">
                            <a:solidFill>
                              <a:srgbClr val="C00000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en-US" sz="2200" i="0">
                            <a:solidFill>
                              <a:srgbClr val="C00000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 i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200" i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T</m:t>
                            </m:r>
                          </m:sup>
                        </m:sSup>
                      </m:e>
                    </m:d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C00000"/>
                        </a:solidFill>
                        <a:latin typeface="Cambria Math"/>
                      </a:rPr>
                      <m:t>v</m:t>
                    </m:r>
                    <m:r>
                      <a:rPr lang="en-US" sz="2200" b="0" i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C00000"/>
                        </a:solidFill>
                        <a:latin typeface="Cambria Math"/>
                      </a:rPr>
                      <m:t>λv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 smtClean="0"/>
                  <a:t>, so </a:t>
                </a:r>
                <a:r>
                  <a:rPr lang="en-US" sz="2200" dirty="0" smtClean="0">
                    <a:solidFill>
                      <a:srgbClr val="C00000"/>
                    </a:solidFill>
                  </a:rPr>
                  <a:t>v </a:t>
                </a:r>
                <a:r>
                  <a:rPr lang="en-US" sz="2200" dirty="0" smtClean="0"/>
                  <a:t>(the first PC) is the eigenvector of sample correlation/covariance matrix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/>
                      </a:rPr>
                      <m:t>𝑋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66800"/>
                <a:ext cx="6781800" cy="813043"/>
              </a:xfrm>
              <a:prstGeom prst="rect">
                <a:avLst/>
              </a:prstGeom>
              <a:blipFill rotWithShape="1">
                <a:blip r:embed="rId3"/>
                <a:stretch>
                  <a:fillRect l="-1169" t="-2256" r="-2068" b="-1428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 r="58974" b="32646"/>
          <a:stretch>
            <a:fillRect/>
          </a:stretch>
        </p:blipFill>
        <p:spPr bwMode="auto">
          <a:xfrm>
            <a:off x="7010400" y="1295400"/>
            <a:ext cx="1828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/>
          <p:nvPr/>
        </p:nvCxnSpPr>
        <p:spPr>
          <a:xfrm>
            <a:off x="7620000" y="1981200"/>
            <a:ext cx="685800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8600" y="1981200"/>
                <a:ext cx="7086600" cy="45839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200" dirty="0" smtClean="0"/>
                  <a:t>Sample variance </a:t>
                </a:r>
                <a:r>
                  <a:rPr lang="en-US" sz="2200" dirty="0" err="1"/>
                  <a:t>o</a:t>
                </a:r>
                <a:r>
                  <a:rPr lang="en-US" sz="2200" dirty="0" smtClean="0"/>
                  <a:t>f projection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v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/>
                      </a:rPr>
                      <m:t>𝑋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2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lang="en-US" sz="2200">
                        <a:solidFill>
                          <a:srgbClr val="C00000"/>
                        </a:solidFill>
                        <a:latin typeface="Cambria Math"/>
                      </a:rPr>
                      <m:t>v</m:t>
                    </m:r>
                    <m:r>
                      <a:rPr lang="en-US" sz="2200" b="0" i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/>
                      </a:rPr>
                      <m:t>𝜆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>
                            <a:solidFill>
                              <a:srgbClr val="C00000"/>
                            </a:solidFill>
                            <a:latin typeface="Cambria Math"/>
                          </a:rPr>
                          <m:t>v</m:t>
                        </m:r>
                      </m:e>
                      <m:sup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lang="en-US" sz="2200">
                        <a:solidFill>
                          <a:srgbClr val="C00000"/>
                        </a:solidFill>
                        <a:latin typeface="Cambria Math"/>
                      </a:rPr>
                      <m:t>v</m:t>
                    </m:r>
                    <m:r>
                      <a:rPr lang="en-US" sz="2200" b="0" i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/>
                      </a:rPr>
                      <m:t>𝜆</m:t>
                    </m:r>
                  </m:oMath>
                </a14:m>
                <a:endParaRPr lang="en-US" sz="22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981200"/>
                <a:ext cx="7086600" cy="458395"/>
              </a:xfrm>
              <a:prstGeom prst="rect">
                <a:avLst/>
              </a:prstGeom>
              <a:blipFill rotWithShape="1">
                <a:blip r:embed="rId5"/>
                <a:stretch>
                  <a:fillRect l="-1119" t="-8000" b="-2000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38200" y="2565737"/>
                <a:ext cx="6781800" cy="101566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 smtClean="0">
                    <a:solidFill>
                      <a:schemeClr val="tx1"/>
                    </a:solidFill>
                  </a:rPr>
                  <a:t>Thus, the eigenvalue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denotes </a:t>
                </a:r>
                <a:r>
                  <a:rPr lang="en-US" sz="2000" dirty="0">
                    <a:solidFill>
                      <a:schemeClr val="tx1"/>
                    </a:solidFill>
                  </a:rPr>
                  <a:t>the amount of variability captured along that dimension</a:t>
                </a:r>
                <a:r>
                  <a:rPr lang="en-US" sz="1600" dirty="0">
                    <a:solidFill>
                      <a:schemeClr val="tx1"/>
                    </a:solidFill>
                  </a:rPr>
                  <a:t> (aka amount of energy along that dimension)</a:t>
                </a:r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65737"/>
                <a:ext cx="6781800" cy="1015663"/>
              </a:xfrm>
              <a:prstGeom prst="rect">
                <a:avLst/>
              </a:prstGeom>
              <a:blipFill rotWithShape="1">
                <a:blip r:embed="rId6"/>
                <a:stretch>
                  <a:fillRect l="-989" t="-2994" b="-958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1000" y="3886200"/>
                <a:ext cx="5791200" cy="40011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 smtClean="0"/>
                  <a:t>E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≥…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886200"/>
                <a:ext cx="5791200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1158" t="-7692" b="-2615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8600" y="4495800"/>
                <a:ext cx="8686800" cy="70788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The </a:t>
                </a:r>
                <a:r>
                  <a:rPr lang="en-US" sz="2000" dirty="0"/>
                  <a:t>1</a:t>
                </a:r>
                <a:r>
                  <a:rPr lang="en-US" sz="2000" baseline="30000" dirty="0"/>
                  <a:t>st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PC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the </a:t>
                </a:r>
                <a:r>
                  <a:rPr lang="en-US" sz="2000" dirty="0" err="1"/>
                  <a:t>the</a:t>
                </a:r>
                <a:r>
                  <a:rPr lang="en-US" sz="2000" dirty="0"/>
                  <a:t> eigenvector of the sample covariance matrix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/>
                  <a:t>associated with the largest eigenvalue 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495800"/>
                <a:ext cx="8686800" cy="707886"/>
              </a:xfrm>
              <a:prstGeom prst="rect">
                <a:avLst/>
              </a:prstGeom>
              <a:blipFill rotWithShape="1">
                <a:blip r:embed="rId8"/>
                <a:stretch>
                  <a:fillRect l="-632" t="-4310" r="-561" b="-1379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8600" y="5279886"/>
                <a:ext cx="8077200" cy="70788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The 2nd PC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the </a:t>
                </a:r>
                <a:r>
                  <a:rPr lang="en-US" sz="2000" dirty="0" err="1"/>
                  <a:t>the</a:t>
                </a:r>
                <a:r>
                  <a:rPr lang="en-US" sz="2000" dirty="0"/>
                  <a:t> eigenvector of the sample covariance matrix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/>
                  <a:t>associated with the </a:t>
                </a:r>
                <a:r>
                  <a:rPr lang="en-US" sz="2000" dirty="0" smtClean="0"/>
                  <a:t>second largest </a:t>
                </a:r>
                <a:r>
                  <a:rPr lang="en-US" sz="2000" dirty="0"/>
                  <a:t>eigenvalue 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279886"/>
                <a:ext cx="8077200" cy="707886"/>
              </a:xfrm>
              <a:prstGeom prst="rect">
                <a:avLst/>
              </a:prstGeom>
              <a:blipFill rotWithShape="1">
                <a:blip r:embed="rId9"/>
                <a:stretch>
                  <a:fillRect l="-679" t="-4310" b="-1465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66700" y="6076890"/>
            <a:ext cx="2628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And so on …</a:t>
            </a:r>
          </a:p>
        </p:txBody>
      </p:sp>
    </p:spTree>
    <p:extLst>
      <p:ext uri="{BB962C8B-B14F-4D97-AF65-F5344CB8AC3E}">
        <p14:creationId xmlns:p14="http://schemas.microsoft.com/office/powerpoint/2010/main" val="224576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  <p:bldP spid="11" grpId="0"/>
      <p:bldP spid="15" grpId="0"/>
      <p:bldP spid="16" grpId="0"/>
      <p:bldP spid="17" grpId="0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1763981"/>
            <a:ext cx="6858000" cy="3189019"/>
            <a:chOff x="304800" y="1752600"/>
            <a:chExt cx="7696200" cy="3851275"/>
          </a:xfrm>
        </p:grpSpPr>
        <p:pic>
          <p:nvPicPr>
            <p:cNvPr id="7" name="Picture 4" descr="pca_basi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5000" y="1981200"/>
              <a:ext cx="5000625" cy="362267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V="1">
              <a:off x="3115603" y="2576423"/>
              <a:ext cx="0" cy="2209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3115603" y="4786223"/>
              <a:ext cx="281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4388778" y="3923193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V="1">
              <a:off x="4388778" y="2865258"/>
              <a:ext cx="0" cy="1027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H="1">
              <a:off x="2934628" y="3760519"/>
              <a:ext cx="1712913" cy="1181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5800" y="4800600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sz="1200" dirty="0" smtClean="0"/>
                <a:t>1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00686" y="3429000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sz="1200" dirty="0" smtClean="0"/>
                <a:t>2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9393324">
              <a:off x="5152803" y="3265573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30000" dirty="0" smtClean="0"/>
                <a:t>T</a:t>
              </a:r>
              <a:r>
                <a:rPr lang="en-US" dirty="0" smtClean="0"/>
                <a:t>x</a:t>
              </a:r>
              <a:r>
                <a:rPr lang="en-US" sz="1200" dirty="0" smtClean="0"/>
                <a:t>1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 rot="3025078">
              <a:off x="3561585" y="3429000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30000" dirty="0" smtClean="0"/>
                <a:t>T</a:t>
              </a:r>
              <a:r>
                <a:rPr lang="en-US" dirty="0" smtClean="0"/>
                <a:t>x</a:t>
              </a:r>
              <a:r>
                <a:rPr lang="en-US" sz="1200" dirty="0" smtClean="0"/>
                <a:t>2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800" y="1752600"/>
              <a:ext cx="7696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eaLnBrk="1" hangingPunct="1">
                <a:lnSpc>
                  <a:spcPct val="90000"/>
                </a:lnSpc>
              </a:pPr>
              <a:endParaRPr lang="en-US" sz="2000" dirty="0" smtClean="0"/>
            </a:p>
            <a:p>
              <a:pPr marL="342900" indent="-342900" algn="l" eaLnBrk="1" hangingPunct="1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2000" dirty="0" smtClean="0"/>
                <a:t>Transformed features are uncorrelated.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04800" y="1295400"/>
                <a:ext cx="83820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l" eaLnBrk="1" hangingPunct="1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So, the new axes are the eigenvectors of the matrix of sample correlations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/>
                      </a:rPr>
                      <m:t>𝑋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000" dirty="0" smtClean="0"/>
                  <a:t> of the data</a:t>
                </a:r>
                <a:r>
                  <a:rPr lang="en-US" sz="2000" dirty="0"/>
                  <a:t>.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95400"/>
                <a:ext cx="838200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582" t="-943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52400" y="4572000"/>
            <a:ext cx="77724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Geometrically: centering followed by </a:t>
            </a:r>
            <a:r>
              <a:rPr lang="en-US" sz="2000" dirty="0" smtClean="0"/>
              <a:t>rotation.</a:t>
            </a:r>
            <a:endParaRPr lang="en-US" sz="2000" dirty="0"/>
          </a:p>
        </p:txBody>
      </p:sp>
      <p:sp>
        <p:nvSpPr>
          <p:cNvPr id="18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Principal Component Analysis (PCA)</a:t>
            </a:r>
            <a:endParaRPr lang="en-US" sz="3600" dirty="0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04800" y="5065712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l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smtClean="0"/>
              <a:t>Linear </a:t>
            </a:r>
            <a:r>
              <a:rPr lang="en-US" sz="2000" dirty="0"/>
              <a:t>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1000" y="5638800"/>
                <a:ext cx="8229600" cy="76944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200" b="1" dirty="0" smtClean="0"/>
                  <a:t>Key computation</a:t>
                </a:r>
                <a:r>
                  <a:rPr lang="en-US" sz="2200" dirty="0" smtClean="0"/>
                  <a:t>: </a:t>
                </a:r>
                <a:r>
                  <a:rPr lang="en-US" sz="2200" dirty="0" err="1" smtClean="0"/>
                  <a:t>eigendecomposition</a:t>
                </a:r>
                <a:r>
                  <a:rPr lang="en-US" sz="22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𝑋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200" dirty="0" smtClean="0"/>
                  <a:t> (closely related to SVD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CC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2200" dirty="0" smtClean="0">
                    <a:solidFill>
                      <a:srgbClr val="0000CC"/>
                    </a:solidFill>
                  </a:rPr>
                  <a:t>).</a:t>
                </a:r>
                <a:endParaRPr lang="en-US" sz="2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638800"/>
                <a:ext cx="8229600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963" t="-4762" r="-963" b="-1507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15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-76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Two Interpretations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143000"/>
            <a:ext cx="84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So far: </a:t>
            </a:r>
            <a:r>
              <a:rPr lang="en-US" sz="2000" dirty="0" smtClean="0">
                <a:solidFill>
                  <a:srgbClr val="0000FF"/>
                </a:solidFill>
              </a:rPr>
              <a:t>Maximum Variance Subspace. </a:t>
            </a:r>
            <a:r>
              <a:rPr lang="en-US" sz="2000" dirty="0" smtClean="0"/>
              <a:t>PCA finds vectors v such that projections on to the  vectors capture maximum variance in the data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5052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Alternative viewpoint:</a:t>
            </a:r>
            <a:r>
              <a:rPr lang="en-US" sz="2000" dirty="0" smtClean="0">
                <a:solidFill>
                  <a:srgbClr val="0000FF"/>
                </a:solidFill>
              </a:rPr>
              <a:t>  Minimum Reconstruction Error.</a:t>
            </a:r>
            <a:r>
              <a:rPr lang="en-US" sz="2000" dirty="0" smtClean="0"/>
              <a:t> PCA finds vectors v such that projection on to the vectors yields minimum MSE reconstruction </a:t>
            </a:r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406946" y="5198903"/>
            <a:ext cx="2707854" cy="696485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447800" y="2199064"/>
            <a:ext cx="3181351" cy="696536"/>
          </a:xfrm>
          <a:prstGeom prst="rect">
            <a:avLst/>
          </a:prstGeom>
          <a:noFill/>
          <a:ln/>
          <a:effectLst/>
        </p:spPr>
      </p:pic>
      <p:grpSp>
        <p:nvGrpSpPr>
          <p:cNvPr id="24" name="Group 23"/>
          <p:cNvGrpSpPr/>
          <p:nvPr/>
        </p:nvGrpSpPr>
        <p:grpSpPr>
          <a:xfrm>
            <a:off x="5802086" y="4741703"/>
            <a:ext cx="2198914" cy="1811497"/>
            <a:chOff x="1143000" y="4796135"/>
            <a:chExt cx="2198914" cy="1909478"/>
          </a:xfrm>
        </p:grpSpPr>
        <p:grpSp>
          <p:nvGrpSpPr>
            <p:cNvPr id="25" name="Group 24"/>
            <p:cNvGrpSpPr/>
            <p:nvPr/>
          </p:nvGrpSpPr>
          <p:grpSpPr>
            <a:xfrm>
              <a:off x="1143000" y="5105398"/>
              <a:ext cx="1905000" cy="1600215"/>
              <a:chOff x="1143000" y="5065478"/>
              <a:chExt cx="838200" cy="762006"/>
            </a:xfrm>
          </p:grpSpPr>
          <p:cxnSp>
            <p:nvCxnSpPr>
              <p:cNvPr id="29" name="Straight Arrow Connector 28"/>
              <p:cNvCxnSpPr>
                <a:endCxn id="34" idx="4"/>
              </p:cNvCxnSpPr>
              <p:nvPr/>
            </p:nvCxnSpPr>
            <p:spPr>
              <a:xfrm rot="5400000" flipH="1" flipV="1">
                <a:off x="1067126" y="5180479"/>
                <a:ext cx="685800" cy="5148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1143000" y="5065484"/>
                <a:ext cx="838200" cy="762000"/>
              </a:xfrm>
              <a:prstGeom prst="line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>
              <a:xfrm>
                <a:off x="1143000" y="5065478"/>
                <a:ext cx="679808" cy="740193"/>
                <a:chOff x="1814244" y="2398478"/>
                <a:chExt cx="679808" cy="740193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 rot="16200000" flipH="1">
                  <a:off x="2341652" y="2417852"/>
                  <a:ext cx="152400" cy="152400"/>
                </a:xfrm>
                <a:prstGeom prst="line">
                  <a:avLst/>
                </a:prstGeom>
                <a:ln w="19050">
                  <a:solidFill>
                    <a:srgbClr val="00CC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V="1">
                  <a:off x="1814244" y="2543627"/>
                  <a:ext cx="654978" cy="595044"/>
                </a:xfrm>
                <a:prstGeom prst="line">
                  <a:avLst/>
                </a:prstGeom>
                <a:ln w="571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Oval 33"/>
                <p:cNvSpPr/>
                <p:nvPr/>
              </p:nvSpPr>
              <p:spPr>
                <a:xfrm>
                  <a:off x="2317164" y="2398478"/>
                  <a:ext cx="43107" cy="295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853928" y="4796135"/>
                  <a:ext cx="485582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3928" y="4796135"/>
                  <a:ext cx="485582" cy="45313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98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/>
            <p:cNvSpPr txBox="1"/>
            <p:nvPr/>
          </p:nvSpPr>
          <p:spPr>
            <a:xfrm>
              <a:off x="3003360" y="498565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v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272037" y="5666846"/>
                  <a:ext cx="999120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v</m:t>
                        </m:r>
                        <m:r>
                          <a:rPr lang="en-US" sz="24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⋅  </m:t>
                        </m:r>
                        <m:sSub>
                          <m:sSubPr>
                            <m:ctrlPr>
                              <a:rPr lang="en-US" sz="2400" i="1" dirty="0" err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dirty="0" err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dirty="0" err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2037" y="5666846"/>
                  <a:ext cx="999120" cy="45313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6154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34497" cy="1219200"/>
          </a:xfrm>
        </p:spPr>
        <p:txBody>
          <a:bodyPr>
            <a:normAutofit/>
          </a:bodyPr>
          <a:lstStyle/>
          <a:p>
            <a:r>
              <a:rPr lang="en-US" sz="3200" dirty="0"/>
              <a:t>Two Interpretations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541303"/>
            <a:ext cx="8463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FF"/>
                </a:solidFill>
              </a:rPr>
              <a:t>Maximum Variance Direction: </a:t>
            </a:r>
            <a:r>
              <a:rPr lang="en-US" sz="2000" dirty="0" smtClean="0"/>
              <a:t>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PC a vector v such that projection on to this vector capture maximum variance in the data (out of all possible one dimensional projections)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903503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FF"/>
                </a:solidFill>
              </a:rPr>
              <a:t>Minimum Reconstruction Error:</a:t>
            </a:r>
            <a:r>
              <a:rPr lang="en-US" sz="2000" dirty="0" smtClean="0"/>
              <a:t> </a:t>
            </a:r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PC a vector v such </a:t>
            </a:r>
            <a:r>
              <a:rPr lang="en-US" sz="2000" dirty="0" smtClean="0"/>
              <a:t>that projection on to this vector yields minimum MSE reconstruction </a:t>
            </a:r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406946" y="5122703"/>
            <a:ext cx="2707854" cy="696485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447800" y="2912903"/>
            <a:ext cx="3181351" cy="696536"/>
          </a:xfrm>
          <a:prstGeom prst="rect">
            <a:avLst/>
          </a:prstGeom>
          <a:noFill/>
          <a:ln/>
          <a:effectLst/>
        </p:spPr>
      </p:pic>
      <p:grpSp>
        <p:nvGrpSpPr>
          <p:cNvPr id="24" name="Group 23"/>
          <p:cNvGrpSpPr/>
          <p:nvPr/>
        </p:nvGrpSpPr>
        <p:grpSpPr>
          <a:xfrm>
            <a:off x="5802086" y="4665503"/>
            <a:ext cx="2198914" cy="1811497"/>
            <a:chOff x="1143000" y="4796135"/>
            <a:chExt cx="2198914" cy="1909478"/>
          </a:xfrm>
        </p:grpSpPr>
        <p:grpSp>
          <p:nvGrpSpPr>
            <p:cNvPr id="25" name="Group 24"/>
            <p:cNvGrpSpPr/>
            <p:nvPr/>
          </p:nvGrpSpPr>
          <p:grpSpPr>
            <a:xfrm>
              <a:off x="1143000" y="5105398"/>
              <a:ext cx="1905000" cy="1600215"/>
              <a:chOff x="1143000" y="5065478"/>
              <a:chExt cx="838200" cy="762006"/>
            </a:xfrm>
          </p:grpSpPr>
          <p:cxnSp>
            <p:nvCxnSpPr>
              <p:cNvPr id="29" name="Straight Arrow Connector 28"/>
              <p:cNvCxnSpPr>
                <a:endCxn id="34" idx="4"/>
              </p:cNvCxnSpPr>
              <p:nvPr/>
            </p:nvCxnSpPr>
            <p:spPr>
              <a:xfrm rot="5400000" flipH="1" flipV="1">
                <a:off x="1067126" y="5180479"/>
                <a:ext cx="685800" cy="5148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1143000" y="5065484"/>
                <a:ext cx="838200" cy="762000"/>
              </a:xfrm>
              <a:prstGeom prst="line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>
              <a:xfrm>
                <a:off x="1143000" y="5065478"/>
                <a:ext cx="679808" cy="740193"/>
                <a:chOff x="1814244" y="2398478"/>
                <a:chExt cx="679808" cy="740193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 rot="16200000" flipH="1">
                  <a:off x="2341652" y="2417852"/>
                  <a:ext cx="152400" cy="152400"/>
                </a:xfrm>
                <a:prstGeom prst="line">
                  <a:avLst/>
                </a:prstGeom>
                <a:ln w="19050">
                  <a:solidFill>
                    <a:srgbClr val="00CC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V="1">
                  <a:off x="1814244" y="2543627"/>
                  <a:ext cx="654978" cy="595044"/>
                </a:xfrm>
                <a:prstGeom prst="line">
                  <a:avLst/>
                </a:prstGeom>
                <a:ln w="571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Oval 33"/>
                <p:cNvSpPr/>
                <p:nvPr/>
              </p:nvSpPr>
              <p:spPr>
                <a:xfrm>
                  <a:off x="2317164" y="2398478"/>
                  <a:ext cx="43107" cy="295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853928" y="4796135"/>
                  <a:ext cx="485582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3928" y="4796135"/>
                  <a:ext cx="485582" cy="45313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98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/>
            <p:cNvSpPr txBox="1"/>
            <p:nvPr/>
          </p:nvSpPr>
          <p:spPr>
            <a:xfrm>
              <a:off x="3003360" y="498565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v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272037" y="5666846"/>
                  <a:ext cx="999120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v</m:t>
                        </m:r>
                        <m:r>
                          <a:rPr lang="en-US" sz="24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⋅  </m:t>
                        </m:r>
                        <m:sSub>
                          <m:sSubPr>
                            <m:ctrlPr>
                              <a:rPr lang="en-US" sz="2400" i="1" dirty="0" err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dirty="0" err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dirty="0" err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2037" y="5666846"/>
                  <a:ext cx="999120" cy="45313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TextBox 17"/>
          <p:cNvSpPr txBox="1"/>
          <p:nvPr/>
        </p:nvSpPr>
        <p:spPr>
          <a:xfrm>
            <a:off x="381001" y="89529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E.g., for the first component.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125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Why? Pythagorean Theorem</a:t>
            </a:r>
            <a:endParaRPr lang="en-US" dirty="0"/>
          </a:p>
        </p:txBody>
      </p:sp>
      <p:pic>
        <p:nvPicPr>
          <p:cNvPr id="14" name="Picture 1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447800" y="3025914"/>
            <a:ext cx="3181351" cy="696536"/>
          </a:xfrm>
          <a:prstGeom prst="rect">
            <a:avLst/>
          </a:prstGeom>
          <a:noFill/>
          <a:ln/>
          <a:effectLst/>
        </p:spPr>
      </p:pic>
      <p:grpSp>
        <p:nvGrpSpPr>
          <p:cNvPr id="24" name="Group 23"/>
          <p:cNvGrpSpPr/>
          <p:nvPr/>
        </p:nvGrpSpPr>
        <p:grpSpPr>
          <a:xfrm>
            <a:off x="5802086" y="4778514"/>
            <a:ext cx="2198914" cy="1811497"/>
            <a:chOff x="1143000" y="4796135"/>
            <a:chExt cx="2198914" cy="1909478"/>
          </a:xfrm>
        </p:grpSpPr>
        <p:grpSp>
          <p:nvGrpSpPr>
            <p:cNvPr id="25" name="Group 24"/>
            <p:cNvGrpSpPr/>
            <p:nvPr/>
          </p:nvGrpSpPr>
          <p:grpSpPr>
            <a:xfrm>
              <a:off x="1143000" y="5105398"/>
              <a:ext cx="1905000" cy="1600215"/>
              <a:chOff x="1143000" y="5065478"/>
              <a:chExt cx="838200" cy="762006"/>
            </a:xfrm>
          </p:grpSpPr>
          <p:cxnSp>
            <p:nvCxnSpPr>
              <p:cNvPr id="29" name="Straight Arrow Connector 28"/>
              <p:cNvCxnSpPr>
                <a:endCxn id="34" idx="4"/>
              </p:cNvCxnSpPr>
              <p:nvPr/>
            </p:nvCxnSpPr>
            <p:spPr>
              <a:xfrm rot="5400000" flipH="1" flipV="1">
                <a:off x="1067126" y="5180479"/>
                <a:ext cx="685800" cy="5148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1143000" y="5065484"/>
                <a:ext cx="838200" cy="762000"/>
              </a:xfrm>
              <a:prstGeom prst="line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>
              <a:xfrm>
                <a:off x="1143000" y="5065478"/>
                <a:ext cx="679808" cy="740193"/>
                <a:chOff x="1814244" y="2398478"/>
                <a:chExt cx="679808" cy="740193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 rot="16200000" flipH="1">
                  <a:off x="2341652" y="2417852"/>
                  <a:ext cx="152400" cy="152400"/>
                </a:xfrm>
                <a:prstGeom prst="line">
                  <a:avLst/>
                </a:prstGeom>
                <a:ln w="19050">
                  <a:solidFill>
                    <a:srgbClr val="00CC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V="1">
                  <a:off x="1814244" y="2543627"/>
                  <a:ext cx="654978" cy="595044"/>
                </a:xfrm>
                <a:prstGeom prst="line">
                  <a:avLst/>
                </a:prstGeom>
                <a:ln w="571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Oval 33"/>
                <p:cNvSpPr/>
                <p:nvPr/>
              </p:nvSpPr>
              <p:spPr>
                <a:xfrm>
                  <a:off x="2317164" y="2398478"/>
                  <a:ext cx="43107" cy="295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853928" y="4796135"/>
                  <a:ext cx="485582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3928" y="4796135"/>
                  <a:ext cx="485582" cy="45313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98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26"/>
            <p:cNvSpPr txBox="1"/>
            <p:nvPr/>
          </p:nvSpPr>
          <p:spPr>
            <a:xfrm>
              <a:off x="3003360" y="498565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v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272037" y="5666846"/>
                  <a:ext cx="999120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v</m:t>
                        </m:r>
                        <m:r>
                          <a:rPr lang="en-US" sz="24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⋅  </m:t>
                        </m:r>
                        <m:sSub>
                          <m:sSubPr>
                            <m:ctrlPr>
                              <a:rPr lang="en-US" sz="2400" i="1" dirty="0" err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dirty="0" err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dirty="0" err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2037" y="5666846"/>
                  <a:ext cx="999120" cy="45313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838200" y="4854714"/>
            <a:ext cx="2856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00CC"/>
                </a:solidFill>
              </a:rPr>
              <a:t>b</a:t>
            </a:r>
            <a:r>
              <a:rPr lang="en-US" sz="2000" dirty="0" smtClean="0">
                <a:solidFill>
                  <a:srgbClr val="0000CC"/>
                </a:solidFill>
              </a:rPr>
              <a:t>lue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+ </a:t>
            </a:r>
            <a:r>
              <a:rPr lang="en-US" sz="2000" dirty="0" smtClean="0">
                <a:solidFill>
                  <a:srgbClr val="00CC00"/>
                </a:solidFill>
              </a:rPr>
              <a:t>green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black</a:t>
            </a:r>
            <a:r>
              <a:rPr lang="en-US" sz="2000" baseline="30000" dirty="0" smtClean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5423" y="5388114"/>
            <a:ext cx="4193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b</a:t>
            </a:r>
            <a:r>
              <a:rPr lang="en-US" sz="2000" dirty="0" smtClean="0"/>
              <a:t>lack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is fixed (it’s just the data)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835423" y="5921514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So, maximizing </a:t>
            </a:r>
            <a:r>
              <a:rPr lang="en-US" sz="2000" dirty="0">
                <a:solidFill>
                  <a:srgbClr val="0000CC"/>
                </a:solidFill>
              </a:rPr>
              <a:t>blue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is equivalent to minimizing </a:t>
            </a:r>
            <a:r>
              <a:rPr lang="en-US" sz="2000" dirty="0" smtClean="0">
                <a:solidFill>
                  <a:srgbClr val="00CC00"/>
                </a:solidFill>
              </a:rPr>
              <a:t>green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04800" y="1654314"/>
            <a:ext cx="8463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FF"/>
                </a:solidFill>
              </a:rPr>
              <a:t>Maximum Variance Direction: </a:t>
            </a:r>
            <a:r>
              <a:rPr lang="en-US" sz="2000" dirty="0" smtClean="0"/>
              <a:t>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PC a vector v such that projection on to this vector capture maximum variance in the data (out of all possible one dimensional projections)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81000" y="4016514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FF"/>
                </a:solidFill>
              </a:rPr>
              <a:t>Minimum Reconstruction Error:</a:t>
            </a:r>
            <a:r>
              <a:rPr lang="en-US" sz="2000" dirty="0" smtClean="0"/>
              <a:t> </a:t>
            </a:r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PC a vector v such </a:t>
            </a:r>
            <a:r>
              <a:rPr lang="en-US" sz="2000" dirty="0" smtClean="0"/>
              <a:t>that projection on to this vector yields minimum MSE reconstruction </a:t>
            </a:r>
          </a:p>
        </p:txBody>
      </p:sp>
      <p:pic>
        <p:nvPicPr>
          <p:cNvPr id="37" name="Picture 3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5993177" y="3025914"/>
            <a:ext cx="2707854" cy="696485"/>
          </a:xfrm>
          <a:prstGeom prst="rect">
            <a:avLst/>
          </a:prstGeom>
          <a:noFill/>
          <a:ln/>
          <a:effectLst/>
        </p:spPr>
      </p:pic>
      <p:sp>
        <p:nvSpPr>
          <p:cNvPr id="35" name="TextBox 34"/>
          <p:cNvSpPr txBox="1"/>
          <p:nvPr/>
        </p:nvSpPr>
        <p:spPr>
          <a:xfrm>
            <a:off x="381001" y="114300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E.g., for the first component.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981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r="58974" b="32646"/>
          <a:stretch>
            <a:fillRect/>
          </a:stretch>
        </p:blipFill>
        <p:spPr bwMode="auto">
          <a:xfrm>
            <a:off x="6858000" y="1682769"/>
            <a:ext cx="22098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Dimensionality Reduction using PCA</a:t>
            </a:r>
            <a:endParaRPr lang="en-US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7162800" y="4953000"/>
            <a:ext cx="1524000" cy="1295413"/>
            <a:chOff x="1143000" y="4676794"/>
            <a:chExt cx="2198914" cy="2028819"/>
          </a:xfrm>
        </p:grpSpPr>
        <p:grpSp>
          <p:nvGrpSpPr>
            <p:cNvPr id="8" name="Group 26"/>
            <p:cNvGrpSpPr/>
            <p:nvPr/>
          </p:nvGrpSpPr>
          <p:grpSpPr>
            <a:xfrm>
              <a:off x="1143000" y="5105398"/>
              <a:ext cx="1905000" cy="1600215"/>
              <a:chOff x="1143000" y="5065478"/>
              <a:chExt cx="838200" cy="762006"/>
            </a:xfrm>
          </p:grpSpPr>
          <p:cxnSp>
            <p:nvCxnSpPr>
              <p:cNvPr id="14" name="Straight Arrow Connector 13"/>
              <p:cNvCxnSpPr>
                <a:endCxn id="19" idx="4"/>
              </p:cNvCxnSpPr>
              <p:nvPr/>
            </p:nvCxnSpPr>
            <p:spPr>
              <a:xfrm rot="5400000" flipH="1" flipV="1">
                <a:off x="1067126" y="5180479"/>
                <a:ext cx="685800" cy="5148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1143000" y="5065484"/>
                <a:ext cx="838200" cy="762000"/>
              </a:xfrm>
              <a:prstGeom prst="line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9"/>
              <p:cNvGrpSpPr/>
              <p:nvPr/>
            </p:nvGrpSpPr>
            <p:grpSpPr>
              <a:xfrm>
                <a:off x="1143000" y="5065478"/>
                <a:ext cx="679808" cy="740193"/>
                <a:chOff x="1814244" y="2398478"/>
                <a:chExt cx="679808" cy="740193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 rot="16200000" flipH="1">
                  <a:off x="2341652" y="2417852"/>
                  <a:ext cx="152400" cy="152400"/>
                </a:xfrm>
                <a:prstGeom prst="line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1814244" y="2543627"/>
                  <a:ext cx="654978" cy="595044"/>
                </a:xfrm>
                <a:prstGeom prst="line">
                  <a:avLst/>
                </a:prstGeom>
                <a:ln w="571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Oval 18"/>
                <p:cNvSpPr/>
                <p:nvPr/>
              </p:nvSpPr>
              <p:spPr>
                <a:xfrm>
                  <a:off x="2317164" y="2398478"/>
                  <a:ext cx="43107" cy="295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" name="TextBox 9"/>
            <p:cNvSpPr txBox="1"/>
            <p:nvPr/>
          </p:nvSpPr>
          <p:spPr>
            <a:xfrm>
              <a:off x="1692728" y="4676794"/>
              <a:ext cx="383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x</a:t>
              </a:r>
              <a:r>
                <a:rPr lang="en-US" sz="2400" baseline="-25000" dirty="0" smtClean="0"/>
                <a:t>i</a:t>
              </a:r>
              <a:endParaRPr lang="en-US" sz="2400" baseline="-25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03360" y="498565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v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32511" y="5647222"/>
              <a:ext cx="6623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FF"/>
                  </a:solidFill>
                </a:rPr>
                <a:t>v</a:t>
              </a:r>
              <a:r>
                <a:rPr lang="en-US" sz="2400" baseline="30000" dirty="0" err="1" smtClean="0">
                  <a:solidFill>
                    <a:srgbClr val="0000FF"/>
                  </a:solidFill>
                </a:rPr>
                <a:t>T</a:t>
              </a:r>
              <a:r>
                <a:rPr lang="en-US" sz="2400" dirty="0" err="1" smtClean="0">
                  <a:solidFill>
                    <a:srgbClr val="0000FF"/>
                  </a:solidFill>
                </a:rPr>
                <a:t>x</a:t>
              </a:r>
              <a:r>
                <a:rPr lang="en-US" sz="2400" baseline="-25000" dirty="0" err="1" smtClean="0">
                  <a:solidFill>
                    <a:srgbClr val="0000FF"/>
                  </a:solidFill>
                </a:rPr>
                <a:t>i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8600" y="1295400"/>
                <a:ext cx="8382000" cy="70788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 smtClean="0">
                    <a:solidFill>
                      <a:schemeClr val="tx1"/>
                    </a:solidFill>
                  </a:rPr>
                  <a:t>The eigenvalue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𝜆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denotes </a:t>
                </a:r>
                <a:r>
                  <a:rPr lang="en-US" sz="2000" dirty="0">
                    <a:solidFill>
                      <a:schemeClr val="tx1"/>
                    </a:solidFill>
                  </a:rPr>
                  <a:t>the amount of variability captured along that dimension</a:t>
                </a:r>
                <a:r>
                  <a:rPr lang="en-US" sz="1600" dirty="0">
                    <a:solidFill>
                      <a:schemeClr val="tx1"/>
                    </a:solidFill>
                  </a:rPr>
                  <a:t> (aka amount of energy along that dimension)</a:t>
                </a:r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95400"/>
                <a:ext cx="8382000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800" t="-4310" b="-1379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28600" y="2187714"/>
            <a:ext cx="83820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Zero eigenvalues indicate no variability along those directions =&gt; data lies exactly on a linear subspace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2400" y="2895600"/>
                <a:ext cx="7391400" cy="101566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sz="2000" dirty="0"/>
              </a:p>
              <a:p>
                <a:pPr algn="l"/>
                <a:r>
                  <a:rPr lang="en-US" sz="2000" dirty="0" smtClean="0"/>
                  <a:t>Only </a:t>
                </a:r>
                <a:r>
                  <a:rPr lang="en-US" sz="2000" dirty="0"/>
                  <a:t>keep data projections onto principal components with non-zero eigenvalues,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a:rPr lang="en-US" sz="200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0" dirty="0" smtClean="0">
                        <a:solidFill>
                          <a:srgbClr val="0000CC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000" i="1" dirty="0" err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 dirty="0" err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 dirty="0" err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sz="2000" dirty="0" smtClean="0"/>
                  <a:t>, where </a:t>
                </a:r>
                <a:r>
                  <a:rPr lang="en-US" sz="2000" dirty="0" smtClean="0">
                    <a:solidFill>
                      <a:srgbClr val="0000CC"/>
                    </a:solidFill>
                  </a:rPr>
                  <a:t>k=rank(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CC"/>
                        </a:solidFill>
                        <a:latin typeface="Cambria Math"/>
                      </a:rPr>
                      <m:t>𝑋</m:t>
                    </m:r>
                    <m:r>
                      <a:rPr lang="en-US" sz="2000" i="1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CC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rgbClr val="0000CC"/>
                    </a:solidFill>
                  </a:rPr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895600"/>
                <a:ext cx="7391400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824" b="-958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52400" y="4016514"/>
            <a:ext cx="33528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algn="l"/>
            <a:r>
              <a:rPr lang="en-US" sz="2000" dirty="0" smtClean="0">
                <a:solidFill>
                  <a:srgbClr val="CC00CC"/>
                </a:solidFill>
              </a:rPr>
              <a:t>Original representation</a:t>
            </a:r>
            <a:endParaRPr lang="en-US" sz="2000" dirty="0">
              <a:solidFill>
                <a:srgbClr val="CC00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62400" y="4038600"/>
            <a:ext cx="3992578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algn="l"/>
            <a:r>
              <a:rPr lang="en-US" sz="2000" dirty="0" smtClean="0">
                <a:solidFill>
                  <a:srgbClr val="CC00CC"/>
                </a:solidFill>
              </a:rPr>
              <a:t>Transformed representation</a:t>
            </a:r>
            <a:endParaRPr lang="en-US" sz="2000" dirty="0">
              <a:solidFill>
                <a:srgbClr val="CC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04800" y="4607107"/>
                <a:ext cx="3352800" cy="104490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sz="2000" dirty="0" smtClean="0"/>
              </a:p>
              <a:p>
                <a:pPr algn="l"/>
                <a:r>
                  <a:rPr lang="en-US" sz="2000" dirty="0" smtClean="0"/>
                  <a:t>Data point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=(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, …,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𝐷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607107"/>
                <a:ext cx="3352800" cy="1044901"/>
              </a:xfrm>
              <a:prstGeom prst="rect">
                <a:avLst/>
              </a:prstGeom>
              <a:blipFill rotWithShape="1">
                <a:blip r:embed="rId6"/>
                <a:stretch>
                  <a:fillRect l="-1818" b="-409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62400" y="4607107"/>
                <a:ext cx="3352800" cy="103169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sz="2000" dirty="0" smtClean="0"/>
              </a:p>
              <a:p>
                <a:pPr algn="l"/>
                <a:r>
                  <a:rPr lang="en-US" sz="2000" dirty="0" smtClean="0"/>
                  <a:t>projection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, …,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𝑖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607107"/>
                <a:ext cx="3352800" cy="1031693"/>
              </a:xfrm>
              <a:prstGeom prst="rect">
                <a:avLst/>
              </a:prstGeom>
              <a:blipFill rotWithShape="1">
                <a:blip r:embed="rId7"/>
                <a:stretch>
                  <a:fillRect l="-1818" b="-473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04800" y="5540514"/>
            <a:ext cx="28956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pPr algn="l"/>
            <a:r>
              <a:rPr lang="en-US" sz="2000" dirty="0"/>
              <a:t>D-dimensional vector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38600" y="5562600"/>
            <a:ext cx="28956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pPr algn="l"/>
            <a:r>
              <a:rPr lang="en-US" sz="2000" dirty="0" smtClean="0"/>
              <a:t>d-dimensional </a:t>
            </a:r>
            <a:r>
              <a:rPr lang="en-US" sz="2000" dirty="0"/>
              <a:t>vector</a:t>
            </a:r>
          </a:p>
        </p:txBody>
      </p:sp>
    </p:spTree>
    <p:extLst>
      <p:ext uri="{BB962C8B-B14F-4D97-AF65-F5344CB8AC3E}">
        <p14:creationId xmlns:p14="http://schemas.microsoft.com/office/powerpoint/2010/main" val="197072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Dimensionality Reduction using PCA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457200" y="1103293"/>
            <a:ext cx="8153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/>
              <a:t>In high-dimensional problems, data sometimes lies near a linear subspace, as noise introduces small variability</a:t>
            </a:r>
          </a:p>
          <a:p>
            <a:endParaRPr lang="en-US" sz="1000" dirty="0" smtClean="0"/>
          </a:p>
          <a:p>
            <a:pPr algn="l"/>
            <a:r>
              <a:rPr lang="en-US" sz="2000" dirty="0" smtClean="0"/>
              <a:t>Only keep data projections onto principal components with </a:t>
            </a:r>
            <a:r>
              <a:rPr lang="en-US" sz="2000" b="1" dirty="0" smtClean="0">
                <a:solidFill>
                  <a:srgbClr val="C00000"/>
                </a:solidFill>
              </a:rPr>
              <a:t>large</a:t>
            </a:r>
            <a:r>
              <a:rPr lang="en-US" sz="2000" dirty="0" smtClean="0"/>
              <a:t> </a:t>
            </a:r>
            <a:r>
              <a:rPr lang="en-US" sz="2000" dirty="0" err="1" smtClean="0"/>
              <a:t>eigenvalues</a:t>
            </a:r>
            <a:r>
              <a:rPr lang="en-US" sz="2000" dirty="0" smtClean="0"/>
              <a:t> </a:t>
            </a: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1357313" y="3048000"/>
          <a:ext cx="6615112" cy="310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Chart" r:id="rId5" imgW="4667278" imgH="2524285" progId="Excel.Sheet.8">
                  <p:embed/>
                </p:oleObj>
              </mc:Choice>
              <mc:Fallback>
                <p:oleObj name="Chart" r:id="rId5" imgW="4667278" imgH="252428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3048000"/>
                        <a:ext cx="6615112" cy="310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2209800" y="5161052"/>
            <a:ext cx="5562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7200" y="2743200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Can </a:t>
            </a:r>
            <a:r>
              <a:rPr lang="en-US" sz="2000" i="1" dirty="0">
                <a:solidFill>
                  <a:srgbClr val="C00000"/>
                </a:solidFill>
              </a:rPr>
              <a:t>ignore </a:t>
            </a:r>
            <a:r>
              <a:rPr lang="en-US" sz="2000" dirty="0">
                <a:solidFill>
                  <a:srgbClr val="C00000"/>
                </a:solidFill>
              </a:rPr>
              <a:t>the components of </a:t>
            </a:r>
            <a:r>
              <a:rPr lang="en-US" sz="2000" dirty="0" smtClean="0">
                <a:solidFill>
                  <a:srgbClr val="C00000"/>
                </a:solidFill>
              </a:rPr>
              <a:t>smaller significance</a:t>
            </a:r>
            <a:r>
              <a:rPr lang="en-US" sz="2000" dirty="0"/>
              <a:t>. </a:t>
            </a:r>
            <a:r>
              <a:rPr lang="en-US" dirty="0"/>
              <a:t>	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57200" y="6019800"/>
            <a:ext cx="830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/>
              <a:t>Might </a:t>
            </a:r>
            <a:r>
              <a:rPr lang="en-US" sz="2000" dirty="0" smtClean="0">
                <a:solidFill>
                  <a:srgbClr val="C00000"/>
                </a:solidFill>
              </a:rPr>
              <a:t>lose some info</a:t>
            </a:r>
            <a:r>
              <a:rPr lang="en-US" sz="2000" dirty="0" smtClean="0"/>
              <a:t>, but if eigenvalues are small, do not lose much</a:t>
            </a:r>
            <a:endParaRPr lang="en-US" sz="2000" dirty="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064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24" y="152400"/>
            <a:ext cx="6867576" cy="500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0" y="4953000"/>
            <a:ext cx="8153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2000" dirty="0"/>
          </a:p>
          <a:p>
            <a:pPr algn="l"/>
            <a:r>
              <a:rPr lang="en-US" sz="2000" dirty="0" smtClean="0"/>
              <a:t>Can </a:t>
            </a:r>
            <a:r>
              <a:rPr lang="en-US" sz="2000" dirty="0"/>
              <a:t>represent a face image using just 15 numbers!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293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05800" cy="4800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High-Dimensions = Lot of Features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	</a:t>
            </a:r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	Document classification</a:t>
            </a:r>
          </a:p>
          <a:p>
            <a:pPr>
              <a:buNone/>
            </a:pPr>
            <a:r>
              <a:rPr lang="en-US" sz="2000" dirty="0" smtClean="0"/>
              <a:t>	  Features per document = </a:t>
            </a:r>
          </a:p>
          <a:p>
            <a:pPr>
              <a:buNone/>
            </a:pPr>
            <a:r>
              <a:rPr lang="en-US" sz="2000" dirty="0" smtClean="0"/>
              <a:t>		  thousands of words/unigrams</a:t>
            </a:r>
          </a:p>
          <a:p>
            <a:pPr>
              <a:buNone/>
            </a:pPr>
            <a:r>
              <a:rPr lang="en-US" sz="2000" dirty="0" smtClean="0"/>
              <a:t>		  millions of bigrams,  contextual </a:t>
            </a:r>
          </a:p>
          <a:p>
            <a:pPr>
              <a:buNone/>
            </a:pPr>
            <a:r>
              <a:rPr lang="en-US" sz="2000" dirty="0" smtClean="0"/>
              <a:t>		  information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	Surveys - Netflix</a:t>
            </a:r>
          </a:p>
          <a:p>
            <a:pPr>
              <a:buNone/>
            </a:pPr>
            <a:r>
              <a:rPr lang="en-US" sz="2000" dirty="0" smtClean="0"/>
              <a:t>		 480189 users x 17770 movies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dirty="0" smtClean="0"/>
              <a:t>Big &amp; High-Dimensional Data</a:t>
            </a:r>
            <a:endParaRPr lang="en-US" sz="4000" dirty="0"/>
          </a:p>
        </p:txBody>
      </p:sp>
      <p:pic>
        <p:nvPicPr>
          <p:cNvPr id="7" name="Picture 74" descr="webpages"/>
          <p:cNvPicPr>
            <a:picLocks noChangeAspect="1" noChangeArrowheads="1"/>
          </p:cNvPicPr>
          <p:nvPr/>
        </p:nvPicPr>
        <p:blipFill>
          <a:blip r:embed="rId3" cstate="print"/>
          <a:srcRect t="4384" r="-194" b="25465"/>
          <a:stretch>
            <a:fillRect/>
          </a:stretch>
        </p:blipFill>
        <p:spPr bwMode="auto">
          <a:xfrm>
            <a:off x="5654328" y="1219200"/>
            <a:ext cx="2819400" cy="220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5153025"/>
            <a:ext cx="70294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14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44931"/>
            <a:ext cx="6553200" cy="45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663714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PCA provably useful before doing k-means clustering and also empirically useful. E.g.,</a:t>
            </a:r>
          </a:p>
        </p:txBody>
      </p:sp>
    </p:spTree>
    <p:extLst>
      <p:ext uri="{BB962C8B-B14F-4D97-AF65-F5344CB8AC3E}">
        <p14:creationId xmlns:p14="http://schemas.microsoft.com/office/powerpoint/2010/main" val="92606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PCA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3810000" cy="685800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en-US" sz="2400" b="1" dirty="0" smtClean="0"/>
              <a:t>Strengths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B107-D3C9-4ED3-ADE1-E5BC2FA748D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81000" y="1905000"/>
            <a:ext cx="381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FontTx/>
              <a:buNone/>
            </a:pPr>
            <a:r>
              <a:rPr lang="en-US" sz="2400" dirty="0" smtClean="0"/>
              <a:t>Eigenvector method</a:t>
            </a:r>
            <a:endParaRPr lang="en-US" sz="24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81000" y="2438400"/>
            <a:ext cx="571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FontTx/>
              <a:buNone/>
            </a:pPr>
            <a:r>
              <a:rPr lang="en-US" sz="2400" dirty="0" smtClean="0"/>
              <a:t>No tuning of the parameters</a:t>
            </a:r>
            <a:endParaRPr lang="en-US" sz="24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57200" y="3048000"/>
            <a:ext cx="571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FontTx/>
              <a:buNone/>
            </a:pPr>
            <a:r>
              <a:rPr lang="en-US" sz="2400" dirty="0" smtClean="0"/>
              <a:t>No local optima</a:t>
            </a:r>
            <a:endParaRPr lang="en-US" sz="24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81000" y="3733800"/>
            <a:ext cx="381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FontTx/>
              <a:buNone/>
            </a:pPr>
            <a:r>
              <a:rPr lang="en-US" sz="2400" b="1" dirty="0" smtClean="0"/>
              <a:t>Weaknesses</a:t>
            </a:r>
            <a:endParaRPr lang="en-US" sz="2400" b="1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81000" y="4495800"/>
            <a:ext cx="655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FontTx/>
              <a:buNone/>
            </a:pPr>
            <a:r>
              <a:rPr lang="en-US" sz="2400" dirty="0" smtClean="0"/>
              <a:t>Limited to second order statistics</a:t>
            </a:r>
            <a:endParaRPr lang="en-US" sz="24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57200" y="5181600"/>
            <a:ext cx="571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FontTx/>
              <a:buNone/>
            </a:pPr>
            <a:r>
              <a:rPr lang="en-US" sz="2400" dirty="0" smtClean="0"/>
              <a:t>Limited to linear projections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22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72534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What You Should Know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2" name="Content Placeholder 9"/>
          <p:cNvSpPr txBox="1">
            <a:spLocks/>
          </p:cNvSpPr>
          <p:nvPr/>
        </p:nvSpPr>
        <p:spPr bwMode="auto">
          <a:xfrm>
            <a:off x="381000" y="12954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Principal Component Analysis </a:t>
            </a:r>
            <a:r>
              <a:rPr lang="en-US" sz="2400" dirty="0" smtClean="0"/>
              <a:t> (</a:t>
            </a:r>
            <a:r>
              <a:rPr lang="en-US" sz="2400" dirty="0" smtClean="0">
                <a:solidFill>
                  <a:srgbClr val="000000"/>
                </a:solidFill>
              </a:rPr>
              <a:t>PCA)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Content Placeholder 9"/>
          <p:cNvSpPr txBox="1">
            <a:spLocks/>
          </p:cNvSpPr>
          <p:nvPr/>
        </p:nvSpPr>
        <p:spPr bwMode="auto">
          <a:xfrm>
            <a:off x="990600" y="1905000"/>
            <a:ext cx="6629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What PCA is, what is useful for.</a:t>
            </a:r>
            <a:endParaRPr lang="en-US" sz="2400" dirty="0"/>
          </a:p>
        </p:txBody>
      </p:sp>
      <p:sp>
        <p:nvSpPr>
          <p:cNvPr id="8" name="Content Placeholder 9"/>
          <p:cNvSpPr txBox="1">
            <a:spLocks/>
          </p:cNvSpPr>
          <p:nvPr/>
        </p:nvSpPr>
        <p:spPr bwMode="auto">
          <a:xfrm>
            <a:off x="990600" y="25908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Both the maximum variance </a:t>
            </a:r>
            <a:r>
              <a:rPr lang="en-US" sz="2400" dirty="0"/>
              <a:t>s</a:t>
            </a:r>
            <a:r>
              <a:rPr lang="en-US" sz="2400" dirty="0" smtClean="0"/>
              <a:t>ubspace and the minimum reconstruction </a:t>
            </a:r>
            <a:r>
              <a:rPr lang="en-US" sz="2400" dirty="0"/>
              <a:t>e</a:t>
            </a:r>
            <a:r>
              <a:rPr lang="en-US" sz="2400" dirty="0" smtClean="0"/>
              <a:t>rror viewpoint.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54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eelgrafix.com/data_images/out/5/782564-cute-flower-wallpap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083871"/>
            <a:ext cx="2112249" cy="118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42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34400" cy="2286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High-Dimensions = Lot of Features</a:t>
            </a:r>
          </a:p>
          <a:p>
            <a:pPr marL="0" indent="0">
              <a:buNone/>
            </a:pPr>
            <a:endParaRPr lang="en-US" sz="12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0000FF"/>
                </a:solidFill>
              </a:rPr>
              <a:t>MEG Brain Imaging</a:t>
            </a:r>
          </a:p>
          <a:p>
            <a:pPr>
              <a:buNone/>
            </a:pPr>
            <a:r>
              <a:rPr lang="en-US" sz="2000" dirty="0" smtClean="0"/>
              <a:t>		 120 locations x 500 time points </a:t>
            </a:r>
          </a:p>
          <a:p>
            <a:pPr>
              <a:buNone/>
            </a:pPr>
            <a:r>
              <a:rPr lang="en-US" sz="2000" dirty="0" smtClean="0"/>
              <a:t>		  x 20 objects</a:t>
            </a:r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8" name="Picture 7" descr="Picture 3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4548" y="1905000"/>
            <a:ext cx="3151619" cy="286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rcRect l="55019" t="46601"/>
          <a:stretch>
            <a:fillRect/>
          </a:stretch>
        </p:blipFill>
        <p:spPr>
          <a:xfrm>
            <a:off x="1524000" y="2819400"/>
            <a:ext cx="1744365" cy="1709286"/>
          </a:xfrm>
          <a:prstGeom prst="rect">
            <a:avLst/>
          </a:prstGeom>
        </p:spPr>
      </p:pic>
      <p:pic>
        <p:nvPicPr>
          <p:cNvPr id="10" name="Picture 9" descr="Picture 35.png"/>
          <p:cNvPicPr>
            <a:picLocks noChangeAspect="1"/>
          </p:cNvPicPr>
          <p:nvPr/>
        </p:nvPicPr>
        <p:blipFill>
          <a:blip r:embed="rId4" cstate="print"/>
          <a:srcRect l="42568" t="30126" r="50286" b="62007"/>
          <a:stretch>
            <a:fillRect/>
          </a:stretch>
        </p:blipFill>
        <p:spPr bwMode="auto">
          <a:xfrm>
            <a:off x="3657600" y="28956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2743200" y="3733800"/>
            <a:ext cx="990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 smtClean="0"/>
              <a:t>Big &amp; High-Dimensional </a:t>
            </a:r>
            <a:r>
              <a:rPr lang="en-US" sz="4000" dirty="0"/>
              <a:t>D</a:t>
            </a:r>
            <a:r>
              <a:rPr lang="en-US" sz="4000" dirty="0" smtClean="0"/>
              <a:t>ata</a:t>
            </a:r>
            <a:endParaRPr lang="en-US" sz="400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04800" y="4800600"/>
            <a:ext cx="5562600" cy="48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2000" dirty="0" smtClean="0"/>
              <a:t>	</a:t>
            </a:r>
            <a:r>
              <a:rPr lang="en-US" sz="2000" dirty="0">
                <a:solidFill>
                  <a:srgbClr val="0000FF"/>
                </a:solidFill>
              </a:rPr>
              <a:t>O</a:t>
            </a:r>
            <a:r>
              <a:rPr lang="en-US" sz="2000" dirty="0" smtClean="0">
                <a:solidFill>
                  <a:srgbClr val="0000FF"/>
                </a:solidFill>
              </a:rPr>
              <a:t>r any high-dimensional image data</a:t>
            </a:r>
          </a:p>
          <a:p>
            <a:pPr>
              <a:buFontTx/>
              <a:buNone/>
            </a:pPr>
            <a:endParaRPr lang="en-US" sz="2000" dirty="0" smtClean="0"/>
          </a:p>
        </p:txBody>
      </p:sp>
      <p:pic>
        <p:nvPicPr>
          <p:cNvPr id="8194" name="Picture 2" descr="https://www.utexas.edu/law/sao/img/sunflower_larg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107546"/>
            <a:ext cx="1169831" cy="116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76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53603" y="23622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U</a:t>
            </a:r>
            <a:r>
              <a:rPr lang="en-US" sz="3600" dirty="0" smtClean="0"/>
              <a:t>seful </a:t>
            </a:r>
            <a:r>
              <a:rPr lang="en-US" sz="3600" dirty="0"/>
              <a:t>to </a:t>
            </a:r>
            <a:r>
              <a:rPr lang="en-US" sz="3600" dirty="0" smtClean="0"/>
              <a:t>learn lower </a:t>
            </a:r>
            <a:r>
              <a:rPr lang="en-US" sz="3600" dirty="0"/>
              <a:t>dimensional representations of the data.</a:t>
            </a:r>
          </a:p>
        </p:txBody>
      </p:sp>
      <p:sp>
        <p:nvSpPr>
          <p:cNvPr id="11" name="Title 5"/>
          <p:cNvSpPr txBox="1">
            <a:spLocks/>
          </p:cNvSpPr>
          <p:nvPr/>
        </p:nvSpPr>
        <p:spPr bwMode="auto">
          <a:xfrm>
            <a:off x="685800" y="762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smtClean="0"/>
              <a:t>Big &amp; High-Dimensional Data.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94016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1207532"/>
            <a:ext cx="8614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CC"/>
                </a:solidFill>
              </a:rPr>
              <a:t>PCA, Kernel PCA, </a:t>
            </a:r>
            <a:r>
              <a:rPr lang="en-US" sz="2400" dirty="0" smtClean="0">
                <a:solidFill>
                  <a:srgbClr val="0000CC"/>
                </a:solidFill>
              </a:rPr>
              <a:t>ICA: </a:t>
            </a:r>
            <a:r>
              <a:rPr lang="en-US" sz="2400" dirty="0" smtClean="0"/>
              <a:t>Powerful unsupervised learning techniques for extracting hidden (potentially lower dimensional) structure from high dimensional datasets.</a:t>
            </a:r>
            <a:endParaRPr lang="en-US" sz="24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4009" y="762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sz="3800" dirty="0" smtClean="0">
                <a:solidFill>
                  <a:srgbClr val="0000CC"/>
                </a:solidFill>
              </a:rPr>
              <a:t>Learning Representations</a:t>
            </a:r>
            <a:endParaRPr lang="en-US" sz="3800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514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Useful for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0480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Visualization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5862935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Further processing </a:t>
            </a:r>
            <a:r>
              <a:rPr lang="en-US" sz="2400" dirty="0"/>
              <a:t>by machine learning </a:t>
            </a:r>
            <a:r>
              <a:rPr lang="en-US" sz="2400" dirty="0" smtClean="0"/>
              <a:t>algorithms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3581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M</a:t>
            </a:r>
            <a:r>
              <a:rPr lang="en-US" sz="2400" dirty="0" smtClean="0"/>
              <a:t>ore efficient use of resources </a:t>
            </a:r>
          </a:p>
          <a:p>
            <a:pPr algn="l"/>
            <a:r>
              <a:rPr lang="en-US" sz="2400" dirty="0"/>
              <a:t> </a:t>
            </a:r>
            <a:r>
              <a:rPr lang="en-US" sz="2400" dirty="0" smtClean="0"/>
              <a:t>  (e.g., </a:t>
            </a:r>
            <a:r>
              <a:rPr lang="en-US" sz="2400" dirty="0" smtClean="0">
                <a:ea typeface="굴림" pitchFamily="34" charset="-127"/>
              </a:rPr>
              <a:t>time</a:t>
            </a:r>
            <a:r>
              <a:rPr lang="en-US" altLang="ko-KR" sz="2400" dirty="0" smtClean="0">
                <a:ea typeface="굴림" pitchFamily="34" charset="-127"/>
              </a:rPr>
              <a:t>, memory, communication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3512" y="4643735"/>
            <a:ext cx="8538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Statistical: fewer </a:t>
            </a:r>
            <a:r>
              <a:rPr lang="en-US" sz="2400" dirty="0" smtClean="0"/>
              <a:t>dimensions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better </a:t>
            </a:r>
            <a:r>
              <a:rPr lang="en-US" sz="2400" dirty="0"/>
              <a:t>generalization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5257800"/>
            <a:ext cx="8538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ko-KR" sz="2400" dirty="0">
                <a:ea typeface="굴림" pitchFamily="34" charset="-127"/>
              </a:rPr>
              <a:t>Noise removal (improving data quality)</a:t>
            </a:r>
          </a:p>
        </p:txBody>
      </p:sp>
    </p:spTree>
    <p:extLst>
      <p:ext uri="{BB962C8B-B14F-4D97-AF65-F5344CB8AC3E}">
        <p14:creationId xmlns:p14="http://schemas.microsoft.com/office/powerpoint/2010/main" val="1313602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7088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Principal Component Analysis (PCA)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1600201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What is PCA</a:t>
            </a:r>
            <a:r>
              <a:rPr lang="en-US" sz="2400" dirty="0" smtClean="0"/>
              <a:t>: </a:t>
            </a:r>
            <a:r>
              <a:rPr lang="en-US" sz="2400" dirty="0"/>
              <a:t>U</a:t>
            </a:r>
            <a:r>
              <a:rPr lang="en-US" sz="2400" dirty="0" smtClean="0"/>
              <a:t>nsupervised technique for extracting variance structure from high dimensional datasets.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5156537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PCA  is an orthogonal projection or transformation  of the data into a (possibly lower dimensional) subspace so that the variance of the projected data is maximized.</a:t>
            </a:r>
            <a:endParaRPr lang="en-US" sz="2000" dirty="0"/>
          </a:p>
        </p:txBody>
      </p:sp>
      <p:pic>
        <p:nvPicPr>
          <p:cNvPr id="21" name="Picture 4" descr="pca_ba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432008"/>
            <a:ext cx="3124200" cy="226330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858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Principal Component Analysis (PCA)</a:t>
            </a:r>
            <a:endParaRPr lang="en-US" sz="3600" dirty="0"/>
          </a:p>
        </p:txBody>
      </p:sp>
      <p:pic>
        <p:nvPicPr>
          <p:cNvPr id="11" name="Picture 4" descr="pca_ba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246938"/>
            <a:ext cx="5000625" cy="3622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Picture 4" descr="pca_basis"/>
          <p:cNvPicPr>
            <a:picLocks noChangeAspect="1" noChangeArrowheads="1"/>
          </p:cNvPicPr>
          <p:nvPr/>
        </p:nvPicPr>
        <p:blipFill>
          <a:blip r:embed="rId3" cstate="print"/>
          <a:srcRect l="10667" t="8414" r="11619" b="3243"/>
          <a:stretch>
            <a:fillRect/>
          </a:stretch>
        </p:blipFill>
        <p:spPr bwMode="auto">
          <a:xfrm rot="2202176">
            <a:off x="580382" y="1850733"/>
            <a:ext cx="3859477" cy="317839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708244" y="4431268"/>
            <a:ext cx="2489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 features are relevant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2127370">
            <a:off x="789814" y="838234"/>
            <a:ext cx="304800" cy="3346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2127370">
            <a:off x="3914014" y="3124234"/>
            <a:ext cx="304800" cy="3346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8225845">
            <a:off x="3324919" y="550981"/>
            <a:ext cx="304800" cy="3578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8225845">
            <a:off x="1343719" y="2880542"/>
            <a:ext cx="304800" cy="3578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95400" y="4393168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one relevant feature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4196" y="5007114"/>
            <a:ext cx="8368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Question: Can we transform the features so that we only need to preserve one latent feature? 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09599" y="1383268"/>
            <a:ext cx="346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I</a:t>
            </a:r>
            <a:r>
              <a:rPr lang="en-US" dirty="0" smtClean="0"/>
              <a:t>ntrinsically lower </a:t>
            </a:r>
            <a:r>
              <a:rPr lang="en-US" dirty="0"/>
              <a:t>dimensional than the dimension of the ambient </a:t>
            </a:r>
            <a:r>
              <a:rPr lang="en-US" dirty="0" smtClean="0"/>
              <a:t>space.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86400" y="12954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we rotate data</a:t>
            </a:r>
            <a:r>
              <a:rPr lang="en-US" dirty="0"/>
              <a:t>, </a:t>
            </a:r>
            <a:r>
              <a:rPr lang="en-US" dirty="0" smtClean="0"/>
              <a:t>again only </a:t>
            </a:r>
            <a:r>
              <a:rPr lang="en-US" dirty="0"/>
              <a:t>one coordinate is more </a:t>
            </a:r>
            <a:r>
              <a:rPr lang="en-US" dirty="0" smtClean="0"/>
              <a:t>important.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2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Principal Component Analysis (PCA)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114800"/>
            <a:ext cx="7823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In case where data  lies on or near a low d-dimensional linear subspace, axes </a:t>
            </a:r>
            <a:r>
              <a:rPr lang="en-US" sz="2000" dirty="0"/>
              <a:t>of this subspace are an effective representation of the data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32646"/>
          <a:stretch>
            <a:fillRect/>
          </a:stretch>
        </p:blipFill>
        <p:spPr bwMode="auto">
          <a:xfrm>
            <a:off x="504671" y="990600"/>
            <a:ext cx="757252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5367590" y="2486291"/>
            <a:ext cx="2684342" cy="13188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3508482" y="1935850"/>
            <a:ext cx="1943601" cy="18137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" y="5339715"/>
            <a:ext cx="8458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Identifying the axes is known as </a:t>
            </a:r>
            <a:r>
              <a:rPr lang="en-US" sz="2000" dirty="0" smtClean="0">
                <a:solidFill>
                  <a:srgbClr val="0000CC"/>
                </a:solidFill>
              </a:rPr>
              <a:t>Principal Components Analysis</a:t>
            </a:r>
            <a:r>
              <a:rPr lang="en-US" sz="2000" dirty="0" smtClean="0"/>
              <a:t>, and can be obtained by using classic matrix computation </a:t>
            </a:r>
            <a:r>
              <a:rPr lang="en-US" sz="1800" dirty="0" smtClean="0"/>
              <a:t>tools (Eigen or Singular Value Decomposition).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9394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53200" y="2076510"/>
            <a:ext cx="2514600" cy="2647890"/>
            <a:chOff x="5943600" y="1676400"/>
            <a:chExt cx="3152929" cy="3262312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r="60358" b="32646"/>
            <a:stretch>
              <a:fillRect/>
            </a:stretch>
          </p:blipFill>
          <p:spPr bwMode="auto">
            <a:xfrm>
              <a:off x="5943600" y="1676400"/>
              <a:ext cx="3152929" cy="3262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34"/>
            <p:cNvSpPr txBox="1"/>
            <p:nvPr/>
          </p:nvSpPr>
          <p:spPr>
            <a:xfrm rot="18693596">
              <a:off x="7722767" y="2719356"/>
              <a:ext cx="833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</a:t>
              </a:r>
              <a:r>
                <a:rPr lang="en-US" b="1" baseline="30000" dirty="0" smtClean="0">
                  <a:solidFill>
                    <a:srgbClr val="FF0000"/>
                  </a:solidFill>
                </a:rPr>
                <a:t>st</a:t>
              </a:r>
              <a:r>
                <a:rPr lang="en-US" b="1" dirty="0" smtClean="0">
                  <a:solidFill>
                    <a:srgbClr val="FF0000"/>
                  </a:solidFill>
                </a:rPr>
                <a:t> PC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7724929" y="2652712"/>
              <a:ext cx="208052" cy="208052"/>
              <a:chOff x="2286000" y="2362200"/>
              <a:chExt cx="208052" cy="208052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16200000" flipH="1">
                <a:off x="2341652" y="2417852"/>
                <a:ext cx="152400" cy="152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/>
              <p:cNvSpPr/>
              <p:nvPr/>
            </p:nvSpPr>
            <p:spPr>
              <a:xfrm>
                <a:off x="2286000" y="23622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Principal Component Analysis (PCA)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1204292"/>
            <a:ext cx="8153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CC00CC"/>
                </a:solidFill>
              </a:rPr>
              <a:t>Principal Components (PC) are orthogonal directions that capture most of the variance in the data.</a:t>
            </a:r>
          </a:p>
          <a:p>
            <a:endParaRPr lang="en-US" dirty="0" smtClean="0"/>
          </a:p>
        </p:txBody>
      </p:sp>
      <p:grpSp>
        <p:nvGrpSpPr>
          <p:cNvPr id="33" name="Group 32"/>
          <p:cNvGrpSpPr/>
          <p:nvPr/>
        </p:nvGrpSpPr>
        <p:grpSpPr>
          <a:xfrm>
            <a:off x="4735286" y="4741703"/>
            <a:ext cx="2198914" cy="1811497"/>
            <a:chOff x="1143000" y="4796135"/>
            <a:chExt cx="2198914" cy="1909478"/>
          </a:xfrm>
        </p:grpSpPr>
        <p:grpSp>
          <p:nvGrpSpPr>
            <p:cNvPr id="27" name="Group 26"/>
            <p:cNvGrpSpPr/>
            <p:nvPr/>
          </p:nvGrpSpPr>
          <p:grpSpPr>
            <a:xfrm>
              <a:off x="1143000" y="5105398"/>
              <a:ext cx="1905000" cy="1600215"/>
              <a:chOff x="1143000" y="5065478"/>
              <a:chExt cx="838200" cy="762006"/>
            </a:xfrm>
          </p:grpSpPr>
          <p:cxnSp>
            <p:nvCxnSpPr>
              <p:cNvPr id="13" name="Straight Arrow Connector 12"/>
              <p:cNvCxnSpPr>
                <a:endCxn id="24" idx="4"/>
              </p:cNvCxnSpPr>
              <p:nvPr/>
            </p:nvCxnSpPr>
            <p:spPr>
              <a:xfrm rot="5400000" flipH="1" flipV="1">
                <a:off x="1067126" y="5180479"/>
                <a:ext cx="685800" cy="5148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1143000" y="5065484"/>
                <a:ext cx="838200" cy="762000"/>
              </a:xfrm>
              <a:prstGeom prst="line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9"/>
              <p:cNvGrpSpPr/>
              <p:nvPr/>
            </p:nvGrpSpPr>
            <p:grpSpPr>
              <a:xfrm>
                <a:off x="1143000" y="5065478"/>
                <a:ext cx="679808" cy="740193"/>
                <a:chOff x="1814244" y="2398478"/>
                <a:chExt cx="679808" cy="740193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 rot="16200000" flipH="1">
                  <a:off x="2341652" y="2417852"/>
                  <a:ext cx="152400" cy="152400"/>
                </a:xfrm>
                <a:prstGeom prst="line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V="1">
                  <a:off x="1814244" y="2543627"/>
                  <a:ext cx="654978" cy="595044"/>
                </a:xfrm>
                <a:prstGeom prst="line">
                  <a:avLst/>
                </a:prstGeom>
                <a:ln w="571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Oval 23"/>
                <p:cNvSpPr/>
                <p:nvPr/>
              </p:nvSpPr>
              <p:spPr>
                <a:xfrm>
                  <a:off x="2317164" y="2398478"/>
                  <a:ext cx="43107" cy="29548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853928" y="4796135"/>
                  <a:ext cx="485582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3928" y="4796135"/>
                  <a:ext cx="485582" cy="45313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98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/>
            <p:cNvSpPr txBox="1"/>
            <p:nvPr/>
          </p:nvSpPr>
          <p:spPr>
            <a:xfrm>
              <a:off x="3003360" y="498565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v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2272037" y="5666846"/>
                  <a:ext cx="999120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v</m:t>
                        </m:r>
                        <m:r>
                          <a:rPr lang="en-US" sz="240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⋅  </m:t>
                        </m:r>
                        <m:sSub>
                          <m:sSubPr>
                            <m:ctrlPr>
                              <a:rPr lang="en-US" sz="2400" i="1" dirty="0" err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dirty="0" err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dirty="0" err="1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2037" y="5666846"/>
                  <a:ext cx="999120" cy="45313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/>
          <p:cNvSpPr txBox="1"/>
          <p:nvPr/>
        </p:nvSpPr>
        <p:spPr>
          <a:xfrm>
            <a:off x="406245" y="2765287"/>
            <a:ext cx="6299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Projection of data points along first PC discriminates data most along any one direction </a:t>
            </a:r>
            <a:r>
              <a:rPr lang="en-US" sz="1600" dirty="0" smtClean="0"/>
              <a:t>(</a:t>
            </a:r>
            <a:r>
              <a:rPr lang="en-US" sz="1600" dirty="0" err="1" smtClean="0"/>
              <a:t>pts</a:t>
            </a:r>
            <a:r>
              <a:rPr lang="en-US" sz="1600" dirty="0" smtClean="0"/>
              <a:t> </a:t>
            </a:r>
            <a:r>
              <a:rPr lang="en-US" sz="1600" dirty="0"/>
              <a:t>are the most spread out when we project the data on that direction compared to any other directions</a:t>
            </a:r>
            <a:r>
              <a:rPr lang="en-US" sz="1600" dirty="0" smtClean="0"/>
              <a:t>).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8600" y="4933890"/>
                <a:ext cx="51135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 smtClean="0">
                    <a:solidFill>
                      <a:srgbClr val="0000CC"/>
                    </a:solidFill>
                  </a:rPr>
                  <a:t>||v||=1</a:t>
                </a:r>
                <a:r>
                  <a:rPr lang="en-US" sz="2000" dirty="0" smtClean="0"/>
                  <a:t>,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000" dirty="0" smtClean="0"/>
                  <a:t> (D-dimensional vector)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933890"/>
                <a:ext cx="5113563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1313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8600" y="5474495"/>
                <a:ext cx="4191000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 smtClean="0"/>
                  <a:t>Projection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2000" dirty="0" smtClean="0"/>
                  <a:t>onto </a:t>
                </a:r>
                <a:r>
                  <a:rPr lang="en-US" sz="2000" dirty="0" smtClean="0">
                    <a:solidFill>
                      <a:srgbClr val="0000CC"/>
                    </a:solidFill>
                  </a:rPr>
                  <a:t>v</a:t>
                </a:r>
                <a:r>
                  <a:rPr lang="en-US" sz="2000" dirty="0" smtClean="0"/>
                  <a:t> is 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rgbClr val="0000CC"/>
                        </a:solidFill>
                        <a:latin typeface="Cambria Math"/>
                      </a:rPr>
                      <m:t>v</m:t>
                    </m:r>
                    <m:r>
                      <a:rPr lang="en-US" sz="2000" i="0" dirty="0" smtClean="0">
                        <a:solidFill>
                          <a:srgbClr val="0000CC"/>
                        </a:solidFill>
                        <a:latin typeface="Cambria Math"/>
                      </a:rPr>
                      <m:t>⋅  </m:t>
                    </m:r>
                    <m:sSub>
                      <m:sSubPr>
                        <m:ctrlPr>
                          <a:rPr lang="en-US" sz="2000" i="1" dirty="0" err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 dirty="0" err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 dirty="0" err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474495"/>
                <a:ext cx="4191000" cy="615553"/>
              </a:xfrm>
              <a:prstGeom prst="rect">
                <a:avLst/>
              </a:prstGeom>
              <a:blipFill rotWithShape="1">
                <a:blip r:embed="rId7"/>
                <a:stretch>
                  <a:fillRect l="-1601" t="-4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381000" y="21336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First PC – direction of greatest variability in data</a:t>
            </a:r>
            <a:r>
              <a:rPr lang="en-US" sz="2000" dirty="0"/>
              <a:t>.</a:t>
            </a:r>
            <a:endParaRPr lang="en-US" sz="20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228600" y="4324290"/>
            <a:ext cx="4198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Quick reminder:</a:t>
            </a:r>
          </a:p>
        </p:txBody>
      </p:sp>
    </p:spTree>
    <p:extLst>
      <p:ext uri="{BB962C8B-B14F-4D97-AF65-F5344CB8AC3E}">
        <p14:creationId xmlns:p14="http://schemas.microsoft.com/office/powerpoint/2010/main" val="157929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54"/>
  <p:tag name="DEFAULTHEIGHT" val="322"/>
  <p:tag name="FIRSTADMINISTRATOR@E6LKEPEFUVWXY596" val="38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&#10;\frac1{n}\sum^n_{i=1} \|\mathbf{x}_i-(\mathbf{v}^T\mathbf{x}_i)\mathbf{v}\|^2 &#10;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6"/>
  <p:tag name="PICTUREFILESIZE" val="2419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&#10;\frac1{n}\sum^n_{i=1} (\mathbf{v}^T\mathbf{x}_i)^2 = \mathbf{v}^T\mathbf{X}\mathbf{X}^T\mathbf{v}&#10;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2"/>
  <p:tag name="PICTUREFILESIZE" val="2880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&#10;\frac1{n}\sum^n_{i=1} (\mathbf{v}^T\mathbf{x}_i)^2 = \mathbf{v}^T\mathbf{X}\mathbf{X}^T\mathbf{v}&#10;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2"/>
  <p:tag name="PICTUREFILESIZE" val="2880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&#10;\frac1{n}\sum^n_{i=1} \|\mathbf{x}_i-(\mathbf{v}^T\mathbf{x}_i)\mathbf{v}\|^2 &#10;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6"/>
  <p:tag name="PICTUREFILESIZE" val="241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&#10;\frac1{n}\sum^n_{i=1} (\mathbf{v}^T\mathbf{x}_i)^2 = \mathbf{v}^T\mathbf{X}\mathbf{X}^T\mathbf{v}&#10;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2"/>
  <p:tag name="PICTUREFILESIZE" val="2880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\max_{\mathbf{v}} &amp; \mathbf{v}^T\mathbf{X}\mathbf{X}^T\mathbf{v} \hspace{1cm}&#10;\mbox{s.t.} \hspace{1cm} \mathbf{v}^T\mathbf{v} = 1&#10;\end{eqnarray*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12"/>
  <p:tag name="PICTUREFILESIZE" val="2064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\partial/\partial \mathbf{v} = 0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0"/>
  <p:tag name="PICTUREFILESIZE" val="707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(\mathbf{X}\mathbf{X}^T - \lambda \mathbf{I})\mathbf{v} = 0&#10;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8"/>
  <p:tag name="PICTUREFILESIZE" val="1203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Lagrangian: $\max_{\mathbf{v}} \mathbf{v}^T\mathbf{X}\mathbf{X}^T\mathbf{v}&#10;- \lambda \mathbf{v}^T\mathbf{v} &#10;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8"/>
  <p:tag name="PICTUREFILESIZE" val="236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Rightarrow (\mathbf{X}\mathbf{X}^T ) \mathbf{v}&#10;= \lambda \mathbf{v}&#10;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2"/>
  <p:tag name="PICTUREFILESIZE" val="1189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&#10;\frac1{n}\sum^n_{i=1} \|\mathbf{x}_i-(\mathbf{v}^T\mathbf{x}_i)\mathbf{v}\|^2 &#10;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06"/>
  <p:tag name="PICTUREFILESIZE" val="241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$&#10;\frac1{n}\sum^n_{i=1} (\mathbf{v}^T\mathbf{x}_i)^2 = \mathbf{v}^T\mathbf{X}\mathbf{X}^T\mathbf{v}&#10;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2"/>
  <p:tag name="PICTUREFILESIZE" val="28807"/>
</p:tagLst>
</file>

<file path=ppt/theme/theme1.xml><?xml version="1.0" encoding="utf-8"?>
<a:theme xmlns:a="http://schemas.openxmlformats.org/drawingml/2006/main" name="clustering">
  <a:themeElements>
    <a:clrScheme name="clusterin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ustering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luster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uster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uster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uster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uster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uster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uster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approx stability</Template>
  <TotalTime>105831</TotalTime>
  <Words>1351</Words>
  <Application>Microsoft Office PowerPoint</Application>
  <PresentationFormat>On-screen Show (4:3)</PresentationFormat>
  <Paragraphs>186</Paragraphs>
  <Slides>22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굴림</vt:lpstr>
      <vt:lpstr>Cambria Math</vt:lpstr>
      <vt:lpstr>Wingdings</vt:lpstr>
      <vt:lpstr>Times New Roman</vt:lpstr>
      <vt:lpstr>Comic Sans MS</vt:lpstr>
      <vt:lpstr>clustering</vt:lpstr>
      <vt:lpstr>Chart</vt:lpstr>
      <vt:lpstr>PowerPoint Presentation</vt:lpstr>
      <vt:lpstr>Big &amp; High-Dimensional Data</vt:lpstr>
      <vt:lpstr>Big &amp; High-Dimensional Data</vt:lpstr>
      <vt:lpstr>PowerPoint Presentation</vt:lpstr>
      <vt:lpstr>PowerPoint Presentation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Principal Component Analysis (PCA)</vt:lpstr>
      <vt:lpstr>Two Interpretations</vt:lpstr>
      <vt:lpstr>Two Interpretations</vt:lpstr>
      <vt:lpstr>Why? Pythagorean Theorem</vt:lpstr>
      <vt:lpstr>Dimensionality Reduction using PCA</vt:lpstr>
      <vt:lpstr>Dimensionality Reduction using PCA</vt:lpstr>
      <vt:lpstr>PowerPoint Presentation</vt:lpstr>
      <vt:lpstr>PowerPoint Presentation</vt:lpstr>
      <vt:lpstr>PCA Discussion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Sponsored Search Acution Design Via Machine Learning</dc:title>
  <dc:creator>Maria-Florina Balcan</dc:creator>
  <cp:lastModifiedBy>Maria Florina Balcan</cp:lastModifiedBy>
  <cp:revision>2808</cp:revision>
  <cp:lastPrinted>2015-04-08T13:49:34Z</cp:lastPrinted>
  <dcterms:created xsi:type="dcterms:W3CDTF">2005-06-02T18:13:09Z</dcterms:created>
  <dcterms:modified xsi:type="dcterms:W3CDTF">2016-10-18T21:52:52Z</dcterms:modified>
</cp:coreProperties>
</file>