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2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3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4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3" r:id="rId3"/>
    <p:sldMasterId id="2147483738" r:id="rId4"/>
    <p:sldMasterId id="2147483750" r:id="rId5"/>
  </p:sldMasterIdLst>
  <p:notesMasterIdLst>
    <p:notesMasterId r:id="rId44"/>
  </p:notesMasterIdLst>
  <p:handoutMasterIdLst>
    <p:handoutMasterId r:id="rId45"/>
  </p:handoutMasterIdLst>
  <p:sldIdLst>
    <p:sldId id="416" r:id="rId6"/>
    <p:sldId id="435" r:id="rId7"/>
    <p:sldId id="441" r:id="rId8"/>
    <p:sldId id="428" r:id="rId9"/>
    <p:sldId id="417" r:id="rId10"/>
    <p:sldId id="419" r:id="rId11"/>
    <p:sldId id="446" r:id="rId12"/>
    <p:sldId id="421" r:id="rId13"/>
    <p:sldId id="447" r:id="rId14"/>
    <p:sldId id="418" r:id="rId15"/>
    <p:sldId id="448" r:id="rId16"/>
    <p:sldId id="422" r:id="rId17"/>
    <p:sldId id="423" r:id="rId18"/>
    <p:sldId id="459" r:id="rId19"/>
    <p:sldId id="434" r:id="rId20"/>
    <p:sldId id="460" r:id="rId21"/>
    <p:sldId id="468" r:id="rId22"/>
    <p:sldId id="427" r:id="rId23"/>
    <p:sldId id="461" r:id="rId24"/>
    <p:sldId id="426" r:id="rId25"/>
    <p:sldId id="462" r:id="rId26"/>
    <p:sldId id="438" r:id="rId27"/>
    <p:sldId id="463" r:id="rId28"/>
    <p:sldId id="464" r:id="rId29"/>
    <p:sldId id="439" r:id="rId30"/>
    <p:sldId id="465" r:id="rId31"/>
    <p:sldId id="466" r:id="rId32"/>
    <p:sldId id="467" r:id="rId33"/>
    <p:sldId id="449" r:id="rId34"/>
    <p:sldId id="450" r:id="rId35"/>
    <p:sldId id="451" r:id="rId36"/>
    <p:sldId id="452" r:id="rId37"/>
    <p:sldId id="453" r:id="rId38"/>
    <p:sldId id="454" r:id="rId39"/>
    <p:sldId id="455" r:id="rId40"/>
    <p:sldId id="456" r:id="rId41"/>
    <p:sldId id="457" r:id="rId42"/>
    <p:sldId id="458" r:id="rId4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AE77"/>
    <a:srgbClr val="C55D64"/>
    <a:srgbClr val="FF3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0424" autoAdjust="0"/>
  </p:normalViewPr>
  <p:slideViewPr>
    <p:cSldViewPr snapToGrid="0" snapToObjects="1">
      <p:cViewPr varScale="1">
        <p:scale>
          <a:sx n="49" d="100"/>
          <a:sy n="49" d="100"/>
        </p:scale>
        <p:origin x="-1632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4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printerSettings" Target="printerSettings/printerSettings1.bin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5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9" Type="http://schemas.openxmlformats.org/officeDocument/2006/relationships/slide" Target="slides/slide4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notesMaster" Target="notesMasters/notesMaster1.xml"/><Relationship Id="rId4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85FE80-612E-D248-B584-DA8E060B9D6E}" type="datetimeFigureOut">
              <a:rPr lang="en-US" smtClean="0"/>
              <a:t>12/5/16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8B8669-6234-4F44-A6CB-41A2A29AB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5416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16FA95-F25F-6A4E-9805-3808DEC8B84A}" type="datetimeFigureOut">
              <a:rPr lang="en-US" smtClean="0"/>
              <a:t>12/5/16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0A8895-A308-DC44-9938-C42D876EE2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62431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3EE38-C8CA-0C44-947F-F569C925BA56}" type="datetime1">
              <a:rPr lang="en-US" smtClean="0"/>
              <a:t>12/5/16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215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9F761-062A-B94A-8542-9F565EB6F277}" type="datetime1">
              <a:rPr lang="en-US" smtClean="0"/>
              <a:t>12/5/16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473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3F882-12AF-7E45-A669-9397B47E14F8}" type="datetime1">
              <a:rPr lang="en-US" smtClean="0"/>
              <a:t>12/5/16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870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89993"/>
            <a:ext cx="4038600" cy="493617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89993"/>
            <a:ext cx="4038600" cy="493617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FDFC-8405-6B4A-A08B-E3A56D1E6B31}" type="datetime1">
              <a:rPr lang="en-US" smtClean="0"/>
              <a:t>12/5/16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863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15232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54994"/>
            <a:ext cx="4040188" cy="42711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15232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854994"/>
            <a:ext cx="4041775" cy="42711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0A6AC-7802-B748-8BFC-963178D932F5}" type="datetime1">
              <a:rPr lang="en-US" smtClean="0"/>
              <a:t>12/5/16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726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975DF-1D7E-3D46-9FBF-32626F7C8B76}" type="datetime1">
              <a:rPr lang="en-US" smtClean="0"/>
              <a:t>12/5/16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349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3B7F1-0188-A940-BF5D-66E37647A655}" type="datetime1">
              <a:rPr lang="en-US" smtClean="0"/>
              <a:t>12/5/16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351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73F8A-3757-3D4C-A426-B0CD6A2F9C46}" type="datetime1">
              <a:rPr lang="en-US" smtClean="0"/>
              <a:t>12/5/16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137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1F7F2-6097-5847-AD96-B9054D2B06FC}" type="datetime1">
              <a:rPr lang="en-US" smtClean="0"/>
              <a:t>12/5/16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871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4FC9C-2E47-5D47-95CF-45E1ACF1DBF5}" type="datetime1">
              <a:rPr lang="en-US" smtClean="0"/>
              <a:t>12/5/16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332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2B54D-F174-1149-BF06-CD7DD5AF9AA3}" type="datetime1">
              <a:rPr lang="en-US" smtClean="0"/>
              <a:t>12/5/16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1426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7543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28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28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57200" y="3881438"/>
            <a:ext cx="8229600" cy="21304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sz="1000">
              <a:solidFill>
                <a:schemeClr val="tx1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z="800"/>
            </a:lvl1pPr>
          </a:lstStyle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fld id="{48DE5349-D7F5-4C1F-A5F4-CC997E27CB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51300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7543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28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881438"/>
            <a:ext cx="8229600" cy="21304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sz="100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z="800"/>
            </a:lvl1pPr>
          </a:lstStyle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fld id="{9A6A1787-49D9-4C6E-B7C7-59753D4A4C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23216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94419-EDFB-6F4E-A333-81B2AEE61551}" type="datetime1">
              <a:rPr lang="en-US" smtClean="0"/>
              <a:t>12/5/16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8518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12/5/16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31045195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12/5/16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31045195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12/5/16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31045195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12/5/16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31045195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12/5/16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31045195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12/5/16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31045195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12/5/16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31045195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12/5/16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31045195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12/5/16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31045195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94419-EDFB-6F4E-A333-81B2AEE61551}" type="datetime1">
              <a:rPr lang="en-US" smtClean="0"/>
              <a:t>12/5/16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8518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12/5/16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310451958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12/5/16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310451958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088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4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25088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2500"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250885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50886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250887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54D584A2-0344-4A64-85F9-86CD4928F9D9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250889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0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1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2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3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4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5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6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7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8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9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0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1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2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3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4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5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6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7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8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9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0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1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2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3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4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5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6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7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8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9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50920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41" name="Group 41"/>
          <p:cNvGrpSpPr>
            <a:grpSpLocks/>
          </p:cNvGrpSpPr>
          <p:nvPr userDrawn="1"/>
        </p:nvGrpSpPr>
        <p:grpSpPr bwMode="auto">
          <a:xfrm>
            <a:off x="609600" y="152400"/>
            <a:ext cx="2438400" cy="420688"/>
            <a:chOff x="0" y="6"/>
            <a:chExt cx="1248" cy="265"/>
          </a:xfrm>
        </p:grpSpPr>
        <p:sp>
          <p:nvSpPr>
            <p:cNvPr id="42" name="Rectangle 42"/>
            <p:cNvSpPr>
              <a:spLocks noChangeArrowheads="1"/>
            </p:cNvSpPr>
            <p:nvPr userDrawn="1"/>
          </p:nvSpPr>
          <p:spPr bwMode="auto">
            <a:xfrm>
              <a:off x="0" y="6"/>
              <a:ext cx="124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1200">
                  <a:solidFill>
                    <a:srgbClr val="A50021"/>
                  </a:solidFill>
                  <a:latin typeface="Helvetica Neue Bold Condensed" pitchFamily="-12" charset="0"/>
                  <a:ea typeface="ＭＳ Ｐゴシック" pitchFamily="34" charset="-128"/>
                </a:rPr>
                <a:t>School of Computer Science</a:t>
              </a:r>
            </a:p>
          </p:txBody>
        </p:sp>
        <p:pic>
          <p:nvPicPr>
            <p:cNvPr id="43" name="Picture 43" descr="wordmarkred"/>
            <p:cNvPicPr>
              <a:picLocks noChangeAspect="1" noChangeArrowheads="1"/>
            </p:cNvPicPr>
            <p:nvPr userDrawn="1"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4" y="168"/>
              <a:ext cx="639" cy="1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4" name="Picture 44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90500" y="152400"/>
            <a:ext cx="430213" cy="4492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22046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30F549-F879-4053-8685-4286A63136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682787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11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11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316BF4-0C06-46C4-8F64-4CF8DA863C5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721782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3FC620-C6B9-49BD-AA1C-2FA7D4C50E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504240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70ADC6-CE19-4300-8EBE-7AC2ADD77F1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179562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0B5796-D054-4DD8-B5EF-73FA0ED3076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2544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2250" y="152400"/>
            <a:ext cx="2114550" cy="58594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191250" cy="58594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A96E2E-D738-4E1C-9FCE-771120A47E3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811884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7543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28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28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57200" y="3881438"/>
            <a:ext cx="8229600" cy="21304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sz="1000">
              <a:solidFill>
                <a:schemeClr val="tx1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z="800"/>
            </a:lvl1pPr>
          </a:lstStyle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fld id="{48DE5349-D7F5-4C1F-A5F4-CC997E27CB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657475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7543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116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4116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sz="100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z="800"/>
            </a:lvl1pPr>
          </a:lstStyle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fld id="{CD3B44FC-3DD7-4F46-9E87-ED25DEAC5B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916143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7543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28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881438"/>
            <a:ext cx="8229600" cy="21304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sz="100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z="800"/>
            </a:lvl1pPr>
          </a:lstStyle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fld id="{9A6A1787-49D9-4C6E-B7C7-59753D4A4C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926701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A:\paint.GIF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0" y="1828800"/>
            <a:ext cx="82296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685800"/>
            <a:ext cx="7721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3886200"/>
            <a:ext cx="6400800" cy="1771650"/>
          </a:xfrm>
        </p:spPr>
        <p:txBody>
          <a:bodyPr/>
          <a:lstStyle>
            <a:lvl1pPr marL="0" indent="0">
              <a:buFont typeface="Wingdings" pitchFamily="2" charset="2"/>
              <a:buNone/>
              <a:defRPr>
                <a:latin typeface="Arial Black" pitchFamily="34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5123D27-44AE-1D4A-8491-6DE6BEA9989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01022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BB205A-3110-804D-BCA5-F8244F042B0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89396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B32D5A-8082-774C-9D29-4812EBF5DF8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17898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6400"/>
            <a:ext cx="40132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676400"/>
            <a:ext cx="40132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1AF86C-91F6-5344-B023-7256C9BAD80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86133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ABEDB-4CFC-6847-9D03-9579480D8EA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41731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5F3CFA-B6A8-2742-B240-918F23D61C2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43938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749201-F89E-7B4D-A97E-1E7192B9306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44073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9A741F-EAD6-4748-BD6A-614FB90B4AF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18297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49901C-3A04-634F-B3E1-56190CCC448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87647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40EE36-526D-6644-8989-4EB02D9E87D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18371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8600" y="53975"/>
            <a:ext cx="2057400" cy="62706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6400" y="53975"/>
            <a:ext cx="6019800" cy="62706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C801EF-A2CD-0F4D-ABD3-8A65E309ED6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86939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8443C-72BE-CF4B-ACE7-DD445CD666F8}" type="datetime1">
              <a:rPr lang="en-US" smtClean="0"/>
              <a:t>12/5/16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35550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54562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461FB-6672-D449-BF26-4C1DC7D36F2F}" type="datetime1">
              <a:rPr lang="en-US" smtClean="0"/>
              <a:t>12/5/16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22071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94419-EDFB-6F4E-A333-81B2AEE61551}" type="datetime1">
              <a:rPr lang="en-US" smtClean="0"/>
              <a:t>12/5/16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96031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D2918-CC78-8D41-ABA1-1E8F61DC43D1}" type="datetime1">
              <a:rPr lang="en-US" smtClean="0"/>
              <a:t>12/5/16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43375350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12/5/16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316887834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2599B-CF4E-4745-A1C4-0A1EAD1AE797}" type="datetime1">
              <a:rPr lang="en-US" smtClean="0"/>
              <a:t>12/5/16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73855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83415-B2F7-814D-AB88-C1D4F5212AB3}" type="datetime1">
              <a:rPr lang="en-US" smtClean="0"/>
              <a:t>12/5/16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63683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EB1A2-967F-EF46-A281-A64C8735F71A}" type="datetime1">
              <a:rPr lang="en-US" smtClean="0"/>
              <a:t>12/5/16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09349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77EFC-DC2A-4140-AA88-6404FE9C25AF}" type="datetime1">
              <a:rPr lang="en-US" smtClean="0"/>
              <a:t>12/5/16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188227464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E37D0-81EC-E749-AA69-D8326DE4460C}" type="datetime1">
              <a:rPr lang="en-US" smtClean="0"/>
              <a:t>12/5/16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98663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>
            <a:lvl1pPr>
              <a:defRPr b="1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1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40008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400" y="292100"/>
            <a:ext cx="8648700" cy="804862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1257300"/>
            <a:ext cx="8648700" cy="5099050"/>
          </a:xfrm>
        </p:spPr>
        <p:txBody>
          <a:bodyPr/>
          <a:lstStyle>
            <a:lvl1pPr>
              <a:defRPr sz="3200"/>
            </a:lvl1pPr>
            <a:lvl2pPr>
              <a:defRPr sz="3200" baseline="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 with a 1 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1" y="6445251"/>
            <a:ext cx="2133600" cy="365125"/>
          </a:xfrm>
        </p:spPr>
        <p:txBody>
          <a:bodyPr/>
          <a:lstStyle/>
          <a:p>
            <a:fld id="{4FC35801-B62B-1347-8D7D-E1D9FD950611}" type="datetimeFigureOut">
              <a:rPr lang="en-US" smtClean="0"/>
              <a:pPr/>
              <a:t>12/5/16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445251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1800" y="6445251"/>
            <a:ext cx="2133600" cy="365125"/>
          </a:xfrm>
        </p:spPr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127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516188"/>
            <a:ext cx="7772400" cy="1362075"/>
          </a:xfrm>
        </p:spPr>
        <p:txBody>
          <a:bodyPr anchor="t">
            <a:normAutofit/>
          </a:bodyPr>
          <a:lstStyle>
            <a:lvl1pPr algn="ctr">
              <a:defRPr sz="3200" b="1" cap="all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016001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3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52574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12/5/16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89326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622177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33969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 i="1"/>
            </a:lvl1pPr>
            <a:lvl2pPr marL="457177" indent="0">
              <a:buNone/>
              <a:defRPr sz="2000" b="1"/>
            </a:lvl2pPr>
            <a:lvl3pPr marL="914353" indent="0">
              <a:buNone/>
              <a:defRPr sz="1800" b="1"/>
            </a:lvl3pPr>
            <a:lvl4pPr marL="1371530" indent="0">
              <a:buNone/>
              <a:defRPr sz="1600" b="1"/>
            </a:lvl4pPr>
            <a:lvl5pPr marL="1828706" indent="0">
              <a:buNone/>
              <a:defRPr sz="1600" b="1"/>
            </a:lvl5pPr>
            <a:lvl6pPr marL="2285883" indent="0">
              <a:buNone/>
              <a:defRPr sz="1600" b="1"/>
            </a:lvl6pPr>
            <a:lvl7pPr marL="2743060" indent="0">
              <a:buNone/>
              <a:defRPr sz="1600" b="1"/>
            </a:lvl7pPr>
            <a:lvl8pPr marL="3200236" indent="0">
              <a:buNone/>
              <a:defRPr sz="1600" b="1"/>
            </a:lvl8pPr>
            <a:lvl9pPr marL="3657413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73731"/>
            <a:ext cx="4040188" cy="455122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033969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 i="1"/>
            </a:lvl1pPr>
            <a:lvl2pPr marL="457177" indent="0">
              <a:buNone/>
              <a:defRPr sz="2000" b="1"/>
            </a:lvl2pPr>
            <a:lvl3pPr marL="914353" indent="0">
              <a:buNone/>
              <a:defRPr sz="1800" b="1"/>
            </a:lvl3pPr>
            <a:lvl4pPr marL="1371530" indent="0">
              <a:buNone/>
              <a:defRPr sz="1600" b="1"/>
            </a:lvl4pPr>
            <a:lvl5pPr marL="1828706" indent="0">
              <a:buNone/>
              <a:defRPr sz="1600" b="1"/>
            </a:lvl5pPr>
            <a:lvl6pPr marL="2285883" indent="0">
              <a:buNone/>
              <a:defRPr sz="1600" b="1"/>
            </a:lvl6pPr>
            <a:lvl7pPr marL="2743060" indent="0">
              <a:buNone/>
              <a:defRPr sz="1600" b="1"/>
            </a:lvl7pPr>
            <a:lvl8pPr marL="3200236" indent="0">
              <a:buNone/>
              <a:defRPr sz="1600" b="1"/>
            </a:lvl8pPr>
            <a:lvl9pPr marL="3657413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73731"/>
            <a:ext cx="4041775" cy="455122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12/5/16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75886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06462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12/5/16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27060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12/5/16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72430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77" indent="0">
              <a:buNone/>
              <a:defRPr sz="1200"/>
            </a:lvl2pPr>
            <a:lvl3pPr marL="914353" indent="0">
              <a:buNone/>
              <a:defRPr sz="1000"/>
            </a:lvl3pPr>
            <a:lvl4pPr marL="1371530" indent="0">
              <a:buNone/>
              <a:defRPr sz="900"/>
            </a:lvl4pPr>
            <a:lvl5pPr marL="1828706" indent="0">
              <a:buNone/>
              <a:defRPr sz="900"/>
            </a:lvl5pPr>
            <a:lvl6pPr marL="2285883" indent="0">
              <a:buNone/>
              <a:defRPr sz="900"/>
            </a:lvl6pPr>
            <a:lvl7pPr marL="2743060" indent="0">
              <a:buNone/>
              <a:defRPr sz="900"/>
            </a:lvl7pPr>
            <a:lvl8pPr marL="3200236" indent="0">
              <a:buNone/>
              <a:defRPr sz="900"/>
            </a:lvl8pPr>
            <a:lvl9pPr marL="365741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12/5/16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95388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77" indent="0">
              <a:buNone/>
              <a:defRPr sz="2800"/>
            </a:lvl2pPr>
            <a:lvl3pPr marL="914353" indent="0">
              <a:buNone/>
              <a:defRPr sz="2400"/>
            </a:lvl3pPr>
            <a:lvl4pPr marL="1371530" indent="0">
              <a:buNone/>
              <a:defRPr sz="2000"/>
            </a:lvl4pPr>
            <a:lvl5pPr marL="1828706" indent="0">
              <a:buNone/>
              <a:defRPr sz="2000"/>
            </a:lvl5pPr>
            <a:lvl6pPr marL="2285883" indent="0">
              <a:buNone/>
              <a:defRPr sz="2000"/>
            </a:lvl6pPr>
            <a:lvl7pPr marL="2743060" indent="0">
              <a:buNone/>
              <a:defRPr sz="2000"/>
            </a:lvl7pPr>
            <a:lvl8pPr marL="3200236" indent="0">
              <a:buNone/>
              <a:defRPr sz="2000"/>
            </a:lvl8pPr>
            <a:lvl9pPr marL="3657413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77" indent="0">
              <a:buNone/>
              <a:defRPr sz="1200"/>
            </a:lvl2pPr>
            <a:lvl3pPr marL="914353" indent="0">
              <a:buNone/>
              <a:defRPr sz="1000"/>
            </a:lvl3pPr>
            <a:lvl4pPr marL="1371530" indent="0">
              <a:buNone/>
              <a:defRPr sz="900"/>
            </a:lvl4pPr>
            <a:lvl5pPr marL="1828706" indent="0">
              <a:buNone/>
              <a:defRPr sz="900"/>
            </a:lvl5pPr>
            <a:lvl6pPr marL="2285883" indent="0">
              <a:buNone/>
              <a:defRPr sz="900"/>
            </a:lvl6pPr>
            <a:lvl7pPr marL="2743060" indent="0">
              <a:buNone/>
              <a:defRPr sz="900"/>
            </a:lvl7pPr>
            <a:lvl8pPr marL="3200236" indent="0">
              <a:buNone/>
              <a:defRPr sz="900"/>
            </a:lvl8pPr>
            <a:lvl9pPr marL="365741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12/5/16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53025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99051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93223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5344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8600" y="1371600"/>
            <a:ext cx="4210050" cy="5105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1050" y="1371600"/>
            <a:ext cx="4211638" cy="5105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801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50" Type="http://schemas.openxmlformats.org/officeDocument/2006/relationships/slideLayout" Target="../slideLayouts/slideLayout50.xml"/><Relationship Id="rId51" Type="http://schemas.openxmlformats.org/officeDocument/2006/relationships/slideLayout" Target="../slideLayouts/slideLayout51.xml"/><Relationship Id="rId52" Type="http://schemas.openxmlformats.org/officeDocument/2006/relationships/slideLayout" Target="../slideLayouts/slideLayout52.xml"/><Relationship Id="rId53" Type="http://schemas.openxmlformats.org/officeDocument/2006/relationships/slideLayout" Target="../slideLayouts/slideLayout53.xml"/><Relationship Id="rId54" Type="http://schemas.openxmlformats.org/officeDocument/2006/relationships/slideLayout" Target="../slideLayouts/slideLayout54.xml"/><Relationship Id="rId55" Type="http://schemas.openxmlformats.org/officeDocument/2006/relationships/slideLayout" Target="../slideLayouts/slideLayout55.xml"/><Relationship Id="rId56" Type="http://schemas.openxmlformats.org/officeDocument/2006/relationships/slideLayout" Target="../slideLayouts/slideLayout56.xml"/><Relationship Id="rId57" Type="http://schemas.openxmlformats.org/officeDocument/2006/relationships/slideLayout" Target="../slideLayouts/slideLayout57.xml"/><Relationship Id="rId58" Type="http://schemas.openxmlformats.org/officeDocument/2006/relationships/slideLayout" Target="../slideLayouts/slideLayout58.xml"/><Relationship Id="rId59" Type="http://schemas.openxmlformats.org/officeDocument/2006/relationships/slideLayout" Target="../slideLayouts/slideLayout59.xml"/><Relationship Id="rId40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41.xml"/><Relationship Id="rId42" Type="http://schemas.openxmlformats.org/officeDocument/2006/relationships/slideLayout" Target="../slideLayouts/slideLayout42.xml"/><Relationship Id="rId43" Type="http://schemas.openxmlformats.org/officeDocument/2006/relationships/slideLayout" Target="../slideLayouts/slideLayout43.xml"/><Relationship Id="rId44" Type="http://schemas.openxmlformats.org/officeDocument/2006/relationships/slideLayout" Target="../slideLayouts/slideLayout44.xml"/><Relationship Id="rId45" Type="http://schemas.openxmlformats.org/officeDocument/2006/relationships/slideLayout" Target="../slideLayouts/slideLayout45.xml"/><Relationship Id="rId46" Type="http://schemas.openxmlformats.org/officeDocument/2006/relationships/slideLayout" Target="../slideLayouts/slideLayout46.xml"/><Relationship Id="rId47" Type="http://schemas.openxmlformats.org/officeDocument/2006/relationships/slideLayout" Target="../slideLayouts/slideLayout47.xml"/><Relationship Id="rId48" Type="http://schemas.openxmlformats.org/officeDocument/2006/relationships/slideLayout" Target="../slideLayouts/slideLayout48.xml"/><Relationship Id="rId49" Type="http://schemas.openxmlformats.org/officeDocument/2006/relationships/slideLayout" Target="../slideLayouts/slideLayout4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6" Type="http://schemas.openxmlformats.org/officeDocument/2006/relationships/slideLayout" Target="../slideLayouts/slideLayout36.xml"/><Relationship Id="rId37" Type="http://schemas.openxmlformats.org/officeDocument/2006/relationships/slideLayout" Target="../slideLayouts/slideLayout37.xml"/><Relationship Id="rId38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60" Type="http://schemas.openxmlformats.org/officeDocument/2006/relationships/slideLayout" Target="../slideLayouts/slideLayout60.xml"/><Relationship Id="rId6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3.xml"/><Relationship Id="rId4" Type="http://schemas.openxmlformats.org/officeDocument/2006/relationships/slideLayout" Target="../slideLayouts/slideLayout64.xml"/><Relationship Id="rId5" Type="http://schemas.openxmlformats.org/officeDocument/2006/relationships/slideLayout" Target="../slideLayouts/slideLayout65.xml"/><Relationship Id="rId6" Type="http://schemas.openxmlformats.org/officeDocument/2006/relationships/slideLayout" Target="../slideLayouts/slideLayout66.xml"/><Relationship Id="rId7" Type="http://schemas.openxmlformats.org/officeDocument/2006/relationships/slideLayout" Target="../slideLayouts/slideLayout67.xml"/><Relationship Id="rId8" Type="http://schemas.openxmlformats.org/officeDocument/2006/relationships/slideLayout" Target="../slideLayouts/slideLayout68.xml"/><Relationship Id="rId9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70.xml"/><Relationship Id="rId11" Type="http://schemas.openxmlformats.org/officeDocument/2006/relationships/theme" Target="../theme/theme2.xml"/><Relationship Id="rId1" Type="http://schemas.openxmlformats.org/officeDocument/2006/relationships/slideLayout" Target="../slideLayouts/slideLayout61.xml"/><Relationship Id="rId2" Type="http://schemas.openxmlformats.org/officeDocument/2006/relationships/slideLayout" Target="../slideLayouts/slideLayout62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1.xml"/><Relationship Id="rId12" Type="http://schemas.openxmlformats.org/officeDocument/2006/relationships/theme" Target="../theme/theme3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71.xml"/><Relationship Id="rId2" Type="http://schemas.openxmlformats.org/officeDocument/2006/relationships/slideLayout" Target="../slideLayouts/slideLayout72.xml"/><Relationship Id="rId3" Type="http://schemas.openxmlformats.org/officeDocument/2006/relationships/slideLayout" Target="../slideLayouts/slideLayout73.xml"/><Relationship Id="rId4" Type="http://schemas.openxmlformats.org/officeDocument/2006/relationships/slideLayout" Target="../slideLayouts/slideLayout74.xml"/><Relationship Id="rId5" Type="http://schemas.openxmlformats.org/officeDocument/2006/relationships/slideLayout" Target="../slideLayouts/slideLayout75.xml"/><Relationship Id="rId6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7.xml"/><Relationship Id="rId8" Type="http://schemas.openxmlformats.org/officeDocument/2006/relationships/slideLayout" Target="../slideLayouts/slideLayout78.xml"/><Relationship Id="rId9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80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2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82.xml"/><Relationship Id="rId2" Type="http://schemas.openxmlformats.org/officeDocument/2006/relationships/slideLayout" Target="../slideLayouts/slideLayout83.xml"/><Relationship Id="rId3" Type="http://schemas.openxmlformats.org/officeDocument/2006/relationships/slideLayout" Target="../slideLayouts/slideLayout84.xml"/><Relationship Id="rId4" Type="http://schemas.openxmlformats.org/officeDocument/2006/relationships/slideLayout" Target="../slideLayouts/slideLayout85.xml"/><Relationship Id="rId5" Type="http://schemas.openxmlformats.org/officeDocument/2006/relationships/slideLayout" Target="../slideLayouts/slideLayout86.xml"/><Relationship Id="rId6" Type="http://schemas.openxmlformats.org/officeDocument/2006/relationships/slideLayout" Target="../slideLayouts/slideLayout87.xml"/><Relationship Id="rId7" Type="http://schemas.openxmlformats.org/officeDocument/2006/relationships/slideLayout" Target="../slideLayouts/slideLayout88.xml"/><Relationship Id="rId8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91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3.xml"/><Relationship Id="rId12" Type="http://schemas.openxmlformats.org/officeDocument/2006/relationships/slideLayout" Target="../slideLayouts/slideLayout104.xml"/><Relationship Id="rId13" Type="http://schemas.openxmlformats.org/officeDocument/2006/relationships/theme" Target="../theme/theme5.xml"/><Relationship Id="rId1" Type="http://schemas.openxmlformats.org/officeDocument/2006/relationships/slideLayout" Target="../slideLayouts/slideLayout93.xml"/><Relationship Id="rId2" Type="http://schemas.openxmlformats.org/officeDocument/2006/relationships/slideLayout" Target="../slideLayouts/slideLayout94.xml"/><Relationship Id="rId3" Type="http://schemas.openxmlformats.org/officeDocument/2006/relationships/slideLayout" Target="../slideLayouts/slideLayout95.xml"/><Relationship Id="rId4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7.xml"/><Relationship Id="rId6" Type="http://schemas.openxmlformats.org/officeDocument/2006/relationships/slideLayout" Target="../slideLayouts/slideLayout98.xml"/><Relationship Id="rId7" Type="http://schemas.openxmlformats.org/officeDocument/2006/relationships/slideLayout" Target="../slideLayouts/slideLayout99.xml"/><Relationship Id="rId8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10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7224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10760"/>
            <a:ext cx="8229600" cy="5044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7554B1-5E36-6045-A73E-011127FE28AE}" type="datetime1">
              <a:rPr lang="en-US" smtClean="0"/>
              <a:t>12/5/16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12685" y="6356350"/>
            <a:ext cx="8694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652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1" r:id="rId12"/>
    <p:sldLayoutId id="2147483672" r:id="rId13"/>
    <p:sldLayoutId id="2147483685" r:id="rId14"/>
    <p:sldLayoutId id="2147483686" r:id="rId15"/>
    <p:sldLayoutId id="2147483689" r:id="rId16"/>
    <p:sldLayoutId id="2147483691" r:id="rId17"/>
    <p:sldLayoutId id="2147483692" r:id="rId18"/>
    <p:sldLayoutId id="2147483693" r:id="rId19"/>
    <p:sldLayoutId id="2147483694" r:id="rId20"/>
    <p:sldLayoutId id="2147483695" r:id="rId21"/>
    <p:sldLayoutId id="2147483696" r:id="rId22"/>
    <p:sldLayoutId id="2147483698" r:id="rId23"/>
    <p:sldLayoutId id="2147483699" r:id="rId24"/>
    <p:sldLayoutId id="2147483700" r:id="rId25"/>
    <p:sldLayoutId id="2147483701" r:id="rId26"/>
    <p:sldLayoutId id="2147483702" r:id="rId27"/>
    <p:sldLayoutId id="2147483703" r:id="rId28"/>
    <p:sldLayoutId id="2147483704" r:id="rId29"/>
    <p:sldLayoutId id="2147483705" r:id="rId30"/>
    <p:sldLayoutId id="2147483706" r:id="rId31"/>
    <p:sldLayoutId id="2147483707" r:id="rId32"/>
    <p:sldLayoutId id="2147483708" r:id="rId33"/>
    <p:sldLayoutId id="2147483709" r:id="rId34"/>
    <p:sldLayoutId id="2147483710" r:id="rId35"/>
    <p:sldLayoutId id="2147483711" r:id="rId36"/>
    <p:sldLayoutId id="2147483712" r:id="rId37"/>
    <p:sldLayoutId id="2147483713" r:id="rId38"/>
    <p:sldLayoutId id="2147483714" r:id="rId39"/>
    <p:sldLayoutId id="2147483715" r:id="rId40"/>
    <p:sldLayoutId id="2147483716" r:id="rId41"/>
    <p:sldLayoutId id="2147483717" r:id="rId42"/>
    <p:sldLayoutId id="2147483718" r:id="rId43"/>
    <p:sldLayoutId id="2147483719" r:id="rId44"/>
    <p:sldLayoutId id="2147483720" r:id="rId45"/>
    <p:sldLayoutId id="2147483721" r:id="rId46"/>
    <p:sldLayoutId id="2147483722" r:id="rId47"/>
    <p:sldLayoutId id="2147483723" r:id="rId48"/>
    <p:sldLayoutId id="2147483724" r:id="rId49"/>
    <p:sldLayoutId id="2147483725" r:id="rId50"/>
    <p:sldLayoutId id="2147483726" r:id="rId51"/>
    <p:sldLayoutId id="2147483727" r:id="rId52"/>
    <p:sldLayoutId id="2147483728" r:id="rId53"/>
    <p:sldLayoutId id="2147483729" r:id="rId54"/>
    <p:sldLayoutId id="2147483730" r:id="rId55"/>
    <p:sldLayoutId id="2147483731" r:id="rId56"/>
    <p:sldLayoutId id="2147483732" r:id="rId57"/>
    <p:sldLayoutId id="2147483733" r:id="rId58"/>
    <p:sldLayoutId id="2147483734" r:id="rId59"/>
    <p:sldLayoutId id="2147483735" r:id="rId60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985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7543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24986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1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4986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629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0"/>
            </a:lvl1pPr>
          </a:lstStyle>
          <a:p>
            <a:endParaRPr lang="en-US" altLang="en-US"/>
          </a:p>
        </p:txBody>
      </p:sp>
      <p:sp>
        <p:nvSpPr>
          <p:cNvPr id="24986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29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900" b="0">
                <a:ea typeface="宋体" pitchFamily="2" charset="-122"/>
              </a:defRPr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24986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629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0"/>
            </a:lvl1pPr>
          </a:lstStyle>
          <a:p>
            <a:fld id="{3C8A92B3-C588-4B17-81E3-2FFE229700D3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249865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66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67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68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69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0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1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2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3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4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5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6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7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8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9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0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1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2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3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4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5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6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7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8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9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90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91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92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93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94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95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9896" name="Rectangle 40"/>
          <p:cNvSpPr>
            <a:spLocks noChangeArrowheads="1"/>
          </p:cNvSpPr>
          <p:nvPr userDrawn="1"/>
        </p:nvSpPr>
        <p:spPr bwMode="auto">
          <a:xfrm>
            <a:off x="76200" y="1371600"/>
            <a:ext cx="8991600" cy="76200"/>
          </a:xfrm>
          <a:prstGeom prst="rect">
            <a:avLst/>
          </a:prstGeom>
          <a:gradFill rotWithShape="1">
            <a:gsLst>
              <a:gs pos="0">
                <a:srgbClr val="333399">
                  <a:alpha val="94000"/>
                </a:srgbClr>
              </a:gs>
              <a:gs pos="100000">
                <a:srgbClr val="333399">
                  <a:gamma/>
                  <a:shade val="25490"/>
                  <a:invGamma/>
                  <a:alpha val="300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85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3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2200">
          <a:solidFill>
            <a:srgbClr val="333399"/>
          </a:solidFill>
          <a:latin typeface="+mn-lt"/>
          <a:ea typeface="+mn-ea"/>
          <a:cs typeface="+mn-cs"/>
        </a:defRPr>
      </a:lvl1pPr>
      <a:lvl2pPr marL="692150" indent="-347663" algn="l" rtl="0" fontAlgn="base">
        <a:spcBef>
          <a:spcPct val="3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1600">
          <a:solidFill>
            <a:srgbClr val="3366FF"/>
          </a:solidFill>
          <a:latin typeface="+mn-lt"/>
        </a:defRPr>
      </a:lvl2pPr>
      <a:lvl3pPr marL="987425" indent="-293688" algn="l" rtl="0" fontAlgn="base">
        <a:spcBef>
          <a:spcPct val="3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1400">
          <a:solidFill>
            <a:srgbClr val="669900"/>
          </a:solidFill>
          <a:latin typeface="+mn-lt"/>
        </a:defRPr>
      </a:lvl3pPr>
      <a:lvl4pPr marL="1281113" indent="-292100" algn="l" rtl="0" fontAlgn="base">
        <a:spcBef>
          <a:spcPct val="3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1200">
          <a:solidFill>
            <a:srgbClr val="333399"/>
          </a:solidFill>
          <a:latin typeface="+mn-lt"/>
        </a:defRPr>
      </a:lvl4pPr>
      <a:lvl5pPr marL="1598613" indent="-315913" algn="l" rtl="0" fontAlgn="base">
        <a:spcBef>
          <a:spcPct val="3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000">
          <a:solidFill>
            <a:srgbClr val="333399"/>
          </a:solidFill>
          <a:latin typeface="+mn-lt"/>
        </a:defRPr>
      </a:lvl5pPr>
      <a:lvl6pPr marL="2055813" indent="-315913" algn="l" rtl="0" fontAlgn="base">
        <a:spcBef>
          <a:spcPct val="3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000">
          <a:solidFill>
            <a:srgbClr val="333399"/>
          </a:solidFill>
          <a:latin typeface="+mn-lt"/>
        </a:defRPr>
      </a:lvl6pPr>
      <a:lvl7pPr marL="2513013" indent="-315913" algn="l" rtl="0" fontAlgn="base">
        <a:spcBef>
          <a:spcPct val="3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000">
          <a:solidFill>
            <a:srgbClr val="333399"/>
          </a:solidFill>
          <a:latin typeface="+mn-lt"/>
        </a:defRPr>
      </a:lvl7pPr>
      <a:lvl8pPr marL="2970213" indent="-315913" algn="l" rtl="0" fontAlgn="base">
        <a:spcBef>
          <a:spcPct val="3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000">
          <a:solidFill>
            <a:srgbClr val="333399"/>
          </a:solidFill>
          <a:latin typeface="+mn-lt"/>
        </a:defRPr>
      </a:lvl8pPr>
      <a:lvl9pPr marL="3427413" indent="-315913" algn="l" rtl="0" fontAlgn="base">
        <a:spcBef>
          <a:spcPct val="3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000">
          <a:solidFill>
            <a:srgbClr val="333399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6400" y="53975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76400"/>
            <a:ext cx="81788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33400" y="64770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solidFill>
                  <a:schemeClr val="bg2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31000" y="64770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chemeClr val="bg2"/>
                </a:solidFill>
                <a:latin typeface="Arial" charset="0"/>
              </a:defRPr>
            </a:lvl1pPr>
          </a:lstStyle>
          <a:p>
            <a:fld id="{2FDB50E5-E1D8-5A4D-8102-F1430BFB9E45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030" name="Picture 7" descr="A:\paint.GIF"/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0" y="1139825"/>
            <a:ext cx="82296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191000" y="64770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50000"/>
              </a:spcBef>
              <a:defRPr sz="1400">
                <a:solidFill>
                  <a:schemeClr val="bg2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482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ransition xmlns:p14="http://schemas.microsoft.com/office/powerpoint/2010/main"/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  <a:ea typeface="ＭＳ Ｐゴシック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kumimoji="1"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kumimoji="1"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kumimoji="1"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kumimoji="1"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kumimoji="1"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3124200" cy="141763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3124200" y="0"/>
            <a:ext cx="6019800" cy="141763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124200" y="142836"/>
            <a:ext cx="5562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39493-8D72-7745-A3DC-04B5A9850C8F}" type="datetime1">
              <a:rPr lang="en-US" smtClean="0"/>
              <a:t>12/5/16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F56997-4F5F-5A42-B306-795126905AC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04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35" tIns="45718" rIns="91435" bIns="45718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35" tIns="45718" rIns="91435" bIns="45718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35" tIns="45718" rIns="91435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C35801-B62B-1347-8D7D-E1D9FD950611}" type="datetimeFigureOut">
              <a:rPr lang="en-US" smtClean="0"/>
              <a:pPr/>
              <a:t>12/5/16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1" y="6356351"/>
            <a:ext cx="2895600" cy="365125"/>
          </a:xfrm>
          <a:prstGeom prst="rect">
            <a:avLst/>
          </a:prstGeom>
        </p:spPr>
        <p:txBody>
          <a:bodyPr vert="horz" lIns="91435" tIns="45718" rIns="91435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35" tIns="45718" rIns="91435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582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</p:sldLayoutIdLst>
  <p:txStyles>
    <p:titleStyle>
      <a:lvl1pPr algn="ctr" defTabSz="457177" rtl="0" eaLnBrk="1" latinLnBrk="0" hangingPunct="1">
        <a:spcBef>
          <a:spcPct val="0"/>
        </a:spcBef>
        <a:buNone/>
        <a:defRPr sz="4400" b="1" kern="1200">
          <a:solidFill>
            <a:srgbClr val="0070C0"/>
          </a:solidFill>
          <a:latin typeface="+mj-lt"/>
          <a:ea typeface="+mj-ea"/>
          <a:cs typeface="+mj-cs"/>
        </a:defRPr>
      </a:lvl1pPr>
    </p:titleStyle>
    <p:bodyStyle>
      <a:lvl1pPr marL="342882" indent="-342882" algn="l" defTabSz="457177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12" indent="-285736" algn="l" defTabSz="457177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8" algn="l" defTabSz="457177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18" indent="-228588" algn="l" defTabSz="457177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5" indent="-228588" algn="l" defTabSz="457177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1" indent="-228588" algn="l" defTabSz="45717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45717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45717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45717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4" Type="http://schemas.openxmlformats.org/officeDocument/2006/relationships/image" Target="../media/image6.emf"/><Relationship Id="rId5" Type="http://schemas.openxmlformats.org/officeDocument/2006/relationships/image" Target="../media/image7.em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4" Type="http://schemas.openxmlformats.org/officeDocument/2006/relationships/image" Target="../media/image9.em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emf"/><Relationship Id="rId3" Type="http://schemas.openxmlformats.org/officeDocument/2006/relationships/image" Target="../media/image11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emf"/><Relationship Id="rId3" Type="http://schemas.openxmlformats.org/officeDocument/2006/relationships/image" Target="../media/image1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4" Type="http://schemas.openxmlformats.org/officeDocument/2006/relationships/image" Target="../media/image13.em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4" Type="http://schemas.openxmlformats.org/officeDocument/2006/relationships/image" Target="../media/image17.em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.emf"/><Relationship Id="rId3" Type="http://schemas.openxmlformats.org/officeDocument/2006/relationships/image" Target="../media/image18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4" Type="http://schemas.openxmlformats.org/officeDocument/2006/relationships/image" Target="../media/image21.em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9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2.emf"/><Relationship Id="rId3" Type="http://schemas.openxmlformats.org/officeDocument/2006/relationships/image" Target="../media/image19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3.emf"/><Relationship Id="rId3" Type="http://schemas.openxmlformats.org/officeDocument/2006/relationships/image" Target="../media/image24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3.emf"/><Relationship Id="rId3" Type="http://schemas.openxmlformats.org/officeDocument/2006/relationships/image" Target="../media/image25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3.emf"/><Relationship Id="rId3" Type="http://schemas.openxmlformats.org/officeDocument/2006/relationships/image" Target="../media/image26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7.emf"/><Relationship Id="rId3" Type="http://schemas.openxmlformats.org/officeDocument/2006/relationships/image" Target="../media/image28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9.emf"/><Relationship Id="rId3" Type="http://schemas.openxmlformats.org/officeDocument/2006/relationships/image" Target="../media/image30.e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9.emf"/><Relationship Id="rId3" Type="http://schemas.openxmlformats.org/officeDocument/2006/relationships/image" Target="../media/image30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9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e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e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e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emf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7589" y="2136803"/>
            <a:ext cx="7444275" cy="2089252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accent6"/>
                </a:solidFill>
              </a:rPr>
              <a:t>Final Review</a:t>
            </a:r>
            <a:endParaRPr lang="en-US" sz="3600" b="1" dirty="0">
              <a:solidFill>
                <a:schemeClr val="accent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</a:t>
            </a:fld>
            <a:endParaRPr lang="en-US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4439922" y="4802334"/>
            <a:ext cx="3481897" cy="1081917"/>
          </a:xfrm>
        </p:spPr>
        <p:txBody>
          <a:bodyPr>
            <a:normAutofit fontScale="70000" lnSpcReduction="20000"/>
          </a:bodyPr>
          <a:lstStyle/>
          <a:p>
            <a:pPr algn="r"/>
            <a:r>
              <a:rPr lang="en-US" dirty="0">
                <a:solidFill>
                  <a:srgbClr val="000000"/>
                </a:solidFill>
              </a:rPr>
              <a:t>Matt Gormley</a:t>
            </a:r>
          </a:p>
          <a:p>
            <a:pPr algn="r"/>
            <a:r>
              <a:rPr lang="en-US" dirty="0">
                <a:solidFill>
                  <a:srgbClr val="000000"/>
                </a:solidFill>
              </a:rPr>
              <a:t>Lecture </a:t>
            </a:r>
            <a:r>
              <a:rPr lang="en-US" dirty="0" smtClean="0">
                <a:solidFill>
                  <a:srgbClr val="000000"/>
                </a:solidFill>
              </a:rPr>
              <a:t>27</a:t>
            </a:r>
            <a:endParaRPr lang="en-US" dirty="0">
              <a:solidFill>
                <a:srgbClr val="000000"/>
              </a:solidFill>
            </a:endParaRPr>
          </a:p>
          <a:p>
            <a:pPr algn="r"/>
            <a:r>
              <a:rPr lang="en-US" dirty="0" smtClean="0">
                <a:solidFill>
                  <a:srgbClr val="000000"/>
                </a:solidFill>
              </a:rPr>
              <a:t>December 5, 2016</a:t>
            </a:r>
          </a:p>
          <a:p>
            <a:pPr algn="r"/>
            <a:endParaRPr lang="en-US" dirty="0"/>
          </a:p>
        </p:txBody>
      </p:sp>
      <p:grpSp>
        <p:nvGrpSpPr>
          <p:cNvPr id="7" name="Group 41"/>
          <p:cNvGrpSpPr>
            <a:grpSpLocks/>
          </p:cNvGrpSpPr>
          <p:nvPr/>
        </p:nvGrpSpPr>
        <p:grpSpPr bwMode="auto">
          <a:xfrm>
            <a:off x="609600" y="152400"/>
            <a:ext cx="2438400" cy="420688"/>
            <a:chOff x="0" y="6"/>
            <a:chExt cx="1248" cy="265"/>
          </a:xfrm>
        </p:grpSpPr>
        <p:sp>
          <p:nvSpPr>
            <p:cNvPr id="8" name="Rectangle 42"/>
            <p:cNvSpPr>
              <a:spLocks noChangeArrowheads="1"/>
            </p:cNvSpPr>
            <p:nvPr userDrawn="1"/>
          </p:nvSpPr>
          <p:spPr bwMode="auto">
            <a:xfrm>
              <a:off x="0" y="6"/>
              <a:ext cx="124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1200" dirty="0">
                  <a:solidFill>
                    <a:srgbClr val="A50021"/>
                  </a:solidFill>
                  <a:latin typeface="Helvetica Neue Bold Condensed" pitchFamily="-12" charset="0"/>
                  <a:ea typeface="ＭＳ Ｐゴシック" pitchFamily="34" charset="-128"/>
                </a:rPr>
                <a:t>School of Computer Science</a:t>
              </a:r>
            </a:p>
          </p:txBody>
        </p:sp>
        <p:pic>
          <p:nvPicPr>
            <p:cNvPr id="9" name="Picture 43" descr="wordmarkred"/>
            <p:cNvPicPr>
              <a:picLocks noChangeAspect="1" noChangeArrowheads="1"/>
            </p:cNvPicPr>
            <p:nvPr userDrawn="1"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4" y="168"/>
              <a:ext cx="639" cy="1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" name="Picture 4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500" y="152400"/>
            <a:ext cx="430213" cy="449263"/>
          </a:xfrm>
          <a:prstGeom prst="rect">
            <a:avLst/>
          </a:prstGeom>
          <a:noFill/>
        </p:spPr>
      </p:pic>
      <p:cxnSp>
        <p:nvCxnSpPr>
          <p:cNvPr id="12" name="Straight Connector 11"/>
          <p:cNvCxnSpPr/>
          <p:nvPr/>
        </p:nvCxnSpPr>
        <p:spPr>
          <a:xfrm>
            <a:off x="7940631" y="512249"/>
            <a:ext cx="42692" cy="584817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533645" y="2027652"/>
            <a:ext cx="8356875" cy="3201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Subtitle 5"/>
          <p:cNvSpPr txBox="1">
            <a:spLocks/>
          </p:cNvSpPr>
          <p:nvPr/>
        </p:nvSpPr>
        <p:spPr>
          <a:xfrm>
            <a:off x="227109" y="4912047"/>
            <a:ext cx="3481897" cy="10819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500" b="1" dirty="0" smtClean="0"/>
              <a:t>Readings</a:t>
            </a:r>
            <a:r>
              <a:rPr lang="en-US" sz="1500" b="1" dirty="0"/>
              <a:t>:</a:t>
            </a:r>
            <a:r>
              <a:rPr lang="en-US" sz="1500" dirty="0"/>
              <a:t/>
            </a:r>
            <a:br>
              <a:rPr lang="en-US" sz="1500" dirty="0"/>
            </a:br>
            <a:endParaRPr lang="en-US" sz="1500" dirty="0" smtClean="0"/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565663" y="1291294"/>
            <a:ext cx="7340526" cy="7043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smtClean="0"/>
              <a:t>10-601 Introduction to Machine Learning</a:t>
            </a:r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val="1677507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Reminders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_tradnl" dirty="0" smtClean="0">
                <a:solidFill>
                  <a:schemeClr val="bg1"/>
                </a:solidFill>
              </a:rPr>
              <a:t>Final </a:t>
            </a:r>
            <a:r>
              <a:rPr lang="es-ES_tradnl" dirty="0" err="1" smtClean="0">
                <a:solidFill>
                  <a:schemeClr val="bg1"/>
                </a:solidFill>
              </a:rPr>
              <a:t>Exam</a:t>
            </a:r>
            <a:endParaRPr lang="es-ES_tradnl" dirty="0">
              <a:solidFill>
                <a:schemeClr val="bg1"/>
              </a:solidFill>
            </a:endParaRPr>
          </a:p>
          <a:p>
            <a:pPr lvl="1"/>
            <a:r>
              <a:rPr lang="es-ES_tradnl" dirty="0" err="1" smtClean="0">
                <a:solidFill>
                  <a:schemeClr val="bg1"/>
                </a:solidFill>
              </a:rPr>
              <a:t>Wed</a:t>
            </a:r>
            <a:r>
              <a:rPr lang="es-ES_tradnl" dirty="0" smtClean="0">
                <a:solidFill>
                  <a:schemeClr val="bg1"/>
                </a:solidFill>
              </a:rPr>
              <a:t>, </a:t>
            </a:r>
            <a:r>
              <a:rPr lang="es-ES_tradnl" dirty="0" err="1">
                <a:solidFill>
                  <a:schemeClr val="bg1"/>
                </a:solidFill>
              </a:rPr>
              <a:t>Dec</a:t>
            </a:r>
            <a:r>
              <a:rPr lang="es-ES_tradnl" dirty="0">
                <a:solidFill>
                  <a:schemeClr val="bg1"/>
                </a:solidFill>
              </a:rPr>
              <a:t>. </a:t>
            </a:r>
            <a:r>
              <a:rPr lang="es-ES_tradnl" dirty="0" smtClean="0">
                <a:solidFill>
                  <a:schemeClr val="bg1"/>
                </a:solidFill>
              </a:rPr>
              <a:t>7th, </a:t>
            </a:r>
            <a:r>
              <a:rPr lang="es-ES_tradnl" dirty="0">
                <a:solidFill>
                  <a:schemeClr val="bg1"/>
                </a:solidFill>
              </a:rPr>
              <a:t>in-</a:t>
            </a:r>
            <a:r>
              <a:rPr lang="es-ES_tradnl" dirty="0" err="1">
                <a:solidFill>
                  <a:schemeClr val="bg1"/>
                </a:solidFill>
              </a:rPr>
              <a:t>class</a:t>
            </a:r>
            <a:r>
              <a:rPr lang="es-ES_tradnl" dirty="0">
                <a:solidFill>
                  <a:schemeClr val="bg1"/>
                </a:solidFill>
              </a:rPr>
              <a:t> </a:t>
            </a:r>
          </a:p>
          <a:p>
            <a:r>
              <a:rPr lang="es-ES_tradnl" dirty="0" smtClean="0">
                <a:solidFill>
                  <a:schemeClr val="bg1"/>
                </a:solidFill>
              </a:rPr>
              <a:t>Final </a:t>
            </a:r>
            <a:r>
              <a:rPr lang="es-ES_tradnl" dirty="0" err="1" smtClean="0">
                <a:solidFill>
                  <a:schemeClr val="bg1"/>
                </a:solidFill>
              </a:rPr>
              <a:t>Exam</a:t>
            </a:r>
            <a:r>
              <a:rPr lang="es-ES_tradnl" dirty="0" smtClean="0">
                <a:solidFill>
                  <a:schemeClr val="bg1"/>
                </a:solidFill>
              </a:rPr>
              <a:t> </a:t>
            </a:r>
            <a:r>
              <a:rPr lang="es-ES_tradnl" dirty="0" err="1" smtClean="0">
                <a:solidFill>
                  <a:schemeClr val="bg1"/>
                </a:solidFill>
              </a:rPr>
              <a:t>Review</a:t>
            </a:r>
            <a:r>
              <a:rPr lang="es-ES_tradnl" dirty="0" smtClean="0">
                <a:solidFill>
                  <a:schemeClr val="bg1"/>
                </a:solidFill>
              </a:rPr>
              <a:t> </a:t>
            </a:r>
            <a:r>
              <a:rPr lang="es-ES_tradnl" dirty="0" err="1" smtClean="0">
                <a:solidFill>
                  <a:schemeClr val="bg1"/>
                </a:solidFill>
              </a:rPr>
              <a:t>Session</a:t>
            </a:r>
            <a:endParaRPr lang="es-ES_tradnl" dirty="0">
              <a:solidFill>
                <a:schemeClr val="bg1"/>
              </a:solidFill>
            </a:endParaRPr>
          </a:p>
          <a:p>
            <a:pPr lvl="1"/>
            <a:r>
              <a:rPr lang="es-ES_tradnl" dirty="0" err="1" smtClean="0">
                <a:solidFill>
                  <a:schemeClr val="bg1"/>
                </a:solidFill>
              </a:rPr>
              <a:t>Tue</a:t>
            </a:r>
            <a:r>
              <a:rPr lang="es-ES_tradnl" dirty="0" smtClean="0">
                <a:solidFill>
                  <a:schemeClr val="bg1"/>
                </a:solidFill>
              </a:rPr>
              <a:t>, </a:t>
            </a:r>
            <a:r>
              <a:rPr lang="es-ES_tradnl" dirty="0" err="1" smtClean="0">
                <a:solidFill>
                  <a:schemeClr val="bg1"/>
                </a:solidFill>
              </a:rPr>
              <a:t>Dec</a:t>
            </a:r>
            <a:r>
              <a:rPr lang="es-ES_tradnl" dirty="0" smtClean="0">
                <a:solidFill>
                  <a:schemeClr val="bg1"/>
                </a:solidFill>
              </a:rPr>
              <a:t>. </a:t>
            </a:r>
            <a:r>
              <a:rPr lang="es-ES_tradnl" dirty="0">
                <a:solidFill>
                  <a:schemeClr val="bg1"/>
                </a:solidFill>
              </a:rPr>
              <a:t>6th at 5</a:t>
            </a:r>
            <a:r>
              <a:rPr lang="es-ES_tradnl" dirty="0" smtClean="0">
                <a:solidFill>
                  <a:schemeClr val="bg1"/>
                </a:solidFill>
              </a:rPr>
              <a:t>:30pm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4733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Exam Logistics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Sample Questions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Overview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565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 Logistics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3520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Final Exam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Exam Details</a:t>
            </a:r>
          </a:p>
          <a:p>
            <a:pPr lvl="1"/>
            <a:r>
              <a:rPr lang="en-US" dirty="0" smtClean="0"/>
              <a:t>In-class exam on Wed, Dec. 7</a:t>
            </a:r>
            <a:r>
              <a:rPr lang="en-US" baseline="30000" dirty="0" smtClean="0"/>
              <a:t>th</a:t>
            </a:r>
            <a:endParaRPr lang="en-US" dirty="0" smtClean="0"/>
          </a:p>
          <a:p>
            <a:pPr lvl="1"/>
            <a:r>
              <a:rPr lang="en-US" dirty="0"/>
              <a:t>7</a:t>
            </a:r>
            <a:r>
              <a:rPr lang="en-US" dirty="0" smtClean="0"/>
              <a:t> problems</a:t>
            </a:r>
          </a:p>
          <a:p>
            <a:pPr lvl="1"/>
            <a:r>
              <a:rPr lang="en-US" dirty="0" smtClean="0"/>
              <a:t>Format of questions:</a:t>
            </a:r>
          </a:p>
          <a:p>
            <a:pPr lvl="2"/>
            <a:r>
              <a:rPr lang="en-US" dirty="0"/>
              <a:t>M</a:t>
            </a:r>
            <a:r>
              <a:rPr lang="en-US" dirty="0" smtClean="0"/>
              <a:t>ultiple choice</a:t>
            </a:r>
          </a:p>
          <a:p>
            <a:pPr lvl="2"/>
            <a:r>
              <a:rPr lang="en-US" dirty="0" smtClean="0"/>
              <a:t>True / False (with justification)</a:t>
            </a:r>
          </a:p>
          <a:p>
            <a:pPr lvl="2"/>
            <a:r>
              <a:rPr lang="en-US" dirty="0" smtClean="0"/>
              <a:t>Derivations</a:t>
            </a:r>
          </a:p>
          <a:p>
            <a:pPr lvl="2"/>
            <a:r>
              <a:rPr lang="en-US" dirty="0" smtClean="0"/>
              <a:t>Short answers</a:t>
            </a:r>
          </a:p>
          <a:p>
            <a:pPr lvl="2"/>
            <a:r>
              <a:rPr lang="en-US" dirty="0" smtClean="0"/>
              <a:t>Interpreting figures</a:t>
            </a:r>
          </a:p>
          <a:p>
            <a:pPr lvl="1"/>
            <a:r>
              <a:rPr lang="en-US" dirty="0" smtClean="0"/>
              <a:t>No electronic devices</a:t>
            </a:r>
          </a:p>
          <a:p>
            <a:pPr lvl="1"/>
            <a:r>
              <a:rPr lang="en-US" dirty="0" smtClean="0"/>
              <a:t>You are allowed to </a:t>
            </a:r>
            <a:r>
              <a:rPr lang="en-US" b="1" dirty="0" smtClean="0"/>
              <a:t>bring</a:t>
            </a:r>
            <a:r>
              <a:rPr lang="en-US" dirty="0" smtClean="0"/>
              <a:t> one 8½ x 11 sheet of notes (front and back)</a:t>
            </a:r>
          </a:p>
          <a:p>
            <a:pPr lvl="2"/>
            <a:endParaRPr lang="en-US" dirty="0" smtClean="0"/>
          </a:p>
          <a:p>
            <a:pPr lvl="2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536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Final Exam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How to Prepare</a:t>
            </a:r>
          </a:p>
          <a:p>
            <a:pPr lvl="1"/>
            <a:r>
              <a:rPr lang="en-US" dirty="0" smtClean="0"/>
              <a:t>Attend the final recitation session: </a:t>
            </a:r>
            <a:br>
              <a:rPr lang="en-US" dirty="0" smtClean="0"/>
            </a:br>
            <a:r>
              <a:rPr lang="en-US" dirty="0" smtClean="0"/>
              <a:t>Tue, Dec. 6</a:t>
            </a:r>
            <a:r>
              <a:rPr lang="en-US" baseline="30000" dirty="0" smtClean="0"/>
              <a:t>th</a:t>
            </a:r>
            <a:r>
              <a:rPr lang="en-US" dirty="0" smtClean="0"/>
              <a:t> at 5:30pm </a:t>
            </a:r>
          </a:p>
          <a:p>
            <a:pPr lvl="1"/>
            <a:r>
              <a:rPr lang="en-US" dirty="0" smtClean="0"/>
              <a:t>Review prior year’s exams and solutions</a:t>
            </a:r>
            <a:br>
              <a:rPr lang="en-US" dirty="0" smtClean="0"/>
            </a:br>
            <a:r>
              <a:rPr lang="en-US" dirty="0" smtClean="0"/>
              <a:t>(we will post them)</a:t>
            </a:r>
          </a:p>
          <a:p>
            <a:pPr lvl="1"/>
            <a:r>
              <a:rPr lang="en-US" dirty="0" smtClean="0"/>
              <a:t>Review this year’s homework problems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6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2382272" y="4207447"/>
            <a:ext cx="5309584" cy="2514028"/>
            <a:chOff x="66431" y="4321504"/>
            <a:chExt cx="5309584" cy="2514028"/>
          </a:xfrm>
        </p:grpSpPr>
        <p:sp>
          <p:nvSpPr>
            <p:cNvPr id="6" name="Content Placeholder 5"/>
            <p:cNvSpPr txBox="1">
              <a:spLocks/>
            </p:cNvSpPr>
            <p:nvPr/>
          </p:nvSpPr>
          <p:spPr>
            <a:xfrm>
              <a:off x="657798" y="5092569"/>
              <a:ext cx="4718217" cy="1742963"/>
            </a:xfrm>
            <a:prstGeom prst="rect">
              <a:avLst/>
            </a:prstGeom>
            <a:solidFill>
              <a:schemeClr val="accent2"/>
            </a:solidFill>
            <a:ln w="38100" cmpd="sng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lIns="91440" tIns="45720" rIns="91440" bIns="45720" rtlCol="0">
              <a:normAutofit fontScale="85000" lnSpcReduction="20000"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Grading scheme drops your lowest homework grade</a:t>
              </a:r>
            </a:p>
            <a:p>
              <a:r>
                <a:rPr lang="en-US" dirty="0" smtClean="0"/>
                <a:t>If you skipped one, be sure to go back to it and carefully study all the questions</a:t>
              </a:r>
            </a:p>
            <a:p>
              <a:pPr marL="0" indent="0">
                <a:buNone/>
              </a:pPr>
              <a:endParaRPr lang="en-US" dirty="0" smtClean="0"/>
            </a:p>
          </p:txBody>
        </p:sp>
        <p:sp>
          <p:nvSpPr>
            <p:cNvPr id="7" name="Left Arrow 6"/>
            <p:cNvSpPr/>
            <p:nvPr/>
          </p:nvSpPr>
          <p:spPr>
            <a:xfrm rot="3367923">
              <a:off x="-40087" y="4428022"/>
              <a:ext cx="695614" cy="482578"/>
            </a:xfrm>
            <a:prstGeom prst="leftArrow">
              <a:avLst/>
            </a:prstGeom>
            <a:solidFill>
              <a:schemeClr val="accent2"/>
            </a:solidFill>
            <a:ln w="38100" cmpd="sng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262635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Final Exam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How to Prepare</a:t>
            </a:r>
          </a:p>
          <a:p>
            <a:pPr lvl="1"/>
            <a:r>
              <a:rPr lang="en-US" dirty="0" smtClean="0"/>
              <a:t>Attend the final recitation session: </a:t>
            </a:r>
            <a:br>
              <a:rPr lang="en-US" dirty="0" smtClean="0"/>
            </a:br>
            <a:r>
              <a:rPr lang="en-US" dirty="0" smtClean="0"/>
              <a:t>Tue, Dec. 6</a:t>
            </a:r>
            <a:r>
              <a:rPr lang="en-US" baseline="30000" dirty="0" smtClean="0"/>
              <a:t>th</a:t>
            </a:r>
            <a:r>
              <a:rPr lang="en-US" dirty="0"/>
              <a:t> </a:t>
            </a:r>
            <a:r>
              <a:rPr lang="en-US" dirty="0" smtClean="0"/>
              <a:t>at 5:30pm </a:t>
            </a:r>
          </a:p>
          <a:p>
            <a:pPr lvl="1"/>
            <a:r>
              <a:rPr lang="en-US" dirty="0" smtClean="0"/>
              <a:t>Review prior year’s exams and solutions</a:t>
            </a:r>
            <a:br>
              <a:rPr lang="en-US" dirty="0" smtClean="0"/>
            </a:br>
            <a:r>
              <a:rPr lang="en-US" dirty="0" smtClean="0"/>
              <a:t>(we will post them)</a:t>
            </a:r>
          </a:p>
          <a:p>
            <a:pPr lvl="1"/>
            <a:r>
              <a:rPr lang="en-US" dirty="0" smtClean="0"/>
              <a:t>Review this year’s homework problems</a:t>
            </a:r>
          </a:p>
          <a:p>
            <a:pPr lvl="1"/>
            <a:r>
              <a:rPr lang="en-US" dirty="0" smtClean="0"/>
              <a:t>Flip through the “What you should know” points (see ‘More’ links on ‘Schedule’ page of course website)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6656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Final Exam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Advice (for during the exam)</a:t>
            </a:r>
          </a:p>
          <a:p>
            <a:pPr lvl="1"/>
            <a:r>
              <a:rPr lang="en-US" dirty="0" smtClean="0"/>
              <a:t>Solve the easy problems first </a:t>
            </a:r>
            <a:br>
              <a:rPr lang="en-US" dirty="0" smtClean="0"/>
            </a:br>
            <a:r>
              <a:rPr lang="en-US" dirty="0" smtClean="0"/>
              <a:t>(e.g. multiple choice before derivations)</a:t>
            </a:r>
          </a:p>
          <a:p>
            <a:pPr lvl="2"/>
            <a:r>
              <a:rPr lang="en-US" dirty="0" smtClean="0"/>
              <a:t>if a problem seems extremely complicated </a:t>
            </a:r>
            <a:r>
              <a:rPr lang="en-US" dirty="0"/>
              <a:t>you’re likely missing </a:t>
            </a:r>
            <a:r>
              <a:rPr lang="en-US" dirty="0" smtClean="0"/>
              <a:t>something</a:t>
            </a:r>
          </a:p>
          <a:p>
            <a:pPr lvl="1"/>
            <a:r>
              <a:rPr lang="en-US" dirty="0" smtClean="0"/>
              <a:t>Don’t leave any answer blank!</a:t>
            </a:r>
          </a:p>
          <a:p>
            <a:pPr lvl="1"/>
            <a:r>
              <a:rPr lang="en-US" dirty="0" smtClean="0"/>
              <a:t>If you make an assumption, write it down</a:t>
            </a:r>
          </a:p>
          <a:p>
            <a:pPr lvl="1"/>
            <a:r>
              <a:rPr lang="en-US" dirty="0"/>
              <a:t>If you look at a question and don</a:t>
            </a:r>
            <a:r>
              <a:rPr lang="fr-FR" dirty="0"/>
              <a:t>’</a:t>
            </a:r>
            <a:r>
              <a:rPr lang="en-US" dirty="0"/>
              <a:t>t know the answer:</a:t>
            </a:r>
          </a:p>
          <a:p>
            <a:pPr lvl="2"/>
            <a:r>
              <a:rPr lang="en-US" dirty="0"/>
              <a:t>we probably haven’t told you the answer</a:t>
            </a:r>
          </a:p>
          <a:p>
            <a:pPr lvl="2"/>
            <a:r>
              <a:rPr lang="en-US" dirty="0"/>
              <a:t>but we’ve told you enough to work it </a:t>
            </a:r>
            <a:r>
              <a:rPr lang="en-US" dirty="0" smtClean="0"/>
              <a:t>out</a:t>
            </a:r>
            <a:endParaRPr lang="en-US" dirty="0"/>
          </a:p>
          <a:p>
            <a:pPr lvl="2"/>
            <a:r>
              <a:rPr lang="en-US" dirty="0"/>
              <a:t>imagine arguing for some answer and see if you like it</a:t>
            </a:r>
          </a:p>
          <a:p>
            <a:pPr lvl="1"/>
            <a:endParaRPr lang="en-US" dirty="0" smtClean="0"/>
          </a:p>
          <a:p>
            <a:pPr lvl="2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576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Final Exam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Exam Contents</a:t>
            </a:r>
          </a:p>
          <a:p>
            <a:pPr lvl="1"/>
            <a:r>
              <a:rPr lang="en-US" dirty="0" smtClean="0"/>
              <a:t>20% of material comes from topics covered </a:t>
            </a:r>
            <a:br>
              <a:rPr lang="en-US" dirty="0" smtClean="0"/>
            </a:br>
            <a:r>
              <a:rPr lang="en-US" b="1" dirty="0" smtClean="0"/>
              <a:t>before </a:t>
            </a:r>
            <a:r>
              <a:rPr lang="en-US" dirty="0" smtClean="0"/>
              <a:t>the midterm exam</a:t>
            </a:r>
          </a:p>
          <a:p>
            <a:pPr lvl="1"/>
            <a:r>
              <a:rPr lang="en-US" dirty="0" smtClean="0"/>
              <a:t>80% of material comes from topics covered </a:t>
            </a:r>
            <a:br>
              <a:rPr lang="en-US" dirty="0" smtClean="0"/>
            </a:br>
            <a:r>
              <a:rPr lang="en-US" b="1" dirty="0" smtClean="0"/>
              <a:t>after </a:t>
            </a:r>
            <a:r>
              <a:rPr lang="en-US" dirty="0" smtClean="0"/>
              <a:t>the midterm exam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7934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Topics covered </a:t>
            </a:r>
            <a:r>
              <a:rPr lang="en-US" b="1" dirty="0" smtClean="0"/>
              <a:t>before </a:t>
            </a:r>
            <a:r>
              <a:rPr lang="en-US" dirty="0" smtClean="0"/>
              <a:t>Midterm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Foundations</a:t>
            </a:r>
          </a:p>
          <a:p>
            <a:pPr lvl="1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Probability</a:t>
            </a:r>
          </a:p>
          <a:p>
            <a:pPr lvl="1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MLE, MAP</a:t>
            </a:r>
          </a:p>
          <a:p>
            <a:pPr lvl="1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Optimization</a:t>
            </a:r>
          </a:p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Classifiers</a:t>
            </a:r>
          </a:p>
          <a:p>
            <a:pPr lvl="1"/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Decision Trees</a:t>
            </a:r>
          </a:p>
          <a:p>
            <a:pPr lvl="1"/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Naïve Bayes</a:t>
            </a:r>
          </a:p>
          <a:p>
            <a:pPr lvl="1"/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Logistic Regression</a:t>
            </a:r>
          </a:p>
          <a:p>
            <a:pPr lvl="1"/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Perceptron</a:t>
            </a:r>
          </a:p>
          <a:p>
            <a:pPr lvl="1"/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SVM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Regression</a:t>
            </a:r>
          </a:p>
          <a:p>
            <a:pPr lvl="1"/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Linear Regression</a:t>
            </a:r>
          </a:p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Important Concepts</a:t>
            </a:r>
          </a:p>
          <a:p>
            <a:pPr lvl="1"/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Kernels</a:t>
            </a:r>
          </a:p>
          <a:p>
            <a:pPr lvl="1"/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Regularization and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Overfitting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  <a:p>
            <a:pPr lvl="1"/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Sample Complexity</a:t>
            </a:r>
          </a:p>
          <a:p>
            <a:pPr lvl="1"/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Experimental Design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2203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Topics covered </a:t>
            </a:r>
            <a:r>
              <a:rPr lang="en-US" b="1" dirty="0" smtClean="0"/>
              <a:t>after </a:t>
            </a:r>
            <a:r>
              <a:rPr lang="en-US" dirty="0" smtClean="0"/>
              <a:t>Midterm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Supervised Learning</a:t>
            </a:r>
          </a:p>
          <a:p>
            <a:pPr lvl="1"/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Boosting</a:t>
            </a:r>
            <a:endParaRPr lang="en-US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Unsupervised Learning</a:t>
            </a:r>
          </a:p>
          <a:p>
            <a:pPr lvl="1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K-means / Lloyd’s method</a:t>
            </a:r>
          </a:p>
          <a:p>
            <a:pPr lvl="1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Hierarchical clustering</a:t>
            </a:r>
          </a:p>
          <a:p>
            <a:pPr lvl="1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PCA</a:t>
            </a:r>
          </a:p>
          <a:p>
            <a:pPr lvl="1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EM / GMMs</a:t>
            </a:r>
          </a:p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Neural Networks</a:t>
            </a:r>
          </a:p>
          <a:p>
            <a:pPr lvl="1"/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Basic architectures</a:t>
            </a:r>
          </a:p>
          <a:p>
            <a:pPr lvl="1"/>
            <a:r>
              <a:rPr lang="en-US" dirty="0" err="1" smtClean="0">
                <a:solidFill>
                  <a:schemeClr val="accent3">
                    <a:lumMod val="75000"/>
                  </a:schemeClr>
                </a:solidFill>
              </a:rPr>
              <a:t>Backpropagation</a:t>
            </a:r>
            <a:endParaRPr lang="en-US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lvl="1"/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Why Deep Nets are hard to train</a:t>
            </a:r>
          </a:p>
          <a:p>
            <a:pPr lvl="1"/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CNNs / RNNs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Graphical Models</a:t>
            </a: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  <a:p>
            <a:pPr lvl="1"/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Bayesian Networks</a:t>
            </a:r>
          </a:p>
          <a:p>
            <a:pPr lvl="1"/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Factor Graphs</a:t>
            </a:r>
          </a:p>
          <a:p>
            <a:pPr lvl="1"/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HMMs / CRFs</a:t>
            </a:r>
          </a:p>
          <a:p>
            <a:pPr lvl="1"/>
            <a:r>
              <a:rPr lang="en-US" dirty="0" smtClean="0">
                <a:solidFill>
                  <a:schemeClr val="accent4">
                    <a:lumMod val="75000"/>
                  </a:schemeClr>
                </a:solidFill>
              </a:rPr>
              <a:t>Learning and Inference</a:t>
            </a: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Other Learning Paradigms</a:t>
            </a:r>
          </a:p>
          <a:p>
            <a:pPr lvl="1"/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Active Learning</a:t>
            </a:r>
          </a:p>
          <a:p>
            <a:pPr lvl="1"/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Semi-Supervised Learning</a:t>
            </a:r>
          </a:p>
          <a:p>
            <a:pPr lvl="1"/>
            <a:r>
              <a:rPr lang="en-US" strike="sngStrike" dirty="0" smtClean="0">
                <a:solidFill>
                  <a:schemeClr val="accent5">
                    <a:lumMod val="75000"/>
                  </a:schemeClr>
                </a:solidFill>
              </a:rPr>
              <a:t>Reinforcement Learning</a:t>
            </a:r>
          </a:p>
          <a:p>
            <a:pPr lvl="1"/>
            <a:r>
              <a:rPr lang="en-US" strike="sngStrike" dirty="0" smtClean="0">
                <a:solidFill>
                  <a:schemeClr val="accent5">
                    <a:lumMod val="75000"/>
                  </a:schemeClr>
                </a:solidFill>
              </a:rPr>
              <a:t>Collaborative Filtering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5992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Questions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0863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997097"/>
            <a:ext cx="9144000" cy="586090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Sample Questions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13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97096"/>
            <a:ext cx="3385342" cy="51035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462" y="1595175"/>
            <a:ext cx="8199675" cy="52736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463" y="3289299"/>
            <a:ext cx="8199674" cy="37425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463" y="4935496"/>
            <a:ext cx="8131626" cy="663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1153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997097"/>
            <a:ext cx="9144000" cy="586090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Sample Questions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14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97096"/>
            <a:ext cx="3385342" cy="51035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905" y="2306310"/>
            <a:ext cx="7384770" cy="35848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904" y="4080647"/>
            <a:ext cx="8112257" cy="607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0422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997097"/>
            <a:ext cx="9144000" cy="58609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Samples Questions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15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" y="2026321"/>
            <a:ext cx="8466485" cy="13936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162267"/>
            <a:ext cx="3066052" cy="557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7596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997097"/>
            <a:ext cx="3711661" cy="58609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Samples Questions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16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0100" y="1325343"/>
            <a:ext cx="5465233" cy="532077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37782" y="2418932"/>
            <a:ext cx="30023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aseline="30000" dirty="0">
                <a:latin typeface="Times New Roman"/>
                <a:cs typeface="Times New Roman"/>
              </a:rPr>
              <a:t>Circle the image which depicts the cluster center positions after 1 iteration of Lloyd’s algorithm.</a:t>
            </a:r>
            <a:endParaRPr lang="en-US" sz="2400" dirty="0">
              <a:latin typeface="Times New Roman"/>
              <a:cs typeface="Times New Roman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07843"/>
            <a:ext cx="21717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557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997097"/>
            <a:ext cx="3711661" cy="586090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Samples Questions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17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1661" y="1111250"/>
            <a:ext cx="5270500" cy="52451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914775"/>
            <a:ext cx="2882900" cy="28067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37782" y="2418932"/>
            <a:ext cx="30023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aseline="30000" dirty="0">
                <a:latin typeface="Times New Roman"/>
                <a:cs typeface="Times New Roman"/>
              </a:rPr>
              <a:t>Circle the image which depicts the cluster center positions after 1 iteration of Lloyd’s algorithm.</a:t>
            </a:r>
            <a:endParaRPr lang="en-US" sz="2400" dirty="0">
              <a:latin typeface="Times New Roman"/>
              <a:cs typeface="Times New Roman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07843"/>
            <a:ext cx="21717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1783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" y="4805290"/>
            <a:ext cx="9144000" cy="206345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997097"/>
            <a:ext cx="9144000" cy="380819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Sample Questions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18</a:t>
            </a:fld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531" y="1139185"/>
            <a:ext cx="2641659" cy="38524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532" y="1568532"/>
            <a:ext cx="8915606" cy="306359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3400" y="4854575"/>
            <a:ext cx="2984500" cy="186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232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5281837" y="997097"/>
            <a:ext cx="3862164" cy="587164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997097"/>
            <a:ext cx="5281837" cy="587164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Sample Questions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19</a:t>
            </a:fld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531" y="1139185"/>
            <a:ext cx="2641659" cy="38524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26" y="1524427"/>
            <a:ext cx="3710975" cy="328421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08531" y="1908120"/>
            <a:ext cx="47991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aseline="30000" dirty="0" smtClean="0">
                <a:latin typeface="Times New Roman"/>
                <a:cs typeface="Times New Roman"/>
              </a:rPr>
              <a:t>(a) On </a:t>
            </a:r>
            <a:r>
              <a:rPr lang="en-US" sz="2400" baseline="30000" dirty="0">
                <a:latin typeface="Times New Roman"/>
                <a:cs typeface="Times New Roman"/>
              </a:rPr>
              <a:t>Figure 5a draw the smallest and largest rectangles that correctly classify the labeled examples. In 1–2 sentences, describe the version space in terms of these two rectangles.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08531" y="3977643"/>
            <a:ext cx="47991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aseline="30000" dirty="0">
                <a:latin typeface="Times New Roman"/>
                <a:cs typeface="Times New Roman"/>
              </a:rPr>
              <a:t>(b) </a:t>
            </a:r>
            <a:r>
              <a:rPr lang="en-US" sz="2400" baseline="30000" dirty="0" smtClean="0">
                <a:latin typeface="Times New Roman"/>
                <a:cs typeface="Times New Roman"/>
              </a:rPr>
              <a:t>On </a:t>
            </a:r>
            <a:r>
              <a:rPr lang="en-US" sz="2400" baseline="30000" dirty="0">
                <a:latin typeface="Times New Roman"/>
                <a:cs typeface="Times New Roman"/>
              </a:rPr>
              <a:t>Figure 5a, mark each point in the region of disagreement with the letter ‘d’. For all other points, mark them with their correct label.</a:t>
            </a:r>
          </a:p>
        </p:txBody>
      </p:sp>
    </p:spTree>
    <p:extLst>
      <p:ext uri="{BB962C8B-B14F-4D97-AF65-F5344CB8AC3E}">
        <p14:creationId xmlns:p14="http://schemas.microsoft.com/office/powerpoint/2010/main" val="2812690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4885038" y="3867320"/>
            <a:ext cx="4258962" cy="299989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3867320"/>
            <a:ext cx="3954162" cy="299068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141345"/>
            <a:ext cx="9144000" cy="280691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Sample Questions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20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77054"/>
            <a:ext cx="8628386" cy="259026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868003"/>
            <a:ext cx="3186861" cy="292706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7079" y="3948258"/>
            <a:ext cx="3204181" cy="2909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539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891926"/>
            <a:ext cx="9144000" cy="320197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Sample Questions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21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64755"/>
            <a:ext cx="8982161" cy="19154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/>
          <a:srcRect r="49771" b="83007"/>
          <a:stretch/>
        </p:blipFill>
        <p:spPr>
          <a:xfrm>
            <a:off x="0" y="1924603"/>
            <a:ext cx="4333975" cy="440152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52400" y="3545076"/>
            <a:ext cx="9144000" cy="55312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224023" y="3311801"/>
            <a:ext cx="4037082" cy="55312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5542" y="3653846"/>
            <a:ext cx="76412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A: a point with large feature values in Z</a:t>
            </a:r>
            <a:r>
              <a:rPr lang="en-US" baseline="-25000" dirty="0" smtClean="0">
                <a:latin typeface="Times New Roman"/>
                <a:cs typeface="Times New Roman"/>
              </a:rPr>
              <a:t>1</a:t>
            </a:r>
            <a:r>
              <a:rPr lang="en-US" dirty="0" smtClean="0">
                <a:latin typeface="Times New Roman"/>
                <a:cs typeface="Times New Roman"/>
              </a:rPr>
              <a:t> and small feature values in Z</a:t>
            </a:r>
            <a:r>
              <a:rPr lang="en-US" baseline="-25000" dirty="0" smtClean="0">
                <a:latin typeface="Times New Roman"/>
                <a:cs typeface="Times New Roman"/>
              </a:rPr>
              <a:t>2</a:t>
            </a:r>
            <a:r>
              <a:rPr lang="en-US" dirty="0" smtClean="0">
                <a:latin typeface="Times New Roman"/>
                <a:cs typeface="Times New Roman"/>
              </a:rPr>
              <a:t> 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045542" y="4098205"/>
            <a:ext cx="76412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B</a:t>
            </a:r>
            <a:r>
              <a:rPr lang="en-US" dirty="0" smtClean="0">
                <a:latin typeface="Times New Roman"/>
                <a:cs typeface="Times New Roman"/>
              </a:rPr>
              <a:t>: a point with large feature values in Z</a:t>
            </a:r>
            <a:r>
              <a:rPr lang="en-US" baseline="-25000" dirty="0">
                <a:latin typeface="Times New Roman"/>
                <a:cs typeface="Times New Roman"/>
              </a:rPr>
              <a:t>2</a:t>
            </a:r>
            <a:r>
              <a:rPr lang="en-US" dirty="0" smtClean="0">
                <a:latin typeface="Times New Roman"/>
                <a:cs typeface="Times New Roman"/>
              </a:rPr>
              <a:t> and small feature values in Z</a:t>
            </a:r>
            <a:r>
              <a:rPr lang="en-US" baseline="-25000" dirty="0">
                <a:latin typeface="Times New Roman"/>
                <a:cs typeface="Times New Roman"/>
              </a:rPr>
              <a:t>1</a:t>
            </a:r>
            <a:r>
              <a:rPr lang="en-US" dirty="0" smtClean="0">
                <a:latin typeface="Times New Roman"/>
                <a:cs typeface="Times New Roman"/>
              </a:rPr>
              <a:t> </a:t>
            </a:r>
            <a:endParaRPr lang="en-US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663719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486860"/>
            <a:ext cx="9144000" cy="437114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Sample Questions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22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908" y="2486860"/>
            <a:ext cx="8267892" cy="437114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997097"/>
            <a:ext cx="9144000" cy="123959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531" y="1319270"/>
            <a:ext cx="6412075" cy="60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001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486860"/>
            <a:ext cx="9144000" cy="437114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Sample Questions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23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908" y="2486860"/>
            <a:ext cx="8267892" cy="437114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997097"/>
            <a:ext cx="9144000" cy="123959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908" y="1286360"/>
            <a:ext cx="8493031" cy="719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8019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2486860"/>
            <a:ext cx="9144000" cy="437114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Sample Questions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24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908" y="2486860"/>
            <a:ext cx="8267892" cy="437114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997097"/>
            <a:ext cx="9144000" cy="123959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907" y="1125896"/>
            <a:ext cx="8690231" cy="721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6647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1976951"/>
            <a:ext cx="9144000" cy="220783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Sample Questions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25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823" y="2927349"/>
            <a:ext cx="8809338" cy="71875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24" y="2005811"/>
            <a:ext cx="2686673" cy="513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2092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Sample Questions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26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6679" y="2057399"/>
            <a:ext cx="2836005" cy="34394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949" y="2057399"/>
            <a:ext cx="3924244" cy="357041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23980" y="1515234"/>
            <a:ext cx="82481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Can the neural network in Figure (b) correctly classify the dataset given in Figure (a)?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23980" y="1042682"/>
            <a:ext cx="824818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dirty="0" smtClean="0">
                <a:latin typeface="Times New Roman"/>
                <a:cs typeface="Times New Roman"/>
              </a:rPr>
              <a:t>Neural Networks</a:t>
            </a:r>
            <a:endParaRPr lang="en-US" sz="22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556506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Sample Questions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27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6679" y="2057399"/>
            <a:ext cx="2836005" cy="34394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949" y="2057399"/>
            <a:ext cx="3924244" cy="357041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23980" y="1515234"/>
            <a:ext cx="82481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Can the neural network in Figure (b) correctly classify the dataset given in Figure (a)?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23980" y="1042682"/>
            <a:ext cx="824818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dirty="0" smtClean="0">
                <a:latin typeface="Times New Roman"/>
                <a:cs typeface="Times New Roman"/>
              </a:rPr>
              <a:t>Neural Networks</a:t>
            </a:r>
            <a:endParaRPr lang="en-US" sz="22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05415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Sample Questions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28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6679" y="2057399"/>
            <a:ext cx="2836005" cy="343941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23980" y="3015985"/>
            <a:ext cx="461150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Apply the </a:t>
            </a:r>
            <a:r>
              <a:rPr lang="en-US" dirty="0" err="1" smtClean="0">
                <a:latin typeface="Times New Roman"/>
                <a:cs typeface="Times New Roman"/>
              </a:rPr>
              <a:t>backpropagation</a:t>
            </a:r>
            <a:r>
              <a:rPr lang="en-US" dirty="0" smtClean="0">
                <a:latin typeface="Times New Roman"/>
                <a:cs typeface="Times New Roman"/>
              </a:rPr>
              <a:t> algorithm to obtain the partial derivative of the mean-squared error of y with the true value y</a:t>
            </a:r>
            <a:r>
              <a:rPr lang="en-US" baseline="30000" dirty="0" smtClean="0">
                <a:latin typeface="Times New Roman"/>
                <a:cs typeface="Times New Roman"/>
              </a:rPr>
              <a:t>*</a:t>
            </a:r>
            <a:r>
              <a:rPr lang="en-US" dirty="0" smtClean="0">
                <a:latin typeface="Times New Roman"/>
                <a:cs typeface="Times New Roman"/>
              </a:rPr>
              <a:t> with respect to the weight w</a:t>
            </a:r>
            <a:r>
              <a:rPr lang="en-US" baseline="-25000" dirty="0" smtClean="0">
                <a:latin typeface="Times New Roman"/>
                <a:cs typeface="Times New Roman"/>
              </a:rPr>
              <a:t>22</a:t>
            </a:r>
            <a:r>
              <a:rPr lang="en-US" dirty="0" smtClean="0">
                <a:latin typeface="Times New Roman"/>
                <a:cs typeface="Times New Roman"/>
              </a:rPr>
              <a:t> assuming a sigmoid nonlinear activation function for the hidden layer.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23980" y="1042682"/>
            <a:ext cx="824818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dirty="0" smtClean="0">
                <a:latin typeface="Times New Roman"/>
                <a:cs typeface="Times New Roman"/>
              </a:rPr>
              <a:t>Neural Networks</a:t>
            </a:r>
            <a:endParaRPr lang="en-US" sz="2200" b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667857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385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i="1" dirty="0" smtClean="0"/>
              <a:t>Whiteboard</a:t>
            </a:r>
            <a:endParaRPr lang="en-US" i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Overview </a:t>
            </a:r>
            <a:r>
              <a:rPr lang="en-US" dirty="0" smtClean="0"/>
              <a:t>#1: </a:t>
            </a:r>
            <a:r>
              <a:rPr lang="en-US" dirty="0"/>
              <a:t>Learning Paradigms</a:t>
            </a:r>
          </a:p>
          <a:p>
            <a:r>
              <a:rPr lang="en-US" dirty="0" smtClean="0"/>
              <a:t>Overview #2: Recipe for ML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1564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Matrix Multiplication in Machine Learning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31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Slides in this section from William Cohen</a:t>
            </a:r>
          </a:p>
        </p:txBody>
      </p:sp>
    </p:spTree>
    <p:extLst>
      <p:ext uri="{BB962C8B-B14F-4D97-AF65-F5344CB8AC3E}">
        <p14:creationId xmlns:p14="http://schemas.microsoft.com/office/powerpoint/2010/main" val="28722036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32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 from William Cohen</a:t>
            </a:r>
          </a:p>
        </p:txBody>
      </p:sp>
    </p:spTree>
    <p:extLst>
      <p:ext uri="{BB962C8B-B14F-4D97-AF65-F5344CB8AC3E}">
        <p14:creationId xmlns:p14="http://schemas.microsoft.com/office/powerpoint/2010/main" val="27310243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33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 from William Cohen</a:t>
            </a:r>
          </a:p>
        </p:txBody>
      </p:sp>
    </p:spTree>
    <p:extLst>
      <p:ext uri="{BB962C8B-B14F-4D97-AF65-F5344CB8AC3E}">
        <p14:creationId xmlns:p14="http://schemas.microsoft.com/office/powerpoint/2010/main" val="41807454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34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 from William Cohen</a:t>
            </a:r>
          </a:p>
        </p:txBody>
      </p:sp>
    </p:spTree>
    <p:extLst>
      <p:ext uri="{BB962C8B-B14F-4D97-AF65-F5344CB8AC3E}">
        <p14:creationId xmlns:p14="http://schemas.microsoft.com/office/powerpoint/2010/main" val="4434954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35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 from William Cohen</a:t>
            </a:r>
          </a:p>
        </p:txBody>
      </p:sp>
    </p:spTree>
    <p:extLst>
      <p:ext uri="{BB962C8B-B14F-4D97-AF65-F5344CB8AC3E}">
        <p14:creationId xmlns:p14="http://schemas.microsoft.com/office/powerpoint/2010/main" val="7921661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36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 from William Cohen</a:t>
            </a:r>
          </a:p>
        </p:txBody>
      </p:sp>
    </p:spTree>
    <p:extLst>
      <p:ext uri="{BB962C8B-B14F-4D97-AF65-F5344CB8AC3E}">
        <p14:creationId xmlns:p14="http://schemas.microsoft.com/office/powerpoint/2010/main" val="15777593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37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 from William Cohen</a:t>
            </a:r>
          </a:p>
        </p:txBody>
      </p:sp>
    </p:spTree>
    <p:extLst>
      <p:ext uri="{BB962C8B-B14F-4D97-AF65-F5344CB8AC3E}">
        <p14:creationId xmlns:p14="http://schemas.microsoft.com/office/powerpoint/2010/main" val="6604188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38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 from William Cohen</a:t>
            </a:r>
          </a:p>
        </p:txBody>
      </p:sp>
    </p:spTree>
    <p:extLst>
      <p:ext uri="{BB962C8B-B14F-4D97-AF65-F5344CB8AC3E}">
        <p14:creationId xmlns:p14="http://schemas.microsoft.com/office/powerpoint/2010/main" val="16441753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 anchor="ctr">
        <a:noAutofit/>
      </a:bodyPr>
      <a:lstStyle>
        <a:defPPr algn="ctr"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Network">
  <a:themeElements>
    <a:clrScheme name="Network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Netwo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Contemporary Portrait">
  <a:themeElements>
    <a:clrScheme name="Contemporary Portrait 2">
      <a:dk1>
        <a:srgbClr val="000000"/>
      </a:dk1>
      <a:lt1>
        <a:srgbClr val="FFFFFF"/>
      </a:lt1>
      <a:dk2>
        <a:srgbClr val="000000"/>
      </a:dk2>
      <a:lt2>
        <a:srgbClr val="5E574E"/>
      </a:lt2>
      <a:accent1>
        <a:srgbClr val="FF6600"/>
      </a:accent1>
      <a:accent2>
        <a:srgbClr val="FFCC00"/>
      </a:accent2>
      <a:accent3>
        <a:srgbClr val="FFFFFF"/>
      </a:accent3>
      <a:accent4>
        <a:srgbClr val="000000"/>
      </a:accent4>
      <a:accent5>
        <a:srgbClr val="FFB8AA"/>
      </a:accent5>
      <a:accent6>
        <a:srgbClr val="E7B900"/>
      </a:accent6>
      <a:hlink>
        <a:srgbClr val="996633"/>
      </a:hlink>
      <a:folHlink>
        <a:srgbClr val="808000"/>
      </a:folHlink>
    </a:clrScheme>
    <a:fontScheme name="Contemporary Portrai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lg" len="lg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lg" len="lg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Contemporary Portrait 1">
        <a:dk1>
          <a:srgbClr val="5E574E"/>
        </a:dk1>
        <a:lt1>
          <a:srgbClr val="FFFFCC"/>
        </a:lt1>
        <a:dk2>
          <a:srgbClr val="0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AA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2">
        <a:dk1>
          <a:srgbClr val="000000"/>
        </a:dk1>
        <a:lt1>
          <a:srgbClr val="FFFFFF"/>
        </a:lt1>
        <a:dk2>
          <a:srgbClr val="0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996633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4">
        <a:dk1>
          <a:srgbClr val="000000"/>
        </a:dk1>
        <a:lt1>
          <a:srgbClr val="FFFFFF"/>
        </a:lt1>
        <a:dk2>
          <a:srgbClr val="8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FF0000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5">
        <a:dk1>
          <a:srgbClr val="000066"/>
        </a:dk1>
        <a:lt1>
          <a:srgbClr val="FFFFFF"/>
        </a:lt1>
        <a:dk2>
          <a:srgbClr val="0000FF"/>
        </a:dk2>
        <a:lt2>
          <a:srgbClr val="000000"/>
        </a:lt2>
        <a:accent1>
          <a:srgbClr val="0066FF"/>
        </a:accent1>
        <a:accent2>
          <a:srgbClr val="33CCCC"/>
        </a:accent2>
        <a:accent3>
          <a:srgbClr val="FFFFFF"/>
        </a:accent3>
        <a:accent4>
          <a:srgbClr val="000056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6">
        <a:dk1>
          <a:srgbClr val="000000"/>
        </a:dk1>
        <a:lt1>
          <a:srgbClr val="FFFFFF"/>
        </a:lt1>
        <a:dk2>
          <a:srgbClr val="000066"/>
        </a:dk2>
        <a:lt2>
          <a:srgbClr val="FFCC00"/>
        </a:lt2>
        <a:accent1>
          <a:srgbClr val="0066FF"/>
        </a:accent1>
        <a:accent2>
          <a:srgbClr val="33CCCC"/>
        </a:accent2>
        <a:accent3>
          <a:srgbClr val="AAAAB8"/>
        </a:accent3>
        <a:accent4>
          <a:srgbClr val="DADADA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7">
        <a:dk1>
          <a:srgbClr val="5E574E"/>
        </a:dk1>
        <a:lt1>
          <a:srgbClr val="FFFFCC"/>
        </a:lt1>
        <a:dk2>
          <a:srgbClr val="8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C0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rbit">
      <a:majorFont>
        <a:latin typeface="Candara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Candara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Advantage.thmx</Template>
  <TotalTime>40850</TotalTime>
  <Words>624</Words>
  <Application>Microsoft Macintosh PowerPoint</Application>
  <PresentationFormat>On-screen Show (4:3)</PresentationFormat>
  <Paragraphs>181</Paragraphs>
  <Slides>38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38</vt:i4>
      </vt:variant>
    </vt:vector>
  </HeadingPairs>
  <TitlesOfParts>
    <vt:vector size="43" baseType="lpstr">
      <vt:lpstr>Office Theme</vt:lpstr>
      <vt:lpstr>Network</vt:lpstr>
      <vt:lpstr>Contemporary Portrait</vt:lpstr>
      <vt:lpstr>1_Office Theme</vt:lpstr>
      <vt:lpstr>2_Office Theme</vt:lpstr>
      <vt:lpstr>Final Review</vt:lpstr>
      <vt:lpstr>Reminders</vt:lpstr>
      <vt:lpstr>Outline</vt:lpstr>
      <vt:lpstr>Exam Logistics</vt:lpstr>
      <vt:lpstr>Final Exam</vt:lpstr>
      <vt:lpstr>Final Exam</vt:lpstr>
      <vt:lpstr>Final Exam</vt:lpstr>
      <vt:lpstr>Final Exam</vt:lpstr>
      <vt:lpstr>Final Exam</vt:lpstr>
      <vt:lpstr>Topics covered before Midterm</vt:lpstr>
      <vt:lpstr>Topics covered after Midterm</vt:lpstr>
      <vt:lpstr>Sample Questions</vt:lpstr>
      <vt:lpstr>Sample Questions</vt:lpstr>
      <vt:lpstr>Sample Questions</vt:lpstr>
      <vt:lpstr>Samples Questions</vt:lpstr>
      <vt:lpstr>Samples Questions</vt:lpstr>
      <vt:lpstr>Samples Questions</vt:lpstr>
      <vt:lpstr>Sample Questions</vt:lpstr>
      <vt:lpstr>Sample Questions</vt:lpstr>
      <vt:lpstr>Sample Questions</vt:lpstr>
      <vt:lpstr>Sample Questions</vt:lpstr>
      <vt:lpstr>Sample Questions</vt:lpstr>
      <vt:lpstr>Sample Questions</vt:lpstr>
      <vt:lpstr>Sample Questions</vt:lpstr>
      <vt:lpstr>Sample Questions</vt:lpstr>
      <vt:lpstr>Sample Questions</vt:lpstr>
      <vt:lpstr>Sample Questions</vt:lpstr>
      <vt:lpstr>Sample Questions</vt:lpstr>
      <vt:lpstr>Overview</vt:lpstr>
      <vt:lpstr>Whiteboard</vt:lpstr>
      <vt:lpstr>Matrix Multiplication in Machine Learning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 Gormley</dc:creator>
  <cp:lastModifiedBy>Matt Gormley</cp:lastModifiedBy>
  <cp:revision>2508</cp:revision>
  <dcterms:created xsi:type="dcterms:W3CDTF">2014-04-15T19:33:39Z</dcterms:created>
  <dcterms:modified xsi:type="dcterms:W3CDTF">2016-12-06T02:57:55Z</dcterms:modified>
</cp:coreProperties>
</file>