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3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4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  <p:sldMasterId id="2147483738" r:id="rId4"/>
    <p:sldMasterId id="2147483750" r:id="rId5"/>
  </p:sldMasterIdLst>
  <p:notesMasterIdLst>
    <p:notesMasterId r:id="rId43"/>
  </p:notesMasterIdLst>
  <p:handoutMasterIdLst>
    <p:handoutMasterId r:id="rId44"/>
  </p:handoutMasterIdLst>
  <p:sldIdLst>
    <p:sldId id="416" r:id="rId6"/>
    <p:sldId id="980" r:id="rId7"/>
    <p:sldId id="1016" r:id="rId8"/>
    <p:sldId id="997" r:id="rId9"/>
    <p:sldId id="991" r:id="rId10"/>
    <p:sldId id="985" r:id="rId11"/>
    <p:sldId id="986" r:id="rId12"/>
    <p:sldId id="988" r:id="rId13"/>
    <p:sldId id="987" r:id="rId14"/>
    <p:sldId id="996" r:id="rId15"/>
    <p:sldId id="990" r:id="rId16"/>
    <p:sldId id="995" r:id="rId17"/>
    <p:sldId id="982" r:id="rId18"/>
    <p:sldId id="983" r:id="rId19"/>
    <p:sldId id="989" r:id="rId20"/>
    <p:sldId id="981" r:id="rId21"/>
    <p:sldId id="992" r:id="rId22"/>
    <p:sldId id="994" r:id="rId23"/>
    <p:sldId id="998" r:id="rId24"/>
    <p:sldId id="1007" r:id="rId25"/>
    <p:sldId id="1011" r:id="rId26"/>
    <p:sldId id="1009" r:id="rId27"/>
    <p:sldId id="1008" r:id="rId28"/>
    <p:sldId id="1010" r:id="rId29"/>
    <p:sldId id="1012" r:id="rId30"/>
    <p:sldId id="1015" r:id="rId31"/>
    <p:sldId id="1013" r:id="rId32"/>
    <p:sldId id="1014" r:id="rId33"/>
    <p:sldId id="999" r:id="rId34"/>
    <p:sldId id="1000" r:id="rId35"/>
    <p:sldId id="1001" r:id="rId36"/>
    <p:sldId id="1002" r:id="rId37"/>
    <p:sldId id="1003" r:id="rId38"/>
    <p:sldId id="1004" r:id="rId39"/>
    <p:sldId id="1005" r:id="rId40"/>
    <p:sldId id="1006" r:id="rId41"/>
    <p:sldId id="1017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AE77"/>
    <a:srgbClr val="C55D64"/>
    <a:srgbClr val="FF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0424" autoAdjust="0"/>
  </p:normalViewPr>
  <p:slideViewPr>
    <p:cSldViewPr snapToGrid="0" snapToObjects="1">
      <p:cViewPr varScale="1">
        <p:scale>
          <a:sx n="125" d="100"/>
          <a:sy n="125" d="100"/>
        </p:scale>
        <p:origin x="-168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5FE80-612E-D248-B584-DA8E060B9D6E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B8669-6234-4F44-A6CB-41A2A29AB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16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6FA95-F25F-6A4E-9805-3808DEC8B84A}" type="datetimeFigureOut">
              <a:rPr lang="en-US" smtClean="0"/>
              <a:t>11/30/16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A8895-A308-DC44-9938-C42D876E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4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EE38-C8CA-0C44-947F-F569C925BA56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1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F761-062A-B94A-8542-9F565EB6F277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3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F882-12AF-7E45-A669-9397B47E14F8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7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FDFC-8405-6B4A-A08B-E3A56D1E6B31}" type="datetime1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6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523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4994"/>
            <a:ext cx="4040188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523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4994"/>
            <a:ext cx="4041775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A6AC-7802-B748-8BFC-963178D932F5}" type="datetime1">
              <a:rPr lang="en-US" smtClean="0"/>
              <a:t>11/30/16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2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75DF-1D7E-3D46-9FBF-32626F7C8B76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B7F1-0188-A940-BF5D-66E37647A655}" type="datetime1">
              <a:rPr lang="en-US" smtClean="0"/>
              <a:t>11/30/16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5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3F8A-3757-3D4C-A426-B0CD6A2F9C46}" type="datetime1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3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7F2-6097-5847-AD96-B9054D2B06FC}" type="datetime1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7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C9C-2E47-5D47-95CF-45E1ACF1DBF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B54D-F174-1149-BF06-CD7DD5AF9AA3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4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130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32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1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4145878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01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71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21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159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488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405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360019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938470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7923535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898861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109484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66980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7805133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46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877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8825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6426105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234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97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1478025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365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508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5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25088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5088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5088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4D584A2-0344-4A64-85F9-86CD4928F9D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5088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92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1" name="Group 41"/>
          <p:cNvGrpSpPr>
            <a:grpSpLocks/>
          </p:cNvGrpSpPr>
          <p:nvPr userDrawn="1"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42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43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" name="Picture 44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204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0F549-F879-4053-8685-4286A6313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82787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6BF4-0C06-46C4-8F64-4CF8DA863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2178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FC620-C6B9-49BD-AA1C-2FA7D4C50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0424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ADC6-CE19-4300-8EBE-7AC2ADD77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7956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B5796-D054-4DD8-B5EF-73FA0ED307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544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152400"/>
            <a:ext cx="2114550" cy="5859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191250" cy="58594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96E2E-D738-4E1C-9FCE-771120A47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11884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5747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CD3B44FC-3DD7-4F46-9E87-ED25DEAC5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1614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2670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:\paint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123D27-44AE-1D4A-8491-6DE6BEA998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102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BB205A-3110-804D-BCA5-F8244F042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939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32D5A-8082-774C-9D29-4812EBF5DF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789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1AF86C-91F6-5344-B023-7256C9BAD8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613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ABEDB-4CFC-6847-9D03-9579480D8EA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73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5F3CFA-B6A8-2742-B240-918F23D61C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393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49201-F89E-7B4D-A97E-1E7192B930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407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A741F-EAD6-4748-BD6A-614FB90B4A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829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9901C-3A04-634F-B3E1-56190CCC44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64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0EE36-526D-6644-8989-4EB02D9E87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837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53975"/>
            <a:ext cx="2057400" cy="6270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53975"/>
            <a:ext cx="6019800" cy="6270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801EF-A2CD-0F4D-ABD3-8A65E309ED6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693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443C-72BE-CF4B-ACE7-DD445CD666F8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555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456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61FB-6672-D449-BF26-4C1DC7D36F2F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207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603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2918-CC78-8D41-ABA1-1E8F61DC43D1}" type="datetime1">
              <a:rPr lang="en-US" smtClean="0"/>
              <a:t>11/30/16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337535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688783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599B-CF4E-4745-A1C4-0A1EAD1AE797}" type="datetime1">
              <a:rPr lang="en-US" smtClean="0"/>
              <a:t>11/30/16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385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83415-B2F7-814D-AB88-C1D4F5212AB3}" type="datetime1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368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EB1A2-967F-EF46-A281-A64C8735F71A}" type="datetime1">
              <a:rPr lang="en-US" smtClean="0"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934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7EFC-DC2A-4140-AA88-6404FE9C25AF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822746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37D0-81EC-E749-AA69-D8326DE4460C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8663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000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92100"/>
            <a:ext cx="8648700" cy="804862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5099050"/>
          </a:xfrm>
        </p:spPr>
        <p:txBody>
          <a:bodyPr/>
          <a:lstStyle>
            <a:lvl1pPr>
              <a:defRPr sz="3200"/>
            </a:lvl1pPr>
            <a:lvl2pPr>
              <a:defRPr sz="3200" baseline="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with a 1 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1" y="6445251"/>
            <a:ext cx="2133600" cy="365125"/>
          </a:xfrm>
        </p:spPr>
        <p:txBody>
          <a:bodyPr/>
          <a:lstStyle/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445251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445251"/>
            <a:ext cx="2133600" cy="365125"/>
          </a:xfrm>
        </p:spPr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2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16188"/>
            <a:ext cx="7772400" cy="1362075"/>
          </a:xfrm>
        </p:spPr>
        <p:txBody>
          <a:bodyPr anchor="t">
            <a:normAutofit/>
          </a:bodyPr>
          <a:lstStyle>
            <a:lvl1pPr algn="ctr">
              <a:defRPr sz="3200" b="1" cap="all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160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2574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9326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2177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3969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3731"/>
            <a:ext cx="4040188" cy="455122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33969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73731"/>
            <a:ext cx="4041775" cy="455122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588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706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2430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538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3025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9051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3223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71600"/>
            <a:ext cx="421005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371600"/>
            <a:ext cx="421163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theme" Target="../theme/theme1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theme" Target="../theme/theme2.xml"/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7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9.xml"/><Relationship Id="rId4" Type="http://schemas.openxmlformats.org/officeDocument/2006/relationships/slideLayout" Target="../slideLayouts/slideLayout90.xml"/><Relationship Id="rId5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09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9.xml"/><Relationship Id="rId3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4.xml"/><Relationship Id="rId8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22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0760"/>
            <a:ext cx="8229600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554B1-5E36-6045-A73E-011127FE28AE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12685" y="6356350"/>
            <a:ext cx="869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  <p:sldLayoutId id="2147483672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63" r:id="rId44"/>
    <p:sldLayoutId id="2147483765" r:id="rId45"/>
    <p:sldLayoutId id="2147483766" r:id="rId46"/>
    <p:sldLayoutId id="2147483767" r:id="rId47"/>
    <p:sldLayoutId id="2147483768" r:id="rId48"/>
    <p:sldLayoutId id="2147483769" r:id="rId49"/>
    <p:sldLayoutId id="2147483770" r:id="rId50"/>
    <p:sldLayoutId id="2147483771" r:id="rId51"/>
    <p:sldLayoutId id="2147483772" r:id="rId52"/>
    <p:sldLayoutId id="2147483773" r:id="rId53"/>
    <p:sldLayoutId id="2147483774" r:id="rId54"/>
    <p:sldLayoutId id="2147483775" r:id="rId55"/>
    <p:sldLayoutId id="2147483776" r:id="rId56"/>
    <p:sldLayoutId id="2147483777" r:id="rId57"/>
    <p:sldLayoutId id="2147483778" r:id="rId58"/>
    <p:sldLayoutId id="2147483779" r:id="rId59"/>
    <p:sldLayoutId id="2147483780" r:id="rId60"/>
    <p:sldLayoutId id="2147483781" r:id="rId61"/>
    <p:sldLayoutId id="2147483782" r:id="rId62"/>
    <p:sldLayoutId id="2147483783" r:id="rId63"/>
    <p:sldLayoutId id="2147483784" r:id="rId64"/>
    <p:sldLayoutId id="2147483785" r:id="rId6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endParaRPr lang="en-US" altLang="en-US"/>
          </a:p>
        </p:txBody>
      </p:sp>
      <p:sp>
        <p:nvSpPr>
          <p:cNvPr id="2498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ea typeface="宋体" pitchFamily="2" charset="-122"/>
              </a:defRPr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498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3C8A92B3-C588-4B17-81E3-2FFE229700D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24986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9896" name="Rectangle 40"/>
          <p:cNvSpPr>
            <a:spLocks noChangeArrowheads="1"/>
          </p:cNvSpPr>
          <p:nvPr userDrawn="1"/>
        </p:nvSpPr>
        <p:spPr bwMode="auto">
          <a:xfrm>
            <a:off x="76200" y="1371600"/>
            <a:ext cx="8991600" cy="76200"/>
          </a:xfrm>
          <a:prstGeom prst="rect">
            <a:avLst/>
          </a:prstGeom>
          <a:gradFill rotWithShape="1">
            <a:gsLst>
              <a:gs pos="0">
                <a:srgbClr val="333399">
                  <a:alpha val="94000"/>
                </a:srgbClr>
              </a:gs>
              <a:gs pos="100000">
                <a:srgbClr val="333399">
                  <a:gamma/>
                  <a:shade val="25490"/>
                  <a:invGamma/>
                  <a:alpha val="3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3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200">
          <a:solidFill>
            <a:srgbClr val="333399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3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600">
          <a:solidFill>
            <a:srgbClr val="3366FF"/>
          </a:solidFill>
          <a:latin typeface="+mn-lt"/>
        </a:defRPr>
      </a:lvl2pPr>
      <a:lvl3pPr marL="987425" indent="-293688" algn="l" rtl="0" fontAlgn="base">
        <a:spcBef>
          <a:spcPct val="3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400">
          <a:solidFill>
            <a:srgbClr val="669900"/>
          </a:solidFill>
          <a:latin typeface="+mn-lt"/>
        </a:defRPr>
      </a:lvl3pPr>
      <a:lvl4pPr marL="1281113" indent="-292100" algn="l" rtl="0" fontAlgn="base">
        <a:spcBef>
          <a:spcPct val="3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200">
          <a:solidFill>
            <a:srgbClr val="333399"/>
          </a:solidFill>
          <a:latin typeface="+mn-lt"/>
        </a:defRPr>
      </a:lvl4pPr>
      <a:lvl5pPr marL="15986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5pPr>
      <a:lvl6pPr marL="20558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6pPr>
      <a:lvl7pPr marL="25130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7pPr>
      <a:lvl8pPr marL="29702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8pPr>
      <a:lvl9pPr marL="34274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539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178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2FDB50E5-E1D8-5A4D-8102-F1430BFB9E4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0" name="Picture 7" descr="A:\paint.GIF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39825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9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8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3124200" cy="1417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124200" y="0"/>
            <a:ext cx="6019800" cy="1417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39493-8D72-7745-A3DC-04B5A9850C8F}" type="datetime1">
              <a:rPr lang="en-US" smtClean="0"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56997-4F5F-5A42-B306-795126905A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5801-B62B-1347-8D7D-E1D9FD950611}" type="datetimeFigureOut">
              <a:rPr lang="en-US" smtClean="0"/>
              <a:pPr/>
              <a:t>11/30/16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8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457177" rtl="0" eaLnBrk="1" latinLnBrk="0" hangingPunct="1">
        <a:spcBef>
          <a:spcPct val="0"/>
        </a:spcBef>
        <a:buNone/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45717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457177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457177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6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2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24.emf"/><Relationship Id="rId6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589" y="2136803"/>
            <a:ext cx="7444275" cy="208925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Matrix Factorization</a:t>
            </a:r>
            <a:br>
              <a:rPr lang="en-US" sz="3600" b="1" dirty="0" smtClean="0">
                <a:solidFill>
                  <a:schemeClr val="accent6"/>
                </a:solidFill>
              </a:rPr>
            </a:br>
            <a:r>
              <a:rPr lang="en-US" sz="3600" b="1" dirty="0" smtClean="0">
                <a:solidFill>
                  <a:schemeClr val="accent6"/>
                </a:solidFill>
              </a:rPr>
              <a:t>and</a:t>
            </a:r>
            <a:br>
              <a:rPr lang="en-US" sz="3600" b="1" dirty="0" smtClean="0">
                <a:solidFill>
                  <a:schemeClr val="accent6"/>
                </a:solidFill>
              </a:rPr>
            </a:br>
            <a:r>
              <a:rPr lang="en-US" sz="3600" b="1" dirty="0" smtClean="0">
                <a:solidFill>
                  <a:schemeClr val="accent6"/>
                </a:solidFill>
              </a:rPr>
              <a:t>Collaborative Filtering</a:t>
            </a:r>
            <a:endParaRPr lang="en-US" sz="3600" b="1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</a:t>
            </a:fld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439922" y="4802334"/>
            <a:ext cx="3481897" cy="108191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dirty="0">
                <a:solidFill>
                  <a:srgbClr val="000000"/>
                </a:solidFill>
              </a:rPr>
              <a:t>Matt Gormley</a:t>
            </a:r>
          </a:p>
          <a:p>
            <a:pPr algn="r"/>
            <a:r>
              <a:rPr lang="en-US" dirty="0">
                <a:solidFill>
                  <a:srgbClr val="000000"/>
                </a:solidFill>
              </a:rPr>
              <a:t>Lecture </a:t>
            </a:r>
            <a:r>
              <a:rPr lang="en-US" dirty="0" smtClean="0">
                <a:solidFill>
                  <a:srgbClr val="000000"/>
                </a:solidFill>
              </a:rPr>
              <a:t>26</a:t>
            </a:r>
            <a:endParaRPr lang="en-US" dirty="0">
              <a:solidFill>
                <a:srgbClr val="000000"/>
              </a:solidFill>
            </a:endParaRPr>
          </a:p>
          <a:p>
            <a:pPr algn="r"/>
            <a:r>
              <a:rPr lang="en-US" dirty="0" smtClean="0">
                <a:solidFill>
                  <a:srgbClr val="000000"/>
                </a:solidFill>
              </a:rPr>
              <a:t>November 30, 2016</a:t>
            </a:r>
          </a:p>
          <a:p>
            <a:pPr algn="r"/>
            <a:endParaRPr lang="en-US" dirty="0"/>
          </a:p>
        </p:txBody>
      </p: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8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 dirty="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9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7940631" y="512249"/>
            <a:ext cx="42692" cy="58481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33645" y="2027652"/>
            <a:ext cx="8356875" cy="32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Subtitle 5"/>
          <p:cNvSpPr txBox="1">
            <a:spLocks/>
          </p:cNvSpPr>
          <p:nvPr/>
        </p:nvSpPr>
        <p:spPr>
          <a:xfrm>
            <a:off x="227109" y="4912047"/>
            <a:ext cx="3481897" cy="1081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b="1" dirty="0" smtClean="0"/>
              <a:t>Readings:</a:t>
            </a:r>
            <a:r>
              <a:rPr lang="en-US" sz="1500" dirty="0" smtClean="0"/>
              <a:t/>
            </a:r>
            <a:br>
              <a:rPr lang="en-US" sz="1500" dirty="0" smtClean="0"/>
            </a:br>
            <a:r>
              <a:rPr lang="en-US" sz="1500" dirty="0" err="1" smtClean="0"/>
              <a:t>Koren</a:t>
            </a:r>
            <a:r>
              <a:rPr lang="en-US" sz="1500" dirty="0" smtClean="0"/>
              <a:t> et al. (2009)</a:t>
            </a:r>
          </a:p>
          <a:p>
            <a:pPr algn="l"/>
            <a:r>
              <a:rPr lang="en-US" sz="1500" dirty="0" err="1" smtClean="0"/>
              <a:t>Gemulla</a:t>
            </a:r>
            <a:r>
              <a:rPr lang="en-US" sz="1500" dirty="0" smtClean="0"/>
              <a:t> et al. (2011)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65663" y="1291294"/>
            <a:ext cx="7340526" cy="7043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/>
              <a:t>10-601B Introduction to Machine Learning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67750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Reminders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Homework</a:t>
            </a:r>
            <a:r>
              <a:rPr lang="es-ES_tradnl" dirty="0" smtClean="0">
                <a:solidFill>
                  <a:schemeClr val="bg1"/>
                </a:solidFill>
              </a:rPr>
              <a:t> 7</a:t>
            </a:r>
          </a:p>
          <a:p>
            <a:pPr lvl="1"/>
            <a:r>
              <a:rPr lang="es-ES_tradnl" dirty="0" err="1" smtClean="0">
                <a:solidFill>
                  <a:schemeClr val="bg1"/>
                </a:solidFill>
              </a:rPr>
              <a:t>due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Mon</a:t>
            </a:r>
            <a:r>
              <a:rPr lang="es-ES_tradnl" dirty="0" smtClean="0">
                <a:solidFill>
                  <a:schemeClr val="bg1"/>
                </a:solidFill>
              </a:rPr>
              <a:t>., </a:t>
            </a:r>
            <a:r>
              <a:rPr lang="es-ES_tradnl" dirty="0" err="1" smtClean="0">
                <a:solidFill>
                  <a:schemeClr val="bg1"/>
                </a:solidFill>
              </a:rPr>
              <a:t>Dec</a:t>
            </a:r>
            <a:r>
              <a:rPr lang="es-ES_tradnl" dirty="0" smtClean="0">
                <a:solidFill>
                  <a:schemeClr val="bg1"/>
                </a:solidFill>
              </a:rPr>
              <a:t>. 5</a:t>
            </a:r>
          </a:p>
          <a:p>
            <a:r>
              <a:rPr lang="es-ES_tradnl" dirty="0" smtClean="0">
                <a:solidFill>
                  <a:schemeClr val="bg1"/>
                </a:solidFill>
              </a:rPr>
              <a:t>In-</a:t>
            </a:r>
            <a:r>
              <a:rPr lang="es-ES_tradnl" dirty="0" err="1" smtClean="0">
                <a:solidFill>
                  <a:schemeClr val="bg1"/>
                </a:solidFill>
              </a:rPr>
              <a:t>class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Review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Session</a:t>
            </a:r>
            <a:endParaRPr lang="es-ES_tradnl" dirty="0" smtClean="0">
              <a:solidFill>
                <a:schemeClr val="bg1"/>
              </a:solidFill>
            </a:endParaRPr>
          </a:p>
          <a:p>
            <a:pPr lvl="1"/>
            <a:r>
              <a:rPr lang="es-ES_tradnl" dirty="0" err="1" smtClean="0">
                <a:solidFill>
                  <a:schemeClr val="bg1"/>
                </a:solidFill>
              </a:rPr>
              <a:t>Mon</a:t>
            </a:r>
            <a:r>
              <a:rPr lang="es-ES_tradnl" dirty="0" smtClean="0">
                <a:solidFill>
                  <a:schemeClr val="bg1"/>
                </a:solidFill>
              </a:rPr>
              <a:t>., </a:t>
            </a:r>
            <a:r>
              <a:rPr lang="es-ES_tradnl" dirty="0" err="1" smtClean="0">
                <a:solidFill>
                  <a:schemeClr val="bg1"/>
                </a:solidFill>
              </a:rPr>
              <a:t>Dec</a:t>
            </a:r>
            <a:r>
              <a:rPr lang="es-ES_tradnl" dirty="0" smtClean="0">
                <a:solidFill>
                  <a:schemeClr val="bg1"/>
                </a:solidFill>
              </a:rPr>
              <a:t>. 5</a:t>
            </a:r>
          </a:p>
          <a:p>
            <a:r>
              <a:rPr lang="es-ES_tradnl" dirty="0" smtClean="0">
                <a:solidFill>
                  <a:schemeClr val="bg1"/>
                </a:solidFill>
              </a:rPr>
              <a:t>Final </a:t>
            </a:r>
            <a:r>
              <a:rPr lang="es-ES_tradnl" dirty="0" err="1" smtClean="0">
                <a:solidFill>
                  <a:schemeClr val="bg1"/>
                </a:solidFill>
              </a:rPr>
              <a:t>Exam</a:t>
            </a:r>
            <a:endParaRPr lang="es-ES_tradnl" dirty="0" smtClean="0">
              <a:solidFill>
                <a:schemeClr val="bg1"/>
              </a:solidFill>
            </a:endParaRPr>
          </a:p>
          <a:p>
            <a:pPr lvl="1"/>
            <a:r>
              <a:rPr lang="es-ES_tradnl" dirty="0" smtClean="0">
                <a:solidFill>
                  <a:schemeClr val="bg1"/>
                </a:solidFill>
              </a:rPr>
              <a:t>in-</a:t>
            </a:r>
            <a:r>
              <a:rPr lang="es-ES_tradnl" dirty="0" err="1" smtClean="0">
                <a:solidFill>
                  <a:schemeClr val="bg1"/>
                </a:solidFill>
              </a:rPr>
              <a:t>class</a:t>
            </a:r>
            <a:r>
              <a:rPr lang="es-ES_tradnl" dirty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Wed</a:t>
            </a:r>
            <a:r>
              <a:rPr lang="es-ES_tradnl" dirty="0" smtClean="0">
                <a:solidFill>
                  <a:schemeClr val="bg1"/>
                </a:solidFill>
              </a:rPr>
              <a:t>., </a:t>
            </a:r>
            <a:r>
              <a:rPr lang="es-ES_tradnl" dirty="0" err="1" smtClean="0">
                <a:solidFill>
                  <a:schemeClr val="bg1"/>
                </a:solidFill>
              </a:rPr>
              <a:t>Dec</a:t>
            </a:r>
            <a:r>
              <a:rPr lang="es-ES_tradnl" dirty="0" smtClean="0">
                <a:solidFill>
                  <a:schemeClr val="bg1"/>
                </a:solidFill>
              </a:rPr>
              <a:t>. 7</a:t>
            </a:r>
            <a:endParaRPr lang="es-ES_tradnl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ES_tradnl" dirty="0">
              <a:solidFill>
                <a:schemeClr val="bg1"/>
              </a:solidFill>
            </a:endParaRPr>
          </a:p>
          <a:p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0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Recommender Systems</a:t>
            </a:r>
          </a:p>
          <a:p>
            <a:pPr lvl="1"/>
            <a:r>
              <a:rPr lang="en-US" dirty="0" smtClean="0"/>
              <a:t>Content Filtering</a:t>
            </a:r>
          </a:p>
          <a:p>
            <a:pPr lvl="1"/>
            <a:r>
              <a:rPr lang="en-US" dirty="0" smtClean="0"/>
              <a:t>Collaborative Filtering</a:t>
            </a:r>
          </a:p>
          <a:p>
            <a:pPr lvl="1"/>
            <a:r>
              <a:rPr lang="en-US" dirty="0" smtClean="0"/>
              <a:t>CF: Neighborhood Methods</a:t>
            </a:r>
          </a:p>
          <a:p>
            <a:pPr lvl="1"/>
            <a:r>
              <a:rPr lang="en-US" dirty="0" smtClean="0"/>
              <a:t>CF: Latent Factor Methods</a:t>
            </a:r>
          </a:p>
          <a:p>
            <a:r>
              <a:rPr lang="en-US" b="1" dirty="0" smtClean="0"/>
              <a:t>Matrix Factorization</a:t>
            </a:r>
          </a:p>
          <a:p>
            <a:pPr lvl="1"/>
            <a:r>
              <a:rPr lang="en-US" dirty="0" smtClean="0"/>
              <a:t>User / item vectors</a:t>
            </a:r>
          </a:p>
          <a:p>
            <a:pPr lvl="1"/>
            <a:r>
              <a:rPr lang="en-US" dirty="0" smtClean="0"/>
              <a:t>Prediction model</a:t>
            </a:r>
          </a:p>
          <a:p>
            <a:pPr lvl="1"/>
            <a:r>
              <a:rPr lang="en-US" dirty="0" smtClean="0"/>
              <a:t>Training by SGD</a:t>
            </a:r>
          </a:p>
          <a:p>
            <a:r>
              <a:rPr lang="en-US" b="1" dirty="0" smtClean="0"/>
              <a:t>Extra: Matrix Multiplication in ML</a:t>
            </a:r>
          </a:p>
          <a:p>
            <a:pPr lvl="1"/>
            <a:r>
              <a:rPr lang="en-US" dirty="0" smtClean="0"/>
              <a:t>Matrix Factorization</a:t>
            </a:r>
          </a:p>
          <a:p>
            <a:pPr lvl="1"/>
            <a:r>
              <a:rPr lang="en-US" dirty="0" smtClean="0"/>
              <a:t>Linear Regression</a:t>
            </a:r>
          </a:p>
          <a:p>
            <a:pPr lvl="1"/>
            <a:r>
              <a:rPr lang="en-US" dirty="0" smtClean="0"/>
              <a:t>PCA</a:t>
            </a:r>
          </a:p>
          <a:p>
            <a:pPr lvl="1"/>
            <a:r>
              <a:rPr lang="en-US" dirty="0" smtClean="0"/>
              <a:t>(</a:t>
            </a:r>
            <a:r>
              <a:rPr lang="en-US" dirty="0" err="1" smtClean="0"/>
              <a:t>Autoencoders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K-means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15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Recommender Systems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688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Recommender Systems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893276" y="1210760"/>
            <a:ext cx="5160108" cy="504482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A Common Challenge:</a:t>
            </a:r>
          </a:p>
          <a:p>
            <a:pPr lvl="1"/>
            <a:r>
              <a:rPr lang="en-US" dirty="0" smtClean="0"/>
              <a:t>Assume you’re a company selling </a:t>
            </a:r>
            <a:r>
              <a:rPr lang="en-US" b="1" dirty="0" smtClean="0"/>
              <a:t>items</a:t>
            </a:r>
            <a:r>
              <a:rPr lang="en-US" dirty="0" smtClean="0"/>
              <a:t> of some sort: </a:t>
            </a:r>
            <a:r>
              <a:rPr lang="en-US" dirty="0"/>
              <a:t>movies, songs, products, etc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Company collects millions of </a:t>
            </a:r>
            <a:r>
              <a:rPr lang="en-US" b="1" dirty="0" smtClean="0"/>
              <a:t>ratings</a:t>
            </a:r>
            <a:r>
              <a:rPr lang="en-US" dirty="0" smtClean="0"/>
              <a:t> from </a:t>
            </a:r>
            <a:r>
              <a:rPr lang="en-US" b="1" dirty="0" smtClean="0"/>
              <a:t>users</a:t>
            </a:r>
            <a:r>
              <a:rPr lang="en-US" dirty="0" smtClean="0"/>
              <a:t> of their </a:t>
            </a:r>
            <a:r>
              <a:rPr lang="en-US" b="1" dirty="0" smtClean="0"/>
              <a:t>items</a:t>
            </a:r>
          </a:p>
          <a:p>
            <a:pPr lvl="1"/>
            <a:r>
              <a:rPr lang="en-US" dirty="0" smtClean="0"/>
              <a:t>To maximize profit / user happiness, you want to </a:t>
            </a:r>
            <a:r>
              <a:rPr lang="en-US" b="1" dirty="0" smtClean="0"/>
              <a:t>recommend</a:t>
            </a:r>
            <a:r>
              <a:rPr lang="en-US" dirty="0" smtClean="0"/>
              <a:t> items that users are likely to want</a:t>
            </a:r>
          </a:p>
          <a:p>
            <a:pPr lvl="1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050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Recommender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4100"/>
            <a:ext cx="9144000" cy="25737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94528"/>
            <a:ext cx="2271757" cy="26705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757" y="3700589"/>
            <a:ext cx="2264636" cy="26563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392" y="3708771"/>
            <a:ext cx="2300243" cy="26563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6636" y="3708771"/>
            <a:ext cx="2307364" cy="26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64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Recommender Systems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98" y="997097"/>
            <a:ext cx="6241976" cy="586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70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Recommender Systems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1605098" y="997097"/>
            <a:ext cx="6241976" cy="58609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7924" t="23892" r="6705" b="16268"/>
          <a:stretch/>
        </p:blipFill>
        <p:spPr>
          <a:xfrm>
            <a:off x="4693454" y="1534951"/>
            <a:ext cx="3602576" cy="572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53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Recommender Systems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47000"/>
          </a:blip>
          <a:stretch>
            <a:fillRect/>
          </a:stretch>
        </p:blipFill>
        <p:spPr>
          <a:xfrm>
            <a:off x="792090" y="997097"/>
            <a:ext cx="7938010" cy="5470134"/>
          </a:xfrm>
          <a:prstGeom prst="rect">
            <a:avLst/>
          </a:prstGeom>
        </p:spPr>
      </p:pic>
      <p:sp>
        <p:nvSpPr>
          <p:cNvPr id="5" name="Content Placeholder 5"/>
          <p:cNvSpPr txBox="1">
            <a:spLocks/>
          </p:cNvSpPr>
          <p:nvPr/>
        </p:nvSpPr>
        <p:spPr>
          <a:xfrm>
            <a:off x="1250218" y="3021945"/>
            <a:ext cx="6775587" cy="7055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dirty="0" smtClean="0"/>
              <a:t>Problem Setup</a:t>
            </a:r>
            <a:endParaRPr lang="en-US" sz="4000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1264490" y="3887767"/>
            <a:ext cx="6775587" cy="19021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500,000 users</a:t>
            </a:r>
          </a:p>
          <a:p>
            <a:r>
              <a:rPr lang="en-US" dirty="0" smtClean="0"/>
              <a:t>20,000 movies</a:t>
            </a:r>
          </a:p>
          <a:p>
            <a:r>
              <a:rPr lang="en-US" dirty="0" smtClean="0"/>
              <a:t>100 million ratings</a:t>
            </a:r>
          </a:p>
          <a:p>
            <a:r>
              <a:rPr lang="en-US" dirty="0" smtClean="0"/>
              <a:t>Goal: To obtain lower root mean squared error (RMSE) than Netflix’s existing system on 3 million held out ratings </a:t>
            </a:r>
          </a:p>
        </p:txBody>
      </p:sp>
      <p:sp>
        <p:nvSpPr>
          <p:cNvPr id="7" name="Bent-Up Arrow 6"/>
          <p:cNvSpPr/>
          <p:nvPr/>
        </p:nvSpPr>
        <p:spPr>
          <a:xfrm rot="16200000">
            <a:off x="4090492" y="1655195"/>
            <a:ext cx="1182516" cy="1231095"/>
          </a:xfrm>
          <a:prstGeom prst="bentUp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127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585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Recommender Systems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090" y="997097"/>
            <a:ext cx="7938010" cy="547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97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Recommender Systems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10760"/>
            <a:ext cx="5160108" cy="5044828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Setup:</a:t>
            </a:r>
          </a:p>
          <a:p>
            <a:pPr lvl="1"/>
            <a:r>
              <a:rPr lang="en-US" dirty="0" smtClean="0">
                <a:solidFill>
                  <a:srgbClr val="2A6D7D"/>
                </a:solidFill>
              </a:rPr>
              <a:t>Items: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movies</a:t>
            </a:r>
            <a:r>
              <a:rPr lang="en-US" dirty="0"/>
              <a:t>, songs, products, etc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>(often many thousands)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Users: 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smtClean="0"/>
              <a:t>watchers, listeners, purchasers, etc.</a:t>
            </a:r>
            <a:br>
              <a:rPr lang="en-US" dirty="0" smtClean="0"/>
            </a:br>
            <a:r>
              <a:rPr lang="en-US" dirty="0" smtClean="0"/>
              <a:t>(often many millions)</a:t>
            </a:r>
          </a:p>
          <a:p>
            <a:pPr lvl="1"/>
            <a:r>
              <a:rPr lang="en-US" dirty="0" smtClean="0">
                <a:solidFill>
                  <a:srgbClr val="2A6D7D"/>
                </a:solidFill>
              </a:rPr>
              <a:t>Feedback: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5-star ratings, not-clicking ‘next’, purchases, etc.</a:t>
            </a:r>
          </a:p>
          <a:p>
            <a:r>
              <a:rPr lang="en-US" b="1" dirty="0" smtClean="0"/>
              <a:t>Key Assumptions:</a:t>
            </a:r>
          </a:p>
          <a:p>
            <a:pPr lvl="1"/>
            <a:r>
              <a:rPr lang="en-US" dirty="0" smtClean="0"/>
              <a:t>Can represent ratings numerically as a user/item matrix</a:t>
            </a:r>
          </a:p>
          <a:p>
            <a:pPr lvl="1"/>
            <a:r>
              <a:rPr lang="en-US" dirty="0"/>
              <a:t>Users only rate a small number of </a:t>
            </a:r>
            <a:r>
              <a:rPr lang="en-US" dirty="0" smtClean="0"/>
              <a:t>items (the matrix is sparse)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610999"/>
              </p:ext>
            </p:extLst>
          </p:nvPr>
        </p:nvGraphicFramePr>
        <p:xfrm>
          <a:off x="5617308" y="2334221"/>
          <a:ext cx="3408168" cy="2823932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852042"/>
                <a:gridCol w="852042"/>
                <a:gridCol w="852042"/>
                <a:gridCol w="852042"/>
              </a:tblGrid>
              <a:tr h="10351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Doctor Strange</a:t>
                      </a:r>
                      <a:endParaRPr lang="en-US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Star Trek: Beyond</a:t>
                      </a:r>
                      <a:endParaRPr lang="en-US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Zootopia</a:t>
                      </a:r>
                      <a:endParaRPr lang="en-US" dirty="0"/>
                    </a:p>
                  </a:txBody>
                  <a:tcPr vert="vert270"/>
                </a:tc>
              </a:tr>
              <a:tr h="596257">
                <a:tc>
                  <a:txBody>
                    <a:bodyPr/>
                    <a:lstStyle/>
                    <a:p>
                      <a:r>
                        <a:rPr lang="en-US" dirty="0" smtClean="0"/>
                        <a:t>Alice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596257">
                <a:tc>
                  <a:txBody>
                    <a:bodyPr/>
                    <a:lstStyle/>
                    <a:p>
                      <a:r>
                        <a:rPr lang="en-US" dirty="0" smtClean="0"/>
                        <a:t>Bob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596257">
                <a:tc>
                  <a:txBody>
                    <a:bodyPr/>
                    <a:lstStyle/>
                    <a:p>
                      <a:r>
                        <a:rPr lang="en-US" dirty="0" smtClean="0"/>
                        <a:t>Charlie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814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Recommender Systems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90" y="997097"/>
            <a:ext cx="7938010" cy="547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88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Types of Recommender Systems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Content </a:t>
            </a:r>
            <a:r>
              <a:rPr lang="en-US" dirty="0" smtClean="0"/>
              <a:t>Filtering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i="1" dirty="0" smtClean="0"/>
              <a:t>Example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chemeClr val="accent3"/>
                </a:solidFill>
              </a:rPr>
              <a:t>Pandora.com</a:t>
            </a:r>
            <a:r>
              <a:rPr lang="en-US" dirty="0" smtClean="0"/>
              <a:t> music recommendations (Music Genome Project)</a:t>
            </a:r>
          </a:p>
          <a:p>
            <a:r>
              <a:rPr lang="en-US" b="1" dirty="0" smtClean="0"/>
              <a:t>Con:</a:t>
            </a:r>
            <a:r>
              <a:rPr lang="en-US" dirty="0" smtClean="0"/>
              <a:t> Assumes access to </a:t>
            </a:r>
            <a:r>
              <a:rPr lang="en-US" dirty="0" smtClean="0">
                <a:solidFill>
                  <a:schemeClr val="accent4"/>
                </a:solidFill>
              </a:rPr>
              <a:t>side information </a:t>
            </a:r>
            <a:r>
              <a:rPr lang="en-US" dirty="0" smtClean="0"/>
              <a:t>about items (e.g. properties of a song)</a:t>
            </a:r>
          </a:p>
          <a:p>
            <a:r>
              <a:rPr lang="en-US" b="1" dirty="0" smtClean="0"/>
              <a:t>Pro: </a:t>
            </a:r>
            <a:r>
              <a:rPr lang="en-US" dirty="0" smtClean="0"/>
              <a:t>Got a </a:t>
            </a:r>
            <a:r>
              <a:rPr lang="en-US" dirty="0" smtClean="0">
                <a:solidFill>
                  <a:schemeClr val="accent6"/>
                </a:solidFill>
              </a:rPr>
              <a:t>new item </a:t>
            </a:r>
            <a:r>
              <a:rPr lang="en-US" dirty="0" smtClean="0"/>
              <a:t>to add? No problem, just be sure to include the side information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Collaborative </a:t>
            </a:r>
            <a:r>
              <a:rPr lang="en-US" dirty="0" smtClean="0"/>
              <a:t>Filtering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i="1" dirty="0"/>
              <a:t>Example</a:t>
            </a:r>
            <a:r>
              <a:rPr lang="en-US" dirty="0"/>
              <a:t>: </a:t>
            </a:r>
            <a:r>
              <a:rPr lang="en-US" dirty="0">
                <a:solidFill>
                  <a:schemeClr val="accent3"/>
                </a:solidFill>
              </a:rPr>
              <a:t>Netflix</a:t>
            </a:r>
            <a:r>
              <a:rPr lang="en-US" dirty="0"/>
              <a:t> movie recommendations</a:t>
            </a:r>
          </a:p>
          <a:p>
            <a:r>
              <a:rPr lang="en-US" b="1" dirty="0" smtClean="0"/>
              <a:t>Pro: </a:t>
            </a:r>
            <a:r>
              <a:rPr lang="en-US" dirty="0" smtClean="0"/>
              <a:t>Does not assume access to </a:t>
            </a:r>
            <a:r>
              <a:rPr lang="en-US" dirty="0" smtClean="0">
                <a:solidFill>
                  <a:srgbClr val="84AA33"/>
                </a:solidFill>
              </a:rPr>
              <a:t>side information </a:t>
            </a:r>
            <a:r>
              <a:rPr lang="en-US" dirty="0" smtClean="0"/>
              <a:t>about items (e.g. does not need to know about movie genres)</a:t>
            </a:r>
          </a:p>
          <a:p>
            <a:r>
              <a:rPr lang="en-US" b="1" dirty="0" smtClean="0"/>
              <a:t>Con: </a:t>
            </a:r>
            <a:r>
              <a:rPr lang="en-US" dirty="0" smtClean="0"/>
              <a:t>Does not</a:t>
            </a:r>
            <a:r>
              <a:rPr lang="en-US" i="1" dirty="0" smtClean="0"/>
              <a:t> </a:t>
            </a:r>
            <a:r>
              <a:rPr lang="en-US" dirty="0" smtClean="0"/>
              <a:t>work on </a:t>
            </a:r>
            <a:r>
              <a:rPr lang="en-US" dirty="0" smtClean="0">
                <a:solidFill>
                  <a:srgbClr val="475A8D"/>
                </a:solidFill>
              </a:rPr>
              <a:t>new items </a:t>
            </a:r>
            <a:r>
              <a:rPr lang="en-US" dirty="0" smtClean="0"/>
              <a:t>that have no ratings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10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Content Filtering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35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Collaborative Filtering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Everyday Examples of </a:t>
            </a:r>
            <a:r>
              <a:rPr lang="en-US" b="1" dirty="0" smtClean="0"/>
              <a:t>Collaborative Filtering.</a:t>
            </a:r>
            <a:r>
              <a:rPr lang="en-US" b="1" dirty="0"/>
              <a:t>..</a:t>
            </a:r>
          </a:p>
          <a:p>
            <a:pPr lvl="1"/>
            <a:r>
              <a:rPr lang="en-US" dirty="0" smtClean="0"/>
              <a:t>Bestseller </a:t>
            </a:r>
            <a:r>
              <a:rPr lang="en-US" dirty="0"/>
              <a:t>lists</a:t>
            </a:r>
          </a:p>
          <a:p>
            <a:pPr lvl="1"/>
            <a:r>
              <a:rPr lang="en-US" dirty="0" smtClean="0"/>
              <a:t>Top </a:t>
            </a:r>
            <a:r>
              <a:rPr lang="en-US" dirty="0"/>
              <a:t>40 music lists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“recent returns” shelf at the library</a:t>
            </a:r>
          </a:p>
          <a:p>
            <a:pPr lvl="1"/>
            <a:r>
              <a:rPr lang="en-US" dirty="0" smtClean="0"/>
              <a:t>Unmarked </a:t>
            </a:r>
            <a:r>
              <a:rPr lang="en-US" dirty="0"/>
              <a:t>but well-used paths thru the woods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printer room at work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Read any good books lately?”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  <a:p>
            <a:r>
              <a:rPr lang="en-US" b="1" dirty="0" smtClean="0"/>
              <a:t>Common </a:t>
            </a:r>
            <a:r>
              <a:rPr lang="en-US" b="1" dirty="0"/>
              <a:t>insight: </a:t>
            </a:r>
            <a:r>
              <a:rPr lang="en-US" dirty="0"/>
              <a:t>personal tastes are </a:t>
            </a:r>
            <a:r>
              <a:rPr lang="en-US" dirty="0" smtClean="0"/>
              <a:t>correlated</a:t>
            </a:r>
            <a:endParaRPr lang="en-US" dirty="0"/>
          </a:p>
          <a:p>
            <a:pPr lvl="1"/>
            <a:r>
              <a:rPr lang="en-US" dirty="0" smtClean="0"/>
              <a:t>If </a:t>
            </a:r>
            <a:r>
              <a:rPr lang="en-US" dirty="0"/>
              <a:t>Alice and Bob both like X and Alice likes Y then Bob is more likely to like Y</a:t>
            </a:r>
          </a:p>
          <a:p>
            <a:pPr lvl="1"/>
            <a:r>
              <a:rPr lang="en-US" dirty="0" smtClean="0"/>
              <a:t>especially </a:t>
            </a:r>
            <a:r>
              <a:rPr lang="en-US" dirty="0"/>
              <a:t>(perhaps) if Bob knows Alice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4165843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Types of Collaborative Filtering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 Neighborhood Methods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2. Latent Factor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16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85" y="2041769"/>
            <a:ext cx="3273998" cy="29317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987" y="2041769"/>
            <a:ext cx="3916813" cy="293174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Figures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Koren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et al. (2009)</a:t>
            </a:r>
          </a:p>
        </p:txBody>
      </p:sp>
    </p:spTree>
    <p:extLst>
      <p:ext uri="{BB962C8B-B14F-4D97-AF65-F5344CB8AC3E}">
        <p14:creationId xmlns:p14="http://schemas.microsoft.com/office/powerpoint/2010/main" val="3916792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Types of Collaborative Filtering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66969" y="848236"/>
            <a:ext cx="4040188" cy="639762"/>
          </a:xfrm>
        </p:spPr>
        <p:txBody>
          <a:bodyPr/>
          <a:lstStyle/>
          <a:p>
            <a:r>
              <a:rPr lang="en-US" dirty="0" smtClean="0"/>
              <a:t>1. Neighborhood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17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62" y="1487998"/>
            <a:ext cx="5277338" cy="4725664"/>
          </a:xfrm>
          <a:prstGeom prst="rect">
            <a:avLst/>
          </a:prstGeom>
        </p:spPr>
      </p:pic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5451230" y="1854994"/>
            <a:ext cx="3692769" cy="42711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In the figure, assume that a green line indicates the movie was </a:t>
            </a:r>
            <a:r>
              <a:rPr lang="en-US" b="1" dirty="0" smtClean="0"/>
              <a:t>watched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Algorithm: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Find</a:t>
            </a:r>
            <a:r>
              <a:rPr lang="en-US" dirty="0" smtClean="0"/>
              <a:t> </a:t>
            </a:r>
            <a:r>
              <a:rPr lang="en-US" b="1" dirty="0" smtClean="0"/>
              <a:t>neighbors</a:t>
            </a:r>
            <a:r>
              <a:rPr lang="en-US" dirty="0" smtClean="0"/>
              <a:t> based on similarity of movie preferences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Recommend</a:t>
            </a:r>
            <a:r>
              <a:rPr lang="en-US" dirty="0" smtClean="0"/>
              <a:t> movies that those neighbors watched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Figures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Koren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et al. (2009)</a:t>
            </a:r>
          </a:p>
        </p:txBody>
      </p:sp>
    </p:spTree>
    <p:extLst>
      <p:ext uri="{BB962C8B-B14F-4D97-AF65-F5344CB8AC3E}">
        <p14:creationId xmlns:p14="http://schemas.microsoft.com/office/powerpoint/2010/main" val="1254795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Types of Collaborative Filtering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814693"/>
            <a:ext cx="4041775" cy="639762"/>
          </a:xfrm>
        </p:spPr>
        <p:txBody>
          <a:bodyPr/>
          <a:lstStyle/>
          <a:p>
            <a:r>
              <a:rPr lang="en-US" dirty="0" smtClean="0"/>
              <a:t>2. Latent Factor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18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378" y="1454455"/>
            <a:ext cx="6224622" cy="46591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Figures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Koren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et al. (2009)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1" y="1454455"/>
            <a:ext cx="2919378" cy="4659148"/>
          </a:xfrm>
        </p:spPr>
        <p:txBody>
          <a:bodyPr>
            <a:normAutofit/>
          </a:bodyPr>
          <a:lstStyle/>
          <a:p>
            <a:r>
              <a:rPr lang="en-US" dirty="0" smtClean="0"/>
              <a:t>Assume that both movies and users live in some </a:t>
            </a:r>
            <a:r>
              <a:rPr lang="en-US" b="1" dirty="0" smtClean="0"/>
              <a:t>low-dimensional space </a:t>
            </a:r>
            <a:r>
              <a:rPr lang="en-US" dirty="0" smtClean="0"/>
              <a:t>describing their properties</a:t>
            </a:r>
          </a:p>
          <a:p>
            <a:r>
              <a:rPr lang="en-US" b="1" dirty="0" smtClean="0"/>
              <a:t>Recommend</a:t>
            </a:r>
            <a:r>
              <a:rPr lang="en-US" dirty="0" smtClean="0"/>
              <a:t> a movie based on its </a:t>
            </a:r>
            <a:r>
              <a:rPr lang="en-US" b="1" dirty="0" smtClean="0"/>
              <a:t>proximity</a:t>
            </a:r>
            <a:r>
              <a:rPr lang="en-US" dirty="0" smtClean="0"/>
              <a:t> to the user in the latent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846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Factorization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577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Matrix Factorization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0760"/>
            <a:ext cx="5775569" cy="5044828"/>
          </a:xfrm>
        </p:spPr>
        <p:txBody>
          <a:bodyPr/>
          <a:lstStyle/>
          <a:p>
            <a:r>
              <a:rPr lang="en-US" dirty="0" smtClean="0">
                <a:solidFill>
                  <a:srgbClr val="C32D2E"/>
                </a:solidFill>
              </a:rPr>
              <a:t>User vectors:</a:t>
            </a:r>
          </a:p>
          <a:p>
            <a:endParaRPr lang="en-US" dirty="0" smtClean="0">
              <a:solidFill>
                <a:srgbClr val="C32D2E"/>
              </a:solidFill>
            </a:endParaRPr>
          </a:p>
          <a:p>
            <a:r>
              <a:rPr lang="en-US" dirty="0" smtClean="0">
                <a:solidFill>
                  <a:srgbClr val="C32D2E"/>
                </a:solidFill>
              </a:rPr>
              <a:t>Item vectors:</a:t>
            </a:r>
          </a:p>
          <a:p>
            <a:endParaRPr lang="en-US" dirty="0">
              <a:solidFill>
                <a:srgbClr val="C32D2E"/>
              </a:solidFill>
            </a:endParaRPr>
          </a:p>
          <a:p>
            <a:r>
              <a:rPr lang="en-US" dirty="0" smtClean="0">
                <a:solidFill>
                  <a:srgbClr val="C32D2E"/>
                </a:solidFill>
              </a:rPr>
              <a:t>Rating prediction:</a:t>
            </a:r>
            <a:endParaRPr lang="en-US" dirty="0">
              <a:solidFill>
                <a:srgbClr val="C32D2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20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070929" y="135608"/>
            <a:ext cx="2911232" cy="2521777"/>
            <a:chOff x="6440750" y="1454455"/>
            <a:chExt cx="2911232" cy="252177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0750" y="1454455"/>
              <a:ext cx="2911232" cy="217906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440751" y="3633521"/>
              <a:ext cx="2911231" cy="34271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Figures from </a:t>
              </a:r>
              <a:r>
                <a:rPr lang="en-US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Koren</a:t>
              </a: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 et al. (2009)</a:t>
              </a:r>
            </a:p>
          </p:txBody>
        </p:sp>
      </p:grp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07" y="3105982"/>
            <a:ext cx="1752600" cy="40640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07" y="1853223"/>
            <a:ext cx="2514600" cy="533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0929" y="2609850"/>
            <a:ext cx="2857500" cy="3746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70929" y="6282897"/>
            <a:ext cx="2911231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Figures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Gemulla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et al. (2011)</a:t>
            </a:r>
          </a:p>
        </p:txBody>
      </p:sp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07" y="4296508"/>
            <a:ext cx="2768600" cy="1117600"/>
          </a:xfrm>
          <a:prstGeom prst="rect">
            <a:avLst/>
          </a:prstGeom>
        </p:spPr>
      </p:pic>
      <p:sp>
        <p:nvSpPr>
          <p:cNvPr id="13" name="Content Placeholder 8"/>
          <p:cNvSpPr txBox="1">
            <a:spLocks/>
          </p:cNvSpPr>
          <p:nvPr/>
        </p:nvSpPr>
        <p:spPr>
          <a:xfrm>
            <a:off x="2730989" y="884478"/>
            <a:ext cx="4153877" cy="4793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>
                <a:solidFill>
                  <a:srgbClr val="C32D2E"/>
                </a:solidFill>
              </a:rPr>
              <a:t>(with matrices)</a:t>
            </a:r>
            <a:endParaRPr lang="en-US" b="1" dirty="0">
              <a:solidFill>
                <a:srgbClr val="C32D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546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8"/>
          <p:cNvSpPr txBox="1">
            <a:spLocks/>
          </p:cNvSpPr>
          <p:nvPr/>
        </p:nvSpPr>
        <p:spPr>
          <a:xfrm>
            <a:off x="609600" y="1363160"/>
            <a:ext cx="5775569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accent1"/>
                </a:solidFill>
              </a:rPr>
              <a:t>User vectors: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Item vectors: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Rating prediction: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Matrix Factorization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730989" y="884478"/>
            <a:ext cx="4153877" cy="4793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(with vectors)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21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070929" y="135608"/>
            <a:ext cx="2911232" cy="2521777"/>
            <a:chOff x="6440750" y="1454455"/>
            <a:chExt cx="2911232" cy="252177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0750" y="1454455"/>
              <a:ext cx="2911232" cy="217906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440751" y="3633521"/>
              <a:ext cx="2911231" cy="34271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Figures from </a:t>
              </a:r>
              <a:r>
                <a:rPr lang="en-US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Koren</a:t>
              </a: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 et al. (2009)</a:t>
              </a:r>
            </a:p>
          </p:txBody>
        </p:sp>
      </p:grpSp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0" y="1957119"/>
            <a:ext cx="1663700" cy="406400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720" y="3079260"/>
            <a:ext cx="1485900" cy="406400"/>
          </a:xfrm>
          <a:prstGeom prst="rect">
            <a:avLst/>
          </a:prstGeom>
        </p:spPr>
      </p:pic>
      <p:pic>
        <p:nvPicPr>
          <p:cNvPr id="23" name="Picture 2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20" y="4305299"/>
            <a:ext cx="22733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55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Matrix Factorization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0760"/>
            <a:ext cx="5775569" cy="5044828"/>
          </a:xfrm>
        </p:spPr>
        <p:txBody>
          <a:bodyPr/>
          <a:lstStyle/>
          <a:p>
            <a:r>
              <a:rPr lang="en-US" dirty="0" smtClean="0">
                <a:solidFill>
                  <a:srgbClr val="3891A7"/>
                </a:solidFill>
              </a:rPr>
              <a:t>Set of non-zero entries:</a:t>
            </a:r>
          </a:p>
          <a:p>
            <a:endParaRPr lang="en-US" dirty="0" smtClean="0">
              <a:solidFill>
                <a:srgbClr val="3891A7"/>
              </a:solidFill>
            </a:endParaRPr>
          </a:p>
          <a:p>
            <a:r>
              <a:rPr lang="en-US" dirty="0" smtClean="0">
                <a:solidFill>
                  <a:srgbClr val="3891A7"/>
                </a:solidFill>
              </a:rPr>
              <a:t>Objective:</a:t>
            </a:r>
          </a:p>
          <a:p>
            <a:endParaRPr lang="en-US" dirty="0">
              <a:solidFill>
                <a:srgbClr val="3891A7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3891A7"/>
              </a:solidFill>
            </a:endParaRPr>
          </a:p>
          <a:p>
            <a:endParaRPr lang="en-US" dirty="0">
              <a:solidFill>
                <a:srgbClr val="3891A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22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070929" y="135608"/>
            <a:ext cx="2911232" cy="2521777"/>
            <a:chOff x="6440750" y="1454455"/>
            <a:chExt cx="2911232" cy="252177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0750" y="1454455"/>
              <a:ext cx="2911232" cy="217906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440751" y="3633521"/>
              <a:ext cx="2911231" cy="34271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Figures from </a:t>
              </a:r>
              <a:r>
                <a:rPr lang="en-US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Koren</a:t>
              </a: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 et al. (2009)</a:t>
              </a:r>
            </a:p>
          </p:txBody>
        </p:sp>
      </p:grp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" y="3037598"/>
            <a:ext cx="4736612" cy="927677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50" y="1901092"/>
            <a:ext cx="4033227" cy="441326"/>
          </a:xfrm>
          <a:prstGeom prst="rect">
            <a:avLst/>
          </a:prstGeom>
        </p:spPr>
      </p:pic>
      <p:sp>
        <p:nvSpPr>
          <p:cNvPr id="20" name="Content Placeholder 8"/>
          <p:cNvSpPr txBox="1">
            <a:spLocks/>
          </p:cNvSpPr>
          <p:nvPr/>
        </p:nvSpPr>
        <p:spPr>
          <a:xfrm>
            <a:off x="2730989" y="884478"/>
            <a:ext cx="4153877" cy="4793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smtClean="0">
                <a:solidFill>
                  <a:schemeClr val="accent1"/>
                </a:solidFill>
              </a:rPr>
              <a:t>(with vectors)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299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Matrix Factorization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0760"/>
            <a:ext cx="5775569" cy="5044828"/>
          </a:xfrm>
        </p:spPr>
        <p:txBody>
          <a:bodyPr/>
          <a:lstStyle/>
          <a:p>
            <a:r>
              <a:rPr lang="en-US" dirty="0" smtClean="0">
                <a:solidFill>
                  <a:srgbClr val="3891A7"/>
                </a:solidFill>
              </a:rPr>
              <a:t>Regularized Objective:</a:t>
            </a:r>
          </a:p>
          <a:p>
            <a:endParaRPr lang="en-US" dirty="0">
              <a:solidFill>
                <a:srgbClr val="3891A7"/>
              </a:solidFill>
            </a:endParaRPr>
          </a:p>
          <a:p>
            <a:endParaRPr lang="en-US" dirty="0" smtClean="0">
              <a:solidFill>
                <a:srgbClr val="3891A7"/>
              </a:solidFill>
            </a:endParaRPr>
          </a:p>
          <a:p>
            <a:endParaRPr lang="en-US" dirty="0">
              <a:solidFill>
                <a:srgbClr val="3891A7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SGD update for random (</a:t>
            </a:r>
            <a:r>
              <a:rPr lang="en-US" dirty="0" err="1" smtClean="0">
                <a:solidFill>
                  <a:schemeClr val="bg1"/>
                </a:solidFill>
              </a:rPr>
              <a:t>u,i</a:t>
            </a:r>
            <a:r>
              <a:rPr lang="en-US" dirty="0" smtClean="0">
                <a:solidFill>
                  <a:schemeClr val="bg1"/>
                </a:solidFill>
              </a:rPr>
              <a:t>):</a:t>
            </a:r>
          </a:p>
          <a:p>
            <a:endParaRPr lang="en-US" dirty="0">
              <a:solidFill>
                <a:srgbClr val="3891A7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3891A7"/>
              </a:solidFill>
            </a:endParaRPr>
          </a:p>
          <a:p>
            <a:endParaRPr lang="en-US" dirty="0">
              <a:solidFill>
                <a:srgbClr val="3891A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23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070929" y="135608"/>
            <a:ext cx="2911232" cy="2521777"/>
            <a:chOff x="6440750" y="1454455"/>
            <a:chExt cx="2911232" cy="252177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0750" y="1454455"/>
              <a:ext cx="2911232" cy="217906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440751" y="3633521"/>
              <a:ext cx="2911231" cy="34271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Figures from </a:t>
              </a:r>
              <a:r>
                <a:rPr lang="en-US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Koren</a:t>
              </a: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 et al. (2009)</a:t>
              </a:r>
            </a:p>
          </p:txBody>
        </p:sp>
      </p:grpSp>
      <p:sp>
        <p:nvSpPr>
          <p:cNvPr id="20" name="Content Placeholder 8"/>
          <p:cNvSpPr txBox="1">
            <a:spLocks/>
          </p:cNvSpPr>
          <p:nvPr/>
        </p:nvSpPr>
        <p:spPr>
          <a:xfrm>
            <a:off x="2730989" y="884478"/>
            <a:ext cx="4153877" cy="4793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smtClean="0">
                <a:solidFill>
                  <a:schemeClr val="accent1"/>
                </a:solidFill>
              </a:rPr>
              <a:t>(with vectors)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92" y="1891887"/>
            <a:ext cx="4601308" cy="153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78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Matrix Factorization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0760"/>
            <a:ext cx="5775569" cy="5044828"/>
          </a:xfrm>
        </p:spPr>
        <p:txBody>
          <a:bodyPr/>
          <a:lstStyle/>
          <a:p>
            <a:r>
              <a:rPr lang="en-US" dirty="0" smtClean="0">
                <a:solidFill>
                  <a:srgbClr val="3891A7"/>
                </a:solidFill>
              </a:rPr>
              <a:t>Regularized Objective:</a:t>
            </a:r>
          </a:p>
          <a:p>
            <a:endParaRPr lang="en-US" dirty="0">
              <a:solidFill>
                <a:srgbClr val="3891A7"/>
              </a:solidFill>
            </a:endParaRPr>
          </a:p>
          <a:p>
            <a:endParaRPr lang="en-US" dirty="0" smtClean="0">
              <a:solidFill>
                <a:srgbClr val="3891A7"/>
              </a:solidFill>
            </a:endParaRPr>
          </a:p>
          <a:p>
            <a:endParaRPr lang="en-US" dirty="0">
              <a:solidFill>
                <a:srgbClr val="3891A7"/>
              </a:solidFill>
            </a:endParaRPr>
          </a:p>
          <a:p>
            <a:r>
              <a:rPr lang="en-US" dirty="0" smtClean="0">
                <a:solidFill>
                  <a:srgbClr val="3891A7"/>
                </a:solidFill>
              </a:rPr>
              <a:t>SGD update for random (</a:t>
            </a:r>
            <a:r>
              <a:rPr lang="en-US" dirty="0" err="1" smtClean="0">
                <a:solidFill>
                  <a:srgbClr val="3891A7"/>
                </a:solidFill>
              </a:rPr>
              <a:t>u,i</a:t>
            </a:r>
            <a:r>
              <a:rPr lang="en-US" dirty="0" smtClean="0">
                <a:solidFill>
                  <a:srgbClr val="3891A7"/>
                </a:solidFill>
              </a:rPr>
              <a:t>):</a:t>
            </a:r>
          </a:p>
          <a:p>
            <a:endParaRPr lang="en-US" dirty="0">
              <a:solidFill>
                <a:srgbClr val="3891A7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3891A7"/>
              </a:solidFill>
            </a:endParaRPr>
          </a:p>
          <a:p>
            <a:endParaRPr lang="en-US" dirty="0">
              <a:solidFill>
                <a:srgbClr val="3891A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24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070929" y="135608"/>
            <a:ext cx="2911232" cy="2521777"/>
            <a:chOff x="6440750" y="1454455"/>
            <a:chExt cx="2911232" cy="252177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0750" y="1454455"/>
              <a:ext cx="2911232" cy="217906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440751" y="3633521"/>
              <a:ext cx="2911231" cy="34271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Figures from </a:t>
              </a:r>
              <a:r>
                <a:rPr lang="en-US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Koren</a:t>
              </a: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 et al. (2009)</a:t>
              </a:r>
            </a:p>
          </p:txBody>
        </p:sp>
      </p:grpSp>
      <p:sp>
        <p:nvSpPr>
          <p:cNvPr id="20" name="Content Placeholder 8"/>
          <p:cNvSpPr txBox="1">
            <a:spLocks/>
          </p:cNvSpPr>
          <p:nvPr/>
        </p:nvSpPr>
        <p:spPr>
          <a:xfrm>
            <a:off x="2730989" y="884478"/>
            <a:ext cx="4153877" cy="4793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(with vectors)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092" y="4290157"/>
            <a:ext cx="4426617" cy="1512766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92" y="1891887"/>
            <a:ext cx="4601308" cy="153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00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Matrix Factorization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0760"/>
            <a:ext cx="5775569" cy="5044828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User vectors:</a:t>
            </a:r>
          </a:p>
          <a:p>
            <a:endParaRPr lang="en-US" dirty="0" smtClean="0">
              <a:solidFill>
                <a:schemeClr val="accent3"/>
              </a:solidFill>
            </a:endParaRPr>
          </a:p>
          <a:p>
            <a:r>
              <a:rPr lang="en-US" dirty="0" smtClean="0">
                <a:solidFill>
                  <a:schemeClr val="accent3"/>
                </a:solidFill>
              </a:rPr>
              <a:t>Item vectors:</a:t>
            </a:r>
          </a:p>
          <a:p>
            <a:endParaRPr lang="en-US" dirty="0">
              <a:solidFill>
                <a:schemeClr val="accent3"/>
              </a:solidFill>
            </a:endParaRPr>
          </a:p>
          <a:p>
            <a:r>
              <a:rPr lang="en-US" dirty="0" smtClean="0">
                <a:solidFill>
                  <a:schemeClr val="accent3"/>
                </a:solidFill>
              </a:rPr>
              <a:t>Rating prediction: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25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070929" y="135608"/>
            <a:ext cx="2911232" cy="2521777"/>
            <a:chOff x="6440750" y="1454455"/>
            <a:chExt cx="2911232" cy="252177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0750" y="1454455"/>
              <a:ext cx="2911232" cy="217906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440751" y="3633521"/>
              <a:ext cx="2911231" cy="34271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Figures from </a:t>
              </a:r>
              <a:r>
                <a:rPr lang="en-US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Koren</a:t>
              </a: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 et al. (2009)</a:t>
              </a:r>
            </a:p>
          </p:txBody>
        </p:sp>
      </p:grp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07" y="3105982"/>
            <a:ext cx="1752600" cy="40640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07" y="1853223"/>
            <a:ext cx="2514600" cy="533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0929" y="2609850"/>
            <a:ext cx="2857500" cy="3746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70929" y="6282897"/>
            <a:ext cx="2911231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Figures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Gemulla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et al. (2011)</a:t>
            </a:r>
          </a:p>
        </p:txBody>
      </p:sp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07" y="4296508"/>
            <a:ext cx="2768600" cy="1117600"/>
          </a:xfrm>
          <a:prstGeom prst="rect">
            <a:avLst/>
          </a:prstGeom>
        </p:spPr>
      </p:pic>
      <p:sp>
        <p:nvSpPr>
          <p:cNvPr id="13" name="Content Placeholder 8"/>
          <p:cNvSpPr txBox="1">
            <a:spLocks/>
          </p:cNvSpPr>
          <p:nvPr/>
        </p:nvSpPr>
        <p:spPr>
          <a:xfrm>
            <a:off x="2730989" y="884478"/>
            <a:ext cx="4153877" cy="4793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>
                <a:solidFill>
                  <a:schemeClr val="accent3"/>
                </a:solidFill>
              </a:rPr>
              <a:t>(with matrices)</a:t>
            </a:r>
            <a:endParaRPr lang="en-US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774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Matrix Factorization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0760"/>
            <a:ext cx="5775569" cy="5044828"/>
          </a:xfrm>
        </p:spPr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SGD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26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070929" y="135608"/>
            <a:ext cx="2911232" cy="2521777"/>
            <a:chOff x="6440750" y="1454455"/>
            <a:chExt cx="2911232" cy="252177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40750" y="1454455"/>
              <a:ext cx="2911232" cy="217906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440751" y="3633521"/>
              <a:ext cx="2911231" cy="342711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Figures from </a:t>
              </a:r>
              <a:r>
                <a:rPr lang="en-US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Koren</a:t>
              </a:r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 et al. (2009)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0929" y="2609850"/>
            <a:ext cx="2857500" cy="3746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70929" y="6282897"/>
            <a:ext cx="2911231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Gemulla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et al. (2011)</a:t>
            </a:r>
          </a:p>
        </p:txBody>
      </p:sp>
      <p:sp>
        <p:nvSpPr>
          <p:cNvPr id="13" name="Content Placeholder 8"/>
          <p:cNvSpPr txBox="1">
            <a:spLocks/>
          </p:cNvSpPr>
          <p:nvPr/>
        </p:nvSpPr>
        <p:spPr>
          <a:xfrm>
            <a:off x="2730989" y="884478"/>
            <a:ext cx="4153877" cy="4793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>
                <a:solidFill>
                  <a:schemeClr val="accent3"/>
                </a:solidFill>
              </a:rPr>
              <a:t>(with matrices)</a:t>
            </a:r>
            <a:endParaRPr lang="en-US" b="1" dirty="0"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89" y="2149231"/>
            <a:ext cx="5916540" cy="373391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25770" y="57117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Gemulla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et al. (2011)</a:t>
            </a:r>
          </a:p>
        </p:txBody>
      </p:sp>
    </p:spTree>
    <p:extLst>
      <p:ext uri="{BB962C8B-B14F-4D97-AF65-F5344CB8AC3E}">
        <p14:creationId xmlns:p14="http://schemas.microsoft.com/office/powerpoint/2010/main" val="13696450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Matrix Factorization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272" y="997097"/>
            <a:ext cx="6119533" cy="55971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Koren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et al. (2009)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103026" y="908575"/>
            <a:ext cx="2101731" cy="74325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Example Factors</a:t>
            </a:r>
          </a:p>
        </p:txBody>
      </p:sp>
    </p:spTree>
    <p:extLst>
      <p:ext uri="{BB962C8B-B14F-4D97-AF65-F5344CB8AC3E}">
        <p14:creationId xmlns:p14="http://schemas.microsoft.com/office/powerpoint/2010/main" val="1893788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Matrix Factorization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438" y="863600"/>
            <a:ext cx="6667500" cy="5994400"/>
          </a:xfrm>
          <a:prstGeom prst="rect">
            <a:avLst/>
          </a:prstGeom>
        </p:spPr>
      </p:pic>
      <p:sp>
        <p:nvSpPr>
          <p:cNvPr id="5" name="Content Placeholder 5"/>
          <p:cNvSpPr txBox="1">
            <a:spLocks/>
          </p:cNvSpPr>
          <p:nvPr/>
        </p:nvSpPr>
        <p:spPr>
          <a:xfrm>
            <a:off x="28938" y="1084420"/>
            <a:ext cx="2101731" cy="16607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Comparison of Optimization Algorithms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Gemulla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et al. (2011)</a:t>
            </a:r>
          </a:p>
        </p:txBody>
      </p:sp>
    </p:spTree>
    <p:extLst>
      <p:ext uri="{BB962C8B-B14F-4D97-AF65-F5344CB8AC3E}">
        <p14:creationId xmlns:p14="http://schemas.microsoft.com/office/powerpoint/2010/main" val="169436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Multiplication in Machine Learning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Slides in this section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774772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2837684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7487447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497704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38276128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31577301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8286910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2694470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Recommender systems solve many </a:t>
            </a:r>
            <a:r>
              <a:rPr lang="en-US" b="1" dirty="0" smtClean="0"/>
              <a:t>real-world </a:t>
            </a:r>
            <a:r>
              <a:rPr lang="en-US" dirty="0" smtClean="0"/>
              <a:t>(*large-scale) </a:t>
            </a:r>
            <a:r>
              <a:rPr lang="en-US" b="1" dirty="0" smtClean="0"/>
              <a:t>problems</a:t>
            </a:r>
          </a:p>
          <a:p>
            <a:r>
              <a:rPr lang="en-US" dirty="0" smtClean="0"/>
              <a:t>Collaborative filtering by Matrix Factorization (MF) is an </a:t>
            </a:r>
            <a:r>
              <a:rPr lang="en-US" b="1" dirty="0" smtClean="0"/>
              <a:t>efficient</a:t>
            </a:r>
            <a:r>
              <a:rPr lang="en-US" dirty="0" smtClean="0"/>
              <a:t> and </a:t>
            </a:r>
            <a:r>
              <a:rPr lang="en-US" b="1" dirty="0" smtClean="0"/>
              <a:t>effective</a:t>
            </a:r>
            <a:r>
              <a:rPr lang="en-US" dirty="0" smtClean="0"/>
              <a:t> approach</a:t>
            </a:r>
          </a:p>
          <a:p>
            <a:r>
              <a:rPr lang="en-US" dirty="0" smtClean="0"/>
              <a:t>MF is just another example of a </a:t>
            </a:r>
            <a:r>
              <a:rPr lang="en-US" b="1" dirty="0" smtClean="0"/>
              <a:t>common recipe</a:t>
            </a:r>
            <a:r>
              <a:rPr lang="en-US" dirty="0" smtClean="0"/>
              <a:t>: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dirty="0" smtClean="0"/>
              <a:t>define a model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dirty="0" smtClean="0"/>
              <a:t>define an objective function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dirty="0" smtClean="0"/>
              <a:t>optimize with SGD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16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42150</TotalTime>
  <Words>883</Words>
  <Application>Microsoft Macintosh PowerPoint</Application>
  <PresentationFormat>On-screen Show (4:3)</PresentationFormat>
  <Paragraphs>226</Paragraphs>
  <Slides>37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Office Theme</vt:lpstr>
      <vt:lpstr>Network</vt:lpstr>
      <vt:lpstr>Contemporary Portrait</vt:lpstr>
      <vt:lpstr>1_Office Theme</vt:lpstr>
      <vt:lpstr>2_Office Theme</vt:lpstr>
      <vt:lpstr>Matrix Factorization and Collaborative Filtering</vt:lpstr>
      <vt:lpstr>Reminders</vt:lpstr>
      <vt:lpstr>Outline</vt:lpstr>
      <vt:lpstr>Recommender Systems</vt:lpstr>
      <vt:lpstr>Recommender Systems</vt:lpstr>
      <vt:lpstr>Recommender Systems</vt:lpstr>
      <vt:lpstr>Recommender Systems</vt:lpstr>
      <vt:lpstr>Recommender Systems</vt:lpstr>
      <vt:lpstr>Recommender Systems</vt:lpstr>
      <vt:lpstr>Recommender Systems</vt:lpstr>
      <vt:lpstr>Recommender Systems</vt:lpstr>
      <vt:lpstr>Recommender Systems</vt:lpstr>
      <vt:lpstr>Two Types of Recommender Systems</vt:lpstr>
      <vt:lpstr>Content Filtering</vt:lpstr>
      <vt:lpstr>Collaborative Filtering</vt:lpstr>
      <vt:lpstr>Two Types of Collaborative Filtering</vt:lpstr>
      <vt:lpstr>Two Types of Collaborative Filtering</vt:lpstr>
      <vt:lpstr>Two Types of Collaborative Filtering</vt:lpstr>
      <vt:lpstr>Matrix Factorization</vt:lpstr>
      <vt:lpstr>Matrix Factorization</vt:lpstr>
      <vt:lpstr>Matrix Factorization</vt:lpstr>
      <vt:lpstr>Matrix Factorization</vt:lpstr>
      <vt:lpstr>Matrix Factorization</vt:lpstr>
      <vt:lpstr>Matrix Factorization</vt:lpstr>
      <vt:lpstr>Matrix Factorization</vt:lpstr>
      <vt:lpstr>Matrix Factorization</vt:lpstr>
      <vt:lpstr>Matrix Factorization</vt:lpstr>
      <vt:lpstr>Matrix Factorization</vt:lpstr>
      <vt:lpstr>Matrix Multiplication in Machine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Gormley</dc:creator>
  <cp:lastModifiedBy>Matt Gormley</cp:lastModifiedBy>
  <cp:revision>2831</cp:revision>
  <dcterms:created xsi:type="dcterms:W3CDTF">2014-04-15T19:33:39Z</dcterms:created>
  <dcterms:modified xsi:type="dcterms:W3CDTF">2016-11-30T16:49:19Z</dcterms:modified>
</cp:coreProperties>
</file>