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Microsoft_Equation3.bin" ContentType="application/vnd.openxmlformats-officedocument.oleObject"/>
  <Override PartName="/ppt/notesSlides/notesSlide7.xml" ContentType="application/vnd.openxmlformats-officedocument.presentationml.notesSlide+xml"/>
  <Override PartName="/ppt/embeddings/oleObject5.bin" ContentType="application/vnd.openxmlformats-officedocument.oleObject"/>
  <Override PartName="/ppt/embeddings/Microsoft_Equation4.bin" ContentType="application/vnd.openxmlformats-officedocument.oleObject"/>
  <Override PartName="/ppt/notesSlides/notesSlide8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Microsoft_Equation5.bin" ContentType="application/vnd.openxmlformats-officedocument.oleObject"/>
  <Override PartName="/ppt/notesSlides/notesSlide9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Microsoft_Equation6.bin" ContentType="application/vnd.openxmlformats-officedocument.oleObject"/>
  <Override PartName="/ppt/notesSlides/notesSlide10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Microsoft_Equation7.bin" ContentType="application/vnd.openxmlformats-officedocument.oleObject"/>
  <Override PartName="/ppt/notesSlides/notesSlide11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Microsoft_Equation8.bin" ContentType="application/vnd.openxmlformats-officedocument.oleObject"/>
  <Override PartName="/ppt/notesSlides/notesSlide12.xml" ContentType="application/vnd.openxmlformats-officedocument.presentationml.notesSlide+xml"/>
  <Override PartName="/ppt/embeddings/oleObject16.bin" ContentType="application/vnd.openxmlformats-officedocument.oleObject"/>
  <Override PartName="/ppt/embeddings/Microsoft_Equation9.bin" ContentType="application/vnd.openxmlformats-officedocument.oleObject"/>
  <Override PartName="/ppt/notesSlides/notesSlide13.xml" ContentType="application/vnd.openxmlformats-officedocument.presentationml.notesSlide+xml"/>
  <Override PartName="/ppt/embeddings/oleObject17.bin" ContentType="application/vnd.openxmlformats-officedocument.oleObject"/>
  <Override PartName="/ppt/embeddings/Microsoft_Equation10.bin" ContentType="application/vnd.openxmlformats-officedocument.oleObject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51"/>
  </p:notesMasterIdLst>
  <p:handoutMasterIdLst>
    <p:handoutMasterId r:id="rId52"/>
  </p:handoutMasterIdLst>
  <p:sldIdLst>
    <p:sldId id="416" r:id="rId6"/>
    <p:sldId id="980" r:id="rId7"/>
    <p:sldId id="981" r:id="rId8"/>
    <p:sldId id="987" r:id="rId9"/>
    <p:sldId id="992" r:id="rId10"/>
    <p:sldId id="1020" r:id="rId11"/>
    <p:sldId id="1021" r:id="rId12"/>
    <p:sldId id="1022" r:id="rId13"/>
    <p:sldId id="1024" r:id="rId14"/>
    <p:sldId id="1023" r:id="rId15"/>
    <p:sldId id="1018" r:id="rId16"/>
    <p:sldId id="988" r:id="rId17"/>
    <p:sldId id="1039" r:id="rId18"/>
    <p:sldId id="1030" r:id="rId19"/>
    <p:sldId id="1025" r:id="rId20"/>
    <p:sldId id="1031" r:id="rId21"/>
    <p:sldId id="1028" r:id="rId22"/>
    <p:sldId id="1029" r:id="rId23"/>
    <p:sldId id="1032" r:id="rId24"/>
    <p:sldId id="1033" r:id="rId25"/>
    <p:sldId id="1036" r:id="rId26"/>
    <p:sldId id="989" r:id="rId27"/>
    <p:sldId id="1038" r:id="rId28"/>
    <p:sldId id="1035" r:id="rId29"/>
    <p:sldId id="1026" r:id="rId30"/>
    <p:sldId id="1034" r:id="rId31"/>
    <p:sldId id="1042" r:id="rId32"/>
    <p:sldId id="1037" r:id="rId33"/>
    <p:sldId id="990" r:id="rId34"/>
    <p:sldId id="1004" r:id="rId35"/>
    <p:sldId id="1005" r:id="rId36"/>
    <p:sldId id="1006" r:id="rId37"/>
    <p:sldId id="1007" r:id="rId38"/>
    <p:sldId id="1008" r:id="rId39"/>
    <p:sldId id="1009" r:id="rId40"/>
    <p:sldId id="1010" r:id="rId41"/>
    <p:sldId id="1011" r:id="rId42"/>
    <p:sldId id="995" r:id="rId43"/>
    <p:sldId id="982" r:id="rId44"/>
    <p:sldId id="1016" r:id="rId45"/>
    <p:sldId id="1015" r:id="rId46"/>
    <p:sldId id="1017" r:id="rId47"/>
    <p:sldId id="1014" r:id="rId48"/>
    <p:sldId id="1012" r:id="rId49"/>
    <p:sldId id="994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424" autoAdjust="0"/>
  </p:normalViewPr>
  <p:slideViewPr>
    <p:cSldViewPr snapToGrid="0" snapToObjects="1">
      <p:cViewPr varScale="1">
        <p:scale>
          <a:sx n="136" d="100"/>
          <a:sy n="136" d="100"/>
        </p:scale>
        <p:origin x="-5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50" Type="http://schemas.openxmlformats.org/officeDocument/2006/relationships/slide" Target="slides/slide45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22.wmf"/><Relationship Id="rId3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22.wmf"/><Relationship Id="rId3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Relationship Id="rId2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Relationship Id="rId2" Type="http://schemas.openxmlformats.org/officeDocument/2006/relationships/image" Target="../media/image39.wmf"/><Relationship Id="rId3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Relationship Id="rId2" Type="http://schemas.openxmlformats.org/officeDocument/2006/relationships/image" Target="../media/image43.wmf"/><Relationship Id="rId3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Relationship Id="rId2" Type="http://schemas.openxmlformats.org/officeDocument/2006/relationships/image" Target="../media/image47.wmf"/><Relationship Id="rId3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4" Type="http://schemas.openxmlformats.org/officeDocument/2006/relationships/image" Target="../media/image52.wmf"/><Relationship Id="rId5" Type="http://schemas.openxmlformats.org/officeDocument/2006/relationships/image" Target="../media/image53.wmf"/><Relationship Id="rId1" Type="http://schemas.openxmlformats.org/officeDocument/2006/relationships/image" Target="../media/image49.wmf"/><Relationship Id="rId2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Relationship Id="rId2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Relationship Id="rId2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11/21/16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41683-AC38-44B2-851C-CB9F7D910B83}" type="slidenum">
              <a:rPr lang="en-US"/>
              <a:pPr/>
              <a:t>11</a:t>
            </a:fld>
            <a:endParaRPr lang="en-US"/>
          </a:p>
        </p:txBody>
      </p:sp>
      <p:sp>
        <p:nvSpPr>
          <p:cNvPr id="81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244623-B5B3-4D00-A967-3DE46382FD87}" type="slidenum">
              <a:rPr lang="en-US"/>
              <a:pPr/>
              <a:t>13</a:t>
            </a:fld>
            <a:endParaRPr lang="en-US"/>
          </a:p>
        </p:txBody>
      </p:sp>
      <p:sp>
        <p:nvSpPr>
          <p:cNvPr id="82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244623-B5B3-4D00-A967-3DE46382FD87}" type="slidenum">
              <a:rPr lang="en-US"/>
              <a:pPr/>
              <a:t>21</a:t>
            </a:fld>
            <a:endParaRPr lang="en-US"/>
          </a:p>
        </p:txBody>
      </p:sp>
      <p:sp>
        <p:nvSpPr>
          <p:cNvPr id="82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FCF66-8939-49A6-9D40-39FAD00D33CC}" type="slidenum">
              <a:rPr lang="en-US"/>
              <a:pPr/>
              <a:t>23</a:t>
            </a:fld>
            <a:endParaRPr lang="en-US"/>
          </a:p>
        </p:txBody>
      </p:sp>
      <p:sp>
        <p:nvSpPr>
          <p:cNvPr id="82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FCF66-8939-49A6-9D40-39FAD00D33CC}" type="slidenum">
              <a:rPr lang="en-US"/>
              <a:pPr/>
              <a:t>28</a:t>
            </a:fld>
            <a:endParaRPr lang="en-US"/>
          </a:p>
        </p:txBody>
      </p:sp>
      <p:sp>
        <p:nvSpPr>
          <p:cNvPr id="82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D4D076-2022-4984-92AB-46A17DF77CAE}" type="slidenum">
              <a:rPr lang="en-US"/>
              <a:pPr/>
              <a:t>30</a:t>
            </a:fld>
            <a:endParaRPr lang="en-US"/>
          </a:p>
        </p:txBody>
      </p:sp>
      <p:sp>
        <p:nvSpPr>
          <p:cNvPr id="8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595B6-90E4-445C-B860-2C89A09B1A44}" type="slidenum">
              <a:rPr lang="en-US"/>
              <a:pPr/>
              <a:t>31</a:t>
            </a:fld>
            <a:endParaRPr lang="en-US"/>
          </a:p>
        </p:txBody>
      </p:sp>
      <p:sp>
        <p:nvSpPr>
          <p:cNvPr id="83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FF184-7DA3-46A4-810C-E920B2BD00DC}" type="slidenum">
              <a:rPr lang="en-US"/>
              <a:pPr/>
              <a:t>32</a:t>
            </a:fld>
            <a:endParaRPr lang="en-US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58A43-35C7-4314-BAE4-EF42D2B409EE}" type="slidenum">
              <a:rPr lang="en-US"/>
              <a:pPr/>
              <a:t>33</a:t>
            </a:fld>
            <a:endParaRPr lang="en-US"/>
          </a:p>
        </p:txBody>
      </p:sp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3A9E2C-614F-4634-AA29-3AEEBA426710}" type="slidenum">
              <a:rPr lang="en-US"/>
              <a:pPr/>
              <a:t>34</a:t>
            </a:fld>
            <a:endParaRPr lang="en-US"/>
          </a:p>
        </p:txBody>
      </p:sp>
      <p:sp>
        <p:nvSpPr>
          <p:cNvPr id="8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57C11-280E-4CCA-A466-E788AA79B8D4}" type="slidenum">
              <a:rPr lang="en-US"/>
              <a:pPr/>
              <a:t>35</a:t>
            </a:fld>
            <a:endParaRPr lang="en-US"/>
          </a:p>
        </p:txBody>
      </p:sp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0DC367-90D2-48D1-94BA-6BEF28EF2EA8}" type="slidenum">
              <a:rPr lang="en-US"/>
              <a:pPr/>
              <a:t>36</a:t>
            </a:fld>
            <a:endParaRPr lang="en-US"/>
          </a:p>
        </p:txBody>
      </p:sp>
      <p:sp>
        <p:nvSpPr>
          <p:cNvPr id="8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A3AE3-DC27-48CB-B787-84C4A66A2F01}" type="slidenum">
              <a:rPr lang="en-US"/>
              <a:pPr/>
              <a:t>37</a:t>
            </a:fld>
            <a:endParaRPr lang="en-US"/>
          </a:p>
        </p:txBody>
      </p:sp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DA26B-42D9-447B-B41B-7F8F3569E009}" type="slidenum">
              <a:rPr lang="en-US"/>
              <a:pPr/>
              <a:t>45</a:t>
            </a:fld>
            <a:endParaRPr lang="en-US"/>
          </a:p>
        </p:txBody>
      </p:sp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11/21/16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11/21/16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11/21/16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11/21/16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11/21/16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4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22.w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2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4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22.wmf"/><Relationship Id="rId9" Type="http://schemas.openxmlformats.org/officeDocument/2006/relationships/oleObject" Target="../embeddings/Microsoft_Equation2.bin"/><Relationship Id="rId10" Type="http://schemas.openxmlformats.org/officeDocument/2006/relationships/image" Target="../media/image23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Microsoft_Equation3.bin"/><Relationship Id="rId5" Type="http://schemas.openxmlformats.org/officeDocument/2006/relationships/image" Target="../media/image35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36.wmf"/><Relationship Id="rId6" Type="http://schemas.openxmlformats.org/officeDocument/2006/relationships/oleObject" Target="../embeddings/Microsoft_Equation4.bin"/><Relationship Id="rId7" Type="http://schemas.openxmlformats.org/officeDocument/2006/relationships/image" Target="../media/image37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38.w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39.wmf"/><Relationship Id="rId8" Type="http://schemas.openxmlformats.org/officeDocument/2006/relationships/image" Target="../media/image41.png"/><Relationship Id="rId9" Type="http://schemas.openxmlformats.org/officeDocument/2006/relationships/oleObject" Target="../embeddings/Microsoft_Equation5.bin"/><Relationship Id="rId10" Type="http://schemas.openxmlformats.org/officeDocument/2006/relationships/image" Target="../media/image40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42.w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43.wmf"/><Relationship Id="rId8" Type="http://schemas.openxmlformats.org/officeDocument/2006/relationships/oleObject" Target="../embeddings/Microsoft_Equation6.bin"/><Relationship Id="rId9" Type="http://schemas.openxmlformats.org/officeDocument/2006/relationships/image" Target="../media/image44.wmf"/><Relationship Id="rId10" Type="http://schemas.openxmlformats.org/officeDocument/2006/relationships/image" Target="../media/image45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46.wmf"/><Relationship Id="rId6" Type="http://schemas.openxmlformats.org/officeDocument/2006/relationships/oleObject" Target="../embeddings/oleObject11.bin"/><Relationship Id="rId7" Type="http://schemas.openxmlformats.org/officeDocument/2006/relationships/image" Target="../media/image47.wmf"/><Relationship Id="rId8" Type="http://schemas.openxmlformats.org/officeDocument/2006/relationships/oleObject" Target="../embeddings/Microsoft_Equation7.bin"/><Relationship Id="rId9" Type="http://schemas.openxmlformats.org/officeDocument/2006/relationships/image" Target="../media/image48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7.xml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wmf"/><Relationship Id="rId12" Type="http://schemas.openxmlformats.org/officeDocument/2006/relationships/oleObject" Target="../embeddings/Microsoft_Equation8.bin"/><Relationship Id="rId13" Type="http://schemas.openxmlformats.org/officeDocument/2006/relationships/image" Target="../media/image53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7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49.w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50.w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51.wmf"/><Relationship Id="rId10" Type="http://schemas.openxmlformats.org/officeDocument/2006/relationships/oleObject" Target="../embeddings/oleObject1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54.wmf"/><Relationship Id="rId6" Type="http://schemas.openxmlformats.org/officeDocument/2006/relationships/oleObject" Target="../embeddings/Microsoft_Equation9.bin"/><Relationship Id="rId7" Type="http://schemas.openxmlformats.org/officeDocument/2006/relationships/image" Target="../media/image55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43.wmf"/><Relationship Id="rId6" Type="http://schemas.openxmlformats.org/officeDocument/2006/relationships/oleObject" Target="../embeddings/Microsoft_Equation10.bin"/><Relationship Id="rId7" Type="http://schemas.openxmlformats.org/officeDocument/2006/relationships/image" Target="../media/image44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Expectation-Maximization (EM)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24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November 21,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 smtClean="0"/>
              <a:t/>
            </a:r>
            <a:br>
              <a:rPr lang="en-US" sz="1500" dirty="0" smtClean="0"/>
            </a:br>
            <a:endParaRPr lang="en-US" sz="1500" dirty="0" smtClean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7</a:t>
            </a:r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Models:</a:t>
            </a:r>
          </a:p>
          <a:p>
            <a:pPr lvl="1"/>
            <a:r>
              <a:rPr lang="en-US" dirty="0" smtClean="0"/>
              <a:t>Gaussian Naïve Bayes (GNB)</a:t>
            </a:r>
            <a:endParaRPr lang="en-US" dirty="0"/>
          </a:p>
          <a:p>
            <a:pPr lvl="1"/>
            <a:r>
              <a:rPr lang="en-US" dirty="0" smtClean="0"/>
              <a:t>Mixture Model (MM)</a:t>
            </a:r>
          </a:p>
          <a:p>
            <a:pPr lvl="1"/>
            <a:r>
              <a:rPr lang="en-US" dirty="0" smtClean="0"/>
              <a:t>Gaussian Mixture Model (GMM)</a:t>
            </a:r>
          </a:p>
          <a:p>
            <a:pPr lvl="1"/>
            <a:r>
              <a:rPr lang="en-US" dirty="0" smtClean="0"/>
              <a:t>Gaussian Discriminant Analysis</a:t>
            </a:r>
          </a:p>
          <a:p>
            <a:r>
              <a:rPr lang="en-US" b="1" dirty="0" smtClean="0"/>
              <a:t>Hard Expectation-Maximization (EM)</a:t>
            </a:r>
          </a:p>
          <a:p>
            <a:pPr lvl="1"/>
            <a:r>
              <a:rPr lang="en-US" dirty="0" smtClean="0"/>
              <a:t>Hard EM Algorithm</a:t>
            </a:r>
          </a:p>
          <a:p>
            <a:pPr lvl="1"/>
            <a:r>
              <a:rPr lang="en-US" dirty="0" smtClean="0"/>
              <a:t>Example: Mixture Model</a:t>
            </a:r>
          </a:p>
          <a:p>
            <a:pPr lvl="1"/>
            <a:r>
              <a:rPr lang="en-US" dirty="0" smtClean="0"/>
              <a:t>Example: Gaussian Mixture Model</a:t>
            </a:r>
          </a:p>
          <a:p>
            <a:pPr lvl="1"/>
            <a:r>
              <a:rPr lang="en-US" dirty="0" smtClean="0"/>
              <a:t>K-Means as Hard EM</a:t>
            </a:r>
          </a:p>
          <a:p>
            <a:r>
              <a:rPr lang="en-US" b="1" dirty="0" smtClean="0"/>
              <a:t>(Soft) Expectation</a:t>
            </a:r>
            <a:r>
              <a:rPr lang="en-US" b="1" dirty="0"/>
              <a:t>-Maximization (EM)</a:t>
            </a:r>
          </a:p>
          <a:p>
            <a:pPr lvl="1"/>
            <a:r>
              <a:rPr lang="en-US" dirty="0" smtClean="0"/>
              <a:t>Soft EM Algorithm</a:t>
            </a:r>
            <a:endParaRPr lang="en-US" dirty="0"/>
          </a:p>
          <a:p>
            <a:pPr lvl="1"/>
            <a:r>
              <a:rPr lang="en-US" dirty="0" smtClean="0"/>
              <a:t>Example</a:t>
            </a:r>
            <a:r>
              <a:rPr lang="en-US" dirty="0"/>
              <a:t>: Gaussian Mixture Model</a:t>
            </a:r>
          </a:p>
          <a:p>
            <a:r>
              <a:rPr lang="en-US" b="1" dirty="0" smtClean="0"/>
              <a:t>Extra Slides: </a:t>
            </a:r>
            <a:r>
              <a:rPr lang="en-US" dirty="0" smtClean="0"/>
              <a:t>Why Does EM Work?</a:t>
            </a:r>
          </a:p>
          <a:p>
            <a:r>
              <a:rPr lang="en-US" b="1" dirty="0" smtClean="0"/>
              <a:t>Properties of EM</a:t>
            </a:r>
          </a:p>
          <a:p>
            <a:pPr lvl="1"/>
            <a:r>
              <a:rPr lang="en-US" dirty="0" err="1" smtClean="0"/>
              <a:t>Nonconvexity</a:t>
            </a:r>
            <a:r>
              <a:rPr lang="en-US" dirty="0" smtClean="0"/>
              <a:t> / Local Optimization</a:t>
            </a:r>
          </a:p>
          <a:p>
            <a:pPr lvl="1"/>
            <a:r>
              <a:rPr lang="en-US" dirty="0" smtClean="0"/>
              <a:t>Example: Grammar Induction</a:t>
            </a:r>
          </a:p>
          <a:p>
            <a:pPr lvl="1"/>
            <a:r>
              <a:rPr lang="en-US" dirty="0" smtClean="0"/>
              <a:t>Variants of EM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1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Mixture Model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8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3: Gaussian Naïve Bayes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4856" y="1872074"/>
            <a:ext cx="7921944" cy="47601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Model: </a:t>
            </a:r>
            <a:r>
              <a:rPr lang="en-US" sz="2400" dirty="0" smtClean="0"/>
              <a:t>Product of </a:t>
            </a:r>
            <a:r>
              <a:rPr lang="en-US" sz="2400" b="1" dirty="0" smtClean="0"/>
              <a:t>prior</a:t>
            </a:r>
            <a:r>
              <a:rPr lang="en-US" sz="2400" dirty="0" smtClean="0"/>
              <a:t> and the event model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4856" y="1254913"/>
            <a:ext cx="7921944" cy="61716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Data: </a:t>
            </a:r>
            <a:endParaRPr lang="en-US" sz="2400" dirty="0" smtClean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363" y="2692400"/>
            <a:ext cx="5029200" cy="2082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56" y="5620699"/>
            <a:ext cx="7611753" cy="6164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102245">
            <a:off x="7404782" y="142337"/>
            <a:ext cx="2133303" cy="532148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Recall…</a:t>
            </a: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808" y="1357526"/>
            <a:ext cx="2534827" cy="35978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90802" y="3512916"/>
            <a:ext cx="2967722" cy="1709120"/>
            <a:chOff x="2073704" y="2240327"/>
            <a:chExt cx="2967722" cy="1709120"/>
          </a:xfrm>
        </p:grpSpPr>
        <p:sp>
          <p:nvSpPr>
            <p:cNvPr id="13" name="Oval 12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6" name="Straight Arrow Connector 15"/>
            <p:cNvCxnSpPr>
              <a:stCxn id="17" idx="4"/>
              <a:endCxn id="13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8" name="Straight Arrow Connector 17"/>
            <p:cNvCxnSpPr>
              <a:stCxn id="17" idx="4"/>
              <a:endCxn id="15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7" idx="4"/>
              <a:endCxn id="14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 smtClean="0"/>
                <a:t>…</a:t>
              </a:r>
              <a:endParaRPr lang="en-US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49991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Mixture-Model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64856" y="1254913"/>
            <a:ext cx="7921944" cy="587891"/>
            <a:chOff x="764856" y="1254913"/>
            <a:chExt cx="7921944" cy="587891"/>
          </a:xfrm>
        </p:grpSpPr>
        <p:sp>
          <p:nvSpPr>
            <p:cNvPr id="5" name="TextBox 4"/>
            <p:cNvSpPr txBox="1"/>
            <p:nvPr/>
          </p:nvSpPr>
          <p:spPr>
            <a:xfrm>
              <a:off x="764856" y="1254913"/>
              <a:ext cx="7921944" cy="5878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Data: </a:t>
              </a:r>
              <a:endParaRPr lang="en-US" sz="2400" dirty="0" smtClean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35" t="68335" r="24290"/>
            <a:stretch/>
          </p:blipFill>
          <p:spPr>
            <a:xfrm>
              <a:off x="1814239" y="1324189"/>
              <a:ext cx="4191846" cy="390837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64856" y="2904291"/>
            <a:ext cx="7921944" cy="1727631"/>
            <a:chOff x="764856" y="2904291"/>
            <a:chExt cx="7921944" cy="1727631"/>
          </a:xfrm>
        </p:grpSpPr>
        <p:sp>
          <p:nvSpPr>
            <p:cNvPr id="4" name="TextBox 3"/>
            <p:cNvSpPr txBox="1"/>
            <p:nvPr/>
          </p:nvSpPr>
          <p:spPr>
            <a:xfrm>
              <a:off x="764856" y="2904291"/>
              <a:ext cx="7921944" cy="172763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Model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025" y="3069428"/>
              <a:ext cx="3203077" cy="307366"/>
            </a:xfrm>
            <a:prstGeom prst="rect">
              <a:avLst/>
            </a:prstGeom>
          </p:spPr>
        </p:pic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4267" y="3496332"/>
              <a:ext cx="3389115" cy="8493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390467" y="2963889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Joint:</a:t>
              </a:r>
              <a:endParaRPr 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90467" y="3657927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Marginal:</a:t>
              </a:r>
              <a:endParaRPr lang="en-US" dirty="0" smtClean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64856" y="1842805"/>
            <a:ext cx="7921944" cy="1061486"/>
            <a:chOff x="764856" y="1842805"/>
            <a:chExt cx="7921944" cy="1061486"/>
          </a:xfrm>
        </p:grpSpPr>
        <p:sp>
          <p:nvSpPr>
            <p:cNvPr id="9" name="TextBox 8"/>
            <p:cNvSpPr txBox="1"/>
            <p:nvPr/>
          </p:nvSpPr>
          <p:spPr>
            <a:xfrm>
              <a:off x="764856" y="1842805"/>
              <a:ext cx="7921944" cy="10614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Generative Story:</a:t>
              </a:r>
              <a:endParaRPr lang="en-US" sz="2400" b="1" dirty="0" smtClean="0"/>
            </a:p>
          </p:txBody>
        </p:sp>
        <p:pic>
          <p:nvPicPr>
            <p:cNvPr id="21" name="Picture 20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3338" y="1977925"/>
              <a:ext cx="2547095" cy="76159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764856" y="4631922"/>
            <a:ext cx="7921944" cy="2089553"/>
            <a:chOff x="764856" y="4631922"/>
            <a:chExt cx="7921944" cy="2089553"/>
          </a:xfrm>
        </p:grpSpPr>
        <p:sp>
          <p:nvSpPr>
            <p:cNvPr id="14" name="TextBox 13"/>
            <p:cNvSpPr txBox="1"/>
            <p:nvPr/>
          </p:nvSpPr>
          <p:spPr>
            <a:xfrm>
              <a:off x="764856" y="4631922"/>
              <a:ext cx="7921944" cy="208955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(Marginal) Log-likelihood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pic>
          <p:nvPicPr>
            <p:cNvPr id="24" name="Picture 23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700" y="4978374"/>
              <a:ext cx="3468506" cy="1567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5949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4316379" y="1040658"/>
            <a:ext cx="4827621" cy="58173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Unsupervised Learning: </a:t>
            </a:r>
            <a:r>
              <a:rPr lang="en-US" sz="2400" dirty="0" smtClean="0"/>
              <a:t>Parameters are coupled by marginalization.</a:t>
            </a:r>
            <a:endParaRPr lang="en-US" sz="2400" b="1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0" y="1040658"/>
            <a:ext cx="4316379" cy="58173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Supervised Learning: </a:t>
            </a:r>
            <a:r>
              <a:rPr lang="en-US" sz="2400" dirty="0" smtClean="0"/>
              <a:t>The parameters decouple!</a:t>
            </a:r>
            <a:endParaRPr lang="en-US" sz="24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a Mixture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17187" y="2571763"/>
            <a:ext cx="2967722" cy="1709120"/>
            <a:chOff x="2073704" y="2240327"/>
            <a:chExt cx="2967722" cy="1709120"/>
          </a:xfrm>
        </p:grpSpPr>
        <p:sp>
          <p:nvSpPr>
            <p:cNvPr id="5" name="Oval 4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" name="Straight Arrow Connector 7"/>
            <p:cNvCxnSpPr>
              <a:stCxn id="9" idx="4"/>
              <a:endCxn id="5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" name="Straight Arrow Connector 9"/>
            <p:cNvCxnSpPr>
              <a:stCxn id="9" idx="4"/>
              <a:endCxn id="7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9" idx="4"/>
              <a:endCxn id="6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 smtClean="0"/>
                <a:t>…</a:t>
              </a:r>
              <a:endParaRPr lang="en-US" dirty="0" smtClean="0"/>
            </a:p>
          </p:txBody>
        </p:sp>
      </p:grp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72" y="4491843"/>
            <a:ext cx="3961014" cy="20918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232269" y="2571763"/>
            <a:ext cx="2967722" cy="1709120"/>
            <a:chOff x="2073704" y="2240327"/>
            <a:chExt cx="2967722" cy="1709120"/>
          </a:xfrm>
        </p:grpSpPr>
        <p:sp>
          <p:nvSpPr>
            <p:cNvPr id="24" name="Oval 23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7" name="Straight Arrow Connector 26"/>
            <p:cNvCxnSpPr>
              <a:stCxn id="28" idx="4"/>
              <a:endCxn id="24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" name="Straight Arrow Connector 28"/>
            <p:cNvCxnSpPr>
              <a:stCxn id="28" idx="4"/>
              <a:endCxn id="26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8" idx="4"/>
              <a:endCxn id="25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 smtClean="0"/>
                <a:t>…</a:t>
              </a:r>
              <a:endParaRPr lang="en-US" dirty="0" smtClean="0"/>
            </a:p>
          </p:txBody>
        </p:sp>
      </p:grp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963" y="1989868"/>
            <a:ext cx="1782087" cy="368131"/>
          </a:xfrm>
          <a:prstGeom prst="rect">
            <a:avLst/>
          </a:prstGeom>
        </p:spPr>
      </p:pic>
      <p:pic>
        <p:nvPicPr>
          <p:cNvPr id="34" name="Picture 3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24" y="4458697"/>
            <a:ext cx="3875451" cy="612835"/>
          </a:xfrm>
          <a:prstGeom prst="rect">
            <a:avLst/>
          </a:prstGeom>
        </p:spPr>
      </p:pic>
      <p:pic>
        <p:nvPicPr>
          <p:cNvPr id="43" name="Picture 4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87" y="1989868"/>
            <a:ext cx="2597118" cy="36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2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4316379" y="1040658"/>
            <a:ext cx="4827621" cy="58173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Unsupervised Learning: </a:t>
            </a:r>
            <a:r>
              <a:rPr lang="en-US" sz="2400" dirty="0" smtClean="0"/>
              <a:t>Parameters are coupled by marginalization.</a:t>
            </a:r>
            <a:endParaRPr lang="en-US" sz="2400" b="1" dirty="0" smtClean="0"/>
          </a:p>
        </p:txBody>
      </p:sp>
      <p:sp>
        <p:nvSpPr>
          <p:cNvPr id="36" name="TextBox 35"/>
          <p:cNvSpPr txBox="1"/>
          <p:nvPr/>
        </p:nvSpPr>
        <p:spPr>
          <a:xfrm>
            <a:off x="0" y="1040658"/>
            <a:ext cx="4316379" cy="58173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Supervised Learning: </a:t>
            </a:r>
            <a:r>
              <a:rPr lang="en-US" sz="2400" dirty="0" smtClean="0"/>
              <a:t>The parameters decouple!</a:t>
            </a:r>
            <a:endParaRPr lang="en-US" sz="24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a Mixture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</a:t>
            </a:fld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17187" y="2571763"/>
            <a:ext cx="2967722" cy="1709120"/>
            <a:chOff x="2073704" y="2240327"/>
            <a:chExt cx="2967722" cy="1709120"/>
          </a:xfrm>
        </p:grpSpPr>
        <p:sp>
          <p:nvSpPr>
            <p:cNvPr id="5" name="Oval 4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" name="Straight Arrow Connector 7"/>
            <p:cNvCxnSpPr>
              <a:stCxn id="9" idx="4"/>
              <a:endCxn id="5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0" name="Straight Arrow Connector 9"/>
            <p:cNvCxnSpPr>
              <a:stCxn id="9" idx="4"/>
              <a:endCxn id="7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9" idx="4"/>
              <a:endCxn id="6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 smtClean="0"/>
                <a:t>…</a:t>
              </a:r>
              <a:endParaRPr lang="en-US" dirty="0" smtClean="0"/>
            </a:p>
          </p:txBody>
        </p:sp>
      </p:grp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72" y="4491843"/>
            <a:ext cx="3961014" cy="209183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5232269" y="2571763"/>
            <a:ext cx="2967722" cy="1709120"/>
            <a:chOff x="2073704" y="2240327"/>
            <a:chExt cx="2967722" cy="1709120"/>
          </a:xfrm>
        </p:grpSpPr>
        <p:sp>
          <p:nvSpPr>
            <p:cNvPr id="24" name="Oval 23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7" name="Straight Arrow Connector 26"/>
            <p:cNvCxnSpPr>
              <a:stCxn id="28" idx="4"/>
              <a:endCxn id="24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9" name="Straight Arrow Connector 28"/>
            <p:cNvCxnSpPr>
              <a:stCxn id="28" idx="4"/>
              <a:endCxn id="26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8" idx="4"/>
              <a:endCxn id="25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dirty="0" smtClean="0"/>
                <a:t>…</a:t>
              </a:r>
              <a:endParaRPr lang="en-US" dirty="0" smtClean="0"/>
            </a:p>
          </p:txBody>
        </p:sp>
      </p:grp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963" y="1989868"/>
            <a:ext cx="1782087" cy="368131"/>
          </a:xfrm>
          <a:prstGeom prst="rect">
            <a:avLst/>
          </a:prstGeom>
        </p:spPr>
      </p:pic>
      <p:pic>
        <p:nvPicPr>
          <p:cNvPr id="34" name="Picture 3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24" y="4458697"/>
            <a:ext cx="3875451" cy="61283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728345" y="2689504"/>
            <a:ext cx="4884046" cy="4010090"/>
            <a:chOff x="549500" y="2573590"/>
            <a:chExt cx="4884046" cy="4010090"/>
          </a:xfrm>
        </p:grpSpPr>
        <p:sp>
          <p:nvSpPr>
            <p:cNvPr id="37" name="Content Placeholder 5"/>
            <p:cNvSpPr txBox="1">
              <a:spLocks/>
            </p:cNvSpPr>
            <p:nvPr/>
          </p:nvSpPr>
          <p:spPr>
            <a:xfrm>
              <a:off x="549500" y="2573590"/>
              <a:ext cx="4017464" cy="4010090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775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 smtClean="0"/>
                <a:t>Training certainly isn’t as simple as the supervised case.</a:t>
              </a:r>
            </a:p>
            <a:p>
              <a:pPr marL="0" indent="0">
                <a:buNone/>
              </a:pPr>
              <a:endParaRPr lang="en-US" dirty="0"/>
            </a:p>
            <a:p>
              <a:pPr marL="0" indent="0">
                <a:buNone/>
              </a:pPr>
              <a:r>
                <a:rPr lang="en-US" dirty="0" smtClean="0"/>
                <a:t>In many cases, we could still use some black-box optimization method (e.g. Newton-</a:t>
              </a:r>
              <a:r>
                <a:rPr lang="en-US" dirty="0" err="1" smtClean="0"/>
                <a:t>Raphson</a:t>
              </a:r>
              <a:r>
                <a:rPr lang="en-US" dirty="0" smtClean="0"/>
                <a:t>) to solve this </a:t>
              </a:r>
              <a:r>
                <a:rPr lang="en-US" i="1" dirty="0" smtClean="0"/>
                <a:t>coupled</a:t>
              </a:r>
              <a:r>
                <a:rPr lang="en-US" dirty="0" smtClean="0"/>
                <a:t> optimization problem.</a:t>
              </a:r>
            </a:p>
            <a:p>
              <a:pPr marL="0" indent="0">
                <a:buNone/>
              </a:pPr>
              <a:endParaRPr lang="en-US" dirty="0"/>
            </a:p>
            <a:p>
              <a:pPr marL="0" indent="0">
                <a:buNone/>
              </a:pPr>
              <a:r>
                <a:rPr lang="en-US" dirty="0" smtClean="0"/>
                <a:t>This lecture is about an even simpler method: EM.</a:t>
              </a:r>
              <a:endParaRPr lang="en-US" dirty="0" smtClean="0"/>
            </a:p>
          </p:txBody>
        </p:sp>
        <p:sp>
          <p:nvSpPr>
            <p:cNvPr id="38" name="Left Arrow 37"/>
            <p:cNvSpPr/>
            <p:nvPr/>
          </p:nvSpPr>
          <p:spPr>
            <a:xfrm rot="9930216">
              <a:off x="4737932" y="5150914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87" y="1989868"/>
            <a:ext cx="2597118" cy="36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8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Mixture-Model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64856" y="1254913"/>
            <a:ext cx="7921944" cy="587891"/>
            <a:chOff x="764856" y="1254913"/>
            <a:chExt cx="7921944" cy="587891"/>
          </a:xfrm>
        </p:grpSpPr>
        <p:sp>
          <p:nvSpPr>
            <p:cNvPr id="5" name="TextBox 4"/>
            <p:cNvSpPr txBox="1"/>
            <p:nvPr/>
          </p:nvSpPr>
          <p:spPr>
            <a:xfrm>
              <a:off x="764856" y="1254913"/>
              <a:ext cx="7921944" cy="5878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Data: </a:t>
              </a:r>
              <a:endParaRPr lang="en-US" sz="2400" dirty="0" smtClean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35" t="68335" r="24290"/>
            <a:stretch/>
          </p:blipFill>
          <p:spPr>
            <a:xfrm>
              <a:off x="1814239" y="1324189"/>
              <a:ext cx="4191846" cy="390837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64856" y="2904291"/>
            <a:ext cx="7921944" cy="1727631"/>
            <a:chOff x="764856" y="2904291"/>
            <a:chExt cx="7921944" cy="1727631"/>
          </a:xfrm>
        </p:grpSpPr>
        <p:sp>
          <p:nvSpPr>
            <p:cNvPr id="4" name="TextBox 3"/>
            <p:cNvSpPr txBox="1"/>
            <p:nvPr/>
          </p:nvSpPr>
          <p:spPr>
            <a:xfrm>
              <a:off x="764856" y="2904291"/>
              <a:ext cx="7921944" cy="172763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Model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1025" y="3069428"/>
              <a:ext cx="3203077" cy="307366"/>
            </a:xfrm>
            <a:prstGeom prst="rect">
              <a:avLst/>
            </a:prstGeom>
          </p:spPr>
        </p:pic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4267" y="3496332"/>
              <a:ext cx="3389115" cy="84930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390467" y="2963889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Joint:</a:t>
              </a:r>
              <a:endParaRPr 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90467" y="3657927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Marginal:</a:t>
              </a:r>
              <a:endParaRPr lang="en-US" dirty="0" smtClean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64856" y="1842805"/>
            <a:ext cx="7921944" cy="1061486"/>
            <a:chOff x="764856" y="1842805"/>
            <a:chExt cx="7921944" cy="1061486"/>
          </a:xfrm>
        </p:grpSpPr>
        <p:sp>
          <p:nvSpPr>
            <p:cNvPr id="9" name="TextBox 8"/>
            <p:cNvSpPr txBox="1"/>
            <p:nvPr/>
          </p:nvSpPr>
          <p:spPr>
            <a:xfrm>
              <a:off x="764856" y="1842805"/>
              <a:ext cx="7921944" cy="106148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Generative Story:</a:t>
              </a:r>
              <a:endParaRPr lang="en-US" sz="2400" b="1" dirty="0" smtClean="0"/>
            </a:p>
          </p:txBody>
        </p:sp>
        <p:pic>
          <p:nvPicPr>
            <p:cNvPr id="21" name="Picture 20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3338" y="1977925"/>
              <a:ext cx="2547095" cy="76159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764856" y="4631922"/>
            <a:ext cx="7921944" cy="2089553"/>
            <a:chOff x="764856" y="4631922"/>
            <a:chExt cx="7921944" cy="2089553"/>
          </a:xfrm>
        </p:grpSpPr>
        <p:sp>
          <p:nvSpPr>
            <p:cNvPr id="14" name="TextBox 13"/>
            <p:cNvSpPr txBox="1"/>
            <p:nvPr/>
          </p:nvSpPr>
          <p:spPr>
            <a:xfrm>
              <a:off x="764856" y="4631922"/>
              <a:ext cx="7921944" cy="208955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(Marginal) Log-likelihood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pic>
          <p:nvPicPr>
            <p:cNvPr id="24" name="Picture 23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700" y="4978374"/>
              <a:ext cx="3468506" cy="1567955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7256078" y="142537"/>
            <a:ext cx="1843946" cy="1061934"/>
            <a:chOff x="2073704" y="2240327"/>
            <a:chExt cx="2967722" cy="1709120"/>
          </a:xfrm>
          <a:effectLst/>
        </p:grpSpPr>
        <p:sp>
          <p:nvSpPr>
            <p:cNvPr id="34" name="Oval 33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7" name="Straight Arrow Connector 36"/>
            <p:cNvCxnSpPr>
              <a:stCxn id="38" idx="4"/>
              <a:endCxn id="34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9" name="Straight Arrow Connector 38"/>
            <p:cNvCxnSpPr>
              <a:stCxn id="38" idx="4"/>
              <a:endCxn id="36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>
              <a:stCxn id="38" idx="4"/>
              <a:endCxn id="35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…</a:t>
              </a:r>
              <a:endParaRPr lang="en-US" sz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739729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Gaussian Mixture-Model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64856" y="1254913"/>
            <a:ext cx="7921944" cy="587891"/>
            <a:chOff x="764856" y="1254913"/>
            <a:chExt cx="7921944" cy="587891"/>
          </a:xfrm>
        </p:grpSpPr>
        <p:sp>
          <p:nvSpPr>
            <p:cNvPr id="5" name="TextBox 4"/>
            <p:cNvSpPr txBox="1"/>
            <p:nvPr/>
          </p:nvSpPr>
          <p:spPr>
            <a:xfrm>
              <a:off x="764856" y="1254913"/>
              <a:ext cx="7921944" cy="5878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Data: </a:t>
              </a:r>
              <a:endParaRPr lang="en-US" sz="2400" dirty="0" smtClean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35" t="68335" r="24290"/>
            <a:stretch/>
          </p:blipFill>
          <p:spPr>
            <a:xfrm>
              <a:off x="1814239" y="1324189"/>
              <a:ext cx="4191846" cy="390837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64856" y="2904291"/>
            <a:ext cx="7921944" cy="1727631"/>
            <a:chOff x="764856" y="2904291"/>
            <a:chExt cx="7921944" cy="1727631"/>
          </a:xfrm>
        </p:grpSpPr>
        <p:sp>
          <p:nvSpPr>
            <p:cNvPr id="4" name="TextBox 3"/>
            <p:cNvSpPr txBox="1"/>
            <p:nvPr/>
          </p:nvSpPr>
          <p:spPr>
            <a:xfrm>
              <a:off x="764856" y="2904291"/>
              <a:ext cx="7921944" cy="172763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Model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02173" y="2963889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Joint:</a:t>
              </a:r>
              <a:endParaRPr 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02173" y="3657927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Marginal:</a:t>
              </a:r>
              <a:endParaRPr lang="en-US" dirty="0" smtClean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64856" y="4631922"/>
            <a:ext cx="7921944" cy="20895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(Marginal) Log-likelihood</a:t>
            </a:r>
            <a:r>
              <a:rPr lang="en-US" sz="2400" b="1" dirty="0" smtClean="0"/>
              <a:t>:</a:t>
            </a:r>
            <a:endParaRPr lang="en-US" sz="2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64856" y="1842805"/>
            <a:ext cx="7921944" cy="10614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Generative Story:</a:t>
            </a:r>
            <a:endParaRPr lang="en-US" sz="2400" b="1" dirty="0" smtClean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38" y="1977925"/>
            <a:ext cx="2840973" cy="770143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41" y="3511937"/>
            <a:ext cx="4676638" cy="833696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00" y="3069428"/>
            <a:ext cx="4486079" cy="285839"/>
          </a:xfrm>
          <a:prstGeom prst="rect">
            <a:avLst/>
          </a:prstGeom>
        </p:spPr>
      </p:pic>
      <p:pic>
        <p:nvPicPr>
          <p:cNvPr id="26" name="Picture 2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42" y="5007162"/>
            <a:ext cx="4597335" cy="153688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7256078" y="142537"/>
            <a:ext cx="1843946" cy="1061934"/>
            <a:chOff x="2073704" y="2240327"/>
            <a:chExt cx="2967722" cy="1709120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Arrow Connector 30"/>
            <p:cNvCxnSpPr>
              <a:stCxn id="32" idx="4"/>
              <a:endCxn id="28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3" name="Straight Arrow Connector 32"/>
            <p:cNvCxnSpPr>
              <a:stCxn id="32" idx="4"/>
              <a:endCxn id="30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4"/>
              <a:endCxn id="29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…</a:t>
              </a:r>
              <a:endParaRPr lang="en-US" sz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388874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Identifiability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0760"/>
            <a:ext cx="8229600" cy="279547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mixture model induces a multi-modal likelihood.</a:t>
            </a:r>
          </a:p>
          <a:p>
            <a:r>
              <a:rPr lang="en-US" dirty="0"/>
              <a:t>Hence gradient ascent can only find a local maximum.</a:t>
            </a:r>
          </a:p>
          <a:p>
            <a:r>
              <a:rPr lang="en-US" dirty="0"/>
              <a:t>Mixture models are unidentifiable, since we can always switch the hidden labels without affecting the likelihood.</a:t>
            </a:r>
          </a:p>
          <a:p>
            <a:r>
              <a:rPr lang="en-US" dirty="0"/>
              <a:t>Hence we should be careful in trying to interpret the “meaning” of latent variables.</a:t>
            </a:r>
          </a:p>
          <a:p>
            <a:endParaRPr lang="en-US" dirty="0"/>
          </a:p>
        </p:txBody>
      </p:sp>
      <p:pic>
        <p:nvPicPr>
          <p:cNvPr id="7669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2550" y="3820255"/>
            <a:ext cx="6375400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543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aka. Viterbi 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5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</a:t>
            </a:r>
            <a:r>
              <a:rPr lang="en-US" dirty="0" smtClean="0"/>
              <a:t>means as Hard EM</a:t>
            </a:r>
            <a:endParaRPr lang="en-US" dirty="0"/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160" y="1025961"/>
            <a:ext cx="8229600" cy="33900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Loop:</a:t>
            </a:r>
            <a:endParaRPr lang="en-US" dirty="0"/>
          </a:p>
          <a:p>
            <a:pPr lvl="1"/>
            <a:r>
              <a:rPr lang="en-US" dirty="0"/>
              <a:t>For each point n=1 to N,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	compute its cluster label:</a:t>
            </a:r>
          </a:p>
          <a:p>
            <a:pPr lvl="1">
              <a:buFont typeface="Wingdings" pitchFamily="2" charset="2"/>
              <a:buNone/>
            </a:pPr>
            <a:endParaRPr lang="en-US" dirty="0"/>
          </a:p>
          <a:p>
            <a:pPr lvl="1">
              <a:buFont typeface="Wingdings" pitchFamily="2" charset="2"/>
              <a:buNone/>
            </a:pPr>
            <a:endParaRPr lang="en-US" dirty="0"/>
          </a:p>
          <a:p>
            <a:pPr lvl="1"/>
            <a:r>
              <a:rPr lang="en-US" dirty="0"/>
              <a:t>For each cluster k=1:</a:t>
            </a:r>
            <a:r>
              <a:rPr lang="en-US" dirty="0" smtClean="0"/>
              <a:t>K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81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635500"/>
            <a:ext cx="87153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813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559999"/>
              </p:ext>
            </p:extLst>
          </p:nvPr>
        </p:nvGraphicFramePr>
        <p:xfrm>
          <a:off x="2335310" y="2511051"/>
          <a:ext cx="445293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0" name="Equation" r:id="rId5" imgW="2463480" imgH="291960" progId="Equation.3">
                  <p:embed/>
                </p:oleObj>
              </mc:Choice>
              <mc:Fallback>
                <p:oleObj name="Equation" r:id="rId5" imgW="24634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5310" y="2511051"/>
                        <a:ext cx="4452938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478927"/>
              </p:ext>
            </p:extLst>
          </p:nvPr>
        </p:nvGraphicFramePr>
        <p:xfrm>
          <a:off x="1608235" y="3555626"/>
          <a:ext cx="24399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1" name="Equation" r:id="rId7" imgW="1447560" imgH="507960" progId="Equation.3">
                  <p:embed/>
                </p:oleObj>
              </mc:Choice>
              <mc:Fallback>
                <p:oleObj name="Equation" r:id="rId7" imgW="14475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235" y="3555626"/>
                        <a:ext cx="2439988" cy="86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592741"/>
              </p:ext>
            </p:extLst>
          </p:nvPr>
        </p:nvGraphicFramePr>
        <p:xfrm>
          <a:off x="5462685" y="3781051"/>
          <a:ext cx="10064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2" name="Equation" r:id="rId9" imgW="596880" imgH="241200" progId="Equation.3">
                  <p:embed/>
                </p:oleObj>
              </mc:Choice>
              <mc:Fallback>
                <p:oleObj name="Equation" r:id="rId9" imgW="596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685" y="3781051"/>
                        <a:ext cx="1006475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0259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Coordinate Descent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90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 </a:t>
            </a:r>
            <a:r>
              <a:rPr lang="en-US" dirty="0"/>
              <a:t>Expectation-Maximization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210760"/>
            <a:ext cx="5911151" cy="5044828"/>
          </a:xfrm>
        </p:spPr>
        <p:txBody>
          <a:bodyPr>
            <a:normAutofit/>
          </a:bodyPr>
          <a:lstStyle/>
          <a:p>
            <a:r>
              <a:rPr lang="en-US" dirty="0" smtClean="0"/>
              <a:t>Initialize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b="1" dirty="0" smtClean="0"/>
              <a:t>randomly</a:t>
            </a:r>
          </a:p>
          <a:p>
            <a:r>
              <a:rPr lang="en-US" b="1" dirty="0"/>
              <a:t>w</a:t>
            </a:r>
            <a:r>
              <a:rPr lang="en-US" b="1" dirty="0" smtClean="0"/>
              <a:t>hile</a:t>
            </a:r>
            <a:r>
              <a:rPr lang="en-US" dirty="0" smtClean="0"/>
              <a:t> not converged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E-Step: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Set the </a:t>
            </a:r>
            <a:r>
              <a:rPr lang="en-US" b="1" dirty="0" smtClean="0">
                <a:solidFill>
                  <a:schemeClr val="accent1"/>
                </a:solidFill>
              </a:rPr>
              <a:t>latent variables </a:t>
            </a:r>
            <a:r>
              <a:rPr lang="en-US" dirty="0" smtClean="0"/>
              <a:t>to the the values that maximizes likelihood, </a:t>
            </a:r>
            <a:r>
              <a:rPr lang="en-US" sz="1600" dirty="0" smtClean="0"/>
              <a:t>treating parameters as observed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M-Step: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Set the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to the values that maximizes likelihood, </a:t>
            </a:r>
            <a:r>
              <a:rPr lang="en-US" sz="1600" dirty="0" smtClean="0"/>
              <a:t>treating latent variables as observed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433716" y="2556274"/>
            <a:ext cx="2548445" cy="987507"/>
            <a:chOff x="367589" y="2262310"/>
            <a:chExt cx="2548445" cy="987507"/>
          </a:xfrm>
        </p:grpSpPr>
        <p:sp>
          <p:nvSpPr>
            <p:cNvPr id="8" name="Content Placeholder 5"/>
            <p:cNvSpPr txBox="1">
              <a:spLocks/>
            </p:cNvSpPr>
            <p:nvPr/>
          </p:nvSpPr>
          <p:spPr>
            <a:xfrm>
              <a:off x="924407" y="2262310"/>
              <a:ext cx="1991627" cy="9875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Hallucinate some data</a:t>
              </a:r>
              <a:endParaRPr lang="en-US" i="1" dirty="0" smtClean="0"/>
            </a:p>
          </p:txBody>
        </p:sp>
        <p:sp>
          <p:nvSpPr>
            <p:cNvPr id="9" name="Left Arrow 8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33716" y="4305659"/>
            <a:ext cx="2582349" cy="1389438"/>
            <a:chOff x="367589" y="2523882"/>
            <a:chExt cx="2582349" cy="1389438"/>
          </a:xfrm>
        </p:grpSpPr>
        <p:sp>
          <p:nvSpPr>
            <p:cNvPr id="11" name="Content Placeholder 5"/>
            <p:cNvSpPr txBox="1">
              <a:spLocks/>
            </p:cNvSpPr>
            <p:nvPr/>
          </p:nvSpPr>
          <p:spPr>
            <a:xfrm>
              <a:off x="924407" y="2523882"/>
              <a:ext cx="2025531" cy="13894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Standard Bayes Net training</a:t>
              </a:r>
              <a:endParaRPr lang="en-US" i="1" dirty="0" smtClean="0"/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1972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 EM for Mixture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0" y="1209525"/>
            <a:ext cx="6976912" cy="535897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433716" y="2556274"/>
            <a:ext cx="2548445" cy="987507"/>
            <a:chOff x="367589" y="2262310"/>
            <a:chExt cx="2548445" cy="987507"/>
          </a:xfrm>
        </p:grpSpPr>
        <p:sp>
          <p:nvSpPr>
            <p:cNvPr id="8" name="Content Placeholder 5"/>
            <p:cNvSpPr txBox="1">
              <a:spLocks/>
            </p:cNvSpPr>
            <p:nvPr/>
          </p:nvSpPr>
          <p:spPr>
            <a:xfrm>
              <a:off x="924407" y="2262310"/>
              <a:ext cx="1991627" cy="9875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Implementation</a:t>
              </a:r>
              <a:r>
                <a:rPr lang="en-US" dirty="0" smtClean="0"/>
                <a:t>: For loop over possible values of latent variable</a:t>
              </a:r>
              <a:endParaRPr lang="en-US" dirty="0" smtClean="0"/>
            </a:p>
          </p:txBody>
        </p:sp>
        <p:sp>
          <p:nvSpPr>
            <p:cNvPr id="9" name="Left Arrow 8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33716" y="4305659"/>
            <a:ext cx="2582349" cy="1389438"/>
            <a:chOff x="367589" y="2523882"/>
            <a:chExt cx="2582349" cy="1389438"/>
          </a:xfrm>
        </p:grpSpPr>
        <p:sp>
          <p:nvSpPr>
            <p:cNvPr id="12" name="Content Placeholder 5"/>
            <p:cNvSpPr txBox="1">
              <a:spLocks/>
            </p:cNvSpPr>
            <p:nvPr/>
          </p:nvSpPr>
          <p:spPr>
            <a:xfrm>
              <a:off x="924407" y="2523882"/>
              <a:ext cx="2025531" cy="13894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Implementation</a:t>
              </a:r>
              <a:r>
                <a:rPr lang="en-US" dirty="0" smtClean="0"/>
                <a:t>: supervised Bayesian Network learning</a:t>
              </a:r>
              <a:endParaRPr lang="en-US" i="1" dirty="0" smtClean="0"/>
            </a:p>
          </p:txBody>
        </p:sp>
        <p:sp>
          <p:nvSpPr>
            <p:cNvPr id="13" name="Left Arrow 12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Left Arrow 13"/>
          <p:cNvSpPr/>
          <p:nvPr/>
        </p:nvSpPr>
        <p:spPr>
          <a:xfrm>
            <a:off x="6433716" y="5212519"/>
            <a:ext cx="609730" cy="482578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9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Gaussian Mixture-Model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64856" y="1254913"/>
            <a:ext cx="7921944" cy="587891"/>
            <a:chOff x="764856" y="1254913"/>
            <a:chExt cx="7921944" cy="587891"/>
          </a:xfrm>
        </p:grpSpPr>
        <p:sp>
          <p:nvSpPr>
            <p:cNvPr id="5" name="TextBox 4"/>
            <p:cNvSpPr txBox="1"/>
            <p:nvPr/>
          </p:nvSpPr>
          <p:spPr>
            <a:xfrm>
              <a:off x="764856" y="1254913"/>
              <a:ext cx="7921944" cy="5878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Data: </a:t>
              </a:r>
              <a:endParaRPr lang="en-US" sz="2400" dirty="0" smtClean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35" t="68335" r="24290"/>
            <a:stretch/>
          </p:blipFill>
          <p:spPr>
            <a:xfrm>
              <a:off x="1814239" y="1324189"/>
              <a:ext cx="4191846" cy="390837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64856" y="2904291"/>
            <a:ext cx="7921944" cy="1727631"/>
            <a:chOff x="764856" y="2904291"/>
            <a:chExt cx="7921944" cy="1727631"/>
          </a:xfrm>
        </p:grpSpPr>
        <p:sp>
          <p:nvSpPr>
            <p:cNvPr id="4" name="TextBox 3"/>
            <p:cNvSpPr txBox="1"/>
            <p:nvPr/>
          </p:nvSpPr>
          <p:spPr>
            <a:xfrm>
              <a:off x="764856" y="2904291"/>
              <a:ext cx="7921944" cy="172763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 anchor="t">
              <a:noAutofit/>
            </a:bodyPr>
            <a:lstStyle/>
            <a:p>
              <a:r>
                <a:rPr lang="en-US" sz="2400" b="1" dirty="0" smtClean="0"/>
                <a:t>Model</a:t>
              </a:r>
              <a:r>
                <a:rPr lang="en-US" sz="2400" b="1" dirty="0" smtClean="0"/>
                <a:t>:</a:t>
              </a:r>
              <a:endParaRPr lang="en-US" sz="2400" b="1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02173" y="2963889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Joint:</a:t>
              </a:r>
              <a:endParaRPr lang="en-US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02173" y="3657927"/>
              <a:ext cx="1223246" cy="5072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dirty="0" smtClean="0"/>
                <a:t>Marginal:</a:t>
              </a:r>
              <a:endParaRPr lang="en-US" dirty="0" smtClean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64856" y="4631922"/>
            <a:ext cx="7921944" cy="20895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(Marginal) Log-likelihood</a:t>
            </a:r>
            <a:r>
              <a:rPr lang="en-US" sz="2400" b="1" dirty="0" smtClean="0"/>
              <a:t>:</a:t>
            </a:r>
            <a:endParaRPr lang="en-US" sz="2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64856" y="1842805"/>
            <a:ext cx="7921944" cy="10614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Generative Story:</a:t>
            </a:r>
            <a:endParaRPr lang="en-US" sz="2400" b="1" dirty="0" smtClean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38" y="1977925"/>
            <a:ext cx="2840973" cy="770143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41" y="3511937"/>
            <a:ext cx="4676638" cy="833696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00" y="3069428"/>
            <a:ext cx="4486079" cy="285839"/>
          </a:xfrm>
          <a:prstGeom prst="rect">
            <a:avLst/>
          </a:prstGeom>
        </p:spPr>
      </p:pic>
      <p:pic>
        <p:nvPicPr>
          <p:cNvPr id="26" name="Picture 2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742" y="5007162"/>
            <a:ext cx="4597335" cy="153688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7256078" y="142537"/>
            <a:ext cx="1843946" cy="1061934"/>
            <a:chOff x="2073704" y="2240327"/>
            <a:chExt cx="2967722" cy="1709120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Arrow Connector 30"/>
            <p:cNvCxnSpPr>
              <a:stCxn id="32" idx="4"/>
              <a:endCxn id="28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3" name="Straight Arrow Connector 32"/>
            <p:cNvCxnSpPr>
              <a:stCxn id="32" idx="4"/>
              <a:endCxn id="30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4"/>
              <a:endCxn id="29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…</a:t>
              </a:r>
              <a:endParaRPr lang="en-US" sz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986674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Gaussian Discriminant 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4856" y="1254913"/>
            <a:ext cx="7921944" cy="5878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Data: 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64856" y="2904291"/>
            <a:ext cx="7921944" cy="17276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Model</a:t>
            </a:r>
            <a:r>
              <a:rPr lang="en-US" sz="2400" b="1" dirty="0" smtClean="0"/>
              <a:t>:</a:t>
            </a:r>
            <a:endParaRPr lang="en-US" sz="2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802173" y="2963889"/>
            <a:ext cx="1223246" cy="50723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dirty="0" smtClean="0"/>
              <a:t>Joint: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764856" y="4631922"/>
            <a:ext cx="7921944" cy="20895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Log-likelihood</a:t>
            </a:r>
            <a:r>
              <a:rPr lang="en-US" sz="2400" b="1" dirty="0" smtClean="0"/>
              <a:t>:</a:t>
            </a:r>
            <a:endParaRPr lang="en-US" sz="2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64856" y="1842805"/>
            <a:ext cx="7921944" cy="10614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Generative Story:</a:t>
            </a:r>
            <a:endParaRPr lang="en-US" sz="2400" b="1" dirty="0" smtClean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38" y="1977925"/>
            <a:ext cx="2840973" cy="770143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100" y="3069428"/>
            <a:ext cx="4486079" cy="285839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73" y="1396456"/>
            <a:ext cx="5826761" cy="280194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32" y="4988432"/>
            <a:ext cx="5353327" cy="1551592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7256078" y="142537"/>
            <a:ext cx="1843946" cy="1061934"/>
            <a:chOff x="2073704" y="2240327"/>
            <a:chExt cx="2967722" cy="1709120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Arrow Connector 30"/>
            <p:cNvCxnSpPr>
              <a:stCxn id="32" idx="4"/>
              <a:endCxn id="28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3" name="Straight Arrow Connector 32"/>
            <p:cNvCxnSpPr>
              <a:stCxn id="32" idx="4"/>
              <a:endCxn id="30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4"/>
              <a:endCxn id="29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…</a:t>
              </a:r>
              <a:endParaRPr lang="en-US" sz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725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Gaussian Discriminant 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4856" y="1254913"/>
            <a:ext cx="7921944" cy="5878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Data: </a:t>
            </a:r>
            <a:endParaRPr lang="en-US" sz="24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764856" y="1842805"/>
            <a:ext cx="7921944" cy="9587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Log-likelihood</a:t>
            </a:r>
            <a:r>
              <a:rPr lang="en-US" sz="2400" b="1" dirty="0" smtClean="0"/>
              <a:t>:</a:t>
            </a:r>
            <a:endParaRPr lang="en-US" sz="2400" b="1" dirty="0" smtClean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73" y="1396456"/>
            <a:ext cx="5826761" cy="280194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7256078" y="142537"/>
            <a:ext cx="1843946" cy="1061934"/>
            <a:chOff x="2073704" y="2240327"/>
            <a:chExt cx="2967722" cy="1709120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207370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4602514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M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864645" y="3512916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Arrow Connector 30"/>
            <p:cNvCxnSpPr>
              <a:stCxn id="32" idx="4"/>
              <a:endCxn id="28" idx="0"/>
            </p:cNvCxnSpPr>
            <p:nvPr/>
          </p:nvCxnSpPr>
          <p:spPr>
            <a:xfrm flipH="1">
              <a:off x="2293160" y="2676858"/>
              <a:ext cx="1290351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364055" y="2240327"/>
              <a:ext cx="438912" cy="4365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Z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3" name="Straight Arrow Connector 32"/>
            <p:cNvCxnSpPr>
              <a:stCxn id="32" idx="4"/>
              <a:endCxn id="30" idx="0"/>
            </p:cNvCxnSpPr>
            <p:nvPr/>
          </p:nvCxnSpPr>
          <p:spPr>
            <a:xfrm flipH="1">
              <a:off x="3084101" y="2676858"/>
              <a:ext cx="499410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4"/>
              <a:endCxn id="29" idx="0"/>
            </p:cNvCxnSpPr>
            <p:nvPr/>
          </p:nvCxnSpPr>
          <p:spPr>
            <a:xfrm>
              <a:off x="3583511" y="2676858"/>
              <a:ext cx="1238459" cy="83605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583511" y="3512916"/>
              <a:ext cx="861314" cy="43653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200" dirty="0" smtClean="0"/>
                <a:t>…</a:t>
              </a:r>
              <a:endParaRPr lang="en-US" sz="1200" dirty="0" smtClean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64856" y="2801567"/>
            <a:ext cx="7921944" cy="39199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r>
              <a:rPr lang="en-US" sz="2400" b="1" dirty="0" smtClean="0"/>
              <a:t>Maximum Likelihood Estimates:</a:t>
            </a:r>
            <a:br>
              <a:rPr lang="en-US" sz="2400" b="1" dirty="0" smtClean="0"/>
            </a:br>
            <a:r>
              <a:rPr lang="en-US" sz="2400" dirty="0" smtClean="0"/>
              <a:t>Take the derivative of the </a:t>
            </a:r>
            <a:r>
              <a:rPr lang="en-US" sz="2400" dirty="0" err="1" smtClean="0"/>
              <a:t>Lagrangian</a:t>
            </a:r>
            <a:r>
              <a:rPr lang="en-US" sz="2400" dirty="0" smtClean="0"/>
              <a:t>, set it equal to zero and solve.</a:t>
            </a:r>
            <a:endParaRPr lang="en-US" sz="2400" b="1" dirty="0" smtClean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797" y="3722216"/>
            <a:ext cx="5969162" cy="2634134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006" y="1909737"/>
            <a:ext cx="5322522" cy="701211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427830" y="3913440"/>
            <a:ext cx="2554331" cy="793162"/>
            <a:chOff x="395607" y="2523882"/>
            <a:chExt cx="2554331" cy="793162"/>
          </a:xfrm>
        </p:grpSpPr>
        <p:sp>
          <p:nvSpPr>
            <p:cNvPr id="36" name="Content Placeholder 5"/>
            <p:cNvSpPr txBox="1">
              <a:spLocks/>
            </p:cNvSpPr>
            <p:nvPr/>
          </p:nvSpPr>
          <p:spPr>
            <a:xfrm>
              <a:off x="924407" y="2523882"/>
              <a:ext cx="2025531" cy="77451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Implementation</a:t>
              </a:r>
              <a:r>
                <a:rPr lang="en-US" dirty="0" smtClean="0"/>
                <a:t>: </a:t>
              </a:r>
              <a:br>
                <a:rPr lang="en-US" dirty="0" smtClean="0"/>
              </a:br>
              <a:r>
                <a:rPr lang="en-US" dirty="0" smtClean="0"/>
                <a:t>Just counting </a:t>
              </a:r>
              <a:endParaRPr lang="en-US" i="1" dirty="0" smtClean="0"/>
            </a:p>
          </p:txBody>
        </p:sp>
        <p:sp>
          <p:nvSpPr>
            <p:cNvPr id="37" name="Left Arrow 36"/>
            <p:cNvSpPr/>
            <p:nvPr/>
          </p:nvSpPr>
          <p:spPr>
            <a:xfrm rot="19980296">
              <a:off x="395607" y="2834466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5397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 EM for GMMs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90" y="1111288"/>
            <a:ext cx="6124822" cy="568134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433716" y="2345309"/>
            <a:ext cx="2548445" cy="987507"/>
            <a:chOff x="367589" y="2262310"/>
            <a:chExt cx="2548445" cy="987507"/>
          </a:xfrm>
        </p:grpSpPr>
        <p:sp>
          <p:nvSpPr>
            <p:cNvPr id="6" name="Content Placeholder 5"/>
            <p:cNvSpPr txBox="1">
              <a:spLocks/>
            </p:cNvSpPr>
            <p:nvPr/>
          </p:nvSpPr>
          <p:spPr>
            <a:xfrm>
              <a:off x="924407" y="2262310"/>
              <a:ext cx="1991627" cy="9875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Implementation</a:t>
              </a:r>
              <a:r>
                <a:rPr lang="en-US" dirty="0" smtClean="0"/>
                <a:t>: For loop over possible values of latent variable</a:t>
              </a:r>
              <a:endParaRPr lang="en-US" i="1" dirty="0" smtClean="0"/>
            </a:p>
          </p:txBody>
        </p:sp>
        <p:sp>
          <p:nvSpPr>
            <p:cNvPr id="7" name="Left Arrow 6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33716" y="4305659"/>
            <a:ext cx="2582349" cy="1389438"/>
            <a:chOff x="367589" y="2523882"/>
            <a:chExt cx="2582349" cy="1389438"/>
          </a:xfrm>
        </p:grpSpPr>
        <p:sp>
          <p:nvSpPr>
            <p:cNvPr id="9" name="Content Placeholder 5"/>
            <p:cNvSpPr txBox="1">
              <a:spLocks/>
            </p:cNvSpPr>
            <p:nvPr/>
          </p:nvSpPr>
          <p:spPr>
            <a:xfrm>
              <a:off x="924407" y="2523882"/>
              <a:ext cx="2025531" cy="13894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Implementation</a:t>
              </a:r>
              <a:r>
                <a:rPr lang="en-US" dirty="0" smtClean="0"/>
                <a:t>: </a:t>
              </a:r>
              <a:br>
                <a:rPr lang="en-US" dirty="0" smtClean="0"/>
              </a:br>
              <a:r>
                <a:rPr lang="en-US" dirty="0" smtClean="0"/>
                <a:t>Just counting as in supervised setting</a:t>
              </a:r>
              <a:endParaRPr lang="en-US" i="1" dirty="0" smtClean="0"/>
            </a:p>
          </p:txBody>
        </p:sp>
        <p:sp>
          <p:nvSpPr>
            <p:cNvPr id="10" name="Left Arrow 9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4476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</a:t>
            </a:r>
            <a:r>
              <a:rPr lang="en-US" dirty="0" smtClean="0"/>
              <a:t>means as Hard EM</a:t>
            </a:r>
            <a:endParaRPr lang="en-US" dirty="0"/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160" y="1025961"/>
            <a:ext cx="8229600" cy="33900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Loop:</a:t>
            </a:r>
            <a:endParaRPr lang="en-US" dirty="0"/>
          </a:p>
          <a:p>
            <a:pPr lvl="1"/>
            <a:r>
              <a:rPr lang="en-US" dirty="0"/>
              <a:t>For each point n=1 to N,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	compute its cluster label:</a:t>
            </a:r>
          </a:p>
          <a:p>
            <a:pPr lvl="1">
              <a:buFont typeface="Wingdings" pitchFamily="2" charset="2"/>
              <a:buNone/>
            </a:pPr>
            <a:endParaRPr lang="en-US" dirty="0"/>
          </a:p>
          <a:p>
            <a:pPr lvl="1">
              <a:buFont typeface="Wingdings" pitchFamily="2" charset="2"/>
              <a:buNone/>
            </a:pPr>
            <a:endParaRPr lang="en-US" dirty="0"/>
          </a:p>
          <a:p>
            <a:pPr lvl="1"/>
            <a:r>
              <a:rPr lang="en-US" dirty="0"/>
              <a:t>For each cluster k=1:</a:t>
            </a:r>
            <a:r>
              <a:rPr lang="en-US" dirty="0" smtClean="0"/>
              <a:t>K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81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635500"/>
            <a:ext cx="87153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813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6827"/>
              </p:ext>
            </p:extLst>
          </p:nvPr>
        </p:nvGraphicFramePr>
        <p:xfrm>
          <a:off x="2335310" y="2511051"/>
          <a:ext cx="445293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0" name="Equation" r:id="rId5" imgW="2463480" imgH="291960" progId="Equation.3">
                  <p:embed/>
                </p:oleObj>
              </mc:Choice>
              <mc:Fallback>
                <p:oleObj name="Equation" r:id="rId5" imgW="246348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5310" y="2511051"/>
                        <a:ext cx="4452938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27861"/>
              </p:ext>
            </p:extLst>
          </p:nvPr>
        </p:nvGraphicFramePr>
        <p:xfrm>
          <a:off x="1608235" y="3555626"/>
          <a:ext cx="24399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1" name="Equation" r:id="rId7" imgW="1447560" imgH="507960" progId="Equation.3">
                  <p:embed/>
                </p:oleObj>
              </mc:Choice>
              <mc:Fallback>
                <p:oleObj name="Equation" r:id="rId7" imgW="144756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235" y="3555626"/>
                        <a:ext cx="2439988" cy="86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285745"/>
              </p:ext>
            </p:extLst>
          </p:nvPr>
        </p:nvGraphicFramePr>
        <p:xfrm>
          <a:off x="5462685" y="3781051"/>
          <a:ext cx="10064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2" name="Equation" r:id="rId9" imgW="596880" imgH="241200" progId="Equation.3">
                  <p:embed/>
                </p:oleObj>
              </mc:Choice>
              <mc:Fallback>
                <p:oleObj name="Equation" r:id="rId9" imgW="596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685" y="3781051"/>
                        <a:ext cx="1006475" cy="407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3562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(Soft) 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standard EM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5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(Soft) EM for GMM</a:t>
            </a:r>
            <a:endParaRPr lang="en-US" dirty="0"/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0760"/>
            <a:ext cx="8229600" cy="12639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Start: </a:t>
            </a:r>
          </a:p>
          <a:p>
            <a:pPr lvl="1"/>
            <a:r>
              <a:rPr lang="en-US" dirty="0"/>
              <a:t>"Guess" the centroid </a:t>
            </a:r>
            <a:r>
              <a:rPr lang="en-US" i="1" dirty="0" err="1">
                <a:latin typeface="Symbol" pitchFamily="18" charset="2"/>
              </a:rPr>
              <a:t>m</a:t>
            </a:r>
            <a:r>
              <a:rPr lang="en-US" i="1" baseline="-25000" dirty="0" err="1"/>
              <a:t>k</a:t>
            </a:r>
            <a:r>
              <a:rPr lang="en-US" dirty="0"/>
              <a:t> and </a:t>
            </a:r>
            <a:r>
              <a:rPr lang="en-US" dirty="0" err="1"/>
              <a:t>coveriance</a:t>
            </a:r>
            <a:r>
              <a:rPr lang="en-US" dirty="0"/>
              <a:t> </a:t>
            </a:r>
            <a:r>
              <a:rPr lang="en-US" i="1" dirty="0" err="1">
                <a:latin typeface="Symbol" pitchFamily="18" charset="2"/>
              </a:rPr>
              <a:t>S</a:t>
            </a:r>
            <a:r>
              <a:rPr lang="en-US" i="1" baseline="-25000" dirty="0" err="1"/>
              <a:t>k</a:t>
            </a:r>
            <a:r>
              <a:rPr lang="en-US" dirty="0"/>
              <a:t> of each of the K clusters </a:t>
            </a:r>
          </a:p>
          <a:p>
            <a:r>
              <a:rPr lang="en-US" dirty="0" smtClean="0"/>
              <a:t>Loop:</a:t>
            </a:r>
            <a:endParaRPr lang="en-US" dirty="0"/>
          </a:p>
        </p:txBody>
      </p:sp>
      <p:pic>
        <p:nvPicPr>
          <p:cNvPr id="793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68368"/>
            <a:ext cx="6877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9142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(Soft) Expectation-Maximization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1210760"/>
            <a:ext cx="5911151" cy="5044828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Initialize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b="1" dirty="0" smtClean="0"/>
              <a:t>randomly</a:t>
            </a:r>
          </a:p>
          <a:p>
            <a:r>
              <a:rPr lang="en-US" b="1" dirty="0"/>
              <a:t>w</a:t>
            </a:r>
            <a:r>
              <a:rPr lang="en-US" b="1" dirty="0" smtClean="0"/>
              <a:t>hile</a:t>
            </a:r>
            <a:r>
              <a:rPr lang="en-US" dirty="0" smtClean="0"/>
              <a:t> not converged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E-Step: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Create</a:t>
            </a:r>
            <a:r>
              <a:rPr lang="en-US" dirty="0" smtClean="0"/>
              <a:t> one training example for each possible value of the </a:t>
            </a:r>
            <a:r>
              <a:rPr lang="en-US" b="1" dirty="0" smtClean="0">
                <a:solidFill>
                  <a:schemeClr val="accent1"/>
                </a:solidFill>
              </a:rPr>
              <a:t>latent variables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Weight</a:t>
            </a:r>
            <a:r>
              <a:rPr lang="en-US" dirty="0" smtClean="0"/>
              <a:t> each example according to model’s confidence</a:t>
            </a:r>
            <a:br>
              <a:rPr lang="en-US" dirty="0" smtClean="0"/>
            </a:br>
            <a:r>
              <a:rPr lang="en-US" sz="1600" dirty="0" smtClean="0"/>
              <a:t>Treat parameters as observed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M-Step: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Set the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to the values that maximizes likelihood</a:t>
            </a:r>
            <a:br>
              <a:rPr lang="en-US" dirty="0" smtClean="0"/>
            </a:br>
            <a:r>
              <a:rPr lang="en-US" sz="1600" dirty="0" smtClean="0"/>
              <a:t>Treat pseudo-counts from above as observed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24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433716" y="2556274"/>
            <a:ext cx="2548445" cy="987507"/>
            <a:chOff x="367589" y="2262310"/>
            <a:chExt cx="2548445" cy="987507"/>
          </a:xfrm>
        </p:grpSpPr>
        <p:sp>
          <p:nvSpPr>
            <p:cNvPr id="8" name="Content Placeholder 5"/>
            <p:cNvSpPr txBox="1">
              <a:spLocks/>
            </p:cNvSpPr>
            <p:nvPr/>
          </p:nvSpPr>
          <p:spPr>
            <a:xfrm>
              <a:off x="924407" y="2262310"/>
              <a:ext cx="1991627" cy="9875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Hallucinate some data</a:t>
              </a:r>
              <a:endParaRPr lang="en-US" i="1" dirty="0" smtClean="0"/>
            </a:p>
          </p:txBody>
        </p:sp>
        <p:sp>
          <p:nvSpPr>
            <p:cNvPr id="9" name="Left Arrow 8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33716" y="4305659"/>
            <a:ext cx="2582349" cy="1389438"/>
            <a:chOff x="367589" y="2523882"/>
            <a:chExt cx="2582349" cy="1389438"/>
          </a:xfrm>
        </p:grpSpPr>
        <p:sp>
          <p:nvSpPr>
            <p:cNvPr id="11" name="Content Placeholder 5"/>
            <p:cNvSpPr txBox="1">
              <a:spLocks/>
            </p:cNvSpPr>
            <p:nvPr/>
          </p:nvSpPr>
          <p:spPr>
            <a:xfrm>
              <a:off x="924407" y="2523882"/>
              <a:ext cx="2025531" cy="13894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Standard Bayes Net training</a:t>
              </a:r>
              <a:endParaRPr lang="en-US" i="1" dirty="0" smtClean="0"/>
            </a:p>
          </p:txBody>
        </p:sp>
        <p:sp>
          <p:nvSpPr>
            <p:cNvPr id="12" name="Left Arrow 11"/>
            <p:cNvSpPr/>
            <p:nvPr/>
          </p:nvSpPr>
          <p:spPr>
            <a:xfrm>
              <a:off x="367589" y="2556274"/>
              <a:ext cx="609730" cy="482578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4763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Posterior Inference </a:t>
            </a:r>
            <a:br>
              <a:rPr lang="en-US" dirty="0" smtClean="0"/>
            </a:br>
            <a:r>
              <a:rPr lang="en-US" dirty="0" smtClean="0"/>
              <a:t>for Mixture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25</a:t>
            </a:fld>
            <a:endParaRPr lang="en-US"/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11" y="2381331"/>
            <a:ext cx="8022767" cy="1758627"/>
          </a:xfrm>
          <a:prstGeom prst="rect">
            <a:avLst/>
          </a:prstGeom>
          <a:solidFill>
            <a:srgbClr val="D59988"/>
          </a:solidFill>
        </p:spPr>
      </p:pic>
    </p:spTree>
    <p:extLst>
      <p:ext uri="{BB962C8B-B14F-4D97-AF65-F5344CB8AC3E}">
        <p14:creationId xmlns:p14="http://schemas.microsoft.com/office/powerpoint/2010/main" val="181598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(Soft) EM for GMM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7" y="1119222"/>
            <a:ext cx="6225322" cy="5421268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6063376" y="1614813"/>
            <a:ext cx="3080624" cy="4741537"/>
          </a:xfrm>
          <a:prstGeom prst="rect">
            <a:avLst/>
          </a:prstGeom>
          <a:solidFill>
            <a:srgbClr val="D9D9D9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Initialize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b="1" dirty="0" smtClean="0"/>
              <a:t>randomly</a:t>
            </a:r>
          </a:p>
          <a:p>
            <a:r>
              <a:rPr lang="en-US" b="1" dirty="0" smtClean="0"/>
              <a:t>while</a:t>
            </a:r>
            <a:r>
              <a:rPr lang="en-US" dirty="0" smtClean="0"/>
              <a:t> not converged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E-Step: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Create</a:t>
            </a:r>
            <a:r>
              <a:rPr lang="en-US" dirty="0" smtClean="0"/>
              <a:t> one training example for each possible value of the </a:t>
            </a:r>
            <a:r>
              <a:rPr lang="en-US" b="1" dirty="0" smtClean="0">
                <a:solidFill>
                  <a:schemeClr val="accent1"/>
                </a:solidFill>
              </a:rPr>
              <a:t>latent variables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Weight</a:t>
            </a:r>
            <a:r>
              <a:rPr lang="en-US" dirty="0" smtClean="0"/>
              <a:t> each example according to model’s confidence</a:t>
            </a:r>
            <a:br>
              <a:rPr lang="en-US" dirty="0" smtClean="0"/>
            </a:br>
            <a:r>
              <a:rPr lang="en-US" sz="1600" dirty="0" smtClean="0"/>
              <a:t>Treat parameters as observed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 smtClean="0"/>
              <a:t>M-Step: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Set the </a:t>
            </a:r>
            <a:r>
              <a:rPr lang="en-US" b="1" dirty="0" smtClean="0">
                <a:solidFill>
                  <a:schemeClr val="accent3"/>
                </a:solidFill>
              </a:rPr>
              <a:t>parameters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r>
              <a:rPr lang="en-US" dirty="0" smtClean="0"/>
              <a:t>to the values that maximizes likelihood</a:t>
            </a:r>
            <a:br>
              <a:rPr lang="en-US" dirty="0" smtClean="0"/>
            </a:br>
            <a:r>
              <a:rPr lang="en-US" sz="1600" dirty="0" smtClean="0"/>
              <a:t>Treat pseudo-counts from above as observed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107908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21810" y="1109160"/>
            <a:ext cx="4622190" cy="4419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endParaRPr lang="en-US" sz="2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0" y="1109160"/>
            <a:ext cx="4622190" cy="44192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noAutofit/>
          </a:bodyPr>
          <a:lstStyle/>
          <a:p>
            <a:endParaRPr lang="en-US" sz="2400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 EM vs. Soft EM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028" y="1231285"/>
            <a:ext cx="4612760" cy="4016982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8" y="1231285"/>
            <a:ext cx="4607583" cy="401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5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(Soft) EM for GMM</a:t>
            </a:r>
            <a:endParaRPr lang="en-US" dirty="0"/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0760"/>
            <a:ext cx="8229600" cy="12639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Start: </a:t>
            </a:r>
          </a:p>
          <a:p>
            <a:pPr lvl="1"/>
            <a:r>
              <a:rPr lang="en-US" dirty="0"/>
              <a:t>"Guess" the centroid </a:t>
            </a:r>
            <a:r>
              <a:rPr lang="en-US" i="1" dirty="0" err="1">
                <a:latin typeface="Symbol" pitchFamily="18" charset="2"/>
              </a:rPr>
              <a:t>m</a:t>
            </a:r>
            <a:r>
              <a:rPr lang="en-US" i="1" baseline="-25000" dirty="0" err="1"/>
              <a:t>k</a:t>
            </a:r>
            <a:r>
              <a:rPr lang="en-US" dirty="0"/>
              <a:t> and </a:t>
            </a:r>
            <a:r>
              <a:rPr lang="en-US" dirty="0" err="1"/>
              <a:t>coveriance</a:t>
            </a:r>
            <a:r>
              <a:rPr lang="en-US" dirty="0"/>
              <a:t> </a:t>
            </a:r>
            <a:r>
              <a:rPr lang="en-US" i="1" dirty="0" err="1">
                <a:latin typeface="Symbol" pitchFamily="18" charset="2"/>
              </a:rPr>
              <a:t>S</a:t>
            </a:r>
            <a:r>
              <a:rPr lang="en-US" i="1" baseline="-25000" dirty="0" err="1"/>
              <a:t>k</a:t>
            </a:r>
            <a:r>
              <a:rPr lang="en-US" dirty="0"/>
              <a:t> of each of the K clusters </a:t>
            </a:r>
          </a:p>
          <a:p>
            <a:r>
              <a:rPr lang="en-US" dirty="0" smtClean="0"/>
              <a:t>Loop:</a:t>
            </a:r>
            <a:endParaRPr lang="en-US" dirty="0"/>
          </a:p>
        </p:txBody>
      </p:sp>
      <p:pic>
        <p:nvPicPr>
          <p:cNvPr id="793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68368"/>
            <a:ext cx="68770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541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EM Work?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46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8017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Theory underlying EM</a:t>
            </a:r>
          </a:p>
        </p:txBody>
      </p:sp>
      <p:sp>
        <p:nvSpPr>
          <p:cNvPr id="8018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are we doing?</a:t>
            </a:r>
          </a:p>
          <a:p>
            <a:endParaRPr lang="en-US"/>
          </a:p>
          <a:p>
            <a:r>
              <a:rPr lang="en-US"/>
              <a:t>Recall that according to MLE, we intend to learn the model parameter that would have maximize the likelihood of the data. </a:t>
            </a:r>
          </a:p>
          <a:p>
            <a:endParaRPr lang="en-US"/>
          </a:p>
          <a:p>
            <a:r>
              <a:rPr lang="en-US"/>
              <a:t>But we do not observe </a:t>
            </a:r>
            <a:r>
              <a:rPr lang="en-US" i="1">
                <a:latin typeface="Times New Roman" pitchFamily="18" charset="0"/>
              </a:rPr>
              <a:t>z</a:t>
            </a:r>
            <a:r>
              <a:rPr lang="en-US"/>
              <a:t>, so computing </a:t>
            </a:r>
          </a:p>
          <a:p>
            <a:endParaRPr lang="en-US"/>
          </a:p>
          <a:p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	is difficult!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What shall we do?</a:t>
            </a:r>
          </a:p>
        </p:txBody>
      </p:sp>
      <p:graphicFrame>
        <p:nvGraphicFramePr>
          <p:cNvPr id="801801" name="Object 9"/>
          <p:cNvGraphicFramePr>
            <a:graphicFrameLocks noChangeAspect="1"/>
          </p:cNvGraphicFramePr>
          <p:nvPr/>
        </p:nvGraphicFramePr>
        <p:xfrm>
          <a:off x="1600200" y="4646613"/>
          <a:ext cx="5957888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5" name="Equation" r:id="rId4" imgW="3340080" imgH="342720" progId="Equation.3">
                  <p:embed/>
                </p:oleObj>
              </mc:Choice>
              <mc:Fallback>
                <p:oleObj name="Equation" r:id="rId4" imgW="334008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646613"/>
                        <a:ext cx="5957888" cy="61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0" name="TextBox 9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972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 &amp; Incomplete Log Likelihoods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07400" cy="4411663"/>
          </a:xfrm>
        </p:spPr>
        <p:txBody>
          <a:bodyPr/>
          <a:lstStyle/>
          <a:p>
            <a:r>
              <a:rPr lang="en-US"/>
              <a:t>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/>
              <a:t>Let </a:t>
            </a:r>
            <a:r>
              <a:rPr lang="en-US" sz="1800" i="1">
                <a:latin typeface="Comic Sans MS" pitchFamily="66" charset="0"/>
              </a:rPr>
              <a:t>X</a:t>
            </a:r>
            <a:r>
              <a:rPr lang="en-US" sz="1800"/>
              <a:t> denote the observable variable(s), and </a:t>
            </a:r>
            <a:r>
              <a:rPr lang="en-US" sz="1800" i="1">
                <a:latin typeface="Comic Sans MS" pitchFamily="66" charset="0"/>
              </a:rPr>
              <a:t>Z</a:t>
            </a:r>
            <a:r>
              <a:rPr lang="en-US" sz="1800"/>
              <a:t> denote the latent variable(s). </a:t>
            </a:r>
          </a:p>
          <a:p>
            <a:pPr lvl="1">
              <a:buFont typeface="Wingdings" pitchFamily="2" charset="2"/>
              <a:buNone/>
            </a:pPr>
            <a:r>
              <a:rPr lang="en-US" sz="1800"/>
              <a:t>If </a:t>
            </a:r>
            <a:r>
              <a:rPr lang="en-US" sz="1800" i="1">
                <a:latin typeface="Comic Sans MS" pitchFamily="66" charset="0"/>
              </a:rPr>
              <a:t>Z</a:t>
            </a:r>
            <a:r>
              <a:rPr lang="en-US" sz="1800"/>
              <a:t> could be observed, then</a:t>
            </a:r>
          </a:p>
          <a:p>
            <a:pPr lvl="1">
              <a:buFont typeface="Wingdings" pitchFamily="2" charset="2"/>
              <a:buNone/>
            </a:pPr>
            <a:endParaRPr lang="en-US" sz="1800"/>
          </a:p>
          <a:p>
            <a:pPr lvl="1"/>
            <a:endParaRPr lang="en-US" sz="300"/>
          </a:p>
          <a:p>
            <a:pPr lvl="1"/>
            <a:r>
              <a:rPr lang="en-US">
                <a:solidFill>
                  <a:srgbClr val="669900"/>
                </a:solidFill>
              </a:rPr>
              <a:t>Usually, optimizing </a:t>
            </a:r>
            <a:r>
              <a:rPr lang="en-US" i="1">
                <a:solidFill>
                  <a:srgbClr val="669900"/>
                </a:solidFill>
                <a:latin typeface="Script MT Bold" pitchFamily="66" charset="0"/>
              </a:rPr>
              <a:t>l</a:t>
            </a:r>
            <a:r>
              <a:rPr lang="en-US" baseline="-25000">
                <a:solidFill>
                  <a:srgbClr val="669900"/>
                </a:solidFill>
              </a:rPr>
              <a:t>c</a:t>
            </a:r>
            <a:r>
              <a:rPr lang="en-US">
                <a:solidFill>
                  <a:srgbClr val="669900"/>
                </a:solidFill>
              </a:rPr>
              <a:t>() given both </a:t>
            </a:r>
            <a:r>
              <a:rPr lang="en-US" i="1">
                <a:solidFill>
                  <a:srgbClr val="669900"/>
                </a:solidFill>
                <a:latin typeface="Comic Sans MS" pitchFamily="66" charset="0"/>
              </a:rPr>
              <a:t>z</a:t>
            </a:r>
            <a:r>
              <a:rPr lang="en-US">
                <a:solidFill>
                  <a:srgbClr val="669900"/>
                </a:solidFill>
              </a:rPr>
              <a:t> and </a:t>
            </a:r>
            <a:r>
              <a:rPr lang="en-US" i="1">
                <a:solidFill>
                  <a:srgbClr val="669900"/>
                </a:solidFill>
                <a:latin typeface="Comic Sans MS" pitchFamily="66" charset="0"/>
              </a:rPr>
              <a:t>x</a:t>
            </a:r>
            <a:r>
              <a:rPr lang="en-US">
                <a:solidFill>
                  <a:srgbClr val="669900"/>
                </a:solidFill>
              </a:rPr>
              <a:t> is straightforward (c.f. MLE for fully observed models).</a:t>
            </a:r>
          </a:p>
          <a:p>
            <a:pPr lvl="1"/>
            <a:r>
              <a:rPr lang="en-US">
                <a:solidFill>
                  <a:srgbClr val="669900"/>
                </a:solidFill>
              </a:rPr>
              <a:t>Recalled that in this case the objective for, e.g., MLE, decomposes into a sum of factors, the parameter for each factor can be estimated separately.</a:t>
            </a:r>
          </a:p>
          <a:p>
            <a:pPr lvl="1"/>
            <a:r>
              <a:rPr lang="en-US" b="1">
                <a:solidFill>
                  <a:srgbClr val="669900"/>
                </a:solidFill>
              </a:rPr>
              <a:t>But given that </a:t>
            </a:r>
            <a:r>
              <a:rPr lang="en-US" b="1" i="1">
                <a:solidFill>
                  <a:srgbClr val="669900"/>
                </a:solidFill>
                <a:latin typeface="Comic Sans MS" pitchFamily="66" charset="0"/>
              </a:rPr>
              <a:t>Z</a:t>
            </a:r>
            <a:r>
              <a:rPr lang="en-US" b="1">
                <a:solidFill>
                  <a:srgbClr val="669900"/>
                </a:solidFill>
              </a:rPr>
              <a:t>  is not observed, </a:t>
            </a:r>
            <a:r>
              <a:rPr lang="en-US" b="1" i="1">
                <a:solidFill>
                  <a:srgbClr val="669900"/>
                </a:solidFill>
                <a:latin typeface="Script MT Bold" pitchFamily="66" charset="0"/>
              </a:rPr>
              <a:t>l</a:t>
            </a:r>
            <a:r>
              <a:rPr lang="en-US" b="1" baseline="-25000">
                <a:solidFill>
                  <a:srgbClr val="669900"/>
                </a:solidFill>
              </a:rPr>
              <a:t>c</a:t>
            </a:r>
            <a:r>
              <a:rPr lang="en-US" b="1">
                <a:solidFill>
                  <a:srgbClr val="669900"/>
                </a:solidFill>
              </a:rPr>
              <a:t>() is a random quantity, cannot be maximized directly</a:t>
            </a:r>
            <a:r>
              <a:rPr lang="en-US">
                <a:solidFill>
                  <a:srgbClr val="669900"/>
                </a:solidFill>
              </a:rPr>
              <a:t>.</a:t>
            </a:r>
          </a:p>
          <a:p>
            <a:pPr lvl="1"/>
            <a:endParaRPr lang="en-US" sz="700">
              <a:solidFill>
                <a:srgbClr val="669900"/>
              </a:solidFill>
            </a:endParaRPr>
          </a:p>
          <a:p>
            <a:r>
              <a:rPr lang="en-US" sz="2600"/>
              <a:t>Incomplete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/>
              <a:t>With </a:t>
            </a:r>
            <a:r>
              <a:rPr lang="en-US" sz="1800" i="1">
                <a:latin typeface="Comic Sans MS" pitchFamily="66" charset="0"/>
              </a:rPr>
              <a:t>z</a:t>
            </a:r>
            <a:r>
              <a:rPr lang="en-US" sz="1800"/>
              <a:t> unobserved, our objective becomes the log of a marginal probability:</a:t>
            </a:r>
          </a:p>
          <a:p>
            <a:endParaRPr lang="en-US" sz="2600"/>
          </a:p>
          <a:p>
            <a:pPr lvl="1"/>
            <a:r>
              <a:rPr lang="en-US" b="1">
                <a:solidFill>
                  <a:srgbClr val="669900"/>
                </a:solidFill>
              </a:rPr>
              <a:t>This objective won't decouple </a:t>
            </a:r>
          </a:p>
          <a:p>
            <a:pPr lvl="1">
              <a:buFont typeface="Wingdings" pitchFamily="2" charset="2"/>
              <a:buNone/>
            </a:pPr>
            <a:endParaRPr lang="en-US" b="1">
              <a:solidFill>
                <a:srgbClr val="669900"/>
              </a:solidFill>
            </a:endParaRPr>
          </a:p>
        </p:txBody>
      </p:sp>
      <p:graphicFrame>
        <p:nvGraphicFramePr>
          <p:cNvPr id="769028" name="Object 4"/>
          <p:cNvGraphicFramePr>
            <a:graphicFrameLocks noChangeAspect="1"/>
          </p:cNvGraphicFramePr>
          <p:nvPr/>
        </p:nvGraphicFramePr>
        <p:xfrm>
          <a:off x="3044825" y="2581275"/>
          <a:ext cx="305276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3" name="Equation" r:id="rId4" imgW="1714320" imgH="317160" progId="Equation.3">
                  <p:embed/>
                </p:oleObj>
              </mc:Choice>
              <mc:Fallback>
                <p:oleObj name="Equation" r:id="rId4" imgW="171432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825" y="2581275"/>
                        <a:ext cx="3052763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9029" name="Object 5"/>
          <p:cNvGraphicFramePr>
            <a:graphicFrameLocks noChangeAspect="1"/>
          </p:cNvGraphicFramePr>
          <p:nvPr/>
        </p:nvGraphicFramePr>
        <p:xfrm>
          <a:off x="2339975" y="5864225"/>
          <a:ext cx="462121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4" name="Equation" r:id="rId6" imgW="2590560" imgH="342720" progId="Equation.3">
                  <p:embed/>
                </p:oleObj>
              </mc:Choice>
              <mc:Fallback>
                <p:oleObj name="Equation" r:id="rId6" imgW="25905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5864225"/>
                        <a:ext cx="4621213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Complete Log Likelihood</a:t>
            </a:r>
          </a:p>
        </p:txBody>
      </p:sp>
      <p:graphicFrame>
        <p:nvGraphicFramePr>
          <p:cNvPr id="770052" name="Object 4"/>
          <p:cNvGraphicFramePr>
            <a:graphicFrameLocks noChangeAspect="1"/>
          </p:cNvGraphicFramePr>
          <p:nvPr/>
        </p:nvGraphicFramePr>
        <p:xfrm>
          <a:off x="2128838" y="1995488"/>
          <a:ext cx="488473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1" name="Equation" r:id="rId4" imgW="2743200" imgH="419040" progId="Equation.3">
                  <p:embed/>
                </p:oleObj>
              </mc:Choice>
              <mc:Fallback>
                <p:oleObj name="Equation" r:id="rId4" imgW="2743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8838" y="1995488"/>
                        <a:ext cx="4884737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0053" name="Object 5"/>
          <p:cNvGraphicFramePr>
            <a:graphicFrameLocks noChangeAspect="1"/>
          </p:cNvGraphicFramePr>
          <p:nvPr/>
        </p:nvGraphicFramePr>
        <p:xfrm>
          <a:off x="995363" y="4325938"/>
          <a:ext cx="3344862" cy="220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2" name="Equation" r:id="rId6" imgW="2247840" imgH="1473120" progId="Equation.3">
                  <p:embed/>
                </p:oleObj>
              </mc:Choice>
              <mc:Fallback>
                <p:oleObj name="Equation" r:id="rId6" imgW="2247840" imgH="1473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4325938"/>
                        <a:ext cx="3344862" cy="2201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0054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57800" y="3881438"/>
            <a:ext cx="3011488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70055" name="Object 7"/>
          <p:cNvGraphicFramePr>
            <a:graphicFrameLocks noChangeAspect="1"/>
          </p:cNvGraphicFramePr>
          <p:nvPr/>
        </p:nvGraphicFramePr>
        <p:xfrm>
          <a:off x="4940300" y="6005513"/>
          <a:ext cx="337343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3" name="Equation" r:id="rId9" imgW="1993680" imgH="279360" progId="Equation.3">
                  <p:embed/>
                </p:oleObj>
              </mc:Choice>
              <mc:Fallback>
                <p:oleObj name="Equation" r:id="rId9" imgW="19936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6005513"/>
                        <a:ext cx="3373438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00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411663"/>
          </a:xfrm>
        </p:spPr>
        <p:txBody>
          <a:bodyPr/>
          <a:lstStyle/>
          <a:p>
            <a:r>
              <a:rPr lang="en-US"/>
              <a:t>For </a:t>
            </a:r>
            <a:r>
              <a:rPr lang="en-US" b="1" i="1">
                <a:solidFill>
                  <a:srgbClr val="CC3300"/>
                </a:solidFill>
              </a:rPr>
              <a:t>any</a:t>
            </a:r>
            <a:r>
              <a:rPr lang="en-US"/>
              <a:t> distribution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), define </a:t>
            </a:r>
            <a:r>
              <a:rPr lang="en-US" i="1">
                <a:solidFill>
                  <a:srgbClr val="CC3300"/>
                </a:solidFill>
              </a:rPr>
              <a:t>expected complete log likelihood</a:t>
            </a:r>
            <a:r>
              <a:rPr lang="en-US"/>
              <a:t>:</a:t>
            </a:r>
          </a:p>
          <a:p>
            <a:endParaRPr lang="en-US"/>
          </a:p>
          <a:p>
            <a:pPr lvl="2"/>
            <a:endParaRPr lang="en-US" sz="900"/>
          </a:p>
          <a:p>
            <a:pPr lvl="2"/>
            <a:r>
              <a:rPr lang="en-US" sz="1800"/>
              <a:t>A deterministic function of </a:t>
            </a:r>
            <a:r>
              <a:rPr lang="en-US" sz="1800" i="1">
                <a:latin typeface="Symbol" pitchFamily="18" charset="2"/>
              </a:rPr>
              <a:t>q</a:t>
            </a:r>
          </a:p>
          <a:p>
            <a:pPr lvl="2"/>
            <a:r>
              <a:rPr lang="en-US" sz="1800"/>
              <a:t>Linear in </a:t>
            </a:r>
            <a:r>
              <a:rPr lang="en-US" sz="1600" i="1">
                <a:latin typeface="Script MT Bold" pitchFamily="66" charset="0"/>
              </a:rPr>
              <a:t>l</a:t>
            </a:r>
            <a:r>
              <a:rPr lang="en-US" sz="1600" baseline="-25000"/>
              <a:t>c</a:t>
            </a:r>
            <a:r>
              <a:rPr lang="en-US" sz="1600"/>
              <a:t>() --- inherit its factorizabiility </a:t>
            </a:r>
          </a:p>
          <a:p>
            <a:pPr lvl="2"/>
            <a:r>
              <a:rPr lang="en-US" sz="1600"/>
              <a:t>Does maximizing this surrogate yield a maximizer of the likelihood?</a:t>
            </a:r>
          </a:p>
          <a:p>
            <a:r>
              <a:rPr lang="en-US"/>
              <a:t>Jensen’s inequality</a:t>
            </a:r>
          </a:p>
          <a:p>
            <a:endParaRPr lang="en-US"/>
          </a:p>
          <a:p>
            <a:endParaRPr lang="en-US" sz="2600"/>
          </a:p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3" name="TextBox 12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1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Bounds and Free Energy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fixed data x, define a functional called the free energy: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The EM algorithm is coordinate-ascent on </a:t>
            </a:r>
            <a:r>
              <a:rPr lang="en-US" i="1">
                <a:latin typeface="Comic Sans MS" pitchFamily="66" charset="0"/>
              </a:rPr>
              <a:t>F </a:t>
            </a:r>
            <a:r>
              <a:rPr lang="en-US"/>
              <a:t>:</a:t>
            </a:r>
          </a:p>
          <a:p>
            <a:pPr lvl="1"/>
            <a:r>
              <a:rPr lang="en-US" b="1"/>
              <a:t>E-step:</a:t>
            </a:r>
          </a:p>
          <a:p>
            <a:pPr lvl="1"/>
            <a:endParaRPr lang="en-US" sz="700" b="1"/>
          </a:p>
          <a:p>
            <a:pPr lvl="1"/>
            <a:r>
              <a:rPr lang="en-US" b="1"/>
              <a:t>M-step:</a:t>
            </a:r>
          </a:p>
          <a:p>
            <a:endParaRPr lang="en-US" b="1"/>
          </a:p>
          <a:p>
            <a:endParaRPr lang="en-US"/>
          </a:p>
        </p:txBody>
      </p:sp>
      <p:graphicFrame>
        <p:nvGraphicFramePr>
          <p:cNvPr id="771076" name="Object 4"/>
          <p:cNvGraphicFramePr>
            <a:graphicFrameLocks noChangeAspect="1"/>
          </p:cNvGraphicFramePr>
          <p:nvPr/>
        </p:nvGraphicFramePr>
        <p:xfrm>
          <a:off x="2014538" y="2030413"/>
          <a:ext cx="48577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5" name="Equation" r:id="rId4" imgW="2869920" imgH="444240" progId="Equation.3">
                  <p:embed/>
                </p:oleObj>
              </mc:Choice>
              <mc:Fallback>
                <p:oleObj name="Equation" r:id="rId4" imgW="28699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2030413"/>
                        <a:ext cx="4857750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7" name="Object 5"/>
          <p:cNvGraphicFramePr>
            <a:graphicFrameLocks noChangeAspect="1"/>
          </p:cNvGraphicFramePr>
          <p:nvPr/>
        </p:nvGraphicFramePr>
        <p:xfrm>
          <a:off x="3094038" y="3319463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6" name="Equation" r:id="rId6" imgW="1473120" imgH="317160" progId="Equation.3">
                  <p:embed/>
                </p:oleObj>
              </mc:Choice>
              <mc:Fallback>
                <p:oleObj name="Equation" r:id="rId6" imgW="147312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4038" y="3319463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8" name="Object 6"/>
          <p:cNvGraphicFramePr>
            <a:graphicFrameLocks noChangeAspect="1"/>
          </p:cNvGraphicFramePr>
          <p:nvPr/>
        </p:nvGraphicFramePr>
        <p:xfrm>
          <a:off x="3105150" y="3873500"/>
          <a:ext cx="2751138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7" name="Equation" r:id="rId8" imgW="1625400" imgH="291960" progId="Equation.3">
                  <p:embed/>
                </p:oleObj>
              </mc:Choice>
              <mc:Fallback>
                <p:oleObj name="Equation" r:id="rId8" imgW="16254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3873500"/>
                        <a:ext cx="2751138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1079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36850" y="4318000"/>
            <a:ext cx="36195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3" name="TextBox 12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73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Comic Sans MS" pitchFamily="66" charset="0"/>
              </a:rPr>
              <a:t>q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Claim: </a:t>
            </a:r>
          </a:p>
          <a:p>
            <a:endParaRPr lang="en-US"/>
          </a:p>
          <a:p>
            <a:pPr lvl="1"/>
            <a:r>
              <a:rPr lang="en-US"/>
              <a:t>This is the posterior distribution over the latent variables given the data and the parameters. Often we need this at test time anyway (e.g. to perform classification).</a:t>
            </a:r>
          </a:p>
          <a:p>
            <a:pPr lvl="1"/>
            <a:endParaRPr lang="en-US" sz="700"/>
          </a:p>
          <a:p>
            <a:r>
              <a:rPr lang="en-US"/>
              <a:t>Proof (easy): this setting attains the bound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/>
              <a:t>(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;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)</a:t>
            </a:r>
            <a:r>
              <a:rPr lang="en-US">
                <a:latin typeface="Symbol" pitchFamily="18" charset="2"/>
              </a:rPr>
              <a:t>³</a:t>
            </a:r>
            <a:r>
              <a:rPr lang="en-US" i="1">
                <a:latin typeface="Comic Sans MS" pitchFamily="66" charset="0"/>
              </a:rPr>
              <a:t>F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Can also show this result using variational calculus or the fact that</a:t>
            </a:r>
          </a:p>
        </p:txBody>
      </p:sp>
      <p:graphicFrame>
        <p:nvGraphicFramePr>
          <p:cNvPr id="772100" name="Object 4"/>
          <p:cNvGraphicFramePr>
            <a:graphicFrameLocks noChangeAspect="1"/>
          </p:cNvGraphicFramePr>
          <p:nvPr/>
        </p:nvGraphicFramePr>
        <p:xfrm>
          <a:off x="2454275" y="1808163"/>
          <a:ext cx="39782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9" name="Equation" r:id="rId4" imgW="2349360" imgH="317160" progId="Equation.3">
                  <p:embed/>
                </p:oleObj>
              </mc:Choice>
              <mc:Fallback>
                <p:oleObj name="Equation" r:id="rId4" imgW="234936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1808163"/>
                        <a:ext cx="39782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1" name="Object 5"/>
          <p:cNvGraphicFramePr>
            <a:graphicFrameLocks noChangeAspect="1"/>
          </p:cNvGraphicFramePr>
          <p:nvPr/>
        </p:nvGraphicFramePr>
        <p:xfrm>
          <a:off x="2193925" y="4024313"/>
          <a:ext cx="4227513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0" name="Equation" r:id="rId6" imgW="2831760" imgH="1104840" progId="Equation.3">
                  <p:embed/>
                </p:oleObj>
              </mc:Choice>
              <mc:Fallback>
                <p:oleObj name="Equation" r:id="rId6" imgW="2831760" imgH="1104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4024313"/>
                        <a:ext cx="4227513" cy="165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2" name="Object 6"/>
          <p:cNvGraphicFramePr>
            <a:graphicFrameLocks noChangeAspect="1"/>
          </p:cNvGraphicFramePr>
          <p:nvPr/>
        </p:nvGraphicFramePr>
        <p:xfrm>
          <a:off x="1512888" y="6019800"/>
          <a:ext cx="35829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1" name="Equation" r:id="rId8" imgW="2400120" imgH="228600" progId="Equation.3">
                  <p:embed/>
                </p:oleObj>
              </mc:Choice>
              <mc:Fallback>
                <p:oleObj name="Equation" r:id="rId8" imgW="2400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6019800"/>
                        <a:ext cx="3582987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2" name="TextBox 11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2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E-step </a:t>
            </a:r>
            <a:r>
              <a:rPr lang="en-US">
                <a:latin typeface="Symbol" pitchFamily="18" charset="2"/>
              </a:rPr>
              <a:t>º</a:t>
            </a:r>
            <a:r>
              <a:rPr lang="en-US"/>
              <a:t> plug in posterior expectation of latent variables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Without loss of generality: assume that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 is a generalized exponential family distribution:</a:t>
            </a:r>
          </a:p>
          <a:p>
            <a:endParaRPr lang="en-US"/>
          </a:p>
          <a:p>
            <a:pPr lvl="1"/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Special cases: if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) are GLIMs, then </a:t>
            </a:r>
          </a:p>
          <a:p>
            <a:endParaRPr lang="en-US" sz="1600"/>
          </a:p>
          <a:p>
            <a:r>
              <a:rPr lang="en-US"/>
              <a:t>The expected complete log likelihood under                            is</a:t>
            </a:r>
          </a:p>
        </p:txBody>
      </p:sp>
      <p:graphicFrame>
        <p:nvGraphicFramePr>
          <p:cNvPr id="773124" name="Object 4"/>
          <p:cNvGraphicFramePr>
            <a:graphicFrameLocks noChangeAspect="1"/>
          </p:cNvGraphicFramePr>
          <p:nvPr/>
        </p:nvGraphicFramePr>
        <p:xfrm>
          <a:off x="1333500" y="4584700"/>
          <a:ext cx="589121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1" name="Equation" r:id="rId4" imgW="3479760" imgH="711000" progId="Equation.3">
                  <p:embed/>
                </p:oleObj>
              </mc:Choice>
              <mc:Fallback>
                <p:oleObj name="Equation" r:id="rId4" imgW="347976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0" y="4584700"/>
                        <a:ext cx="5891213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5" name="Object 5"/>
          <p:cNvGraphicFramePr>
            <a:graphicFrameLocks noChangeAspect="1"/>
          </p:cNvGraphicFramePr>
          <p:nvPr/>
        </p:nvGraphicFramePr>
        <p:xfrm>
          <a:off x="2082800" y="2343150"/>
          <a:ext cx="481806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2" name="Equation" r:id="rId6" imgW="2819160" imgH="457200" progId="Equation.3">
                  <p:embed/>
                </p:oleObj>
              </mc:Choice>
              <mc:Fallback>
                <p:oleObj name="Equation" r:id="rId6" imgW="2819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2343150"/>
                        <a:ext cx="4818063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6" name="Object 6"/>
          <p:cNvGraphicFramePr>
            <a:graphicFrameLocks noChangeAspect="1"/>
          </p:cNvGraphicFramePr>
          <p:nvPr/>
        </p:nvGraphicFramePr>
        <p:xfrm>
          <a:off x="5411788" y="3313113"/>
          <a:ext cx="2147887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3" name="Equation" r:id="rId8" imgW="1409400" imgH="228600" progId="Equation.3">
                  <p:embed/>
                </p:oleObj>
              </mc:Choice>
              <mc:Fallback>
                <p:oleObj name="Equation" r:id="rId8" imgW="1409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88" y="3313113"/>
                        <a:ext cx="2147887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7" name="Object 7"/>
          <p:cNvGraphicFramePr>
            <a:graphicFrameLocks noChangeAspect="1"/>
          </p:cNvGraphicFramePr>
          <p:nvPr/>
        </p:nvGraphicFramePr>
        <p:xfrm>
          <a:off x="6324600" y="4005263"/>
          <a:ext cx="19780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4" name="Equation" r:id="rId10" imgW="1168200" imgH="241200" progId="Equation.3">
                  <p:embed/>
                </p:oleObj>
              </mc:Choice>
              <mc:Fallback>
                <p:oleObj name="Equation" r:id="rId10" imgW="11682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4005263"/>
                        <a:ext cx="1978025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8" name="Object 8"/>
          <p:cNvGraphicFramePr>
            <a:graphicFrameLocks noChangeAspect="1"/>
          </p:cNvGraphicFramePr>
          <p:nvPr/>
        </p:nvGraphicFramePr>
        <p:xfrm>
          <a:off x="2859088" y="5838825"/>
          <a:ext cx="408305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5" name="Equation" r:id="rId12" imgW="2412720" imgH="431640" progId="Equation.3">
                  <p:embed/>
                </p:oleObj>
              </mc:Choice>
              <mc:Fallback>
                <p:oleObj name="Equation" r:id="rId12" imgW="2412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5838825"/>
                        <a:ext cx="4083050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8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Symbol" pitchFamily="18" charset="2"/>
              </a:rPr>
              <a:t>q</a:t>
            </a:r>
            <a:endParaRPr lang="en-US" i="1" baseline="-25000">
              <a:latin typeface="Symbol" pitchFamily="18" charset="2"/>
            </a:endParaRP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that the free energy breaks into two terms: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r>
              <a:rPr lang="en-US"/>
              <a:t>The first term is the expected complete log likelihood (energy) and the second term, which does not depend on</a:t>
            </a:r>
            <a:r>
              <a:rPr lang="en-US" i="1">
                <a:latin typeface="Symbol" pitchFamily="18" charset="2"/>
              </a:rPr>
              <a:t> q</a:t>
            </a:r>
            <a:r>
              <a:rPr lang="en-US"/>
              <a:t>, is the entropy.</a:t>
            </a:r>
          </a:p>
          <a:p>
            <a:r>
              <a:rPr lang="en-US"/>
              <a:t>Thus, in the M-step, maximizing with respect to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for fixed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 we only need to consider the first term:</a:t>
            </a:r>
          </a:p>
          <a:p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Under optimal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 i="1" baseline="30000">
                <a:latin typeface="Comic Sans MS" pitchFamily="66" charset="0"/>
              </a:rPr>
              <a:t>t+1</a:t>
            </a:r>
            <a:r>
              <a:rPr lang="en-US" i="1">
                <a:latin typeface="Comic Sans MS" pitchFamily="66" charset="0"/>
              </a:rPr>
              <a:t>, </a:t>
            </a:r>
            <a:r>
              <a:rPr lang="en-US"/>
              <a:t>this is equivalent to solving a standard MLE of fully observed model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), with the </a:t>
            </a:r>
            <a:r>
              <a:rPr lang="en-US">
                <a:solidFill>
                  <a:srgbClr val="CC3300"/>
                </a:solidFill>
              </a:rPr>
              <a:t>sufficient statistics</a:t>
            </a:r>
            <a:r>
              <a:rPr lang="en-US"/>
              <a:t> involving 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 replaced by their expectations w.r.t.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).</a:t>
            </a:r>
          </a:p>
        </p:txBody>
      </p:sp>
      <p:graphicFrame>
        <p:nvGraphicFramePr>
          <p:cNvPr id="774148" name="Object 4"/>
          <p:cNvGraphicFramePr>
            <a:graphicFrameLocks noChangeAspect="1"/>
          </p:cNvGraphicFramePr>
          <p:nvPr/>
        </p:nvGraphicFramePr>
        <p:xfrm>
          <a:off x="1239838" y="2090738"/>
          <a:ext cx="5630862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3" name="Equation" r:id="rId4" imgW="3771720" imgH="1091880" progId="Equation.3">
                  <p:embed/>
                </p:oleObj>
              </mc:Choice>
              <mc:Fallback>
                <p:oleObj name="Equation" r:id="rId4" imgW="377172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2090738"/>
                        <a:ext cx="5630862" cy="16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4149" name="Object 5"/>
          <p:cNvGraphicFramePr>
            <a:graphicFrameLocks noChangeAspect="1"/>
          </p:cNvGraphicFramePr>
          <p:nvPr/>
        </p:nvGraphicFramePr>
        <p:xfrm>
          <a:off x="1120775" y="5214938"/>
          <a:ext cx="68992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4" name="Equation" r:id="rId6" imgW="4076640" imgH="342720" progId="Equation.3">
                  <p:embed/>
                </p:oleObj>
              </mc:Choice>
              <mc:Fallback>
                <p:oleObj name="Equation" r:id="rId6" imgW="40766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5214938"/>
                        <a:ext cx="6899275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90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EM Algorithm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19100" indent="-419100"/>
            <a:r>
              <a:rPr lang="en-US"/>
              <a:t>A way of maximizing likelihood function for latent variable models. Finds MLE of parameters when the original (hard) problem can be broken up into two (easy) pieces: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/>
              <a:t>Estimate some “missing” or “unobserved” data from observed data and current parameters.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/>
              <a:t>Using this “complete” data, find the maximum likelihood parameter estimates.</a:t>
            </a:r>
          </a:p>
          <a:p>
            <a:pPr marL="419100" indent="-419100"/>
            <a:endParaRPr lang="en-US" sz="1000"/>
          </a:p>
          <a:p>
            <a:pPr marL="419100" indent="-419100"/>
            <a:r>
              <a:rPr lang="en-US"/>
              <a:t>Alternate between filling in the latent variables using the best guess (posterior) and updating the parameters based on this guess:</a:t>
            </a:r>
          </a:p>
          <a:p>
            <a:pPr lvl="1"/>
            <a:r>
              <a:rPr lang="en-US"/>
              <a:t>E-step: </a:t>
            </a:r>
          </a:p>
          <a:p>
            <a:pPr lvl="1"/>
            <a:r>
              <a:rPr lang="en-US"/>
              <a:t>M-step: </a:t>
            </a:r>
          </a:p>
          <a:p>
            <a:pPr marL="419100" indent="-419100"/>
            <a:endParaRPr lang="en-US" sz="1000"/>
          </a:p>
          <a:p>
            <a:pPr marL="419100" indent="-419100"/>
            <a:r>
              <a:rPr lang="en-US"/>
              <a:t>In the M-step we optimize a lower bound on the likelihood. In the E-step we close the gap, making bound=likelihood.</a:t>
            </a:r>
          </a:p>
        </p:txBody>
      </p:sp>
      <p:graphicFrame>
        <p:nvGraphicFramePr>
          <p:cNvPr id="776196" name="Object 4"/>
          <p:cNvGraphicFramePr>
            <a:graphicFrameLocks noChangeAspect="1"/>
          </p:cNvGraphicFramePr>
          <p:nvPr/>
        </p:nvGraphicFramePr>
        <p:xfrm>
          <a:off x="3094038" y="4829175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7" name="Equation" r:id="rId4" imgW="1473120" imgH="317160" progId="Equation.3">
                  <p:embed/>
                </p:oleObj>
              </mc:Choice>
              <mc:Fallback>
                <p:oleObj name="Equation" r:id="rId4" imgW="147312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4038" y="4829175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6197" name="Object 5"/>
          <p:cNvGraphicFramePr>
            <a:graphicFrameLocks noChangeAspect="1"/>
          </p:cNvGraphicFramePr>
          <p:nvPr/>
        </p:nvGraphicFramePr>
        <p:xfrm>
          <a:off x="3105150" y="5218113"/>
          <a:ext cx="2751138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8" name="Equation" r:id="rId6" imgW="1625400" imgH="291960" progId="Equation.3">
                  <p:embed/>
                </p:oleObj>
              </mc:Choice>
              <mc:Fallback>
                <p:oleObj name="Equation" r:id="rId6" imgW="16254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5218113"/>
                        <a:ext cx="2751138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37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 rot="1102245">
            <a:off x="7265608" y="-88919"/>
            <a:ext cx="2133303" cy="1178322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Extra Slides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3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64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onconvex-surface-zoom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7" y="2619648"/>
            <a:ext cx="5664200" cy="43942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765042" y="4554315"/>
            <a:ext cx="428010" cy="1018378"/>
            <a:chOff x="4385033" y="2835074"/>
            <a:chExt cx="1255018" cy="2986107"/>
          </a:xfrm>
        </p:grpSpPr>
        <p:cxnSp>
          <p:nvCxnSpPr>
            <p:cNvPr id="8" name="Straight Arrow Connector 7"/>
            <p:cNvCxnSpPr>
              <a:stCxn id="9" idx="1"/>
              <a:endCxn id="10" idx="5"/>
            </p:cNvCxnSpPr>
            <p:nvPr/>
          </p:nvCxnSpPr>
          <p:spPr>
            <a:xfrm flipH="1" flipV="1">
              <a:off x="4675604" y="5137176"/>
              <a:ext cx="265726" cy="51388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4911645" y="56218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4502586" y="4967058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4848144" y="42375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10" idx="7"/>
              <a:endCxn id="11" idx="3"/>
            </p:cNvCxnSpPr>
            <p:nvPr/>
          </p:nvCxnSpPr>
          <p:spPr>
            <a:xfrm flipV="1">
              <a:off x="4675604" y="4407693"/>
              <a:ext cx="202226" cy="58855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4385033" y="381339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1" idx="1"/>
              <a:endCxn id="13" idx="5"/>
            </p:cNvCxnSpPr>
            <p:nvPr/>
          </p:nvCxnSpPr>
          <p:spPr>
            <a:xfrm flipH="1" flipV="1">
              <a:off x="4558051" y="3983515"/>
              <a:ext cx="319779" cy="28324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4868899" y="3068751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stCxn id="13" idx="7"/>
              <a:endCxn id="15" idx="3"/>
            </p:cNvCxnSpPr>
            <p:nvPr/>
          </p:nvCxnSpPr>
          <p:spPr>
            <a:xfrm flipV="1">
              <a:off x="4558051" y="3238870"/>
              <a:ext cx="340533" cy="603715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127544" y="312818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>
              <a:stCxn id="15" idx="6"/>
              <a:endCxn id="17" idx="3"/>
            </p:cNvCxnSpPr>
            <p:nvPr/>
          </p:nvCxnSpPr>
          <p:spPr>
            <a:xfrm>
              <a:off x="5071603" y="3168406"/>
              <a:ext cx="85627" cy="129900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5437347" y="2835074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>
              <a:stCxn id="17" idx="7"/>
              <a:endCxn id="19" idx="3"/>
            </p:cNvCxnSpPr>
            <p:nvPr/>
          </p:nvCxnSpPr>
          <p:spPr>
            <a:xfrm flipV="1">
              <a:off x="5300562" y="3005193"/>
              <a:ext cx="166471" cy="15218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Properties of 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5061415" cy="495268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EM is </a:t>
            </a:r>
            <a:r>
              <a:rPr lang="en-US" i="1" dirty="0" smtClean="0"/>
              <a:t>trying</a:t>
            </a:r>
            <a:r>
              <a:rPr lang="en-US" dirty="0" smtClean="0"/>
              <a:t> to optimize a </a:t>
            </a:r>
            <a:r>
              <a:rPr lang="en-US" b="1" dirty="0" err="1" smtClean="0"/>
              <a:t>nonconvex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But EM is a </a:t>
            </a:r>
            <a:r>
              <a:rPr lang="en-US" b="1" dirty="0" smtClean="0"/>
              <a:t>local</a:t>
            </a:r>
            <a:r>
              <a:rPr lang="en-US" dirty="0" smtClean="0"/>
              <a:t> optimization algorithm</a:t>
            </a:r>
          </a:p>
          <a:p>
            <a:r>
              <a:rPr lang="en-US" dirty="0" smtClean="0"/>
              <a:t>Typical solution: </a:t>
            </a:r>
            <a:r>
              <a:rPr lang="en-US" b="1" dirty="0" smtClean="0"/>
              <a:t>Random Restarts</a:t>
            </a:r>
          </a:p>
          <a:p>
            <a:pPr lvl="1"/>
            <a:r>
              <a:rPr lang="en-US" dirty="0" smtClean="0"/>
              <a:t>Just like K-Means, we run the algorithm many times</a:t>
            </a:r>
          </a:p>
          <a:p>
            <a:pPr lvl="1"/>
            <a:r>
              <a:rPr lang="en-US" dirty="0" smtClean="0"/>
              <a:t>Each time</a:t>
            </a:r>
            <a:r>
              <a:rPr lang="en-US" dirty="0" smtClean="0"/>
              <a:t> initialize parameters randomly</a:t>
            </a:r>
          </a:p>
          <a:p>
            <a:pPr lvl="1"/>
            <a:r>
              <a:rPr lang="en-US" dirty="0" smtClean="0"/>
              <a:t>Pick the parameters that give highest likelihood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39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flipH="1">
            <a:off x="8306250" y="2847462"/>
            <a:ext cx="479590" cy="1018378"/>
            <a:chOff x="4385033" y="2835074"/>
            <a:chExt cx="1255018" cy="2986107"/>
          </a:xfrm>
        </p:grpSpPr>
        <p:cxnSp>
          <p:nvCxnSpPr>
            <p:cNvPr id="23" name="Straight Arrow Connector 22"/>
            <p:cNvCxnSpPr>
              <a:stCxn id="24" idx="1"/>
              <a:endCxn id="25" idx="5"/>
            </p:cNvCxnSpPr>
            <p:nvPr/>
          </p:nvCxnSpPr>
          <p:spPr>
            <a:xfrm flipH="1" flipV="1">
              <a:off x="4675604" y="5137176"/>
              <a:ext cx="265726" cy="51388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4911645" y="56218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4502586" y="4967058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4848144" y="42375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>
              <a:stCxn id="25" idx="7"/>
              <a:endCxn id="26" idx="3"/>
            </p:cNvCxnSpPr>
            <p:nvPr/>
          </p:nvCxnSpPr>
          <p:spPr>
            <a:xfrm flipV="1">
              <a:off x="4675604" y="4407693"/>
              <a:ext cx="202226" cy="58855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4385033" y="381339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>
              <a:stCxn id="26" idx="1"/>
              <a:endCxn id="28" idx="5"/>
            </p:cNvCxnSpPr>
            <p:nvPr/>
          </p:nvCxnSpPr>
          <p:spPr>
            <a:xfrm flipH="1" flipV="1">
              <a:off x="4558051" y="3983515"/>
              <a:ext cx="319779" cy="28324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868899" y="3068751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>
              <a:stCxn id="28" idx="7"/>
              <a:endCxn id="30" idx="3"/>
            </p:cNvCxnSpPr>
            <p:nvPr/>
          </p:nvCxnSpPr>
          <p:spPr>
            <a:xfrm flipV="1">
              <a:off x="4558051" y="3238870"/>
              <a:ext cx="340533" cy="603715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5127544" y="312818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>
              <a:stCxn id="30" idx="6"/>
              <a:endCxn id="32" idx="3"/>
            </p:cNvCxnSpPr>
            <p:nvPr/>
          </p:nvCxnSpPr>
          <p:spPr>
            <a:xfrm>
              <a:off x="5071603" y="3168406"/>
              <a:ext cx="85627" cy="129900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437347" y="2835074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/>
            <p:cNvCxnSpPr>
              <a:stCxn id="32" idx="7"/>
              <a:endCxn id="34" idx="3"/>
            </p:cNvCxnSpPr>
            <p:nvPr/>
          </p:nvCxnSpPr>
          <p:spPr>
            <a:xfrm flipV="1">
              <a:off x="5300562" y="3005193"/>
              <a:ext cx="166471" cy="15218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rot="920671" flipH="1">
            <a:off x="5564623" y="3757045"/>
            <a:ext cx="479590" cy="1018378"/>
            <a:chOff x="4385033" y="2835074"/>
            <a:chExt cx="1255018" cy="2986107"/>
          </a:xfrm>
        </p:grpSpPr>
        <p:cxnSp>
          <p:nvCxnSpPr>
            <p:cNvPr id="37" name="Straight Arrow Connector 36"/>
            <p:cNvCxnSpPr>
              <a:stCxn id="38" idx="1"/>
              <a:endCxn id="39" idx="5"/>
            </p:cNvCxnSpPr>
            <p:nvPr/>
          </p:nvCxnSpPr>
          <p:spPr>
            <a:xfrm flipH="1" flipV="1">
              <a:off x="4675604" y="5137176"/>
              <a:ext cx="265726" cy="51388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911645" y="56218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4502586" y="4967058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4848144" y="42375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>
              <a:stCxn id="39" idx="7"/>
              <a:endCxn id="40" idx="3"/>
            </p:cNvCxnSpPr>
            <p:nvPr/>
          </p:nvCxnSpPr>
          <p:spPr>
            <a:xfrm flipV="1">
              <a:off x="4675604" y="4407693"/>
              <a:ext cx="202226" cy="58855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4385033" y="381339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>
              <a:stCxn id="40" idx="1"/>
              <a:endCxn id="42" idx="5"/>
            </p:cNvCxnSpPr>
            <p:nvPr/>
          </p:nvCxnSpPr>
          <p:spPr>
            <a:xfrm flipH="1" flipV="1">
              <a:off x="4558051" y="3983515"/>
              <a:ext cx="319779" cy="28324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4868899" y="3068751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Arrow Connector 44"/>
            <p:cNvCxnSpPr>
              <a:stCxn id="42" idx="7"/>
              <a:endCxn id="44" idx="3"/>
            </p:cNvCxnSpPr>
            <p:nvPr/>
          </p:nvCxnSpPr>
          <p:spPr>
            <a:xfrm flipV="1">
              <a:off x="4558051" y="3238870"/>
              <a:ext cx="340533" cy="603715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5127544" y="312818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/>
            <p:cNvCxnSpPr>
              <a:stCxn id="44" idx="6"/>
              <a:endCxn id="46" idx="3"/>
            </p:cNvCxnSpPr>
            <p:nvPr/>
          </p:nvCxnSpPr>
          <p:spPr>
            <a:xfrm>
              <a:off x="5071603" y="3168406"/>
              <a:ext cx="85627" cy="129900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5437347" y="2835074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/>
            <p:cNvCxnSpPr>
              <a:stCxn id="46" idx="7"/>
              <a:endCxn id="48" idx="3"/>
            </p:cNvCxnSpPr>
            <p:nvPr/>
          </p:nvCxnSpPr>
          <p:spPr>
            <a:xfrm flipV="1">
              <a:off x="5300562" y="3005193"/>
              <a:ext cx="166471" cy="15218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629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Grammar Induction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64276" y="1604103"/>
            <a:ext cx="63514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Grammar Induction </a:t>
            </a:r>
            <a:r>
              <a:rPr lang="en-US" sz="3600" dirty="0" smtClean="0"/>
              <a:t>is an unsupervised learning problem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We try to recover the </a:t>
            </a:r>
            <a:r>
              <a:rPr lang="en-US" sz="3600" b="1" dirty="0" smtClean="0"/>
              <a:t>syntactic parse</a:t>
            </a:r>
            <a:r>
              <a:rPr lang="en-US" sz="3600" dirty="0" smtClean="0"/>
              <a:t> for each sentence without any supervision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39751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Grammar Induction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41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2083374" y="997096"/>
            <a:ext cx="6517502" cy="1404506"/>
            <a:chOff x="2083374" y="997096"/>
            <a:chExt cx="6517502" cy="140450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0892" y="1126868"/>
              <a:ext cx="1486639" cy="1207894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083374" y="997096"/>
              <a:ext cx="6517502" cy="1404506"/>
            </a:xfrm>
            <a:prstGeom prst="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 descr="time-flies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84" b="76836"/>
            <a:stretch/>
          </p:blipFill>
          <p:spPr>
            <a:xfrm>
              <a:off x="2405968" y="1637565"/>
              <a:ext cx="3409649" cy="697197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083374" y="2401602"/>
            <a:ext cx="6517501" cy="1485401"/>
            <a:chOff x="2083374" y="2401602"/>
            <a:chExt cx="6517501" cy="148540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3362" y="2712714"/>
              <a:ext cx="2090745" cy="1174289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2083374" y="2401602"/>
              <a:ext cx="6517501" cy="1404506"/>
            </a:xfrm>
            <a:prstGeom prst="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 descr="time-flies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631" b="51693"/>
            <a:stretch/>
          </p:blipFill>
          <p:spPr>
            <a:xfrm>
              <a:off x="2405968" y="3074612"/>
              <a:ext cx="3409649" cy="66832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2083374" y="3802378"/>
            <a:ext cx="6517501" cy="1404506"/>
            <a:chOff x="2083374" y="3813518"/>
            <a:chExt cx="6517501" cy="1404506"/>
          </a:xfrm>
        </p:grpSpPr>
        <p:grpSp>
          <p:nvGrpSpPr>
            <p:cNvPr id="13" name="Group 12"/>
            <p:cNvGrpSpPr/>
            <p:nvPr/>
          </p:nvGrpSpPr>
          <p:grpSpPr>
            <a:xfrm>
              <a:off x="6279400" y="3914656"/>
              <a:ext cx="2064707" cy="1303368"/>
              <a:chOff x="6238976" y="3887003"/>
              <a:chExt cx="2383656" cy="1504708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02737" y="4555397"/>
                <a:ext cx="1019895" cy="836314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6"/>
              <a:srcRect b="13397"/>
              <a:stretch/>
            </p:blipFill>
            <p:spPr>
              <a:xfrm>
                <a:off x="6238976" y="3887003"/>
                <a:ext cx="1455742" cy="1304190"/>
              </a:xfrm>
              <a:prstGeom prst="rect">
                <a:avLst/>
              </a:prstGeom>
            </p:spPr>
          </p:pic>
        </p:grpSp>
        <p:sp>
          <p:nvSpPr>
            <p:cNvPr id="30" name="Rectangle 29"/>
            <p:cNvSpPr/>
            <p:nvPr/>
          </p:nvSpPr>
          <p:spPr>
            <a:xfrm>
              <a:off x="2083374" y="3813518"/>
              <a:ext cx="6517501" cy="1404506"/>
            </a:xfrm>
            <a:prstGeom prst="rect">
              <a:avLst/>
            </a:prstGeom>
            <a:noFill/>
            <a:ln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 descr="time-flies.p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61" b="26083"/>
            <a:stretch/>
          </p:blipFill>
          <p:spPr>
            <a:xfrm>
              <a:off x="2405968" y="4457158"/>
              <a:ext cx="3409649" cy="72441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083374" y="4821509"/>
            <a:ext cx="6517501" cy="1888524"/>
            <a:chOff x="2083374" y="4821509"/>
            <a:chExt cx="6517501" cy="1888524"/>
          </a:xfrm>
        </p:grpSpPr>
        <p:grpSp>
          <p:nvGrpSpPr>
            <p:cNvPr id="37" name="Group 36"/>
            <p:cNvGrpSpPr/>
            <p:nvPr/>
          </p:nvGrpSpPr>
          <p:grpSpPr>
            <a:xfrm>
              <a:off x="2083374" y="5536530"/>
              <a:ext cx="6517501" cy="1173503"/>
              <a:chOff x="2083374" y="5536530"/>
              <a:chExt cx="6517501" cy="1173503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2083374" y="5536530"/>
                <a:ext cx="6517501" cy="1173503"/>
                <a:chOff x="2083374" y="5547670"/>
                <a:chExt cx="6517501" cy="1173503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2083374" y="5547670"/>
                  <a:ext cx="6517501" cy="1074860"/>
                </a:xfrm>
                <a:prstGeom prst="rect">
                  <a:avLst/>
                </a:prstGeom>
                <a:noFill/>
                <a:ln>
                  <a:solidFill>
                    <a:schemeClr val="accent4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6" name="Picture 35" descr="time-flies.pdf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0861"/>
                <a:stretch/>
              </p:blipFill>
              <p:spPr>
                <a:xfrm>
                  <a:off x="2405968" y="5625649"/>
                  <a:ext cx="3409649" cy="1095524"/>
                </a:xfrm>
                <a:prstGeom prst="rect">
                  <a:avLst/>
                </a:prstGeom>
              </p:spPr>
            </p:pic>
          </p:grpSp>
          <p:sp>
            <p:nvSpPr>
              <p:cNvPr id="19" name="TextBox 18"/>
              <p:cNvSpPr txBox="1"/>
              <p:nvPr/>
            </p:nvSpPr>
            <p:spPr>
              <a:xfrm>
                <a:off x="6383810" y="5536530"/>
                <a:ext cx="1960297" cy="819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b="1" dirty="0" smtClean="0"/>
                  <a:t>No semantic interpretation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3822874" y="4821509"/>
              <a:ext cx="835577" cy="84663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600" dirty="0" smtClean="0">
                  <a:latin typeface="Times New Roman"/>
                  <a:cs typeface="Times New Roman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4333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273"/>
          <p:cNvSpPr txBox="1"/>
          <p:nvPr/>
        </p:nvSpPr>
        <p:spPr bwMode="auto">
          <a:xfrm>
            <a:off x="1112601" y="2617372"/>
            <a:ext cx="6096000" cy="8382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Grammar Induction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42</a:t>
            </a:fld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1966443" y="2883942"/>
            <a:ext cx="4249583" cy="246174"/>
            <a:chOff x="1966443" y="2883942"/>
            <a:chExt cx="4249583" cy="246174"/>
          </a:xfrm>
        </p:grpSpPr>
        <p:sp>
          <p:nvSpPr>
            <p:cNvPr id="20" name="TextBox 287"/>
            <p:cNvSpPr txBox="1">
              <a:spLocks noChangeArrowheads="1"/>
            </p:cNvSpPr>
            <p:nvPr/>
          </p:nvSpPr>
          <p:spPr bwMode="auto">
            <a:xfrm>
              <a:off x="1966443" y="2891680"/>
              <a:ext cx="882636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 dirty="0" smtClean="0">
                  <a:latin typeface="Rockwell"/>
                  <a:ea typeface="Rockwell"/>
                  <a:cs typeface="Rockwell"/>
                </a:rPr>
                <a:t>real</a:t>
              </a:r>
              <a:endParaRPr lang="en-US" sz="1200" dirty="0">
                <a:latin typeface="Rockwell"/>
                <a:ea typeface="Rockwell"/>
                <a:cs typeface="Rockwell"/>
              </a:endParaRPr>
            </a:p>
          </p:txBody>
        </p:sp>
        <p:sp>
          <p:nvSpPr>
            <p:cNvPr id="21" name="TextBox 288"/>
            <p:cNvSpPr txBox="1">
              <a:spLocks noChangeArrowheads="1"/>
            </p:cNvSpPr>
            <p:nvPr/>
          </p:nvSpPr>
          <p:spPr bwMode="auto">
            <a:xfrm>
              <a:off x="4140439" y="2883942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22" name="TextBox 289"/>
            <p:cNvSpPr txBox="1">
              <a:spLocks noChangeArrowheads="1"/>
            </p:cNvSpPr>
            <p:nvPr/>
          </p:nvSpPr>
          <p:spPr bwMode="auto">
            <a:xfrm>
              <a:off x="3022999" y="2888159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23" name="TextBox 290"/>
            <p:cNvSpPr txBox="1">
              <a:spLocks noChangeArrowheads="1"/>
            </p:cNvSpPr>
            <p:nvPr/>
          </p:nvSpPr>
          <p:spPr bwMode="auto">
            <a:xfrm>
              <a:off x="5253362" y="2891680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 dirty="0" smtClean="0">
                  <a:latin typeface="Rockwell"/>
                  <a:ea typeface="Rockwell"/>
                  <a:cs typeface="Rockwell"/>
                </a:rPr>
                <a:t>soup</a:t>
              </a:r>
              <a:endParaRPr lang="en-US" sz="1200" dirty="0">
                <a:latin typeface="Rockwell"/>
                <a:ea typeface="Rockwell"/>
                <a:cs typeface="Rockwell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1107839" y="2805071"/>
            <a:ext cx="4811713" cy="427956"/>
            <a:chOff x="1107839" y="2805071"/>
            <a:chExt cx="4811713" cy="427956"/>
          </a:xfrm>
        </p:grpSpPr>
        <p:sp>
          <p:nvSpPr>
            <p:cNvPr id="13" name="TextBox 280"/>
            <p:cNvSpPr txBox="1">
              <a:spLocks noChangeArrowheads="1"/>
            </p:cNvSpPr>
            <p:nvPr/>
          </p:nvSpPr>
          <p:spPr bwMode="auto">
            <a:xfrm>
              <a:off x="1107839" y="2805071"/>
              <a:ext cx="963612" cy="363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400">
                  <a:solidFill>
                    <a:srgbClr val="475A8D"/>
                  </a:solidFill>
                  <a:latin typeface="Candara" pitchFamily="34" charset="0"/>
                </a:rPr>
                <a:t>Sample 2:</a:t>
              </a: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2234964" y="2867901"/>
              <a:ext cx="360362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335101" y="2867901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452701" y="2866312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559190" y="2867902"/>
              <a:ext cx="360362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</p:grpSp>
      <p:sp>
        <p:nvSpPr>
          <p:cNvPr id="27" name="TextBox 273"/>
          <p:cNvSpPr txBox="1"/>
          <p:nvPr/>
        </p:nvSpPr>
        <p:spPr bwMode="auto">
          <a:xfrm>
            <a:off x="1112601" y="1725570"/>
            <a:ext cx="6096000" cy="8382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1937648" y="1998820"/>
            <a:ext cx="5350328" cy="245678"/>
            <a:chOff x="1937648" y="1998820"/>
            <a:chExt cx="5350328" cy="245678"/>
          </a:xfrm>
        </p:grpSpPr>
        <p:sp>
          <p:nvSpPr>
            <p:cNvPr id="40" name="TextBox 193"/>
            <p:cNvSpPr txBox="1">
              <a:spLocks noChangeArrowheads="1"/>
            </p:cNvSpPr>
            <p:nvPr/>
          </p:nvSpPr>
          <p:spPr bwMode="auto">
            <a:xfrm>
              <a:off x="1937648" y="2006542"/>
              <a:ext cx="882410" cy="237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41" name="TextBox 194"/>
            <p:cNvSpPr txBox="1">
              <a:spLocks noChangeArrowheads="1"/>
            </p:cNvSpPr>
            <p:nvPr/>
          </p:nvSpPr>
          <p:spPr bwMode="auto">
            <a:xfrm>
              <a:off x="4111088" y="1998820"/>
              <a:ext cx="962418" cy="237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like</a:t>
              </a:r>
            </a:p>
          </p:txBody>
        </p:sp>
        <p:sp>
          <p:nvSpPr>
            <p:cNvPr id="42" name="TextBox 195"/>
            <p:cNvSpPr txBox="1">
              <a:spLocks noChangeArrowheads="1"/>
            </p:cNvSpPr>
            <p:nvPr/>
          </p:nvSpPr>
          <p:spPr bwMode="auto">
            <a:xfrm>
              <a:off x="2993934" y="2003029"/>
              <a:ext cx="962418" cy="237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43" name="TextBox 196"/>
            <p:cNvSpPr txBox="1">
              <a:spLocks noChangeArrowheads="1"/>
            </p:cNvSpPr>
            <p:nvPr/>
          </p:nvSpPr>
          <p:spPr bwMode="auto">
            <a:xfrm>
              <a:off x="5223727" y="2006542"/>
              <a:ext cx="962418" cy="237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an</a:t>
              </a:r>
            </a:p>
          </p:txBody>
        </p:sp>
        <p:sp>
          <p:nvSpPr>
            <p:cNvPr id="44" name="TextBox 197"/>
            <p:cNvSpPr txBox="1">
              <a:spLocks noChangeArrowheads="1"/>
            </p:cNvSpPr>
            <p:nvPr/>
          </p:nvSpPr>
          <p:spPr bwMode="auto">
            <a:xfrm>
              <a:off x="6325558" y="2006542"/>
              <a:ext cx="962418" cy="237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arrow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1079264" y="1920833"/>
            <a:ext cx="5911850" cy="426367"/>
            <a:chOff x="1079264" y="1920833"/>
            <a:chExt cx="5911850" cy="426367"/>
          </a:xfrm>
        </p:grpSpPr>
        <p:sp>
          <p:nvSpPr>
            <p:cNvPr id="33" name="TextBox 32"/>
            <p:cNvSpPr txBox="1"/>
            <p:nvPr/>
          </p:nvSpPr>
          <p:spPr bwMode="auto">
            <a:xfrm>
              <a:off x="1079264" y="1920833"/>
              <a:ext cx="963612" cy="36353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accent6"/>
                  </a:solidFill>
                  <a:latin typeface="+mn-lt"/>
                  <a:cs typeface="+mn-cs"/>
                </a:rPr>
                <a:t>Sample 1:</a:t>
              </a: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2204801" y="1982075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3306526" y="1982075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4424126" y="1980487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5530614" y="1982075"/>
              <a:ext cx="358775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6630751" y="1980487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</p:grpSp>
      <p:sp>
        <p:nvSpPr>
          <p:cNvPr id="47" name="TextBox 273"/>
          <p:cNvSpPr txBox="1"/>
          <p:nvPr/>
        </p:nvSpPr>
        <p:spPr bwMode="auto">
          <a:xfrm>
            <a:off x="1106251" y="4390982"/>
            <a:ext cx="6096000" cy="8382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1964855" y="4676228"/>
            <a:ext cx="5351696" cy="246174"/>
            <a:chOff x="1964855" y="4676228"/>
            <a:chExt cx="5351696" cy="246174"/>
          </a:xfrm>
        </p:grpSpPr>
        <p:sp>
          <p:nvSpPr>
            <p:cNvPr id="60" name="TextBox 251"/>
            <p:cNvSpPr txBox="1">
              <a:spLocks noChangeArrowheads="1"/>
            </p:cNvSpPr>
            <p:nvPr/>
          </p:nvSpPr>
          <p:spPr bwMode="auto">
            <a:xfrm>
              <a:off x="1964855" y="4683966"/>
              <a:ext cx="882636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with</a:t>
              </a:r>
            </a:p>
          </p:txBody>
        </p:sp>
        <p:sp>
          <p:nvSpPr>
            <p:cNvPr id="61" name="TextBox 252"/>
            <p:cNvSpPr txBox="1">
              <a:spLocks noChangeArrowheads="1"/>
            </p:cNvSpPr>
            <p:nvPr/>
          </p:nvSpPr>
          <p:spPr bwMode="auto">
            <a:xfrm>
              <a:off x="4138851" y="4676228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you</a:t>
              </a:r>
            </a:p>
          </p:txBody>
        </p:sp>
        <p:sp>
          <p:nvSpPr>
            <p:cNvPr id="62" name="TextBox 253"/>
            <p:cNvSpPr txBox="1">
              <a:spLocks noChangeArrowheads="1"/>
            </p:cNvSpPr>
            <p:nvPr/>
          </p:nvSpPr>
          <p:spPr bwMode="auto">
            <a:xfrm>
              <a:off x="3021411" y="4680445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time</a:t>
              </a:r>
            </a:p>
          </p:txBody>
        </p:sp>
        <p:sp>
          <p:nvSpPr>
            <p:cNvPr id="63" name="TextBox 254"/>
            <p:cNvSpPr txBox="1">
              <a:spLocks noChangeArrowheads="1"/>
            </p:cNvSpPr>
            <p:nvPr/>
          </p:nvSpPr>
          <p:spPr bwMode="auto">
            <a:xfrm>
              <a:off x="5251774" y="4683966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will</a:t>
              </a:r>
            </a:p>
          </p:txBody>
        </p:sp>
        <p:sp>
          <p:nvSpPr>
            <p:cNvPr id="64" name="TextBox 255"/>
            <p:cNvSpPr txBox="1">
              <a:spLocks noChangeArrowheads="1"/>
            </p:cNvSpPr>
            <p:nvPr/>
          </p:nvSpPr>
          <p:spPr bwMode="auto">
            <a:xfrm>
              <a:off x="6353887" y="4683966"/>
              <a:ext cx="962664" cy="238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see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1106251" y="4597357"/>
            <a:ext cx="5913438" cy="427954"/>
            <a:chOff x="1106251" y="4597357"/>
            <a:chExt cx="5913438" cy="427954"/>
          </a:xfrm>
        </p:grpSpPr>
        <p:sp>
          <p:nvSpPr>
            <p:cNvPr id="53" name="TextBox 244"/>
            <p:cNvSpPr txBox="1">
              <a:spLocks noChangeArrowheads="1"/>
            </p:cNvSpPr>
            <p:nvPr/>
          </p:nvSpPr>
          <p:spPr bwMode="auto">
            <a:xfrm>
              <a:off x="1106251" y="4597357"/>
              <a:ext cx="963613" cy="36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400">
                  <a:solidFill>
                    <a:srgbClr val="475A8D"/>
                  </a:solidFill>
                  <a:latin typeface="Candara" pitchFamily="34" charset="0"/>
                </a:rPr>
                <a:t>Sample 4:</a:t>
              </a: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2233376" y="4660186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333514" y="4660186"/>
              <a:ext cx="360362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4451114" y="4658598"/>
              <a:ext cx="360362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5557601" y="4660186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6659326" y="4658598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</p:grpSp>
      <p:sp>
        <p:nvSpPr>
          <p:cNvPr id="67" name="TextBox 66"/>
          <p:cNvSpPr txBox="1"/>
          <p:nvPr/>
        </p:nvSpPr>
        <p:spPr bwMode="auto">
          <a:xfrm>
            <a:off x="1106251" y="3497224"/>
            <a:ext cx="6096000" cy="838201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1947173" y="3780883"/>
            <a:ext cx="5350328" cy="246175"/>
            <a:chOff x="1947173" y="3780883"/>
            <a:chExt cx="5350328" cy="246175"/>
          </a:xfrm>
        </p:grpSpPr>
        <p:sp>
          <p:nvSpPr>
            <p:cNvPr id="80" name="TextBox 233"/>
            <p:cNvSpPr txBox="1">
              <a:spLocks noChangeArrowheads="1"/>
            </p:cNvSpPr>
            <p:nvPr/>
          </p:nvSpPr>
          <p:spPr bwMode="auto">
            <a:xfrm>
              <a:off x="1947173" y="3788621"/>
              <a:ext cx="882410" cy="2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flies</a:t>
              </a:r>
            </a:p>
          </p:txBody>
        </p:sp>
        <p:sp>
          <p:nvSpPr>
            <p:cNvPr id="81" name="TextBox 234"/>
            <p:cNvSpPr txBox="1">
              <a:spLocks noChangeArrowheads="1"/>
            </p:cNvSpPr>
            <p:nvPr/>
          </p:nvSpPr>
          <p:spPr bwMode="auto">
            <a:xfrm>
              <a:off x="4120613" y="3780883"/>
              <a:ext cx="962418" cy="2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with</a:t>
              </a:r>
            </a:p>
          </p:txBody>
        </p:sp>
        <p:sp>
          <p:nvSpPr>
            <p:cNvPr id="82" name="TextBox 235"/>
            <p:cNvSpPr txBox="1">
              <a:spLocks noChangeArrowheads="1"/>
            </p:cNvSpPr>
            <p:nvPr/>
          </p:nvSpPr>
          <p:spPr bwMode="auto">
            <a:xfrm>
              <a:off x="3003459" y="3785100"/>
              <a:ext cx="962418" cy="2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fly</a:t>
              </a:r>
            </a:p>
          </p:txBody>
        </p:sp>
        <p:sp>
          <p:nvSpPr>
            <p:cNvPr id="83" name="TextBox 236"/>
            <p:cNvSpPr txBox="1">
              <a:spLocks noChangeArrowheads="1"/>
            </p:cNvSpPr>
            <p:nvPr/>
          </p:nvSpPr>
          <p:spPr bwMode="auto">
            <a:xfrm>
              <a:off x="5233252" y="3788621"/>
              <a:ext cx="962418" cy="2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their</a:t>
              </a:r>
            </a:p>
          </p:txBody>
        </p:sp>
        <p:sp>
          <p:nvSpPr>
            <p:cNvPr id="84" name="TextBox 237"/>
            <p:cNvSpPr txBox="1">
              <a:spLocks noChangeArrowheads="1"/>
            </p:cNvSpPr>
            <p:nvPr/>
          </p:nvSpPr>
          <p:spPr bwMode="auto">
            <a:xfrm>
              <a:off x="6335083" y="3788621"/>
              <a:ext cx="962418" cy="2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200">
                  <a:latin typeface="Rockwell"/>
                  <a:ea typeface="Rockwell"/>
                  <a:cs typeface="Rockwell"/>
                </a:rPr>
                <a:t>wings</a:t>
              </a: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1088789" y="3702012"/>
            <a:ext cx="5911850" cy="427955"/>
            <a:chOff x="1088789" y="3702012"/>
            <a:chExt cx="5911850" cy="427955"/>
          </a:xfrm>
        </p:grpSpPr>
        <p:sp>
          <p:nvSpPr>
            <p:cNvPr id="73" name="TextBox 72"/>
            <p:cNvSpPr txBox="1"/>
            <p:nvPr/>
          </p:nvSpPr>
          <p:spPr bwMode="auto">
            <a:xfrm>
              <a:off x="1088789" y="3702012"/>
              <a:ext cx="963612" cy="36353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schemeClr val="accent6"/>
                  </a:solidFill>
                  <a:latin typeface="+mn-lt"/>
                  <a:cs typeface="+mn-cs"/>
                </a:rPr>
                <a:t>Sample 3:</a:t>
              </a:r>
            </a:p>
          </p:txBody>
        </p:sp>
        <p:sp>
          <p:nvSpPr>
            <p:cNvPr id="75" name="Oval 74"/>
            <p:cNvSpPr/>
            <p:nvPr/>
          </p:nvSpPr>
          <p:spPr bwMode="auto">
            <a:xfrm>
              <a:off x="2214326" y="3764842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76" name="Oval 75"/>
            <p:cNvSpPr/>
            <p:nvPr/>
          </p:nvSpPr>
          <p:spPr bwMode="auto">
            <a:xfrm>
              <a:off x="3316051" y="3764842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77" name="Oval 76"/>
            <p:cNvSpPr/>
            <p:nvPr/>
          </p:nvSpPr>
          <p:spPr bwMode="auto">
            <a:xfrm>
              <a:off x="4433651" y="3763254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5540139" y="3764842"/>
              <a:ext cx="358775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6640276" y="3763254"/>
              <a:ext cx="360363" cy="365125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solidFill>
                  <a:schemeClr val="tx1"/>
                </a:solidFill>
                <a:latin typeface="Rockwell"/>
                <a:cs typeface="Rockwell"/>
              </a:endParaRPr>
            </a:p>
          </p:txBody>
        </p: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543748" y="1230629"/>
            <a:ext cx="5992683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Training Data: </a:t>
            </a:r>
            <a:r>
              <a:rPr lang="en-US" sz="2000" dirty="0" smtClean="0"/>
              <a:t>Sentences only, without parses </a:t>
            </a:r>
            <a:endParaRPr lang="en-US" sz="2000" dirty="0"/>
          </a:p>
        </p:txBody>
      </p:sp>
      <p:grpSp>
        <p:nvGrpSpPr>
          <p:cNvPr id="87" name="Group 86"/>
          <p:cNvGrpSpPr/>
          <p:nvPr/>
        </p:nvGrpSpPr>
        <p:grpSpPr>
          <a:xfrm>
            <a:off x="7316315" y="1939987"/>
            <a:ext cx="1073033" cy="370360"/>
            <a:chOff x="7337189" y="2312176"/>
            <a:chExt cx="1073033" cy="370360"/>
          </a:xfrm>
        </p:grpSpPr>
        <p:sp>
          <p:nvSpPr>
            <p:cNvPr id="89" name="Right Brace 8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316315" y="2839678"/>
            <a:ext cx="1073033" cy="370360"/>
            <a:chOff x="7337189" y="2312176"/>
            <a:chExt cx="1073033" cy="370360"/>
          </a:xfrm>
        </p:grpSpPr>
        <p:sp>
          <p:nvSpPr>
            <p:cNvPr id="94" name="Right Brace 93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318139" y="3698873"/>
            <a:ext cx="1073033" cy="370360"/>
            <a:chOff x="7337189" y="2312176"/>
            <a:chExt cx="1073033" cy="370360"/>
          </a:xfrm>
        </p:grpSpPr>
        <p:sp>
          <p:nvSpPr>
            <p:cNvPr id="99" name="Right Brace 9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318375" y="4577991"/>
            <a:ext cx="1073033" cy="370360"/>
            <a:chOff x="7337189" y="2312176"/>
            <a:chExt cx="1073033" cy="370360"/>
          </a:xfrm>
        </p:grpSpPr>
        <p:sp>
          <p:nvSpPr>
            <p:cNvPr id="104" name="Right Brace 103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sp>
        <p:nvSpPr>
          <p:cNvPr id="107" name="Content Placeholder 2"/>
          <p:cNvSpPr txBox="1">
            <a:spLocks/>
          </p:cNvSpPr>
          <p:nvPr/>
        </p:nvSpPr>
        <p:spPr>
          <a:xfrm>
            <a:off x="457199" y="5807548"/>
            <a:ext cx="7655485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Test Data: </a:t>
            </a:r>
            <a:r>
              <a:rPr lang="en-US" sz="2000" dirty="0" smtClean="0"/>
              <a:t>Sentences </a:t>
            </a:r>
            <a:r>
              <a:rPr lang="en-US" sz="2000" b="1" dirty="0" smtClean="0"/>
              <a:t>with </a:t>
            </a:r>
            <a:r>
              <a:rPr lang="en-US" sz="2000" dirty="0" smtClean="0"/>
              <a:t>parses, so we can evaluate accuracy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0848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Grammar Induction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475" y="1304696"/>
            <a:ext cx="6051686" cy="4554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Gimpel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&amp; Smith (NAACL 2012) - slides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2764327" cy="43736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Q:</a:t>
            </a:r>
            <a:r>
              <a:rPr lang="en-US" dirty="0" smtClean="0"/>
              <a:t> Does likelihood correlate with accuracy on a task we care about?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A: </a:t>
            </a:r>
            <a:r>
              <a:rPr lang="en-US" dirty="0" smtClean="0"/>
              <a:t>Yes, but there is still a wide range of accuracies for a particular likelihood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52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Variants of 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Generalized EM</a:t>
            </a:r>
            <a:r>
              <a:rPr lang="en-US" dirty="0" smtClean="0"/>
              <a:t>: Replace the M-Step by a single gradient-step that improves the likelihood</a:t>
            </a:r>
          </a:p>
          <a:p>
            <a:r>
              <a:rPr lang="en-US" b="1" dirty="0" smtClean="0"/>
              <a:t>Monte Carlo EM</a:t>
            </a:r>
            <a:r>
              <a:rPr lang="en-US" dirty="0" smtClean="0"/>
              <a:t>: Approximate the E-Step by sampling</a:t>
            </a:r>
          </a:p>
          <a:p>
            <a:r>
              <a:rPr lang="en-US" b="1" dirty="0" smtClean="0"/>
              <a:t>Sparse EM: </a:t>
            </a:r>
            <a:r>
              <a:rPr lang="en-US" dirty="0" smtClean="0"/>
              <a:t>Keep an “active list” of points (updated occasionally) from which we estimate the expected counts in the E-Step</a:t>
            </a:r>
          </a:p>
          <a:p>
            <a:r>
              <a:rPr lang="en-US" b="1" dirty="0" smtClean="0"/>
              <a:t>Incremental EM / Stepwise EM</a:t>
            </a:r>
            <a:r>
              <a:rPr lang="en-US" dirty="0" smtClean="0"/>
              <a:t>: If standard EM is described as a </a:t>
            </a:r>
            <a:r>
              <a:rPr lang="en-US" i="1" dirty="0" smtClean="0"/>
              <a:t>batch</a:t>
            </a:r>
            <a:r>
              <a:rPr lang="en-US" dirty="0" smtClean="0"/>
              <a:t> algorithm, these are the </a:t>
            </a:r>
            <a:r>
              <a:rPr lang="en-US" i="1" dirty="0" smtClean="0"/>
              <a:t>online</a:t>
            </a:r>
            <a:r>
              <a:rPr lang="en-US" dirty="0" smtClean="0"/>
              <a:t> equivalent</a:t>
            </a:r>
          </a:p>
          <a:p>
            <a:r>
              <a:rPr lang="en-US" b="1" dirty="0" smtClean="0"/>
              <a:t>etc.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14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z="1000" smtClean="0"/>
              <a:t>   Eric Xing</a:t>
            </a:r>
            <a:endParaRPr lang="en-US" altLang="en-US" sz="1000"/>
          </a:p>
        </p:txBody>
      </p:sp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Report Card for EM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Some good things about EM:</a:t>
            </a:r>
          </a:p>
          <a:p>
            <a:pPr lvl="1"/>
            <a:r>
              <a:rPr lang="en-US"/>
              <a:t>no learning rate (step-size) parameter</a:t>
            </a:r>
          </a:p>
          <a:p>
            <a:pPr lvl="1"/>
            <a:r>
              <a:rPr lang="en-US"/>
              <a:t>automatically enforces parameter constraints</a:t>
            </a:r>
          </a:p>
          <a:p>
            <a:pPr lvl="1"/>
            <a:r>
              <a:rPr lang="en-US"/>
              <a:t>very fast for low dimensions</a:t>
            </a:r>
          </a:p>
          <a:p>
            <a:pPr lvl="1"/>
            <a:r>
              <a:rPr lang="en-US"/>
              <a:t>each iteration guaranteed to improve likelihood</a:t>
            </a:r>
          </a:p>
          <a:p>
            <a:endParaRPr lang="en-US"/>
          </a:p>
          <a:p>
            <a:r>
              <a:rPr lang="en-US"/>
              <a:t>Some bad things about EM:</a:t>
            </a:r>
          </a:p>
          <a:p>
            <a:pPr lvl="1"/>
            <a:r>
              <a:rPr lang="en-US"/>
              <a:t>can get stuck in local minima</a:t>
            </a:r>
          </a:p>
          <a:p>
            <a:pPr lvl="1"/>
            <a:r>
              <a:rPr lang="en-US"/>
              <a:t>can be slower than conjugate gradient (especially near convergence)</a:t>
            </a:r>
          </a:p>
          <a:p>
            <a:pPr lvl="1"/>
            <a:r>
              <a:rPr lang="en-US"/>
              <a:t>requires expensive inference step</a:t>
            </a:r>
          </a:p>
          <a:p>
            <a:pPr lvl="1"/>
            <a:r>
              <a:rPr lang="en-US"/>
              <a:t>is a maximum likelihood/MAP method</a:t>
            </a:r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45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247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42018</TotalTime>
  <Words>1906</Words>
  <Application>Microsoft Macintosh PowerPoint</Application>
  <PresentationFormat>On-screen Show (4:3)</PresentationFormat>
  <Paragraphs>450</Paragraphs>
  <Slides>45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Office Theme</vt:lpstr>
      <vt:lpstr>Network</vt:lpstr>
      <vt:lpstr>Contemporary Portrait</vt:lpstr>
      <vt:lpstr>1_Office Theme</vt:lpstr>
      <vt:lpstr>2_Office Theme</vt:lpstr>
      <vt:lpstr>Microsoft Equation</vt:lpstr>
      <vt:lpstr>Equation</vt:lpstr>
      <vt:lpstr>Expectation-Maximization (EM)</vt:lpstr>
      <vt:lpstr>Reminders</vt:lpstr>
      <vt:lpstr>Outline</vt:lpstr>
      <vt:lpstr>Gaussian Mixture Model</vt:lpstr>
      <vt:lpstr>Model 3: Gaussian Naïve Bayes</vt:lpstr>
      <vt:lpstr>Mixture-Model</vt:lpstr>
      <vt:lpstr>Learning a Mixture Model</vt:lpstr>
      <vt:lpstr>Learning a Mixture Model</vt:lpstr>
      <vt:lpstr>Mixture-Model</vt:lpstr>
      <vt:lpstr>Gaussian Mixture-Model</vt:lpstr>
      <vt:lpstr>Identifiability</vt:lpstr>
      <vt:lpstr>Hard EM</vt:lpstr>
      <vt:lpstr>K-means as Hard EM</vt:lpstr>
      <vt:lpstr>Whiteboard</vt:lpstr>
      <vt:lpstr>Hard Expectation-Maximization</vt:lpstr>
      <vt:lpstr>Hard EM for Mixture Models</vt:lpstr>
      <vt:lpstr>Gaussian Mixture-Model</vt:lpstr>
      <vt:lpstr>Gaussian Discriminant  Analysis</vt:lpstr>
      <vt:lpstr>Gaussian Discriminant  Analysis</vt:lpstr>
      <vt:lpstr>Hard EM for GMMs</vt:lpstr>
      <vt:lpstr>K-means as Hard EM</vt:lpstr>
      <vt:lpstr>(Soft) EM</vt:lpstr>
      <vt:lpstr>(Soft) EM for GMM</vt:lpstr>
      <vt:lpstr>(Soft) Expectation-Maximization</vt:lpstr>
      <vt:lpstr>Posterior Inference  for Mixture Model</vt:lpstr>
      <vt:lpstr>(Soft) EM for GMM</vt:lpstr>
      <vt:lpstr>Hard EM vs. Soft EM</vt:lpstr>
      <vt:lpstr>(Soft) EM for GMM</vt:lpstr>
      <vt:lpstr>Why Does EM Work?</vt:lpstr>
      <vt:lpstr>Theory underlying EM</vt:lpstr>
      <vt:lpstr>Complete &amp; Incomplete Log Likelihoods</vt:lpstr>
      <vt:lpstr>Expected Complete Log Likelihood</vt:lpstr>
      <vt:lpstr>Lower Bounds and Free Energy</vt:lpstr>
      <vt:lpstr>E-step: maximization of expected lc w.r.t. q</vt:lpstr>
      <vt:lpstr>E-step º plug in posterior expectation of latent variables</vt:lpstr>
      <vt:lpstr>M-step: maximization of expected lc w.r.t. q</vt:lpstr>
      <vt:lpstr>Summary: EM Algorithm</vt:lpstr>
      <vt:lpstr>Properties of EM</vt:lpstr>
      <vt:lpstr>Properties of EM</vt:lpstr>
      <vt:lpstr>Example: Grammar Induction</vt:lpstr>
      <vt:lpstr>Example: Grammar Induction</vt:lpstr>
      <vt:lpstr>Example: Grammar Induction</vt:lpstr>
      <vt:lpstr>Example: Grammar Induction</vt:lpstr>
      <vt:lpstr>Variants of EM</vt:lpstr>
      <vt:lpstr>A Report Card for EM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2774</cp:revision>
  <dcterms:created xsi:type="dcterms:W3CDTF">2014-04-15T19:33:39Z</dcterms:created>
  <dcterms:modified xsi:type="dcterms:W3CDTF">2016-11-21T16:41:41Z</dcterms:modified>
</cp:coreProperties>
</file>