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111"/>
  </p:notesMasterIdLst>
  <p:handoutMasterIdLst>
    <p:handoutMasterId r:id="rId112"/>
  </p:handoutMasterIdLst>
  <p:sldIdLst>
    <p:sldId id="416" r:id="rId6"/>
    <p:sldId id="980" r:id="rId7"/>
    <p:sldId id="981" r:id="rId8"/>
    <p:sldId id="1072" r:id="rId9"/>
    <p:sldId id="1073" r:id="rId10"/>
    <p:sldId id="1074" r:id="rId11"/>
    <p:sldId id="1075" r:id="rId12"/>
    <p:sldId id="1076" r:id="rId13"/>
    <p:sldId id="1077" r:id="rId14"/>
    <p:sldId id="1078" r:id="rId15"/>
    <p:sldId id="1079" r:id="rId16"/>
    <p:sldId id="1080" r:id="rId17"/>
    <p:sldId id="1081" r:id="rId18"/>
    <p:sldId id="1082" r:id="rId19"/>
    <p:sldId id="1083" r:id="rId20"/>
    <p:sldId id="1084" r:id="rId21"/>
    <p:sldId id="1085" r:id="rId22"/>
    <p:sldId id="1086" r:id="rId23"/>
    <p:sldId id="1087" r:id="rId24"/>
    <p:sldId id="1088" r:id="rId25"/>
    <p:sldId id="1089" r:id="rId26"/>
    <p:sldId id="1090" r:id="rId27"/>
    <p:sldId id="1091" r:id="rId28"/>
    <p:sldId id="1092" r:id="rId29"/>
    <p:sldId id="1093" r:id="rId30"/>
    <p:sldId id="1094" r:id="rId31"/>
    <p:sldId id="1095" r:id="rId32"/>
    <p:sldId id="1117" r:id="rId33"/>
    <p:sldId id="1118" r:id="rId34"/>
    <p:sldId id="1119" r:id="rId35"/>
    <p:sldId id="1120" r:id="rId36"/>
    <p:sldId id="1121" r:id="rId37"/>
    <p:sldId id="1122" r:id="rId38"/>
    <p:sldId id="1123" r:id="rId39"/>
    <p:sldId id="1124" r:id="rId40"/>
    <p:sldId id="1125" r:id="rId41"/>
    <p:sldId id="1126" r:id="rId42"/>
    <p:sldId id="1127" r:id="rId43"/>
    <p:sldId id="1128" r:id="rId44"/>
    <p:sldId id="1129" r:id="rId45"/>
    <p:sldId id="1130" r:id="rId46"/>
    <p:sldId id="1131" r:id="rId47"/>
    <p:sldId id="1132" r:id="rId48"/>
    <p:sldId id="1133" r:id="rId49"/>
    <p:sldId id="1134" r:id="rId50"/>
    <p:sldId id="1135" r:id="rId51"/>
    <p:sldId id="1136" r:id="rId52"/>
    <p:sldId id="1139" r:id="rId53"/>
    <p:sldId id="1140" r:id="rId54"/>
    <p:sldId id="1141" r:id="rId55"/>
    <p:sldId id="1186" r:id="rId56"/>
    <p:sldId id="1189" r:id="rId57"/>
    <p:sldId id="1197" r:id="rId58"/>
    <p:sldId id="1198" r:id="rId59"/>
    <p:sldId id="1187" r:id="rId60"/>
    <p:sldId id="1190" r:id="rId61"/>
    <p:sldId id="1195" r:id="rId62"/>
    <p:sldId id="1194" r:id="rId63"/>
    <p:sldId id="1143" r:id="rId64"/>
    <p:sldId id="1193" r:id="rId65"/>
    <p:sldId id="1144" r:id="rId66"/>
    <p:sldId id="1145" r:id="rId67"/>
    <p:sldId id="1146" r:id="rId68"/>
    <p:sldId id="1137" r:id="rId69"/>
    <p:sldId id="1196" r:id="rId70"/>
    <p:sldId id="1138" r:id="rId71"/>
    <p:sldId id="1147" r:id="rId72"/>
    <p:sldId id="1148" r:id="rId73"/>
    <p:sldId id="1149" r:id="rId74"/>
    <p:sldId id="1150" r:id="rId75"/>
    <p:sldId id="1151" r:id="rId76"/>
    <p:sldId id="1152" r:id="rId77"/>
    <p:sldId id="1153" r:id="rId78"/>
    <p:sldId id="1154" r:id="rId79"/>
    <p:sldId id="1155" r:id="rId80"/>
    <p:sldId id="1156" r:id="rId81"/>
    <p:sldId id="1157" r:id="rId82"/>
    <p:sldId id="1158" r:id="rId83"/>
    <p:sldId id="1159" r:id="rId84"/>
    <p:sldId id="1160" r:id="rId85"/>
    <p:sldId id="1161" r:id="rId86"/>
    <p:sldId id="1162" r:id="rId87"/>
    <p:sldId id="1163" r:id="rId88"/>
    <p:sldId id="1164" r:id="rId89"/>
    <p:sldId id="1165" r:id="rId90"/>
    <p:sldId id="1166" r:id="rId91"/>
    <p:sldId id="1167" r:id="rId92"/>
    <p:sldId id="1168" r:id="rId93"/>
    <p:sldId id="1169" r:id="rId94"/>
    <p:sldId id="1170" r:id="rId95"/>
    <p:sldId id="1171" r:id="rId96"/>
    <p:sldId id="1172" r:id="rId97"/>
    <p:sldId id="1173" r:id="rId98"/>
    <p:sldId id="1174" r:id="rId99"/>
    <p:sldId id="1175" r:id="rId100"/>
    <p:sldId id="1185" r:id="rId101"/>
    <p:sldId id="1176" r:id="rId102"/>
    <p:sldId id="1177" r:id="rId103"/>
    <p:sldId id="1178" r:id="rId104"/>
    <p:sldId id="1179" r:id="rId105"/>
    <p:sldId id="1180" r:id="rId106"/>
    <p:sldId id="1181" r:id="rId107"/>
    <p:sldId id="1182" r:id="rId108"/>
    <p:sldId id="1183" r:id="rId109"/>
    <p:sldId id="1184" r:id="rId1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24" autoAdjust="0"/>
  </p:normalViewPr>
  <p:slideViewPr>
    <p:cSldViewPr snapToGrid="0" snapToObjects="1">
      <p:cViewPr varScale="1">
        <p:scale>
          <a:sx n="88" d="100"/>
          <a:sy n="88" d="100"/>
        </p:scale>
        <p:origin x="-158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35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110" Type="http://schemas.openxmlformats.org/officeDocument/2006/relationships/slide" Target="slides/slide105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11" Type="http://schemas.openxmlformats.org/officeDocument/2006/relationships/notesMaster" Target="notesMasters/notesMaster1.xml"/><Relationship Id="rId112" Type="http://schemas.openxmlformats.org/officeDocument/2006/relationships/handoutMaster" Target="handoutMasters/handoutMaster1.xml"/><Relationship Id="rId113" Type="http://schemas.openxmlformats.org/officeDocument/2006/relationships/printerSettings" Target="printerSettings/printerSettings1.bin"/><Relationship Id="rId114" Type="http://schemas.openxmlformats.org/officeDocument/2006/relationships/presProps" Target="presProps.xml"/><Relationship Id="rId115" Type="http://schemas.openxmlformats.org/officeDocument/2006/relationships/viewProps" Target="viewProps.xml"/><Relationship Id="rId116" Type="http://schemas.openxmlformats.org/officeDocument/2006/relationships/theme" Target="theme/theme1.xml"/><Relationship Id="rId117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100" Type="http://schemas.openxmlformats.org/officeDocument/2006/relationships/slide" Target="slides/slide95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gormley:Box%20Sync:2016_spring-10-708:10708-16%20Slides:lecture9:liang-jordan-200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HMM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Dataset 1</c:v>
                </c:pt>
                <c:pt idx="1">
                  <c:v>Dataset 2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0.935</c:v>
                </c:pt>
                <c:pt idx="1">
                  <c:v>0.898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CRF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Dataset 1</c:v>
                </c:pt>
                <c:pt idx="1">
                  <c:v>Dataset 2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0.956</c:v>
                </c:pt>
                <c:pt idx="1">
                  <c:v>0.879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7889688"/>
        <c:axId val="-2116792168"/>
      </c:barChart>
      <c:catAx>
        <c:axId val="-2117889688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6792168"/>
        <c:crosses val="autoZero"/>
        <c:auto val="1"/>
        <c:lblAlgn val="ctr"/>
        <c:lblOffset val="100"/>
        <c:noMultiLvlLbl val="0"/>
      </c:catAx>
      <c:valAx>
        <c:axId val="-211679216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-21178896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12/1/16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CB586-538C-4974-B31F-BA2B134E7FF4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41061-DC98-4202-A04C-FBEBE0397DA5}" type="slidenum">
              <a:rPr lang="en-US"/>
              <a:pPr/>
              <a:t>49</a:t>
            </a:fld>
            <a:endParaRPr lang="en-US"/>
          </a:p>
        </p:txBody>
      </p:sp>
      <p:sp>
        <p:nvSpPr>
          <p:cNvPr id="1278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We’re not trying to predict the sentence anymore.</a:t>
            </a:r>
          </a:p>
          <a:p>
            <a:r>
              <a:rPr lang="en-US" smtClean="0"/>
              <a:t>But given a sentence, we’ll construct a bunch of factors that model a distribution over its taggings.</a:t>
            </a:r>
          </a:p>
        </p:txBody>
      </p:sp>
    </p:spTree>
    <p:extLst>
      <p:ext uri="{BB962C8B-B14F-4D97-AF65-F5344CB8AC3E}">
        <p14:creationId xmlns:p14="http://schemas.microsoft.com/office/powerpoint/2010/main" val="3290856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75FC963C-6592-46F3-B95F-FCCE7939B607}" type="slidenum">
              <a:rPr lang="en-US" sz="1200">
                <a:latin typeface="Arial" charset="0"/>
              </a:rPr>
              <a:pPr algn="r" defTabSz="914400"/>
              <a:t>66</a:t>
            </a:fld>
            <a:endParaRPr lang="en-US" sz="1200">
              <a:latin typeface="Arial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C58CC-18B7-461E-A6D3-57DFBB922F03}" type="slidenum">
              <a:rPr lang="en-US"/>
              <a:pPr/>
              <a:t>98</a:t>
            </a:fld>
            <a:endParaRPr lang="en-US"/>
          </a:p>
        </p:txBody>
      </p:sp>
      <p:sp>
        <p:nvSpPr>
          <p:cNvPr id="130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12/1/16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0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6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10.emf"/><Relationship Id="rId5" Type="http://schemas.openxmlformats.org/officeDocument/2006/relationships/image" Target="../media/image27.emf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7.emf"/><Relationship Id="rId5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1.wm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emf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HMMs and CRFs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23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November 16,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/>
              <a:t>Bishop 13.1-13.2</a:t>
            </a:r>
            <a:br>
              <a:rPr lang="en-US" sz="1500" dirty="0"/>
            </a:br>
            <a:r>
              <a:rPr lang="en-US" sz="1500" dirty="0"/>
              <a:t>Bishop 8.3-8.4</a:t>
            </a:r>
            <a:br>
              <a:rPr lang="en-US" sz="1500" dirty="0"/>
            </a:br>
            <a:r>
              <a:rPr lang="en-US" sz="1500" dirty="0"/>
              <a:t>Sutton &amp; McCallum (2006)</a:t>
            </a:r>
            <a:br>
              <a:rPr lang="en-US" sz="1500" dirty="0"/>
            </a:br>
            <a:r>
              <a:rPr lang="en-US" sz="1500" dirty="0"/>
              <a:t>Lafferty et al. (2001)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6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due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Mon</a:t>
            </a:r>
            <a:r>
              <a:rPr lang="es-ES_tradnl" dirty="0" smtClean="0">
                <a:solidFill>
                  <a:schemeClr val="bg1"/>
                </a:solidFill>
              </a:rPr>
              <a:t>., Nov. 21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7</a:t>
            </a:r>
          </a:p>
          <a:p>
            <a:r>
              <a:rPr lang="es-ES_tradnl" dirty="0" err="1" smtClean="0">
                <a:solidFill>
                  <a:schemeClr val="bg1"/>
                </a:solidFill>
              </a:rPr>
              <a:t>Readings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for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Lecture</a:t>
            </a:r>
            <a:r>
              <a:rPr lang="es-ES_tradnl" dirty="0" smtClean="0">
                <a:solidFill>
                  <a:schemeClr val="bg1"/>
                </a:solidFill>
              </a:rPr>
              <a:t> 23 and </a:t>
            </a:r>
            <a:r>
              <a:rPr lang="es-ES_tradnl" dirty="0" err="1" smtClean="0">
                <a:solidFill>
                  <a:schemeClr val="bg1"/>
                </a:solidFill>
              </a:rPr>
              <a:t>Lecture</a:t>
            </a:r>
            <a:r>
              <a:rPr lang="es-ES_tradnl" dirty="0" smtClean="0">
                <a:solidFill>
                  <a:schemeClr val="bg1"/>
                </a:solidFill>
              </a:rPr>
              <a:t> 24 are </a:t>
            </a:r>
            <a:r>
              <a:rPr lang="es-ES_tradnl" dirty="0" err="1" smtClean="0">
                <a:solidFill>
                  <a:schemeClr val="bg1"/>
                </a:solidFill>
              </a:rPr>
              <a:t>swapped</a:t>
            </a:r>
            <a:endParaRPr lang="es-ES_tradnl" dirty="0">
              <a:solidFill>
                <a:schemeClr val="bg1"/>
              </a:solidFill>
            </a:endParaRP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today</a:t>
            </a:r>
            <a:r>
              <a:rPr lang="es-ES_tradnl" dirty="0" smtClean="0">
                <a:solidFill>
                  <a:schemeClr val="bg1"/>
                </a:solidFill>
              </a:rPr>
              <a:t>: HMM/CRF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next</a:t>
            </a:r>
            <a:r>
              <a:rPr lang="es-ES_tradnl" dirty="0" smtClean="0">
                <a:solidFill>
                  <a:schemeClr val="bg1"/>
                </a:solidFill>
              </a:rPr>
              <a:t> time: EM</a:t>
            </a:r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3911514" cy="2944080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1. Data</a:t>
            </a: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4531409" y="999020"/>
            <a:ext cx="4166604" cy="2014821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2. 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4535464" y="4162931"/>
            <a:ext cx="4131178" cy="2409057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4. Learning</a:t>
            </a: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4159154"/>
            <a:ext cx="3911514" cy="2423749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5. Inference</a:t>
            </a:r>
            <a:endParaRPr lang="en-US" sz="2400" dirty="0" smtClean="0"/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4538398" y="3014299"/>
            <a:ext cx="4149536" cy="1138552"/>
          </a:xfrm>
          <a:prstGeom prst="rect">
            <a:avLst/>
          </a:prstGeom>
          <a:solidFill>
            <a:srgbClr val="FF3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3. Objective</a:t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345" y="3350050"/>
            <a:ext cx="2643465" cy="65309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306" y="1647703"/>
            <a:ext cx="3192372" cy="67283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8564" y="4758651"/>
            <a:ext cx="2828873" cy="54227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4868055"/>
            <a:ext cx="2232287" cy="474496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610" y="5617550"/>
            <a:ext cx="1946275" cy="421249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57" y="1675565"/>
            <a:ext cx="1756796" cy="3375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76994" y="2118646"/>
            <a:ext cx="3184016" cy="1788882"/>
            <a:chOff x="2346325" y="1603213"/>
            <a:chExt cx="6238875" cy="3505200"/>
          </a:xfrm>
        </p:grpSpPr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2374900" y="2474751"/>
              <a:ext cx="6210300" cy="841375"/>
              <a:chOff x="711" y="2875"/>
              <a:chExt cx="3912" cy="530"/>
            </a:xfrm>
          </p:grpSpPr>
          <p:grpSp>
            <p:nvGrpSpPr>
              <p:cNvPr id="18" name="Group 274"/>
              <p:cNvGrpSpPr>
                <a:grpSpLocks/>
              </p:cNvGrpSpPr>
              <p:nvPr/>
            </p:nvGrpSpPr>
            <p:grpSpPr bwMode="auto">
              <a:xfrm>
                <a:off x="711" y="2909"/>
                <a:ext cx="3912" cy="496"/>
                <a:chOff x="1109405" y="2058552"/>
                <a:chExt cx="6209145" cy="78697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26330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364822" y="2060138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482215" y="2058552"/>
                  <a:ext cx="360296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588497" y="2060138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688429" y="2058552"/>
                  <a:ext cx="360296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26" name="TextBox 280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6"/>
                  <a:ext cx="963433" cy="363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2:</a:t>
                  </a:r>
                </a:p>
              </p:txBody>
            </p:sp>
            <p:grpSp>
              <p:nvGrpSpPr>
                <p:cNvPr id="27" name="Group 281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36" name="TextBox 2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37" name="TextBox 2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38" name="TextBox 2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39" name="TextBox 2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40" name="TextBox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2236320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336253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453645" y="2479011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559927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6661447" y="2479011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19" name="TextBox 273"/>
              <p:cNvSpPr txBox="1"/>
              <p:nvPr/>
            </p:nvSpPr>
            <p:spPr>
              <a:xfrm>
                <a:off x="711" y="2875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41" name="Group 193"/>
            <p:cNvGrpSpPr>
              <a:grpSpLocks/>
            </p:cNvGrpSpPr>
            <p:nvPr/>
          </p:nvGrpSpPr>
          <p:grpSpPr bwMode="auto">
            <a:xfrm>
              <a:off x="2346325" y="1603213"/>
              <a:ext cx="6208712" cy="838200"/>
              <a:chOff x="699" y="1200"/>
              <a:chExt cx="3911" cy="528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699" y="1226"/>
                <a:ext cx="3911" cy="495"/>
                <a:chOff x="1109405" y="2058552"/>
                <a:chExt cx="6209145" cy="786974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1109405" y="2212768"/>
                  <a:ext cx="963679" cy="364074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1:</a:t>
                  </a:r>
                </a:p>
              </p:txBody>
            </p:sp>
            <p:grpSp>
              <p:nvGrpSpPr>
                <p:cNvPr id="50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56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57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58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59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60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51" name="Oval 50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43" name="TextBox 273"/>
              <p:cNvSpPr txBox="1"/>
              <p:nvPr/>
            </p:nvSpPr>
            <p:spPr>
              <a:xfrm>
                <a:off x="720" y="1200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61" name="Group 194"/>
            <p:cNvGrpSpPr>
              <a:grpSpLocks/>
            </p:cNvGrpSpPr>
            <p:nvPr/>
          </p:nvGrpSpPr>
          <p:grpSpPr bwMode="auto">
            <a:xfrm>
              <a:off x="2373312" y="4268626"/>
              <a:ext cx="6210300" cy="839787"/>
              <a:chOff x="710" y="1743"/>
              <a:chExt cx="3912" cy="529"/>
            </a:xfrm>
          </p:grpSpPr>
          <p:grpSp>
            <p:nvGrpSpPr>
              <p:cNvPr id="62" name="Group 238"/>
              <p:cNvGrpSpPr>
                <a:grpSpLocks/>
              </p:cNvGrpSpPr>
              <p:nvPr/>
            </p:nvGrpSpPr>
            <p:grpSpPr bwMode="auto">
              <a:xfrm>
                <a:off x="710" y="1776"/>
                <a:ext cx="3912" cy="496"/>
                <a:chOff x="1109405" y="2058552"/>
                <a:chExt cx="6209145" cy="786974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2263303" y="2060139"/>
                  <a:ext cx="360295" cy="364927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364823" y="2060139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482216" y="2058552"/>
                  <a:ext cx="360295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5588497" y="2060139"/>
                  <a:ext cx="360296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688430" y="2058552"/>
                  <a:ext cx="360295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69" name="TextBox 244"/>
                <p:cNvSpPr txBox="1">
                  <a:spLocks noChangeArrowheads="1"/>
                </p:cNvSpPr>
                <p:nvPr/>
              </p:nvSpPr>
              <p:spPr bwMode="auto">
                <a:xfrm>
                  <a:off x="1109405" y="2212457"/>
                  <a:ext cx="963434" cy="363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600">
                      <a:solidFill>
                        <a:srgbClr val="475A8D"/>
                      </a:solidFill>
                      <a:latin typeface="Candara" pitchFamily="34" charset="0"/>
                    </a:rPr>
                    <a:t>Sample 4:</a:t>
                  </a:r>
                </a:p>
              </p:txBody>
            </p:sp>
            <p:grpSp>
              <p:nvGrpSpPr>
                <p:cNvPr id="70" name="Group 245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76" name="TextBox 2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77" name="TextBox 2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you</a:t>
                    </a:r>
                  </a:p>
                </p:txBody>
              </p:sp>
              <p:sp>
                <p:nvSpPr>
                  <p:cNvPr id="78" name="TextBox 2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79" name="TextBox 2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will</a:t>
                    </a:r>
                  </a:p>
                </p:txBody>
              </p:sp>
              <p:sp>
                <p:nvSpPr>
                  <p:cNvPr id="80" name="TextBox 2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see</a:t>
                    </a: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>
                <a:xfrm>
                  <a:off x="2236320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336254" y="2480599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4453646" y="2479012"/>
                  <a:ext cx="360295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5559927" y="2480599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661447" y="2479012"/>
                  <a:ext cx="360296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63" name="TextBox 273"/>
              <p:cNvSpPr txBox="1"/>
              <p:nvPr/>
            </p:nvSpPr>
            <p:spPr>
              <a:xfrm>
                <a:off x="710" y="1743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  <p:grpSp>
          <p:nvGrpSpPr>
            <p:cNvPr id="81" name="Group 195"/>
            <p:cNvGrpSpPr>
              <a:grpSpLocks/>
            </p:cNvGrpSpPr>
            <p:nvPr/>
          </p:nvGrpSpPr>
          <p:grpSpPr bwMode="auto">
            <a:xfrm>
              <a:off x="2355850" y="3374863"/>
              <a:ext cx="6208712" cy="838200"/>
              <a:chOff x="699" y="2308"/>
              <a:chExt cx="3911" cy="528"/>
            </a:xfrm>
          </p:grpSpPr>
          <p:grpSp>
            <p:nvGrpSpPr>
              <p:cNvPr id="82" name="Group 220"/>
              <p:cNvGrpSpPr>
                <a:grpSpLocks/>
              </p:cNvGrpSpPr>
              <p:nvPr/>
            </p:nvGrpSpPr>
            <p:grpSpPr bwMode="auto">
              <a:xfrm>
                <a:off x="699" y="2340"/>
                <a:ext cx="3911" cy="496"/>
                <a:chOff x="1109405" y="2058552"/>
                <a:chExt cx="6209145" cy="78697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2263597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3363812" y="2060139"/>
                  <a:ext cx="360387" cy="364927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4481490" y="2058552"/>
                  <a:ext cx="360387" cy="364927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588054" y="2060139"/>
                  <a:ext cx="360388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688269" y="2058552"/>
                  <a:ext cx="360387" cy="364927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89" name="TextBox 88"/>
                <p:cNvSpPr txBox="1"/>
                <p:nvPr/>
              </p:nvSpPr>
              <p:spPr>
                <a:xfrm>
                  <a:off x="1109405" y="2212457"/>
                  <a:ext cx="963679" cy="363340"/>
                </a:xfrm>
                <a:prstGeom prst="rect">
                  <a:avLst/>
                </a:prstGeom>
                <a:noFill/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600" dirty="0">
                      <a:solidFill>
                        <a:schemeClr val="accent6"/>
                      </a:solidFill>
                      <a:latin typeface="+mn-lt"/>
                      <a:cs typeface="+mn-cs"/>
                    </a:rPr>
                    <a:t>Sample 3:</a:t>
                  </a:r>
                </a:p>
              </p:txBody>
            </p:sp>
            <p:grpSp>
              <p:nvGrpSpPr>
                <p:cNvPr id="90" name="Group 227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96" name="TextBox 2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97" name="Text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with</a:t>
                    </a:r>
                  </a:p>
                </p:txBody>
              </p:sp>
              <p:sp>
                <p:nvSpPr>
                  <p:cNvPr id="98" name="Text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fly</a:t>
                    </a:r>
                  </a:p>
                </p:txBody>
              </p:sp>
              <p:sp>
                <p:nvSpPr>
                  <p:cNvPr id="99" name="Text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their</a:t>
                    </a:r>
                  </a:p>
                </p:txBody>
              </p:sp>
              <p:sp>
                <p:nvSpPr>
                  <p:cNvPr id="100" name="TextBox 2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600">
                        <a:latin typeface="Rockwell"/>
                        <a:ea typeface="Rockwell"/>
                        <a:cs typeface="Rockwell"/>
                      </a:rPr>
                      <a:t>wings</a:t>
                    </a:r>
                  </a:p>
                </p:txBody>
              </p:sp>
            </p:grpSp>
            <p:sp>
              <p:nvSpPr>
                <p:cNvPr id="91" name="Oval 90"/>
                <p:cNvSpPr/>
                <p:nvPr/>
              </p:nvSpPr>
              <p:spPr>
                <a:xfrm>
                  <a:off x="2235020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3336822" y="2480599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4454500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561065" y="2480599"/>
                  <a:ext cx="358800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6661279" y="2479012"/>
                  <a:ext cx="360388" cy="364927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6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710" y="2308"/>
                <a:ext cx="3840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6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</p:grpSp>
      </p:grpSp>
      <p:grpSp>
        <p:nvGrpSpPr>
          <p:cNvPr id="101" name="Group 106"/>
          <p:cNvGrpSpPr>
            <a:grpSpLocks/>
          </p:cNvGrpSpPr>
          <p:nvPr/>
        </p:nvGrpSpPr>
        <p:grpSpPr bwMode="auto">
          <a:xfrm>
            <a:off x="5469525" y="2388336"/>
            <a:ext cx="2581290" cy="636669"/>
            <a:chOff x="1388485" y="2351147"/>
            <a:chExt cx="7260561" cy="1791575"/>
          </a:xfrm>
        </p:grpSpPr>
        <p:grpSp>
          <p:nvGrpSpPr>
            <p:cNvPr id="102" name="Group 113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122" name="TextBox 152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3" name="TextBox 153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4" name="TextBox 154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5" name="TextBox 155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126" name="TextBox 156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60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103" name="Oval 102"/>
            <p:cNvSpPr/>
            <p:nvPr/>
          </p:nvSpPr>
          <p:spPr>
            <a:xfrm>
              <a:off x="173798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227085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37734" y="3345029"/>
              <a:ext cx="484874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6231144" y="3347185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7720244" y="3345029"/>
              <a:ext cx="487028" cy="49155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W</a:t>
              </a:r>
              <a:r>
                <a:rPr lang="en-US" sz="6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729365" y="2353304"/>
              <a:ext cx="484874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9" name="Straight Connector 108"/>
            <p:cNvCxnSpPr>
              <a:stCxn id="108" idx="4"/>
              <a:endCxn id="103" idx="0"/>
            </p:cNvCxnSpPr>
            <p:nvPr/>
          </p:nvCxnSpPr>
          <p:spPr>
            <a:xfrm>
              <a:off x="1972879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8" idx="6"/>
              <a:endCxn id="111" idx="2"/>
            </p:cNvCxnSpPr>
            <p:nvPr/>
          </p:nvCxnSpPr>
          <p:spPr>
            <a:xfrm>
              <a:off x="2214238" y="2599079"/>
              <a:ext cx="1002071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3216309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2" name="Straight Connector 111"/>
            <p:cNvCxnSpPr>
              <a:stCxn id="111" idx="4"/>
              <a:endCxn id="104" idx="0"/>
            </p:cNvCxnSpPr>
            <p:nvPr/>
          </p:nvCxnSpPr>
          <p:spPr>
            <a:xfrm>
              <a:off x="3459824" y="2847010"/>
              <a:ext cx="10774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111" idx="6"/>
              <a:endCxn id="114" idx="2"/>
            </p:cNvCxnSpPr>
            <p:nvPr/>
          </p:nvCxnSpPr>
          <p:spPr>
            <a:xfrm flipV="1">
              <a:off x="3703338" y="2596923"/>
              <a:ext cx="1023622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4726960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5" name="Straight Connector 114"/>
            <p:cNvCxnSpPr>
              <a:stCxn id="114" idx="4"/>
              <a:endCxn id="105" idx="0"/>
            </p:cNvCxnSpPr>
            <p:nvPr/>
          </p:nvCxnSpPr>
          <p:spPr>
            <a:xfrm>
              <a:off x="497047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4" idx="6"/>
              <a:endCxn id="117" idx="2"/>
            </p:cNvCxnSpPr>
            <p:nvPr/>
          </p:nvCxnSpPr>
          <p:spPr>
            <a:xfrm>
              <a:off x="5213988" y="2596923"/>
              <a:ext cx="1008536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6222524" y="2353304"/>
              <a:ext cx="487028" cy="493706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4"/>
              <a:endCxn id="106" idx="0"/>
            </p:cNvCxnSpPr>
            <p:nvPr/>
          </p:nvCxnSpPr>
          <p:spPr>
            <a:xfrm>
              <a:off x="6466038" y="2847010"/>
              <a:ext cx="8620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6"/>
              <a:endCxn id="120" idx="2"/>
            </p:cNvCxnSpPr>
            <p:nvPr/>
          </p:nvCxnSpPr>
          <p:spPr>
            <a:xfrm flipV="1">
              <a:off x="6709553" y="2596923"/>
              <a:ext cx="999917" cy="21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>
              <a:off x="7709469" y="2351147"/>
              <a:ext cx="487028" cy="493708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T</a:t>
              </a:r>
              <a:r>
                <a:rPr lang="en-US" sz="6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6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1" name="Straight Connector 120"/>
            <p:cNvCxnSpPr>
              <a:stCxn id="120" idx="4"/>
              <a:endCxn id="107" idx="0"/>
            </p:cNvCxnSpPr>
            <p:nvPr/>
          </p:nvCxnSpPr>
          <p:spPr>
            <a:xfrm>
              <a:off x="7952983" y="2844855"/>
              <a:ext cx="10776" cy="50017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>
            <a:spLocks/>
          </p:cNvSpPr>
          <p:nvPr/>
        </p:nvSpPr>
        <p:spPr>
          <a:xfrm>
            <a:off x="850980" y="4583134"/>
            <a:ext cx="3216975" cy="5817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1. Marginal Inference </a:t>
            </a:r>
            <a:endParaRPr lang="en-US" sz="1600" dirty="0"/>
          </a:p>
        </p:txBody>
      </p:sp>
      <p:sp>
        <p:nvSpPr>
          <p:cNvPr id="128" name="Content Placeholder 2"/>
          <p:cNvSpPr txBox="1">
            <a:spLocks/>
          </p:cNvSpPr>
          <p:nvPr/>
        </p:nvSpPr>
        <p:spPr>
          <a:xfrm>
            <a:off x="873468" y="5255971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 smtClean="0"/>
              <a:t>2. Partition Function </a:t>
            </a:r>
            <a:endParaRPr lang="en-US" sz="1600" dirty="0"/>
          </a:p>
        </p:txBody>
      </p:sp>
      <p:pic>
        <p:nvPicPr>
          <p:cNvPr id="129" name="Picture 128" descr="learning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248" y="5422143"/>
            <a:ext cx="1688373" cy="1014844"/>
          </a:xfrm>
          <a:prstGeom prst="rect">
            <a:avLst/>
          </a:prstGeom>
        </p:spPr>
      </p:pic>
      <p:pic>
        <p:nvPicPr>
          <p:cNvPr id="130" name="Picture 1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8571" y="6187582"/>
            <a:ext cx="1751630" cy="305580"/>
          </a:xfrm>
          <a:prstGeom prst="rect">
            <a:avLst/>
          </a:prstGeom>
        </p:spPr>
      </p:pic>
      <p:sp>
        <p:nvSpPr>
          <p:cNvPr id="131" name="Content Placeholder 2"/>
          <p:cNvSpPr txBox="1">
            <a:spLocks/>
          </p:cNvSpPr>
          <p:nvPr/>
        </p:nvSpPr>
        <p:spPr>
          <a:xfrm>
            <a:off x="873468" y="5864783"/>
            <a:ext cx="3022531" cy="528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/>
              <a:t>3</a:t>
            </a:r>
            <a:r>
              <a:rPr lang="en-US" sz="1600" b="1" dirty="0" smtClean="0"/>
              <a:t>. MAP Inference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630985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95248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159040" y="2607424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6696109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7227815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7760288" y="2607381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6424327" y="2426152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6961125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489837" y="2425385"/>
            <a:ext cx="93784" cy="100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4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</a:t>
            </a:r>
            <a:r>
              <a:rPr lang="en-US" dirty="0" err="1" smtClean="0"/>
              <a:t>markov</a:t>
            </a:r>
            <a:r>
              <a:rPr lang="en-US" dirty="0" smtClean="0"/>
              <a:t> Model (HMM)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24" name="Group 196"/>
          <p:cNvGrpSpPr>
            <a:grpSpLocks/>
          </p:cNvGrpSpPr>
          <p:nvPr/>
        </p:nvGrpSpPr>
        <p:grpSpPr bwMode="auto">
          <a:xfrm>
            <a:off x="1128713" y="2763838"/>
            <a:ext cx="6210300" cy="841375"/>
            <a:chOff x="711" y="2875"/>
            <a:chExt cx="3912" cy="530"/>
          </a:xfrm>
        </p:grpSpPr>
        <p:grpSp>
          <p:nvGrpSpPr>
            <p:cNvPr id="41065" name="Group 274"/>
            <p:cNvGrpSpPr>
              <a:grpSpLocks/>
            </p:cNvGrpSpPr>
            <p:nvPr/>
          </p:nvGrpSpPr>
          <p:grpSpPr bwMode="auto">
            <a:xfrm>
              <a:off x="711" y="2909"/>
              <a:ext cx="3912" cy="496"/>
              <a:chOff x="1109405" y="2058552"/>
              <a:chExt cx="6209145" cy="786974"/>
            </a:xfrm>
          </p:grpSpPr>
          <p:sp>
            <p:nvSpPr>
              <p:cNvPr id="276" name="Oval 275"/>
              <p:cNvSpPr/>
              <p:nvPr/>
            </p:nvSpPr>
            <p:spPr>
              <a:xfrm>
                <a:off x="226330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336482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4482215" y="2058552"/>
                <a:ext cx="360296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5588497" y="2060138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6688429" y="2058552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41072" name="TextBox 280"/>
              <p:cNvSpPr txBox="1">
                <a:spLocks noChangeArrowheads="1"/>
              </p:cNvSpPr>
              <p:nvPr/>
            </p:nvSpPr>
            <p:spPr bwMode="auto">
              <a:xfrm>
                <a:off x="1109405" y="2212456"/>
                <a:ext cx="963433" cy="363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2:</a:t>
                </a:r>
              </a:p>
            </p:txBody>
          </p:sp>
          <p:grpSp>
            <p:nvGrpSpPr>
              <p:cNvPr id="41073" name="Group 281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79" name="TextBox 287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80" name="TextBox 288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81" name="TextBox 289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82" name="TextBox 290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83" name="TextBox 291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283" name="Oval 282"/>
              <p:cNvSpPr/>
              <p:nvPr/>
            </p:nvSpPr>
            <p:spPr>
              <a:xfrm>
                <a:off x="2236320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3336253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4453645" y="2479011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5559927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6661447" y="2479011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" name="TextBox 273"/>
            <p:cNvSpPr txBox="1"/>
            <p:nvPr/>
          </p:nvSpPr>
          <p:spPr>
            <a:xfrm>
              <a:off x="711" y="2875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Part-of-Speech (POS) Tagging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5</a:t>
            </a:fld>
            <a:endParaRPr lang="en-US"/>
          </a:p>
        </p:txBody>
      </p:sp>
      <p:grpSp>
        <p:nvGrpSpPr>
          <p:cNvPr id="22721" name="Group 193"/>
          <p:cNvGrpSpPr>
            <a:grpSpLocks/>
          </p:cNvGrpSpPr>
          <p:nvPr/>
        </p:nvGrpSpPr>
        <p:grpSpPr bwMode="auto">
          <a:xfrm>
            <a:off x="1100138" y="1892300"/>
            <a:ext cx="6208712" cy="838200"/>
            <a:chOff x="699" y="1200"/>
            <a:chExt cx="3911" cy="528"/>
          </a:xfrm>
        </p:grpSpPr>
        <p:grpSp>
          <p:nvGrpSpPr>
            <p:cNvPr id="41007" name="Group 8"/>
            <p:cNvGrpSpPr>
              <a:grpSpLocks/>
            </p:cNvGrpSpPr>
            <p:nvPr/>
          </p:nvGrpSpPr>
          <p:grpSpPr bwMode="auto">
            <a:xfrm>
              <a:off x="699" y="1226"/>
              <a:ext cx="3911" cy="495"/>
              <a:chOff x="1109405" y="2058552"/>
              <a:chExt cx="6209145" cy="786974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2263597" y="2060142"/>
                <a:ext cx="360388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63812" y="2060142"/>
                <a:ext cx="360387" cy="365664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481490" y="2058552"/>
                <a:ext cx="360387" cy="365664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88054" y="2060142"/>
                <a:ext cx="360388" cy="365664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688269" y="2058552"/>
                <a:ext cx="360387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109405" y="2212768"/>
                <a:ext cx="963679" cy="364074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1:</a:t>
                </a:r>
              </a:p>
            </p:txBody>
          </p:sp>
          <p:grpSp>
            <p:nvGrpSpPr>
              <p:cNvPr id="41015" name="Group 192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21" name="TextBox 19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22" name="TextBox 19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23" name="TextBox 19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24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25" name="TextBox 19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199" name="Oval 198"/>
              <p:cNvSpPr/>
              <p:nvPr/>
            </p:nvSpPr>
            <p:spPr>
              <a:xfrm>
                <a:off x="2235020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336822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454500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5561065" y="2479862"/>
                <a:ext cx="358800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6661279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3" name="TextBox 273"/>
            <p:cNvSpPr txBox="1"/>
            <p:nvPr/>
          </p:nvSpPr>
          <p:spPr>
            <a:xfrm>
              <a:off x="720" y="1200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2" name="Group 194"/>
          <p:cNvGrpSpPr>
            <a:grpSpLocks/>
          </p:cNvGrpSpPr>
          <p:nvPr/>
        </p:nvGrpSpPr>
        <p:grpSpPr bwMode="auto">
          <a:xfrm>
            <a:off x="1127125" y="4557713"/>
            <a:ext cx="6210300" cy="839787"/>
            <a:chOff x="710" y="1743"/>
            <a:chExt cx="3912" cy="529"/>
          </a:xfrm>
        </p:grpSpPr>
        <p:grpSp>
          <p:nvGrpSpPr>
            <p:cNvPr id="40988" name="Group 238"/>
            <p:cNvGrpSpPr>
              <a:grpSpLocks/>
            </p:cNvGrpSpPr>
            <p:nvPr/>
          </p:nvGrpSpPr>
          <p:grpSpPr bwMode="auto">
            <a:xfrm>
              <a:off x="710" y="1776"/>
              <a:ext cx="3912" cy="496"/>
              <a:chOff x="1109405" y="2058552"/>
              <a:chExt cx="6209145" cy="786974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2263303" y="2060139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3364823" y="2060139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4482216" y="2058552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588497" y="2060139"/>
                <a:ext cx="360296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6688430" y="2058552"/>
                <a:ext cx="360295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0995" name="TextBox 244"/>
              <p:cNvSpPr txBox="1">
                <a:spLocks noChangeArrowheads="1"/>
              </p:cNvSpPr>
              <p:nvPr/>
            </p:nvSpPr>
            <p:spPr bwMode="auto">
              <a:xfrm>
                <a:off x="1109405" y="2212457"/>
                <a:ext cx="963434" cy="363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4:</a:t>
                </a:r>
              </a:p>
            </p:txBody>
          </p:sp>
          <p:grpSp>
            <p:nvGrpSpPr>
              <p:cNvPr id="40996" name="Group 245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02" name="TextBox 251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1003" name="TextBox 252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you</a:t>
                  </a:r>
                </a:p>
              </p:txBody>
            </p:sp>
            <p:sp>
              <p:nvSpPr>
                <p:cNvPr id="41004" name="TextBox 253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05" name="TextBox 254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will</a:t>
                  </a:r>
                </a:p>
              </p:txBody>
            </p:sp>
            <p:sp>
              <p:nvSpPr>
                <p:cNvPr id="41006" name="TextBox 255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see</a:t>
                  </a:r>
                </a:p>
              </p:txBody>
            </p:sp>
          </p:grpSp>
          <p:sp>
            <p:nvSpPr>
              <p:cNvPr id="247" name="Oval 246"/>
              <p:cNvSpPr/>
              <p:nvPr/>
            </p:nvSpPr>
            <p:spPr>
              <a:xfrm>
                <a:off x="2236320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3336254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4453646" y="2479012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5559927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6661447" y="2479012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5" name="TextBox 273"/>
            <p:cNvSpPr txBox="1"/>
            <p:nvPr/>
          </p:nvSpPr>
          <p:spPr>
            <a:xfrm>
              <a:off x="710" y="1743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3" name="Group 195"/>
          <p:cNvGrpSpPr>
            <a:grpSpLocks/>
          </p:cNvGrpSpPr>
          <p:nvPr/>
        </p:nvGrpSpPr>
        <p:grpSpPr bwMode="auto">
          <a:xfrm>
            <a:off x="1109663" y="3663950"/>
            <a:ext cx="6208712" cy="838200"/>
            <a:chOff x="699" y="2308"/>
            <a:chExt cx="3911" cy="528"/>
          </a:xfrm>
        </p:grpSpPr>
        <p:grpSp>
          <p:nvGrpSpPr>
            <p:cNvPr id="40969" name="Group 220"/>
            <p:cNvGrpSpPr>
              <a:grpSpLocks/>
            </p:cNvGrpSpPr>
            <p:nvPr/>
          </p:nvGrpSpPr>
          <p:grpSpPr bwMode="auto">
            <a:xfrm>
              <a:off x="699" y="2340"/>
              <a:ext cx="3911" cy="496"/>
              <a:chOff x="1109405" y="2058552"/>
              <a:chExt cx="6209145" cy="786974"/>
            </a:xfrm>
          </p:grpSpPr>
          <p:sp>
            <p:nvSpPr>
              <p:cNvPr id="222" name="Oval 221"/>
              <p:cNvSpPr/>
              <p:nvPr/>
            </p:nvSpPr>
            <p:spPr>
              <a:xfrm>
                <a:off x="2263597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3363812" y="2060139"/>
                <a:ext cx="360387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4481490" y="2058552"/>
                <a:ext cx="360387" cy="364927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588054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6688269" y="2058552"/>
                <a:ext cx="360387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1109405" y="2212457"/>
                <a:ext cx="963679" cy="3633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3:</a:t>
                </a:r>
              </a:p>
            </p:txBody>
          </p:sp>
          <p:grpSp>
            <p:nvGrpSpPr>
              <p:cNvPr id="40977" name="Group 227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0983" name="TextBox 23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0984" name="TextBox 23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0985" name="TextBox 23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fly</a:t>
                  </a:r>
                </a:p>
              </p:txBody>
            </p:sp>
            <p:sp>
              <p:nvSpPr>
                <p:cNvPr id="40986" name="TextBox 23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their</a:t>
                  </a:r>
                </a:p>
              </p:txBody>
            </p:sp>
            <p:sp>
              <p:nvSpPr>
                <p:cNvPr id="40987" name="TextBox 23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wings</a:t>
                  </a:r>
                </a:p>
              </p:txBody>
            </p:sp>
          </p:grpSp>
          <p:sp>
            <p:nvSpPr>
              <p:cNvPr id="229" name="Oval 228"/>
              <p:cNvSpPr/>
              <p:nvPr/>
            </p:nvSpPr>
            <p:spPr>
              <a:xfrm>
                <a:off x="2235020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3336822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4454500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5561065" y="2480599"/>
                <a:ext cx="358800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6661279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74" name="TextBox 273"/>
            <p:cNvSpPr txBox="1"/>
            <p:nvPr/>
          </p:nvSpPr>
          <p:spPr>
            <a:xfrm>
              <a:off x="710" y="2308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7337189" y="1919709"/>
            <a:ext cx="1073033" cy="762827"/>
            <a:chOff x="7337189" y="1919709"/>
            <a:chExt cx="1073033" cy="762827"/>
          </a:xfrm>
        </p:grpSpPr>
        <p:sp>
          <p:nvSpPr>
            <p:cNvPr id="6" name="Right Brace 5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ight Brace 154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337189" y="2819400"/>
            <a:ext cx="1073033" cy="762827"/>
            <a:chOff x="7337189" y="1919709"/>
            <a:chExt cx="1073033" cy="762827"/>
          </a:xfrm>
        </p:grpSpPr>
        <p:sp>
          <p:nvSpPr>
            <p:cNvPr id="158" name="Right Brace 15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Brace 15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7339013" y="3678595"/>
            <a:ext cx="1073033" cy="762827"/>
            <a:chOff x="7337189" y="1919709"/>
            <a:chExt cx="1073033" cy="762827"/>
          </a:xfrm>
        </p:grpSpPr>
        <p:sp>
          <p:nvSpPr>
            <p:cNvPr id="163" name="Right Brace 162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ight Brace 163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7339249" y="4557713"/>
            <a:ext cx="1073033" cy="762827"/>
            <a:chOff x="7337189" y="1919709"/>
            <a:chExt cx="1073033" cy="762827"/>
          </a:xfrm>
        </p:grpSpPr>
        <p:sp>
          <p:nvSpPr>
            <p:cNvPr id="168" name="Right Brace 16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ight Brace 16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6638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7"/>
          <p:cNvGrpSpPr>
            <a:grpSpLocks/>
          </p:cNvGrpSpPr>
          <p:nvPr/>
        </p:nvGrpSpPr>
        <p:grpSpPr bwMode="auto">
          <a:xfrm>
            <a:off x="1388115" y="4268788"/>
            <a:ext cx="7260585" cy="1811337"/>
            <a:chOff x="1388485" y="4268686"/>
            <a:chExt cx="7260561" cy="1812059"/>
          </a:xfrm>
        </p:grpSpPr>
        <p:grpSp>
          <p:nvGrpSpPr>
            <p:cNvPr id="49170" name="Group 2"/>
            <p:cNvGrpSpPr>
              <a:grpSpLocks/>
            </p:cNvGrpSpPr>
            <p:nvPr/>
          </p:nvGrpSpPr>
          <p:grpSpPr bwMode="auto">
            <a:xfrm>
              <a:off x="1388485" y="4268686"/>
              <a:ext cx="7260561" cy="1812059"/>
              <a:chOff x="1388485" y="2330663"/>
              <a:chExt cx="7260561" cy="1812059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3808860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sp>
            <p:nvSpPr>
              <p:cNvPr id="33" name="Oval 32"/>
              <p:cNvSpPr/>
              <p:nvPr/>
            </p:nvSpPr>
            <p:spPr>
              <a:xfrm>
                <a:off x="1738682" y="3345479"/>
                <a:ext cx="487360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6164" y="3345479"/>
                <a:ext cx="487361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737459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232879" y="3345479"/>
                <a:ext cx="485773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7720362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arrow</a:t>
                </a: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729157" y="2332251"/>
                <a:ext cx="485773" cy="493910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216639" y="2332251"/>
                <a:ext cx="487361" cy="493910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726347" y="2330663"/>
                <a:ext cx="487360" cy="493909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221767" y="2332251"/>
                <a:ext cx="487360" cy="493910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709249" y="2330663"/>
                <a:ext cx="487361" cy="493909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</p:grpSp>
        <p:grpSp>
          <p:nvGrpSpPr>
            <p:cNvPr id="49171" name="Group 6"/>
            <p:cNvGrpSpPr>
              <a:grpSpLocks/>
            </p:cNvGrpSpPr>
            <p:nvPr/>
          </p:nvGrpSpPr>
          <p:grpSpPr bwMode="auto">
            <a:xfrm>
              <a:off x="1972043" y="4770536"/>
              <a:ext cx="5991205" cy="501850"/>
              <a:chOff x="1972043" y="4760294"/>
              <a:chExt cx="5991205" cy="50185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1972043" y="4763470"/>
                <a:ext cx="11113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3461113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4970821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6466241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7953723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658650" y="3847482"/>
            <a:ext cx="568325" cy="267461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Naïve Bayes for Time Series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 dirty="0" smtClean="0">
                <a:latin typeface="Candara" pitchFamily="34" charset="0"/>
              </a:rPr>
              <a:t>We could treat each word-tag pair (i.e. token) as independent. This corresponds to a Naïve Bayes model with a single feature (the word).</a:t>
            </a:r>
            <a:endParaRPr lang="en-US" sz="2400" dirty="0">
              <a:latin typeface="Candara" pitchFamily="34" charset="0"/>
            </a:endParaRPr>
          </a:p>
        </p:txBody>
      </p:sp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74481"/>
              </p:ext>
            </p:extLst>
          </p:nvPr>
        </p:nvGraphicFramePr>
        <p:xfrm>
          <a:off x="1668249" y="2762239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.3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.3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9165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</a:t>
            </a:r>
            <a:r>
              <a:rPr lang="en-US" sz="2400" dirty="0">
                <a:latin typeface="Candara" pitchFamily="34" charset="0"/>
                <a:cs typeface="Times New Roman" pitchFamily="18" charset="0"/>
              </a:rPr>
              <a:t>.3 * .8 * </a:t>
            </a:r>
            <a:r>
              <a:rPr lang="en-US" sz="2400" dirty="0" smtClean="0">
                <a:latin typeface="Candara" pitchFamily="34" charset="0"/>
                <a:cs typeface="Times New Roman" pitchFamily="18" charset="0"/>
              </a:rPr>
              <a:t>.1 </a:t>
            </a:r>
            <a:r>
              <a:rPr lang="en-US" sz="2400" dirty="0">
                <a:latin typeface="Candara" pitchFamily="34" charset="0"/>
                <a:cs typeface="Times New Roman" pitchFamily="18" charset="0"/>
              </a:rPr>
              <a:t>* .5 * …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48" name="Trapezoid 47"/>
          <p:cNvSpPr/>
          <p:nvPr/>
        </p:nvSpPr>
        <p:spPr>
          <a:xfrm flipV="1">
            <a:off x="3181963" y="3862881"/>
            <a:ext cx="568325" cy="267461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87431"/>
              </p:ext>
            </p:extLst>
          </p:nvPr>
        </p:nvGraphicFramePr>
        <p:xfrm>
          <a:off x="3191562" y="2777638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.1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.8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66033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Group 7"/>
          <p:cNvGrpSpPr>
            <a:grpSpLocks/>
          </p:cNvGrpSpPr>
          <p:nvPr/>
        </p:nvGrpSpPr>
        <p:grpSpPr bwMode="auto">
          <a:xfrm>
            <a:off x="322263" y="4268788"/>
            <a:ext cx="8326437" cy="1811337"/>
            <a:chOff x="322637" y="4268686"/>
            <a:chExt cx="8326409" cy="1812059"/>
          </a:xfrm>
        </p:grpSpPr>
        <p:grpSp>
          <p:nvGrpSpPr>
            <p:cNvPr id="49170" name="Group 2"/>
            <p:cNvGrpSpPr>
              <a:grpSpLocks/>
            </p:cNvGrpSpPr>
            <p:nvPr/>
          </p:nvGrpSpPr>
          <p:grpSpPr bwMode="auto">
            <a:xfrm>
              <a:off x="322637" y="4268686"/>
              <a:ext cx="8326409" cy="1812059"/>
              <a:chOff x="322637" y="2330663"/>
              <a:chExt cx="8326409" cy="1812059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3808860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sp>
            <p:nvSpPr>
              <p:cNvPr id="33" name="Oval 32"/>
              <p:cNvSpPr/>
              <p:nvPr/>
            </p:nvSpPr>
            <p:spPr>
              <a:xfrm>
                <a:off x="1738682" y="3345479"/>
                <a:ext cx="487360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6164" y="3345479"/>
                <a:ext cx="487361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737459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232879" y="3345479"/>
                <a:ext cx="485773" cy="493910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7720362" y="3343892"/>
                <a:ext cx="485773" cy="493909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arrow</a:t>
                </a: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729157" y="2332251"/>
                <a:ext cx="485773" cy="493910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216639" y="2332251"/>
                <a:ext cx="487361" cy="493910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726347" y="2330663"/>
                <a:ext cx="487360" cy="493909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221767" y="2332251"/>
                <a:ext cx="487360" cy="493910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7709249" y="2330663"/>
                <a:ext cx="487361" cy="493909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322637" y="2330663"/>
                <a:ext cx="487360" cy="493909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latin typeface="Rockwell"/>
                    <a:cs typeface="Rockwell"/>
                  </a:rPr>
                  <a:t>&lt;START&gt;</a:t>
                </a:r>
              </a:p>
            </p:txBody>
          </p:sp>
        </p:grpSp>
        <p:grpSp>
          <p:nvGrpSpPr>
            <p:cNvPr id="49171" name="Group 6"/>
            <p:cNvGrpSpPr>
              <a:grpSpLocks/>
            </p:cNvGrpSpPr>
            <p:nvPr/>
          </p:nvGrpSpPr>
          <p:grpSpPr bwMode="auto">
            <a:xfrm>
              <a:off x="809372" y="4523853"/>
              <a:ext cx="7153991" cy="748413"/>
              <a:chOff x="809372" y="4513611"/>
              <a:chExt cx="7153991" cy="748413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1972043" y="4763470"/>
                <a:ext cx="11113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216517" y="4515722"/>
                <a:ext cx="1000122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3461113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V="1">
                <a:off x="3704000" y="4514133"/>
                <a:ext cx="1022347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4970821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5213707" y="4514133"/>
                <a:ext cx="1008060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6466241" y="4763470"/>
                <a:ext cx="9525" cy="498674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6709127" y="4514133"/>
                <a:ext cx="1000122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7953723" y="4760294"/>
                <a:ext cx="9525" cy="5002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809997" y="4514133"/>
                <a:ext cx="919160" cy="1589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6" name="Isosceles Triangle 9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3" name="Trapezoid 92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Trapezoid 9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2400" dirty="0" smtClean="0">
                <a:latin typeface="Candara" pitchFamily="34" charset="0"/>
              </a:rPr>
              <a:t>A Hidden Markov Model (HMM) provides a joint distribution over the the sentence/tags with an assumption of dependence between adjacent tags.</a:t>
            </a:r>
            <a:endParaRPr lang="en-US" sz="2400" dirty="0">
              <a:latin typeface="Candara" pitchFamily="34" charset="0"/>
            </a:endParaRPr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.2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.8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.3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/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.5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.3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9165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n, 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</a:t>
            </a:r>
            <a:r>
              <a:rPr lang="en-US" sz="2400" dirty="0">
                <a:latin typeface="Candara" pitchFamily="34" charset="0"/>
                <a:cs typeface="Times New Roman" pitchFamily="18" charset="0"/>
              </a:rPr>
              <a:t>.3 * .8 * .2 * .5 * …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094421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4127066"/>
            <a:ext cx="8880335" cy="27309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HMM:</a:t>
            </a:r>
          </a:p>
        </p:txBody>
      </p:sp>
      <p:sp>
        <p:nvSpPr>
          <p:cNvPr id="106" name="Content Placeholder 5"/>
          <p:cNvSpPr txBox="1">
            <a:spLocks/>
          </p:cNvSpPr>
          <p:nvPr/>
        </p:nvSpPr>
        <p:spPr>
          <a:xfrm>
            <a:off x="101826" y="1237758"/>
            <a:ext cx="8880335" cy="28893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“Naïve Bayes”: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From NB to HMM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1150" y="4281488"/>
            <a:ext cx="8337550" cy="1798638"/>
            <a:chOff x="311150" y="4281488"/>
            <a:chExt cx="8337550" cy="1798638"/>
          </a:xfrm>
        </p:grpSpPr>
        <p:grpSp>
          <p:nvGrpSpPr>
            <p:cNvPr id="49153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49171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Oval 4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388115" y="1623092"/>
            <a:ext cx="7260585" cy="1798637"/>
            <a:chOff x="1388115" y="4281488"/>
            <a:chExt cx="7260585" cy="1798637"/>
          </a:xfrm>
        </p:grpSpPr>
        <p:grpSp>
          <p:nvGrpSpPr>
            <p:cNvPr id="58" name="Group 7"/>
            <p:cNvGrpSpPr>
              <a:grpSpLocks/>
            </p:cNvGrpSpPr>
            <p:nvPr/>
          </p:nvGrpSpPr>
          <p:grpSpPr bwMode="auto">
            <a:xfrm>
              <a:off x="1388115" y="4770438"/>
              <a:ext cx="7260585" cy="1309687"/>
              <a:chOff x="1388485" y="4770536"/>
              <a:chExt cx="7260561" cy="1310209"/>
            </a:xfrm>
          </p:grpSpPr>
          <p:grpSp>
            <p:nvGrpSpPr>
              <p:cNvPr id="85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101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02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03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04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05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86" name="Group 6"/>
              <p:cNvGrpSpPr>
                <a:grpSpLocks/>
              </p:cNvGrpSpPr>
              <p:nvPr/>
            </p:nvGrpSpPr>
            <p:grpSpPr bwMode="auto">
              <a:xfrm>
                <a:off x="1972043" y="4770536"/>
                <a:ext cx="5991205" cy="501850"/>
                <a:chOff x="1972043" y="4760294"/>
                <a:chExt cx="5991205" cy="501850"/>
              </a:xfrm>
            </p:grpSpPr>
            <p:cxnSp>
              <p:nvCxnSpPr>
                <p:cNvPr id="87" name="Straight Connector 8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0" name="Oval 59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190" y="3115342"/>
            <a:ext cx="4012119" cy="90102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422" y="5919825"/>
            <a:ext cx="4212447" cy="8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8833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HMM Parameters: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7" y="1765145"/>
            <a:ext cx="7953375" cy="820303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311150" y="4281488"/>
            <a:ext cx="8337550" cy="1798638"/>
            <a:chOff x="311150" y="4281488"/>
            <a:chExt cx="8337550" cy="1798638"/>
          </a:xfrm>
        </p:grpSpPr>
        <p:grpSp>
          <p:nvGrpSpPr>
            <p:cNvPr id="69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109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121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2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3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4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5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110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Oval 8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Oval 107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6" name="Isosceles Triangle 12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7" name="Isosceles Triangle 126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8" name="Trapezoid 127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9" name="Trapezoid 128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30" name="Table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644118"/>
              </p:ext>
            </p:extLst>
          </p:nvPr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1" name="Table 130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2" name="Table 131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3" name="Table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47567"/>
              </p:ext>
            </p:extLst>
          </p:nvPr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81379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6" grpId="0" animBg="1"/>
      <p:bldP spid="1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HMM Parameters: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Assumption: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Generative Story: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10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1150" y="5270501"/>
            <a:ext cx="8337550" cy="1798638"/>
            <a:chOff x="311150" y="4281488"/>
            <a:chExt cx="8337550" cy="1798638"/>
          </a:xfrm>
        </p:grpSpPr>
        <p:grpSp>
          <p:nvGrpSpPr>
            <p:cNvPr id="49153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49171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Oval 4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7" y="1765145"/>
            <a:ext cx="7953375" cy="82030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913" y="2862374"/>
            <a:ext cx="1728331" cy="299319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19" y="3924404"/>
            <a:ext cx="4367168" cy="88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4307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Joint Distribution: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11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1150" y="5270501"/>
            <a:ext cx="8337550" cy="1798638"/>
            <a:chOff x="311150" y="4281488"/>
            <a:chExt cx="8337550" cy="1798638"/>
          </a:xfrm>
        </p:grpSpPr>
        <p:grpSp>
          <p:nvGrpSpPr>
            <p:cNvPr id="49153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49171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Oval 4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74" y="1978410"/>
            <a:ext cx="6085559" cy="281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9256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From static to dynamic mixture models</a:t>
            </a:r>
          </a:p>
        </p:txBody>
      </p:sp>
      <p:sp>
        <p:nvSpPr>
          <p:cNvPr id="51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8900"/>
            <a:ext cx="8229600" cy="44116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smtClean="0"/>
              <a:t>		       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846852" name="AutoShape 4"/>
          <p:cNvSpPr>
            <a:spLocks noChangeArrowheads="1"/>
          </p:cNvSpPr>
          <p:nvPr/>
        </p:nvSpPr>
        <p:spPr bwMode="auto">
          <a:xfrm>
            <a:off x="4229100" y="35179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78425" y="1636713"/>
            <a:ext cx="3521075" cy="4835525"/>
            <a:chOff x="3222" y="1183"/>
            <a:chExt cx="2218" cy="3046"/>
          </a:xfrm>
        </p:grpSpPr>
        <p:pic>
          <p:nvPicPr>
            <p:cNvPr id="5151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22" y="1450"/>
              <a:ext cx="2084" cy="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46855" name="Text Box 7"/>
            <p:cNvSpPr txBox="1">
              <a:spLocks noChangeArrowheads="1"/>
            </p:cNvSpPr>
            <p:nvPr/>
          </p:nvSpPr>
          <p:spPr bwMode="auto">
            <a:xfrm>
              <a:off x="3838" y="1183"/>
              <a:ext cx="1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rgbClr val="33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Dynamic mixture</a:t>
              </a:r>
            </a:p>
          </p:txBody>
        </p:sp>
        <p:grpSp>
          <p:nvGrpSpPr>
            <p:cNvPr id="3" name="Group 8"/>
            <p:cNvGrpSpPr>
              <a:grpSpLocks noChangeAspect="1"/>
            </p:cNvGrpSpPr>
            <p:nvPr/>
          </p:nvGrpSpPr>
          <p:grpSpPr bwMode="auto">
            <a:xfrm>
              <a:off x="3424" y="3424"/>
              <a:ext cx="2016" cy="805"/>
              <a:chOff x="231" y="3206"/>
              <a:chExt cx="2173" cy="866"/>
            </a:xfrm>
          </p:grpSpPr>
          <p:sp>
            <p:nvSpPr>
              <p:cNvPr id="5154" name="Oval 9"/>
              <p:cNvSpPr>
                <a:spLocks noChangeAspect="1" noChangeArrowheads="1"/>
              </p:cNvSpPr>
              <p:nvPr/>
            </p:nvSpPr>
            <p:spPr bwMode="auto">
              <a:xfrm>
                <a:off x="771" y="3718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>
                    <a:latin typeface="Courier New" pitchFamily="49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5155" name="Oval 10"/>
              <p:cNvSpPr>
                <a:spLocks noChangeAspect="1" noChangeArrowheads="1"/>
              </p:cNvSpPr>
              <p:nvPr/>
            </p:nvSpPr>
            <p:spPr bwMode="auto">
              <a:xfrm>
                <a:off x="1299" y="3718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>
                    <a:latin typeface="Courier New" pitchFamily="49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5156" name="Oval 11"/>
              <p:cNvSpPr>
                <a:spLocks noChangeAspect="1" noChangeArrowheads="1"/>
              </p:cNvSpPr>
              <p:nvPr/>
            </p:nvSpPr>
            <p:spPr bwMode="auto">
              <a:xfrm>
                <a:off x="234" y="3718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>
                    <a:latin typeface="Courier New" pitchFamily="49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5157" name="Oval 12"/>
              <p:cNvSpPr>
                <a:spLocks noChangeAspect="1" noChangeArrowheads="1"/>
              </p:cNvSpPr>
              <p:nvPr/>
            </p:nvSpPr>
            <p:spPr bwMode="auto">
              <a:xfrm>
                <a:off x="2114" y="3718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sz="2000">
                    <a:latin typeface="Courier New" pitchFamily="49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5158" name="Oval 13"/>
              <p:cNvSpPr>
                <a:spLocks noChangeAspect="1" noChangeArrowheads="1"/>
              </p:cNvSpPr>
              <p:nvPr/>
            </p:nvSpPr>
            <p:spPr bwMode="auto">
              <a:xfrm>
                <a:off x="768" y="3718"/>
                <a:ext cx="288" cy="288"/>
              </a:xfrm>
              <a:prstGeom prst="ellipse">
                <a:avLst/>
              </a:prstGeom>
              <a:solidFill>
                <a:srgbClr val="DDDDDD"/>
              </a:solidFill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X</a:t>
                </a:r>
                <a:r>
                  <a:rPr lang="en-US" i="1" baseline="-25000">
                    <a:cs typeface="Arial" charset="0"/>
                  </a:rPr>
                  <a:t>2</a:t>
                </a:r>
                <a:endParaRPr lang="en-US" sz="2000" baseline="-25000">
                  <a:latin typeface="Courier New" pitchFamily="49" charset="0"/>
                  <a:cs typeface="Arial" charset="0"/>
                </a:endParaRPr>
              </a:p>
            </p:txBody>
          </p:sp>
          <p:sp>
            <p:nvSpPr>
              <p:cNvPr id="5159" name="Oval 14"/>
              <p:cNvSpPr>
                <a:spLocks noChangeAspect="1" noChangeArrowheads="1"/>
              </p:cNvSpPr>
              <p:nvPr/>
            </p:nvSpPr>
            <p:spPr bwMode="auto">
              <a:xfrm>
                <a:off x="1296" y="3718"/>
                <a:ext cx="288" cy="288"/>
              </a:xfrm>
              <a:prstGeom prst="ellipse">
                <a:avLst/>
              </a:prstGeom>
              <a:solidFill>
                <a:srgbClr val="DDDDDD"/>
              </a:solidFill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X</a:t>
                </a:r>
                <a:r>
                  <a:rPr lang="en-US" i="1" baseline="-25000">
                    <a:cs typeface="Arial" charset="0"/>
                  </a:rPr>
                  <a:t>3</a:t>
                </a:r>
              </a:p>
            </p:txBody>
          </p:sp>
          <p:sp>
            <p:nvSpPr>
              <p:cNvPr id="5160" name="Oval 15"/>
              <p:cNvSpPr>
                <a:spLocks noChangeAspect="1" noChangeArrowheads="1"/>
              </p:cNvSpPr>
              <p:nvPr/>
            </p:nvSpPr>
            <p:spPr bwMode="auto">
              <a:xfrm>
                <a:off x="231" y="3718"/>
                <a:ext cx="288" cy="288"/>
              </a:xfrm>
              <a:prstGeom prst="ellipse">
                <a:avLst/>
              </a:prstGeom>
              <a:solidFill>
                <a:srgbClr val="DDDDDD"/>
              </a:solidFill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X</a:t>
                </a:r>
                <a:r>
                  <a:rPr lang="en-US" i="1" baseline="-25000">
                    <a:cs typeface="Arial" charset="0"/>
                  </a:rPr>
                  <a:t>1</a:t>
                </a:r>
                <a:endParaRPr lang="en-US" sz="2000" baseline="-25000">
                  <a:latin typeface="Courier New" pitchFamily="49" charset="0"/>
                  <a:cs typeface="Arial" charset="0"/>
                </a:endParaRPr>
              </a:p>
            </p:txBody>
          </p:sp>
          <p:sp>
            <p:nvSpPr>
              <p:cNvPr id="5161" name="Oval 16"/>
              <p:cNvSpPr>
                <a:spLocks noChangeAspect="1" noChangeArrowheads="1"/>
              </p:cNvSpPr>
              <p:nvPr/>
            </p:nvSpPr>
            <p:spPr bwMode="auto">
              <a:xfrm>
                <a:off x="2111" y="3718"/>
                <a:ext cx="288" cy="288"/>
              </a:xfrm>
              <a:prstGeom prst="ellipse">
                <a:avLst/>
              </a:prstGeom>
              <a:solidFill>
                <a:srgbClr val="DDDDDD"/>
              </a:solidFill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X</a:t>
                </a:r>
                <a:r>
                  <a:rPr lang="en-US" i="1" baseline="-25000">
                    <a:cs typeface="Arial" charset="0"/>
                  </a:rPr>
                  <a:t>T</a:t>
                </a:r>
                <a:endParaRPr lang="en-US" sz="2000" baseline="-25000">
                  <a:latin typeface="Courier New" pitchFamily="49" charset="0"/>
                  <a:cs typeface="Arial" charset="0"/>
                </a:endParaRPr>
              </a:p>
            </p:txBody>
          </p:sp>
          <p:sp>
            <p:nvSpPr>
              <p:cNvPr id="5162" name="Oval 17"/>
              <p:cNvSpPr>
                <a:spLocks noChangeAspect="1" noChangeArrowheads="1"/>
              </p:cNvSpPr>
              <p:nvPr/>
            </p:nvSpPr>
            <p:spPr bwMode="auto">
              <a:xfrm>
                <a:off x="775" y="3206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bIns="137160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Y</a:t>
                </a:r>
                <a:r>
                  <a:rPr lang="en-US" i="1" baseline="-25000">
                    <a:cs typeface="Arial" charset="0"/>
                  </a:rPr>
                  <a:t>2</a:t>
                </a:r>
              </a:p>
            </p:txBody>
          </p:sp>
          <p:sp>
            <p:nvSpPr>
              <p:cNvPr id="5163" name="Oval 18"/>
              <p:cNvSpPr>
                <a:spLocks noChangeAspect="1" noChangeArrowheads="1"/>
              </p:cNvSpPr>
              <p:nvPr/>
            </p:nvSpPr>
            <p:spPr bwMode="auto">
              <a:xfrm>
                <a:off x="1303" y="3206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bIns="137160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Y</a:t>
                </a:r>
                <a:r>
                  <a:rPr lang="en-US" i="1" baseline="-25000">
                    <a:cs typeface="Arial" charset="0"/>
                  </a:rPr>
                  <a:t>3</a:t>
                </a:r>
                <a:endParaRPr lang="en-US" sz="2000" baseline="-25000">
                  <a:solidFill>
                    <a:srgbClr val="00FF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4" name="Oval 19"/>
              <p:cNvSpPr>
                <a:spLocks noChangeAspect="1" noChangeArrowheads="1"/>
              </p:cNvSpPr>
              <p:nvPr/>
            </p:nvSpPr>
            <p:spPr bwMode="auto">
              <a:xfrm>
                <a:off x="238" y="3206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bIns="137160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Y</a:t>
                </a:r>
                <a:r>
                  <a:rPr lang="en-US" i="1" baseline="-25000">
                    <a:cs typeface="Arial" charset="0"/>
                  </a:rPr>
                  <a:t>1</a:t>
                </a:r>
                <a:endParaRPr lang="en-US" sz="2000" baseline="-25000">
                  <a:solidFill>
                    <a:srgbClr val="00FF00"/>
                  </a:solidFill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5" name="Oval 20"/>
              <p:cNvSpPr>
                <a:spLocks noChangeAspect="1" noChangeArrowheads="1"/>
              </p:cNvSpPr>
              <p:nvPr/>
            </p:nvSpPr>
            <p:spPr bwMode="auto">
              <a:xfrm>
                <a:off x="2116" y="3206"/>
                <a:ext cx="288" cy="288"/>
              </a:xfrm>
              <a:prstGeom prst="ellips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wrap="none" bIns="137160" anchor="ctr"/>
              <a:lstStyle/>
              <a:p>
                <a:pPr algn="ctr" eaLnBrk="0" hangingPunct="0"/>
                <a:r>
                  <a:rPr lang="en-US" i="1">
                    <a:cs typeface="Arial" charset="0"/>
                  </a:rPr>
                  <a:t>Y</a:t>
                </a:r>
                <a:r>
                  <a:rPr lang="en-US" i="1" baseline="-25000">
                    <a:cs typeface="Arial" charset="0"/>
                  </a:rPr>
                  <a:t>T</a:t>
                </a:r>
                <a:endParaRPr lang="en-US" sz="1800" baseline="-250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6" name="Rectangle 21"/>
              <p:cNvSpPr>
                <a:spLocks noChangeAspect="1" noChangeArrowheads="1"/>
              </p:cNvSpPr>
              <p:nvPr/>
            </p:nvSpPr>
            <p:spPr bwMode="auto">
              <a:xfrm>
                <a:off x="1727" y="3267"/>
                <a:ext cx="249" cy="3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137160">
                <a:spAutoFit/>
              </a:bodyPr>
              <a:lstStyle/>
              <a:p>
                <a:pPr marL="112713" eaLnBrk="0" hangingPunct="0"/>
                <a:r>
                  <a:rPr lang="en-US" sz="2000" i="1">
                    <a:solidFill>
                      <a:srgbClr val="333399"/>
                    </a:solidFill>
                    <a:latin typeface="Times New Roman" pitchFamily="18" charset="0"/>
                    <a:cs typeface="Arial" charset="0"/>
                  </a:rPr>
                  <a:t>... </a:t>
                </a:r>
              </a:p>
            </p:txBody>
          </p:sp>
          <p:cxnSp>
            <p:nvCxnSpPr>
              <p:cNvPr id="5167" name="AutoShape 22"/>
              <p:cNvCxnSpPr>
                <a:cxnSpLocks noChangeAspect="1" noChangeShapeType="1"/>
                <a:stCxn id="5164" idx="6"/>
                <a:endCxn id="5162" idx="2"/>
              </p:cNvCxnSpPr>
              <p:nvPr/>
            </p:nvCxnSpPr>
            <p:spPr bwMode="auto">
              <a:xfrm>
                <a:off x="535" y="3350"/>
                <a:ext cx="23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68" name="AutoShape 23"/>
              <p:cNvCxnSpPr>
                <a:cxnSpLocks noChangeAspect="1" noChangeShapeType="1"/>
                <a:stCxn id="5162" idx="6"/>
                <a:endCxn id="5163" idx="2"/>
              </p:cNvCxnSpPr>
              <p:nvPr/>
            </p:nvCxnSpPr>
            <p:spPr bwMode="auto">
              <a:xfrm>
                <a:off x="1072" y="3350"/>
                <a:ext cx="22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69" name="AutoShape 24"/>
              <p:cNvCxnSpPr>
                <a:cxnSpLocks noChangeAspect="1" noChangeShapeType="1"/>
                <a:stCxn id="5164" idx="4"/>
                <a:endCxn id="5160" idx="0"/>
              </p:cNvCxnSpPr>
              <p:nvPr/>
            </p:nvCxnSpPr>
            <p:spPr bwMode="auto">
              <a:xfrm flipH="1">
                <a:off x="375" y="3503"/>
                <a:ext cx="7" cy="20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70" name="AutoShape 25"/>
              <p:cNvCxnSpPr>
                <a:cxnSpLocks noChangeAspect="1" noChangeShapeType="1"/>
                <a:stCxn id="5162" idx="4"/>
                <a:endCxn id="5158" idx="0"/>
              </p:cNvCxnSpPr>
              <p:nvPr/>
            </p:nvCxnSpPr>
            <p:spPr bwMode="auto">
              <a:xfrm flipH="1">
                <a:off x="912" y="3503"/>
                <a:ext cx="7" cy="20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71" name="AutoShape 26"/>
              <p:cNvCxnSpPr>
                <a:cxnSpLocks noChangeAspect="1" noChangeShapeType="1"/>
                <a:stCxn id="5163" idx="4"/>
                <a:endCxn id="5159" idx="0"/>
              </p:cNvCxnSpPr>
              <p:nvPr/>
            </p:nvCxnSpPr>
            <p:spPr bwMode="auto">
              <a:xfrm flipH="1">
                <a:off x="1440" y="3503"/>
                <a:ext cx="7" cy="20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72" name="AutoShape 27"/>
              <p:cNvCxnSpPr>
                <a:cxnSpLocks noChangeAspect="1" noChangeShapeType="1"/>
                <a:stCxn id="5165" idx="4"/>
                <a:endCxn id="5161" idx="0"/>
              </p:cNvCxnSpPr>
              <p:nvPr/>
            </p:nvCxnSpPr>
            <p:spPr bwMode="auto">
              <a:xfrm flipH="1">
                <a:off x="2255" y="3503"/>
                <a:ext cx="5" cy="20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73" name="AutoShape 28"/>
              <p:cNvCxnSpPr>
                <a:cxnSpLocks noChangeAspect="1" noChangeShapeType="1"/>
                <a:stCxn id="5163" idx="6"/>
                <a:endCxn id="5166" idx="1"/>
              </p:cNvCxnSpPr>
              <p:nvPr/>
            </p:nvCxnSpPr>
            <p:spPr bwMode="auto">
              <a:xfrm flipV="1">
                <a:off x="1600" y="3346"/>
                <a:ext cx="128" cy="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74" name="AutoShape 29"/>
              <p:cNvCxnSpPr>
                <a:cxnSpLocks noChangeAspect="1" noChangeShapeType="1"/>
                <a:stCxn id="5166" idx="3"/>
                <a:endCxn id="5165" idx="2"/>
              </p:cNvCxnSpPr>
              <p:nvPr/>
            </p:nvCxnSpPr>
            <p:spPr bwMode="auto">
              <a:xfrm>
                <a:off x="1991" y="3346"/>
                <a:ext cx="116" cy="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5175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1727" y="3773"/>
                <a:ext cx="249" cy="2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0" tIns="0" rIns="0" bIns="137160">
                <a:spAutoFit/>
              </a:bodyPr>
              <a:lstStyle/>
              <a:p>
                <a:pPr marL="112713" eaLnBrk="0" hangingPunct="0"/>
                <a:r>
                  <a:rPr lang="en-US" sz="2000" i="1">
                    <a:solidFill>
                      <a:srgbClr val="333399"/>
                    </a:solidFill>
                    <a:latin typeface="Times New Roman" pitchFamily="18" charset="0"/>
                    <a:cs typeface="Arial" charset="0"/>
                  </a:rPr>
                  <a:t>... </a:t>
                </a:r>
              </a:p>
            </p:txBody>
          </p:sp>
        </p:grp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361950" y="1636713"/>
            <a:ext cx="3135313" cy="4906962"/>
            <a:chOff x="388" y="1183"/>
            <a:chExt cx="1975" cy="3091"/>
          </a:xfrm>
        </p:grpSpPr>
        <p:pic>
          <p:nvPicPr>
            <p:cNvPr id="5143" name="Picture 3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8" y="1412"/>
              <a:ext cx="1975" cy="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46881" name="Text Box 33"/>
            <p:cNvSpPr txBox="1">
              <a:spLocks noChangeArrowheads="1"/>
            </p:cNvSpPr>
            <p:nvPr/>
          </p:nvSpPr>
          <p:spPr bwMode="auto">
            <a:xfrm>
              <a:off x="1006" y="1183"/>
              <a:ext cx="9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rgbClr val="3333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Static mixture</a:t>
              </a:r>
            </a:p>
          </p:txBody>
        </p:sp>
        <p:sp>
          <p:nvSpPr>
            <p:cNvPr id="5145" name="Oval 34"/>
            <p:cNvSpPr>
              <a:spLocks noChangeAspect="1" noChangeArrowheads="1"/>
            </p:cNvSpPr>
            <p:nvPr/>
          </p:nvSpPr>
          <p:spPr bwMode="auto">
            <a:xfrm>
              <a:off x="1387" y="3900"/>
              <a:ext cx="267" cy="268"/>
            </a:xfrm>
            <a:prstGeom prst="ellips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2000">
                  <a:latin typeface="Courier New" pitchFamily="49" charset="0"/>
                  <a:cs typeface="Arial" charset="0"/>
                </a:rPr>
                <a:t>A</a:t>
              </a:r>
            </a:p>
          </p:txBody>
        </p:sp>
        <p:sp>
          <p:nvSpPr>
            <p:cNvPr id="5146" name="Oval 35"/>
            <p:cNvSpPr>
              <a:spLocks noChangeAspect="1" noChangeArrowheads="1"/>
            </p:cNvSpPr>
            <p:nvPr/>
          </p:nvSpPr>
          <p:spPr bwMode="auto">
            <a:xfrm>
              <a:off x="1384" y="3900"/>
              <a:ext cx="267" cy="268"/>
            </a:xfrm>
            <a:prstGeom prst="ellipse">
              <a:avLst/>
            </a:prstGeom>
            <a:solidFill>
              <a:srgbClr val="DDDDDD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i="1">
                  <a:cs typeface="Arial" charset="0"/>
                </a:rPr>
                <a:t>X</a:t>
              </a:r>
              <a:r>
                <a:rPr lang="en-US" i="1" baseline="-25000">
                  <a:cs typeface="Arial" charset="0"/>
                </a:rPr>
                <a:t>1</a:t>
              </a:r>
              <a:endParaRPr lang="en-US" sz="2000" baseline="-25000">
                <a:latin typeface="Courier New" pitchFamily="49" charset="0"/>
                <a:cs typeface="Arial" charset="0"/>
              </a:endParaRPr>
            </a:p>
          </p:txBody>
        </p:sp>
        <p:sp>
          <p:nvSpPr>
            <p:cNvPr id="5147" name="Oval 36"/>
            <p:cNvSpPr>
              <a:spLocks noChangeAspect="1" noChangeArrowheads="1"/>
            </p:cNvSpPr>
            <p:nvPr/>
          </p:nvSpPr>
          <p:spPr bwMode="auto">
            <a:xfrm>
              <a:off x="1390" y="3424"/>
              <a:ext cx="268" cy="268"/>
            </a:xfrm>
            <a:prstGeom prst="ellips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bIns="137160" anchor="ctr"/>
            <a:lstStyle/>
            <a:p>
              <a:pPr algn="ctr" eaLnBrk="0" hangingPunct="0"/>
              <a:r>
                <a:rPr lang="en-US" i="1">
                  <a:cs typeface="Arial" charset="0"/>
                </a:rPr>
                <a:t>Y</a:t>
              </a:r>
              <a:r>
                <a:rPr lang="en-US" i="1" baseline="-25000">
                  <a:cs typeface="Arial" charset="0"/>
                </a:rPr>
                <a:t>1</a:t>
              </a:r>
              <a:endParaRPr lang="en-US" sz="2000" baseline="-25000">
                <a:solidFill>
                  <a:srgbClr val="00FF00"/>
                </a:solidFill>
                <a:latin typeface="Times New Roman" pitchFamily="18" charset="0"/>
                <a:cs typeface="Arial" charset="0"/>
              </a:endParaRPr>
            </a:p>
          </p:txBody>
        </p:sp>
        <p:cxnSp>
          <p:nvCxnSpPr>
            <p:cNvPr id="5148" name="AutoShape 37"/>
            <p:cNvCxnSpPr>
              <a:cxnSpLocks noChangeAspect="1" noChangeShapeType="1"/>
              <a:stCxn id="5147" idx="4"/>
              <a:endCxn id="5146" idx="0"/>
            </p:cNvCxnSpPr>
            <p:nvPr/>
          </p:nvCxnSpPr>
          <p:spPr bwMode="auto">
            <a:xfrm flipH="1">
              <a:off x="1518" y="3700"/>
              <a:ext cx="6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149" name="Rectangle 38"/>
            <p:cNvSpPr>
              <a:spLocks noChangeArrowheads="1"/>
            </p:cNvSpPr>
            <p:nvPr/>
          </p:nvSpPr>
          <p:spPr bwMode="auto">
            <a:xfrm>
              <a:off x="1200" y="3352"/>
              <a:ext cx="632" cy="8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0" name="Text Box 39"/>
            <p:cNvSpPr txBox="1">
              <a:spLocks noChangeArrowheads="1"/>
            </p:cNvSpPr>
            <p:nvPr/>
          </p:nvSpPr>
          <p:spPr bwMode="auto">
            <a:xfrm>
              <a:off x="1670" y="4062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/>
                <a:t>N</a:t>
              </a:r>
            </a:p>
          </p:txBody>
        </p:sp>
      </p:grp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43" name="Footer Placeholder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4903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852" grpId="0" animBg="1"/>
      <p:bldP spid="84685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HMMs: History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6096000" cy="5410200"/>
          </a:xfrm>
        </p:spPr>
        <p:txBody>
          <a:bodyPr/>
          <a:lstStyle/>
          <a:p>
            <a:r>
              <a:rPr lang="en-US" sz="1800" dirty="0">
                <a:latin typeface="Arial" charset="0"/>
              </a:rPr>
              <a:t>Markov chains: </a:t>
            </a:r>
            <a:r>
              <a:rPr lang="en-US" sz="1800" dirty="0" err="1">
                <a:latin typeface="Arial" charset="0"/>
              </a:rPr>
              <a:t>Andrey</a:t>
            </a:r>
            <a:r>
              <a:rPr lang="en-US" sz="1800" dirty="0">
                <a:latin typeface="Arial" charset="0"/>
              </a:rPr>
              <a:t> Markov (1906)</a:t>
            </a:r>
          </a:p>
          <a:p>
            <a:pPr lvl="1"/>
            <a:r>
              <a:rPr lang="en-US" sz="1800" dirty="0">
                <a:latin typeface="Arial" charset="0"/>
              </a:rPr>
              <a:t>Random walks and Brownian motion</a:t>
            </a:r>
          </a:p>
          <a:p>
            <a:r>
              <a:rPr lang="en-US" sz="1800" dirty="0">
                <a:latin typeface="Arial" charset="0"/>
              </a:rPr>
              <a:t>Used in </a:t>
            </a:r>
            <a:r>
              <a:rPr lang="en-US" sz="1800" dirty="0" smtClean="0">
                <a:latin typeface="Arial" charset="0"/>
              </a:rPr>
              <a:t>Shannon’</a:t>
            </a:r>
            <a:r>
              <a:rPr lang="en-US" altLang="ja-JP" sz="1800" dirty="0" smtClean="0">
                <a:latin typeface="Arial" charset="0"/>
              </a:rPr>
              <a:t>s </a:t>
            </a:r>
            <a:r>
              <a:rPr lang="en-US" altLang="ja-JP" sz="1800" dirty="0">
                <a:latin typeface="Arial" charset="0"/>
              </a:rPr>
              <a:t>work on information theory (1948)</a:t>
            </a:r>
          </a:p>
          <a:p>
            <a:r>
              <a:rPr lang="en-US" sz="1800" dirty="0">
                <a:latin typeface="Arial" charset="0"/>
              </a:rPr>
              <a:t>Baum-Welsh learning algorithm: late </a:t>
            </a:r>
            <a:r>
              <a:rPr lang="en-US" sz="1800" dirty="0" smtClean="0">
                <a:latin typeface="Arial" charset="0"/>
              </a:rPr>
              <a:t>60’</a:t>
            </a:r>
            <a:r>
              <a:rPr lang="en-US" altLang="ja-JP" sz="1800" dirty="0" smtClean="0">
                <a:latin typeface="Arial" charset="0"/>
              </a:rPr>
              <a:t>s</a:t>
            </a:r>
            <a:r>
              <a:rPr lang="en-US" altLang="ja-JP" sz="1800" dirty="0">
                <a:latin typeface="Arial" charset="0"/>
              </a:rPr>
              <a:t>, early </a:t>
            </a:r>
            <a:r>
              <a:rPr lang="en-US" altLang="ja-JP" sz="1800" dirty="0" smtClean="0">
                <a:latin typeface="Arial" charset="0"/>
              </a:rPr>
              <a:t>70’s</a:t>
            </a:r>
            <a:r>
              <a:rPr lang="en-US" altLang="ja-JP" sz="1800" dirty="0">
                <a:latin typeface="Arial" charset="0"/>
              </a:rPr>
              <a:t>.</a:t>
            </a:r>
          </a:p>
          <a:p>
            <a:pPr lvl="1"/>
            <a:r>
              <a:rPr lang="en-US" sz="1800" dirty="0">
                <a:latin typeface="Arial" charset="0"/>
              </a:rPr>
              <a:t>Used mainly for speech in 60s-70s.</a:t>
            </a:r>
          </a:p>
          <a:p>
            <a:r>
              <a:rPr lang="en-US" sz="1800" dirty="0">
                <a:latin typeface="Arial" charset="0"/>
              </a:rPr>
              <a:t>Late 80’s and 90’s: David Haussler  (major player in learning theory in </a:t>
            </a:r>
            <a:r>
              <a:rPr lang="en-US" sz="1800" dirty="0" smtClean="0">
                <a:latin typeface="Arial" charset="0"/>
              </a:rPr>
              <a:t>80’</a:t>
            </a:r>
            <a:r>
              <a:rPr lang="en-US" altLang="ja-JP" sz="1800" dirty="0" smtClean="0">
                <a:latin typeface="Arial" charset="0"/>
              </a:rPr>
              <a:t>s</a:t>
            </a:r>
            <a:r>
              <a:rPr lang="en-US" altLang="ja-JP" sz="1800" dirty="0">
                <a:latin typeface="Arial" charset="0"/>
              </a:rPr>
              <a:t>) began to use HMMs for modeling biological sequences</a:t>
            </a:r>
          </a:p>
          <a:p>
            <a:r>
              <a:rPr lang="en-US" sz="1800" dirty="0">
                <a:latin typeface="Arial" charset="0"/>
              </a:rPr>
              <a:t>Mid-late </a:t>
            </a:r>
            <a:r>
              <a:rPr lang="en-US" sz="1800" dirty="0" smtClean="0">
                <a:latin typeface="Arial" charset="0"/>
              </a:rPr>
              <a:t>1990’</a:t>
            </a:r>
            <a:r>
              <a:rPr lang="en-US" altLang="ja-JP" sz="1800" dirty="0" smtClean="0">
                <a:latin typeface="Arial" charset="0"/>
              </a:rPr>
              <a:t>s</a:t>
            </a:r>
            <a:r>
              <a:rPr lang="en-US" altLang="ja-JP" sz="1800" dirty="0">
                <a:latin typeface="Arial" charset="0"/>
              </a:rPr>
              <a:t>: </a:t>
            </a:r>
            <a:r>
              <a:rPr lang="en-US" altLang="ja-JP" sz="1800" dirty="0" err="1">
                <a:latin typeface="Arial" charset="0"/>
              </a:rPr>
              <a:t>Dayne</a:t>
            </a:r>
            <a:r>
              <a:rPr lang="en-US" altLang="ja-JP" sz="1800" dirty="0">
                <a:latin typeface="Arial" charset="0"/>
              </a:rPr>
              <a:t> </a:t>
            </a:r>
            <a:r>
              <a:rPr lang="en-US" altLang="ja-JP" sz="1800" dirty="0" err="1">
                <a:latin typeface="Arial" charset="0"/>
              </a:rPr>
              <a:t>Freitag</a:t>
            </a:r>
            <a:r>
              <a:rPr lang="en-US" altLang="ja-JP" sz="1800" dirty="0">
                <a:latin typeface="Arial" charset="0"/>
              </a:rPr>
              <a:t>/Andrew McCallum</a:t>
            </a:r>
          </a:p>
          <a:p>
            <a:pPr lvl="1"/>
            <a:r>
              <a:rPr lang="en-US" sz="1800" dirty="0" err="1">
                <a:latin typeface="Arial" charset="0"/>
              </a:rPr>
              <a:t>Freitag</a:t>
            </a:r>
            <a:r>
              <a:rPr lang="en-US" sz="1800" dirty="0">
                <a:latin typeface="Arial" charset="0"/>
              </a:rPr>
              <a:t> thesis with Tom Mitchell on IE from Web using logic programs, grammar induction, etc.</a:t>
            </a:r>
          </a:p>
          <a:p>
            <a:pPr lvl="1"/>
            <a:r>
              <a:rPr lang="en-US" sz="1800" dirty="0">
                <a:latin typeface="Arial" charset="0"/>
              </a:rPr>
              <a:t>McCallum:  multinomial Naïve Bayes for text</a:t>
            </a:r>
          </a:p>
          <a:p>
            <a:pPr lvl="1"/>
            <a:r>
              <a:rPr lang="en-US" sz="1800" dirty="0">
                <a:latin typeface="Arial" charset="0"/>
              </a:rPr>
              <a:t>With McCallum, IE using HMMs on CORA</a:t>
            </a:r>
          </a:p>
          <a:p>
            <a:r>
              <a:rPr lang="en-US" sz="2000" dirty="0">
                <a:latin typeface="Arial" charset="0"/>
              </a:rPr>
              <a:t>…</a:t>
            </a:r>
          </a:p>
          <a:p>
            <a:endParaRPr lang="en-US" sz="2000" dirty="0">
              <a:latin typeface="Arial" charset="0"/>
            </a:endParaRPr>
          </a:p>
          <a:p>
            <a:endParaRPr lang="en-US" sz="2000" dirty="0">
              <a:latin typeface="Arial" charset="0"/>
            </a:endParaRPr>
          </a:p>
          <a:p>
            <a:endParaRPr lang="en-US" sz="2000" dirty="0">
              <a:latin typeface="Arial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95DFE8EF-C6AF-E545-AB95-EF136CC2E848}" type="slidenum">
              <a:rPr lang="en-US" sz="1400"/>
              <a:pPr eaLnBrk="1" hangingPunct="1"/>
              <a:t>13</a:t>
            </a:fld>
            <a:endParaRPr lang="en-US" sz="140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0"/>
            <a:ext cx="21431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00" t="50000" r="25999" b="29610"/>
          <a:stretch>
            <a:fillRect/>
          </a:stretch>
        </p:blipFill>
        <p:spPr bwMode="auto">
          <a:xfrm>
            <a:off x="73152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029200"/>
            <a:ext cx="117951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600200"/>
            <a:ext cx="13716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898775"/>
            <a:ext cx="13716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577250" y="3751878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319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Higher-order HMMs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-order HMM (i.e. bigram HMM)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-order HMM (i.e. trigram HMM)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-order HMM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  <p:grpSp>
        <p:nvGrpSpPr>
          <p:cNvPr id="103" name="Group 102"/>
          <p:cNvGrpSpPr/>
          <p:nvPr/>
        </p:nvGrpSpPr>
        <p:grpSpPr>
          <a:xfrm>
            <a:off x="1685888" y="1676002"/>
            <a:ext cx="4978167" cy="930098"/>
            <a:chOff x="770481" y="1974678"/>
            <a:chExt cx="6273109" cy="1172039"/>
          </a:xfrm>
        </p:grpSpPr>
        <p:grpSp>
          <p:nvGrpSpPr>
            <p:cNvPr id="28" name="Group 27"/>
            <p:cNvGrpSpPr/>
            <p:nvPr/>
          </p:nvGrpSpPr>
          <p:grpSpPr>
            <a:xfrm>
              <a:off x="1942724" y="1974678"/>
              <a:ext cx="5100866" cy="1172039"/>
              <a:chOff x="2184153" y="4542220"/>
              <a:chExt cx="5100866" cy="1172039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2184153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0" name="Straight Connector 29"/>
              <p:cNvCxnSpPr>
                <a:stCxn id="29" idx="4"/>
              </p:cNvCxnSpPr>
              <p:nvPr/>
            </p:nvCxnSpPr>
            <p:spPr>
              <a:xfrm>
                <a:off x="2375792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6"/>
              </p:cNvCxnSpPr>
              <p:nvPr/>
            </p:nvCxnSpPr>
            <p:spPr>
              <a:xfrm>
                <a:off x="2567430" y="4738188"/>
                <a:ext cx="788195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/>
              <p:cNvSpPr/>
              <p:nvPr/>
            </p:nvSpPr>
            <p:spPr>
              <a:xfrm>
                <a:off x="335562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3" name="Straight Connector 32"/>
              <p:cNvCxnSpPr>
                <a:stCxn id="32" idx="4"/>
              </p:cNvCxnSpPr>
              <p:nvPr/>
            </p:nvCxnSpPr>
            <p:spPr>
              <a:xfrm>
                <a:off x="354726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32" idx="6"/>
                <a:endCxn id="35" idx="2"/>
              </p:cNvCxnSpPr>
              <p:nvPr/>
            </p:nvCxnSpPr>
            <p:spPr>
              <a:xfrm flipV="1">
                <a:off x="3738903" y="4736456"/>
                <a:ext cx="805959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34"/>
              <p:cNvSpPr/>
              <p:nvPr/>
            </p:nvSpPr>
            <p:spPr>
              <a:xfrm>
                <a:off x="4544862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6" name="Straight Connector 35"/>
              <p:cNvCxnSpPr>
                <a:stCxn id="35" idx="4"/>
              </p:cNvCxnSpPr>
              <p:nvPr/>
            </p:nvCxnSpPr>
            <p:spPr>
              <a:xfrm>
                <a:off x="4736501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5" idx="6"/>
                <a:endCxn id="38" idx="2"/>
              </p:cNvCxnSpPr>
              <p:nvPr/>
            </p:nvCxnSpPr>
            <p:spPr>
              <a:xfrm>
                <a:off x="4928139" y="4736456"/>
                <a:ext cx="794117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/>
              <p:cNvSpPr/>
              <p:nvPr/>
            </p:nvSpPr>
            <p:spPr>
              <a:xfrm>
                <a:off x="572225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9" name="Straight Connector 38"/>
              <p:cNvCxnSpPr>
                <a:stCxn id="38" idx="4"/>
              </p:cNvCxnSpPr>
              <p:nvPr/>
            </p:nvCxnSpPr>
            <p:spPr>
              <a:xfrm>
                <a:off x="591389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8" idx="6"/>
                <a:endCxn id="41" idx="2"/>
              </p:cNvCxnSpPr>
              <p:nvPr/>
            </p:nvCxnSpPr>
            <p:spPr>
              <a:xfrm flipV="1">
                <a:off x="6105533" y="4736456"/>
                <a:ext cx="788195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/>
              <p:cNvSpPr/>
              <p:nvPr/>
            </p:nvSpPr>
            <p:spPr>
              <a:xfrm>
                <a:off x="6893728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42" name="Straight Connector 41"/>
              <p:cNvCxnSpPr>
                <a:stCxn id="41" idx="4"/>
              </p:cNvCxnSpPr>
              <p:nvPr/>
            </p:nvCxnSpPr>
            <p:spPr>
              <a:xfrm>
                <a:off x="7085367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/>
              <p:cNvSpPr/>
              <p:nvPr/>
            </p:nvSpPr>
            <p:spPr>
              <a:xfrm>
                <a:off x="2192167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36363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552875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573026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6901742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</p:grpSp>
        <p:sp>
          <p:nvSpPr>
            <p:cNvPr id="86" name="Oval 85"/>
            <p:cNvSpPr/>
            <p:nvPr/>
          </p:nvSpPr>
          <p:spPr bwMode="auto">
            <a:xfrm>
              <a:off x="770481" y="1977192"/>
              <a:ext cx="384048" cy="393192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  <p:cxnSp>
          <p:nvCxnSpPr>
            <p:cNvPr id="87" name="Straight Connector 86"/>
            <p:cNvCxnSpPr>
              <a:stCxn id="86" idx="6"/>
              <a:endCxn id="29" idx="2"/>
            </p:cNvCxnSpPr>
            <p:nvPr/>
          </p:nvCxnSpPr>
          <p:spPr>
            <a:xfrm flipV="1">
              <a:off x="1154529" y="2170647"/>
              <a:ext cx="788195" cy="31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679528" y="3425069"/>
            <a:ext cx="4978167" cy="932847"/>
            <a:chOff x="842402" y="4157250"/>
            <a:chExt cx="6273109" cy="1175503"/>
          </a:xfrm>
        </p:grpSpPr>
        <p:grpSp>
          <p:nvGrpSpPr>
            <p:cNvPr id="5" name="Group 4"/>
            <p:cNvGrpSpPr/>
            <p:nvPr/>
          </p:nvGrpSpPr>
          <p:grpSpPr>
            <a:xfrm>
              <a:off x="2014645" y="4158982"/>
              <a:ext cx="5100866" cy="1173771"/>
              <a:chOff x="2184153" y="4540488"/>
              <a:chExt cx="5100866" cy="1173771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184153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7" name="Straight Connector 6"/>
              <p:cNvCxnSpPr>
                <a:stCxn id="6" idx="4"/>
              </p:cNvCxnSpPr>
              <p:nvPr/>
            </p:nvCxnSpPr>
            <p:spPr>
              <a:xfrm>
                <a:off x="2375792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>
                <a:stCxn id="6" idx="6"/>
              </p:cNvCxnSpPr>
              <p:nvPr/>
            </p:nvCxnSpPr>
            <p:spPr>
              <a:xfrm>
                <a:off x="2567430" y="4738188"/>
                <a:ext cx="788195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/>
              <p:cNvSpPr/>
              <p:nvPr/>
            </p:nvSpPr>
            <p:spPr>
              <a:xfrm>
                <a:off x="335562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0" name="Straight Connector 9"/>
              <p:cNvCxnSpPr>
                <a:stCxn id="9" idx="4"/>
              </p:cNvCxnSpPr>
              <p:nvPr/>
            </p:nvCxnSpPr>
            <p:spPr>
              <a:xfrm>
                <a:off x="354726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9" idx="6"/>
                <a:endCxn id="12" idx="2"/>
              </p:cNvCxnSpPr>
              <p:nvPr/>
            </p:nvCxnSpPr>
            <p:spPr>
              <a:xfrm flipV="1">
                <a:off x="3738903" y="4736456"/>
                <a:ext cx="805959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/>
              <p:nvPr/>
            </p:nvSpPr>
            <p:spPr>
              <a:xfrm>
                <a:off x="4544862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3" name="Straight Connector 12"/>
              <p:cNvCxnSpPr>
                <a:stCxn id="12" idx="4"/>
              </p:cNvCxnSpPr>
              <p:nvPr/>
            </p:nvCxnSpPr>
            <p:spPr>
              <a:xfrm>
                <a:off x="4736501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>
                <a:stCxn id="12" idx="6"/>
                <a:endCxn id="15" idx="2"/>
              </p:cNvCxnSpPr>
              <p:nvPr/>
            </p:nvCxnSpPr>
            <p:spPr>
              <a:xfrm>
                <a:off x="4928139" y="4736456"/>
                <a:ext cx="794117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572225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6" name="Straight Connector 15"/>
              <p:cNvCxnSpPr>
                <a:stCxn id="15" idx="4"/>
              </p:cNvCxnSpPr>
              <p:nvPr/>
            </p:nvCxnSpPr>
            <p:spPr>
              <a:xfrm>
                <a:off x="591389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>
                <a:stCxn id="15" idx="6"/>
                <a:endCxn id="18" idx="2"/>
              </p:cNvCxnSpPr>
              <p:nvPr/>
            </p:nvCxnSpPr>
            <p:spPr>
              <a:xfrm flipV="1">
                <a:off x="6105533" y="4736456"/>
                <a:ext cx="788195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/>
              <p:cNvSpPr/>
              <p:nvPr/>
            </p:nvSpPr>
            <p:spPr>
              <a:xfrm>
                <a:off x="6893728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19" name="Straight Connector 18"/>
              <p:cNvCxnSpPr>
                <a:stCxn id="18" idx="4"/>
              </p:cNvCxnSpPr>
              <p:nvPr/>
            </p:nvCxnSpPr>
            <p:spPr>
              <a:xfrm>
                <a:off x="7085367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/>
              <p:cNvSpPr/>
              <p:nvPr/>
            </p:nvSpPr>
            <p:spPr>
              <a:xfrm>
                <a:off x="2192167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36363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552875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73026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6901742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25" name="Straight Connector 177"/>
              <p:cNvCxnSpPr/>
              <p:nvPr/>
            </p:nvCxnSpPr>
            <p:spPr>
              <a:xfrm rot="16200000" flipH="1">
                <a:off x="3522369" y="3405388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77"/>
              <p:cNvCxnSpPr/>
              <p:nvPr/>
            </p:nvCxnSpPr>
            <p:spPr>
              <a:xfrm rot="16200000" flipH="1">
                <a:off x="4741020" y="3401924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77"/>
              <p:cNvCxnSpPr/>
              <p:nvPr/>
            </p:nvCxnSpPr>
            <p:spPr>
              <a:xfrm rot="16200000" flipH="1">
                <a:off x="5913028" y="3407121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Oval 91"/>
            <p:cNvSpPr/>
            <p:nvPr/>
          </p:nvSpPr>
          <p:spPr bwMode="auto">
            <a:xfrm>
              <a:off x="842402" y="4163680"/>
              <a:ext cx="384048" cy="393192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  <p:cxnSp>
          <p:nvCxnSpPr>
            <p:cNvPr id="93" name="Straight Connector 92"/>
            <p:cNvCxnSpPr>
              <a:stCxn id="92" idx="6"/>
            </p:cNvCxnSpPr>
            <p:nvPr/>
          </p:nvCxnSpPr>
          <p:spPr>
            <a:xfrm flipV="1">
              <a:off x="1226450" y="4357135"/>
              <a:ext cx="788195" cy="31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77"/>
            <p:cNvCxnSpPr/>
            <p:nvPr/>
          </p:nvCxnSpPr>
          <p:spPr>
            <a:xfrm rot="16200000" flipH="1">
              <a:off x="2165540" y="3018686"/>
              <a:ext cx="1732" cy="2278859"/>
            </a:xfrm>
            <a:prstGeom prst="curvedConnector3">
              <a:avLst>
                <a:gd name="adj1" fmla="val -20649191"/>
              </a:avLst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1685888" y="5341412"/>
            <a:ext cx="4978167" cy="933763"/>
            <a:chOff x="1747313" y="5269512"/>
            <a:chExt cx="6273109" cy="1176657"/>
          </a:xfrm>
        </p:grpSpPr>
        <p:grpSp>
          <p:nvGrpSpPr>
            <p:cNvPr id="51" name="Group 50"/>
            <p:cNvGrpSpPr/>
            <p:nvPr/>
          </p:nvGrpSpPr>
          <p:grpSpPr>
            <a:xfrm>
              <a:off x="2919556" y="5272398"/>
              <a:ext cx="5100866" cy="1173771"/>
              <a:chOff x="2184153" y="4540488"/>
              <a:chExt cx="5100866" cy="1173771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2184153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53" name="Straight Connector 52"/>
              <p:cNvCxnSpPr>
                <a:stCxn id="52" idx="4"/>
              </p:cNvCxnSpPr>
              <p:nvPr/>
            </p:nvCxnSpPr>
            <p:spPr>
              <a:xfrm>
                <a:off x="2375792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52" idx="6"/>
              </p:cNvCxnSpPr>
              <p:nvPr/>
            </p:nvCxnSpPr>
            <p:spPr>
              <a:xfrm>
                <a:off x="2567430" y="4738188"/>
                <a:ext cx="788195" cy="0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335562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56" name="Straight Connector 55"/>
              <p:cNvCxnSpPr>
                <a:stCxn id="55" idx="4"/>
              </p:cNvCxnSpPr>
              <p:nvPr/>
            </p:nvCxnSpPr>
            <p:spPr>
              <a:xfrm>
                <a:off x="354726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stCxn id="55" idx="6"/>
                <a:endCxn id="58" idx="2"/>
              </p:cNvCxnSpPr>
              <p:nvPr/>
            </p:nvCxnSpPr>
            <p:spPr>
              <a:xfrm flipV="1">
                <a:off x="3738903" y="4736456"/>
                <a:ext cx="805959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/>
              <p:cNvSpPr/>
              <p:nvPr/>
            </p:nvSpPr>
            <p:spPr>
              <a:xfrm>
                <a:off x="4544862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59" name="Straight Connector 58"/>
              <p:cNvCxnSpPr>
                <a:stCxn id="58" idx="4"/>
              </p:cNvCxnSpPr>
              <p:nvPr/>
            </p:nvCxnSpPr>
            <p:spPr>
              <a:xfrm>
                <a:off x="4736501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58" idx="6"/>
                <a:endCxn id="61" idx="2"/>
              </p:cNvCxnSpPr>
              <p:nvPr/>
            </p:nvCxnSpPr>
            <p:spPr>
              <a:xfrm>
                <a:off x="4928139" y="4736456"/>
                <a:ext cx="794117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Oval 60"/>
              <p:cNvSpPr/>
              <p:nvPr/>
            </p:nvSpPr>
            <p:spPr>
              <a:xfrm>
                <a:off x="5722255" y="4543952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62" name="Straight Connector 61"/>
              <p:cNvCxnSpPr>
                <a:stCxn id="61" idx="4"/>
              </p:cNvCxnSpPr>
              <p:nvPr/>
            </p:nvCxnSpPr>
            <p:spPr>
              <a:xfrm>
                <a:off x="5913894" y="4932425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61" idx="6"/>
                <a:endCxn id="64" idx="2"/>
              </p:cNvCxnSpPr>
              <p:nvPr/>
            </p:nvCxnSpPr>
            <p:spPr>
              <a:xfrm flipV="1">
                <a:off x="6105533" y="4736456"/>
                <a:ext cx="788195" cy="1732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/>
              <p:cNvSpPr/>
              <p:nvPr/>
            </p:nvSpPr>
            <p:spPr>
              <a:xfrm>
                <a:off x="6893728" y="4542220"/>
                <a:ext cx="383277" cy="388473"/>
              </a:xfrm>
              <a:prstGeom prst="ellips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Y</a:t>
                </a:r>
                <a:r>
                  <a:rPr lang="en-US" sz="1200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65" name="Straight Connector 64"/>
              <p:cNvCxnSpPr>
                <a:stCxn id="64" idx="4"/>
              </p:cNvCxnSpPr>
              <p:nvPr/>
            </p:nvCxnSpPr>
            <p:spPr>
              <a:xfrm>
                <a:off x="7085367" y="4930693"/>
                <a:ext cx="8014" cy="393361"/>
              </a:xfrm>
              <a:prstGeom prst="line">
                <a:avLst/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/>
              <p:cNvSpPr/>
              <p:nvPr/>
            </p:nvSpPr>
            <p:spPr>
              <a:xfrm>
                <a:off x="2192167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1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336363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2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4552875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3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5730269" y="5325786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4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6901742" y="5324054"/>
                <a:ext cx="383277" cy="388473"/>
              </a:xfrm>
              <a:prstGeom prst="ellipse">
                <a:avLst/>
              </a:prstGeom>
              <a:solidFill>
                <a:schemeClr val="tx1"/>
              </a:solidFill>
              <a:ln w="28575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1200" i="1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sz="1200" i="1" baseline="-250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5</a:t>
                </a:r>
                <a:endParaRPr lang="en-US" sz="1200" i="1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71" name="Straight Connector 177"/>
              <p:cNvCxnSpPr/>
              <p:nvPr/>
            </p:nvCxnSpPr>
            <p:spPr>
              <a:xfrm rot="16200000" flipH="1">
                <a:off x="3522369" y="3405388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177"/>
              <p:cNvCxnSpPr/>
              <p:nvPr/>
            </p:nvCxnSpPr>
            <p:spPr>
              <a:xfrm rot="16200000" flipH="1">
                <a:off x="4741020" y="3401924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177"/>
              <p:cNvCxnSpPr/>
              <p:nvPr/>
            </p:nvCxnSpPr>
            <p:spPr>
              <a:xfrm rot="16200000" flipH="1">
                <a:off x="5913028" y="3407121"/>
                <a:ext cx="1732" cy="2278859"/>
              </a:xfrm>
              <a:prstGeom prst="curvedConnector3">
                <a:avLst>
                  <a:gd name="adj1" fmla="val -20649191"/>
                </a:avLst>
              </a:prstGeom>
              <a:solidFill>
                <a:schemeClr val="bg1"/>
              </a:solidFill>
              <a:ln w="28575" cmpd="sng">
                <a:solidFill>
                  <a:schemeClr val="tx1"/>
                </a:solidFill>
                <a:headEnd type="none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Straight Connector 177"/>
            <p:cNvCxnSpPr>
              <a:stCxn id="52" idx="0"/>
              <a:endCxn id="61" idx="0"/>
            </p:cNvCxnSpPr>
            <p:nvPr/>
          </p:nvCxnSpPr>
          <p:spPr>
            <a:xfrm rot="5400000" flipH="1" flipV="1">
              <a:off x="4880246" y="3506811"/>
              <a:ext cx="12700" cy="3538102"/>
            </a:xfrm>
            <a:prstGeom prst="curvedConnector3">
              <a:avLst>
                <a:gd name="adj1" fmla="val 4498512"/>
              </a:avLst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177"/>
            <p:cNvCxnSpPr>
              <a:stCxn id="55" idx="0"/>
              <a:endCxn id="64" idx="0"/>
            </p:cNvCxnSpPr>
            <p:nvPr/>
          </p:nvCxnSpPr>
          <p:spPr>
            <a:xfrm rot="5400000" flipH="1" flipV="1">
              <a:off x="6050852" y="3505945"/>
              <a:ext cx="1732" cy="3538103"/>
            </a:xfrm>
            <a:prstGeom prst="curvedConnector3">
              <a:avLst>
                <a:gd name="adj1" fmla="val 30757737"/>
              </a:avLst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 bwMode="auto">
            <a:xfrm>
              <a:off x="1747313" y="5283220"/>
              <a:ext cx="384048" cy="393192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dirty="0">
                  <a:latin typeface="Rockwell"/>
                  <a:cs typeface="Rockwell"/>
                </a:rPr>
                <a:t>&lt;START&gt;</a:t>
              </a:r>
            </a:p>
          </p:txBody>
        </p:sp>
        <p:cxnSp>
          <p:nvCxnSpPr>
            <p:cNvPr id="99" name="Straight Connector 98"/>
            <p:cNvCxnSpPr>
              <a:stCxn id="98" idx="6"/>
            </p:cNvCxnSpPr>
            <p:nvPr/>
          </p:nvCxnSpPr>
          <p:spPr>
            <a:xfrm flipV="1">
              <a:off x="2131361" y="5476675"/>
              <a:ext cx="788195" cy="314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77"/>
            <p:cNvCxnSpPr>
              <a:stCxn id="98" idx="0"/>
              <a:endCxn id="58" idx="0"/>
            </p:cNvCxnSpPr>
            <p:nvPr/>
          </p:nvCxnSpPr>
          <p:spPr>
            <a:xfrm rot="5400000" flipH="1" flipV="1">
              <a:off x="3701075" y="3512392"/>
              <a:ext cx="9090" cy="3532567"/>
            </a:xfrm>
            <a:prstGeom prst="curvedConnector3">
              <a:avLst>
                <a:gd name="adj1" fmla="val 6274169"/>
              </a:avLst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77"/>
            <p:cNvCxnSpPr/>
            <p:nvPr/>
          </p:nvCxnSpPr>
          <p:spPr>
            <a:xfrm rot="16200000" flipH="1">
              <a:off x="3078106" y="4132102"/>
              <a:ext cx="1732" cy="2278859"/>
            </a:xfrm>
            <a:prstGeom prst="curvedConnector3">
              <a:avLst>
                <a:gd name="adj1" fmla="val -20649191"/>
              </a:avLst>
            </a:prstGeom>
            <a:solidFill>
              <a:schemeClr val="bg1"/>
            </a:solidFill>
            <a:ln w="28575" cmpd="sng">
              <a:solidFill>
                <a:schemeClr val="tx1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739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for Bayes Nets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40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2540154" cy="2140347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The</a:t>
            </a:r>
            <a:r>
              <a:rPr lang="en-US" sz="2600" b="1" dirty="0" smtClean="0"/>
              <a:t> data </a:t>
            </a:r>
            <a:r>
              <a:rPr lang="en-US" sz="2600" dirty="0" smtClean="0"/>
              <a:t>inspires the structures we want to predict</a:t>
            </a:r>
          </a:p>
        </p:txBody>
      </p:sp>
      <p:sp>
        <p:nvSpPr>
          <p:cNvPr id="32" name="Content Placeholder 4"/>
          <p:cNvSpPr txBox="1">
            <a:spLocks/>
          </p:cNvSpPr>
          <p:nvPr/>
        </p:nvSpPr>
        <p:spPr>
          <a:xfrm>
            <a:off x="5991298" y="2605644"/>
            <a:ext cx="2695502" cy="870004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It also tells us what to optimize</a:t>
            </a:r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5991298" y="997097"/>
            <a:ext cx="2695502" cy="1550245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Our </a:t>
            </a:r>
            <a:r>
              <a:rPr lang="en-US" sz="2600" b="1" dirty="0" smtClean="0"/>
              <a:t>model</a:t>
            </a:r>
            <a:r>
              <a:rPr lang="en-US" sz="2600" dirty="0" smtClean="0"/>
              <a:t> defines a score for each structure</a:t>
            </a:r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5991298" y="4567358"/>
            <a:ext cx="2695502" cy="2060882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Learning</a:t>
            </a:r>
            <a:r>
              <a:rPr lang="en-US" sz="2400" dirty="0" smtClean="0"/>
              <a:t> tunes the parameters of the model</a:t>
            </a: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3614896"/>
            <a:ext cx="2540154" cy="2060883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Inference</a:t>
            </a:r>
            <a:r>
              <a:rPr lang="en-US" sz="2400" dirty="0" smtClean="0"/>
              <a:t> finds </a:t>
            </a:r>
            <a:br>
              <a:rPr lang="en-US" sz="2400" dirty="0" smtClean="0"/>
            </a:br>
            <a:r>
              <a:rPr lang="en-US" sz="2400" dirty="0" smtClean="0"/>
              <a:t>{</a:t>
            </a:r>
            <a:r>
              <a:rPr lang="en-US" sz="1500" dirty="0" smtClean="0"/>
              <a:t>best structure, </a:t>
            </a:r>
            <a:r>
              <a:rPr lang="en-US" sz="1500" dirty="0" err="1" smtClean="0"/>
              <a:t>marginals</a:t>
            </a:r>
            <a:r>
              <a:rPr lang="en-US" sz="1500" dirty="0" smtClean="0"/>
              <a:t>, partition function</a:t>
            </a:r>
            <a:r>
              <a:rPr lang="en-US" sz="2400" dirty="0" smtClean="0"/>
              <a:t>}</a:t>
            </a:r>
            <a:r>
              <a:rPr lang="en-US" sz="1500" dirty="0" smtClean="0"/>
              <a:t> </a:t>
            </a:r>
            <a:r>
              <a:rPr lang="en-US" sz="2400" dirty="0" smtClean="0"/>
              <a:t>for a new observation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18303" y="2493586"/>
            <a:ext cx="2374839" cy="2412563"/>
            <a:chOff x="2634219" y="2203730"/>
            <a:chExt cx="2374839" cy="2412563"/>
          </a:xfrm>
        </p:grpSpPr>
        <p:grpSp>
          <p:nvGrpSpPr>
            <p:cNvPr id="20" name="Group 19"/>
            <p:cNvGrpSpPr/>
            <p:nvPr/>
          </p:nvGrpSpPr>
          <p:grpSpPr>
            <a:xfrm>
              <a:off x="2670934" y="2203730"/>
              <a:ext cx="1275904" cy="1557344"/>
              <a:chOff x="1423754" y="933909"/>
              <a:chExt cx="3469258" cy="4276343"/>
            </a:xfrm>
          </p:grpSpPr>
          <p:sp>
            <p:nvSpPr>
              <p:cNvPr id="21" name="Oval 20"/>
              <p:cNvSpPr/>
              <p:nvPr/>
            </p:nvSpPr>
            <p:spPr>
              <a:xfrm rot="18911076">
                <a:off x="2031178" y="933909"/>
                <a:ext cx="2861834" cy="4276343"/>
              </a:xfrm>
              <a:prstGeom prst="ellipse">
                <a:avLst/>
              </a:prstGeom>
              <a:solidFill>
                <a:srgbClr val="008000">
                  <a:alpha val="61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23754" y="1904323"/>
                <a:ext cx="2759918" cy="80717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Domain Knowledge</a:t>
                </a:r>
                <a:endParaRPr lang="en-US" sz="1000" dirty="0" smtClean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436329" y="2461296"/>
              <a:ext cx="1572729" cy="1042213"/>
              <a:chOff x="3504907" y="1641164"/>
              <a:chExt cx="4276343" cy="2861834"/>
            </a:xfrm>
          </p:grpSpPr>
          <p:sp>
            <p:nvSpPr>
              <p:cNvPr id="24" name="Oval 23"/>
              <p:cNvSpPr/>
              <p:nvPr/>
            </p:nvSpPr>
            <p:spPr>
              <a:xfrm rot="2711175">
                <a:off x="4212162" y="933909"/>
                <a:ext cx="2861834" cy="4276343"/>
              </a:xfrm>
              <a:prstGeom prst="ellipse">
                <a:avLst/>
              </a:prstGeom>
              <a:solidFill>
                <a:srgbClr val="FF6600">
                  <a:alpha val="63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739743" y="1904319"/>
                <a:ext cx="3014531" cy="80717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Mathematical Modeling</a:t>
                </a:r>
                <a:endParaRPr lang="en-US" sz="1000" dirty="0" smtClean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696439" y="3058949"/>
              <a:ext cx="1272462" cy="1557344"/>
              <a:chOff x="4212163" y="3282271"/>
              <a:chExt cx="3459899" cy="4276343"/>
            </a:xfrm>
          </p:grpSpPr>
          <p:sp>
            <p:nvSpPr>
              <p:cNvPr id="27" name="Oval 26"/>
              <p:cNvSpPr/>
              <p:nvPr/>
            </p:nvSpPr>
            <p:spPr>
              <a:xfrm rot="18911076">
                <a:off x="4212163" y="3282271"/>
                <a:ext cx="2861834" cy="4276343"/>
              </a:xfrm>
              <a:prstGeom prst="ellipse">
                <a:avLst/>
              </a:prstGeom>
              <a:solidFill>
                <a:srgbClr val="FF0000">
                  <a:alpha val="59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852129" y="5417178"/>
                <a:ext cx="2819933" cy="79267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Optimization</a:t>
                </a:r>
                <a:endParaRPr lang="en-US" sz="10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634219" y="3316514"/>
              <a:ext cx="1572729" cy="1042213"/>
              <a:chOff x="1323924" y="3989526"/>
              <a:chExt cx="4276343" cy="2861834"/>
            </a:xfrm>
          </p:grpSpPr>
          <p:sp>
            <p:nvSpPr>
              <p:cNvPr id="30" name="Oval 29"/>
              <p:cNvSpPr/>
              <p:nvPr/>
            </p:nvSpPr>
            <p:spPr>
              <a:xfrm rot="2711175">
                <a:off x="2031179" y="3282271"/>
                <a:ext cx="2861834" cy="4276343"/>
              </a:xfrm>
              <a:prstGeom prst="ellipse">
                <a:avLst/>
              </a:prstGeom>
              <a:solidFill>
                <a:srgbClr val="0000FF">
                  <a:alpha val="58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24828" y="5443098"/>
                <a:ext cx="2758844" cy="76675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i="1" dirty="0" smtClean="0"/>
                  <a:t>Combinatorial </a:t>
                </a:r>
                <a:r>
                  <a:rPr lang="en-US" sz="1000" b="1" i="1" dirty="0"/>
                  <a:t>Optimization</a:t>
                </a:r>
                <a:endParaRPr lang="en-US" sz="1000" i="1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397249" y="3162338"/>
              <a:ext cx="880633" cy="582061"/>
            </a:xfrm>
            <a:prstGeom prst="rect">
              <a:avLst/>
            </a:prstGeom>
            <a:noFill/>
          </p:spPr>
          <p:txBody>
            <a:bodyPr wrap="square" rtlCol="0" anchor="ctr">
              <a:normAutofit fontScale="92500" lnSpcReduction="20000"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</a:rPr>
                <a:t>ML</a:t>
              </a:r>
              <a:endParaRPr lang="en-US" sz="40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37" name="Content Placeholder 4"/>
          <p:cNvSpPr txBox="1">
            <a:spLocks/>
          </p:cNvSpPr>
          <p:nvPr/>
        </p:nvSpPr>
        <p:spPr>
          <a:xfrm>
            <a:off x="635039" y="5755213"/>
            <a:ext cx="2540154" cy="873027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(Inference</a:t>
            </a:r>
            <a:r>
              <a:rPr lang="en-US" sz="2400" dirty="0" smtClean="0"/>
              <a:t> is usually called as a subroutine in learning)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620835" y="1559586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263951" y="3698446"/>
            <a:ext cx="0" cy="716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620835" y="5555250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625609" y="6166019"/>
            <a:ext cx="202607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25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2540154" cy="2140347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Data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5962215" y="657772"/>
            <a:ext cx="2695502" cy="2085913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5991298" y="4567358"/>
            <a:ext cx="2695502" cy="2060882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Learning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3614896"/>
            <a:ext cx="2540154" cy="2060883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Inference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dirty="0" smtClean="0"/>
          </a:p>
        </p:txBody>
      </p:sp>
      <p:sp>
        <p:nvSpPr>
          <p:cNvPr id="37" name="Content Placeholder 4"/>
          <p:cNvSpPr txBox="1">
            <a:spLocks/>
          </p:cNvSpPr>
          <p:nvPr/>
        </p:nvSpPr>
        <p:spPr>
          <a:xfrm>
            <a:off x="635039" y="5755213"/>
            <a:ext cx="2540154" cy="873027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(Inference</a:t>
            </a:r>
            <a:r>
              <a:rPr lang="en-US" sz="2400" dirty="0" smtClean="0"/>
              <a:t> is usually called as a subroutine in learning)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620835" y="1559586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263951" y="3698446"/>
            <a:ext cx="0" cy="716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620835" y="5555250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223" y="4267359"/>
            <a:ext cx="910920" cy="1213475"/>
          </a:xfrm>
          <a:prstGeom prst="rect">
            <a:avLst/>
          </a:prstGeom>
        </p:spPr>
      </p:pic>
      <p:pic>
        <p:nvPicPr>
          <p:cNvPr id="6" name="Picture 5" descr="learn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254" y="5121850"/>
            <a:ext cx="2308502" cy="1387590"/>
          </a:xfrm>
          <a:prstGeom prst="rect">
            <a:avLst/>
          </a:prstGeom>
        </p:spPr>
      </p:pic>
      <p:pic>
        <p:nvPicPr>
          <p:cNvPr id="19" name="Picture 18" descr="time-flies.pd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84" b="76836"/>
          <a:stretch/>
        </p:blipFill>
        <p:spPr>
          <a:xfrm rot="21013888">
            <a:off x="709494" y="1560006"/>
            <a:ext cx="1711238" cy="349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473078">
            <a:off x="1222795" y="1764490"/>
            <a:ext cx="628903" cy="1574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8349">
            <a:off x="2380781" y="1594513"/>
            <a:ext cx="631730" cy="842307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5959510" y="2782465"/>
            <a:ext cx="2695502" cy="785295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Objective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26" name="Picture 25" descr="nonconvex-surface-zoom3.pd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4464" y="2837447"/>
            <a:ext cx="975158" cy="680347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flipV="1">
            <a:off x="3625609" y="6166019"/>
            <a:ext cx="202607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6704844" y="1142999"/>
            <a:ext cx="1291756" cy="1382993"/>
            <a:chOff x="1029076" y="1428647"/>
            <a:chExt cx="2033518" cy="2177144"/>
          </a:xfrm>
        </p:grpSpPr>
        <p:sp>
          <p:nvSpPr>
            <p:cNvPr id="51" name="Oval 50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4" name="Straight Arrow Connector 53"/>
            <p:cNvCxnSpPr>
              <a:stCxn id="51" idx="3"/>
              <a:endCxn id="53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6" name="Straight Arrow Connector 55"/>
            <p:cNvCxnSpPr>
              <a:stCxn id="53" idx="5"/>
              <a:endCxn id="55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52" idx="3"/>
              <a:endCxn id="55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9" name="Straight Arrow Connector 58"/>
            <p:cNvCxnSpPr>
              <a:stCxn id="52" idx="4"/>
              <a:endCxn id="58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3716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Fully Observed BNs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019154" y="1636991"/>
            <a:ext cx="2033518" cy="2177144"/>
            <a:chOff x="1029076" y="1428647"/>
            <a:chExt cx="2033518" cy="2177144"/>
          </a:xfrm>
        </p:grpSpPr>
        <p:sp>
          <p:nvSpPr>
            <p:cNvPr id="4" name="Oval 3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4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/>
            <p:cNvCxnSpPr>
              <a:stCxn id="8" idx="5"/>
              <a:endCxn id="12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12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0" name="Straight Arrow Connector 19"/>
            <p:cNvCxnSpPr>
              <a:stCxn id="5" idx="4"/>
              <a:endCxn id="19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8" y="1906780"/>
            <a:ext cx="5092700" cy="184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4056882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8" y="1906780"/>
            <a:ext cx="5092700" cy="184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Fully Observed BNs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019154" y="1636991"/>
            <a:ext cx="2033518" cy="2177144"/>
            <a:chOff x="1029076" y="1428647"/>
            <a:chExt cx="2033518" cy="2177144"/>
          </a:xfrm>
        </p:grpSpPr>
        <p:sp>
          <p:nvSpPr>
            <p:cNvPr id="4" name="Oval 3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4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/>
            <p:cNvCxnSpPr>
              <a:stCxn id="8" idx="5"/>
              <a:endCxn id="12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12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0" name="Straight Arrow Connector 19"/>
            <p:cNvCxnSpPr>
              <a:stCxn id="5" idx="4"/>
              <a:endCxn id="19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2382053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8" y="1906780"/>
            <a:ext cx="5092700" cy="1841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Fully Observed BNs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027990"/>
            <a:ext cx="8229600" cy="2227598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/>
              <a:t>How do we </a:t>
            </a:r>
            <a:r>
              <a:rPr lang="en-US" dirty="0" smtClean="0"/>
              <a:t>learn </a:t>
            </a:r>
            <a:r>
              <a:rPr lang="en-US" dirty="0"/>
              <a:t>these </a:t>
            </a:r>
            <a:r>
              <a:rPr lang="en-US" dirty="0">
                <a:solidFill>
                  <a:srgbClr val="FF0000"/>
                </a:solidFill>
              </a:rPr>
              <a:t>conditional</a:t>
            </a:r>
            <a:r>
              <a:rPr lang="en-US" dirty="0"/>
              <a:t> and </a:t>
            </a:r>
            <a:r>
              <a:rPr lang="en-US" dirty="0">
                <a:solidFill>
                  <a:srgbClr val="0000FF"/>
                </a:solidFill>
              </a:rPr>
              <a:t>marginal</a:t>
            </a:r>
            <a:r>
              <a:rPr lang="en-US" dirty="0"/>
              <a:t> distributions for a Bayes Net?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019154" y="1636991"/>
            <a:ext cx="2033518" cy="2177144"/>
            <a:chOff x="1029076" y="1428647"/>
            <a:chExt cx="2033518" cy="2177144"/>
          </a:xfrm>
        </p:grpSpPr>
        <p:sp>
          <p:nvSpPr>
            <p:cNvPr id="4" name="Oval 3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4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/>
            <p:cNvCxnSpPr>
              <a:stCxn id="8" idx="5"/>
              <a:endCxn id="12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12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0" name="Straight Arrow Connector 19"/>
            <p:cNvCxnSpPr>
              <a:stCxn id="5" idx="4"/>
              <a:endCxn id="19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2407808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Fully Observed BNs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21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457200" y="3473976"/>
            <a:ext cx="2033518" cy="2177144"/>
            <a:chOff x="1029076" y="1428647"/>
            <a:chExt cx="2033518" cy="2177144"/>
          </a:xfrm>
        </p:grpSpPr>
        <p:sp>
          <p:nvSpPr>
            <p:cNvPr id="4" name="Oval 3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4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/>
            <p:cNvCxnSpPr>
              <a:stCxn id="8" idx="5"/>
              <a:endCxn id="12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12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rgbClr val="FEB80A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0" name="Straight Arrow Connector 19"/>
            <p:cNvCxnSpPr>
              <a:stCxn id="5" idx="4"/>
              <a:endCxn id="19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535656" y="2799478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endParaRPr lang="en-US" dirty="0" smtClean="0"/>
          </a:p>
        </p:txBody>
      </p:sp>
      <p:pic>
        <p:nvPicPr>
          <p:cNvPr id="46" name="Picture 4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9664" y="1521273"/>
            <a:ext cx="3107123" cy="1123523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5328761" y="3235992"/>
            <a:ext cx="1356539" cy="1475238"/>
            <a:chOff x="4314942" y="3017156"/>
            <a:chExt cx="1356539" cy="1475238"/>
          </a:xfrm>
        </p:grpSpPr>
        <p:grpSp>
          <p:nvGrpSpPr>
            <p:cNvPr id="7" name="Group 6"/>
            <p:cNvGrpSpPr/>
            <p:nvPr/>
          </p:nvGrpSpPr>
          <p:grpSpPr>
            <a:xfrm>
              <a:off x="4450056" y="3114587"/>
              <a:ext cx="1076665" cy="1227467"/>
              <a:chOff x="4119048" y="3226335"/>
              <a:chExt cx="1076665" cy="1227467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4756801" y="3226335"/>
                <a:ext cx="438912" cy="436531"/>
              </a:xfrm>
              <a:prstGeom prst="ellipse">
                <a:avLst/>
              </a:prstGeom>
              <a:solidFill>
                <a:srgbClr val="C32D2E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4119048" y="4017271"/>
                <a:ext cx="438912" cy="436531"/>
              </a:xfrm>
              <a:prstGeom prst="ellipse">
                <a:avLst/>
              </a:prstGeom>
              <a:solidFill>
                <a:srgbClr val="84AA33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41" name="Straight Arrow Connector 40"/>
              <p:cNvCxnSpPr>
                <a:stCxn id="39" idx="3"/>
                <a:endCxn id="40" idx="7"/>
              </p:cNvCxnSpPr>
              <p:nvPr/>
            </p:nvCxnSpPr>
            <p:spPr>
              <a:xfrm flipH="1">
                <a:off x="4493683" y="3598938"/>
                <a:ext cx="327395" cy="482261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/>
            <p:cNvSpPr/>
            <p:nvPr/>
          </p:nvSpPr>
          <p:spPr>
            <a:xfrm>
              <a:off x="4314942" y="3017156"/>
              <a:ext cx="1356539" cy="1475238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845462" y="3235992"/>
            <a:ext cx="730797" cy="686068"/>
            <a:chOff x="6109615" y="2238640"/>
            <a:chExt cx="730797" cy="686068"/>
          </a:xfrm>
        </p:grpSpPr>
        <p:sp>
          <p:nvSpPr>
            <p:cNvPr id="32" name="Oval 31"/>
            <p:cNvSpPr/>
            <p:nvPr/>
          </p:nvSpPr>
          <p:spPr>
            <a:xfrm>
              <a:off x="6246388" y="2362947"/>
              <a:ext cx="438912" cy="436531"/>
            </a:xfrm>
            <a:prstGeom prst="ellipse">
              <a:avLst/>
            </a:prstGeom>
            <a:solidFill>
              <a:srgbClr val="C32D2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109615" y="2238640"/>
              <a:ext cx="730797" cy="686068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387250" y="4054022"/>
            <a:ext cx="730797" cy="686068"/>
            <a:chOff x="7114735" y="3283383"/>
            <a:chExt cx="730797" cy="686068"/>
          </a:xfrm>
        </p:grpSpPr>
        <p:sp>
          <p:nvSpPr>
            <p:cNvPr id="45" name="Oval 44"/>
            <p:cNvSpPr/>
            <p:nvPr/>
          </p:nvSpPr>
          <p:spPr>
            <a:xfrm>
              <a:off x="7234861" y="3415657"/>
              <a:ext cx="438912" cy="436531"/>
            </a:xfrm>
            <a:prstGeom prst="ellipse">
              <a:avLst/>
            </a:prstGeom>
            <a:solidFill>
              <a:srgbClr val="3891A7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114735" y="3283383"/>
              <a:ext cx="730797" cy="686068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44630" y="4849656"/>
            <a:ext cx="2242428" cy="1703685"/>
            <a:chOff x="5402483" y="4400332"/>
            <a:chExt cx="2242428" cy="1703685"/>
          </a:xfrm>
        </p:grpSpPr>
        <p:grpSp>
          <p:nvGrpSpPr>
            <p:cNvPr id="10" name="Group 9"/>
            <p:cNvGrpSpPr/>
            <p:nvPr/>
          </p:nvGrpSpPr>
          <p:grpSpPr>
            <a:xfrm>
              <a:off x="5537198" y="4492393"/>
              <a:ext cx="2022793" cy="1495339"/>
              <a:chOff x="5759519" y="3876439"/>
              <a:chExt cx="2022793" cy="1495339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7343400" y="3876439"/>
                <a:ext cx="438912" cy="436531"/>
              </a:xfrm>
              <a:prstGeom prst="ellipse">
                <a:avLst/>
              </a:prstGeom>
              <a:solidFill>
                <a:srgbClr val="3891A7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5759519" y="4018917"/>
                <a:ext cx="438912" cy="436531"/>
              </a:xfrm>
              <a:prstGeom prst="ellipse">
                <a:avLst/>
              </a:prstGeom>
              <a:solidFill>
                <a:srgbClr val="84AA33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2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249253" y="4935247"/>
                <a:ext cx="438912" cy="436531"/>
              </a:xfrm>
              <a:prstGeom prst="ellipse">
                <a:avLst/>
              </a:prstGeom>
              <a:solidFill>
                <a:srgbClr val="F8863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4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37" name="Straight Arrow Connector 36"/>
              <p:cNvCxnSpPr>
                <a:stCxn id="35" idx="5"/>
                <a:endCxn id="36" idx="1"/>
              </p:cNvCxnSpPr>
              <p:nvPr/>
            </p:nvCxnSpPr>
            <p:spPr>
              <a:xfrm>
                <a:off x="6134154" y="4391520"/>
                <a:ext cx="179376" cy="607655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>
                <a:stCxn id="33" idx="3"/>
                <a:endCxn id="36" idx="7"/>
              </p:cNvCxnSpPr>
              <p:nvPr/>
            </p:nvCxnSpPr>
            <p:spPr>
              <a:xfrm flipH="1">
                <a:off x="6623888" y="4249042"/>
                <a:ext cx="783789" cy="750133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Rectangle 49"/>
            <p:cNvSpPr/>
            <p:nvPr/>
          </p:nvSpPr>
          <p:spPr>
            <a:xfrm>
              <a:off x="5402483" y="4400332"/>
              <a:ext cx="2242428" cy="1703685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73377" y="4864996"/>
            <a:ext cx="701007" cy="1703685"/>
            <a:chOff x="7773377" y="4864996"/>
            <a:chExt cx="701007" cy="1703685"/>
          </a:xfrm>
        </p:grpSpPr>
        <p:grpSp>
          <p:nvGrpSpPr>
            <p:cNvPr id="11" name="Group 10"/>
            <p:cNvGrpSpPr/>
            <p:nvPr/>
          </p:nvGrpSpPr>
          <p:grpSpPr>
            <a:xfrm>
              <a:off x="7887866" y="4928924"/>
              <a:ext cx="449637" cy="1528686"/>
              <a:chOff x="3668123" y="5045352"/>
              <a:chExt cx="449637" cy="1528686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3668123" y="5045352"/>
                <a:ext cx="438912" cy="436531"/>
              </a:xfrm>
              <a:prstGeom prst="ellipse">
                <a:avLst/>
              </a:prstGeom>
              <a:solidFill>
                <a:srgbClr val="3891A7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3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678848" y="6137507"/>
                <a:ext cx="438912" cy="436531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i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X</a:t>
                </a:r>
                <a:r>
                  <a:rPr lang="en-US" i="1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5</a:t>
                </a:r>
                <a:endParaRPr lang="en-US" i="1" dirty="0">
                  <a:solidFill>
                    <a:schemeClr val="tx1"/>
                  </a:solidFill>
                  <a:latin typeface="Times New Roman"/>
                  <a:cs typeface="Times New Roman"/>
                </a:endParaRPr>
              </a:p>
            </p:txBody>
          </p:sp>
          <p:cxnSp>
            <p:nvCxnSpPr>
              <p:cNvPr id="44" name="Straight Arrow Connector 43"/>
              <p:cNvCxnSpPr>
                <a:stCxn id="42" idx="4"/>
                <a:endCxn id="43" idx="0"/>
              </p:cNvCxnSpPr>
              <p:nvPr/>
            </p:nvCxnSpPr>
            <p:spPr>
              <a:xfrm>
                <a:off x="3887579" y="5481883"/>
                <a:ext cx="10725" cy="65562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50"/>
            <p:cNvSpPr/>
            <p:nvPr/>
          </p:nvSpPr>
          <p:spPr>
            <a:xfrm>
              <a:off x="7773377" y="4864996"/>
              <a:ext cx="701007" cy="1703685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Content Placeholder 54"/>
          <p:cNvSpPr>
            <a:spLocks noGrp="1"/>
          </p:cNvSpPr>
          <p:nvPr>
            <p:ph idx="1"/>
          </p:nvPr>
        </p:nvSpPr>
        <p:spPr>
          <a:xfrm>
            <a:off x="293493" y="1210760"/>
            <a:ext cx="5151143" cy="2025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Learning this fully observed Bayesian Network is </a:t>
            </a:r>
            <a:r>
              <a:rPr lang="en-US" b="1" dirty="0" smtClean="0"/>
              <a:t>equivalent</a:t>
            </a:r>
            <a:r>
              <a:rPr lang="en-US" dirty="0" smtClean="0"/>
              <a:t> to learning five (small / simple) independent networks from the same data</a:t>
            </a:r>
            <a:endParaRPr lang="en-US" dirty="0"/>
          </a:p>
        </p:txBody>
      </p:sp>
      <p:sp>
        <p:nvSpPr>
          <p:cNvPr id="56" name="Right Arrow 55"/>
          <p:cNvSpPr/>
          <p:nvPr/>
        </p:nvSpPr>
        <p:spPr>
          <a:xfrm>
            <a:off x="3482084" y="4384096"/>
            <a:ext cx="967972" cy="593714"/>
          </a:xfrm>
          <a:prstGeom prst="rightArrow">
            <a:avLst/>
          </a:prstGeom>
          <a:noFill/>
          <a:ln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293493" y="3360299"/>
            <a:ext cx="2477305" cy="2512833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</p:spTree>
    <p:extLst>
      <p:ext uri="{BB962C8B-B14F-4D97-AF65-F5344CB8AC3E}">
        <p14:creationId xmlns:p14="http://schemas.microsoft.com/office/powerpoint/2010/main" val="2158676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Fully Observed BNs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22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375083" y="2281062"/>
            <a:ext cx="2033518" cy="2177144"/>
            <a:chOff x="1029076" y="1428647"/>
            <a:chExt cx="2033518" cy="2177144"/>
          </a:xfrm>
        </p:grpSpPr>
        <p:sp>
          <p:nvSpPr>
            <p:cNvPr id="4" name="Oval 3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4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/>
            <p:cNvCxnSpPr>
              <a:stCxn id="8" idx="5"/>
              <a:endCxn id="12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3"/>
              <a:endCxn id="12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0" name="Straight Arrow Connector 19"/>
            <p:cNvCxnSpPr>
              <a:stCxn id="5" idx="4"/>
              <a:endCxn id="19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 descr="latex-image-1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286"/>
          <a:stretch/>
        </p:blipFill>
        <p:spPr>
          <a:xfrm>
            <a:off x="2948601" y="1433285"/>
            <a:ext cx="6077455" cy="49893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484" y="3672632"/>
            <a:ext cx="3840843" cy="2931367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754"/>
          <a:stretch/>
        </p:blipFill>
        <p:spPr>
          <a:xfrm>
            <a:off x="2964929" y="1959429"/>
            <a:ext cx="6077455" cy="1330638"/>
          </a:xfrm>
          <a:prstGeom prst="rect">
            <a:avLst/>
          </a:prstGeom>
        </p:spPr>
      </p:pic>
      <p:sp>
        <p:nvSpPr>
          <p:cNvPr id="21" name="Content Placeholder 5"/>
          <p:cNvSpPr txBox="1">
            <a:spLocks/>
          </p:cNvSpPr>
          <p:nvPr/>
        </p:nvSpPr>
        <p:spPr>
          <a:xfrm>
            <a:off x="91084" y="958053"/>
            <a:ext cx="2857517" cy="950463"/>
          </a:xfrm>
          <a:prstGeom prst="rect">
            <a:avLst/>
          </a:prstGeom>
        </p:spPr>
        <p:txBody>
          <a:bodyPr anchor="ctr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dirty="0" smtClean="0"/>
              <a:t>How do we </a:t>
            </a:r>
            <a:r>
              <a:rPr lang="en-US" b="1" dirty="0" smtClean="0"/>
              <a:t>learn</a:t>
            </a:r>
            <a:r>
              <a:rPr lang="en-US" dirty="0" smtClean="0"/>
              <a:t> these </a:t>
            </a:r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FF"/>
                </a:solidFill>
              </a:rPr>
              <a:t>marginal</a:t>
            </a:r>
            <a:r>
              <a:rPr lang="en-US" dirty="0" smtClean="0"/>
              <a:t> distributions for a Bayes Net?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for HMMs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48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HMM Parameters: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24</a:t>
            </a:fld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7" y="1765145"/>
            <a:ext cx="7953375" cy="820303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311150" y="4281488"/>
            <a:ext cx="8337550" cy="1798638"/>
            <a:chOff x="311150" y="4281488"/>
            <a:chExt cx="8337550" cy="1798638"/>
          </a:xfrm>
        </p:grpSpPr>
        <p:grpSp>
          <p:nvGrpSpPr>
            <p:cNvPr id="69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109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121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2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3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4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125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110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Oval 8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Oval 90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Oval 91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Oval 92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Oval 107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6" name="Isosceles Triangle 125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7" name="Isosceles Triangle 126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8" name="Trapezoid 127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29" name="Trapezoid 128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130" name="Table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692338"/>
              </p:ext>
            </p:extLst>
          </p:nvPr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1" name="Table 130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2" name="Table 131"/>
          <p:cNvGraphicFramePr>
            <a:graphicFrameLocks noGrp="1"/>
          </p:cNvGraphicFramePr>
          <p:nvPr/>
        </p:nvGraphicFramePr>
        <p:xfrm>
          <a:off x="119753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33" name="Table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427878"/>
              </p:ext>
            </p:extLst>
          </p:nvPr>
        </p:nvGraphicFramePr>
        <p:xfrm>
          <a:off x="4022610" y="4985447"/>
          <a:ext cx="1338532" cy="164933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23680"/>
              </a:tblGrid>
              <a:tr h="579487">
                <a:tc>
                  <a:txBody>
                    <a:bodyPr/>
                    <a:lstStyle/>
                    <a:p>
                      <a:pPr algn="ctr"/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time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flies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like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 smtClean="0">
                          <a:latin typeface="Rockwell"/>
                          <a:cs typeface="Rockwell"/>
                        </a:rPr>
                        <a:t>…</a:t>
                      </a:r>
                      <a:endParaRPr lang="en-US" sz="1600" i="0" dirty="0">
                        <a:latin typeface="Rockwell"/>
                        <a:cs typeface="Rockwell"/>
                      </a:endParaRPr>
                    </a:p>
                  </a:txBody>
                  <a:tcPr marL="0" marR="0" marT="0" marB="0" vert="vert27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93425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6" grpId="0" animBg="1"/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HMM Parameters: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Assumption: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Generative Story: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25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1150" y="5270501"/>
            <a:ext cx="8337550" cy="1798638"/>
            <a:chOff x="311150" y="4281488"/>
            <a:chExt cx="8337550" cy="1798638"/>
          </a:xfrm>
        </p:grpSpPr>
        <p:grpSp>
          <p:nvGrpSpPr>
            <p:cNvPr id="49153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49171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Oval 4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7" y="1765145"/>
            <a:ext cx="7953375" cy="82030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913" y="2862374"/>
            <a:ext cx="1728331" cy="299319"/>
          </a:xfrm>
          <a:prstGeom prst="rect">
            <a:avLst/>
          </a:prstGeom>
        </p:spPr>
      </p:pic>
      <p:pic>
        <p:nvPicPr>
          <p:cNvPr id="40" name="Picture 3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7" y="3920634"/>
            <a:ext cx="4956530" cy="10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91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ontent Placeholder 5"/>
          <p:cNvSpPr txBox="1">
            <a:spLocks/>
          </p:cNvSpPr>
          <p:nvPr/>
        </p:nvSpPr>
        <p:spPr>
          <a:xfrm>
            <a:off x="101826" y="1183285"/>
            <a:ext cx="8880335" cy="56747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Joint Distribution: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Hidden Markov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0BAE7-5DEA-480C-80EC-1D61AB1545F9}" type="slidenum">
              <a:rPr lang="en-US"/>
              <a:pPr>
                <a:defRPr/>
              </a:pPr>
              <a:t>26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1150" y="5270501"/>
            <a:ext cx="8337550" cy="1798638"/>
            <a:chOff x="311150" y="4281488"/>
            <a:chExt cx="8337550" cy="1798638"/>
          </a:xfrm>
        </p:grpSpPr>
        <p:grpSp>
          <p:nvGrpSpPr>
            <p:cNvPr id="49153" name="Group 7"/>
            <p:cNvGrpSpPr>
              <a:grpSpLocks/>
            </p:cNvGrpSpPr>
            <p:nvPr/>
          </p:nvGrpSpPr>
          <p:grpSpPr bwMode="auto">
            <a:xfrm>
              <a:off x="809000" y="4523854"/>
              <a:ext cx="7839700" cy="1556272"/>
              <a:chOff x="809372" y="4523853"/>
              <a:chExt cx="7839674" cy="1556892"/>
            </a:xfrm>
          </p:grpSpPr>
          <p:grpSp>
            <p:nvGrpSpPr>
              <p:cNvPr id="49182" name="Group 4"/>
              <p:cNvGrpSpPr>
                <a:grpSpLocks/>
              </p:cNvGrpSpPr>
              <p:nvPr/>
            </p:nvGrpSpPr>
            <p:grpSpPr bwMode="auto">
              <a:xfrm>
                <a:off x="1388485" y="5746883"/>
                <a:ext cx="7260561" cy="333862"/>
                <a:chOff x="492120" y="3950977"/>
                <a:chExt cx="8067290" cy="370958"/>
              </a:xfrm>
            </p:grpSpPr>
            <p:sp>
              <p:nvSpPr>
                <p:cNvPr id="49194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5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6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7" name="TextBox 43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  <p:sp>
              <p:nvSpPr>
                <p:cNvPr id="49198" name="TextBox 44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en-US" sz="1600">
                    <a:latin typeface="Rockwell"/>
                    <a:ea typeface="Rockwell"/>
                    <a:cs typeface="Rockwell"/>
                  </a:endParaRPr>
                </a:p>
              </p:txBody>
            </p:sp>
          </p:grpSp>
          <p:grpSp>
            <p:nvGrpSpPr>
              <p:cNvPr id="49171" name="Group 6"/>
              <p:cNvGrpSpPr>
                <a:grpSpLocks/>
              </p:cNvGrpSpPr>
              <p:nvPr/>
            </p:nvGrpSpPr>
            <p:grpSpPr bwMode="auto">
              <a:xfrm>
                <a:off x="809372" y="4523853"/>
                <a:ext cx="7153991" cy="748413"/>
                <a:chOff x="809372" y="4513611"/>
                <a:chExt cx="7153991" cy="748413"/>
              </a:xfrm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972043" y="4763470"/>
                  <a:ext cx="11113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216517" y="4515722"/>
                  <a:ext cx="1000122" cy="0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461113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704000" y="4514133"/>
                  <a:ext cx="1022347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4970821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5213707" y="4514133"/>
                  <a:ext cx="10080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6466241" y="4763470"/>
                  <a:ext cx="9525" cy="498674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6709127" y="4514133"/>
                  <a:ext cx="1000122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953723" y="4760294"/>
                  <a:ext cx="9525" cy="500261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809997" y="4514133"/>
                  <a:ext cx="919160" cy="1589"/>
                </a:xfrm>
                <a:prstGeom prst="line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headEnd type="none"/>
                  <a:tailEnd type="triangl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Oval 43"/>
            <p:cNvSpPr/>
            <p:nvPr/>
          </p:nvSpPr>
          <p:spPr bwMode="auto">
            <a:xfrm>
              <a:off x="17319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3225800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4741863" y="5278438"/>
              <a:ext cx="487362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6240463" y="5280025"/>
              <a:ext cx="488950" cy="493713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7735888" y="5278438"/>
              <a:ext cx="488950" cy="493712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1722438" y="4283075"/>
              <a:ext cx="487362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3214688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4730750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232525" y="4283075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7724775" y="4281488"/>
              <a:ext cx="488950" cy="49530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11150" y="4281488"/>
              <a:ext cx="488950" cy="495300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600" i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n-US" sz="1600" i="1" baseline="-25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74" y="1978410"/>
            <a:ext cx="6085559" cy="281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240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MLEs for HMM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1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Forward-Backward Algorithm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59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and Inference Summary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discrete variables: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76727"/>
              </p:ext>
            </p:extLst>
          </p:nvPr>
        </p:nvGraphicFramePr>
        <p:xfrm>
          <a:off x="780815" y="2102555"/>
          <a:ext cx="7460076" cy="24688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52222"/>
                <a:gridCol w="2662296"/>
                <a:gridCol w="1712148"/>
                <a:gridCol w="153341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Learning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Marginal Inference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MAP Inference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HMM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Forward-backward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Viterbi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Linear-chain CRF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Forward-backward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Viterbi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002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0975" y="23177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23177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4" name="Oval 163"/>
          <p:cNvSpPr/>
          <p:nvPr/>
        </p:nvSpPr>
        <p:spPr>
          <a:xfrm>
            <a:off x="1681163" y="23050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7" name="Straight Connector 46"/>
          <p:cNvCxnSpPr>
            <a:stCxn id="164" idx="6"/>
            <a:endCxn id="165" idx="2"/>
          </p:cNvCxnSpPr>
          <p:nvPr/>
        </p:nvCxnSpPr>
        <p:spPr>
          <a:xfrm>
            <a:off x="2836863" y="2870200"/>
            <a:ext cx="1154112" cy="127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3588" y="2736850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Straight Connector 51"/>
          <p:cNvCxnSpPr>
            <a:stCxn id="165" idx="6"/>
            <a:endCxn id="166" idx="2"/>
          </p:cNvCxnSpPr>
          <p:nvPr/>
        </p:nvCxnSpPr>
        <p:spPr>
          <a:xfrm>
            <a:off x="5146675" y="2882900"/>
            <a:ext cx="1158875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971272F-C1F8-4ECB-97BF-82307D273D5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2663" y="3435350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378777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6125" y="3448050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380047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3435350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378777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46"/>
          <p:cNvCxnSpPr>
            <a:stCxn id="164" idx="6"/>
            <a:endCxn id="165" idx="2"/>
          </p:cNvCxnSpPr>
          <p:nvPr/>
        </p:nvCxnSpPr>
        <p:spPr>
          <a:xfrm>
            <a:off x="1258888" y="2863850"/>
            <a:ext cx="422275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2721" name="Straight Connector 46"/>
          <p:cNvCxnSpPr>
            <a:cxnSpLocks noChangeShapeType="1"/>
          </p:cNvCxnSpPr>
          <p:nvPr/>
        </p:nvCxnSpPr>
        <p:spPr bwMode="auto">
          <a:xfrm flipH="1">
            <a:off x="7467600" y="2882900"/>
            <a:ext cx="42227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72722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2723" name="Group 35"/>
          <p:cNvGrpSpPr>
            <a:grpSpLocks/>
          </p:cNvGrpSpPr>
          <p:nvPr/>
        </p:nvGrpSpPr>
        <p:grpSpPr bwMode="auto">
          <a:xfrm>
            <a:off x="1895475" y="4362450"/>
            <a:ext cx="5538788" cy="363538"/>
            <a:chOff x="1194" y="2874"/>
            <a:chExt cx="3489" cy="229"/>
          </a:xfrm>
        </p:grpSpPr>
        <p:sp>
          <p:nvSpPr>
            <p:cNvPr id="72728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2729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2730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sp>
        <p:nvSpPr>
          <p:cNvPr id="51221" name="Text Box 41"/>
          <p:cNvSpPr txBox="1">
            <a:spLocks noChangeArrowheads="1"/>
          </p:cNvSpPr>
          <p:nvPr/>
        </p:nvSpPr>
        <p:spPr bwMode="auto">
          <a:xfrm>
            <a:off x="3294063" y="4908550"/>
            <a:ext cx="2795587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adjective or verb</a:t>
            </a:r>
          </a:p>
        </p:txBody>
      </p:sp>
      <p:sp>
        <p:nvSpPr>
          <p:cNvPr id="51222" name="Text Box 42"/>
          <p:cNvSpPr txBox="1">
            <a:spLocks noChangeArrowheads="1"/>
          </p:cNvSpPr>
          <p:nvPr/>
        </p:nvSpPr>
        <p:spPr bwMode="auto">
          <a:xfrm>
            <a:off x="6424613" y="4908550"/>
            <a:ext cx="2381250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noun or verb</a:t>
            </a:r>
          </a:p>
        </p:txBody>
      </p:sp>
      <p:sp>
        <p:nvSpPr>
          <p:cNvPr id="51223" name="Text Box 43"/>
          <p:cNvSpPr txBox="1">
            <a:spLocks noChangeArrowheads="1"/>
          </p:cNvSpPr>
          <p:nvPr/>
        </p:nvSpPr>
        <p:spPr bwMode="auto">
          <a:xfrm>
            <a:off x="427038" y="4918075"/>
            <a:ext cx="2381250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verb or noun</a:t>
            </a:r>
          </a:p>
        </p:txBody>
      </p:sp>
      <p:sp>
        <p:nvSpPr>
          <p:cNvPr id="72727" name="Title 1"/>
          <p:cNvSpPr>
            <a:spLocks/>
          </p:cNvSpPr>
          <p:nvPr/>
        </p:nvSpPr>
        <p:spPr bwMode="auto">
          <a:xfrm>
            <a:off x="457200" y="274638"/>
            <a:ext cx="82296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 smtClean="0"/>
              <a:t>Forward</a:t>
            </a:r>
            <a:r>
              <a:rPr lang="en-US" sz="3600" dirty="0"/>
              <a:t>-</a:t>
            </a:r>
            <a:r>
              <a:rPr lang="en-US" sz="3600" dirty="0" smtClean="0"/>
              <a:t>Backward Algorithm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79076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93" idx="1"/>
          </p:cNvCxnSpPr>
          <p:nvPr/>
        </p:nvCxnSpPr>
        <p:spPr>
          <a:xfrm flipV="1">
            <a:off x="4735513" y="2873375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/>
              <a:t>Forward-Backward Algorithm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1BB9B3E-3B39-4343-ADE4-21F7E2AE1E1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95" idx="5"/>
            <a:endCxn id="68" idx="1"/>
          </p:cNvCxnSpPr>
          <p:nvPr/>
        </p:nvCxnSpPr>
        <p:spPr>
          <a:xfrm flipV="1">
            <a:off x="592138" y="2874963"/>
            <a:ext cx="15144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5" idx="5"/>
            <a:endCxn id="70" idx="1"/>
          </p:cNvCxnSpPr>
          <p:nvPr/>
        </p:nvCxnSpPr>
        <p:spPr>
          <a:xfrm>
            <a:off x="592138" y="2884488"/>
            <a:ext cx="15144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7" idx="5"/>
            <a:endCxn id="73" idx="1"/>
          </p:cNvCxnSpPr>
          <p:nvPr/>
        </p:nvCxnSpPr>
        <p:spPr>
          <a:xfrm>
            <a:off x="2444750" y="1943100"/>
            <a:ext cx="1960563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0563" cy="19177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35225" y="2873375"/>
            <a:ext cx="1970088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35225" y="38512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6" idx="5"/>
            <a:endCxn id="96" idx="1"/>
          </p:cNvCxnSpPr>
          <p:nvPr/>
        </p:nvCxnSpPr>
        <p:spPr>
          <a:xfrm>
            <a:off x="70564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4" idx="5"/>
            <a:endCxn id="96" idx="1"/>
          </p:cNvCxnSpPr>
          <p:nvPr/>
        </p:nvCxnSpPr>
        <p:spPr>
          <a:xfrm flipV="1">
            <a:off x="7045325" y="2884488"/>
            <a:ext cx="150653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0725" cy="19177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3375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1275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771" name="Content Placeholder 172"/>
          <p:cNvSpPr>
            <a:spLocks noGrp="1"/>
          </p:cNvSpPr>
          <p:nvPr>
            <p:ph idx="4294967295"/>
          </p:nvPr>
        </p:nvSpPr>
        <p:spPr>
          <a:xfrm>
            <a:off x="457200" y="5653088"/>
            <a:ext cx="8229600" cy="919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smtClean="0">
                <a:cs typeface="Times New Roman" pitchFamily="18" charset="0"/>
              </a:rPr>
              <a:t>Show the possible </a:t>
            </a:r>
            <a:r>
              <a:rPr lang="en-US" sz="2700" i="1" smtClean="0">
                <a:cs typeface="Times New Roman" pitchFamily="18" charset="0"/>
              </a:rPr>
              <a:t>values</a:t>
            </a:r>
            <a:r>
              <a:rPr lang="en-US" sz="2700" smtClean="0">
                <a:cs typeface="Times New Roman" pitchFamily="18" charset="0"/>
              </a:rPr>
              <a:t> for each variable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>
              <a:cs typeface="Times New Roman" pitchFamily="18" charset="0"/>
            </a:endParaRPr>
          </a:p>
        </p:txBody>
      </p:sp>
      <p:grpSp>
        <p:nvGrpSpPr>
          <p:cNvPr id="73772" name="Group 77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3781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3782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3783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80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88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74768" idx="1"/>
          </p:cNvCxnSpPr>
          <p:nvPr/>
        </p:nvCxnSpPr>
        <p:spPr>
          <a:xfrm flipV="1">
            <a:off x="4735513" y="28749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DA0440-F22B-489F-BA2D-A66B0D16727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4761" name="Isosceles Triangle 66"/>
          <p:cNvSpPr>
            <a:spLocks noChangeArrowheads="1"/>
          </p:cNvSpPr>
          <p:nvPr/>
        </p:nvSpPr>
        <p:spPr bwMode="auto">
          <a:xfrm>
            <a:off x="1951038" y="1687513"/>
            <a:ext cx="658812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4766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4768" name="Isosceles Triangle 92"/>
          <p:cNvSpPr>
            <a:spLocks noChangeArrowheads="1"/>
          </p:cNvSpPr>
          <p:nvPr/>
        </p:nvSpPr>
        <p:spPr bwMode="auto">
          <a:xfrm>
            <a:off x="6551613" y="2619375"/>
            <a:ext cx="658812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97" name="Straight Connector 96"/>
          <p:cNvCxnSpPr>
            <a:stCxn id="95" idx="5"/>
            <a:endCxn id="74761" idx="1"/>
          </p:cNvCxnSpPr>
          <p:nvPr/>
        </p:nvCxnSpPr>
        <p:spPr>
          <a:xfrm flipV="1">
            <a:off x="5921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95" idx="5"/>
            <a:endCxn id="68" idx="1"/>
          </p:cNvCxnSpPr>
          <p:nvPr/>
        </p:nvCxnSpPr>
        <p:spPr>
          <a:xfrm flipV="1">
            <a:off x="592138" y="2874963"/>
            <a:ext cx="15144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5" idx="5"/>
            <a:endCxn id="70" idx="1"/>
          </p:cNvCxnSpPr>
          <p:nvPr/>
        </p:nvCxnSpPr>
        <p:spPr>
          <a:xfrm>
            <a:off x="592138" y="2884488"/>
            <a:ext cx="15144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74761" idx="5"/>
            <a:endCxn id="71" idx="1"/>
          </p:cNvCxnSpPr>
          <p:nvPr/>
        </p:nvCxnSpPr>
        <p:spPr>
          <a:xfrm>
            <a:off x="2473325" y="1943100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74761" idx="5"/>
            <a:endCxn id="73" idx="1"/>
          </p:cNvCxnSpPr>
          <p:nvPr/>
        </p:nvCxnSpPr>
        <p:spPr>
          <a:xfrm>
            <a:off x="2473325" y="1943100"/>
            <a:ext cx="193357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74761" idx="5"/>
            <a:endCxn id="74766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766" idx="1"/>
          </p:cNvCxnSpPr>
          <p:nvPr/>
        </p:nvCxnSpPr>
        <p:spPr>
          <a:xfrm>
            <a:off x="24352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4766" idx="1"/>
          </p:cNvCxnSpPr>
          <p:nvPr/>
        </p:nvCxnSpPr>
        <p:spPr>
          <a:xfrm>
            <a:off x="2435225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6" idx="5"/>
            <a:endCxn id="96" idx="1"/>
          </p:cNvCxnSpPr>
          <p:nvPr/>
        </p:nvCxnSpPr>
        <p:spPr>
          <a:xfrm>
            <a:off x="70564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74768" idx="5"/>
            <a:endCxn id="96" idx="1"/>
          </p:cNvCxnSpPr>
          <p:nvPr/>
        </p:nvCxnSpPr>
        <p:spPr>
          <a:xfrm>
            <a:off x="7073900" y="2874963"/>
            <a:ext cx="1477963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4" idx="5"/>
            <a:endCxn id="96" idx="1"/>
          </p:cNvCxnSpPr>
          <p:nvPr/>
        </p:nvCxnSpPr>
        <p:spPr>
          <a:xfrm flipV="1">
            <a:off x="7045325" y="2884488"/>
            <a:ext cx="150653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74768" idx="1"/>
          </p:cNvCxnSpPr>
          <p:nvPr/>
        </p:nvCxnSpPr>
        <p:spPr>
          <a:xfrm>
            <a:off x="4745038" y="1952625"/>
            <a:ext cx="1943100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4766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766" idx="5"/>
            <a:endCxn id="74768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766" idx="5"/>
            <a:endCxn id="94" idx="1"/>
          </p:cNvCxnSpPr>
          <p:nvPr/>
        </p:nvCxnSpPr>
        <p:spPr>
          <a:xfrm flipV="1">
            <a:off x="4764088" y="38528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794" name="Content Placeholder 172"/>
          <p:cNvSpPr>
            <a:spLocks noGrp="1"/>
          </p:cNvSpPr>
          <p:nvPr>
            <p:ph idx="4294967295"/>
          </p:nvPr>
        </p:nvSpPr>
        <p:spPr>
          <a:xfrm>
            <a:off x="457200" y="5653088"/>
            <a:ext cx="8229600" cy="919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700" smtClean="0">
                <a:cs typeface="Times New Roman" pitchFamily="18" charset="0"/>
              </a:rPr>
              <a:t>Let’s show the possible </a:t>
            </a:r>
            <a:r>
              <a:rPr lang="en-US" sz="2700" i="1" smtClean="0">
                <a:cs typeface="Times New Roman" pitchFamily="18" charset="0"/>
              </a:rPr>
              <a:t>values</a:t>
            </a:r>
            <a:r>
              <a:rPr lang="en-US" sz="2700" smtClean="0">
                <a:cs typeface="Times New Roman" pitchFamily="18" charset="0"/>
              </a:rPr>
              <a:t> for each variable</a:t>
            </a:r>
          </a:p>
          <a:p>
            <a:pPr eaLnBrk="1" hangingPunct="1">
              <a:lnSpc>
                <a:spcPct val="80000"/>
              </a:lnSpc>
            </a:pPr>
            <a:r>
              <a:rPr lang="en-US" sz="2700" smtClean="0">
                <a:cs typeface="Times New Roman" pitchFamily="18" charset="0"/>
              </a:rPr>
              <a:t>One possible assignment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700" smtClean="0">
              <a:cs typeface="Times New Roman" pitchFamily="18" charset="0"/>
            </a:endParaRPr>
          </a:p>
        </p:txBody>
      </p:sp>
      <p:grpSp>
        <p:nvGrpSpPr>
          <p:cNvPr id="74795" name="Group 45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4805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4806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4807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803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804" name="Title 1"/>
          <p:cNvSpPr>
            <a:spLocks/>
          </p:cNvSpPr>
          <p:nvPr/>
        </p:nvSpPr>
        <p:spPr bwMode="auto">
          <a:xfrm>
            <a:off x="457200" y="274638"/>
            <a:ext cx="82296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/>
              <a:t>Forward-Backward Algorithm</a:t>
            </a:r>
          </a:p>
        </p:txBody>
      </p:sp>
    </p:spTree>
    <p:extLst>
      <p:ext uri="{BB962C8B-B14F-4D97-AF65-F5344CB8AC3E}">
        <p14:creationId xmlns:p14="http://schemas.microsoft.com/office/powerpoint/2010/main" val="3320199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93" idx="1"/>
          </p:cNvCxnSpPr>
          <p:nvPr/>
        </p:nvCxnSpPr>
        <p:spPr>
          <a:xfrm flipV="1">
            <a:off x="4735513" y="28749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96"/>
          <p:cNvCxnSpPr>
            <a:cxnSpLocks noChangeShapeType="1"/>
          </p:cNvCxnSpPr>
          <p:nvPr/>
        </p:nvCxnSpPr>
        <p:spPr bwMode="auto">
          <a:xfrm flipV="1">
            <a:off x="592138" y="1943100"/>
            <a:ext cx="1495425" cy="9413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73900" y="2874963"/>
            <a:ext cx="1477963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cxnSpLocks noChangeShapeType="1"/>
          </p:cNvCxnSpPr>
          <p:nvPr/>
        </p:nvCxnSpPr>
        <p:spPr bwMode="auto">
          <a:xfrm>
            <a:off x="2473325" y="1943100"/>
            <a:ext cx="1905000" cy="19192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6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cxnSpLocks noChangeShapeType="1"/>
          </p:cNvCxnSpPr>
          <p:nvPr/>
        </p:nvCxnSpPr>
        <p:spPr bwMode="auto">
          <a:xfrm flipV="1">
            <a:off x="4764088" y="2874963"/>
            <a:ext cx="1924050" cy="9874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C8F108-3BC6-43EE-9F84-0A240B3F837A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>
            <a:spLocks noChangeArrowheads="1"/>
          </p:cNvSpPr>
          <p:nvPr/>
        </p:nvSpPr>
        <p:spPr bwMode="auto">
          <a:xfrm>
            <a:off x="1951038" y="1687513"/>
            <a:ext cx="658812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>
            <a:spLocks noChangeArrowheads="1"/>
          </p:cNvSpPr>
          <p:nvPr/>
        </p:nvSpPr>
        <p:spPr bwMode="auto">
          <a:xfrm>
            <a:off x="6551613" y="2619375"/>
            <a:ext cx="658812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98" name="Straight Connector 97"/>
          <p:cNvCxnSpPr>
            <a:stCxn id="95" idx="5"/>
            <a:endCxn id="68" idx="1"/>
          </p:cNvCxnSpPr>
          <p:nvPr/>
        </p:nvCxnSpPr>
        <p:spPr>
          <a:xfrm flipV="1">
            <a:off x="592138" y="2874963"/>
            <a:ext cx="15144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5" idx="5"/>
            <a:endCxn id="70" idx="1"/>
          </p:cNvCxnSpPr>
          <p:nvPr/>
        </p:nvCxnSpPr>
        <p:spPr>
          <a:xfrm>
            <a:off x="592138" y="2884488"/>
            <a:ext cx="15144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73325" y="1943100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7" idx="5"/>
            <a:endCxn id="73" idx="1"/>
          </p:cNvCxnSpPr>
          <p:nvPr/>
        </p:nvCxnSpPr>
        <p:spPr>
          <a:xfrm>
            <a:off x="2473325" y="1943100"/>
            <a:ext cx="193357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352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35225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6" idx="5"/>
            <a:endCxn id="96" idx="1"/>
          </p:cNvCxnSpPr>
          <p:nvPr/>
        </p:nvCxnSpPr>
        <p:spPr>
          <a:xfrm>
            <a:off x="70564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4" idx="5"/>
            <a:endCxn id="96" idx="1"/>
          </p:cNvCxnSpPr>
          <p:nvPr/>
        </p:nvCxnSpPr>
        <p:spPr>
          <a:xfrm flipV="1">
            <a:off x="7045325" y="2884488"/>
            <a:ext cx="150653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43100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64088" y="38528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Content Placeholder 172"/>
          <p:cNvSpPr>
            <a:spLocks noGrp="1"/>
          </p:cNvSpPr>
          <p:nvPr>
            <p:ph idx="4294967295"/>
          </p:nvPr>
        </p:nvSpPr>
        <p:spPr>
          <a:xfrm>
            <a:off x="457200" y="5653088"/>
            <a:ext cx="8229600" cy="91916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700" smtClean="0">
                <a:cs typeface="Times New Roman" pitchFamily="18" charset="0"/>
              </a:rPr>
              <a:t>Let’s show the possible </a:t>
            </a:r>
            <a:r>
              <a:rPr lang="en-US" sz="2700" i="1" smtClean="0">
                <a:cs typeface="Times New Roman" pitchFamily="18" charset="0"/>
              </a:rPr>
              <a:t>values</a:t>
            </a:r>
            <a:r>
              <a:rPr lang="en-US" sz="2700" smtClean="0">
                <a:cs typeface="Times New Roman" pitchFamily="18" charset="0"/>
              </a:rPr>
              <a:t> for each variable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smtClean="0">
                <a:cs typeface="Times New Roman" pitchFamily="18" charset="0"/>
              </a:rPr>
              <a:t>One possible assignment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smtClean="0">
                <a:cs typeface="Times New Roman" pitchFamily="18" charset="0"/>
              </a:rPr>
              <a:t>And what the 7 factors </a:t>
            </a:r>
            <a:r>
              <a:rPr lang="en-US" sz="2700" smtClean="0">
                <a:solidFill>
                  <a:srgbClr val="FF0000"/>
                </a:solidFill>
                <a:cs typeface="Times New Roman" pitchFamily="18" charset="0"/>
              </a:rPr>
              <a:t>think of it</a:t>
            </a:r>
            <a:r>
              <a:rPr lang="en-US" sz="2700" smtClean="0">
                <a:cs typeface="Times New Roman" pitchFamily="18" charset="0"/>
              </a:rPr>
              <a:t> …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2700" smtClean="0">
              <a:cs typeface="Times New Roman" pitchFamily="18" charset="0"/>
            </a:endParaRPr>
          </a:p>
        </p:txBody>
      </p:sp>
      <p:grpSp>
        <p:nvGrpSpPr>
          <p:cNvPr id="75823" name="Group 45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5858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5859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5860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83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857" name="Title 1"/>
          <p:cNvSpPr>
            <a:spLocks/>
          </p:cNvSpPr>
          <p:nvPr/>
        </p:nvSpPr>
        <p:spPr bwMode="auto">
          <a:xfrm>
            <a:off x="457200" y="274638"/>
            <a:ext cx="82296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/>
              <a:t>Forward-Backward Algorithm</a:t>
            </a:r>
          </a:p>
        </p:txBody>
      </p:sp>
    </p:spTree>
    <p:extLst>
      <p:ext uri="{BB962C8B-B14F-4D97-AF65-F5344CB8AC3E}">
        <p14:creationId xmlns:p14="http://schemas.microsoft.com/office/powerpoint/2010/main" val="3656455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4" grpId="0" animBg="1"/>
      <p:bldP spid="93" grpId="0" animBg="1"/>
      <p:bldP spid="25" grpId="0" animBg="1"/>
      <p:bldP spid="26" grpId="0" animBg="1"/>
      <p:bldP spid="28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76825" idx="1"/>
          </p:cNvCxnSpPr>
          <p:nvPr/>
        </p:nvCxnSpPr>
        <p:spPr>
          <a:xfrm flipV="1">
            <a:off x="4735513" y="28749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76818" idx="1"/>
          </p:cNvCxnSpPr>
          <p:nvPr/>
        </p:nvCxnSpPr>
        <p:spPr>
          <a:xfrm flipV="1">
            <a:off x="5921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06" name="Straight Connector 96"/>
          <p:cNvCxnSpPr>
            <a:cxnSpLocks noChangeShapeType="1"/>
          </p:cNvCxnSpPr>
          <p:nvPr/>
        </p:nvCxnSpPr>
        <p:spPr bwMode="auto">
          <a:xfrm flipV="1">
            <a:off x="592138" y="1943100"/>
            <a:ext cx="1495425" cy="9413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76818" idx="5"/>
            <a:endCxn id="76823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76825" idx="5"/>
            <a:endCxn id="96" idx="1"/>
          </p:cNvCxnSpPr>
          <p:nvPr/>
        </p:nvCxnSpPr>
        <p:spPr>
          <a:xfrm>
            <a:off x="7073900" y="2874963"/>
            <a:ext cx="1477963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6823" idx="5"/>
            <a:endCxn id="76825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10" name="Straight Connector 101"/>
          <p:cNvCxnSpPr>
            <a:cxnSpLocks noChangeShapeType="1"/>
          </p:cNvCxnSpPr>
          <p:nvPr/>
        </p:nvCxnSpPr>
        <p:spPr bwMode="auto">
          <a:xfrm>
            <a:off x="2473325" y="1943100"/>
            <a:ext cx="1905000" cy="19192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6811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6812" name="Straight Connector 118"/>
          <p:cNvCxnSpPr>
            <a:cxnSpLocks noChangeShapeType="1"/>
          </p:cNvCxnSpPr>
          <p:nvPr/>
        </p:nvCxnSpPr>
        <p:spPr bwMode="auto">
          <a:xfrm flipV="1">
            <a:off x="4764088" y="2874963"/>
            <a:ext cx="1924050" cy="9874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1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Viterbi Algorithm: Most Probable Assignment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9291D9E-2EB8-45E1-8FC7-0A357F97857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6818" name="Isosceles Triangle 66"/>
          <p:cNvSpPr>
            <a:spLocks noChangeArrowheads="1"/>
          </p:cNvSpPr>
          <p:nvPr/>
        </p:nvSpPr>
        <p:spPr bwMode="auto">
          <a:xfrm>
            <a:off x="1951038" y="1687513"/>
            <a:ext cx="658812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6823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6825" name="Isosceles Triangle 92"/>
          <p:cNvSpPr>
            <a:spLocks noChangeArrowheads="1"/>
          </p:cNvSpPr>
          <p:nvPr/>
        </p:nvSpPr>
        <p:spPr bwMode="auto">
          <a:xfrm>
            <a:off x="6551613" y="2619375"/>
            <a:ext cx="658812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98" name="Straight Connector 97"/>
          <p:cNvCxnSpPr>
            <a:stCxn id="95" idx="5"/>
            <a:endCxn id="68" idx="1"/>
          </p:cNvCxnSpPr>
          <p:nvPr/>
        </p:nvCxnSpPr>
        <p:spPr>
          <a:xfrm flipV="1">
            <a:off x="592138" y="2874963"/>
            <a:ext cx="15144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5" idx="5"/>
            <a:endCxn id="70" idx="1"/>
          </p:cNvCxnSpPr>
          <p:nvPr/>
        </p:nvCxnSpPr>
        <p:spPr>
          <a:xfrm>
            <a:off x="592138" y="2884488"/>
            <a:ext cx="15144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76818" idx="5"/>
            <a:endCxn id="71" idx="1"/>
          </p:cNvCxnSpPr>
          <p:nvPr/>
        </p:nvCxnSpPr>
        <p:spPr>
          <a:xfrm>
            <a:off x="2473325" y="1943100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76818" idx="5"/>
            <a:endCxn id="73" idx="1"/>
          </p:cNvCxnSpPr>
          <p:nvPr/>
        </p:nvCxnSpPr>
        <p:spPr>
          <a:xfrm>
            <a:off x="2473325" y="1943100"/>
            <a:ext cx="193357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6823" idx="1"/>
          </p:cNvCxnSpPr>
          <p:nvPr/>
        </p:nvCxnSpPr>
        <p:spPr>
          <a:xfrm>
            <a:off x="24352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6823" idx="1"/>
          </p:cNvCxnSpPr>
          <p:nvPr/>
        </p:nvCxnSpPr>
        <p:spPr>
          <a:xfrm>
            <a:off x="2435225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6" idx="5"/>
            <a:endCxn id="96" idx="1"/>
          </p:cNvCxnSpPr>
          <p:nvPr/>
        </p:nvCxnSpPr>
        <p:spPr>
          <a:xfrm>
            <a:off x="70564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4" idx="5"/>
            <a:endCxn id="96" idx="1"/>
          </p:cNvCxnSpPr>
          <p:nvPr/>
        </p:nvCxnSpPr>
        <p:spPr>
          <a:xfrm flipV="1">
            <a:off x="7045325" y="2884488"/>
            <a:ext cx="150653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76825" idx="1"/>
          </p:cNvCxnSpPr>
          <p:nvPr/>
        </p:nvCxnSpPr>
        <p:spPr>
          <a:xfrm>
            <a:off x="4745038" y="1952625"/>
            <a:ext cx="1943100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6823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6823" idx="5"/>
            <a:endCxn id="94" idx="1"/>
          </p:cNvCxnSpPr>
          <p:nvPr/>
        </p:nvCxnSpPr>
        <p:spPr>
          <a:xfrm flipV="1">
            <a:off x="4764088" y="38528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847" name="Group 49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6889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6890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6891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5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6823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6823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7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Content Placeholder 172"/>
          <p:cNvSpPr>
            <a:spLocks/>
          </p:cNvSpPr>
          <p:nvPr/>
        </p:nvSpPr>
        <p:spPr bwMode="auto">
          <a:xfrm>
            <a:off x="469900" y="5653088"/>
            <a:ext cx="8588375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7 numbers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Numbers associated with edges and nodes of path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Most probable assignment = </a:t>
            </a:r>
            <a:r>
              <a:rPr lang="en-US" sz="2700" b="1" dirty="0">
                <a:cs typeface="Times New Roman" pitchFamily="18" charset="0"/>
              </a:rPr>
              <a:t>path with highest product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700" dirty="0">
              <a:cs typeface="Times New Roman" pitchFamily="18" charset="0"/>
            </a:endParaRPr>
          </a:p>
        </p:txBody>
      </p:sp>
      <p:sp>
        <p:nvSpPr>
          <p:cNvPr id="88152" name="Rectangle 88"/>
          <p:cNvSpPr>
            <a:spLocks noChangeArrowheads="1"/>
          </p:cNvSpPr>
          <p:nvPr/>
        </p:nvSpPr>
        <p:spPr bwMode="auto">
          <a:xfrm rot="-1905752">
            <a:off x="561975" y="2058988"/>
            <a:ext cx="1338263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{0,1}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,v)</a:t>
            </a:r>
          </a:p>
        </p:txBody>
      </p:sp>
      <p:sp>
        <p:nvSpPr>
          <p:cNvPr id="88154" name="Rectangle 90"/>
          <p:cNvSpPr>
            <a:spLocks noChangeArrowheads="1"/>
          </p:cNvSpPr>
          <p:nvPr/>
        </p:nvSpPr>
        <p:spPr bwMode="auto">
          <a:xfrm rot="2773000">
            <a:off x="3165475" y="2597150"/>
            <a:ext cx="877888" cy="274638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{1,2}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(v,a)</a:t>
            </a:r>
          </a:p>
        </p:txBody>
      </p:sp>
      <p:sp>
        <p:nvSpPr>
          <p:cNvPr id="88155" name="Rectangle 91"/>
          <p:cNvSpPr>
            <a:spLocks noChangeArrowheads="1"/>
          </p:cNvSpPr>
          <p:nvPr/>
        </p:nvSpPr>
        <p:spPr bwMode="auto">
          <a:xfrm rot="19993202" flipH="1">
            <a:off x="5205413" y="3052763"/>
            <a:ext cx="877887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{2,3}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(a,n)</a:t>
            </a:r>
          </a:p>
        </p:txBody>
      </p:sp>
      <p:sp>
        <p:nvSpPr>
          <p:cNvPr id="88156" name="Rectangle 92"/>
          <p:cNvSpPr>
            <a:spLocks noChangeArrowheads="1"/>
          </p:cNvSpPr>
          <p:nvPr/>
        </p:nvSpPr>
        <p:spPr bwMode="auto">
          <a:xfrm>
            <a:off x="7227888" y="2519363"/>
            <a:ext cx="1128712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{3,4}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(a,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8157" name="Rectangle 93"/>
          <p:cNvSpPr>
            <a:spLocks noChangeArrowheads="1"/>
          </p:cNvSpPr>
          <p:nvPr/>
        </p:nvSpPr>
        <p:spPr bwMode="auto">
          <a:xfrm rot="-149612">
            <a:off x="2058988" y="2205038"/>
            <a:ext cx="579437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{1}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8158" name="Rectangle 94"/>
          <p:cNvSpPr>
            <a:spLocks noChangeArrowheads="1"/>
          </p:cNvSpPr>
          <p:nvPr/>
        </p:nvSpPr>
        <p:spPr bwMode="auto">
          <a:xfrm rot="-149612">
            <a:off x="4271963" y="4116388"/>
            <a:ext cx="569912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{2}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8159" name="Rectangle 95"/>
          <p:cNvSpPr>
            <a:spLocks noChangeArrowheads="1"/>
          </p:cNvSpPr>
          <p:nvPr/>
        </p:nvSpPr>
        <p:spPr bwMode="auto">
          <a:xfrm>
            <a:off x="6591300" y="3171825"/>
            <a:ext cx="579438" cy="274638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{3}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3069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8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8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52" grpId="0" animBg="1"/>
      <p:bldP spid="88154" grpId="0" animBg="1"/>
      <p:bldP spid="88155" grpId="0" animBg="1"/>
      <p:bldP spid="88156" grpId="0" animBg="1"/>
      <p:bldP spid="88157" grpId="0" animBg="1"/>
      <p:bldP spid="88158" grpId="0" animBg="1"/>
      <p:bldP spid="881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77849" idx="1"/>
          </p:cNvCxnSpPr>
          <p:nvPr/>
        </p:nvCxnSpPr>
        <p:spPr>
          <a:xfrm flipV="1">
            <a:off x="4735513" y="28749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77842" idx="1"/>
          </p:cNvCxnSpPr>
          <p:nvPr/>
        </p:nvCxnSpPr>
        <p:spPr>
          <a:xfrm flipV="1">
            <a:off x="5921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830" name="Straight Connector 96"/>
          <p:cNvCxnSpPr>
            <a:cxnSpLocks noChangeShapeType="1"/>
          </p:cNvCxnSpPr>
          <p:nvPr/>
        </p:nvCxnSpPr>
        <p:spPr bwMode="auto">
          <a:xfrm flipV="1">
            <a:off x="592138" y="1943100"/>
            <a:ext cx="1495425" cy="9413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77842" idx="5"/>
            <a:endCxn id="77847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77849" idx="5"/>
            <a:endCxn id="96" idx="1"/>
          </p:cNvCxnSpPr>
          <p:nvPr/>
        </p:nvCxnSpPr>
        <p:spPr>
          <a:xfrm>
            <a:off x="7073900" y="2874963"/>
            <a:ext cx="1477963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7847" idx="5"/>
            <a:endCxn id="77849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834" name="Straight Connector 101"/>
          <p:cNvCxnSpPr>
            <a:cxnSpLocks noChangeShapeType="1"/>
          </p:cNvCxnSpPr>
          <p:nvPr/>
        </p:nvCxnSpPr>
        <p:spPr bwMode="auto">
          <a:xfrm>
            <a:off x="2473325" y="1943100"/>
            <a:ext cx="1905000" cy="19192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7835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7836" name="Straight Connector 118"/>
          <p:cNvCxnSpPr>
            <a:cxnSpLocks noChangeShapeType="1"/>
          </p:cNvCxnSpPr>
          <p:nvPr/>
        </p:nvCxnSpPr>
        <p:spPr bwMode="auto">
          <a:xfrm flipV="1">
            <a:off x="4764088" y="2874963"/>
            <a:ext cx="1924050" cy="9874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4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Viterbi Algorithm: Most Probable Assignment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4653E92-B588-4B83-B4FC-82B8D6406E96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7842" name="Isosceles Triangle 66"/>
          <p:cNvSpPr>
            <a:spLocks noChangeArrowheads="1"/>
          </p:cNvSpPr>
          <p:nvPr/>
        </p:nvSpPr>
        <p:spPr bwMode="auto">
          <a:xfrm>
            <a:off x="1951038" y="1687513"/>
            <a:ext cx="658812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7847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7849" name="Isosceles Triangle 92"/>
          <p:cNvSpPr>
            <a:spLocks noChangeArrowheads="1"/>
          </p:cNvSpPr>
          <p:nvPr/>
        </p:nvSpPr>
        <p:spPr bwMode="auto">
          <a:xfrm>
            <a:off x="6551613" y="2619375"/>
            <a:ext cx="658812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98" name="Straight Connector 97"/>
          <p:cNvCxnSpPr>
            <a:stCxn id="95" idx="5"/>
            <a:endCxn id="68" idx="1"/>
          </p:cNvCxnSpPr>
          <p:nvPr/>
        </p:nvCxnSpPr>
        <p:spPr>
          <a:xfrm flipV="1">
            <a:off x="592138" y="2874963"/>
            <a:ext cx="15144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95" idx="5"/>
            <a:endCxn id="70" idx="1"/>
          </p:cNvCxnSpPr>
          <p:nvPr/>
        </p:nvCxnSpPr>
        <p:spPr>
          <a:xfrm>
            <a:off x="592138" y="2884488"/>
            <a:ext cx="15144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77842" idx="5"/>
            <a:endCxn id="71" idx="1"/>
          </p:cNvCxnSpPr>
          <p:nvPr/>
        </p:nvCxnSpPr>
        <p:spPr>
          <a:xfrm>
            <a:off x="2473325" y="1943100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77842" idx="5"/>
            <a:endCxn id="73" idx="1"/>
          </p:cNvCxnSpPr>
          <p:nvPr/>
        </p:nvCxnSpPr>
        <p:spPr>
          <a:xfrm>
            <a:off x="2473325" y="1943100"/>
            <a:ext cx="193357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7847" idx="1"/>
          </p:cNvCxnSpPr>
          <p:nvPr/>
        </p:nvCxnSpPr>
        <p:spPr>
          <a:xfrm>
            <a:off x="24352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7847" idx="1"/>
          </p:cNvCxnSpPr>
          <p:nvPr/>
        </p:nvCxnSpPr>
        <p:spPr>
          <a:xfrm>
            <a:off x="2435225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76" idx="5"/>
            <a:endCxn id="96" idx="1"/>
          </p:cNvCxnSpPr>
          <p:nvPr/>
        </p:nvCxnSpPr>
        <p:spPr>
          <a:xfrm>
            <a:off x="70564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4" idx="5"/>
            <a:endCxn id="96" idx="1"/>
          </p:cNvCxnSpPr>
          <p:nvPr/>
        </p:nvCxnSpPr>
        <p:spPr>
          <a:xfrm flipV="1">
            <a:off x="7045325" y="2884488"/>
            <a:ext cx="150653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77849" idx="1"/>
          </p:cNvCxnSpPr>
          <p:nvPr/>
        </p:nvCxnSpPr>
        <p:spPr>
          <a:xfrm>
            <a:off x="4745038" y="1952625"/>
            <a:ext cx="1943100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7847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7847" idx="5"/>
            <a:endCxn id="94" idx="1"/>
          </p:cNvCxnSpPr>
          <p:nvPr/>
        </p:nvCxnSpPr>
        <p:spPr>
          <a:xfrm flipV="1">
            <a:off x="4764088" y="38528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7871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7913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7914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7915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79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7847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7847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9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905" name="Content Placeholder 172"/>
          <p:cNvSpPr>
            <a:spLocks/>
          </p:cNvSpPr>
          <p:nvPr/>
        </p:nvSpPr>
        <p:spPr bwMode="auto">
          <a:xfrm>
            <a:off x="469900" y="5653088"/>
            <a:ext cx="8588375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weight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one path</a:t>
            </a:r>
          </a:p>
        </p:txBody>
      </p:sp>
      <p:sp>
        <p:nvSpPr>
          <p:cNvPr id="77906" name="Rectangle 86"/>
          <p:cNvSpPr>
            <a:spLocks noChangeArrowheads="1"/>
          </p:cNvSpPr>
          <p:nvPr/>
        </p:nvSpPr>
        <p:spPr bwMode="auto">
          <a:xfrm rot="-1905752">
            <a:off x="561975" y="2058988"/>
            <a:ext cx="1338263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{0,1}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,v)</a:t>
            </a:r>
          </a:p>
        </p:txBody>
      </p:sp>
      <p:sp>
        <p:nvSpPr>
          <p:cNvPr id="77907" name="Rectangle 87"/>
          <p:cNvSpPr>
            <a:spLocks noChangeArrowheads="1"/>
          </p:cNvSpPr>
          <p:nvPr/>
        </p:nvSpPr>
        <p:spPr bwMode="auto">
          <a:xfrm rot="2773000">
            <a:off x="3165475" y="2597150"/>
            <a:ext cx="877888" cy="274638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{1,2}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(v,a)</a:t>
            </a:r>
          </a:p>
        </p:txBody>
      </p:sp>
      <p:sp>
        <p:nvSpPr>
          <p:cNvPr id="77908" name="Rectangle 88"/>
          <p:cNvSpPr>
            <a:spLocks noChangeArrowheads="1"/>
          </p:cNvSpPr>
          <p:nvPr/>
        </p:nvSpPr>
        <p:spPr bwMode="auto">
          <a:xfrm rot="19993202" flipH="1">
            <a:off x="5205413" y="3052763"/>
            <a:ext cx="877887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{2,3}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(a,n)</a:t>
            </a:r>
          </a:p>
        </p:txBody>
      </p:sp>
      <p:sp>
        <p:nvSpPr>
          <p:cNvPr id="77909" name="Rectangle 89"/>
          <p:cNvSpPr>
            <a:spLocks noChangeArrowheads="1"/>
          </p:cNvSpPr>
          <p:nvPr/>
        </p:nvSpPr>
        <p:spPr bwMode="auto">
          <a:xfrm>
            <a:off x="7227888" y="2519363"/>
            <a:ext cx="1128712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{3,4}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(a,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7910" name="Rectangle 90"/>
          <p:cNvSpPr>
            <a:spLocks noChangeArrowheads="1"/>
          </p:cNvSpPr>
          <p:nvPr/>
        </p:nvSpPr>
        <p:spPr bwMode="auto">
          <a:xfrm rot="-149612">
            <a:off x="2058988" y="2205038"/>
            <a:ext cx="579437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{1}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7911" name="Rectangle 91"/>
          <p:cNvSpPr>
            <a:spLocks noChangeArrowheads="1"/>
          </p:cNvSpPr>
          <p:nvPr/>
        </p:nvSpPr>
        <p:spPr bwMode="auto">
          <a:xfrm rot="-149612">
            <a:off x="4271963" y="4116388"/>
            <a:ext cx="569912" cy="274637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{2}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77912" name="Rectangle 92"/>
          <p:cNvSpPr>
            <a:spLocks noChangeArrowheads="1"/>
          </p:cNvSpPr>
          <p:nvPr/>
        </p:nvSpPr>
        <p:spPr bwMode="auto">
          <a:xfrm>
            <a:off x="6591300" y="3171825"/>
            <a:ext cx="579438" cy="274638"/>
          </a:xfrm>
          <a:prstGeom prst="rect">
            <a:avLst/>
          </a:prstGeom>
          <a:solidFill>
            <a:srgbClr val="FFFFFF">
              <a:alpha val="89803"/>
            </a:srgbClr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/>
            <a:r>
              <a:rPr lang="en-US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{3}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9913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78873" idx="1"/>
          </p:cNvCxnSpPr>
          <p:nvPr/>
        </p:nvCxnSpPr>
        <p:spPr>
          <a:xfrm flipV="1">
            <a:off x="4735513" y="2874963"/>
            <a:ext cx="195262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78866" idx="1"/>
          </p:cNvCxnSpPr>
          <p:nvPr/>
        </p:nvCxnSpPr>
        <p:spPr>
          <a:xfrm flipV="1">
            <a:off x="592138" y="1943100"/>
            <a:ext cx="149542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54" name="Straight Connector 96"/>
          <p:cNvCxnSpPr>
            <a:cxnSpLocks noChangeShapeType="1"/>
          </p:cNvCxnSpPr>
          <p:nvPr/>
        </p:nvCxnSpPr>
        <p:spPr bwMode="auto">
          <a:xfrm flipV="1">
            <a:off x="592138" y="1943100"/>
            <a:ext cx="1495425" cy="9413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78866" idx="5"/>
            <a:endCxn id="78871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78873" idx="5"/>
            <a:endCxn id="96" idx="1"/>
          </p:cNvCxnSpPr>
          <p:nvPr/>
        </p:nvCxnSpPr>
        <p:spPr>
          <a:xfrm>
            <a:off x="7073900" y="2874963"/>
            <a:ext cx="1477963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8871" idx="5"/>
            <a:endCxn id="7887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58" name="Straight Connector 101"/>
          <p:cNvCxnSpPr>
            <a:cxnSpLocks noChangeShapeType="1"/>
          </p:cNvCxnSpPr>
          <p:nvPr/>
        </p:nvCxnSpPr>
        <p:spPr bwMode="auto">
          <a:xfrm>
            <a:off x="2473325" y="1943100"/>
            <a:ext cx="1905000" cy="1919288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8859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78860" name="Straight Connector 118"/>
          <p:cNvCxnSpPr>
            <a:cxnSpLocks noChangeShapeType="1"/>
          </p:cNvCxnSpPr>
          <p:nvPr/>
        </p:nvCxnSpPr>
        <p:spPr bwMode="auto">
          <a:xfrm flipV="1">
            <a:off x="4764088" y="2874963"/>
            <a:ext cx="1924050" cy="987425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3375"/>
            <a:ext cx="197008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86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E491A98-0F23-4BFB-9179-0740EA30DEC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8866" name="Isosceles Triangle 66"/>
          <p:cNvSpPr>
            <a:spLocks noChangeArrowheads="1"/>
          </p:cNvSpPr>
          <p:nvPr/>
        </p:nvSpPr>
        <p:spPr bwMode="auto">
          <a:xfrm>
            <a:off x="1951038" y="1687513"/>
            <a:ext cx="658812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8871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8873" name="Isosceles Triangle 92"/>
          <p:cNvSpPr>
            <a:spLocks noChangeArrowheads="1"/>
          </p:cNvSpPr>
          <p:nvPr/>
        </p:nvSpPr>
        <p:spPr bwMode="auto">
          <a:xfrm>
            <a:off x="6551613" y="2619375"/>
            <a:ext cx="658812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78877" name="Straight Connector 97"/>
          <p:cNvCxnSpPr>
            <a:cxnSpLocks noChangeShapeType="1"/>
          </p:cNvCxnSpPr>
          <p:nvPr/>
        </p:nvCxnSpPr>
        <p:spPr bwMode="auto">
          <a:xfrm flipV="1">
            <a:off x="615950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8878" name="Straight Connector 98"/>
          <p:cNvCxnSpPr>
            <a:cxnSpLocks noChangeShapeType="1"/>
          </p:cNvCxnSpPr>
          <p:nvPr/>
        </p:nvCxnSpPr>
        <p:spPr bwMode="auto">
          <a:xfrm>
            <a:off x="615950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78866" idx="5"/>
            <a:endCxn id="71" idx="1"/>
          </p:cNvCxnSpPr>
          <p:nvPr/>
        </p:nvCxnSpPr>
        <p:spPr>
          <a:xfrm>
            <a:off x="2473325" y="1943100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78866" idx="5"/>
            <a:endCxn id="73" idx="1"/>
          </p:cNvCxnSpPr>
          <p:nvPr/>
        </p:nvCxnSpPr>
        <p:spPr>
          <a:xfrm>
            <a:off x="2473325" y="1943100"/>
            <a:ext cx="1933575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82" name="Straight Connector 104"/>
          <p:cNvCxnSpPr>
            <a:cxnSpLocks noChangeShapeType="1"/>
          </p:cNvCxnSpPr>
          <p:nvPr/>
        </p:nvCxnSpPr>
        <p:spPr bwMode="auto">
          <a:xfrm>
            <a:off x="2459038" y="2874963"/>
            <a:ext cx="1943100" cy="9874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2900"/>
            <a:ext cx="1970088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85" name="Straight Connector 107"/>
          <p:cNvCxnSpPr>
            <a:cxnSpLocks noChangeShapeType="1"/>
          </p:cNvCxnSpPr>
          <p:nvPr/>
        </p:nvCxnSpPr>
        <p:spPr bwMode="auto">
          <a:xfrm>
            <a:off x="2444750" y="38528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8886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8887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78873" idx="1"/>
          </p:cNvCxnSpPr>
          <p:nvPr/>
        </p:nvCxnSpPr>
        <p:spPr>
          <a:xfrm>
            <a:off x="4745038" y="1952625"/>
            <a:ext cx="1943100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0725" cy="9398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2900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8871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94" name="Straight Connector 122"/>
          <p:cNvCxnSpPr>
            <a:cxnSpLocks noChangeShapeType="1"/>
            <a:stCxn id="78871" idx="5"/>
            <a:endCxn id="94" idx="1"/>
          </p:cNvCxnSpPr>
          <p:nvPr/>
        </p:nvCxnSpPr>
        <p:spPr bwMode="auto">
          <a:xfrm flipV="1">
            <a:off x="4764088" y="38528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grpSp>
        <p:nvGrpSpPr>
          <p:cNvPr id="78895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8931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8932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8933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903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8871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912" name="Straight Connector 117"/>
          <p:cNvCxnSpPr>
            <a:cxnSpLocks noChangeShapeType="1"/>
          </p:cNvCxnSpPr>
          <p:nvPr/>
        </p:nvCxnSpPr>
        <p:spPr bwMode="auto">
          <a:xfrm flipV="1">
            <a:off x="4764088" y="1943100"/>
            <a:ext cx="1963737" cy="19192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919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weight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one path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Marginal probability </a:t>
            </a:r>
            <a:r>
              <a:rPr lang="en-US" sz="2700" dirty="0">
                <a:latin typeface="Times New Roman"/>
                <a:cs typeface="Times New Roman"/>
              </a:rPr>
              <a:t>p</a:t>
            </a:r>
            <a:r>
              <a:rPr lang="en-US" sz="2700" dirty="0" smtClean="0">
                <a:latin typeface="Times New Roman"/>
                <a:cs typeface="Times New Roman"/>
              </a:rPr>
              <a:t>(</a:t>
            </a:r>
            <a:r>
              <a:rPr lang="en-US" sz="2700" i="1" dirty="0" smtClean="0">
                <a:latin typeface="Times New Roman"/>
                <a:cs typeface="Times New Roman"/>
              </a:rPr>
              <a:t>Y</a:t>
            </a:r>
            <a:r>
              <a:rPr lang="en-US" sz="27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700" dirty="0" smtClean="0">
                <a:latin typeface="Times New Roman"/>
                <a:cs typeface="Times New Roman"/>
              </a:rPr>
              <a:t> </a:t>
            </a:r>
            <a:r>
              <a:rPr lang="en-US" sz="2700" dirty="0">
                <a:latin typeface="Times New Roman"/>
                <a:cs typeface="Times New Roman"/>
              </a:rPr>
              <a:t>= a)</a:t>
            </a:r>
            <a:br>
              <a:rPr lang="en-US" sz="2700" dirty="0">
                <a:latin typeface="Times New Roman"/>
                <a:cs typeface="Times New Roman"/>
              </a:rPr>
            </a:br>
            <a:r>
              <a:rPr lang="en-US" sz="2700" dirty="0">
                <a:latin typeface="Times New Roman"/>
                <a:cs typeface="Times New Roman"/>
              </a:rPr>
              <a:t>		 = (1/Z) * </a:t>
            </a:r>
            <a:r>
              <a:rPr lang="en-US" sz="2700" dirty="0">
                <a:cs typeface="Times New Roman" pitchFamily="18" charset="0"/>
              </a:rPr>
              <a:t>total weight of </a:t>
            </a:r>
            <a:r>
              <a:rPr lang="en-US" sz="2700" i="1" dirty="0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 dirty="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</p:txBody>
      </p:sp>
      <p:sp>
        <p:nvSpPr>
          <p:cNvPr id="64599" name="Isosceles Triangle 73"/>
          <p:cNvSpPr>
            <a:spLocks noChangeArrowheads="1"/>
          </p:cNvSpPr>
          <p:nvPr/>
        </p:nvSpPr>
        <p:spPr bwMode="auto">
          <a:xfrm>
            <a:off x="7505700" y="6324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85576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9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9875" name="Straight Connector 115"/>
          <p:cNvCxnSpPr>
            <a:cxnSpLocks noChangeShapeType="1"/>
            <a:stCxn id="79894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78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83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85" name="Straight Connector 103"/>
          <p:cNvCxnSpPr>
            <a:cxnSpLocks noChangeShapeType="1"/>
            <a:stCxn id="68" idx="5"/>
            <a:endCxn id="79894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88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5A9F022-85FE-4F6A-9ED1-5FFB724B6565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9894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79901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9902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04" name="Straight Connector 100"/>
          <p:cNvCxnSpPr>
            <a:cxnSpLocks noChangeShapeType="1"/>
            <a:stCxn id="67" idx="5"/>
            <a:endCxn id="79894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08" name="Straight Connector 106"/>
          <p:cNvCxnSpPr>
            <a:cxnSpLocks noChangeShapeType="1"/>
            <a:stCxn id="70" idx="5"/>
            <a:endCxn id="79894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10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9911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15" name="Straight Connector 114"/>
          <p:cNvCxnSpPr>
            <a:cxnSpLocks noChangeShapeType="1"/>
            <a:stCxn id="79894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9916" name="Straight Connector 116"/>
          <p:cNvCxnSpPr>
            <a:cxnSpLocks noChangeShapeType="1"/>
            <a:stCxn id="79894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919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79955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79956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79957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927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943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953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weight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one path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Marginal probability </a:t>
            </a:r>
            <a:r>
              <a:rPr lang="en-US" sz="2700" dirty="0">
                <a:latin typeface="Times New Roman"/>
                <a:cs typeface="Times New Roman"/>
              </a:rPr>
              <a:t>p</a:t>
            </a:r>
            <a:r>
              <a:rPr lang="en-US" sz="2700" dirty="0" smtClean="0">
                <a:latin typeface="Times New Roman"/>
                <a:cs typeface="Times New Roman"/>
              </a:rPr>
              <a:t>(</a:t>
            </a:r>
            <a:r>
              <a:rPr lang="en-US" sz="2700" i="1" dirty="0" smtClean="0">
                <a:latin typeface="Times New Roman"/>
                <a:cs typeface="Times New Roman"/>
              </a:rPr>
              <a:t>Y</a:t>
            </a:r>
            <a:r>
              <a:rPr lang="en-US" sz="27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700" dirty="0" smtClean="0">
                <a:latin typeface="Times New Roman"/>
                <a:cs typeface="Times New Roman"/>
              </a:rPr>
              <a:t> </a:t>
            </a:r>
            <a:r>
              <a:rPr lang="en-US" sz="2700" dirty="0">
                <a:latin typeface="Times New Roman"/>
                <a:cs typeface="Times New Roman"/>
              </a:rPr>
              <a:t>= a)</a:t>
            </a:r>
            <a:br>
              <a:rPr lang="en-US" sz="2700" dirty="0">
                <a:latin typeface="Times New Roman"/>
                <a:cs typeface="Times New Roman"/>
              </a:rPr>
            </a:br>
            <a:r>
              <a:rPr lang="en-US" sz="2700" dirty="0">
                <a:latin typeface="Times New Roman"/>
                <a:cs typeface="Times New Roman"/>
              </a:rPr>
              <a:t>		 = (1/Z) * </a:t>
            </a:r>
            <a:r>
              <a:rPr lang="en-US" sz="2700" dirty="0">
                <a:cs typeface="Times New Roman" pitchFamily="18" charset="0"/>
              </a:rPr>
              <a:t>total weight of </a:t>
            </a:r>
            <a:r>
              <a:rPr lang="en-US" sz="2700" i="1" dirty="0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 dirty="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</p:txBody>
      </p:sp>
      <p:sp>
        <p:nvSpPr>
          <p:cNvPr id="79954" name="Isosceles Triangle 73"/>
          <p:cNvSpPr>
            <a:spLocks noChangeArrowheads="1"/>
          </p:cNvSpPr>
          <p:nvPr/>
        </p:nvSpPr>
        <p:spPr bwMode="auto">
          <a:xfrm>
            <a:off x="7505700" y="6324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119590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0899" name="Straight Connector 115"/>
          <p:cNvCxnSpPr>
            <a:cxnSpLocks noChangeShapeType="1"/>
            <a:stCxn id="73" idx="5"/>
            <a:endCxn id="93" idx="1"/>
          </p:cNvCxnSpPr>
          <p:nvPr/>
        </p:nvCxnSpPr>
        <p:spPr bwMode="auto">
          <a:xfrm>
            <a:off x="4735513" y="2874963"/>
            <a:ext cx="1981200" cy="0"/>
          </a:xfrm>
          <a:prstGeom prst="line">
            <a:avLst/>
          </a:prstGeom>
          <a:noFill/>
          <a:ln w="12700" algn="ctr">
            <a:solidFill>
              <a:srgbClr val="35436A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02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07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4963"/>
            <a:ext cx="1971675" cy="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1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31F6A44-6BBA-4472-8120-E03CB3ADC60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80917" name="Isosceles Triangle 70"/>
          <p:cNvSpPr>
            <a:spLocks noChangeArrowheads="1"/>
          </p:cNvSpPr>
          <p:nvPr/>
        </p:nvSpPr>
        <p:spPr bwMode="auto">
          <a:xfrm>
            <a:off x="4251325" y="1697038"/>
            <a:ext cx="658813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0925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0926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0927" name="Straight Connector 99"/>
          <p:cNvCxnSpPr>
            <a:cxnSpLocks noChangeShapeType="1"/>
            <a:stCxn id="67" idx="5"/>
            <a:endCxn id="80917" idx="1"/>
          </p:cNvCxnSpPr>
          <p:nvPr/>
        </p:nvCxnSpPr>
        <p:spPr bwMode="auto">
          <a:xfrm>
            <a:off x="2444750" y="1943100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1" name="Straight Connector 100"/>
          <p:cNvCxnSpPr>
            <a:stCxn id="67" idx="5"/>
            <a:endCxn id="73" idx="1"/>
          </p:cNvCxnSpPr>
          <p:nvPr/>
        </p:nvCxnSpPr>
        <p:spPr>
          <a:xfrm>
            <a:off x="2444750" y="1943100"/>
            <a:ext cx="1962150" cy="931863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29" name="Straight Connector 102"/>
          <p:cNvCxnSpPr>
            <a:cxnSpLocks noChangeShapeType="1"/>
            <a:stCxn id="68" idx="5"/>
            <a:endCxn id="80917" idx="1"/>
          </p:cNvCxnSpPr>
          <p:nvPr/>
        </p:nvCxnSpPr>
        <p:spPr bwMode="auto">
          <a:xfrm flipV="1">
            <a:off x="2435225" y="1952625"/>
            <a:ext cx="1952625" cy="92233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31" name="Straight Connector 105"/>
          <p:cNvCxnSpPr>
            <a:cxnSpLocks noChangeShapeType="1"/>
          </p:cNvCxnSpPr>
          <p:nvPr/>
        </p:nvCxnSpPr>
        <p:spPr bwMode="auto">
          <a:xfrm flipV="1">
            <a:off x="2444750" y="1952625"/>
            <a:ext cx="1981200" cy="1898650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74963"/>
            <a:ext cx="1971675" cy="9779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34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0935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0936" name="Straight Connector 111"/>
          <p:cNvCxnSpPr>
            <a:cxnSpLocks noChangeShapeType="1"/>
            <a:stCxn id="80917" idx="5"/>
            <a:endCxn id="76" idx="1"/>
          </p:cNvCxnSpPr>
          <p:nvPr/>
        </p:nvCxnSpPr>
        <p:spPr bwMode="auto">
          <a:xfrm flipV="1">
            <a:off x="4773613" y="1943100"/>
            <a:ext cx="1954212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0937" name="Straight Connector 112"/>
          <p:cNvCxnSpPr>
            <a:cxnSpLocks noChangeShapeType="1"/>
            <a:stCxn id="80917" idx="5"/>
            <a:endCxn id="93" idx="1"/>
          </p:cNvCxnSpPr>
          <p:nvPr/>
        </p:nvCxnSpPr>
        <p:spPr bwMode="auto">
          <a:xfrm>
            <a:off x="4773613" y="1952625"/>
            <a:ext cx="1943100" cy="92233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4" name="Straight Connector 113"/>
          <p:cNvCxnSpPr>
            <a:stCxn id="80917" idx="5"/>
            <a:endCxn id="94" idx="1"/>
          </p:cNvCxnSpPr>
          <p:nvPr/>
        </p:nvCxnSpPr>
        <p:spPr>
          <a:xfrm>
            <a:off x="4773613" y="1952625"/>
            <a:ext cx="1943100" cy="19002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2312" cy="931863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74963"/>
            <a:ext cx="1981200" cy="97790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943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0979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0980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0981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5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80917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80917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67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0969" name="Straight Connector 113"/>
          <p:cNvCxnSpPr>
            <a:cxnSpLocks noChangeShapeType="1"/>
          </p:cNvCxnSpPr>
          <p:nvPr/>
        </p:nvCxnSpPr>
        <p:spPr bwMode="auto">
          <a:xfrm>
            <a:off x="4745038" y="1952625"/>
            <a:ext cx="1971675" cy="1898650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77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weight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one path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Marginal probability </a:t>
            </a:r>
            <a:r>
              <a:rPr lang="en-US" sz="2700" dirty="0">
                <a:latin typeface="Times New Roman"/>
                <a:cs typeface="Times New Roman"/>
              </a:rPr>
              <a:t>p</a:t>
            </a:r>
            <a:r>
              <a:rPr lang="en-US" sz="2700" dirty="0" smtClean="0">
                <a:latin typeface="Times New Roman"/>
                <a:cs typeface="Times New Roman"/>
              </a:rPr>
              <a:t>(</a:t>
            </a:r>
            <a:r>
              <a:rPr lang="en-US" sz="2700" i="1" dirty="0" smtClean="0">
                <a:latin typeface="Times New Roman"/>
                <a:cs typeface="Times New Roman"/>
              </a:rPr>
              <a:t>Y</a:t>
            </a:r>
            <a:r>
              <a:rPr lang="en-US" sz="27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700" dirty="0" smtClean="0">
                <a:latin typeface="Times New Roman"/>
                <a:cs typeface="Times New Roman"/>
              </a:rPr>
              <a:t> </a:t>
            </a:r>
            <a:r>
              <a:rPr lang="en-US" sz="2700" dirty="0">
                <a:latin typeface="Times New Roman"/>
                <a:cs typeface="Times New Roman"/>
              </a:rPr>
              <a:t>= a)</a:t>
            </a:r>
            <a:br>
              <a:rPr lang="en-US" sz="2700" dirty="0">
                <a:latin typeface="Times New Roman"/>
                <a:cs typeface="Times New Roman"/>
              </a:rPr>
            </a:br>
            <a:r>
              <a:rPr lang="en-US" sz="2700" dirty="0">
                <a:latin typeface="Times New Roman"/>
                <a:cs typeface="Times New Roman"/>
              </a:rPr>
              <a:t>		 = (1/Z) * </a:t>
            </a:r>
            <a:r>
              <a:rPr lang="en-US" sz="2700" dirty="0">
                <a:cs typeface="Times New Roman" pitchFamily="18" charset="0"/>
              </a:rPr>
              <a:t>total weight of </a:t>
            </a:r>
            <a:r>
              <a:rPr lang="en-US" sz="2700" i="1" dirty="0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 dirty="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</p:txBody>
      </p:sp>
      <p:sp>
        <p:nvSpPr>
          <p:cNvPr id="80978" name="Isosceles Triangle 73"/>
          <p:cNvSpPr>
            <a:spLocks noChangeArrowheads="1"/>
          </p:cNvSpPr>
          <p:nvPr/>
        </p:nvSpPr>
        <p:spPr bwMode="auto">
          <a:xfrm>
            <a:off x="7505700" y="6324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432959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1923" name="Straight Connector 115"/>
          <p:cNvCxnSpPr>
            <a:cxnSpLocks noChangeShapeType="1"/>
            <a:stCxn id="81942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26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31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33" name="Straight Connector 103"/>
          <p:cNvCxnSpPr>
            <a:cxnSpLocks noChangeShapeType="1"/>
            <a:stCxn id="68" idx="5"/>
            <a:endCxn id="81942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F70717C-1534-4263-8BC7-585DF6DCE220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81942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1949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1950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52" name="Straight Connector 100"/>
          <p:cNvCxnSpPr>
            <a:cxnSpLocks noChangeShapeType="1"/>
            <a:stCxn id="67" idx="5"/>
            <a:endCxn id="81942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56" name="Straight Connector 106"/>
          <p:cNvCxnSpPr>
            <a:cxnSpLocks noChangeShapeType="1"/>
            <a:stCxn id="70" idx="5"/>
            <a:endCxn id="81942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58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1959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63" name="Straight Connector 114"/>
          <p:cNvCxnSpPr>
            <a:cxnSpLocks noChangeShapeType="1"/>
            <a:stCxn id="81942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1964" name="Straight Connector 116"/>
          <p:cNvCxnSpPr>
            <a:cxnSpLocks noChangeShapeType="1"/>
            <a:stCxn id="81942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967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2003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2004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2005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9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01" name="Content Placeholder 172"/>
          <p:cNvSpPr>
            <a:spLocks/>
          </p:cNvSpPr>
          <p:nvPr/>
        </p:nvSpPr>
        <p:spPr bwMode="auto">
          <a:xfrm>
            <a:off x="457200" y="5653088"/>
            <a:ext cx="86868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So </a:t>
            </a:r>
            <a:r>
              <a:rPr lang="en-US" sz="2700" dirty="0">
                <a:latin typeface="Times New Roman"/>
                <a:cs typeface="Times New Roman"/>
              </a:rPr>
              <a:t>p(</a:t>
            </a:r>
            <a:r>
              <a:rPr lang="en-US" sz="2700" dirty="0">
                <a:latin typeface="Rockwell"/>
                <a:cs typeface="Rockwell"/>
              </a:rPr>
              <a:t>v a n</a:t>
            </a:r>
            <a:r>
              <a:rPr lang="en-US" sz="2700" dirty="0">
                <a:latin typeface="Times New Roman"/>
                <a:cs typeface="Times New Roman"/>
              </a:rPr>
              <a:t>) = (1/Z) *</a:t>
            </a:r>
            <a:r>
              <a:rPr lang="en-US" sz="2700" dirty="0">
                <a:cs typeface="Times New Roman" pitchFamily="18" charset="0"/>
              </a:rPr>
              <a:t> product weight of </a:t>
            </a:r>
            <a:r>
              <a:rPr lang="en-US" sz="2700" dirty="0">
                <a:solidFill>
                  <a:srgbClr val="FF0000"/>
                </a:solidFill>
                <a:cs typeface="Times New Roman" pitchFamily="18" charset="0"/>
              </a:rPr>
              <a:t>one path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700" dirty="0">
                <a:cs typeface="Times New Roman" pitchFamily="18" charset="0"/>
              </a:rPr>
              <a:t>Marginal probability </a:t>
            </a:r>
            <a:r>
              <a:rPr lang="en-US" sz="2700" dirty="0">
                <a:latin typeface="Times New Roman"/>
                <a:cs typeface="Times New Roman"/>
              </a:rPr>
              <a:t>p</a:t>
            </a:r>
            <a:r>
              <a:rPr lang="en-US" sz="2700" dirty="0" smtClean="0">
                <a:latin typeface="Times New Roman"/>
                <a:cs typeface="Times New Roman"/>
              </a:rPr>
              <a:t>(</a:t>
            </a:r>
            <a:r>
              <a:rPr lang="en-US" sz="2700" i="1" dirty="0" smtClean="0">
                <a:latin typeface="Times New Roman"/>
                <a:cs typeface="Times New Roman"/>
              </a:rPr>
              <a:t>Y</a:t>
            </a:r>
            <a:r>
              <a:rPr lang="en-US" sz="27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700" dirty="0" smtClean="0">
                <a:latin typeface="Times New Roman"/>
                <a:cs typeface="Times New Roman"/>
              </a:rPr>
              <a:t> </a:t>
            </a:r>
            <a:r>
              <a:rPr lang="en-US" sz="2700" dirty="0">
                <a:latin typeface="Times New Roman"/>
                <a:cs typeface="Times New Roman"/>
              </a:rPr>
              <a:t>= a)</a:t>
            </a:r>
            <a:br>
              <a:rPr lang="en-US" sz="2700" dirty="0">
                <a:latin typeface="Times New Roman"/>
                <a:cs typeface="Times New Roman"/>
              </a:rPr>
            </a:br>
            <a:r>
              <a:rPr lang="en-US" sz="2700" dirty="0">
                <a:latin typeface="Times New Roman"/>
                <a:cs typeface="Times New Roman"/>
              </a:rPr>
              <a:t>		 = (1/Z) * </a:t>
            </a:r>
            <a:r>
              <a:rPr lang="en-US" sz="2700" dirty="0">
                <a:cs typeface="Times New Roman" pitchFamily="18" charset="0"/>
              </a:rPr>
              <a:t>total weight of </a:t>
            </a:r>
            <a:r>
              <a:rPr lang="en-US" sz="2700" i="1" dirty="0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 dirty="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</p:txBody>
      </p:sp>
      <p:sp>
        <p:nvSpPr>
          <p:cNvPr id="82002" name="Isosceles Triangle 73"/>
          <p:cNvSpPr>
            <a:spLocks noChangeArrowheads="1"/>
          </p:cNvSpPr>
          <p:nvPr/>
        </p:nvSpPr>
        <p:spPr bwMode="auto">
          <a:xfrm>
            <a:off x="7505700" y="6324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055466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5" name="Group 93"/>
          <p:cNvGrpSpPr>
            <a:grpSpLocks/>
          </p:cNvGrpSpPr>
          <p:nvPr/>
        </p:nvGrpSpPr>
        <p:grpSpPr bwMode="auto">
          <a:xfrm>
            <a:off x="531813" y="1744663"/>
            <a:ext cx="4030662" cy="4678362"/>
            <a:chOff x="335" y="1099"/>
            <a:chExt cx="2539" cy="2947"/>
          </a:xfrm>
        </p:grpSpPr>
        <p:sp>
          <p:nvSpPr>
            <p:cNvPr id="83030" name="Freeform 92"/>
            <p:cNvSpPr>
              <a:spLocks/>
            </p:cNvSpPr>
            <p:nvPr/>
          </p:nvSpPr>
          <p:spPr bwMode="auto">
            <a:xfrm>
              <a:off x="335" y="1099"/>
              <a:ext cx="2539" cy="1452"/>
            </a:xfrm>
            <a:custGeom>
              <a:avLst/>
              <a:gdLst>
                <a:gd name="T0" fmla="*/ 0 w 2539"/>
                <a:gd name="T1" fmla="*/ 794 h 1452"/>
                <a:gd name="T2" fmla="*/ 1076 w 2539"/>
                <a:gd name="T3" fmla="*/ 1452 h 1452"/>
                <a:gd name="T4" fmla="*/ 2527 w 2539"/>
                <a:gd name="T5" fmla="*/ 788 h 1452"/>
                <a:gd name="T6" fmla="*/ 2539 w 2539"/>
                <a:gd name="T7" fmla="*/ 623 h 1452"/>
                <a:gd name="T8" fmla="*/ 1087 w 2539"/>
                <a:gd name="T9" fmla="*/ 0 h 1452"/>
                <a:gd name="T10" fmla="*/ 18 w 2539"/>
                <a:gd name="T11" fmla="*/ 623 h 1452"/>
                <a:gd name="T12" fmla="*/ 0 w 2539"/>
                <a:gd name="T13" fmla="*/ 794 h 14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39"/>
                <a:gd name="T22" fmla="*/ 0 h 1452"/>
                <a:gd name="T23" fmla="*/ 2539 w 2539"/>
                <a:gd name="T24" fmla="*/ 1452 h 14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39" h="1452">
                  <a:moveTo>
                    <a:pt x="0" y="794"/>
                  </a:moveTo>
                  <a:lnTo>
                    <a:pt x="1076" y="1452"/>
                  </a:lnTo>
                  <a:lnTo>
                    <a:pt x="2527" y="788"/>
                  </a:lnTo>
                  <a:lnTo>
                    <a:pt x="2539" y="623"/>
                  </a:lnTo>
                  <a:lnTo>
                    <a:pt x="1087" y="0"/>
                  </a:lnTo>
                  <a:lnTo>
                    <a:pt x="18" y="623"/>
                  </a:lnTo>
                  <a:lnTo>
                    <a:pt x="0" y="794"/>
                  </a:lnTo>
                  <a:close/>
                </a:path>
              </a:pathLst>
            </a:custGeom>
            <a:solidFill>
              <a:srgbClr val="6699FF"/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endParaRPr lang="en-US"/>
            </a:p>
          </p:txBody>
        </p:sp>
        <p:sp>
          <p:nvSpPr>
            <p:cNvPr id="83031" name="Rectangle 89"/>
            <p:cNvSpPr>
              <a:spLocks noChangeArrowheads="1"/>
            </p:cNvSpPr>
            <p:nvPr/>
          </p:nvSpPr>
          <p:spPr bwMode="auto">
            <a:xfrm>
              <a:off x="573" y="3529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3032" name="Text Box 90"/>
            <p:cNvSpPr txBox="1">
              <a:spLocks noChangeArrowheads="1"/>
            </p:cNvSpPr>
            <p:nvPr/>
          </p:nvSpPr>
          <p:spPr bwMode="auto">
            <a:xfrm>
              <a:off x="1003" y="3526"/>
              <a:ext cx="1637" cy="5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/>
                <a:t>= total weight of these</a:t>
              </a:r>
              <a:br>
                <a:rPr lang="en-US" sz="2000"/>
              </a:br>
              <a:r>
                <a:rPr lang="en-US" sz="2000"/>
                <a:t>   path </a:t>
              </a:r>
              <a:r>
                <a:rPr lang="en-US" sz="2000" i="1"/>
                <a:t>prefixes</a:t>
              </a:r>
              <a:br>
                <a:rPr lang="en-US" sz="2000" i="1"/>
              </a:br>
              <a:endParaRPr lang="en-US" sz="2000"/>
            </a:p>
          </p:txBody>
        </p:sp>
      </p:grpSp>
      <p:sp>
        <p:nvSpPr>
          <p:cNvPr id="102491" name="Rectangle 91"/>
          <p:cNvSpPr>
            <a:spLocks noChangeArrowheads="1"/>
          </p:cNvSpPr>
          <p:nvPr/>
        </p:nvSpPr>
        <p:spPr bwMode="auto">
          <a:xfrm>
            <a:off x="1482725" y="6508750"/>
            <a:ext cx="63484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/>
              <a:t> (found by dynamic programming: matrix-vector products)</a:t>
            </a:r>
          </a:p>
        </p:txBody>
      </p:sp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2949" name="Straight Connector 115"/>
          <p:cNvCxnSpPr>
            <a:cxnSpLocks noChangeShapeType="1"/>
            <a:stCxn id="82968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52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57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59" name="Straight Connector 103"/>
          <p:cNvCxnSpPr>
            <a:cxnSpLocks noChangeShapeType="1"/>
            <a:stCxn id="68" idx="5"/>
            <a:endCxn id="82968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01E7C5D-7ABB-46B5-95B1-AEFABD9AD3E2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82968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2975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2976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78" name="Straight Connector 100"/>
          <p:cNvCxnSpPr>
            <a:cxnSpLocks noChangeShapeType="1"/>
            <a:stCxn id="67" idx="5"/>
            <a:endCxn id="82968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82" name="Straight Connector 106"/>
          <p:cNvCxnSpPr>
            <a:cxnSpLocks noChangeShapeType="1"/>
            <a:stCxn id="70" idx="5"/>
            <a:endCxn id="82968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84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2985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89" name="Straight Connector 114"/>
          <p:cNvCxnSpPr>
            <a:cxnSpLocks noChangeShapeType="1"/>
            <a:stCxn id="82968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2990" name="Straight Connector 116"/>
          <p:cNvCxnSpPr>
            <a:cxnSpLocks noChangeShapeType="1"/>
            <a:stCxn id="82968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993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3027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3028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3029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00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017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5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Freeform 93"/>
          <p:cNvSpPr>
            <a:spLocks/>
          </p:cNvSpPr>
          <p:nvPr/>
        </p:nvSpPr>
        <p:spPr bwMode="auto">
          <a:xfrm flipH="1">
            <a:off x="4648200" y="1752600"/>
            <a:ext cx="4030663" cy="2305050"/>
          </a:xfrm>
          <a:custGeom>
            <a:avLst/>
            <a:gdLst>
              <a:gd name="T0" fmla="*/ 0 w 2539"/>
              <a:gd name="T1" fmla="*/ 2147483647 h 1452"/>
              <a:gd name="T2" fmla="*/ 2147483647 w 2539"/>
              <a:gd name="T3" fmla="*/ 2147483647 h 1452"/>
              <a:gd name="T4" fmla="*/ 2147483647 w 2539"/>
              <a:gd name="T5" fmla="*/ 2147483647 h 1452"/>
              <a:gd name="T6" fmla="*/ 2147483647 w 2539"/>
              <a:gd name="T7" fmla="*/ 2147483647 h 1452"/>
              <a:gd name="T8" fmla="*/ 2147483647 w 2539"/>
              <a:gd name="T9" fmla="*/ 0 h 1452"/>
              <a:gd name="T10" fmla="*/ 2147483647 w 2539"/>
              <a:gd name="T11" fmla="*/ 2147483647 h 1452"/>
              <a:gd name="T12" fmla="*/ 0 w 2539"/>
              <a:gd name="T13" fmla="*/ 2147483647 h 14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39"/>
              <a:gd name="T22" fmla="*/ 0 h 1452"/>
              <a:gd name="T23" fmla="*/ 2539 w 2539"/>
              <a:gd name="T24" fmla="*/ 1452 h 14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39" h="1452">
                <a:moveTo>
                  <a:pt x="0" y="794"/>
                </a:moveTo>
                <a:lnTo>
                  <a:pt x="1076" y="1452"/>
                </a:lnTo>
                <a:lnTo>
                  <a:pt x="2527" y="788"/>
                </a:lnTo>
                <a:lnTo>
                  <a:pt x="2539" y="623"/>
                </a:lnTo>
                <a:lnTo>
                  <a:pt x="1087" y="0"/>
                </a:lnTo>
                <a:lnTo>
                  <a:pt x="18" y="623"/>
                </a:lnTo>
                <a:lnTo>
                  <a:pt x="0" y="794"/>
                </a:lnTo>
                <a:close/>
              </a:path>
            </a:pathLst>
          </a:custGeom>
          <a:solidFill>
            <a:srgbClr val="6699FF"/>
          </a:solidFill>
          <a:ln w="9525" cap="flat" cmpd="sng">
            <a:noFill/>
            <a:prstDash val="solid"/>
            <a:round/>
            <a:headEnd/>
            <a:tailEnd/>
          </a:ln>
        </p:spPr>
        <p:txBody>
          <a:bodyPr lIns="45720" rIns="45720">
            <a:spAutoFit/>
          </a:bodyPr>
          <a:lstStyle/>
          <a:p>
            <a:endParaRPr lang="en-US"/>
          </a:p>
        </p:txBody>
      </p:sp>
      <p:sp>
        <p:nvSpPr>
          <p:cNvPr id="83970" name="Text Box 91"/>
          <p:cNvSpPr txBox="1">
            <a:spLocks noChangeArrowheads="1"/>
          </p:cNvSpPr>
          <p:nvPr/>
        </p:nvSpPr>
        <p:spPr bwMode="auto">
          <a:xfrm>
            <a:off x="5715000" y="5562600"/>
            <a:ext cx="2598738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= total weight of these</a:t>
            </a:r>
            <a:br>
              <a:rPr lang="en-US" sz="2000"/>
            </a:br>
            <a:r>
              <a:rPr lang="en-US" sz="2000"/>
              <a:t>   path </a:t>
            </a:r>
            <a:r>
              <a:rPr lang="en-US" sz="2000" i="1"/>
              <a:t>suffixes</a:t>
            </a:r>
            <a:br>
              <a:rPr lang="en-US" sz="2000" i="1"/>
            </a:br>
            <a:endParaRPr lang="en-US" sz="2000"/>
          </a:p>
        </p:txBody>
      </p:sp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3973" name="Straight Connector 115"/>
          <p:cNvCxnSpPr>
            <a:cxnSpLocks noChangeShapeType="1"/>
            <a:stCxn id="83992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76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81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83" name="Straight Connector 103"/>
          <p:cNvCxnSpPr>
            <a:cxnSpLocks noChangeShapeType="1"/>
            <a:stCxn id="68" idx="5"/>
            <a:endCxn id="83992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150FFB3-E1E7-42D3-9194-54E11F95D08D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41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83992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3999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4000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02" name="Straight Connector 100"/>
          <p:cNvCxnSpPr>
            <a:cxnSpLocks noChangeShapeType="1"/>
            <a:stCxn id="67" idx="5"/>
            <a:endCxn id="83992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06" name="Straight Connector 106"/>
          <p:cNvCxnSpPr>
            <a:cxnSpLocks noChangeShapeType="1"/>
            <a:stCxn id="70" idx="5"/>
            <a:endCxn id="83992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08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4009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13" name="Straight Connector 114"/>
          <p:cNvCxnSpPr>
            <a:cxnSpLocks noChangeShapeType="1"/>
            <a:stCxn id="83992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4014" name="Straight Connector 116"/>
          <p:cNvCxnSpPr>
            <a:cxnSpLocks noChangeShapeType="1"/>
            <a:stCxn id="83992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017" name="Group 53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4053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4054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4055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02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04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88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89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9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051" name="Rectangle 92"/>
          <p:cNvSpPr>
            <a:spLocks noChangeArrowheads="1"/>
          </p:cNvSpPr>
          <p:nvPr/>
        </p:nvSpPr>
        <p:spPr bwMode="auto">
          <a:xfrm>
            <a:off x="4953000" y="5562600"/>
            <a:ext cx="663575" cy="348813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l-GR" sz="2000" dirty="0">
                <a:latin typeface="Times New Roman"/>
                <a:cs typeface="Times New Roman"/>
                <a:sym typeface="Symbol" pitchFamily="18" charset="2"/>
              </a:rPr>
              <a:t></a:t>
            </a:r>
            <a:r>
              <a:rPr lang="en-US" sz="2000" baseline="-25000" dirty="0">
                <a:latin typeface="Times New Roman"/>
                <a:cs typeface="Times New Roman"/>
              </a:rPr>
              <a:t>2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latin typeface="Rockwell"/>
                <a:cs typeface="Rockwell"/>
              </a:rPr>
              <a:t>n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4052" name="Rectangle 94"/>
          <p:cNvSpPr>
            <a:spLocks noChangeArrowheads="1"/>
          </p:cNvSpPr>
          <p:nvPr/>
        </p:nvSpPr>
        <p:spPr bwMode="auto">
          <a:xfrm>
            <a:off x="1484313" y="6508750"/>
            <a:ext cx="634841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/>
              <a:t> (found by dynamic programming: matrix-vector products)</a:t>
            </a:r>
          </a:p>
        </p:txBody>
      </p:sp>
    </p:spTree>
    <p:extLst>
      <p:ext uri="{BB962C8B-B14F-4D97-AF65-F5344CB8AC3E}">
        <p14:creationId xmlns:p14="http://schemas.microsoft.com/office/powerpoint/2010/main" val="242797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3" name="Group 93"/>
          <p:cNvGrpSpPr>
            <a:grpSpLocks/>
          </p:cNvGrpSpPr>
          <p:nvPr/>
        </p:nvGrpSpPr>
        <p:grpSpPr bwMode="auto">
          <a:xfrm>
            <a:off x="531813" y="1744663"/>
            <a:ext cx="4030662" cy="4678362"/>
            <a:chOff x="335" y="1099"/>
            <a:chExt cx="2539" cy="2947"/>
          </a:xfrm>
        </p:grpSpPr>
        <p:sp>
          <p:nvSpPr>
            <p:cNvPr id="85085" name="Freeform 92"/>
            <p:cNvSpPr>
              <a:spLocks/>
            </p:cNvSpPr>
            <p:nvPr/>
          </p:nvSpPr>
          <p:spPr bwMode="auto">
            <a:xfrm>
              <a:off x="335" y="1099"/>
              <a:ext cx="2539" cy="1452"/>
            </a:xfrm>
            <a:custGeom>
              <a:avLst/>
              <a:gdLst>
                <a:gd name="T0" fmla="*/ 0 w 2539"/>
                <a:gd name="T1" fmla="*/ 794 h 1452"/>
                <a:gd name="T2" fmla="*/ 1076 w 2539"/>
                <a:gd name="T3" fmla="*/ 1452 h 1452"/>
                <a:gd name="T4" fmla="*/ 2527 w 2539"/>
                <a:gd name="T5" fmla="*/ 788 h 1452"/>
                <a:gd name="T6" fmla="*/ 2539 w 2539"/>
                <a:gd name="T7" fmla="*/ 623 h 1452"/>
                <a:gd name="T8" fmla="*/ 1087 w 2539"/>
                <a:gd name="T9" fmla="*/ 0 h 1452"/>
                <a:gd name="T10" fmla="*/ 18 w 2539"/>
                <a:gd name="T11" fmla="*/ 623 h 1452"/>
                <a:gd name="T12" fmla="*/ 0 w 2539"/>
                <a:gd name="T13" fmla="*/ 794 h 14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39"/>
                <a:gd name="T22" fmla="*/ 0 h 1452"/>
                <a:gd name="T23" fmla="*/ 2539 w 2539"/>
                <a:gd name="T24" fmla="*/ 1452 h 14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39" h="1452">
                  <a:moveTo>
                    <a:pt x="0" y="794"/>
                  </a:moveTo>
                  <a:lnTo>
                    <a:pt x="1076" y="1452"/>
                  </a:lnTo>
                  <a:lnTo>
                    <a:pt x="2527" y="788"/>
                  </a:lnTo>
                  <a:lnTo>
                    <a:pt x="2539" y="623"/>
                  </a:lnTo>
                  <a:lnTo>
                    <a:pt x="1087" y="0"/>
                  </a:lnTo>
                  <a:lnTo>
                    <a:pt x="18" y="623"/>
                  </a:lnTo>
                  <a:lnTo>
                    <a:pt x="0" y="794"/>
                  </a:lnTo>
                  <a:close/>
                </a:path>
              </a:pathLst>
            </a:custGeom>
            <a:solidFill>
              <a:srgbClr val="6699FF"/>
            </a:soli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endParaRPr lang="en-US"/>
            </a:p>
          </p:txBody>
        </p:sp>
        <p:sp>
          <p:nvSpPr>
            <p:cNvPr id="85086" name="Rectangle 89"/>
            <p:cNvSpPr>
              <a:spLocks noChangeArrowheads="1"/>
            </p:cNvSpPr>
            <p:nvPr/>
          </p:nvSpPr>
          <p:spPr bwMode="auto">
            <a:xfrm>
              <a:off x="573" y="3529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5087" name="Text Box 90"/>
            <p:cNvSpPr txBox="1">
              <a:spLocks noChangeArrowheads="1"/>
            </p:cNvSpPr>
            <p:nvPr/>
          </p:nvSpPr>
          <p:spPr bwMode="auto">
            <a:xfrm>
              <a:off x="1003" y="3526"/>
              <a:ext cx="1637" cy="5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/>
                <a:t>= total weight of these</a:t>
              </a:r>
              <a:br>
                <a:rPr lang="en-US" sz="2000"/>
              </a:br>
              <a:r>
                <a:rPr lang="en-US" sz="2000"/>
                <a:t>   path </a:t>
              </a:r>
              <a:r>
                <a:rPr lang="en-US" sz="2000" i="1"/>
                <a:t>prefixes</a:t>
              </a:r>
              <a:br>
                <a:rPr lang="en-US" sz="2000" i="1"/>
              </a:br>
              <a:endParaRPr lang="en-US" sz="2000"/>
            </a:p>
          </p:txBody>
        </p:sp>
      </p:grpSp>
      <p:sp>
        <p:nvSpPr>
          <p:cNvPr id="84994" name="Freeform 93"/>
          <p:cNvSpPr>
            <a:spLocks/>
          </p:cNvSpPr>
          <p:nvPr/>
        </p:nvSpPr>
        <p:spPr bwMode="auto">
          <a:xfrm flipH="1">
            <a:off x="4648200" y="1752600"/>
            <a:ext cx="4030663" cy="2305050"/>
          </a:xfrm>
          <a:custGeom>
            <a:avLst/>
            <a:gdLst>
              <a:gd name="T0" fmla="*/ 0 w 2539"/>
              <a:gd name="T1" fmla="*/ 2147483647 h 1452"/>
              <a:gd name="T2" fmla="*/ 2147483647 w 2539"/>
              <a:gd name="T3" fmla="*/ 2147483647 h 1452"/>
              <a:gd name="T4" fmla="*/ 2147483647 w 2539"/>
              <a:gd name="T5" fmla="*/ 2147483647 h 1452"/>
              <a:gd name="T6" fmla="*/ 2147483647 w 2539"/>
              <a:gd name="T7" fmla="*/ 2147483647 h 1452"/>
              <a:gd name="T8" fmla="*/ 2147483647 w 2539"/>
              <a:gd name="T9" fmla="*/ 0 h 1452"/>
              <a:gd name="T10" fmla="*/ 2147483647 w 2539"/>
              <a:gd name="T11" fmla="*/ 2147483647 h 1452"/>
              <a:gd name="T12" fmla="*/ 0 w 2539"/>
              <a:gd name="T13" fmla="*/ 2147483647 h 14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39"/>
              <a:gd name="T22" fmla="*/ 0 h 1452"/>
              <a:gd name="T23" fmla="*/ 2539 w 2539"/>
              <a:gd name="T24" fmla="*/ 1452 h 14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39" h="1452">
                <a:moveTo>
                  <a:pt x="0" y="794"/>
                </a:moveTo>
                <a:lnTo>
                  <a:pt x="1076" y="1452"/>
                </a:lnTo>
                <a:lnTo>
                  <a:pt x="2527" y="788"/>
                </a:lnTo>
                <a:lnTo>
                  <a:pt x="2539" y="623"/>
                </a:lnTo>
                <a:lnTo>
                  <a:pt x="1087" y="0"/>
                </a:lnTo>
                <a:lnTo>
                  <a:pt x="18" y="623"/>
                </a:lnTo>
                <a:lnTo>
                  <a:pt x="0" y="794"/>
                </a:lnTo>
                <a:close/>
              </a:path>
            </a:pathLst>
          </a:custGeom>
          <a:solidFill>
            <a:srgbClr val="6699FF"/>
          </a:solidFill>
          <a:ln w="9525" cap="flat" cmpd="sng">
            <a:noFill/>
            <a:prstDash val="solid"/>
            <a:round/>
            <a:headEnd/>
            <a:tailEnd/>
          </a:ln>
        </p:spPr>
        <p:txBody>
          <a:bodyPr lIns="45720" rIns="45720">
            <a:spAutoFit/>
          </a:bodyPr>
          <a:lstStyle/>
          <a:p>
            <a:endParaRPr lang="en-US"/>
          </a:p>
        </p:txBody>
      </p:sp>
      <p:sp>
        <p:nvSpPr>
          <p:cNvPr id="84995" name="Text Box 91"/>
          <p:cNvSpPr txBox="1">
            <a:spLocks noChangeArrowheads="1"/>
          </p:cNvSpPr>
          <p:nvPr/>
        </p:nvSpPr>
        <p:spPr bwMode="auto">
          <a:xfrm>
            <a:off x="5715000" y="5562600"/>
            <a:ext cx="2598738" cy="825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= total weight of these</a:t>
            </a:r>
            <a:br>
              <a:rPr lang="en-US" sz="2000"/>
            </a:br>
            <a:r>
              <a:rPr lang="en-US" sz="2000"/>
              <a:t>   path </a:t>
            </a:r>
            <a:r>
              <a:rPr lang="en-US" sz="2000" i="1"/>
              <a:t>suffixes</a:t>
            </a:r>
            <a:br>
              <a:rPr lang="en-US" sz="2000" i="1"/>
            </a:br>
            <a:endParaRPr lang="en-US" sz="2000"/>
          </a:p>
        </p:txBody>
      </p:sp>
      <p:sp>
        <p:nvSpPr>
          <p:cNvPr id="165" name="Oval 164"/>
          <p:cNvSpPr/>
          <p:nvPr/>
        </p:nvSpPr>
        <p:spPr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4998" name="Straight Connector 115"/>
          <p:cNvCxnSpPr>
            <a:cxnSpLocks noChangeShapeType="1"/>
            <a:stCxn id="85017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01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06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08" name="Straight Connector 103"/>
          <p:cNvCxnSpPr>
            <a:cxnSpLocks noChangeShapeType="1"/>
            <a:stCxn id="68" idx="5"/>
            <a:endCxn id="85017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1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270625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56C0E9-ACC6-4B33-BC8E-51BA27ED976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85017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5024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5025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27" name="Straight Connector 100"/>
          <p:cNvCxnSpPr>
            <a:cxnSpLocks noChangeShapeType="1"/>
            <a:stCxn id="67" idx="5"/>
            <a:endCxn id="85017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31" name="Straight Connector 106"/>
          <p:cNvCxnSpPr>
            <a:cxnSpLocks noChangeShapeType="1"/>
            <a:stCxn id="70" idx="5"/>
            <a:endCxn id="85017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33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5034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38" name="Straight Connector 114"/>
          <p:cNvCxnSpPr>
            <a:cxnSpLocks noChangeShapeType="1"/>
            <a:stCxn id="85017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5039" name="Straight Connector 116"/>
          <p:cNvCxnSpPr>
            <a:cxnSpLocks noChangeShapeType="1"/>
            <a:stCxn id="85017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5042" name="Group 53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5082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5083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5084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50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66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88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89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9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076" name="Rectangle 92"/>
          <p:cNvSpPr>
            <a:spLocks noChangeArrowheads="1"/>
          </p:cNvSpPr>
          <p:nvPr/>
        </p:nvSpPr>
        <p:spPr bwMode="auto">
          <a:xfrm>
            <a:off x="4953000" y="5562600"/>
            <a:ext cx="663575" cy="348813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l-GR" sz="2000" dirty="0">
                <a:sym typeface="Symbol" pitchFamily="18" charset="2"/>
              </a:rPr>
              <a:t></a:t>
            </a:r>
            <a:r>
              <a:rPr lang="en-US" sz="2000" baseline="-25000" dirty="0"/>
              <a:t>2</a:t>
            </a:r>
            <a:r>
              <a:rPr lang="en-US" sz="2000" dirty="0"/>
              <a:t>(</a:t>
            </a:r>
            <a:r>
              <a:rPr lang="en-US" sz="2000" dirty="0">
                <a:latin typeface="Rockwell"/>
                <a:cs typeface="Rockwell"/>
              </a:rPr>
              <a:t>n</a:t>
            </a:r>
            <a:r>
              <a:rPr lang="en-US" sz="2000" dirty="0"/>
              <a:t>)</a:t>
            </a:r>
          </a:p>
        </p:txBody>
      </p:sp>
      <p:sp>
        <p:nvSpPr>
          <p:cNvPr id="69726" name="Text Box 94"/>
          <p:cNvSpPr txBox="1">
            <a:spLocks noChangeArrowheads="1"/>
          </p:cNvSpPr>
          <p:nvPr/>
        </p:nvSpPr>
        <p:spPr bwMode="auto">
          <a:xfrm>
            <a:off x="3155950" y="5764213"/>
            <a:ext cx="16367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>
                <a:solidFill>
                  <a:srgbClr val="84AA33"/>
                </a:solidFill>
              </a:rPr>
              <a:t>(a + b + c)</a:t>
            </a:r>
          </a:p>
        </p:txBody>
      </p:sp>
      <p:sp>
        <p:nvSpPr>
          <p:cNvPr id="69729" name="Text Box 97"/>
          <p:cNvSpPr txBox="1">
            <a:spLocks noChangeArrowheads="1"/>
          </p:cNvSpPr>
          <p:nvPr/>
        </p:nvSpPr>
        <p:spPr bwMode="auto">
          <a:xfrm>
            <a:off x="7253288" y="5726113"/>
            <a:ext cx="161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84AA33"/>
                </a:solidFill>
              </a:rPr>
              <a:t>(x + y + z)</a:t>
            </a:r>
          </a:p>
        </p:txBody>
      </p:sp>
      <p:grpSp>
        <p:nvGrpSpPr>
          <p:cNvPr id="69732" name="Group 100"/>
          <p:cNvGrpSpPr>
            <a:grpSpLocks/>
          </p:cNvGrpSpPr>
          <p:nvPr/>
        </p:nvGrpSpPr>
        <p:grpSpPr bwMode="auto">
          <a:xfrm>
            <a:off x="180975" y="6343650"/>
            <a:ext cx="9028113" cy="457200"/>
            <a:chOff x="114" y="4050"/>
            <a:chExt cx="5687" cy="288"/>
          </a:xfrm>
        </p:grpSpPr>
        <p:sp>
          <p:nvSpPr>
            <p:cNvPr id="85080" name="Rectangle 99"/>
            <p:cNvSpPr>
              <a:spLocks noChangeArrowheads="1"/>
            </p:cNvSpPr>
            <p:nvPr/>
          </p:nvSpPr>
          <p:spPr bwMode="auto">
            <a:xfrm>
              <a:off x="1336" y="4128"/>
              <a:ext cx="2504" cy="192"/>
            </a:xfrm>
            <a:prstGeom prst="rect">
              <a:avLst/>
            </a:prstGeom>
            <a:solidFill>
              <a:srgbClr val="FED46C"/>
            </a:solidFill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081" name="Text Box 98"/>
            <p:cNvSpPr txBox="1">
              <a:spLocks noChangeArrowheads="1"/>
            </p:cNvSpPr>
            <p:nvPr/>
          </p:nvSpPr>
          <p:spPr bwMode="auto">
            <a:xfrm>
              <a:off x="114" y="4050"/>
              <a:ext cx="56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2400" dirty="0"/>
                <a:t>Product gives  </a:t>
              </a:r>
              <a:r>
                <a:rPr lang="en-US" sz="2400" dirty="0" err="1"/>
                <a:t>ax+ay+az+bx+by+bz+cx+cy+cz</a:t>
              </a:r>
              <a:r>
                <a:rPr lang="en-US" sz="2400" dirty="0"/>
                <a:t>  = total weight of paths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6679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26" grpId="0"/>
      <p:bldP spid="6972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total weight of </a:t>
            </a:r>
            <a:r>
              <a:rPr lang="en-US" sz="2700" i="1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	=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         </a:t>
            </a:r>
            <a:r>
              <a:rPr lang="en-US" sz="2700">
                <a:cs typeface="Times New Roman" pitchFamily="18" charset="0"/>
                <a:sym typeface="Symbol" pitchFamily="18" charset="2"/>
              </a:rPr>
              <a:t>           </a:t>
            </a:r>
            <a:endParaRPr lang="en-US" sz="2700">
              <a:cs typeface="Times New Roman" pitchFamily="18" charset="0"/>
            </a:endParaRPr>
          </a:p>
        </p:txBody>
      </p:sp>
      <p:sp>
        <p:nvSpPr>
          <p:cNvPr id="86018" name="Oval 164"/>
          <p:cNvSpPr>
            <a:spLocks noChangeArrowheads="1"/>
          </p:cNvSpPr>
          <p:nvPr/>
        </p:nvSpPr>
        <p:spPr bwMode="auto"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algn="ctr">
            <a:solidFill>
              <a:srgbClr val="3366FF"/>
            </a:solidFill>
            <a:round/>
            <a:headEnd/>
            <a:tailEnd/>
          </a:ln>
        </p:spPr>
        <p:txBody>
          <a:bodyPr wrap="none" lIns="0" tIns="0" rIns="0" bIns="3200400"/>
          <a:lstStyle/>
          <a:p>
            <a:pPr algn="ctr"/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6020" name="Straight Connector 115"/>
          <p:cNvCxnSpPr>
            <a:cxnSpLocks noChangeShapeType="1"/>
            <a:stCxn id="86039" idx="5"/>
            <a:endCxn id="93" idx="1"/>
          </p:cNvCxnSpPr>
          <p:nvPr/>
        </p:nvCxnSpPr>
        <p:spPr bwMode="auto">
          <a:xfrm flipV="1">
            <a:off x="4764088" y="28749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23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28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30" name="Straight Connector 103"/>
          <p:cNvCxnSpPr>
            <a:cxnSpLocks noChangeShapeType="1"/>
            <a:stCxn id="68" idx="5"/>
            <a:endCxn id="86039" idx="1"/>
          </p:cNvCxnSpPr>
          <p:nvPr/>
        </p:nvCxnSpPr>
        <p:spPr bwMode="auto">
          <a:xfrm>
            <a:off x="2435225" y="28749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03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Forward-Backward Algorithm: Finds </a:t>
            </a:r>
            <a:r>
              <a:rPr lang="en-US" sz="3200" dirty="0" err="1" smtClean="0"/>
              <a:t>Marginals</a:t>
            </a:r>
            <a:endParaRPr lang="en-US" sz="3200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853C2EC-9666-4E26-A29A-B4A3B9D98B39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86039" name="Isosceles Triangle 72"/>
          <p:cNvSpPr>
            <a:spLocks noChangeArrowheads="1"/>
          </p:cNvSpPr>
          <p:nvPr/>
        </p:nvSpPr>
        <p:spPr bwMode="auto">
          <a:xfrm>
            <a:off x="4241800" y="26289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6046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6047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49" name="Straight Connector 100"/>
          <p:cNvCxnSpPr>
            <a:cxnSpLocks noChangeShapeType="1"/>
            <a:stCxn id="67" idx="5"/>
            <a:endCxn id="86039" idx="1"/>
          </p:cNvCxnSpPr>
          <p:nvPr/>
        </p:nvCxnSpPr>
        <p:spPr bwMode="auto">
          <a:xfrm>
            <a:off x="2444750" y="1943100"/>
            <a:ext cx="193357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53" name="Straight Connector 106"/>
          <p:cNvCxnSpPr>
            <a:cxnSpLocks noChangeShapeType="1"/>
            <a:stCxn id="70" idx="5"/>
            <a:endCxn id="86039" idx="1"/>
          </p:cNvCxnSpPr>
          <p:nvPr/>
        </p:nvCxnSpPr>
        <p:spPr bwMode="auto">
          <a:xfrm flipV="1">
            <a:off x="2435225" y="2884488"/>
            <a:ext cx="1943100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55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6056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60" name="Straight Connector 114"/>
          <p:cNvCxnSpPr>
            <a:cxnSpLocks noChangeShapeType="1"/>
            <a:stCxn id="86039" idx="5"/>
            <a:endCxn id="76" idx="1"/>
          </p:cNvCxnSpPr>
          <p:nvPr/>
        </p:nvCxnSpPr>
        <p:spPr bwMode="auto">
          <a:xfrm flipV="1">
            <a:off x="4764088" y="1943100"/>
            <a:ext cx="1963737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6061" name="Straight Connector 116"/>
          <p:cNvCxnSpPr>
            <a:cxnSpLocks noChangeShapeType="1"/>
            <a:stCxn id="86039" idx="5"/>
            <a:endCxn id="94" idx="1"/>
          </p:cNvCxnSpPr>
          <p:nvPr/>
        </p:nvCxnSpPr>
        <p:spPr bwMode="auto">
          <a:xfrm>
            <a:off x="4764088" y="2884488"/>
            <a:ext cx="195262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6064" name="Group 48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6116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6117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6118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072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088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320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321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32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738" name="Isosceles Triangle 73"/>
          <p:cNvSpPr>
            <a:spLocks noChangeArrowheads="1"/>
          </p:cNvSpPr>
          <p:nvPr/>
        </p:nvSpPr>
        <p:spPr bwMode="auto">
          <a:xfrm>
            <a:off x="5334000" y="5562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n</a:t>
            </a:r>
          </a:p>
        </p:txBody>
      </p:sp>
      <p:sp>
        <p:nvSpPr>
          <p:cNvPr id="86099" name="Rectangle 87"/>
          <p:cNvSpPr>
            <a:spLocks noChangeArrowheads="1"/>
          </p:cNvSpPr>
          <p:nvPr/>
        </p:nvSpPr>
        <p:spPr bwMode="auto">
          <a:xfrm>
            <a:off x="0" y="915988"/>
            <a:ext cx="3305175" cy="4610100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86100" name="Rectangle 88"/>
          <p:cNvSpPr>
            <a:spLocks noChangeArrowheads="1"/>
          </p:cNvSpPr>
          <p:nvPr/>
        </p:nvSpPr>
        <p:spPr bwMode="auto">
          <a:xfrm>
            <a:off x="5881688" y="996950"/>
            <a:ext cx="3262312" cy="4529138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0000"/>
              </a:lnSpc>
            </a:pPr>
            <a:endParaRPr lang="en-US" sz="2000"/>
          </a:p>
        </p:txBody>
      </p:sp>
      <p:grpSp>
        <p:nvGrpSpPr>
          <p:cNvPr id="96362" name="Group 106"/>
          <p:cNvGrpSpPr>
            <a:grpSpLocks/>
          </p:cNvGrpSpPr>
          <p:nvPr/>
        </p:nvGrpSpPr>
        <p:grpSpPr bwMode="auto">
          <a:xfrm>
            <a:off x="4557713" y="4494213"/>
            <a:ext cx="1176337" cy="415925"/>
            <a:chOff x="2871" y="2831"/>
            <a:chExt cx="741" cy="262"/>
          </a:xfrm>
        </p:grpSpPr>
        <p:sp>
          <p:nvSpPr>
            <p:cNvPr id="86114" name="Rectangle 89"/>
            <p:cNvSpPr>
              <a:spLocks noChangeArrowheads="1"/>
            </p:cNvSpPr>
            <p:nvPr/>
          </p:nvSpPr>
          <p:spPr bwMode="auto">
            <a:xfrm>
              <a:off x="3110" y="2831"/>
              <a:ext cx="502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 err="1">
                  <a:latin typeface="Times New Roman"/>
                  <a:cs typeface="Times New Roman"/>
                </a:rPr>
                <a:t>ψ</a:t>
              </a:r>
              <a:r>
                <a:rPr lang="en-US" sz="2000" baseline="-25000" dirty="0">
                  <a:latin typeface="Times New Roman"/>
                  <a:cs typeface="Times New Roman"/>
                </a:rPr>
                <a:t>{2}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18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cxnSp>
          <p:nvCxnSpPr>
            <p:cNvPr id="86115" name="Straight Arrow Connector 44"/>
            <p:cNvCxnSpPr>
              <a:cxnSpLocks noChangeShapeType="1"/>
              <a:endCxn id="86018" idx="4"/>
            </p:cNvCxnSpPr>
            <p:nvPr/>
          </p:nvCxnSpPr>
          <p:spPr bwMode="auto">
            <a:xfrm flipV="1">
              <a:off x="2871" y="2884"/>
              <a:ext cx="8" cy="209"/>
            </a:xfrm>
            <a:prstGeom prst="straightConnector1">
              <a:avLst/>
            </a:prstGeom>
            <a:noFill/>
            <a:ln w="57150" algn="ctr">
              <a:solidFill>
                <a:srgbClr val="84AA33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96360" name="Group 104"/>
          <p:cNvGrpSpPr>
            <a:grpSpLocks/>
          </p:cNvGrpSpPr>
          <p:nvPr/>
        </p:nvGrpSpPr>
        <p:grpSpPr bwMode="auto">
          <a:xfrm>
            <a:off x="3336925" y="2873375"/>
            <a:ext cx="663575" cy="528638"/>
            <a:chOff x="2102" y="1810"/>
            <a:chExt cx="418" cy="333"/>
          </a:xfrm>
        </p:grpSpPr>
        <p:cxnSp>
          <p:nvCxnSpPr>
            <p:cNvPr id="86112" name="Straight Arrow Connector 44"/>
            <p:cNvCxnSpPr>
              <a:cxnSpLocks noChangeShapeType="1"/>
            </p:cNvCxnSpPr>
            <p:nvPr/>
          </p:nvCxnSpPr>
          <p:spPr bwMode="auto">
            <a:xfrm>
              <a:off x="2254" y="1810"/>
              <a:ext cx="257" cy="6"/>
            </a:xfrm>
            <a:prstGeom prst="straightConnector1">
              <a:avLst/>
            </a:prstGeom>
            <a:noFill/>
            <a:ln w="57150" algn="ctr">
              <a:solidFill>
                <a:srgbClr val="84AA33"/>
              </a:solidFill>
              <a:round/>
              <a:headEnd/>
              <a:tailEnd type="arrow" w="med" len="med"/>
            </a:ln>
          </p:spPr>
        </p:cxnSp>
        <p:sp>
          <p:nvSpPr>
            <p:cNvPr id="86113" name="Rectangle 92"/>
            <p:cNvSpPr>
              <a:spLocks noChangeArrowheads="1"/>
            </p:cNvSpPr>
            <p:nvPr/>
          </p:nvSpPr>
          <p:spPr bwMode="auto">
            <a:xfrm>
              <a:off x="2102" y="1923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</p:grpSp>
      <p:grpSp>
        <p:nvGrpSpPr>
          <p:cNvPr id="96361" name="Group 105"/>
          <p:cNvGrpSpPr>
            <a:grpSpLocks/>
          </p:cNvGrpSpPr>
          <p:nvPr/>
        </p:nvGrpSpPr>
        <p:grpSpPr bwMode="auto">
          <a:xfrm>
            <a:off x="5162550" y="2882900"/>
            <a:ext cx="769938" cy="519113"/>
            <a:chOff x="3252" y="1816"/>
            <a:chExt cx="485" cy="327"/>
          </a:xfrm>
        </p:grpSpPr>
        <p:cxnSp>
          <p:nvCxnSpPr>
            <p:cNvPr id="86110" name="Straight Arrow Connector 44"/>
            <p:cNvCxnSpPr>
              <a:cxnSpLocks noChangeShapeType="1"/>
              <a:endCxn id="86018" idx="6"/>
            </p:cNvCxnSpPr>
            <p:nvPr/>
          </p:nvCxnSpPr>
          <p:spPr bwMode="auto">
            <a:xfrm flipH="1" flipV="1">
              <a:off x="3252" y="1816"/>
              <a:ext cx="252" cy="8"/>
            </a:xfrm>
            <a:prstGeom prst="straightConnector1">
              <a:avLst/>
            </a:prstGeom>
            <a:noFill/>
            <a:ln w="57150" algn="ctr">
              <a:solidFill>
                <a:srgbClr val="84AA33"/>
              </a:solidFill>
              <a:round/>
              <a:headEnd/>
              <a:tailEnd type="arrow" w="med" len="med"/>
            </a:ln>
          </p:spPr>
        </p:cxnSp>
        <p:sp>
          <p:nvSpPr>
            <p:cNvPr id="86111" name="Rectangle 95"/>
            <p:cNvSpPr>
              <a:spLocks noChangeArrowheads="1"/>
            </p:cNvSpPr>
            <p:nvPr/>
          </p:nvSpPr>
          <p:spPr bwMode="auto">
            <a:xfrm flipH="1">
              <a:off x="3339" y="1923"/>
              <a:ext cx="39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sym typeface="Symbol" pitchFamily="18" charset="2"/>
                </a:rPr>
                <a:t></a:t>
              </a:r>
              <a:r>
                <a:rPr lang="en-US" sz="2000" baseline="-25000" dirty="0"/>
                <a:t>2</a:t>
              </a:r>
              <a:r>
                <a:rPr lang="en-US" sz="2000" dirty="0"/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/>
                <a:t>)</a:t>
              </a:r>
            </a:p>
          </p:txBody>
        </p:sp>
      </p:grpSp>
      <p:grpSp>
        <p:nvGrpSpPr>
          <p:cNvPr id="70760" name="Group 104"/>
          <p:cNvGrpSpPr>
            <a:grpSpLocks/>
          </p:cNvGrpSpPr>
          <p:nvPr/>
        </p:nvGrpSpPr>
        <p:grpSpPr bwMode="auto">
          <a:xfrm>
            <a:off x="1219200" y="6096000"/>
            <a:ext cx="2308225" cy="349250"/>
            <a:chOff x="768" y="3840"/>
            <a:chExt cx="1454" cy="220"/>
          </a:xfrm>
        </p:grpSpPr>
        <p:sp>
          <p:nvSpPr>
            <p:cNvPr id="86107" name="Rectangle 97"/>
            <p:cNvSpPr>
              <a:spLocks noChangeArrowheads="1"/>
            </p:cNvSpPr>
            <p:nvPr/>
          </p:nvSpPr>
          <p:spPr bwMode="auto">
            <a:xfrm>
              <a:off x="768" y="3840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6108" name="Rectangle 98"/>
            <p:cNvSpPr>
              <a:spLocks noChangeArrowheads="1"/>
            </p:cNvSpPr>
            <p:nvPr/>
          </p:nvSpPr>
          <p:spPr bwMode="auto">
            <a:xfrm>
              <a:off x="1248" y="3840"/>
              <a:ext cx="539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 err="1">
                  <a:latin typeface="Times New Roman"/>
                  <a:cs typeface="Times New Roman"/>
                </a:rPr>
                <a:t>ψ</a:t>
              </a:r>
              <a:r>
                <a:rPr lang="en-US" sz="2000" baseline="-25000" dirty="0">
                  <a:latin typeface="Times New Roman"/>
                  <a:cs typeface="Times New Roman"/>
                </a:rPr>
                <a:t>{2}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6109" name="Rectangle 99"/>
            <p:cNvSpPr>
              <a:spLocks noChangeArrowheads="1"/>
            </p:cNvSpPr>
            <p:nvPr/>
          </p:nvSpPr>
          <p:spPr bwMode="auto">
            <a:xfrm flipH="1">
              <a:off x="1824" y="3840"/>
              <a:ext cx="39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sym typeface="Symbol" pitchFamily="18" charset="2"/>
                </a:rPr>
                <a:t></a:t>
              </a:r>
              <a:r>
                <a:rPr lang="en-US" sz="2000" baseline="-25000" dirty="0"/>
                <a:t>2</a:t>
              </a:r>
              <a:r>
                <a:rPr lang="en-US" sz="2000" dirty="0"/>
                <a:t>(</a:t>
              </a:r>
              <a:r>
                <a:rPr lang="en-US" sz="2000" dirty="0">
                  <a:latin typeface="Rockwell"/>
                  <a:cs typeface="Rockwell"/>
                </a:rPr>
                <a:t>n</a:t>
              </a:r>
              <a:r>
                <a:rPr lang="en-US" sz="2000" dirty="0"/>
                <a:t>)</a:t>
              </a:r>
            </a:p>
          </p:txBody>
        </p:sp>
      </p:grpSp>
      <p:sp>
        <p:nvSpPr>
          <p:cNvPr id="96363" name="Rectangle 107"/>
          <p:cNvSpPr>
            <a:spLocks noChangeArrowheads="1"/>
          </p:cNvSpPr>
          <p:nvPr/>
        </p:nvSpPr>
        <p:spPr bwMode="auto">
          <a:xfrm>
            <a:off x="6500813" y="2714625"/>
            <a:ext cx="2148142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n</a:t>
            </a:r>
            <a:r>
              <a:rPr lang="en-US" sz="2000" dirty="0" smtClean="0"/>
              <a:t>”</a:t>
            </a:r>
            <a:endParaRPr lang="en-US" sz="2000" dirty="0"/>
          </a:p>
        </p:txBody>
      </p:sp>
      <p:sp>
        <p:nvSpPr>
          <p:cNvPr id="70759" name="Text Box 103"/>
          <p:cNvSpPr txBox="1">
            <a:spLocks noChangeArrowheads="1"/>
          </p:cNvSpPr>
          <p:nvPr/>
        </p:nvSpPr>
        <p:spPr bwMode="auto">
          <a:xfrm>
            <a:off x="171450" y="1740615"/>
            <a:ext cx="2724150" cy="2585323"/>
          </a:xfrm>
          <a:prstGeom prst="rect">
            <a:avLst/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lIns="0" tIns="0" rIns="0" bIns="91440" anchor="b" anchorCtr="1">
            <a:spAutoFit/>
          </a:bodyPr>
          <a:lstStyle/>
          <a:p>
            <a:pPr algn="ctr"/>
            <a:r>
              <a:rPr lang="en-US" sz="1800" dirty="0" smtClean="0">
                <a:latin typeface="Candara"/>
                <a:cs typeface="Candara"/>
              </a:rPr>
              <a:t>Oops! The weight of a path through a state also includes a weight at that state.</a:t>
            </a:r>
            <a:br>
              <a:rPr lang="en-US" sz="1800" dirty="0" smtClean="0">
                <a:latin typeface="Candara"/>
                <a:cs typeface="Candara"/>
              </a:rPr>
            </a:br>
            <a:r>
              <a:rPr lang="en-US" sz="1800" dirty="0" smtClean="0">
                <a:latin typeface="Candara"/>
                <a:cs typeface="Candara"/>
              </a:rPr>
              <a:t>So </a:t>
            </a:r>
            <a:r>
              <a:rPr lang="el-GR" sz="1800" dirty="0" smtClean="0">
                <a:latin typeface="Times New Roman"/>
                <a:cs typeface="Times New Roman"/>
              </a:rPr>
              <a:t>α</a:t>
            </a:r>
            <a:r>
              <a:rPr lang="en-US" sz="1800" dirty="0" smtClean="0">
                <a:latin typeface="Times New Roman"/>
                <a:cs typeface="Times New Roman"/>
              </a:rPr>
              <a:t>(</a:t>
            </a:r>
            <a:r>
              <a:rPr lang="en-US" sz="1800" dirty="0" smtClean="0">
                <a:latin typeface="Rockwell"/>
                <a:cs typeface="Rockwell"/>
              </a:rPr>
              <a:t>n</a:t>
            </a:r>
            <a:r>
              <a:rPr lang="en-US" sz="1800" dirty="0" smtClean="0">
                <a:latin typeface="Times New Roman"/>
                <a:cs typeface="Times New Roman"/>
              </a:rPr>
              <a:t>)</a:t>
            </a:r>
            <a:r>
              <a:rPr lang="el-GR" sz="1800" dirty="0" smtClean="0">
                <a:latin typeface="Times New Roman"/>
                <a:cs typeface="Times New Roman"/>
              </a:rPr>
              <a:t>∙β</a:t>
            </a:r>
            <a:r>
              <a:rPr lang="en-US" sz="1800" dirty="0" smtClean="0">
                <a:latin typeface="Times New Roman"/>
                <a:cs typeface="Times New Roman"/>
              </a:rPr>
              <a:t>(</a:t>
            </a:r>
            <a:r>
              <a:rPr lang="en-US" sz="1800" dirty="0" smtClean="0">
                <a:latin typeface="Rockwell"/>
                <a:cs typeface="Rockwell"/>
              </a:rPr>
              <a:t>n</a:t>
            </a:r>
            <a:r>
              <a:rPr lang="en-US" sz="1800" dirty="0" smtClean="0">
                <a:latin typeface="Times New Roman"/>
                <a:cs typeface="Times New Roman"/>
              </a:rPr>
              <a:t>)</a:t>
            </a:r>
            <a:r>
              <a:rPr lang="en-US" sz="1800" dirty="0" smtClean="0">
                <a:latin typeface="Candara"/>
                <a:cs typeface="Candara"/>
              </a:rPr>
              <a:t> isn’t enough.</a:t>
            </a:r>
          </a:p>
          <a:p>
            <a:pPr algn="ctr"/>
            <a:endParaRPr lang="en-US" sz="1800" dirty="0" smtClean="0">
              <a:latin typeface="Candara"/>
              <a:cs typeface="Candara"/>
            </a:endParaRPr>
          </a:p>
          <a:p>
            <a:pPr algn="ctr"/>
            <a:r>
              <a:rPr lang="en-US" sz="1800" dirty="0" smtClean="0">
                <a:latin typeface="Candara"/>
                <a:cs typeface="Candara"/>
              </a:rPr>
              <a:t>The extra weight is the opinion of the unigram factor at this variable.</a:t>
            </a:r>
            <a:endParaRPr lang="el-GR" sz="18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46455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6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6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build="allAtOnce"/>
      <p:bldP spid="70738" grpId="0" animBg="1"/>
      <p:bldP spid="96363" grpId="0"/>
      <p:bldP spid="7075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Oval 164"/>
          <p:cNvSpPr>
            <a:spLocks noChangeArrowheads="1"/>
          </p:cNvSpPr>
          <p:nvPr/>
        </p:nvSpPr>
        <p:spPr bwMode="auto"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algn="ctr">
            <a:solidFill>
              <a:srgbClr val="3366FF"/>
            </a:solidFill>
            <a:round/>
            <a:headEnd/>
            <a:tailEnd/>
          </a:ln>
        </p:spPr>
        <p:txBody>
          <a:bodyPr wrap="none" lIns="0" tIns="0" rIns="0" bIns="3200400"/>
          <a:lstStyle/>
          <a:p>
            <a:pPr algn="ctr"/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93" idx="1"/>
          </p:cNvCxnSpPr>
          <p:nvPr/>
        </p:nvCxnSpPr>
        <p:spPr>
          <a:xfrm flipV="1">
            <a:off x="4735513" y="28749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47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74" idx="1"/>
          </p:cNvCxnSpPr>
          <p:nvPr/>
        </p:nvCxnSpPr>
        <p:spPr>
          <a:xfrm>
            <a:off x="2444750" y="1943100"/>
            <a:ext cx="196215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4" idx="5"/>
            <a:endCxn id="93" idx="1"/>
          </p:cNvCxnSpPr>
          <p:nvPr/>
        </p:nvCxnSpPr>
        <p:spPr>
          <a:xfrm flipV="1">
            <a:off x="4735513" y="2874963"/>
            <a:ext cx="19812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01"/>
          <p:cNvCxnSpPr>
            <a:stCxn id="67" idx="5"/>
            <a:endCxn id="74" idx="1"/>
          </p:cNvCxnSpPr>
          <p:nvPr/>
        </p:nvCxnSpPr>
        <p:spPr>
          <a:xfrm>
            <a:off x="2473325" y="1943100"/>
            <a:ext cx="1905000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52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7" name="Straight Connector 118"/>
          <p:cNvCxnSpPr>
            <a:stCxn id="74" idx="5"/>
            <a:endCxn id="93" idx="1"/>
          </p:cNvCxnSpPr>
          <p:nvPr/>
        </p:nvCxnSpPr>
        <p:spPr>
          <a:xfrm flipV="1">
            <a:off x="4764088" y="2874963"/>
            <a:ext cx="192405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4963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136570F-599E-4468-AE32-234E86C830F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4" name="Isosceles Triangle 73"/>
          <p:cNvSpPr/>
          <p:nvPr/>
        </p:nvSpPr>
        <p:spPr>
          <a:xfrm>
            <a:off x="4241800" y="36068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7069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7070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7071" name="Straight Connector 99"/>
          <p:cNvCxnSpPr>
            <a:cxnSpLocks noChangeShapeType="1"/>
            <a:stCxn id="67" idx="5"/>
            <a:endCxn id="87129" idx="1"/>
          </p:cNvCxnSpPr>
          <p:nvPr/>
        </p:nvCxnSpPr>
        <p:spPr bwMode="auto">
          <a:xfrm>
            <a:off x="2444750" y="1943100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1" name="Straight Connector 100"/>
          <p:cNvCxnSpPr>
            <a:stCxn id="67" idx="5"/>
            <a:endCxn id="73" idx="1"/>
          </p:cNvCxnSpPr>
          <p:nvPr/>
        </p:nvCxnSpPr>
        <p:spPr>
          <a:xfrm>
            <a:off x="2444750" y="1943100"/>
            <a:ext cx="196215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73" name="Straight Connector 102"/>
          <p:cNvCxnSpPr>
            <a:cxnSpLocks noChangeShapeType="1"/>
            <a:stCxn id="68" idx="5"/>
            <a:endCxn id="87129" idx="1"/>
          </p:cNvCxnSpPr>
          <p:nvPr/>
        </p:nvCxnSpPr>
        <p:spPr bwMode="auto">
          <a:xfrm flipV="1">
            <a:off x="2435225" y="1952625"/>
            <a:ext cx="1952625" cy="92233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5" name="Straight Connector 104"/>
          <p:cNvCxnSpPr>
            <a:stCxn id="68" idx="5"/>
            <a:endCxn id="74" idx="1"/>
          </p:cNvCxnSpPr>
          <p:nvPr/>
        </p:nvCxnSpPr>
        <p:spPr>
          <a:xfrm>
            <a:off x="2473325" y="2874963"/>
            <a:ext cx="1943100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75" name="Straight Connector 105"/>
          <p:cNvCxnSpPr>
            <a:cxnSpLocks noChangeShapeType="1"/>
          </p:cNvCxnSpPr>
          <p:nvPr/>
        </p:nvCxnSpPr>
        <p:spPr bwMode="auto">
          <a:xfrm flipV="1">
            <a:off x="2444750" y="1952625"/>
            <a:ext cx="1981200" cy="1898650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4488"/>
            <a:ext cx="19716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70" idx="5"/>
            <a:endCxn id="74" idx="1"/>
          </p:cNvCxnSpPr>
          <p:nvPr/>
        </p:nvCxnSpPr>
        <p:spPr>
          <a:xfrm>
            <a:off x="2459038" y="3852863"/>
            <a:ext cx="19431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78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7079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7080" name="Straight Connector 111"/>
          <p:cNvCxnSpPr>
            <a:cxnSpLocks noChangeShapeType="1"/>
            <a:stCxn id="87129" idx="5"/>
            <a:endCxn id="76" idx="1"/>
          </p:cNvCxnSpPr>
          <p:nvPr/>
        </p:nvCxnSpPr>
        <p:spPr bwMode="auto">
          <a:xfrm flipV="1">
            <a:off x="4773613" y="1943100"/>
            <a:ext cx="1954212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7081" name="Straight Connector 112"/>
          <p:cNvCxnSpPr>
            <a:cxnSpLocks noChangeShapeType="1"/>
            <a:stCxn id="87129" idx="5"/>
            <a:endCxn id="93" idx="1"/>
          </p:cNvCxnSpPr>
          <p:nvPr/>
        </p:nvCxnSpPr>
        <p:spPr bwMode="auto">
          <a:xfrm>
            <a:off x="4773613" y="1952625"/>
            <a:ext cx="1943100" cy="92233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4" name="Straight Connector 113"/>
          <p:cNvCxnSpPr>
            <a:stCxn id="87129" idx="5"/>
            <a:endCxn id="94" idx="1"/>
          </p:cNvCxnSpPr>
          <p:nvPr/>
        </p:nvCxnSpPr>
        <p:spPr>
          <a:xfrm>
            <a:off x="4773613" y="1952625"/>
            <a:ext cx="1943100" cy="19002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2312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4488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74" idx="5"/>
            <a:endCxn id="76" idx="1"/>
          </p:cNvCxnSpPr>
          <p:nvPr/>
        </p:nvCxnSpPr>
        <p:spPr>
          <a:xfrm flipV="1">
            <a:off x="4735513" y="1943100"/>
            <a:ext cx="1992312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74" idx="5"/>
            <a:endCxn id="94" idx="1"/>
          </p:cNvCxnSpPr>
          <p:nvPr/>
        </p:nvCxnSpPr>
        <p:spPr>
          <a:xfrm flipV="1">
            <a:off x="4735513" y="38528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087" name="Group 49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7139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7140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7141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95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87129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17"/>
          <p:cNvCxnSpPr>
            <a:stCxn id="74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87129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11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7112" name="Straight Connector 113"/>
          <p:cNvCxnSpPr>
            <a:cxnSpLocks noChangeShapeType="1"/>
          </p:cNvCxnSpPr>
          <p:nvPr/>
        </p:nvCxnSpPr>
        <p:spPr bwMode="auto">
          <a:xfrm>
            <a:off x="4745038" y="1952625"/>
            <a:ext cx="1971675" cy="1898650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647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648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649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121" name="Rectangle 88"/>
          <p:cNvSpPr>
            <a:spLocks noChangeArrowheads="1"/>
          </p:cNvSpPr>
          <p:nvPr/>
        </p:nvSpPr>
        <p:spPr bwMode="auto">
          <a:xfrm>
            <a:off x="5881688" y="996950"/>
            <a:ext cx="3262312" cy="4529138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0000"/>
              </a:lnSpc>
            </a:pPr>
            <a:endParaRPr lang="en-US" sz="2000"/>
          </a:p>
        </p:txBody>
      </p:sp>
      <p:grpSp>
        <p:nvGrpSpPr>
          <p:cNvPr id="87122" name="Group 89"/>
          <p:cNvGrpSpPr>
            <a:grpSpLocks/>
          </p:cNvGrpSpPr>
          <p:nvPr/>
        </p:nvGrpSpPr>
        <p:grpSpPr bwMode="auto">
          <a:xfrm>
            <a:off x="4557713" y="4503738"/>
            <a:ext cx="1176337" cy="415925"/>
            <a:chOff x="2871" y="2831"/>
            <a:chExt cx="741" cy="262"/>
          </a:xfrm>
        </p:grpSpPr>
        <p:sp>
          <p:nvSpPr>
            <p:cNvPr id="87137" name="Rectangle 90"/>
            <p:cNvSpPr>
              <a:spLocks noChangeArrowheads="1"/>
            </p:cNvSpPr>
            <p:nvPr/>
          </p:nvSpPr>
          <p:spPr bwMode="auto">
            <a:xfrm>
              <a:off x="3110" y="2831"/>
              <a:ext cx="502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 err="1">
                  <a:latin typeface="Times New Roman"/>
                  <a:cs typeface="Times New Roman"/>
                </a:rPr>
                <a:t>ψ</a:t>
              </a:r>
              <a:r>
                <a:rPr lang="en-US" sz="2000" baseline="-25000" dirty="0">
                  <a:latin typeface="Times New Roman"/>
                  <a:cs typeface="Times New Roman"/>
                </a:rPr>
                <a:t>{2}</a:t>
              </a:r>
              <a:r>
                <a:rPr lang="en-US" sz="2000" dirty="0" smtClean="0">
                  <a:latin typeface="Times New Roman"/>
                  <a:cs typeface="Times New Roman"/>
                </a:rPr>
                <a:t>(</a:t>
              </a:r>
              <a:r>
                <a:rPr lang="en-US" sz="1800" dirty="0" smtClean="0">
                  <a:latin typeface="Rockwell"/>
                  <a:cs typeface="Rockwell"/>
                </a:rPr>
                <a:t>v</a:t>
              </a:r>
              <a:r>
                <a:rPr lang="en-US" sz="2000" dirty="0" smtClean="0">
                  <a:latin typeface="Times New Roman"/>
                  <a:cs typeface="Times New Roman"/>
                </a:rPr>
                <a:t>)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cxnSp>
          <p:nvCxnSpPr>
            <p:cNvPr id="87138" name="Straight Arrow Connector 44"/>
            <p:cNvCxnSpPr>
              <a:cxnSpLocks noChangeShapeType="1"/>
              <a:endCxn id="87042" idx="4"/>
            </p:cNvCxnSpPr>
            <p:nvPr/>
          </p:nvCxnSpPr>
          <p:spPr bwMode="auto">
            <a:xfrm flipV="1">
              <a:off x="2871" y="2884"/>
              <a:ext cx="8" cy="209"/>
            </a:xfrm>
            <a:prstGeom prst="straightConnector1">
              <a:avLst/>
            </a:prstGeom>
            <a:noFill/>
            <a:ln w="57150" algn="ctr">
              <a:solidFill>
                <a:srgbClr val="6699FF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87123" name="Group 92"/>
          <p:cNvGrpSpPr>
            <a:grpSpLocks/>
          </p:cNvGrpSpPr>
          <p:nvPr/>
        </p:nvGrpSpPr>
        <p:grpSpPr bwMode="auto">
          <a:xfrm>
            <a:off x="3336925" y="2882900"/>
            <a:ext cx="663575" cy="528638"/>
            <a:chOff x="2102" y="1810"/>
            <a:chExt cx="418" cy="333"/>
          </a:xfrm>
        </p:grpSpPr>
        <p:cxnSp>
          <p:nvCxnSpPr>
            <p:cNvPr id="87135" name="Straight Arrow Connector 44"/>
            <p:cNvCxnSpPr>
              <a:cxnSpLocks noChangeShapeType="1"/>
            </p:cNvCxnSpPr>
            <p:nvPr/>
          </p:nvCxnSpPr>
          <p:spPr bwMode="auto">
            <a:xfrm>
              <a:off x="2254" y="1810"/>
              <a:ext cx="257" cy="6"/>
            </a:xfrm>
            <a:prstGeom prst="straightConnector1">
              <a:avLst/>
            </a:prstGeom>
            <a:noFill/>
            <a:ln w="57150" algn="ctr">
              <a:solidFill>
                <a:srgbClr val="6699FF"/>
              </a:solidFill>
              <a:round/>
              <a:headEnd/>
              <a:tailEnd type="arrow" w="med" len="med"/>
            </a:ln>
          </p:spPr>
        </p:cxnSp>
        <p:sp>
          <p:nvSpPr>
            <p:cNvPr id="87136" name="Rectangle 94"/>
            <p:cNvSpPr>
              <a:spLocks noChangeArrowheads="1"/>
            </p:cNvSpPr>
            <p:nvPr/>
          </p:nvSpPr>
          <p:spPr bwMode="auto">
            <a:xfrm>
              <a:off x="2102" y="1923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 smtClean="0">
                  <a:latin typeface="Times New Roman"/>
                  <a:cs typeface="Times New Roman"/>
                </a:rPr>
                <a:t>(</a:t>
              </a:r>
              <a:r>
                <a:rPr lang="en-US" sz="2000" dirty="0" smtClean="0">
                  <a:latin typeface="Rockwell"/>
                  <a:cs typeface="Rockwell"/>
                </a:rPr>
                <a:t>v</a:t>
              </a:r>
              <a:r>
                <a:rPr lang="en-US" sz="2000" dirty="0" smtClean="0">
                  <a:latin typeface="Times New Roman"/>
                  <a:cs typeface="Times New Roman"/>
                </a:rPr>
                <a:t>)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87124" name="Group 95"/>
          <p:cNvGrpSpPr>
            <a:grpSpLocks/>
          </p:cNvGrpSpPr>
          <p:nvPr/>
        </p:nvGrpSpPr>
        <p:grpSpPr bwMode="auto">
          <a:xfrm>
            <a:off x="5162550" y="2892425"/>
            <a:ext cx="769938" cy="519113"/>
            <a:chOff x="3252" y="1816"/>
            <a:chExt cx="485" cy="327"/>
          </a:xfrm>
        </p:grpSpPr>
        <p:cxnSp>
          <p:nvCxnSpPr>
            <p:cNvPr id="87133" name="Straight Arrow Connector 44"/>
            <p:cNvCxnSpPr>
              <a:cxnSpLocks noChangeShapeType="1"/>
              <a:endCxn id="87042" idx="6"/>
            </p:cNvCxnSpPr>
            <p:nvPr/>
          </p:nvCxnSpPr>
          <p:spPr bwMode="auto">
            <a:xfrm flipH="1" flipV="1">
              <a:off x="3252" y="1816"/>
              <a:ext cx="252" cy="8"/>
            </a:xfrm>
            <a:prstGeom prst="straightConnector1">
              <a:avLst/>
            </a:prstGeom>
            <a:noFill/>
            <a:ln w="57150" algn="ctr">
              <a:solidFill>
                <a:srgbClr val="6699FF"/>
              </a:solidFill>
              <a:round/>
              <a:headEnd/>
              <a:tailEnd type="arrow" w="med" len="med"/>
            </a:ln>
          </p:spPr>
        </p:cxnSp>
        <p:sp>
          <p:nvSpPr>
            <p:cNvPr id="87134" name="Rectangle 97"/>
            <p:cNvSpPr>
              <a:spLocks noChangeArrowheads="1"/>
            </p:cNvSpPr>
            <p:nvPr/>
          </p:nvSpPr>
          <p:spPr bwMode="auto">
            <a:xfrm flipH="1">
              <a:off x="3339" y="1923"/>
              <a:ext cx="39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sym typeface="Symbol" pitchFamily="18" charset="2"/>
                </a:rPr>
                <a:t></a:t>
              </a:r>
              <a:r>
                <a:rPr lang="en-US" sz="2000" baseline="-25000" dirty="0"/>
                <a:t>2</a:t>
              </a:r>
              <a:r>
                <a:rPr lang="en-US" sz="2000" dirty="0"/>
                <a:t>(</a:t>
              </a:r>
              <a:r>
                <a:rPr lang="en-US" sz="2000" dirty="0">
                  <a:latin typeface="Rockwell"/>
                  <a:cs typeface="Rockwell"/>
                </a:rPr>
                <a:t>v</a:t>
              </a:r>
              <a:r>
                <a:rPr lang="en-US" sz="2000" dirty="0"/>
                <a:t>)</a:t>
              </a:r>
            </a:p>
          </p:txBody>
        </p:sp>
      </p:grpSp>
      <p:sp>
        <p:nvSpPr>
          <p:cNvPr id="108645" name="Rectangle 101"/>
          <p:cNvSpPr>
            <a:spLocks noChangeArrowheads="1"/>
          </p:cNvSpPr>
          <p:nvPr/>
        </p:nvSpPr>
        <p:spPr bwMode="auto">
          <a:xfrm>
            <a:off x="6553200" y="1828800"/>
            <a:ext cx="2144177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v</a:t>
            </a:r>
            <a:r>
              <a:rPr lang="en-US" sz="2000" dirty="0" smtClean="0"/>
              <a:t>”</a:t>
            </a:r>
            <a:endParaRPr lang="en-US" sz="2000" dirty="0"/>
          </a:p>
        </p:txBody>
      </p:sp>
      <p:sp>
        <p:nvSpPr>
          <p:cNvPr id="87129" name="Isosceles Triangle 70"/>
          <p:cNvSpPr>
            <a:spLocks noChangeArrowheads="1"/>
          </p:cNvSpPr>
          <p:nvPr/>
        </p:nvSpPr>
        <p:spPr bwMode="auto">
          <a:xfrm>
            <a:off x="4251325" y="1697038"/>
            <a:ext cx="658813" cy="509587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sp>
        <p:nvSpPr>
          <p:cNvPr id="87130" name="Rectangle 102"/>
          <p:cNvSpPr>
            <a:spLocks noChangeArrowheads="1"/>
          </p:cNvSpPr>
          <p:nvPr/>
        </p:nvSpPr>
        <p:spPr bwMode="auto">
          <a:xfrm>
            <a:off x="6500813" y="2714625"/>
            <a:ext cx="2148142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n</a:t>
            </a:r>
            <a:r>
              <a:rPr lang="en-US" sz="2000" dirty="0" smtClean="0"/>
              <a:t>”</a:t>
            </a:r>
            <a:endParaRPr lang="en-US" sz="2000" dirty="0"/>
          </a:p>
        </p:txBody>
      </p:sp>
      <p:sp>
        <p:nvSpPr>
          <p:cNvPr id="87131" name="Rectangle 87"/>
          <p:cNvSpPr>
            <a:spLocks noChangeArrowheads="1"/>
          </p:cNvSpPr>
          <p:nvPr/>
        </p:nvSpPr>
        <p:spPr bwMode="auto">
          <a:xfrm>
            <a:off x="0" y="915988"/>
            <a:ext cx="3305175" cy="4610100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total weight of </a:t>
            </a:r>
            <a:r>
              <a:rPr lang="en-US" sz="2700" i="1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	=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         </a:t>
            </a:r>
            <a:r>
              <a:rPr lang="en-US" sz="2700">
                <a:cs typeface="Times New Roman" pitchFamily="18" charset="0"/>
                <a:sym typeface="Symbol" pitchFamily="18" charset="2"/>
              </a:rPr>
              <a:t>           </a:t>
            </a:r>
            <a:endParaRPr lang="en-US" sz="2700">
              <a:cs typeface="Times New Roman" pitchFamily="18" charset="0"/>
            </a:endParaRPr>
          </a:p>
        </p:txBody>
      </p:sp>
      <p:sp>
        <p:nvSpPr>
          <p:cNvPr id="70738" name="Isosceles Triangle 73"/>
          <p:cNvSpPr>
            <a:spLocks noChangeArrowheads="1"/>
          </p:cNvSpPr>
          <p:nvPr/>
        </p:nvSpPr>
        <p:spPr bwMode="auto">
          <a:xfrm>
            <a:off x="5334000" y="5562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v</a:t>
            </a:r>
          </a:p>
        </p:txBody>
      </p:sp>
      <p:grpSp>
        <p:nvGrpSpPr>
          <p:cNvPr id="70760" name="Group 104"/>
          <p:cNvGrpSpPr>
            <a:grpSpLocks/>
          </p:cNvGrpSpPr>
          <p:nvPr/>
        </p:nvGrpSpPr>
        <p:grpSpPr bwMode="auto">
          <a:xfrm>
            <a:off x="1219200" y="6096000"/>
            <a:ext cx="2308225" cy="349250"/>
            <a:chOff x="768" y="3840"/>
            <a:chExt cx="1454" cy="220"/>
          </a:xfrm>
        </p:grpSpPr>
        <p:sp>
          <p:nvSpPr>
            <p:cNvPr id="87152" name="Rectangle 97"/>
            <p:cNvSpPr>
              <a:spLocks noChangeArrowheads="1"/>
            </p:cNvSpPr>
            <p:nvPr/>
          </p:nvSpPr>
          <p:spPr bwMode="auto">
            <a:xfrm>
              <a:off x="768" y="3840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v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7153" name="Rectangle 98"/>
            <p:cNvSpPr>
              <a:spLocks noChangeArrowheads="1"/>
            </p:cNvSpPr>
            <p:nvPr/>
          </p:nvSpPr>
          <p:spPr bwMode="auto">
            <a:xfrm>
              <a:off x="1248" y="3840"/>
              <a:ext cx="502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 err="1">
                  <a:latin typeface="Times New Roman"/>
                  <a:cs typeface="Times New Roman"/>
                </a:rPr>
                <a:t>ψ</a:t>
              </a:r>
              <a:r>
                <a:rPr lang="en-US" sz="2000" baseline="-25000" dirty="0">
                  <a:latin typeface="Times New Roman"/>
                  <a:cs typeface="Times New Roman"/>
                </a:rPr>
                <a:t>{2}</a:t>
              </a:r>
              <a:r>
                <a:rPr lang="en-US" sz="2000" dirty="0" smtClean="0">
                  <a:latin typeface="Times New Roman"/>
                  <a:cs typeface="Times New Roman"/>
                </a:rPr>
                <a:t>(</a:t>
              </a:r>
              <a:r>
                <a:rPr lang="en-US" sz="1800" dirty="0" smtClean="0">
                  <a:latin typeface="Rockwell"/>
                  <a:cs typeface="Rockwell"/>
                </a:rPr>
                <a:t>v</a:t>
              </a:r>
              <a:r>
                <a:rPr lang="en-US" sz="2000" dirty="0" smtClean="0">
                  <a:latin typeface="Times New Roman"/>
                  <a:cs typeface="Times New Roman"/>
                </a:rPr>
                <a:t>)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sp>
          <p:nvSpPr>
            <p:cNvPr id="87154" name="Rectangle 99"/>
            <p:cNvSpPr>
              <a:spLocks noChangeArrowheads="1"/>
            </p:cNvSpPr>
            <p:nvPr/>
          </p:nvSpPr>
          <p:spPr bwMode="auto">
            <a:xfrm flipH="1">
              <a:off x="1824" y="3840"/>
              <a:ext cx="39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sym typeface="Symbol" pitchFamily="18" charset="2"/>
                </a:rPr>
                <a:t></a:t>
              </a:r>
              <a:r>
                <a:rPr lang="en-US" sz="2000" baseline="-25000" dirty="0"/>
                <a:t>2</a:t>
              </a:r>
              <a:r>
                <a:rPr lang="en-US" sz="2000" dirty="0"/>
                <a:t>(</a:t>
              </a:r>
              <a:r>
                <a:rPr lang="en-US" sz="2000" dirty="0">
                  <a:latin typeface="Rockwell"/>
                  <a:cs typeface="Rockwell"/>
                </a:rPr>
                <a:t>v</a:t>
              </a:r>
              <a:r>
                <a:rPr lang="en-US" sz="20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74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64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Oval 164"/>
          <p:cNvSpPr>
            <a:spLocks noChangeArrowheads="1"/>
          </p:cNvSpPr>
          <p:nvPr/>
        </p:nvSpPr>
        <p:spPr bwMode="auto">
          <a:xfrm>
            <a:off x="3992563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algn="ctr">
            <a:solidFill>
              <a:srgbClr val="3366FF"/>
            </a:solidFill>
            <a:round/>
            <a:headEnd/>
            <a:tailEnd/>
          </a:ln>
        </p:spPr>
        <p:txBody>
          <a:bodyPr wrap="none" lIns="0" tIns="0" rIns="0" bIns="3200400"/>
          <a:lstStyle/>
          <a:p>
            <a:pPr algn="ctr"/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12001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16" name="Straight Connector 115"/>
          <p:cNvCxnSpPr>
            <a:stCxn id="73" idx="5"/>
            <a:endCxn id="93" idx="1"/>
          </p:cNvCxnSpPr>
          <p:nvPr/>
        </p:nvCxnSpPr>
        <p:spPr>
          <a:xfrm flipV="1">
            <a:off x="4735513" y="2874963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681163" y="1187450"/>
            <a:ext cx="1155700" cy="3363913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32004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97" name="Straight Connector 96"/>
          <p:cNvCxnSpPr>
            <a:stCxn id="95" idx="5"/>
            <a:endCxn id="67" idx="1"/>
          </p:cNvCxnSpPr>
          <p:nvPr/>
        </p:nvCxnSpPr>
        <p:spPr>
          <a:xfrm flipV="1">
            <a:off x="592138" y="1943100"/>
            <a:ext cx="152400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071" name="Straight Connector 96"/>
          <p:cNvCxnSpPr>
            <a:cxnSpLocks noChangeShapeType="1"/>
          </p:cNvCxnSpPr>
          <p:nvPr/>
        </p:nvCxnSpPr>
        <p:spPr bwMode="auto">
          <a:xfrm flipV="1">
            <a:off x="606425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" name="Straight Connector 101"/>
          <p:cNvCxnSpPr>
            <a:stCxn id="67" idx="5"/>
            <a:endCxn id="88088" idx="1"/>
          </p:cNvCxnSpPr>
          <p:nvPr/>
        </p:nvCxnSpPr>
        <p:spPr>
          <a:xfrm>
            <a:off x="2444750" y="1943100"/>
            <a:ext cx="1933575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3" idx="5"/>
            <a:endCxn id="96" idx="1"/>
          </p:cNvCxnSpPr>
          <p:nvPr/>
        </p:nvCxnSpPr>
        <p:spPr>
          <a:xfrm>
            <a:off x="7045325" y="2874963"/>
            <a:ext cx="1506538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88088" idx="5"/>
            <a:endCxn id="93" idx="1"/>
          </p:cNvCxnSpPr>
          <p:nvPr/>
        </p:nvCxnSpPr>
        <p:spPr>
          <a:xfrm flipV="1">
            <a:off x="4764088" y="2874963"/>
            <a:ext cx="1952625" cy="9874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075" name="Straight Connector 101"/>
          <p:cNvCxnSpPr>
            <a:cxnSpLocks noChangeShapeType="1"/>
          </p:cNvCxnSpPr>
          <p:nvPr/>
        </p:nvCxnSpPr>
        <p:spPr bwMode="auto">
          <a:xfrm>
            <a:off x="2473325" y="1943100"/>
            <a:ext cx="1905000" cy="19192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8076" name="Straight Connector 109"/>
          <p:cNvCxnSpPr>
            <a:cxnSpLocks noChangeShapeType="1"/>
          </p:cNvCxnSpPr>
          <p:nvPr/>
        </p:nvCxnSpPr>
        <p:spPr bwMode="auto">
          <a:xfrm>
            <a:off x="7073900" y="2874963"/>
            <a:ext cx="1477963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8077" name="Straight Connector 118"/>
          <p:cNvCxnSpPr>
            <a:cxnSpLocks noChangeShapeType="1"/>
          </p:cNvCxnSpPr>
          <p:nvPr/>
        </p:nvCxnSpPr>
        <p:spPr bwMode="auto">
          <a:xfrm flipV="1">
            <a:off x="4764088" y="2874963"/>
            <a:ext cx="1924050" cy="9874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4" name="Straight Connector 103"/>
          <p:cNvCxnSpPr>
            <a:stCxn id="68" idx="5"/>
            <a:endCxn id="73" idx="1"/>
          </p:cNvCxnSpPr>
          <p:nvPr/>
        </p:nvCxnSpPr>
        <p:spPr>
          <a:xfrm>
            <a:off x="2435225" y="2874963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/>
              <a:t>Forward-Backward Algorithm: Finds Marginals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8E1A3C-6935-4FCF-A372-60E8926A02E4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1951038" y="1687513"/>
            <a:ext cx="658812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941513" y="26193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70" name="Isosceles Triangle 69"/>
          <p:cNvSpPr/>
          <p:nvPr/>
        </p:nvSpPr>
        <p:spPr>
          <a:xfrm>
            <a:off x="1941513" y="3597275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71" name="Isosceles Triangle 70"/>
          <p:cNvSpPr/>
          <p:nvPr/>
        </p:nvSpPr>
        <p:spPr>
          <a:xfrm>
            <a:off x="4251325" y="1697038"/>
            <a:ext cx="658813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73" name="Isosceles Triangle 72"/>
          <p:cNvSpPr/>
          <p:nvPr/>
        </p:nvSpPr>
        <p:spPr>
          <a:xfrm>
            <a:off x="4241800" y="2628900"/>
            <a:ext cx="657225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88088" name="Isosceles Triangle 73"/>
          <p:cNvSpPr>
            <a:spLocks noChangeArrowheads="1"/>
          </p:cNvSpPr>
          <p:nvPr/>
        </p:nvSpPr>
        <p:spPr bwMode="auto">
          <a:xfrm>
            <a:off x="4241800" y="36068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sp>
        <p:nvSpPr>
          <p:cNvPr id="76" name="Isosceles Triangle 75"/>
          <p:cNvSpPr/>
          <p:nvPr/>
        </p:nvSpPr>
        <p:spPr>
          <a:xfrm>
            <a:off x="6562725" y="1687513"/>
            <a:ext cx="657225" cy="509587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sp>
        <p:nvSpPr>
          <p:cNvPr id="93" name="Isosceles Triangle 92"/>
          <p:cNvSpPr/>
          <p:nvPr/>
        </p:nvSpPr>
        <p:spPr>
          <a:xfrm>
            <a:off x="6551613" y="26193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sp>
        <p:nvSpPr>
          <p:cNvPr id="94" name="Isosceles Triangle 93"/>
          <p:cNvSpPr/>
          <p:nvPr/>
        </p:nvSpPr>
        <p:spPr>
          <a:xfrm>
            <a:off x="6551613" y="3597275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</a:p>
        </p:txBody>
      </p:sp>
      <p:sp>
        <p:nvSpPr>
          <p:cNvPr id="95" name="Isosceles Triangle 94"/>
          <p:cNvSpPr/>
          <p:nvPr/>
        </p:nvSpPr>
        <p:spPr>
          <a:xfrm>
            <a:off x="98425" y="2628900"/>
            <a:ext cx="658813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START</a:t>
            </a:r>
          </a:p>
        </p:txBody>
      </p:sp>
      <p:sp>
        <p:nvSpPr>
          <p:cNvPr id="96" name="Isosceles Triangle 95"/>
          <p:cNvSpPr/>
          <p:nvPr/>
        </p:nvSpPr>
        <p:spPr>
          <a:xfrm>
            <a:off x="8386763" y="2628900"/>
            <a:ext cx="658812" cy="509588"/>
          </a:xfrm>
          <a:prstGeom prst="triangle">
            <a:avLst/>
          </a:prstGeom>
          <a:solidFill>
            <a:schemeClr val="accent6">
              <a:alpha val="48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b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  <a:latin typeface="Rockwell"/>
                <a:cs typeface="Rockwell"/>
              </a:rPr>
              <a:t>END</a:t>
            </a:r>
          </a:p>
        </p:txBody>
      </p:sp>
      <p:cxnSp>
        <p:nvCxnSpPr>
          <p:cNvPr id="88094" name="Straight Connector 97"/>
          <p:cNvCxnSpPr>
            <a:cxnSpLocks noChangeShapeType="1"/>
          </p:cNvCxnSpPr>
          <p:nvPr/>
        </p:nvCxnSpPr>
        <p:spPr bwMode="auto">
          <a:xfrm flipV="1">
            <a:off x="630238" y="2874963"/>
            <a:ext cx="151447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8095" name="Straight Connector 98"/>
          <p:cNvCxnSpPr>
            <a:cxnSpLocks noChangeShapeType="1"/>
          </p:cNvCxnSpPr>
          <p:nvPr/>
        </p:nvCxnSpPr>
        <p:spPr bwMode="auto">
          <a:xfrm>
            <a:off x="630238" y="2884488"/>
            <a:ext cx="1514475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0" name="Straight Connector 99"/>
          <p:cNvCxnSpPr>
            <a:stCxn id="67" idx="5"/>
            <a:endCxn id="71" idx="1"/>
          </p:cNvCxnSpPr>
          <p:nvPr/>
        </p:nvCxnSpPr>
        <p:spPr>
          <a:xfrm>
            <a:off x="2444750" y="1943100"/>
            <a:ext cx="1971675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7" idx="5"/>
            <a:endCxn id="73" idx="1"/>
          </p:cNvCxnSpPr>
          <p:nvPr/>
        </p:nvCxnSpPr>
        <p:spPr>
          <a:xfrm>
            <a:off x="2444750" y="1943100"/>
            <a:ext cx="1962150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68" idx="5"/>
            <a:endCxn id="71" idx="1"/>
          </p:cNvCxnSpPr>
          <p:nvPr/>
        </p:nvCxnSpPr>
        <p:spPr>
          <a:xfrm flipV="1">
            <a:off x="2435225" y="1952625"/>
            <a:ext cx="1981200" cy="9207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099" name="Straight Connector 104"/>
          <p:cNvCxnSpPr>
            <a:cxnSpLocks noChangeShapeType="1"/>
          </p:cNvCxnSpPr>
          <p:nvPr/>
        </p:nvCxnSpPr>
        <p:spPr bwMode="auto">
          <a:xfrm>
            <a:off x="2473325" y="2874963"/>
            <a:ext cx="1943100" cy="9874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6" name="Straight Connector 105"/>
          <p:cNvCxnSpPr>
            <a:stCxn id="70" idx="5"/>
            <a:endCxn id="71" idx="1"/>
          </p:cNvCxnSpPr>
          <p:nvPr/>
        </p:nvCxnSpPr>
        <p:spPr>
          <a:xfrm flipV="1">
            <a:off x="2444750" y="1952625"/>
            <a:ext cx="1981200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70" idx="5"/>
            <a:endCxn id="73" idx="1"/>
          </p:cNvCxnSpPr>
          <p:nvPr/>
        </p:nvCxnSpPr>
        <p:spPr>
          <a:xfrm flipV="1">
            <a:off x="2435225" y="2884488"/>
            <a:ext cx="1971675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102" name="Straight Connector 107"/>
          <p:cNvCxnSpPr>
            <a:cxnSpLocks noChangeShapeType="1"/>
          </p:cNvCxnSpPr>
          <p:nvPr/>
        </p:nvCxnSpPr>
        <p:spPr bwMode="auto">
          <a:xfrm>
            <a:off x="2459038" y="3852863"/>
            <a:ext cx="1943100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8103" name="Straight Connector 108"/>
          <p:cNvCxnSpPr>
            <a:cxnSpLocks noChangeShapeType="1"/>
            <a:stCxn id="76" idx="5"/>
            <a:endCxn id="96" idx="1"/>
          </p:cNvCxnSpPr>
          <p:nvPr/>
        </p:nvCxnSpPr>
        <p:spPr bwMode="auto">
          <a:xfrm>
            <a:off x="7056438" y="1943100"/>
            <a:ext cx="1495425" cy="9413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88104" name="Straight Connector 110"/>
          <p:cNvCxnSpPr>
            <a:cxnSpLocks noChangeShapeType="1"/>
            <a:stCxn id="94" idx="5"/>
            <a:endCxn id="96" idx="1"/>
          </p:cNvCxnSpPr>
          <p:nvPr/>
        </p:nvCxnSpPr>
        <p:spPr bwMode="auto">
          <a:xfrm flipV="1">
            <a:off x="7045325" y="2884488"/>
            <a:ext cx="1506538" cy="96837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" name="Straight Connector 111"/>
          <p:cNvCxnSpPr>
            <a:stCxn id="71" idx="5"/>
            <a:endCxn id="76" idx="1"/>
          </p:cNvCxnSpPr>
          <p:nvPr/>
        </p:nvCxnSpPr>
        <p:spPr>
          <a:xfrm flipV="1">
            <a:off x="4745038" y="1943100"/>
            <a:ext cx="1981200" cy="952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5"/>
            <a:endCxn id="93" idx="1"/>
          </p:cNvCxnSpPr>
          <p:nvPr/>
        </p:nvCxnSpPr>
        <p:spPr>
          <a:xfrm>
            <a:off x="4745038" y="1952625"/>
            <a:ext cx="1971675" cy="92233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73" idx="5"/>
            <a:endCxn id="76" idx="1"/>
          </p:cNvCxnSpPr>
          <p:nvPr/>
        </p:nvCxnSpPr>
        <p:spPr>
          <a:xfrm flipV="1">
            <a:off x="4735513" y="1943100"/>
            <a:ext cx="1992312" cy="9413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73" idx="5"/>
            <a:endCxn id="94" idx="1"/>
          </p:cNvCxnSpPr>
          <p:nvPr/>
        </p:nvCxnSpPr>
        <p:spPr>
          <a:xfrm>
            <a:off x="4735513" y="2884488"/>
            <a:ext cx="1981200" cy="968375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88088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111" name="Straight Connector 122"/>
          <p:cNvCxnSpPr>
            <a:cxnSpLocks noChangeShapeType="1"/>
            <a:stCxn id="88088" idx="5"/>
            <a:endCxn id="94" idx="1"/>
          </p:cNvCxnSpPr>
          <p:nvPr/>
        </p:nvCxnSpPr>
        <p:spPr bwMode="auto">
          <a:xfrm flipV="1">
            <a:off x="4764088" y="3852863"/>
            <a:ext cx="1952625" cy="9525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grpSp>
        <p:nvGrpSpPr>
          <p:cNvPr id="88112" name="Group 49"/>
          <p:cNvGrpSpPr>
            <a:grpSpLocks/>
          </p:cNvGrpSpPr>
          <p:nvPr/>
        </p:nvGrpSpPr>
        <p:grpSpPr bwMode="auto">
          <a:xfrm>
            <a:off x="1895475" y="5162550"/>
            <a:ext cx="5538788" cy="363538"/>
            <a:chOff x="1194" y="2874"/>
            <a:chExt cx="3489" cy="229"/>
          </a:xfrm>
        </p:grpSpPr>
        <p:sp>
          <p:nvSpPr>
            <p:cNvPr id="88184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88185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88186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4250" y="45450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7713" y="4557713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4545013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120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17"/>
          <p:cNvCxnSpPr>
            <a:stCxn id="88088" idx="5"/>
            <a:endCxn id="76" idx="1"/>
          </p:cNvCxnSpPr>
          <p:nvPr/>
        </p:nvCxnSpPr>
        <p:spPr>
          <a:xfrm flipV="1">
            <a:off x="4764088" y="1943100"/>
            <a:ext cx="1963737" cy="1919288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129" name="Straight Connector 117"/>
          <p:cNvCxnSpPr>
            <a:cxnSpLocks noChangeShapeType="1"/>
          </p:cNvCxnSpPr>
          <p:nvPr/>
        </p:nvCxnSpPr>
        <p:spPr bwMode="auto">
          <a:xfrm flipV="1">
            <a:off x="4764088" y="1943100"/>
            <a:ext cx="1963737" cy="1919288"/>
          </a:xfrm>
          <a:prstGeom prst="line">
            <a:avLst/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9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136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Connector 113"/>
          <p:cNvCxnSpPr>
            <a:stCxn id="71" idx="5"/>
            <a:endCxn id="94" idx="1"/>
          </p:cNvCxnSpPr>
          <p:nvPr/>
        </p:nvCxnSpPr>
        <p:spPr>
          <a:xfrm>
            <a:off x="4745038" y="1952625"/>
            <a:ext cx="1971675" cy="1898650"/>
          </a:xfrm>
          <a:prstGeom prst="line">
            <a:avLst/>
          </a:prstGeom>
          <a:ln w="12700" cmpd="sng">
            <a:solidFill>
              <a:schemeClr val="accent6">
                <a:lumMod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47"/>
          <p:cNvSpPr/>
          <p:nvPr/>
        </p:nvSpPr>
        <p:spPr>
          <a:xfrm>
            <a:off x="3305175" y="2735263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04" name="Rectangle 78"/>
          <p:cNvSpPr/>
          <p:nvPr/>
        </p:nvSpPr>
        <p:spPr>
          <a:xfrm>
            <a:off x="6745288" y="49117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05" name="Rectangle 76"/>
          <p:cNvSpPr/>
          <p:nvPr/>
        </p:nvSpPr>
        <p:spPr>
          <a:xfrm>
            <a:off x="4424363" y="492442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06" name="Rectangle 71"/>
          <p:cNvSpPr/>
          <p:nvPr/>
        </p:nvSpPr>
        <p:spPr>
          <a:xfrm>
            <a:off x="2120900" y="491172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147" name="Rectangle 88"/>
          <p:cNvSpPr>
            <a:spLocks noChangeArrowheads="1"/>
          </p:cNvSpPr>
          <p:nvPr/>
        </p:nvSpPr>
        <p:spPr bwMode="auto">
          <a:xfrm>
            <a:off x="5881688" y="996950"/>
            <a:ext cx="3262312" cy="4529138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lnSpc>
                <a:spcPct val="80000"/>
              </a:lnSpc>
            </a:pPr>
            <a:endParaRPr lang="en-US" sz="2000"/>
          </a:p>
        </p:txBody>
      </p:sp>
      <p:sp>
        <p:nvSpPr>
          <p:cNvPr id="88148" name="Rectangle 89"/>
          <p:cNvSpPr>
            <a:spLocks noChangeArrowheads="1"/>
          </p:cNvSpPr>
          <p:nvPr/>
        </p:nvSpPr>
        <p:spPr bwMode="auto">
          <a:xfrm>
            <a:off x="4937125" y="4494213"/>
            <a:ext cx="796925" cy="348813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err="1">
                <a:latin typeface="Times New Roman"/>
                <a:cs typeface="Times New Roman"/>
              </a:rPr>
              <a:t>ψ</a:t>
            </a:r>
            <a:r>
              <a:rPr lang="en-US" sz="2000" baseline="-25000" dirty="0">
                <a:latin typeface="Times New Roman"/>
                <a:cs typeface="Times New Roman"/>
              </a:rPr>
              <a:t>{2}</a:t>
            </a:r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1800" dirty="0" smtClean="0">
                <a:latin typeface="Rockwell"/>
                <a:cs typeface="Rockwell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88149" name="Straight Arrow Connector 44"/>
          <p:cNvCxnSpPr>
            <a:cxnSpLocks noChangeShapeType="1"/>
            <a:endCxn id="88066" idx="4"/>
          </p:cNvCxnSpPr>
          <p:nvPr/>
        </p:nvCxnSpPr>
        <p:spPr bwMode="auto">
          <a:xfrm flipV="1">
            <a:off x="4557713" y="4578350"/>
            <a:ext cx="12700" cy="331788"/>
          </a:xfrm>
          <a:prstGeom prst="straightConnector1">
            <a:avLst/>
          </a:prstGeom>
          <a:noFill/>
          <a:ln w="57150" algn="ctr">
            <a:solidFill>
              <a:srgbClr val="84AA33"/>
            </a:solidFill>
            <a:round/>
            <a:headEnd/>
            <a:tailEnd type="arrow" w="med" len="med"/>
          </a:ln>
        </p:spPr>
      </p:cxnSp>
      <p:cxnSp>
        <p:nvCxnSpPr>
          <p:cNvPr id="88150" name="Straight Arrow Connector 44"/>
          <p:cNvCxnSpPr>
            <a:cxnSpLocks noChangeShapeType="1"/>
            <a:endCxn id="88066" idx="2"/>
          </p:cNvCxnSpPr>
          <p:nvPr/>
        </p:nvCxnSpPr>
        <p:spPr bwMode="auto">
          <a:xfrm>
            <a:off x="3570288" y="2873375"/>
            <a:ext cx="407987" cy="9525"/>
          </a:xfrm>
          <a:prstGeom prst="straightConnector1">
            <a:avLst/>
          </a:prstGeom>
          <a:noFill/>
          <a:ln w="57150" algn="ctr">
            <a:solidFill>
              <a:srgbClr val="84AA33"/>
            </a:solidFill>
            <a:round/>
            <a:headEnd/>
            <a:tailEnd type="arrow" w="med" len="med"/>
          </a:ln>
        </p:spPr>
      </p:cxnSp>
      <p:sp>
        <p:nvSpPr>
          <p:cNvPr id="88151" name="Rectangle 92"/>
          <p:cNvSpPr>
            <a:spLocks noChangeArrowheads="1"/>
          </p:cNvSpPr>
          <p:nvPr/>
        </p:nvSpPr>
        <p:spPr bwMode="auto">
          <a:xfrm>
            <a:off x="3328988" y="3052763"/>
            <a:ext cx="663575" cy="348813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l-GR" sz="2000" dirty="0" smtClean="0">
                <a:latin typeface="Times New Roman"/>
                <a:cs typeface="Times New Roman"/>
              </a:rPr>
              <a:t>α</a:t>
            </a:r>
            <a:r>
              <a:rPr lang="en-US" sz="2000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2000" dirty="0" smtClean="0">
                <a:latin typeface="Rockwell"/>
                <a:cs typeface="Rockwell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)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88152" name="Straight Arrow Connector 44"/>
          <p:cNvCxnSpPr>
            <a:cxnSpLocks noChangeShapeType="1"/>
            <a:endCxn id="88066" idx="6"/>
          </p:cNvCxnSpPr>
          <p:nvPr/>
        </p:nvCxnSpPr>
        <p:spPr bwMode="auto">
          <a:xfrm flipH="1" flipV="1">
            <a:off x="5162550" y="2882900"/>
            <a:ext cx="400050" cy="12700"/>
          </a:xfrm>
          <a:prstGeom prst="straightConnector1">
            <a:avLst/>
          </a:prstGeom>
          <a:noFill/>
          <a:ln w="57150" algn="ctr">
            <a:solidFill>
              <a:srgbClr val="84AA33"/>
            </a:solidFill>
            <a:round/>
            <a:headEnd/>
            <a:tailEnd type="arrow" w="med" len="med"/>
          </a:ln>
        </p:spPr>
      </p:cxnSp>
      <p:sp>
        <p:nvSpPr>
          <p:cNvPr id="88153" name="Rectangle 94"/>
          <p:cNvSpPr>
            <a:spLocks noChangeArrowheads="1"/>
          </p:cNvSpPr>
          <p:nvPr/>
        </p:nvSpPr>
        <p:spPr bwMode="auto">
          <a:xfrm flipH="1">
            <a:off x="5300663" y="3052763"/>
            <a:ext cx="631825" cy="348813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l-GR" sz="2000" dirty="0">
                <a:sym typeface="Symbol" pitchFamily="18" charset="2"/>
              </a:rPr>
              <a:t></a:t>
            </a:r>
            <a:r>
              <a:rPr lang="en-US" sz="2000" baseline="-25000" dirty="0"/>
              <a:t>2</a:t>
            </a:r>
            <a:r>
              <a:rPr lang="en-US" sz="2000" dirty="0"/>
              <a:t>(</a:t>
            </a:r>
            <a:r>
              <a:rPr lang="en-US" sz="2000" dirty="0">
                <a:latin typeface="Rockwell"/>
                <a:cs typeface="Rockwell"/>
              </a:rPr>
              <a:t>a</a:t>
            </a:r>
            <a:r>
              <a:rPr lang="en-US" sz="2000" dirty="0"/>
              <a:t>)</a:t>
            </a:r>
          </a:p>
        </p:txBody>
      </p:sp>
      <p:sp>
        <p:nvSpPr>
          <p:cNvPr id="105570" name="Rectangle 98"/>
          <p:cNvSpPr>
            <a:spLocks noChangeArrowheads="1"/>
          </p:cNvSpPr>
          <p:nvPr/>
        </p:nvSpPr>
        <p:spPr bwMode="auto">
          <a:xfrm>
            <a:off x="6553200" y="3657600"/>
            <a:ext cx="2157001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a</a:t>
            </a:r>
            <a:r>
              <a:rPr lang="en-US" sz="2000" dirty="0"/>
              <a:t>”</a:t>
            </a:r>
          </a:p>
        </p:txBody>
      </p:sp>
      <p:sp>
        <p:nvSpPr>
          <p:cNvPr id="88158" name="Rectangle 109"/>
          <p:cNvSpPr>
            <a:spLocks noChangeArrowheads="1"/>
          </p:cNvSpPr>
          <p:nvPr/>
        </p:nvSpPr>
        <p:spPr bwMode="auto">
          <a:xfrm>
            <a:off x="6553200" y="1828800"/>
            <a:ext cx="2208297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v</a:t>
            </a:r>
            <a:r>
              <a:rPr lang="en-US" sz="2000" dirty="0"/>
              <a:t>”</a:t>
            </a:r>
          </a:p>
        </p:txBody>
      </p:sp>
      <p:sp>
        <p:nvSpPr>
          <p:cNvPr id="88159" name="Rectangle 110"/>
          <p:cNvSpPr>
            <a:spLocks noChangeArrowheads="1"/>
          </p:cNvSpPr>
          <p:nvPr/>
        </p:nvSpPr>
        <p:spPr bwMode="auto">
          <a:xfrm>
            <a:off x="6500813" y="2714625"/>
            <a:ext cx="2134116" cy="348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45720" rIns="4572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“belief that </a:t>
            </a:r>
            <a:r>
              <a:rPr lang="en-US" sz="2000" i="1" dirty="0" smtClean="0">
                <a:latin typeface="Times New Roman"/>
                <a:cs typeface="Times New Roman"/>
              </a:rPr>
              <a:t>Y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latin typeface="Rockwell"/>
                <a:cs typeface="Rockwell"/>
              </a:rPr>
              <a:t>n</a:t>
            </a:r>
            <a:r>
              <a:rPr lang="en-US" sz="2000" dirty="0"/>
              <a:t>”</a:t>
            </a:r>
          </a:p>
        </p:txBody>
      </p:sp>
      <p:sp>
        <p:nvSpPr>
          <p:cNvPr id="88160" name="Line 111"/>
          <p:cNvSpPr>
            <a:spLocks noChangeShapeType="1"/>
          </p:cNvSpPr>
          <p:nvPr/>
        </p:nvSpPr>
        <p:spPr bwMode="auto">
          <a:xfrm>
            <a:off x="6562725" y="4116388"/>
            <a:ext cx="229235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45720" rIns="45720">
            <a:spAutoFit/>
          </a:bodyPr>
          <a:lstStyle/>
          <a:p>
            <a:endParaRPr lang="en-US"/>
          </a:p>
        </p:txBody>
      </p:sp>
      <p:grpSp>
        <p:nvGrpSpPr>
          <p:cNvPr id="72808" name="Group 104"/>
          <p:cNvGrpSpPr>
            <a:grpSpLocks/>
          </p:cNvGrpSpPr>
          <p:nvPr/>
        </p:nvGrpSpPr>
        <p:grpSpPr bwMode="auto">
          <a:xfrm>
            <a:off x="6551613" y="4116388"/>
            <a:ext cx="2135187" cy="1028700"/>
            <a:chOff x="4127" y="2593"/>
            <a:chExt cx="1345" cy="648"/>
          </a:xfrm>
        </p:grpSpPr>
        <p:sp>
          <p:nvSpPr>
            <p:cNvPr id="88182" name="Line 112"/>
            <p:cNvSpPr>
              <a:spLocks noChangeShapeType="1"/>
            </p:cNvSpPr>
            <p:nvPr/>
          </p:nvSpPr>
          <p:spPr bwMode="auto">
            <a:xfrm>
              <a:off x="4127" y="2593"/>
              <a:ext cx="134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endParaRPr lang="en-US"/>
            </a:p>
          </p:txBody>
        </p:sp>
        <p:sp>
          <p:nvSpPr>
            <p:cNvPr id="88183" name="Text Box 114"/>
            <p:cNvSpPr txBox="1">
              <a:spLocks noChangeArrowheads="1"/>
            </p:cNvSpPr>
            <p:nvPr/>
          </p:nvSpPr>
          <p:spPr bwMode="auto">
            <a:xfrm>
              <a:off x="4213" y="2711"/>
              <a:ext cx="1209" cy="5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/>
                <a:t>sum = </a:t>
              </a:r>
              <a:r>
                <a:rPr lang="en-US" sz="2000" dirty="0">
                  <a:latin typeface="Times New Roman"/>
                  <a:cs typeface="Times New Roman"/>
                </a:rPr>
                <a:t>Z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en-US" sz="2000" dirty="0"/>
                <a:t>(total probability</a:t>
              </a:r>
              <a:br>
                <a:rPr lang="en-US" sz="2000" dirty="0"/>
              </a:br>
              <a:r>
                <a:rPr lang="en-US" sz="2000" dirty="0"/>
                <a:t>of </a:t>
              </a:r>
              <a:r>
                <a:rPr lang="en-US" sz="2000" i="1" dirty="0"/>
                <a:t>all</a:t>
              </a:r>
              <a:r>
                <a:rPr lang="en-US" sz="2000" dirty="0"/>
                <a:t> paths)</a:t>
              </a:r>
            </a:p>
          </p:txBody>
        </p:sp>
      </p:grpSp>
      <p:sp>
        <p:nvSpPr>
          <p:cNvPr id="88162" name="Rectangle 87"/>
          <p:cNvSpPr>
            <a:spLocks noChangeArrowheads="1"/>
          </p:cNvSpPr>
          <p:nvPr/>
        </p:nvSpPr>
        <p:spPr bwMode="auto">
          <a:xfrm>
            <a:off x="0" y="915988"/>
            <a:ext cx="3305175" cy="4610100"/>
          </a:xfrm>
          <a:prstGeom prst="rect">
            <a:avLst/>
          </a:prstGeom>
          <a:solidFill>
            <a:srgbClr val="FFFFFF"/>
          </a:solidFill>
          <a:ln w="28575" algn="ctr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1681163" y="915988"/>
            <a:ext cx="1295400" cy="1295400"/>
          </a:xfrm>
          <a:prstGeom prst="cloudCallout">
            <a:avLst>
              <a:gd name="adj1" fmla="val 130394"/>
              <a:gd name="adj2" fmla="val 16912"/>
            </a:avLst>
          </a:prstGeom>
          <a:solidFill>
            <a:srgbClr val="FED46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000">
              <a:latin typeface="Comic Sans MS" pitchFamily="66" charset="0"/>
            </a:endParaRPr>
          </a:p>
        </p:txBody>
      </p:sp>
      <p:graphicFrame>
        <p:nvGraphicFramePr>
          <p:cNvPr id="72811" name="Group 107"/>
          <p:cNvGraphicFramePr>
            <a:graphicFrameLocks noGrp="1"/>
          </p:cNvGraphicFramePr>
          <p:nvPr/>
        </p:nvGraphicFramePr>
        <p:xfrm>
          <a:off x="1901825" y="1149350"/>
          <a:ext cx="685800" cy="822960"/>
        </p:xfrm>
        <a:graphic>
          <a:graphicData uri="http://schemas.openxmlformats.org/drawingml/2006/table">
            <a:tbl>
              <a:tblPr/>
              <a:tblGrid>
                <a:gridCol w="314325"/>
                <a:gridCol w="37147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v 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1.8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n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a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4.2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109538" y="2311400"/>
            <a:ext cx="1295400" cy="1295400"/>
          </a:xfrm>
          <a:prstGeom prst="cloudCallout">
            <a:avLst>
              <a:gd name="adj1" fmla="val 72796"/>
              <a:gd name="adj2" fmla="val -65565"/>
            </a:avLst>
          </a:prstGeom>
          <a:solidFill>
            <a:srgbClr val="FED46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000">
              <a:latin typeface="Comic Sans MS" pitchFamily="66" charset="0"/>
            </a:endParaRPr>
          </a:p>
        </p:txBody>
      </p:sp>
      <p:graphicFrame>
        <p:nvGraphicFramePr>
          <p:cNvPr id="72829" name="Group 125"/>
          <p:cNvGraphicFramePr>
            <a:graphicFrameLocks noGrp="1"/>
          </p:cNvGraphicFramePr>
          <p:nvPr/>
        </p:nvGraphicFramePr>
        <p:xfrm>
          <a:off x="341313" y="2544763"/>
          <a:ext cx="855662" cy="822960"/>
        </p:xfrm>
        <a:graphic>
          <a:graphicData uri="http://schemas.openxmlformats.org/drawingml/2006/table">
            <a:tbl>
              <a:tblPr/>
              <a:tblGrid>
                <a:gridCol w="314325"/>
                <a:gridCol w="541337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v 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0.3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n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a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0.7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830" name="Text Box 126"/>
          <p:cNvSpPr txBox="1">
            <a:spLocks noChangeArrowheads="1"/>
          </p:cNvSpPr>
          <p:nvPr/>
        </p:nvSpPr>
        <p:spPr bwMode="auto">
          <a:xfrm>
            <a:off x="1400175" y="2263775"/>
            <a:ext cx="11128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US" sz="1800">
                <a:solidFill>
                  <a:schemeClr val="accent2"/>
                </a:solidFill>
              </a:rPr>
              <a:t>divide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by Z=6 to get marginal probs</a:t>
            </a:r>
          </a:p>
        </p:txBody>
      </p:sp>
      <p:sp>
        <p:nvSpPr>
          <p:cNvPr id="124" name="Content Placeholder 172"/>
          <p:cNvSpPr>
            <a:spLocks/>
          </p:cNvSpPr>
          <p:nvPr/>
        </p:nvSpPr>
        <p:spPr bwMode="auto">
          <a:xfrm>
            <a:off x="457200" y="5653088"/>
            <a:ext cx="8229600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total weight of </a:t>
            </a:r>
            <a:r>
              <a:rPr lang="en-US" sz="2700" i="1">
                <a:solidFill>
                  <a:schemeClr val="accent2"/>
                </a:solidFill>
                <a:cs typeface="Times New Roman" pitchFamily="18" charset="0"/>
              </a:rPr>
              <a:t>all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paths through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700">
                <a:cs typeface="Times New Roman" pitchFamily="18" charset="0"/>
              </a:rPr>
              <a:t>	=</a:t>
            </a:r>
            <a:r>
              <a:rPr lang="en-US" sz="2700">
                <a:solidFill>
                  <a:schemeClr val="accent2"/>
                </a:solidFill>
                <a:cs typeface="Times New Roman" pitchFamily="18" charset="0"/>
              </a:rPr>
              <a:t>          </a:t>
            </a:r>
            <a:r>
              <a:rPr lang="en-US" sz="2700">
                <a:cs typeface="Times New Roman" pitchFamily="18" charset="0"/>
                <a:sym typeface="Symbol" pitchFamily="18" charset="2"/>
              </a:rPr>
              <a:t>           </a:t>
            </a:r>
            <a:endParaRPr lang="en-US" sz="2700">
              <a:cs typeface="Times New Roman" pitchFamily="18" charset="0"/>
            </a:endParaRPr>
          </a:p>
        </p:txBody>
      </p:sp>
      <p:sp>
        <p:nvSpPr>
          <p:cNvPr id="70738" name="Isosceles Triangle 73"/>
          <p:cNvSpPr>
            <a:spLocks noChangeArrowheads="1"/>
          </p:cNvSpPr>
          <p:nvPr/>
        </p:nvSpPr>
        <p:spPr bwMode="auto">
          <a:xfrm>
            <a:off x="5334000" y="5562600"/>
            <a:ext cx="657225" cy="509588"/>
          </a:xfrm>
          <a:prstGeom prst="triangle">
            <a:avLst>
              <a:gd name="adj" fmla="val 50000"/>
            </a:avLst>
          </a:prstGeom>
          <a:solidFill>
            <a:srgbClr val="475A8D">
              <a:alpha val="47842"/>
            </a:srgbClr>
          </a:solidFill>
          <a:ln w="571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lIns="0" tIns="0" rIns="0" bIns="91440" anchor="b" anchorCtr="1"/>
          <a:lstStyle/>
          <a:p>
            <a:pPr algn="ctr"/>
            <a:r>
              <a:rPr lang="en-US" sz="1600" dirty="0">
                <a:latin typeface="Rockwell"/>
                <a:ea typeface="Rockwell"/>
                <a:cs typeface="Rockwell"/>
              </a:rPr>
              <a:t>a</a:t>
            </a:r>
          </a:p>
        </p:txBody>
      </p:sp>
      <p:grpSp>
        <p:nvGrpSpPr>
          <p:cNvPr id="70760" name="Group 104"/>
          <p:cNvGrpSpPr>
            <a:grpSpLocks/>
          </p:cNvGrpSpPr>
          <p:nvPr/>
        </p:nvGrpSpPr>
        <p:grpSpPr bwMode="auto">
          <a:xfrm>
            <a:off x="1219200" y="6096000"/>
            <a:ext cx="2308225" cy="349250"/>
            <a:chOff x="768" y="3840"/>
            <a:chExt cx="1454" cy="220"/>
          </a:xfrm>
        </p:grpSpPr>
        <p:sp>
          <p:nvSpPr>
            <p:cNvPr id="88191" name="Rectangle 97"/>
            <p:cNvSpPr>
              <a:spLocks noChangeArrowheads="1"/>
            </p:cNvSpPr>
            <p:nvPr/>
          </p:nvSpPr>
          <p:spPr bwMode="auto">
            <a:xfrm>
              <a:off x="768" y="3840"/>
              <a:ext cx="41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latin typeface="Times New Roman"/>
                  <a:cs typeface="Times New Roman"/>
                </a:rPr>
                <a:t>α</a:t>
              </a:r>
              <a:r>
                <a:rPr lang="en-US" sz="2000" baseline="-25000" dirty="0">
                  <a:latin typeface="Times New Roman"/>
                  <a:cs typeface="Times New Roman"/>
                </a:rPr>
                <a:t>2</a:t>
              </a:r>
              <a:r>
                <a:rPr lang="en-US" sz="2000" dirty="0">
                  <a:latin typeface="Times New Roman"/>
                  <a:cs typeface="Times New Roman"/>
                </a:rPr>
                <a:t>(</a:t>
              </a:r>
              <a:r>
                <a:rPr lang="en-US" sz="2000" dirty="0">
                  <a:latin typeface="Rockwell"/>
                  <a:cs typeface="Rockwell"/>
                </a:rPr>
                <a:t>a</a:t>
              </a:r>
              <a:r>
                <a:rPr lang="en-US" sz="2000" dirty="0">
                  <a:latin typeface="Times New Roman"/>
                  <a:cs typeface="Times New Roman"/>
                </a:rPr>
                <a:t>)</a:t>
              </a:r>
            </a:p>
          </p:txBody>
        </p:sp>
        <p:sp>
          <p:nvSpPr>
            <p:cNvPr id="88192" name="Rectangle 98"/>
            <p:cNvSpPr>
              <a:spLocks noChangeArrowheads="1"/>
            </p:cNvSpPr>
            <p:nvPr/>
          </p:nvSpPr>
          <p:spPr bwMode="auto">
            <a:xfrm>
              <a:off x="1248" y="3840"/>
              <a:ext cx="502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dirty="0" err="1">
                  <a:latin typeface="Times New Roman"/>
                  <a:cs typeface="Times New Roman"/>
                </a:rPr>
                <a:t>ψ</a:t>
              </a:r>
              <a:r>
                <a:rPr lang="en-US" sz="2000" baseline="-25000" dirty="0">
                  <a:latin typeface="Times New Roman"/>
                  <a:cs typeface="Times New Roman"/>
                </a:rPr>
                <a:t>{2}</a:t>
              </a:r>
              <a:r>
                <a:rPr lang="en-US" sz="2000" dirty="0" smtClean="0">
                  <a:latin typeface="Times New Roman"/>
                  <a:cs typeface="Times New Roman"/>
                </a:rPr>
                <a:t>(</a:t>
              </a:r>
              <a:r>
                <a:rPr lang="en-US" sz="1800" dirty="0" smtClean="0">
                  <a:latin typeface="Rockwell"/>
                  <a:cs typeface="Rockwell"/>
                </a:rPr>
                <a:t>a</a:t>
              </a:r>
              <a:r>
                <a:rPr lang="en-US" sz="2000" dirty="0" smtClean="0">
                  <a:latin typeface="Times New Roman"/>
                  <a:cs typeface="Times New Roman"/>
                </a:rPr>
                <a:t>)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sp>
          <p:nvSpPr>
            <p:cNvPr id="88193" name="Rectangle 99"/>
            <p:cNvSpPr>
              <a:spLocks noChangeArrowheads="1"/>
            </p:cNvSpPr>
            <p:nvPr/>
          </p:nvSpPr>
          <p:spPr bwMode="auto">
            <a:xfrm flipH="1">
              <a:off x="1824" y="3840"/>
              <a:ext cx="398" cy="220"/>
            </a:xfrm>
            <a:prstGeom prst="rect">
              <a:avLst/>
            </a:pr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lIns="45720" rIns="4572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l-GR" sz="2000" dirty="0">
                  <a:sym typeface="Symbol" pitchFamily="18" charset="2"/>
                </a:rPr>
                <a:t></a:t>
              </a:r>
              <a:r>
                <a:rPr lang="en-US" sz="2000" baseline="-25000" dirty="0"/>
                <a:t>2</a:t>
              </a:r>
              <a:r>
                <a:rPr lang="en-US" sz="2000" dirty="0"/>
                <a:t>(</a:t>
              </a:r>
              <a:r>
                <a:rPr lang="en-US" sz="2000" dirty="0">
                  <a:latin typeface="Rockwell"/>
                  <a:cs typeface="Rockwell"/>
                </a:rPr>
                <a:t>a</a:t>
              </a:r>
              <a:r>
                <a:rPr lang="en-US" sz="20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496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570" grpId="0"/>
      <p:bldP spid="81922" grpId="0" animBg="1"/>
      <p:bldP spid="3" grpId="0" animBg="1"/>
      <p:bldP spid="7283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val 164"/>
          <p:cNvSpPr/>
          <p:nvPr/>
        </p:nvSpPr>
        <p:spPr>
          <a:xfrm>
            <a:off x="3990975" y="23177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6" name="Oval 165"/>
          <p:cNvSpPr/>
          <p:nvPr/>
        </p:nvSpPr>
        <p:spPr>
          <a:xfrm>
            <a:off x="6305550" y="23177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4" name="Oval 163"/>
          <p:cNvSpPr/>
          <p:nvPr/>
        </p:nvSpPr>
        <p:spPr>
          <a:xfrm>
            <a:off x="1681163" y="2305050"/>
            <a:ext cx="1155700" cy="113030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7" name="Straight Connector 46"/>
          <p:cNvCxnSpPr>
            <a:stCxn id="164" idx="6"/>
            <a:endCxn id="165" idx="2"/>
          </p:cNvCxnSpPr>
          <p:nvPr/>
        </p:nvCxnSpPr>
        <p:spPr>
          <a:xfrm>
            <a:off x="2836863" y="2870200"/>
            <a:ext cx="1154112" cy="1270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303588" y="2736850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Straight Connector 51"/>
          <p:cNvCxnSpPr>
            <a:stCxn id="165" idx="6"/>
            <a:endCxn id="166" idx="2"/>
          </p:cNvCxnSpPr>
          <p:nvPr/>
        </p:nvCxnSpPr>
        <p:spPr>
          <a:xfrm>
            <a:off x="5146675" y="2882900"/>
            <a:ext cx="1158875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5616575" y="2738438"/>
            <a:ext cx="265113" cy="2651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CRF Tagging Model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263DC24-209F-4804-9502-F3A19F720BF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69" name="Straight Connector 68"/>
          <p:cNvCxnSpPr>
            <a:stCxn id="72" idx="0"/>
            <a:endCxn id="164" idx="4"/>
          </p:cNvCxnSpPr>
          <p:nvPr/>
        </p:nvCxnSpPr>
        <p:spPr>
          <a:xfrm flipV="1">
            <a:off x="2252663" y="3435350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120900" y="3787775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Straight Connector 74"/>
          <p:cNvCxnSpPr>
            <a:stCxn id="77" idx="0"/>
          </p:cNvCxnSpPr>
          <p:nvPr/>
        </p:nvCxnSpPr>
        <p:spPr>
          <a:xfrm flipV="1">
            <a:off x="4556125" y="3448050"/>
            <a:ext cx="6350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4424363" y="380047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8" name="Straight Connector 77"/>
          <p:cNvCxnSpPr>
            <a:stCxn id="79" idx="0"/>
          </p:cNvCxnSpPr>
          <p:nvPr/>
        </p:nvCxnSpPr>
        <p:spPr>
          <a:xfrm flipV="1">
            <a:off x="6878638" y="3435350"/>
            <a:ext cx="4762" cy="3524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745288" y="3787775"/>
            <a:ext cx="265112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46"/>
          <p:cNvCxnSpPr>
            <a:stCxn id="164" idx="6"/>
            <a:endCxn id="165" idx="2"/>
          </p:cNvCxnSpPr>
          <p:nvPr/>
        </p:nvCxnSpPr>
        <p:spPr>
          <a:xfrm>
            <a:off x="1258888" y="2863850"/>
            <a:ext cx="422275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7"/>
          <p:cNvSpPr/>
          <p:nvPr/>
        </p:nvSpPr>
        <p:spPr>
          <a:xfrm>
            <a:off x="993775" y="2724150"/>
            <a:ext cx="265113" cy="265113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9650" name="Straight Connector 46"/>
          <p:cNvCxnSpPr>
            <a:cxnSpLocks noChangeShapeType="1"/>
          </p:cNvCxnSpPr>
          <p:nvPr/>
        </p:nvCxnSpPr>
        <p:spPr bwMode="auto">
          <a:xfrm flipH="1">
            <a:off x="7467600" y="2882900"/>
            <a:ext cx="42227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9651" name="Rectangle 47"/>
          <p:cNvSpPr>
            <a:spLocks noChangeArrowheads="1"/>
          </p:cNvSpPr>
          <p:nvPr/>
        </p:nvSpPr>
        <p:spPr bwMode="auto">
          <a:xfrm flipH="1">
            <a:off x="7889875" y="2743200"/>
            <a:ext cx="265113" cy="265113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Ctr="1"/>
          <a:lstStyle/>
          <a:p>
            <a:pPr algn="ctr"/>
            <a:endParaRPr lang="en-US" sz="1400" i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9652" name="Group 35"/>
          <p:cNvGrpSpPr>
            <a:grpSpLocks/>
          </p:cNvGrpSpPr>
          <p:nvPr/>
        </p:nvGrpSpPr>
        <p:grpSpPr bwMode="auto">
          <a:xfrm>
            <a:off x="1895475" y="4362450"/>
            <a:ext cx="5538788" cy="363538"/>
            <a:chOff x="1194" y="2874"/>
            <a:chExt cx="3489" cy="229"/>
          </a:xfrm>
        </p:grpSpPr>
        <p:sp>
          <p:nvSpPr>
            <p:cNvPr id="69656" name="TextBox 53"/>
            <p:cNvSpPr txBox="1">
              <a:spLocks noChangeArrowheads="1"/>
            </p:cNvSpPr>
            <p:nvPr/>
          </p:nvSpPr>
          <p:spPr bwMode="auto">
            <a:xfrm>
              <a:off x="1194" y="2874"/>
              <a:ext cx="494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find</a:t>
              </a:r>
            </a:p>
          </p:txBody>
        </p:sp>
        <p:sp>
          <p:nvSpPr>
            <p:cNvPr id="69657" name="TextBox 54"/>
            <p:cNvSpPr txBox="1">
              <a:spLocks noChangeArrowheads="1"/>
            </p:cNvSpPr>
            <p:nvPr/>
          </p:nvSpPr>
          <p:spPr bwMode="auto">
            <a:xfrm>
              <a:off x="2454" y="2874"/>
              <a:ext cx="872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preferred</a:t>
              </a:r>
            </a:p>
          </p:txBody>
        </p:sp>
        <p:sp>
          <p:nvSpPr>
            <p:cNvPr id="69658" name="TextBox 55"/>
            <p:cNvSpPr txBox="1">
              <a:spLocks noChangeArrowheads="1"/>
            </p:cNvSpPr>
            <p:nvPr/>
          </p:nvSpPr>
          <p:spPr bwMode="auto">
            <a:xfrm>
              <a:off x="4015" y="2874"/>
              <a:ext cx="668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Rockwell"/>
                  <a:ea typeface="Rockwell"/>
                  <a:cs typeface="Rockwell"/>
                </a:rPr>
                <a:t>tags</a:t>
              </a:r>
            </a:p>
          </p:txBody>
        </p:sp>
      </p:grpSp>
      <p:sp>
        <p:nvSpPr>
          <p:cNvPr id="51221" name="Text Box 41"/>
          <p:cNvSpPr txBox="1">
            <a:spLocks noChangeArrowheads="1"/>
          </p:cNvSpPr>
          <p:nvPr/>
        </p:nvSpPr>
        <p:spPr bwMode="auto">
          <a:xfrm>
            <a:off x="3294063" y="4908550"/>
            <a:ext cx="2795587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adjective or verb</a:t>
            </a:r>
          </a:p>
        </p:txBody>
      </p:sp>
      <p:sp>
        <p:nvSpPr>
          <p:cNvPr id="51222" name="Text Box 42"/>
          <p:cNvSpPr txBox="1">
            <a:spLocks noChangeArrowheads="1"/>
          </p:cNvSpPr>
          <p:nvPr/>
        </p:nvSpPr>
        <p:spPr bwMode="auto">
          <a:xfrm>
            <a:off x="6424613" y="4908550"/>
            <a:ext cx="2381250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noun or verb</a:t>
            </a:r>
          </a:p>
        </p:txBody>
      </p:sp>
      <p:sp>
        <p:nvSpPr>
          <p:cNvPr id="51223" name="Text Box 43"/>
          <p:cNvSpPr txBox="1">
            <a:spLocks noChangeArrowheads="1"/>
          </p:cNvSpPr>
          <p:nvPr/>
        </p:nvSpPr>
        <p:spPr bwMode="auto">
          <a:xfrm>
            <a:off x="427038" y="4918075"/>
            <a:ext cx="2381250" cy="3079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 anchorCtr="1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hlink"/>
                </a:solidFill>
                <a:latin typeface="+mn-lt"/>
                <a:cs typeface="Times New Roman" pitchFamily="18" charset="0"/>
              </a:rPr>
              <a:t>Could be verb or noun</a:t>
            </a:r>
          </a:p>
        </p:txBody>
      </p:sp>
    </p:spTree>
    <p:extLst>
      <p:ext uri="{BB962C8B-B14F-4D97-AF65-F5344CB8AC3E}">
        <p14:creationId xmlns:p14="http://schemas.microsoft.com/office/powerpoint/2010/main" val="426547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Forward-backward algorithm</a:t>
            </a:r>
          </a:p>
          <a:p>
            <a:r>
              <a:rPr lang="en-US" dirty="0" smtClean="0"/>
              <a:t>Viterbi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23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Linear-Chain CRFs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Conditional Random Fields (CRFs) for time series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90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Shortcomings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Hidden </a:t>
            </a:r>
            <a:r>
              <a:rPr lang="en-US" dirty="0"/>
              <a:t>Markov </a:t>
            </a:r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12349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2000" dirty="0"/>
              <a:t>HMM models capture dependences between each state and </a:t>
            </a:r>
            <a:r>
              <a:rPr lang="en-US" sz="2000" dirty="0">
                <a:solidFill>
                  <a:srgbClr val="FF0000"/>
                </a:solidFill>
              </a:rPr>
              <a:t>only</a:t>
            </a:r>
            <a:r>
              <a:rPr lang="en-US" sz="2000" dirty="0"/>
              <a:t> its corresponding observation  </a:t>
            </a:r>
          </a:p>
          <a:p>
            <a:pPr lvl="1"/>
            <a:r>
              <a:rPr lang="en-US" sz="1600" dirty="0"/>
              <a:t>NLP example: In a sentence segmentation task, each segmental state may depend not just on a single word (and the adjacent segmental stages), but also on the (non-local) features of the whole line such as line length, indentation, amount of white space, etc.</a:t>
            </a:r>
          </a:p>
          <a:p>
            <a:r>
              <a:rPr lang="en-US" sz="2000" dirty="0"/>
              <a:t>Mismatch between learning objective function and prediction objective function</a:t>
            </a:r>
          </a:p>
          <a:p>
            <a:pPr lvl="1"/>
            <a:r>
              <a:rPr lang="en-US" sz="1600" dirty="0"/>
              <a:t>HMM learns a joint distribution of states and observations P(</a:t>
            </a:r>
            <a:r>
              <a:rPr lang="en-US" sz="1600" b="1" dirty="0"/>
              <a:t>Y</a:t>
            </a:r>
            <a:r>
              <a:rPr lang="en-US" sz="1600" dirty="0"/>
              <a:t>, </a:t>
            </a:r>
            <a:r>
              <a:rPr lang="en-US" sz="1600" b="1" dirty="0"/>
              <a:t>X</a:t>
            </a:r>
            <a:r>
              <a:rPr lang="en-US" sz="1600" dirty="0"/>
              <a:t>), but in a prediction task, we need the conditional probability P(</a:t>
            </a:r>
            <a:r>
              <a:rPr lang="en-US" sz="1600" b="1" dirty="0"/>
              <a:t>Y</a:t>
            </a:r>
            <a:r>
              <a:rPr lang="en-US" sz="1600" dirty="0"/>
              <a:t>|</a:t>
            </a:r>
            <a:r>
              <a:rPr lang="en-US" sz="1600" b="1" dirty="0"/>
              <a:t>X</a:t>
            </a:r>
            <a:r>
              <a:rPr lang="en-US" sz="1600" dirty="0"/>
              <a:t>)</a:t>
            </a:r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49</a:t>
            </a:fld>
            <a:endParaRPr lang="en-US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1828800"/>
            <a:ext cx="5562600" cy="1219200"/>
            <a:chOff x="1104" y="1152"/>
            <a:chExt cx="3504" cy="768"/>
          </a:xfrm>
        </p:grpSpPr>
        <p:sp>
          <p:nvSpPr>
            <p:cNvPr id="1234949" name="Oval 5"/>
            <p:cNvSpPr>
              <a:spLocks noChangeArrowheads="1"/>
            </p:cNvSpPr>
            <p:nvPr/>
          </p:nvSpPr>
          <p:spPr bwMode="auto">
            <a:xfrm>
              <a:off x="1104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Y</a:t>
              </a:r>
              <a:r>
                <a:rPr lang="en-US" b="0" baseline="-25000"/>
                <a:t>1</a:t>
              </a:r>
            </a:p>
          </p:txBody>
        </p:sp>
        <p:sp>
          <p:nvSpPr>
            <p:cNvPr id="1234950" name="Oval 6"/>
            <p:cNvSpPr>
              <a:spLocks noChangeArrowheads="1"/>
            </p:cNvSpPr>
            <p:nvPr/>
          </p:nvSpPr>
          <p:spPr bwMode="auto">
            <a:xfrm>
              <a:off x="1741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Y</a:t>
              </a:r>
              <a:r>
                <a:rPr lang="en-US" b="0" baseline="-25000"/>
                <a:t>2</a:t>
              </a:r>
            </a:p>
          </p:txBody>
        </p:sp>
        <p:sp>
          <p:nvSpPr>
            <p:cNvPr id="1234951" name="Oval 7"/>
            <p:cNvSpPr>
              <a:spLocks noChangeArrowheads="1"/>
            </p:cNvSpPr>
            <p:nvPr/>
          </p:nvSpPr>
          <p:spPr bwMode="auto">
            <a:xfrm>
              <a:off x="2338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52" name="Oval 8"/>
            <p:cNvSpPr>
              <a:spLocks noChangeArrowheads="1"/>
            </p:cNvSpPr>
            <p:nvPr/>
          </p:nvSpPr>
          <p:spPr bwMode="auto">
            <a:xfrm>
              <a:off x="2975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53" name="Oval 9"/>
            <p:cNvSpPr>
              <a:spLocks noChangeArrowheads="1"/>
            </p:cNvSpPr>
            <p:nvPr/>
          </p:nvSpPr>
          <p:spPr bwMode="auto">
            <a:xfrm>
              <a:off x="3652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54" name="Oval 10"/>
            <p:cNvSpPr>
              <a:spLocks noChangeArrowheads="1"/>
            </p:cNvSpPr>
            <p:nvPr/>
          </p:nvSpPr>
          <p:spPr bwMode="auto">
            <a:xfrm>
              <a:off x="4289" y="1152"/>
              <a:ext cx="319" cy="2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Y</a:t>
              </a:r>
              <a:r>
                <a:rPr lang="en-US" b="0" baseline="-25000"/>
                <a:t>n</a:t>
              </a:r>
            </a:p>
          </p:txBody>
        </p:sp>
        <p:sp>
          <p:nvSpPr>
            <p:cNvPr id="1234955" name="Oval 11"/>
            <p:cNvSpPr>
              <a:spLocks noChangeArrowheads="1"/>
            </p:cNvSpPr>
            <p:nvPr/>
          </p:nvSpPr>
          <p:spPr bwMode="auto">
            <a:xfrm>
              <a:off x="1104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X</a:t>
              </a:r>
              <a:r>
                <a:rPr lang="en-US" b="0" baseline="-25000"/>
                <a:t>1</a:t>
              </a:r>
            </a:p>
          </p:txBody>
        </p:sp>
        <p:sp>
          <p:nvSpPr>
            <p:cNvPr id="1234956" name="Oval 12"/>
            <p:cNvSpPr>
              <a:spLocks noChangeArrowheads="1"/>
            </p:cNvSpPr>
            <p:nvPr/>
          </p:nvSpPr>
          <p:spPr bwMode="auto">
            <a:xfrm>
              <a:off x="1741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X</a:t>
              </a:r>
              <a:r>
                <a:rPr lang="en-US" b="0" baseline="-25000"/>
                <a:t>2</a:t>
              </a:r>
            </a:p>
          </p:txBody>
        </p:sp>
        <p:sp>
          <p:nvSpPr>
            <p:cNvPr id="1234957" name="Oval 13"/>
            <p:cNvSpPr>
              <a:spLocks noChangeArrowheads="1"/>
            </p:cNvSpPr>
            <p:nvPr/>
          </p:nvSpPr>
          <p:spPr bwMode="auto">
            <a:xfrm>
              <a:off x="2338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58" name="Oval 14"/>
            <p:cNvSpPr>
              <a:spLocks noChangeArrowheads="1"/>
            </p:cNvSpPr>
            <p:nvPr/>
          </p:nvSpPr>
          <p:spPr bwMode="auto">
            <a:xfrm>
              <a:off x="2975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59" name="Oval 15"/>
            <p:cNvSpPr>
              <a:spLocks noChangeArrowheads="1"/>
            </p:cNvSpPr>
            <p:nvPr/>
          </p:nvSpPr>
          <p:spPr bwMode="auto">
            <a:xfrm>
              <a:off x="3652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…</a:t>
              </a:r>
            </a:p>
          </p:txBody>
        </p:sp>
        <p:sp>
          <p:nvSpPr>
            <p:cNvPr id="1234960" name="Oval 16"/>
            <p:cNvSpPr>
              <a:spLocks noChangeArrowheads="1"/>
            </p:cNvSpPr>
            <p:nvPr/>
          </p:nvSpPr>
          <p:spPr bwMode="auto">
            <a:xfrm>
              <a:off x="4289" y="1641"/>
              <a:ext cx="319" cy="27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0"/>
                <a:t>X</a:t>
              </a:r>
              <a:r>
                <a:rPr lang="en-US" b="0" baseline="-25000"/>
                <a:t>n</a:t>
              </a:r>
            </a:p>
          </p:txBody>
        </p:sp>
        <p:cxnSp>
          <p:nvCxnSpPr>
            <p:cNvPr id="1234961" name="AutoShape 17"/>
            <p:cNvCxnSpPr>
              <a:cxnSpLocks noChangeShapeType="1"/>
              <a:stCxn id="1234949" idx="6"/>
              <a:endCxn id="1234950" idx="2"/>
            </p:cNvCxnSpPr>
            <p:nvPr/>
          </p:nvCxnSpPr>
          <p:spPr bwMode="auto">
            <a:xfrm>
              <a:off x="1423" y="1292"/>
              <a:ext cx="31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34962" name="AutoShape 18"/>
            <p:cNvCxnSpPr>
              <a:cxnSpLocks noChangeShapeType="1"/>
              <a:stCxn id="1234950" idx="6"/>
              <a:endCxn id="1234951" idx="2"/>
            </p:cNvCxnSpPr>
            <p:nvPr/>
          </p:nvCxnSpPr>
          <p:spPr bwMode="auto">
            <a:xfrm>
              <a:off x="2060" y="1292"/>
              <a:ext cx="27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34963" name="AutoShape 19"/>
            <p:cNvCxnSpPr>
              <a:cxnSpLocks noChangeShapeType="1"/>
              <a:endCxn id="1234952" idx="2"/>
            </p:cNvCxnSpPr>
            <p:nvPr/>
          </p:nvCxnSpPr>
          <p:spPr bwMode="auto">
            <a:xfrm>
              <a:off x="2657" y="1292"/>
              <a:ext cx="31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34964" name="AutoShape 20"/>
            <p:cNvCxnSpPr>
              <a:cxnSpLocks noChangeShapeType="1"/>
              <a:stCxn id="1234952" idx="6"/>
              <a:endCxn id="1234953" idx="2"/>
            </p:cNvCxnSpPr>
            <p:nvPr/>
          </p:nvCxnSpPr>
          <p:spPr bwMode="auto">
            <a:xfrm>
              <a:off x="3294" y="1292"/>
              <a:ext cx="35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34965" name="AutoShape 21"/>
            <p:cNvCxnSpPr>
              <a:cxnSpLocks noChangeShapeType="1"/>
              <a:endCxn id="1234954" idx="2"/>
            </p:cNvCxnSpPr>
            <p:nvPr/>
          </p:nvCxnSpPr>
          <p:spPr bwMode="auto">
            <a:xfrm>
              <a:off x="3971" y="1292"/>
              <a:ext cx="31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234966" name="Line 22"/>
            <p:cNvSpPr>
              <a:spLocks noChangeShapeType="1"/>
            </p:cNvSpPr>
            <p:nvPr/>
          </p:nvSpPr>
          <p:spPr bwMode="auto">
            <a:xfrm>
              <a:off x="1263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4967" name="Line 23"/>
            <p:cNvSpPr>
              <a:spLocks noChangeShapeType="1"/>
            </p:cNvSpPr>
            <p:nvPr/>
          </p:nvSpPr>
          <p:spPr bwMode="auto">
            <a:xfrm>
              <a:off x="1900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4968" name="Line 24"/>
            <p:cNvSpPr>
              <a:spLocks noChangeShapeType="1"/>
            </p:cNvSpPr>
            <p:nvPr/>
          </p:nvSpPr>
          <p:spPr bwMode="auto">
            <a:xfrm>
              <a:off x="2498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4969" name="Line 25"/>
            <p:cNvSpPr>
              <a:spLocks noChangeShapeType="1"/>
            </p:cNvSpPr>
            <p:nvPr/>
          </p:nvSpPr>
          <p:spPr bwMode="auto">
            <a:xfrm>
              <a:off x="3135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4970" name="Line 26"/>
            <p:cNvSpPr>
              <a:spLocks noChangeShapeType="1"/>
            </p:cNvSpPr>
            <p:nvPr/>
          </p:nvSpPr>
          <p:spPr bwMode="auto">
            <a:xfrm>
              <a:off x="3812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4971" name="Line 27"/>
            <p:cNvSpPr>
              <a:spLocks noChangeShapeType="1"/>
            </p:cNvSpPr>
            <p:nvPr/>
          </p:nvSpPr>
          <p:spPr bwMode="auto">
            <a:xfrm>
              <a:off x="4449" y="1431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665162" y="1828800"/>
            <a:ext cx="506413" cy="442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000" smtClean="0"/>
              <a:t>START</a:t>
            </a:r>
            <a:endParaRPr lang="en-US" sz="1000" b="0" baseline="-25000" dirty="0"/>
          </a:p>
        </p:txBody>
      </p:sp>
      <p:cxnSp>
        <p:nvCxnSpPr>
          <p:cNvPr id="31" name="AutoShape 17"/>
          <p:cNvCxnSpPr>
            <a:cxnSpLocks noChangeShapeType="1"/>
            <a:stCxn id="30" idx="6"/>
          </p:cNvCxnSpPr>
          <p:nvPr/>
        </p:nvCxnSpPr>
        <p:spPr bwMode="auto">
          <a:xfrm>
            <a:off x="1171575" y="2051050"/>
            <a:ext cx="5048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4833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57"/>
          <p:cNvSpPr>
            <a:spLocks noChangeArrowheads="1"/>
          </p:cNvSpPr>
          <p:nvPr/>
        </p:nvSpPr>
        <p:spPr bwMode="auto">
          <a:xfrm>
            <a:off x="809625" y="6080125"/>
            <a:ext cx="8067675" cy="777875"/>
          </a:xfrm>
          <a:prstGeom prst="cloudCallout">
            <a:avLst>
              <a:gd name="adj1" fmla="val -32292"/>
              <a:gd name="adj2" fmla="val 17449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/>
            <a:endParaRPr lang="en-US" sz="180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50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33" name="Oval 32"/>
          <p:cNvSpPr/>
          <p:nvPr/>
        </p:nvSpPr>
        <p:spPr>
          <a:xfrm>
            <a:off x="1738313" y="6216650"/>
            <a:ext cx="487362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time</a:t>
            </a:r>
          </a:p>
        </p:txBody>
      </p:sp>
      <p:sp>
        <p:nvSpPr>
          <p:cNvPr id="34" name="Oval 33"/>
          <p:cNvSpPr/>
          <p:nvPr/>
        </p:nvSpPr>
        <p:spPr>
          <a:xfrm>
            <a:off x="3225800" y="6216650"/>
            <a:ext cx="487363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flies</a:t>
            </a: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like</a:t>
            </a:r>
          </a:p>
        </p:txBody>
      </p:sp>
      <p:sp>
        <p:nvSpPr>
          <p:cNvPr id="36" name="Oval 35"/>
          <p:cNvSpPr/>
          <p:nvPr/>
        </p:nvSpPr>
        <p:spPr>
          <a:xfrm>
            <a:off x="6232525" y="6216650"/>
            <a:ext cx="485775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an</a:t>
            </a:r>
          </a:p>
        </p:txBody>
      </p:sp>
      <p:sp>
        <p:nvSpPr>
          <p:cNvPr id="37" name="Oval 36"/>
          <p:cNvSpPr/>
          <p:nvPr/>
        </p:nvSpPr>
        <p:spPr>
          <a:xfrm>
            <a:off x="7720013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Rockwell"/>
                <a:cs typeface="Rockwell"/>
              </a:rPr>
              <a:t>arrow</a:t>
            </a:r>
          </a:p>
        </p:txBody>
      </p: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cxnSp>
        <p:nvCxnSpPr>
          <p:cNvPr id="31" name="Straight Connector 30"/>
          <p:cNvCxnSpPr>
            <a:stCxn id="29" idx="4"/>
            <a:endCxn id="33" idx="0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8025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</a:p>
        </p:txBody>
      </p:sp>
      <p:cxnSp>
        <p:nvCxnSpPr>
          <p:cNvPr id="46" name="Straight Connector 45"/>
          <p:cNvCxnSpPr>
            <a:stCxn id="39" idx="4"/>
            <a:endCxn id="34" idx="0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cxnSp>
        <p:nvCxnSpPr>
          <p:cNvPr id="56" name="Straight Connector 55"/>
          <p:cNvCxnSpPr>
            <a:stCxn id="54" idx="4"/>
            <a:endCxn id="36" idx="0"/>
          </p:cNvCxnSpPr>
          <p:nvPr/>
        </p:nvCxnSpPr>
        <p:spPr>
          <a:xfrm>
            <a:off x="6465888" y="4791075"/>
            <a:ext cx="9525" cy="3651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</a:p>
        </p:txBody>
      </p:sp>
      <p:cxnSp>
        <p:nvCxnSpPr>
          <p:cNvPr id="61" name="Straight Connector 60"/>
          <p:cNvCxnSpPr>
            <a:stCxn id="59" idx="4"/>
            <a:endCxn id="37" idx="0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4850"/>
            <a:ext cx="9191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70" name="Isosceles Triangle 69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1" name="Isosceles Triangle 7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2" name="Trapezoid 71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3" name="Trapezoid 72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891600" y="4975205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4022610" y="4985447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9" name="Content Placeholder 2"/>
          <p:cNvSpPr txBox="1">
            <a:spLocks/>
          </p:cNvSpPr>
          <p:nvPr/>
        </p:nvSpPr>
        <p:spPr>
          <a:xfrm>
            <a:off x="457200" y="1125538"/>
            <a:ext cx="822960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Conditional distribution over tags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sng">
                <a:latin typeface="Candara" pitchFamily="34" charset="0"/>
              </a:rPr>
              <a:t>given</a:t>
            </a:r>
            <a:r>
              <a:rPr lang="en-US" sz="2400">
                <a:latin typeface="Candara" pitchFamily="34" charset="0"/>
              </a:rPr>
              <a:t> words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>
                <a:latin typeface="Candara" pitchFamily="34" charset="0"/>
              </a:rPr>
              <a:t>.</a:t>
            </a:r>
          </a:p>
          <a:p>
            <a:pPr algn="ctr">
              <a:buFont typeface="Arial" charset="0"/>
              <a:buNone/>
              <a:defRPr/>
            </a:pPr>
            <a:r>
              <a:rPr lang="en-US" sz="2400">
                <a:latin typeface="Candara" pitchFamily="34" charset="0"/>
              </a:rPr>
              <a:t>The factors and Z are now specific to the sentence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>
                <a:latin typeface="Candara" pitchFamily="34" charset="0"/>
              </a:rPr>
              <a:t>.</a:t>
            </a:r>
          </a:p>
        </p:txBody>
      </p:sp>
      <p:pic>
        <p:nvPicPr>
          <p:cNvPr id="33838" name="Picture 59" descr="canstock136118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663" y="5445125"/>
            <a:ext cx="1428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7" name="Picture 63" descr="ql_c63eeb1a4596fe969f59450fc9015e97_l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8488" y="1976438"/>
            <a:ext cx="258762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TextBox 5"/>
          <p:cNvSpPr txBox="1">
            <a:spLocks noChangeArrowheads="1"/>
          </p:cNvSpPr>
          <p:nvPr/>
        </p:nvSpPr>
        <p:spPr bwMode="auto">
          <a:xfrm>
            <a:off x="457200" y="1976438"/>
            <a:ext cx="84201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>
                <a:latin typeface="Rockwell"/>
                <a:ea typeface="Rockwell"/>
                <a:cs typeface="Rockwell"/>
              </a:rPr>
              <a:t>n, v, p, d, </a:t>
            </a:r>
            <a:r>
              <a:rPr lang="en-US" sz="1800" dirty="0" smtClean="0">
                <a:latin typeface="Rockwell"/>
                <a:ea typeface="Rockwell"/>
                <a:cs typeface="Rockwell"/>
              </a:rPr>
              <a:t>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1800" dirty="0" smtClean="0">
                <a:latin typeface="Rockwell"/>
                <a:ea typeface="Rockwell"/>
                <a:cs typeface="Rockwell"/>
              </a:rPr>
              <a:t> </a:t>
            </a:r>
            <a:r>
              <a:rPr lang="en-US" sz="1800" dirty="0">
                <a:latin typeface="Rockwell"/>
                <a:ea typeface="Rockwell"/>
                <a:cs typeface="Rockwell"/>
              </a:rPr>
              <a:t>time, flies, like, an, arrow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=       </a:t>
            </a:r>
            <a:r>
              <a:rPr lang="en-US" sz="2800" dirty="0">
                <a:latin typeface="Candara" pitchFamily="34" charset="0"/>
                <a:cs typeface="Times New Roman" pitchFamily="18" charset="0"/>
              </a:rPr>
              <a:t>(4 * 8 * 5 * 3 * …)</a:t>
            </a:r>
          </a:p>
        </p:txBody>
      </p:sp>
    </p:spTree>
    <p:extLst>
      <p:ext uri="{BB962C8B-B14F-4D97-AF65-F5344CB8AC3E}">
        <p14:creationId xmlns:p14="http://schemas.microsoft.com/office/powerpoint/2010/main" val="27616891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57"/>
          <p:cNvSpPr>
            <a:spLocks noChangeArrowheads="1"/>
          </p:cNvSpPr>
          <p:nvPr/>
        </p:nvSpPr>
        <p:spPr bwMode="auto">
          <a:xfrm>
            <a:off x="809625" y="6080125"/>
            <a:ext cx="8067675" cy="777875"/>
          </a:xfrm>
          <a:prstGeom prst="cloudCallout">
            <a:avLst>
              <a:gd name="adj1" fmla="val -32292"/>
              <a:gd name="adj2" fmla="val 17449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/>
            <a:endParaRPr lang="en-US" sz="180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51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  <a:endCxn id="33" idx="0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8025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  <a:endCxn id="34" idx="0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  <a:endCxn id="36" idx="0"/>
          </p:cNvCxnSpPr>
          <p:nvPr/>
        </p:nvCxnSpPr>
        <p:spPr>
          <a:xfrm>
            <a:off x="6465888" y="4791075"/>
            <a:ext cx="9525" cy="3651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  <a:endCxn id="37" idx="0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4850"/>
            <a:ext cx="9191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70" name="Isosceles Triangle 69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1" name="Isosceles Triangle 7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2" name="Trapezoid 71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3" name="Trapezoid 72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76" name="Table 75"/>
          <p:cNvGraphicFramePr>
            <a:graphicFrameLocks noGrp="1"/>
          </p:cNvGraphicFramePr>
          <p:nvPr/>
        </p:nvGraphicFramePr>
        <p:xfrm>
          <a:off x="891600" y="4975205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4022610" y="4985447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3891A7"/>
                          </a:solidFill>
                        </a:rPr>
                        <a:t>5</a:t>
                      </a:r>
                      <a:endParaRPr lang="en-US" sz="1600" b="1" dirty="0">
                        <a:solidFill>
                          <a:srgbClr val="3891A7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33838" name="Picture 59" descr="canstock136118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663" y="5445125"/>
            <a:ext cx="1428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368815" y="4543778"/>
            <a:ext cx="914400" cy="9144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endParaRPr lang="en-US" dirty="0" smtClean="0"/>
          </a:p>
        </p:txBody>
      </p:sp>
      <p:sp>
        <p:nvSpPr>
          <p:cNvPr id="33" name="Oval 32"/>
          <p:cNvSpPr/>
          <p:nvPr/>
        </p:nvSpPr>
        <p:spPr>
          <a:xfrm>
            <a:off x="1738313" y="6216650"/>
            <a:ext cx="487362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endParaRPr lang="en-US" sz="14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3225800" y="6216650"/>
            <a:ext cx="487363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lang="en-US" sz="14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endParaRPr lang="en-US" sz="14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32525" y="6216650"/>
            <a:ext cx="485775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i="1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4</a:t>
            </a:r>
            <a:endParaRPr lang="en-US" sz="14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720013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endParaRPr lang="en-US" sz="1400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8" name="Content Placeholder 2"/>
          <p:cNvSpPr txBox="1">
            <a:spLocks/>
          </p:cNvSpPr>
          <p:nvPr/>
        </p:nvSpPr>
        <p:spPr>
          <a:xfrm>
            <a:off x="633615" y="1166519"/>
            <a:ext cx="7748385" cy="583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latin typeface="Candara" pitchFamily="34" charset="0"/>
              </a:rPr>
              <a:t>Recall: Shaded nodes in a graphical model are </a:t>
            </a:r>
            <a:r>
              <a:rPr lang="en-US" sz="2400" b="1" dirty="0" smtClean="0">
                <a:latin typeface="Candara" pitchFamily="34" charset="0"/>
              </a:rPr>
              <a:t>observed</a:t>
            </a:r>
            <a:endParaRPr lang="en-US" sz="2400" dirty="0" smtClean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75386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57"/>
          <p:cNvSpPr>
            <a:spLocks noChangeArrowheads="1"/>
          </p:cNvSpPr>
          <p:nvPr/>
        </p:nvSpPr>
        <p:spPr bwMode="auto">
          <a:xfrm>
            <a:off x="809625" y="6080125"/>
            <a:ext cx="8067675" cy="777875"/>
          </a:xfrm>
          <a:prstGeom prst="cloudCallout">
            <a:avLst>
              <a:gd name="adj1" fmla="val -32292"/>
              <a:gd name="adj2" fmla="val 17449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/>
            <a:endParaRPr lang="en-US" sz="180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52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  <a:endCxn id="33" idx="0"/>
          </p:cNvCxnSpPr>
          <p:nvPr/>
        </p:nvCxnSpPr>
        <p:spPr>
          <a:xfrm>
            <a:off x="1971676" y="4764088"/>
            <a:ext cx="10318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8025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  <a:endCxn id="34" idx="0"/>
          </p:cNvCxnSpPr>
          <p:nvPr/>
        </p:nvCxnSpPr>
        <p:spPr>
          <a:xfrm>
            <a:off x="3459957" y="4764088"/>
            <a:ext cx="9525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69669" y="4762500"/>
            <a:ext cx="10319" cy="14525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  <a:endCxn id="36" idx="0"/>
          </p:cNvCxnSpPr>
          <p:nvPr/>
        </p:nvCxnSpPr>
        <p:spPr>
          <a:xfrm>
            <a:off x="6465094" y="4764088"/>
            <a:ext cx="10319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  <a:endCxn id="37" idx="0"/>
          </p:cNvCxnSpPr>
          <p:nvPr/>
        </p:nvCxnSpPr>
        <p:spPr>
          <a:xfrm>
            <a:off x="7952582" y="4762500"/>
            <a:ext cx="10319" cy="14525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4850"/>
            <a:ext cx="9191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pic>
        <p:nvPicPr>
          <p:cNvPr id="33838" name="Picture 59" descr="canstock136118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663" y="5445125"/>
            <a:ext cx="1428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Oval 32"/>
          <p:cNvSpPr/>
          <p:nvPr/>
        </p:nvSpPr>
        <p:spPr>
          <a:xfrm>
            <a:off x="1738313" y="6216650"/>
            <a:ext cx="487362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3225800" y="6216650"/>
            <a:ext cx="487363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32525" y="6216650"/>
            <a:ext cx="485775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4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720013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633615" y="1091259"/>
            <a:ext cx="7748385" cy="733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>
                <a:latin typeface="Candara" pitchFamily="34" charset="0"/>
              </a:rPr>
              <a:t>This </a:t>
            </a:r>
            <a:r>
              <a:rPr lang="en-US" sz="2400" b="1" dirty="0" smtClean="0">
                <a:latin typeface="Candara" pitchFamily="34" charset="0"/>
              </a:rPr>
              <a:t>linear-chain CRF </a:t>
            </a:r>
            <a:r>
              <a:rPr lang="en-US" sz="2400" dirty="0" smtClean="0">
                <a:latin typeface="Candara" pitchFamily="34" charset="0"/>
              </a:rPr>
              <a:t>is just </a:t>
            </a:r>
            <a:r>
              <a:rPr lang="en-US" sz="2400" b="1" dirty="0" smtClean="0">
                <a:latin typeface="Candara" pitchFamily="34" charset="0"/>
              </a:rPr>
              <a:t>like an HMM</a:t>
            </a:r>
            <a:r>
              <a:rPr lang="en-US" sz="2400" dirty="0" smtClean="0">
                <a:latin typeface="Candara" pitchFamily="34" charset="0"/>
              </a:rPr>
              <a:t>, except that its factors are </a:t>
            </a:r>
            <a:r>
              <a:rPr lang="en-US" sz="2400" b="1" dirty="0" smtClean="0">
                <a:latin typeface="Candara" pitchFamily="34" charset="0"/>
              </a:rPr>
              <a:t>not</a:t>
            </a:r>
            <a:r>
              <a:rPr lang="en-US" sz="2400" dirty="0" smtClean="0">
                <a:latin typeface="Candara" pitchFamily="34" charset="0"/>
              </a:rPr>
              <a:t> necessarily probability distributions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5" y="2043989"/>
            <a:ext cx="7761109" cy="199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525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48842"/>
            <a:ext cx="8229600" cy="28067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Multiple Choice</a:t>
            </a:r>
            <a:r>
              <a:rPr lang="en-US" dirty="0" smtClean="0"/>
              <a:t>: Which model does the above distribution share the most in common with?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Hidden Markov Model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Bernoulli Naïve Bayes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Gaussian Naïve Bayes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Logistic Regression</a:t>
            </a:r>
          </a:p>
          <a:p>
            <a:pPr marL="914400" lvl="1" indent="-514350">
              <a:buFont typeface="+mj-lt"/>
              <a:buAutoNum type="alphaU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53</a:t>
            </a:fld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5" y="1048094"/>
            <a:ext cx="7761109" cy="199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09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57"/>
          <p:cNvSpPr>
            <a:spLocks noChangeArrowheads="1"/>
          </p:cNvSpPr>
          <p:nvPr/>
        </p:nvSpPr>
        <p:spPr bwMode="auto">
          <a:xfrm>
            <a:off x="809625" y="6080125"/>
            <a:ext cx="8067675" cy="777875"/>
          </a:xfrm>
          <a:prstGeom prst="cloudCallout">
            <a:avLst>
              <a:gd name="adj1" fmla="val -32292"/>
              <a:gd name="adj2" fmla="val 17449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400"/>
            <a:endParaRPr lang="en-US" sz="1800"/>
          </a:p>
        </p:txBody>
      </p:sp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54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  <a:endCxn id="33" idx="0"/>
          </p:cNvCxnSpPr>
          <p:nvPr/>
        </p:nvCxnSpPr>
        <p:spPr>
          <a:xfrm>
            <a:off x="1971676" y="4764088"/>
            <a:ext cx="10318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8025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  <a:endCxn id="34" idx="0"/>
          </p:cNvCxnSpPr>
          <p:nvPr/>
        </p:nvCxnSpPr>
        <p:spPr>
          <a:xfrm>
            <a:off x="3459957" y="4764088"/>
            <a:ext cx="9525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69669" y="4762500"/>
            <a:ext cx="10319" cy="14525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  <a:endCxn id="36" idx="0"/>
          </p:cNvCxnSpPr>
          <p:nvPr/>
        </p:nvCxnSpPr>
        <p:spPr>
          <a:xfrm>
            <a:off x="6465094" y="4764088"/>
            <a:ext cx="10319" cy="145256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  <a:endCxn id="37" idx="0"/>
          </p:cNvCxnSpPr>
          <p:nvPr/>
        </p:nvCxnSpPr>
        <p:spPr>
          <a:xfrm>
            <a:off x="7952582" y="4762500"/>
            <a:ext cx="10319" cy="14525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4850"/>
            <a:ext cx="9191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pic>
        <p:nvPicPr>
          <p:cNvPr id="33838" name="Picture 59" descr="canstock1361183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2663" y="5445125"/>
            <a:ext cx="1428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Oval 32"/>
          <p:cNvSpPr/>
          <p:nvPr/>
        </p:nvSpPr>
        <p:spPr>
          <a:xfrm>
            <a:off x="1738313" y="6216650"/>
            <a:ext cx="487362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1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3225800" y="6216650"/>
            <a:ext cx="487363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3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32525" y="6216650"/>
            <a:ext cx="485775" cy="493713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4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720013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r>
              <a:rPr lang="en-US" sz="1400" b="1" i="1" baseline="-25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5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633615" y="1091259"/>
            <a:ext cx="7748385" cy="733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>
                <a:latin typeface="Candara" pitchFamily="34" charset="0"/>
              </a:rPr>
              <a:t>This </a:t>
            </a:r>
            <a:r>
              <a:rPr lang="en-US" sz="2400" b="1" dirty="0" smtClean="0">
                <a:latin typeface="Candara" pitchFamily="34" charset="0"/>
              </a:rPr>
              <a:t>linear-chain CRF </a:t>
            </a:r>
            <a:r>
              <a:rPr lang="en-US" sz="2400" dirty="0" smtClean="0">
                <a:latin typeface="Candara" pitchFamily="34" charset="0"/>
              </a:rPr>
              <a:t>is just </a:t>
            </a:r>
            <a:r>
              <a:rPr lang="en-US" sz="2400" b="1" dirty="0" smtClean="0">
                <a:latin typeface="Candara" pitchFamily="34" charset="0"/>
              </a:rPr>
              <a:t>like an HMM</a:t>
            </a:r>
            <a:r>
              <a:rPr lang="en-US" sz="2400" dirty="0" smtClean="0">
                <a:latin typeface="Candara" pitchFamily="34" charset="0"/>
              </a:rPr>
              <a:t>, except that its factors are </a:t>
            </a:r>
            <a:r>
              <a:rPr lang="en-US" sz="2400" b="1" dirty="0" smtClean="0">
                <a:latin typeface="Candara" pitchFamily="34" charset="0"/>
              </a:rPr>
              <a:t>not</a:t>
            </a:r>
            <a:r>
              <a:rPr lang="en-US" sz="2400" dirty="0" smtClean="0">
                <a:latin typeface="Candara" pitchFamily="34" charset="0"/>
              </a:rPr>
              <a:t> necessarily probability distributions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5" y="2043989"/>
            <a:ext cx="7761109" cy="199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7058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55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7232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</p:cNvCxnSpPr>
          <p:nvPr/>
        </p:nvCxnSpPr>
        <p:spPr>
          <a:xfrm>
            <a:off x="6465094" y="4764088"/>
            <a:ext cx="10319" cy="3921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5644"/>
            <a:ext cx="919163" cy="15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71" name="Isosceles Triangle 70"/>
          <p:cNvSpPr/>
          <p:nvPr/>
        </p:nvSpPr>
        <p:spPr>
          <a:xfrm rot="5400000">
            <a:off x="1172369" y="5245894"/>
            <a:ext cx="952500" cy="41116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2" name="Trapezoid 71"/>
          <p:cNvSpPr/>
          <p:nvPr/>
        </p:nvSpPr>
        <p:spPr>
          <a:xfrm flipV="1">
            <a:off x="3576638" y="4100513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3" name="Trapezoid 72"/>
          <p:cNvSpPr/>
          <p:nvPr/>
        </p:nvSpPr>
        <p:spPr>
          <a:xfrm flipV="1">
            <a:off x="1997075" y="4103688"/>
            <a:ext cx="1393825" cy="300037"/>
          </a:xfrm>
          <a:prstGeom prst="trapezoid">
            <a:avLst>
              <a:gd name="adj" fmla="val 19494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76" name="Table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38937"/>
              </p:ext>
            </p:extLst>
          </p:nvPr>
        </p:nvGraphicFramePr>
        <p:xfrm>
          <a:off x="891600" y="4975205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743583"/>
              </p:ext>
            </p:extLst>
          </p:nvPr>
        </p:nvGraphicFramePr>
        <p:xfrm>
          <a:off x="1997765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22402"/>
              </p:ext>
            </p:extLst>
          </p:nvPr>
        </p:nvGraphicFramePr>
        <p:xfrm>
          <a:off x="3597127" y="2762239"/>
          <a:ext cx="1393565" cy="1337305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  <a:gridCol w="278713"/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cxnSp>
        <p:nvCxnSpPr>
          <p:cNvPr id="64" name="Straight Connector 63"/>
          <p:cNvCxnSpPr>
            <a:stCxn id="30" idx="2"/>
            <a:endCxn id="35" idx="2"/>
          </p:cNvCxnSpPr>
          <p:nvPr/>
        </p:nvCxnSpPr>
        <p:spPr>
          <a:xfrm>
            <a:off x="1973263" y="5156200"/>
            <a:ext cx="2763837" cy="1305719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0" idx="2"/>
            <a:endCxn id="35" idx="1"/>
          </p:cNvCxnSpPr>
          <p:nvPr/>
        </p:nvCxnSpPr>
        <p:spPr>
          <a:xfrm>
            <a:off x="3461544" y="5156200"/>
            <a:ext cx="1346696" cy="11311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0" idx="2"/>
            <a:endCxn id="35" idx="0"/>
          </p:cNvCxnSpPr>
          <p:nvPr/>
        </p:nvCxnSpPr>
        <p:spPr>
          <a:xfrm>
            <a:off x="4969669" y="5156200"/>
            <a:ext cx="10319" cy="10588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5" idx="2"/>
            <a:endCxn id="35" idx="7"/>
          </p:cNvCxnSpPr>
          <p:nvPr/>
        </p:nvCxnSpPr>
        <p:spPr>
          <a:xfrm flipH="1">
            <a:off x="5151735" y="5156200"/>
            <a:ext cx="1314947" cy="11311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0" idx="2"/>
            <a:endCxn id="35" idx="6"/>
          </p:cNvCxnSpPr>
          <p:nvPr/>
        </p:nvCxnSpPr>
        <p:spPr>
          <a:xfrm flipH="1">
            <a:off x="5222875" y="5156200"/>
            <a:ext cx="2732088" cy="1305719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ontent Placeholder 2"/>
          <p:cNvSpPr txBox="1">
            <a:spLocks/>
          </p:cNvSpPr>
          <p:nvPr/>
        </p:nvSpPr>
        <p:spPr>
          <a:xfrm>
            <a:off x="633615" y="1166518"/>
            <a:ext cx="7748385" cy="1307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That is the </a:t>
            </a:r>
            <a:r>
              <a:rPr lang="en-US" sz="2400" b="1" dirty="0" smtClean="0">
                <a:latin typeface="Candara" pitchFamily="34" charset="0"/>
              </a:rPr>
              <a:t>vector</a:t>
            </a:r>
            <a:r>
              <a:rPr lang="en-US" sz="2400" dirty="0" smtClean="0">
                <a:latin typeface="Candara" pitchFamily="34" charset="0"/>
              </a:rPr>
              <a:t> </a:t>
            </a:r>
            <a:r>
              <a:rPr lang="en-US" sz="2400" b="1" i="1" dirty="0" smtClean="0">
                <a:latin typeface="Times New Roman"/>
                <a:cs typeface="Times New Roman"/>
              </a:rPr>
              <a:t>X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Because it’s observed, we can condition on it for free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Conditioning is how we converted from the MRF to the CRF </a:t>
            </a:r>
            <a:br>
              <a:rPr lang="en-US" sz="2400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(i.e. when taking a slice of the emission factors)</a:t>
            </a:r>
            <a:endParaRPr lang="en-US" sz="2400" dirty="0">
              <a:latin typeface="Candara" pitchFamily="34" charset="0"/>
            </a:endParaRPr>
          </a:p>
        </p:txBody>
      </p:sp>
      <p:cxnSp>
        <p:nvCxnSpPr>
          <p:cNvPr id="75" name="Straight Connector 74"/>
          <p:cNvCxnSpPr>
            <a:stCxn id="38" idx="2"/>
            <a:endCxn id="35" idx="2"/>
          </p:cNvCxnSpPr>
          <p:nvPr/>
        </p:nvCxnSpPr>
        <p:spPr>
          <a:xfrm>
            <a:off x="2715419" y="4645025"/>
            <a:ext cx="2021681" cy="181689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48" idx="2"/>
            <a:endCxn id="35" idx="0"/>
          </p:cNvCxnSpPr>
          <p:nvPr/>
        </p:nvCxnSpPr>
        <p:spPr>
          <a:xfrm>
            <a:off x="4202907" y="4645025"/>
            <a:ext cx="777081" cy="15700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53" idx="2"/>
            <a:endCxn id="35" idx="0"/>
          </p:cNvCxnSpPr>
          <p:nvPr/>
        </p:nvCxnSpPr>
        <p:spPr>
          <a:xfrm flipH="1">
            <a:off x="4979988" y="4643438"/>
            <a:ext cx="733425" cy="15716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8" idx="2"/>
            <a:endCxn id="35" idx="6"/>
          </p:cNvCxnSpPr>
          <p:nvPr/>
        </p:nvCxnSpPr>
        <p:spPr>
          <a:xfrm flipH="1">
            <a:off x="5222875" y="4645025"/>
            <a:ext cx="1985963" cy="181689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Isosceles Triangle 69"/>
          <p:cNvSpPr/>
          <p:nvPr/>
        </p:nvSpPr>
        <p:spPr>
          <a:xfrm rot="5400000" flipV="1">
            <a:off x="3331369" y="5236369"/>
            <a:ext cx="952500" cy="430212"/>
          </a:xfrm>
          <a:prstGeom prst="triangle">
            <a:avLst>
              <a:gd name="adj" fmla="val 539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aphicFrame>
        <p:nvGraphicFramePr>
          <p:cNvPr id="83" name="Table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261294"/>
              </p:ext>
            </p:extLst>
          </p:nvPr>
        </p:nvGraphicFramePr>
        <p:xfrm>
          <a:off x="4022610" y="4985447"/>
          <a:ext cx="557426" cy="106984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278713"/>
                <a:gridCol w="278713"/>
              </a:tblGrid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v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n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p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  <a:tr h="2674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Rockwell"/>
                          <a:cs typeface="Rockwell"/>
                        </a:rPr>
                        <a:t>d</a:t>
                      </a:r>
                      <a:endParaRPr lang="en-US" sz="1600" dirty="0">
                        <a:latin typeface="Rockwell"/>
                        <a:cs typeface="Rockwel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0.2</a:t>
                      </a:r>
                      <a:endParaRPr lang="en-US" sz="16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72358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56</a:t>
            </a:fld>
            <a:endParaRPr lang="en-US"/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1387475" y="5746750"/>
            <a:ext cx="7261225" cy="333375"/>
            <a:chOff x="492120" y="3950977"/>
            <a:chExt cx="8067290" cy="370958"/>
          </a:xfrm>
        </p:grpSpPr>
        <p:sp>
          <p:nvSpPr>
            <p:cNvPr id="51248" name="TextBox 40"/>
            <p:cNvSpPr txBox="1">
              <a:spLocks noChangeArrowheads="1"/>
            </p:cNvSpPr>
            <p:nvPr/>
          </p:nvSpPr>
          <p:spPr bwMode="auto">
            <a:xfrm>
              <a:off x="492120" y="3962637"/>
              <a:ext cx="1330509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49" name="TextBox 41"/>
            <p:cNvSpPr txBox="1">
              <a:spLocks noChangeArrowheads="1"/>
            </p:cNvSpPr>
            <p:nvPr/>
          </p:nvSpPr>
          <p:spPr bwMode="auto">
            <a:xfrm>
              <a:off x="3769260" y="395097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0" name="TextBox 42"/>
            <p:cNvSpPr txBox="1">
              <a:spLocks noChangeArrowheads="1"/>
            </p:cNvSpPr>
            <p:nvPr/>
          </p:nvSpPr>
          <p:spPr bwMode="auto">
            <a:xfrm>
              <a:off x="2084801" y="3957332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1" name="TextBox 43"/>
            <p:cNvSpPr txBox="1">
              <a:spLocks noChangeArrowheads="1"/>
            </p:cNvSpPr>
            <p:nvPr/>
          </p:nvSpPr>
          <p:spPr bwMode="auto">
            <a:xfrm>
              <a:off x="5446910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51252" name="TextBox 44"/>
            <p:cNvSpPr txBox="1">
              <a:spLocks noChangeArrowheads="1"/>
            </p:cNvSpPr>
            <p:nvPr/>
          </p:nvSpPr>
          <p:spPr bwMode="auto">
            <a:xfrm>
              <a:off x="7108264" y="3962637"/>
              <a:ext cx="1451146" cy="359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600">
                <a:latin typeface="Rockwell"/>
                <a:ea typeface="Rockwell"/>
                <a:cs typeface="Rockwell"/>
              </a:endParaRPr>
            </a:p>
          </p:txBody>
        </p:sp>
      </p:grp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7232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  <a:endCxn id="35" idx="0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</p:cNvCxnSpPr>
          <p:nvPr/>
        </p:nvCxnSpPr>
        <p:spPr>
          <a:xfrm>
            <a:off x="6465094" y="4764088"/>
            <a:ext cx="10319" cy="3921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5644"/>
            <a:ext cx="919163" cy="15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35" name="Oval 34"/>
          <p:cNvSpPr/>
          <p:nvPr/>
        </p:nvSpPr>
        <p:spPr>
          <a:xfrm>
            <a:off x="4737100" y="6215063"/>
            <a:ext cx="485775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X</a:t>
            </a:r>
            <a:endParaRPr lang="en-US" sz="14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cxnSp>
        <p:nvCxnSpPr>
          <p:cNvPr id="64" name="Straight Connector 63"/>
          <p:cNvCxnSpPr>
            <a:stCxn id="30" idx="2"/>
            <a:endCxn id="35" idx="2"/>
          </p:cNvCxnSpPr>
          <p:nvPr/>
        </p:nvCxnSpPr>
        <p:spPr>
          <a:xfrm>
            <a:off x="1973263" y="5156200"/>
            <a:ext cx="2763837" cy="1305719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40" idx="2"/>
            <a:endCxn id="35" idx="1"/>
          </p:cNvCxnSpPr>
          <p:nvPr/>
        </p:nvCxnSpPr>
        <p:spPr>
          <a:xfrm>
            <a:off x="3461544" y="5156200"/>
            <a:ext cx="1346696" cy="11311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0" idx="2"/>
            <a:endCxn id="35" idx="0"/>
          </p:cNvCxnSpPr>
          <p:nvPr/>
        </p:nvCxnSpPr>
        <p:spPr>
          <a:xfrm>
            <a:off x="4969669" y="5156200"/>
            <a:ext cx="10319" cy="105886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5" idx="2"/>
            <a:endCxn id="35" idx="7"/>
          </p:cNvCxnSpPr>
          <p:nvPr/>
        </p:nvCxnSpPr>
        <p:spPr>
          <a:xfrm flipH="1">
            <a:off x="5151735" y="5156200"/>
            <a:ext cx="1314947" cy="11311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0" idx="2"/>
            <a:endCxn id="35" idx="6"/>
          </p:cNvCxnSpPr>
          <p:nvPr/>
        </p:nvCxnSpPr>
        <p:spPr>
          <a:xfrm flipH="1">
            <a:off x="5222875" y="5156200"/>
            <a:ext cx="2732088" cy="1305719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38" idx="2"/>
            <a:endCxn id="35" idx="2"/>
          </p:cNvCxnSpPr>
          <p:nvPr/>
        </p:nvCxnSpPr>
        <p:spPr>
          <a:xfrm>
            <a:off x="2715419" y="4645025"/>
            <a:ext cx="2021681" cy="181689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48" idx="2"/>
            <a:endCxn id="35" idx="0"/>
          </p:cNvCxnSpPr>
          <p:nvPr/>
        </p:nvCxnSpPr>
        <p:spPr>
          <a:xfrm>
            <a:off x="4202907" y="4645025"/>
            <a:ext cx="777081" cy="15700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53" idx="2"/>
            <a:endCxn id="35" idx="0"/>
          </p:cNvCxnSpPr>
          <p:nvPr/>
        </p:nvCxnSpPr>
        <p:spPr>
          <a:xfrm flipH="1">
            <a:off x="4979988" y="4643438"/>
            <a:ext cx="733425" cy="15716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8" idx="2"/>
            <a:endCxn id="35" idx="6"/>
          </p:cNvCxnSpPr>
          <p:nvPr/>
        </p:nvCxnSpPr>
        <p:spPr>
          <a:xfrm flipH="1">
            <a:off x="5222875" y="4645025"/>
            <a:ext cx="1985963" cy="1816894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Content Placeholder 2"/>
          <p:cNvSpPr txBox="1">
            <a:spLocks/>
          </p:cNvSpPr>
          <p:nvPr/>
        </p:nvSpPr>
        <p:spPr>
          <a:xfrm>
            <a:off x="633615" y="1166519"/>
            <a:ext cx="7748385" cy="9595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This is the </a:t>
            </a:r>
            <a:r>
              <a:rPr lang="en-US" sz="2400" b="1" dirty="0" smtClean="0">
                <a:latin typeface="Candara" pitchFamily="34" charset="0"/>
              </a:rPr>
              <a:t>standard</a:t>
            </a:r>
            <a:r>
              <a:rPr lang="en-US" sz="2400" dirty="0" smtClean="0">
                <a:latin typeface="Candara" pitchFamily="34" charset="0"/>
              </a:rPr>
              <a:t> linear-chain CRF definition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It permits rich, overlapping features of the vector </a:t>
            </a:r>
            <a:r>
              <a:rPr lang="en-US" sz="2400" b="1" i="1" dirty="0">
                <a:latin typeface="Times New Roman"/>
                <a:cs typeface="Times New Roman"/>
              </a:rPr>
              <a:t>X</a:t>
            </a:r>
            <a:endParaRPr lang="en-US" sz="2400" dirty="0">
              <a:latin typeface="Candara" pitchFamily="34" charset="0"/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9" y="2238963"/>
            <a:ext cx="7274201" cy="182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887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Conditional Random Field (CRF)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E1305-9F92-454B-9B87-61E2CA86FBAA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728788" y="4270375"/>
            <a:ext cx="485775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Connector 30"/>
          <p:cNvCxnSpPr>
            <a:stCxn id="29" idx="4"/>
          </p:cNvCxnSpPr>
          <p:nvPr/>
        </p:nvCxnSpPr>
        <p:spPr>
          <a:xfrm>
            <a:off x="1971675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6"/>
            <a:endCxn id="39" idx="2"/>
          </p:cNvCxnSpPr>
          <p:nvPr/>
        </p:nvCxnSpPr>
        <p:spPr>
          <a:xfrm>
            <a:off x="2214563" y="4517232"/>
            <a:ext cx="1001712" cy="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595563" y="4406900"/>
            <a:ext cx="239712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16275" y="4270375"/>
            <a:ext cx="487363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>
            <a:stCxn id="39" idx="4"/>
          </p:cNvCxnSpPr>
          <p:nvPr/>
        </p:nvCxnSpPr>
        <p:spPr>
          <a:xfrm>
            <a:off x="3460750" y="4778375"/>
            <a:ext cx="0" cy="37782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9" idx="6"/>
            <a:endCxn id="49" idx="2"/>
          </p:cNvCxnSpPr>
          <p:nvPr/>
        </p:nvCxnSpPr>
        <p:spPr>
          <a:xfrm flipV="1">
            <a:off x="3703638" y="4514850"/>
            <a:ext cx="1022350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083050" y="4406900"/>
            <a:ext cx="239713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5988" y="4268788"/>
            <a:ext cx="487362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1" name="Straight Connector 50"/>
          <p:cNvCxnSpPr>
            <a:stCxn id="49" idx="4"/>
          </p:cNvCxnSpPr>
          <p:nvPr/>
        </p:nvCxnSpPr>
        <p:spPr>
          <a:xfrm>
            <a:off x="4970463" y="4776788"/>
            <a:ext cx="0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9" idx="6"/>
            <a:endCxn id="54" idx="2"/>
          </p:cNvCxnSpPr>
          <p:nvPr/>
        </p:nvCxnSpPr>
        <p:spPr>
          <a:xfrm>
            <a:off x="5213350" y="4514850"/>
            <a:ext cx="1008063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594350" y="4405313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21413" y="4270375"/>
            <a:ext cx="487362" cy="493713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6" name="Straight Connector 55"/>
          <p:cNvCxnSpPr>
            <a:stCxn id="54" idx="4"/>
          </p:cNvCxnSpPr>
          <p:nvPr/>
        </p:nvCxnSpPr>
        <p:spPr>
          <a:xfrm>
            <a:off x="6465094" y="4764088"/>
            <a:ext cx="10319" cy="3921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6"/>
            <a:endCxn id="59" idx="2"/>
          </p:cNvCxnSpPr>
          <p:nvPr/>
        </p:nvCxnSpPr>
        <p:spPr>
          <a:xfrm flipV="1">
            <a:off x="6708775" y="4514850"/>
            <a:ext cx="1000125" cy="317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89775" y="4406900"/>
            <a:ext cx="238125" cy="238125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8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08900" y="4268788"/>
            <a:ext cx="487363" cy="49371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sz="1600" i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sz="1600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1" name="Straight Connector 60"/>
          <p:cNvCxnSpPr>
            <a:stCxn id="59" idx="4"/>
          </p:cNvCxnSpPr>
          <p:nvPr/>
        </p:nvCxnSpPr>
        <p:spPr>
          <a:xfrm>
            <a:off x="7953375" y="4776788"/>
            <a:ext cx="9525" cy="3794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8542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41688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49813" y="4918075"/>
            <a:ext cx="239712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46825" y="4918075"/>
            <a:ext cx="239713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7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35900" y="4918075"/>
            <a:ext cx="238125" cy="238125"/>
          </a:xfrm>
          <a:prstGeom prst="rect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Connector 61"/>
          <p:cNvCxnSpPr>
            <a:stCxn id="66" idx="6"/>
            <a:endCxn id="29" idx="2"/>
          </p:cNvCxnSpPr>
          <p:nvPr/>
        </p:nvCxnSpPr>
        <p:spPr>
          <a:xfrm>
            <a:off x="809625" y="4515644"/>
            <a:ext cx="919163" cy="158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149350" y="4418013"/>
            <a:ext cx="238125" cy="239712"/>
          </a:xfrm>
          <a:prstGeom prst="rect">
            <a:avLst/>
          </a:prstGeom>
          <a:solidFill>
            <a:srgbClr val="0000FF"/>
          </a:solidFill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ψ</a:t>
            </a:r>
            <a:r>
              <a:rPr lang="en-US" sz="1400" baseline="-250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22263" y="4268788"/>
            <a:ext cx="487362" cy="493712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Rockwell"/>
                <a:cs typeface="Rockwell"/>
              </a:rPr>
              <a:t>&lt;START&gt;</a:t>
            </a:r>
          </a:p>
        </p:txBody>
      </p:sp>
      <p:sp>
        <p:nvSpPr>
          <p:cNvPr id="78" name="Content Placeholder 2"/>
          <p:cNvSpPr txBox="1">
            <a:spLocks/>
          </p:cNvSpPr>
          <p:nvPr/>
        </p:nvSpPr>
        <p:spPr>
          <a:xfrm>
            <a:off x="633615" y="1166519"/>
            <a:ext cx="7748385" cy="9595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This is the </a:t>
            </a:r>
            <a:r>
              <a:rPr lang="en-US" sz="2400" b="1" dirty="0" smtClean="0">
                <a:latin typeface="Candara" pitchFamily="34" charset="0"/>
              </a:rPr>
              <a:t>standard</a:t>
            </a:r>
            <a:r>
              <a:rPr lang="en-US" sz="2400" dirty="0" smtClean="0">
                <a:latin typeface="Candara" pitchFamily="34" charset="0"/>
              </a:rPr>
              <a:t> linear-chain CRF definition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400" dirty="0" smtClean="0">
                <a:latin typeface="Candara" pitchFamily="34" charset="0"/>
              </a:rPr>
              <a:t>It permits rich, overlapping features of the vector </a:t>
            </a:r>
            <a:r>
              <a:rPr lang="en-US" sz="2400" b="1" i="1" dirty="0">
                <a:latin typeface="Times New Roman"/>
                <a:cs typeface="Times New Roman"/>
              </a:rPr>
              <a:t>X</a:t>
            </a:r>
            <a:endParaRPr lang="en-US" sz="2400" dirty="0">
              <a:latin typeface="Candara" pitchFamily="34" charset="0"/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9" y="2238963"/>
            <a:ext cx="7274201" cy="1824449"/>
          </a:xfrm>
          <a:prstGeom prst="rect">
            <a:avLst/>
          </a:prstGeom>
        </p:spPr>
      </p:pic>
      <p:sp>
        <p:nvSpPr>
          <p:cNvPr id="71" name="Content Placeholder 5"/>
          <p:cNvSpPr txBox="1">
            <a:spLocks/>
          </p:cNvSpPr>
          <p:nvPr/>
        </p:nvSpPr>
        <p:spPr>
          <a:xfrm>
            <a:off x="322263" y="5588989"/>
            <a:ext cx="4648200" cy="1132486"/>
          </a:xfrm>
          <a:prstGeom prst="rect">
            <a:avLst/>
          </a:prstGeom>
          <a:solidFill>
            <a:schemeClr val="accent2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Visual Notation:</a:t>
            </a:r>
            <a:r>
              <a:rPr lang="en-US" dirty="0" smtClean="0"/>
              <a:t> Usually we draw a CRF </a:t>
            </a:r>
            <a:r>
              <a:rPr lang="en-US" b="1" dirty="0" smtClean="0"/>
              <a:t>without</a:t>
            </a:r>
            <a:r>
              <a:rPr lang="en-US" dirty="0" smtClean="0"/>
              <a:t> showing the variable corresponding to 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6022621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Forward-backward algorithm</a:t>
            </a:r>
            <a:br>
              <a:rPr lang="en-US" dirty="0" smtClean="0"/>
            </a:br>
            <a:r>
              <a:rPr lang="en-US" dirty="0" smtClean="0"/>
              <a:t>for linear-chain CRF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306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CRF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59</a:t>
            </a:fld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210760"/>
            <a:ext cx="5219700" cy="50448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topology of the graphical model for a CRF doesn’t have to be a chain</a:t>
            </a:r>
            <a:endParaRPr lang="en-US" dirty="0"/>
          </a:p>
        </p:txBody>
      </p:sp>
      <p:grpSp>
        <p:nvGrpSpPr>
          <p:cNvPr id="16" name="Group 158"/>
          <p:cNvGrpSpPr>
            <a:grpSpLocks/>
          </p:cNvGrpSpPr>
          <p:nvPr/>
        </p:nvGrpSpPr>
        <p:grpSpPr bwMode="auto">
          <a:xfrm>
            <a:off x="4217988" y="1296988"/>
            <a:ext cx="7113587" cy="5178425"/>
            <a:chOff x="2657" y="817"/>
            <a:chExt cx="4481" cy="3262"/>
          </a:xfrm>
        </p:grpSpPr>
        <p:sp>
          <p:nvSpPr>
            <p:cNvPr id="17" name="Oval 16"/>
            <p:cNvSpPr/>
            <p:nvPr/>
          </p:nvSpPr>
          <p:spPr>
            <a:xfrm>
              <a:off x="2876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9" name="Straight Connector 18"/>
            <p:cNvCxnSpPr>
              <a:stCxn id="17" idx="4"/>
              <a:endCxn id="18" idx="0"/>
            </p:cNvCxnSpPr>
            <p:nvPr/>
          </p:nvCxnSpPr>
          <p:spPr>
            <a:xfrm>
              <a:off x="3027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7" idx="6"/>
              <a:endCxn id="22" idx="2"/>
            </p:cNvCxnSpPr>
            <p:nvPr/>
          </p:nvCxnSpPr>
          <p:spPr>
            <a:xfrm>
              <a:off x="3177" y="3184"/>
              <a:ext cx="617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794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4" name="Straight Connector 23"/>
            <p:cNvCxnSpPr>
              <a:stCxn id="22" idx="4"/>
              <a:endCxn id="23" idx="0"/>
            </p:cNvCxnSpPr>
            <p:nvPr/>
          </p:nvCxnSpPr>
          <p:spPr>
            <a:xfrm>
              <a:off x="3945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2" idx="6"/>
              <a:endCxn id="26" idx="2"/>
            </p:cNvCxnSpPr>
            <p:nvPr/>
          </p:nvCxnSpPr>
          <p:spPr>
            <a:xfrm flipV="1">
              <a:off x="4095" y="3182"/>
              <a:ext cx="63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4727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8" name="Straight Connector 27"/>
            <p:cNvCxnSpPr>
              <a:stCxn id="26" idx="4"/>
              <a:endCxn id="27" idx="0"/>
            </p:cNvCxnSpPr>
            <p:nvPr/>
          </p:nvCxnSpPr>
          <p:spPr>
            <a:xfrm>
              <a:off x="4877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6" idx="6"/>
              <a:endCxn id="30" idx="2"/>
            </p:cNvCxnSpPr>
            <p:nvPr/>
          </p:nvCxnSpPr>
          <p:spPr>
            <a:xfrm>
              <a:off x="5027" y="3182"/>
              <a:ext cx="622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5649" y="3031"/>
              <a:ext cx="301" cy="305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2" name="Straight Connector 31"/>
            <p:cNvCxnSpPr>
              <a:stCxn id="30" idx="4"/>
              <a:endCxn id="31" idx="0"/>
            </p:cNvCxnSpPr>
            <p:nvPr/>
          </p:nvCxnSpPr>
          <p:spPr>
            <a:xfrm>
              <a:off x="5800" y="3336"/>
              <a:ext cx="6" cy="30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30" idx="6"/>
              <a:endCxn id="35" idx="2"/>
            </p:cNvCxnSpPr>
            <p:nvPr/>
          </p:nvCxnSpPr>
          <p:spPr>
            <a:xfrm flipV="1">
              <a:off x="5950" y="3182"/>
              <a:ext cx="618" cy="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568" y="3030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7" name="Straight Connector 36"/>
            <p:cNvCxnSpPr>
              <a:stCxn id="35" idx="4"/>
              <a:endCxn id="36" idx="0"/>
            </p:cNvCxnSpPr>
            <p:nvPr/>
          </p:nvCxnSpPr>
          <p:spPr>
            <a:xfrm>
              <a:off x="6718" y="3334"/>
              <a:ext cx="6" cy="30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96"/>
            <p:cNvGrpSpPr>
              <a:grpSpLocks/>
            </p:cNvGrpSpPr>
            <p:nvPr/>
          </p:nvGrpSpPr>
          <p:grpSpPr bwMode="auto">
            <a:xfrm>
              <a:off x="2657" y="3873"/>
              <a:ext cx="4481" cy="206"/>
              <a:chOff x="492120" y="3950977"/>
              <a:chExt cx="8067290" cy="370958"/>
            </a:xfrm>
          </p:grpSpPr>
          <p:sp>
            <p:nvSpPr>
              <p:cNvPr id="126" name="TextBox 117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127" name="TextBox 118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128" name="TextBox 119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129" name="TextBox 120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130" name="TextBox 121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39" name="Oval 38"/>
            <p:cNvSpPr/>
            <p:nvPr/>
          </p:nvSpPr>
          <p:spPr>
            <a:xfrm>
              <a:off x="5980" y="2413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058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1" name="Straight Connector 40"/>
            <p:cNvCxnSpPr>
              <a:stCxn id="40" idx="1"/>
              <a:endCxn id="30" idx="0"/>
            </p:cNvCxnSpPr>
            <p:nvPr/>
          </p:nvCxnSpPr>
          <p:spPr>
            <a:xfrm flipH="1">
              <a:off x="5800" y="2870"/>
              <a:ext cx="258" cy="16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40" idx="0"/>
              <a:endCxn id="39" idx="4"/>
            </p:cNvCxnSpPr>
            <p:nvPr/>
          </p:nvCxnSpPr>
          <p:spPr>
            <a:xfrm flipH="1" flipV="1">
              <a:off x="6130" y="2717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40" idx="3"/>
              <a:endCxn id="35" idx="0"/>
            </p:cNvCxnSpPr>
            <p:nvPr/>
          </p:nvCxnSpPr>
          <p:spPr>
            <a:xfrm>
              <a:off x="6206" y="2870"/>
              <a:ext cx="512" cy="16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4823" y="1319"/>
              <a:ext cx="301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5" name="Straight Connector 44"/>
            <p:cNvCxnSpPr>
              <a:stCxn id="124" idx="1"/>
              <a:endCxn id="22" idx="0"/>
            </p:cNvCxnSpPr>
            <p:nvPr/>
          </p:nvCxnSpPr>
          <p:spPr>
            <a:xfrm flipH="1">
              <a:off x="3945" y="1776"/>
              <a:ext cx="956" cy="125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24" idx="0"/>
              <a:endCxn id="44" idx="4"/>
            </p:cNvCxnSpPr>
            <p:nvPr/>
          </p:nvCxnSpPr>
          <p:spPr>
            <a:xfrm flipH="1" flipV="1">
              <a:off x="4973" y="1623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24" idx="3"/>
              <a:endCxn id="48" idx="0"/>
            </p:cNvCxnSpPr>
            <p:nvPr/>
          </p:nvCxnSpPr>
          <p:spPr>
            <a:xfrm>
              <a:off x="5048" y="1776"/>
              <a:ext cx="518" cy="71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5416" y="184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9" name="Straight Connector 48"/>
            <p:cNvCxnSpPr>
              <a:stCxn id="125" idx="1"/>
              <a:endCxn id="26" idx="0"/>
            </p:cNvCxnSpPr>
            <p:nvPr/>
          </p:nvCxnSpPr>
          <p:spPr>
            <a:xfrm flipH="1">
              <a:off x="4877" y="2314"/>
              <a:ext cx="617" cy="71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25" idx="0"/>
              <a:endCxn id="48" idx="4"/>
            </p:cNvCxnSpPr>
            <p:nvPr/>
          </p:nvCxnSpPr>
          <p:spPr>
            <a:xfrm flipH="1" flipV="1">
              <a:off x="5566" y="2151"/>
              <a:ext cx="1" cy="8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25" idx="3"/>
              <a:endCxn id="39" idx="0"/>
            </p:cNvCxnSpPr>
            <p:nvPr/>
          </p:nvCxnSpPr>
          <p:spPr>
            <a:xfrm>
              <a:off x="5641" y="2314"/>
              <a:ext cx="489" cy="9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4190" y="817"/>
              <a:ext cx="300" cy="3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sz="14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4" name="Straight Connector 53"/>
            <p:cNvCxnSpPr>
              <a:stCxn id="53" idx="1"/>
              <a:endCxn id="17" idx="0"/>
            </p:cNvCxnSpPr>
            <p:nvPr/>
          </p:nvCxnSpPr>
          <p:spPr>
            <a:xfrm flipH="1">
              <a:off x="3027" y="1274"/>
              <a:ext cx="1241" cy="175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3" idx="0"/>
              <a:endCxn id="52" idx="4"/>
            </p:cNvCxnSpPr>
            <p:nvPr/>
          </p:nvCxnSpPr>
          <p:spPr>
            <a:xfrm flipH="1" flipV="1">
              <a:off x="4340" y="1121"/>
              <a:ext cx="2" cy="79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53" idx="3"/>
              <a:endCxn id="44" idx="0"/>
            </p:cNvCxnSpPr>
            <p:nvPr/>
          </p:nvCxnSpPr>
          <p:spPr>
            <a:xfrm>
              <a:off x="4415" y="1274"/>
              <a:ext cx="558" cy="45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8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0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1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3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4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5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7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8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9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1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2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3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4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6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7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2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3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4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6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7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Rectangle 92"/>
            <p:cNvSpPr/>
            <p:nvPr/>
          </p:nvSpPr>
          <p:spPr>
            <a:xfrm>
              <a:off x="6185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9" name="Rectangle 94"/>
            <p:cNvSpPr/>
            <p:nvPr/>
          </p:nvSpPr>
          <p:spPr>
            <a:xfrm>
              <a:off x="6650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732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1" name="Rectangle 84"/>
            <p:cNvSpPr/>
            <p:nvPr/>
          </p:nvSpPr>
          <p:spPr>
            <a:xfrm>
              <a:off x="480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Rectangle 79"/>
            <p:cNvSpPr/>
            <p:nvPr/>
          </p:nvSpPr>
          <p:spPr>
            <a:xfrm>
              <a:off x="3877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3" name="Rectangle 77"/>
            <p:cNvSpPr/>
            <p:nvPr/>
          </p:nvSpPr>
          <p:spPr>
            <a:xfrm>
              <a:off x="341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4" name="Rectangle 74"/>
            <p:cNvSpPr/>
            <p:nvPr/>
          </p:nvSpPr>
          <p:spPr>
            <a:xfrm>
              <a:off x="295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5" name="Rectangle 113"/>
            <p:cNvSpPr/>
            <p:nvPr/>
          </p:nvSpPr>
          <p:spPr>
            <a:xfrm>
              <a:off x="4268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Rectangle 98"/>
            <p:cNvSpPr/>
            <p:nvPr/>
          </p:nvSpPr>
          <p:spPr>
            <a:xfrm>
              <a:off x="6067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Rectangle 92"/>
            <p:cNvSpPr/>
            <p:nvPr/>
          </p:nvSpPr>
          <p:spPr>
            <a:xfrm>
              <a:off x="6194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8" name="Rectangle 94"/>
            <p:cNvSpPr/>
            <p:nvPr/>
          </p:nvSpPr>
          <p:spPr>
            <a:xfrm>
              <a:off x="6659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9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9" name="Rectangle 89"/>
            <p:cNvSpPr/>
            <p:nvPr/>
          </p:nvSpPr>
          <p:spPr>
            <a:xfrm>
              <a:off x="5741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0" name="Rectangle 84"/>
            <p:cNvSpPr/>
            <p:nvPr/>
          </p:nvSpPr>
          <p:spPr>
            <a:xfrm>
              <a:off x="4818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1" name="Rectangle 79"/>
            <p:cNvSpPr/>
            <p:nvPr/>
          </p:nvSpPr>
          <p:spPr>
            <a:xfrm>
              <a:off x="3886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2" name="Rectangle 77"/>
            <p:cNvSpPr/>
            <p:nvPr/>
          </p:nvSpPr>
          <p:spPr>
            <a:xfrm>
              <a:off x="3421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3" name="Rectangle 74"/>
            <p:cNvSpPr/>
            <p:nvPr/>
          </p:nvSpPr>
          <p:spPr>
            <a:xfrm>
              <a:off x="2968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4" name="Rectangle 113"/>
            <p:cNvSpPr/>
            <p:nvPr/>
          </p:nvSpPr>
          <p:spPr>
            <a:xfrm>
              <a:off x="4277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Rectangle 98"/>
            <p:cNvSpPr/>
            <p:nvPr/>
          </p:nvSpPr>
          <p:spPr>
            <a:xfrm>
              <a:off x="6075" y="2796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10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6" name="Rectangle 92"/>
            <p:cNvSpPr/>
            <p:nvPr/>
          </p:nvSpPr>
          <p:spPr>
            <a:xfrm>
              <a:off x="6202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8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7" name="Rectangle 94"/>
            <p:cNvSpPr/>
            <p:nvPr/>
          </p:nvSpPr>
          <p:spPr>
            <a:xfrm>
              <a:off x="6667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Rectangle 89"/>
            <p:cNvSpPr/>
            <p:nvPr/>
          </p:nvSpPr>
          <p:spPr>
            <a:xfrm>
              <a:off x="5749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7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09" name="Rectangle 84"/>
            <p:cNvSpPr/>
            <p:nvPr/>
          </p:nvSpPr>
          <p:spPr>
            <a:xfrm>
              <a:off x="4826" y="3643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5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0" name="Rectangle 79"/>
            <p:cNvSpPr/>
            <p:nvPr/>
          </p:nvSpPr>
          <p:spPr>
            <a:xfrm>
              <a:off x="3894" y="3644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3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1" name="Rectangle 77"/>
            <p:cNvSpPr/>
            <p:nvPr/>
          </p:nvSpPr>
          <p:spPr>
            <a:xfrm>
              <a:off x="3429" y="3103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2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Rectangle 74"/>
            <p:cNvSpPr/>
            <p:nvPr/>
          </p:nvSpPr>
          <p:spPr>
            <a:xfrm>
              <a:off x="2976" y="3644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i="1" baseline="-25000" dirty="0">
                  <a:solidFill>
                    <a:schemeClr val="bg1"/>
                  </a:solidFill>
                  <a:latin typeface="Times New Roman"/>
                  <a:cs typeface="Times New Roman"/>
                </a:rPr>
                <a:t>1</a:t>
              </a:r>
              <a:endParaRPr lang="en-US" sz="1400" i="1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3" name="Rectangle 113"/>
            <p:cNvSpPr/>
            <p:nvPr/>
          </p:nvSpPr>
          <p:spPr>
            <a:xfrm>
              <a:off x="4285" y="1200"/>
              <a:ext cx="147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Rectangle 98"/>
            <p:cNvSpPr/>
            <p:nvPr/>
          </p:nvSpPr>
          <p:spPr>
            <a:xfrm>
              <a:off x="6075" y="2798"/>
              <a:ext cx="148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Rectangle 92"/>
            <p:cNvSpPr/>
            <p:nvPr/>
          </p:nvSpPr>
          <p:spPr>
            <a:xfrm>
              <a:off x="6202" y="3105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Rectangle 89"/>
            <p:cNvSpPr/>
            <p:nvPr/>
          </p:nvSpPr>
          <p:spPr>
            <a:xfrm>
              <a:off x="5749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Rectangle 84"/>
            <p:cNvSpPr/>
            <p:nvPr/>
          </p:nvSpPr>
          <p:spPr>
            <a:xfrm>
              <a:off x="4826" y="3645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Rectangle 79"/>
            <p:cNvSpPr/>
            <p:nvPr/>
          </p:nvSpPr>
          <p:spPr>
            <a:xfrm>
              <a:off x="3894" y="3646"/>
              <a:ext cx="148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Rectangle 77"/>
            <p:cNvSpPr/>
            <p:nvPr/>
          </p:nvSpPr>
          <p:spPr>
            <a:xfrm>
              <a:off x="3356" y="3105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{1,2}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Rectangle 74"/>
            <p:cNvSpPr/>
            <p:nvPr/>
          </p:nvSpPr>
          <p:spPr>
            <a:xfrm>
              <a:off x="2976" y="3646"/>
              <a:ext cx="147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Rectangle 113"/>
            <p:cNvSpPr/>
            <p:nvPr/>
          </p:nvSpPr>
          <p:spPr>
            <a:xfrm>
              <a:off x="4222" y="1202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{1,8,9}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2" name="Rectangle 113"/>
            <p:cNvSpPr/>
            <p:nvPr/>
          </p:nvSpPr>
          <p:spPr>
            <a:xfrm>
              <a:off x="4838" y="1699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{2,7,8}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Rectangle 113"/>
            <p:cNvSpPr/>
            <p:nvPr/>
          </p:nvSpPr>
          <p:spPr>
            <a:xfrm>
              <a:off x="5424" y="2208"/>
              <a:ext cx="272" cy="148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{3,6,7}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Rectangle 77"/>
            <p:cNvSpPr/>
            <p:nvPr/>
          </p:nvSpPr>
          <p:spPr>
            <a:xfrm>
              <a:off x="4272" y="3108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{2,3}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Rectangle 77"/>
            <p:cNvSpPr/>
            <p:nvPr/>
          </p:nvSpPr>
          <p:spPr>
            <a:xfrm>
              <a:off x="5184" y="3102"/>
              <a:ext cx="292" cy="147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400" i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400" i="1" baseline="-25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{3,4}</a:t>
              </a:r>
              <a:endParaRPr lang="en-US" sz="14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3095626"/>
            <a:ext cx="6311900" cy="11557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9049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CRF 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21184"/>
            <a:ext cx="8229600" cy="373440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Define each potential function in terms of a fixed set of feature functions: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60</a:t>
            </a:fld>
            <a:endParaRPr lang="en-US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92" y="1365484"/>
            <a:ext cx="6311900" cy="1155700"/>
          </a:xfrm>
          <a:prstGeom prst="rect">
            <a:avLst/>
          </a:prstGeom>
          <a:solidFill>
            <a:srgbClr val="7EC3D4"/>
          </a:solidFill>
        </p:spPr>
      </p:pic>
      <p:grpSp>
        <p:nvGrpSpPr>
          <p:cNvPr id="13" name="Group 12"/>
          <p:cNvGrpSpPr/>
          <p:nvPr/>
        </p:nvGrpSpPr>
        <p:grpSpPr>
          <a:xfrm>
            <a:off x="306681" y="4009039"/>
            <a:ext cx="7746054" cy="1940409"/>
            <a:chOff x="306681" y="4315178"/>
            <a:chExt cx="7746054" cy="1940409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744820" y="4979244"/>
              <a:ext cx="0" cy="46695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2582047" y="4979244"/>
              <a:ext cx="0" cy="46695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06681" y="5502233"/>
              <a:ext cx="1687165" cy="75335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600" dirty="0" smtClean="0"/>
                <a:t>Predicted</a:t>
              </a:r>
              <a:br>
                <a:rPr lang="en-US" sz="2600" dirty="0" smtClean="0"/>
              </a:br>
              <a:r>
                <a:rPr lang="en-US" sz="2600" dirty="0" smtClean="0"/>
                <a:t>variables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58310" y="5502233"/>
              <a:ext cx="1790020" cy="75335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600" dirty="0" smtClean="0"/>
                <a:t>Observed</a:t>
              </a:r>
              <a:br>
                <a:rPr lang="en-US" sz="2600" dirty="0" smtClean="0"/>
              </a:br>
              <a:r>
                <a:rPr lang="en-US" sz="2600" dirty="0" smtClean="0"/>
                <a:t>variables</a:t>
              </a:r>
            </a:p>
          </p:txBody>
        </p:sp>
        <p:pic>
          <p:nvPicPr>
            <p:cNvPr id="12" name="Picture 11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43" y="4315178"/>
              <a:ext cx="7356592" cy="525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864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02067" y="4778361"/>
            <a:ext cx="7095359" cy="1143249"/>
            <a:chOff x="1602067" y="5489733"/>
            <a:chExt cx="7095359" cy="1143249"/>
          </a:xfrm>
        </p:grpSpPr>
        <p:sp>
          <p:nvSpPr>
            <p:cNvPr id="69" name="AutoShape 57"/>
            <p:cNvSpPr>
              <a:spLocks noChangeArrowheads="1"/>
            </p:cNvSpPr>
            <p:nvPr/>
          </p:nvSpPr>
          <p:spPr bwMode="auto">
            <a:xfrm>
              <a:off x="1602067" y="5855107"/>
              <a:ext cx="7095359" cy="777875"/>
            </a:xfrm>
            <a:prstGeom prst="cloudCallout">
              <a:avLst>
                <a:gd name="adj1" fmla="val -15232"/>
                <a:gd name="adj2" fmla="val 46949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 sz="1800"/>
            </a:p>
          </p:txBody>
        </p:sp>
        <p:pic>
          <p:nvPicPr>
            <p:cNvPr id="70" name="Picture 59" descr="canstock1361183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41104" y="5489733"/>
              <a:ext cx="1178336" cy="1029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CRF 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Define each potential function in terms of a fixed set of feature functions: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61</a:t>
            </a:fld>
            <a:endParaRPr lang="en-US"/>
          </a:p>
        </p:txBody>
      </p:sp>
      <p:grpSp>
        <p:nvGrpSpPr>
          <p:cNvPr id="39" name="Group 2"/>
          <p:cNvGrpSpPr>
            <a:grpSpLocks/>
          </p:cNvGrpSpPr>
          <p:nvPr/>
        </p:nvGrpSpPr>
        <p:grpSpPr bwMode="auto">
          <a:xfrm>
            <a:off x="1724037" y="4240041"/>
            <a:ext cx="7260585" cy="1811337"/>
            <a:chOff x="1388485" y="2330663"/>
            <a:chExt cx="7260561" cy="1812059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1388485" y="3808860"/>
              <a:ext cx="7260561" cy="333862"/>
              <a:chOff x="492120" y="3950977"/>
              <a:chExt cx="8067290" cy="370958"/>
            </a:xfrm>
          </p:grpSpPr>
          <p:sp>
            <p:nvSpPr>
              <p:cNvPr id="72" name="TextBox 40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dirty="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73" name="TextBox 41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dirty="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74" name="TextBox 42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dirty="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75" name="TextBox 43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dirty="0">
                  <a:latin typeface="Rockwell"/>
                  <a:ea typeface="Rockwell"/>
                  <a:cs typeface="Rockwell"/>
                </a:endParaRPr>
              </a:p>
            </p:txBody>
          </p:sp>
          <p:sp>
            <p:nvSpPr>
              <p:cNvPr id="76" name="TextBox 44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dirty="0">
                  <a:latin typeface="Rockwell"/>
                  <a:ea typeface="Rockwell"/>
                  <a:cs typeface="Rockwell"/>
                </a:endParaRPr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1738682" y="3345479"/>
              <a:ext cx="487360" cy="493910"/>
            </a:xfrm>
            <a:prstGeom prst="ellipse">
              <a:avLst/>
            </a:prstGeom>
            <a:noFill/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time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3226164" y="3345479"/>
              <a:ext cx="487361" cy="493910"/>
            </a:xfrm>
            <a:prstGeom prst="ellipse">
              <a:avLst/>
            </a:prstGeom>
            <a:noFill/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flies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4737459" y="3343892"/>
              <a:ext cx="485773" cy="493909"/>
            </a:xfrm>
            <a:prstGeom prst="ellipse">
              <a:avLst/>
            </a:prstGeom>
            <a:noFill/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like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6232879" y="3345479"/>
              <a:ext cx="485773" cy="493910"/>
            </a:xfrm>
            <a:prstGeom prst="ellipse">
              <a:avLst/>
            </a:prstGeom>
            <a:noFill/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an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7720362" y="3343892"/>
              <a:ext cx="485773" cy="493909"/>
            </a:xfrm>
            <a:prstGeom prst="ellipse">
              <a:avLst/>
            </a:prstGeom>
            <a:noFill/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Rockwell"/>
                  <a:cs typeface="Rockwell"/>
                </a:rPr>
                <a:t>arrow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1729157" y="2332251"/>
              <a:ext cx="485773" cy="493910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47" name="Straight Connector 46"/>
            <p:cNvCxnSpPr>
              <a:stCxn id="46" idx="4"/>
              <a:endCxn id="64" idx="0"/>
            </p:cNvCxnSpPr>
            <p:nvPr/>
          </p:nvCxnSpPr>
          <p:spPr>
            <a:xfrm>
              <a:off x="1972044" y="2826160"/>
              <a:ext cx="1587" cy="15404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46" idx="6"/>
              <a:endCxn id="50" idx="2"/>
            </p:cNvCxnSpPr>
            <p:nvPr/>
          </p:nvCxnSpPr>
          <p:spPr>
            <a:xfrm>
              <a:off x="2214931" y="2579999"/>
              <a:ext cx="1001709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2595929" y="2468830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216639" y="2332251"/>
              <a:ext cx="487361" cy="493910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cxnSp>
          <p:nvCxnSpPr>
            <p:cNvPr id="51" name="Straight Connector 50"/>
            <p:cNvCxnSpPr>
              <a:stCxn id="50" idx="4"/>
              <a:endCxn id="65" idx="0"/>
            </p:cNvCxnSpPr>
            <p:nvPr/>
          </p:nvCxnSpPr>
          <p:spPr>
            <a:xfrm>
              <a:off x="3460320" y="2826160"/>
              <a:ext cx="1587" cy="15404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50" idx="6"/>
              <a:endCxn id="54" idx="2"/>
            </p:cNvCxnSpPr>
            <p:nvPr/>
          </p:nvCxnSpPr>
          <p:spPr>
            <a:xfrm flipV="1">
              <a:off x="3704001" y="2576823"/>
              <a:ext cx="1022347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4083411" y="2468830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726347" y="2330663"/>
              <a:ext cx="487360" cy="4939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cxnSp>
          <p:nvCxnSpPr>
            <p:cNvPr id="55" name="Straight Connector 54"/>
            <p:cNvCxnSpPr>
              <a:stCxn id="54" idx="4"/>
              <a:endCxn id="66" idx="0"/>
            </p:cNvCxnSpPr>
            <p:nvPr/>
          </p:nvCxnSpPr>
          <p:spPr>
            <a:xfrm>
              <a:off x="4970027" y="2824572"/>
              <a:ext cx="0" cy="15563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54" idx="6"/>
              <a:endCxn id="58" idx="2"/>
            </p:cNvCxnSpPr>
            <p:nvPr/>
          </p:nvCxnSpPr>
          <p:spPr>
            <a:xfrm>
              <a:off x="5213708" y="2576823"/>
              <a:ext cx="1008060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5594706" y="2467242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6221767" y="2332251"/>
              <a:ext cx="487360" cy="493910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cxnSp>
          <p:nvCxnSpPr>
            <p:cNvPr id="59" name="Straight Connector 58"/>
            <p:cNvCxnSpPr>
              <a:stCxn id="58" idx="4"/>
              <a:endCxn id="67" idx="0"/>
            </p:cNvCxnSpPr>
            <p:nvPr/>
          </p:nvCxnSpPr>
          <p:spPr>
            <a:xfrm>
              <a:off x="6465447" y="2826160"/>
              <a:ext cx="1588" cy="15404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8" idx="6"/>
              <a:endCxn id="62" idx="2"/>
            </p:cNvCxnSpPr>
            <p:nvPr/>
          </p:nvCxnSpPr>
          <p:spPr>
            <a:xfrm flipV="1">
              <a:off x="6709128" y="2576823"/>
              <a:ext cx="1000122" cy="317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7090126" y="2468830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7709249" y="2330663"/>
              <a:ext cx="487361" cy="4939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cxnSp>
          <p:nvCxnSpPr>
            <p:cNvPr id="63" name="Straight Connector 62"/>
            <p:cNvCxnSpPr>
              <a:stCxn id="62" idx="4"/>
              <a:endCxn id="68" idx="0"/>
            </p:cNvCxnSpPr>
            <p:nvPr/>
          </p:nvCxnSpPr>
          <p:spPr>
            <a:xfrm>
              <a:off x="7952930" y="2824572"/>
              <a:ext cx="2381" cy="155637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185456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34205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850172" y="2980209"/>
              <a:ext cx="239711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347179" y="2980209"/>
              <a:ext cx="239712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836249" y="2980209"/>
              <a:ext cx="238124" cy="238220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1400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14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</p:grpSp>
      <p:pic>
        <p:nvPicPr>
          <p:cNvPr id="93" name="Picture 9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29" y="5387725"/>
            <a:ext cx="508000" cy="292100"/>
          </a:xfrm>
          <a:prstGeom prst="rect">
            <a:avLst/>
          </a:prstGeom>
        </p:spPr>
      </p:pic>
      <p:pic>
        <p:nvPicPr>
          <p:cNvPr id="94" name="Picture 9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429" y="4324178"/>
            <a:ext cx="495300" cy="330200"/>
          </a:xfrm>
          <a:prstGeom prst="rect">
            <a:avLst/>
          </a:prstGeom>
        </p:spPr>
      </p:pic>
      <p:sp>
        <p:nvSpPr>
          <p:cNvPr id="95" name="Left Brace 94"/>
          <p:cNvSpPr/>
          <p:nvPr/>
        </p:nvSpPr>
        <p:spPr>
          <a:xfrm>
            <a:off x="1390876" y="4031894"/>
            <a:ext cx="413231" cy="109555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Left Brace 95"/>
          <p:cNvSpPr/>
          <p:nvPr/>
        </p:nvSpPr>
        <p:spPr>
          <a:xfrm>
            <a:off x="1368710" y="5279853"/>
            <a:ext cx="413231" cy="4667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46" y="2419187"/>
            <a:ext cx="7356592" cy="5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2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2040170" y="6062765"/>
            <a:ext cx="4646986" cy="934347"/>
            <a:chOff x="1989096" y="5609346"/>
            <a:chExt cx="4646986" cy="934347"/>
          </a:xfrm>
        </p:grpSpPr>
        <p:sp>
          <p:nvSpPr>
            <p:cNvPr id="63" name="AutoShape 57"/>
            <p:cNvSpPr>
              <a:spLocks noChangeArrowheads="1"/>
            </p:cNvSpPr>
            <p:nvPr/>
          </p:nvSpPr>
          <p:spPr bwMode="auto">
            <a:xfrm>
              <a:off x="1989096" y="5965709"/>
              <a:ext cx="4646986" cy="577984"/>
            </a:xfrm>
            <a:prstGeom prst="cloudCallout">
              <a:avLst>
                <a:gd name="adj1" fmla="val -13275"/>
                <a:gd name="adj2" fmla="val 46949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 sz="1800"/>
            </a:p>
          </p:txBody>
        </p:sp>
        <p:pic>
          <p:nvPicPr>
            <p:cNvPr id="64" name="Picture 59" descr="canstock13611836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5833" y="5609346"/>
              <a:ext cx="861537" cy="752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CRF 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Define each potential function in terms of a fixed set of feature functions: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62</a:t>
            </a:fld>
            <a:endParaRPr lang="en-US"/>
          </a:p>
        </p:txBody>
      </p:sp>
      <p:grpSp>
        <p:nvGrpSpPr>
          <p:cNvPr id="69" name="Group 4"/>
          <p:cNvGrpSpPr>
            <a:grpSpLocks/>
          </p:cNvGrpSpPr>
          <p:nvPr/>
        </p:nvGrpSpPr>
        <p:grpSpPr bwMode="auto">
          <a:xfrm>
            <a:off x="2270296" y="3507180"/>
            <a:ext cx="4400550" cy="3203575"/>
            <a:chOff x="2243302" y="1613365"/>
            <a:chExt cx="4401149" cy="3204211"/>
          </a:xfrm>
        </p:grpSpPr>
        <p:sp>
          <p:nvSpPr>
            <p:cNvPr id="70" name="Oval 69"/>
            <p:cNvSpPr/>
            <p:nvPr/>
          </p:nvSpPr>
          <p:spPr>
            <a:xfrm>
              <a:off x="2459231" y="3788672"/>
              <a:ext cx="295315" cy="2985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540204" y="4390453"/>
              <a:ext cx="144483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7" name="Straight Connector 76"/>
            <p:cNvCxnSpPr>
              <a:stCxn id="70" idx="4"/>
              <a:endCxn id="71" idx="0"/>
            </p:cNvCxnSpPr>
            <p:nvPr/>
          </p:nvCxnSpPr>
          <p:spPr>
            <a:xfrm>
              <a:off x="2606888" y="4087181"/>
              <a:ext cx="4764" cy="30327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0" idx="6"/>
              <a:endCxn id="80" idx="2"/>
            </p:cNvCxnSpPr>
            <p:nvPr/>
          </p:nvCxnSpPr>
          <p:spPr>
            <a:xfrm>
              <a:off x="2754547" y="3937926"/>
              <a:ext cx="606508" cy="0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>
              <a:off x="2984765" y="3858536"/>
              <a:ext cx="144483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3361054" y="3788672"/>
              <a:ext cx="293727" cy="298509"/>
            </a:xfrm>
            <a:prstGeom prst="ellipse">
              <a:avLst/>
            </a:prstGeom>
            <a:solidFill>
              <a:schemeClr val="accent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v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442027" y="4390453"/>
              <a:ext cx="144483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2" name="Straight Connector 81"/>
            <p:cNvCxnSpPr>
              <a:stCxn id="80" idx="4"/>
              <a:endCxn id="81" idx="0"/>
            </p:cNvCxnSpPr>
            <p:nvPr/>
          </p:nvCxnSpPr>
          <p:spPr>
            <a:xfrm>
              <a:off x="3508711" y="4087181"/>
              <a:ext cx="4764" cy="30327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80" idx="6"/>
              <a:endCxn id="85" idx="2"/>
            </p:cNvCxnSpPr>
            <p:nvPr/>
          </p:nvCxnSpPr>
          <p:spPr>
            <a:xfrm flipV="1">
              <a:off x="3654781" y="3936338"/>
              <a:ext cx="620797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3886588" y="3858536"/>
              <a:ext cx="144483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4275579" y="3787083"/>
              <a:ext cx="295315" cy="298509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p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358140" y="4388866"/>
              <a:ext cx="144482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9" name="Straight Connector 88"/>
            <p:cNvCxnSpPr>
              <a:stCxn id="85" idx="4"/>
              <a:endCxn id="88" idx="0"/>
            </p:cNvCxnSpPr>
            <p:nvPr/>
          </p:nvCxnSpPr>
          <p:spPr>
            <a:xfrm>
              <a:off x="4423236" y="4085593"/>
              <a:ext cx="6351" cy="30327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5" idx="6"/>
              <a:endCxn id="92" idx="2"/>
            </p:cNvCxnSpPr>
            <p:nvPr/>
          </p:nvCxnSpPr>
          <p:spPr>
            <a:xfrm>
              <a:off x="4570894" y="3936338"/>
              <a:ext cx="611270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90"/>
            <p:cNvSpPr/>
            <p:nvPr/>
          </p:nvSpPr>
          <p:spPr>
            <a:xfrm>
              <a:off x="4801112" y="3856947"/>
              <a:ext cx="146070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6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2164" y="3788672"/>
              <a:ext cx="295315" cy="298509"/>
            </a:xfrm>
            <a:prstGeom prst="ellipse">
              <a:avLst/>
            </a:prstGeom>
            <a:solidFill>
              <a:schemeClr val="accent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d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263138" y="4390453"/>
              <a:ext cx="144482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4" name="Straight Connector 93"/>
            <p:cNvCxnSpPr>
              <a:stCxn id="92" idx="4"/>
              <a:endCxn id="93" idx="0"/>
            </p:cNvCxnSpPr>
            <p:nvPr/>
          </p:nvCxnSpPr>
          <p:spPr>
            <a:xfrm>
              <a:off x="5329822" y="4087181"/>
              <a:ext cx="6351" cy="30327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92" idx="6"/>
              <a:endCxn id="97" idx="2"/>
            </p:cNvCxnSpPr>
            <p:nvPr/>
          </p:nvCxnSpPr>
          <p:spPr>
            <a:xfrm flipV="1">
              <a:off x="5477479" y="3936338"/>
              <a:ext cx="606508" cy="158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5707699" y="3858536"/>
              <a:ext cx="144482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8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6083987" y="3787083"/>
              <a:ext cx="295315" cy="298509"/>
            </a:xfrm>
            <a:prstGeom prst="ellipse">
              <a:avLst/>
            </a:prstGeom>
            <a:solidFill>
              <a:schemeClr val="accent4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n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6164961" y="4388866"/>
              <a:ext cx="144482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9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9" name="Straight Connector 98"/>
            <p:cNvCxnSpPr>
              <a:stCxn id="97" idx="4"/>
              <a:endCxn id="98" idx="0"/>
            </p:cNvCxnSpPr>
            <p:nvPr/>
          </p:nvCxnSpPr>
          <p:spPr>
            <a:xfrm>
              <a:off x="6231645" y="4085593"/>
              <a:ext cx="6351" cy="30327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" name="Group 28"/>
            <p:cNvGrpSpPr>
              <a:grpSpLocks/>
            </p:cNvGrpSpPr>
            <p:nvPr/>
          </p:nvGrpSpPr>
          <p:grpSpPr bwMode="auto">
            <a:xfrm>
              <a:off x="2243302" y="4615198"/>
              <a:ext cx="4401149" cy="202378"/>
              <a:chOff x="492120" y="3950977"/>
              <a:chExt cx="8067290" cy="370958"/>
            </a:xfrm>
          </p:grpSpPr>
          <p:sp>
            <p:nvSpPr>
              <p:cNvPr id="121" name="TextBox 49"/>
              <p:cNvSpPr txBox="1">
                <a:spLocks noChangeArrowheads="1"/>
              </p:cNvSpPr>
              <p:nvPr/>
            </p:nvSpPr>
            <p:spPr bwMode="auto">
              <a:xfrm>
                <a:off x="492120" y="3962637"/>
                <a:ext cx="1330509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time</a:t>
                </a:r>
              </a:p>
            </p:txBody>
          </p:sp>
          <p:sp>
            <p:nvSpPr>
              <p:cNvPr id="122" name="TextBox 50"/>
              <p:cNvSpPr txBox="1">
                <a:spLocks noChangeArrowheads="1"/>
              </p:cNvSpPr>
              <p:nvPr/>
            </p:nvSpPr>
            <p:spPr bwMode="auto">
              <a:xfrm>
                <a:off x="3769260" y="395097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like</a:t>
                </a:r>
              </a:p>
            </p:txBody>
          </p:sp>
          <p:sp>
            <p:nvSpPr>
              <p:cNvPr id="123" name="TextBox 51"/>
              <p:cNvSpPr txBox="1">
                <a:spLocks noChangeArrowheads="1"/>
              </p:cNvSpPr>
              <p:nvPr/>
            </p:nvSpPr>
            <p:spPr bwMode="auto">
              <a:xfrm>
                <a:off x="2084801" y="3957332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flies</a:t>
                </a:r>
              </a:p>
            </p:txBody>
          </p:sp>
          <p:sp>
            <p:nvSpPr>
              <p:cNvPr id="124" name="TextBox 52"/>
              <p:cNvSpPr txBox="1">
                <a:spLocks noChangeArrowheads="1"/>
              </p:cNvSpPr>
              <p:nvPr/>
            </p:nvSpPr>
            <p:spPr bwMode="auto">
              <a:xfrm>
                <a:off x="5446910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an</a:t>
                </a:r>
              </a:p>
            </p:txBody>
          </p:sp>
          <p:sp>
            <p:nvSpPr>
              <p:cNvPr id="125" name="TextBox 53"/>
              <p:cNvSpPr txBox="1">
                <a:spLocks noChangeArrowheads="1"/>
              </p:cNvSpPr>
              <p:nvPr/>
            </p:nvSpPr>
            <p:spPr bwMode="auto">
              <a:xfrm>
                <a:off x="7108264" y="3962637"/>
                <a:ext cx="1451146" cy="359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600" dirty="0">
                    <a:latin typeface="Rockwell"/>
                    <a:ea typeface="Rockwell"/>
                    <a:cs typeface="Rockwell"/>
                  </a:rPr>
                  <a:t>arrow</a:t>
                </a:r>
              </a:p>
            </p:txBody>
          </p:sp>
        </p:grpSp>
        <p:sp>
          <p:nvSpPr>
            <p:cNvPr id="101" name="Oval 100"/>
            <p:cNvSpPr/>
            <p:nvPr/>
          </p:nvSpPr>
          <p:spPr>
            <a:xfrm>
              <a:off x="5506058" y="3180538"/>
              <a:ext cx="295315" cy="30009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schemeClr val="tx1"/>
                  </a:solidFill>
                  <a:latin typeface="Rockwell"/>
                  <a:cs typeface="Rockwell"/>
                </a:rPr>
                <a:t>np</a:t>
              </a:r>
              <a:endParaRPr lang="en-US" sz="16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583857" y="3558438"/>
              <a:ext cx="144482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10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3" name="Straight Connector 102"/>
            <p:cNvCxnSpPr>
              <a:stCxn id="102" idx="1"/>
              <a:endCxn id="92" idx="0"/>
            </p:cNvCxnSpPr>
            <p:nvPr/>
          </p:nvCxnSpPr>
          <p:spPr>
            <a:xfrm flipH="1">
              <a:off x="5329822" y="3629890"/>
              <a:ext cx="254035" cy="15878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02" idx="0"/>
              <a:endCxn id="101" idx="4"/>
            </p:cNvCxnSpPr>
            <p:nvPr/>
          </p:nvCxnSpPr>
          <p:spPr>
            <a:xfrm flipH="1" flipV="1">
              <a:off x="5653716" y="3480636"/>
              <a:ext cx="3175" cy="778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102" idx="3"/>
              <a:endCxn id="97" idx="0"/>
            </p:cNvCxnSpPr>
            <p:nvPr/>
          </p:nvCxnSpPr>
          <p:spPr>
            <a:xfrm>
              <a:off x="5728338" y="3629890"/>
              <a:ext cx="503307" cy="15719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4370842" y="2105588"/>
              <a:ext cx="295315" cy="30009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schemeClr val="tx1"/>
                  </a:solidFill>
                  <a:latin typeface="Rockwell"/>
                  <a:cs typeface="Rockwell"/>
                </a:rPr>
                <a:t>vp</a:t>
              </a:r>
              <a:endParaRPr lang="en-US" sz="16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447052" y="2483488"/>
              <a:ext cx="144482" cy="14449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12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8" name="Straight Connector 107"/>
            <p:cNvCxnSpPr>
              <a:stCxn id="107" idx="1"/>
              <a:endCxn id="80" idx="0"/>
            </p:cNvCxnSpPr>
            <p:nvPr/>
          </p:nvCxnSpPr>
          <p:spPr>
            <a:xfrm flipH="1">
              <a:off x="3508711" y="2554939"/>
              <a:ext cx="938341" cy="123373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07" idx="0"/>
              <a:endCxn id="106" idx="4"/>
            </p:cNvCxnSpPr>
            <p:nvPr/>
          </p:nvCxnSpPr>
          <p:spPr>
            <a:xfrm flipH="1" flipV="1">
              <a:off x="4518499" y="2405684"/>
              <a:ext cx="1588" cy="77803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7" idx="3"/>
              <a:endCxn id="111" idx="0"/>
            </p:cNvCxnSpPr>
            <p:nvPr/>
          </p:nvCxnSpPr>
          <p:spPr>
            <a:xfrm>
              <a:off x="4591534" y="2554939"/>
              <a:ext cx="509657" cy="69864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4953533" y="2624803"/>
              <a:ext cx="295315" cy="29850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schemeClr val="tx1"/>
                  </a:solidFill>
                  <a:latin typeface="Rockwell"/>
                  <a:cs typeface="Rockwell"/>
                </a:rPr>
                <a:t>pp</a:t>
              </a:r>
              <a:endParaRPr lang="en-US" sz="16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029743" y="3012230"/>
              <a:ext cx="144483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11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3" name="Straight Connector 112"/>
            <p:cNvCxnSpPr>
              <a:stCxn id="112" idx="1"/>
              <a:endCxn id="85" idx="0"/>
            </p:cNvCxnSpPr>
            <p:nvPr/>
          </p:nvCxnSpPr>
          <p:spPr>
            <a:xfrm flipH="1">
              <a:off x="4423236" y="3083682"/>
              <a:ext cx="606508" cy="7034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12" idx="0"/>
              <a:endCxn id="111" idx="4"/>
            </p:cNvCxnSpPr>
            <p:nvPr/>
          </p:nvCxnSpPr>
          <p:spPr>
            <a:xfrm flipH="1" flipV="1">
              <a:off x="5101191" y="2923312"/>
              <a:ext cx="0" cy="88918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>
              <a:stCxn id="112" idx="3"/>
              <a:endCxn id="101" idx="0"/>
            </p:cNvCxnSpPr>
            <p:nvPr/>
          </p:nvCxnSpPr>
          <p:spPr>
            <a:xfrm>
              <a:off x="5174226" y="3083682"/>
              <a:ext cx="479490" cy="9685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3748457" y="1613365"/>
              <a:ext cx="295315" cy="2985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chemeClr val="tx1"/>
                  </a:solidFill>
                  <a:latin typeface="Rockwell"/>
                  <a:cs typeface="Rockwell"/>
                </a:rPr>
                <a:t>s</a:t>
              </a: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826254" y="1989677"/>
              <a:ext cx="144483" cy="144492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ψ</a:t>
              </a:r>
              <a:r>
                <a:rPr lang="en-US" sz="8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13</a:t>
              </a:r>
              <a:endParaRPr lang="en-US" sz="8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8" name="Straight Connector 117"/>
            <p:cNvCxnSpPr>
              <a:stCxn id="117" idx="1"/>
              <a:endCxn id="70" idx="0"/>
            </p:cNvCxnSpPr>
            <p:nvPr/>
          </p:nvCxnSpPr>
          <p:spPr>
            <a:xfrm flipH="1">
              <a:off x="2606888" y="2062716"/>
              <a:ext cx="1219366" cy="1725956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stCxn id="117" idx="0"/>
              <a:endCxn id="116" idx="4"/>
            </p:cNvCxnSpPr>
            <p:nvPr/>
          </p:nvCxnSpPr>
          <p:spPr>
            <a:xfrm flipH="1" flipV="1">
              <a:off x="3896114" y="1911874"/>
              <a:ext cx="1588" cy="7780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17" idx="3"/>
              <a:endCxn id="106" idx="0"/>
            </p:cNvCxnSpPr>
            <p:nvPr/>
          </p:nvCxnSpPr>
          <p:spPr>
            <a:xfrm>
              <a:off x="3970737" y="2062716"/>
              <a:ext cx="547762" cy="42872"/>
            </a:xfrm>
            <a:prstGeom prst="lin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6" name="Picture 12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710" y="6429375"/>
            <a:ext cx="508000" cy="292100"/>
          </a:xfrm>
          <a:prstGeom prst="rect">
            <a:avLst/>
          </a:prstGeom>
        </p:spPr>
      </p:pic>
      <p:pic>
        <p:nvPicPr>
          <p:cNvPr id="127" name="Picture 12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710" y="4610482"/>
            <a:ext cx="495300" cy="330200"/>
          </a:xfrm>
          <a:prstGeom prst="rect">
            <a:avLst/>
          </a:prstGeom>
        </p:spPr>
      </p:pic>
      <p:sp>
        <p:nvSpPr>
          <p:cNvPr id="128" name="Left Brace 127"/>
          <p:cNvSpPr/>
          <p:nvPr/>
        </p:nvSpPr>
        <p:spPr>
          <a:xfrm>
            <a:off x="1804107" y="3581539"/>
            <a:ext cx="413231" cy="244908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Left Brace 128"/>
          <p:cNvSpPr/>
          <p:nvPr/>
        </p:nvSpPr>
        <p:spPr>
          <a:xfrm>
            <a:off x="1785691" y="6321503"/>
            <a:ext cx="413231" cy="4667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0" y="2494447"/>
            <a:ext cx="7356592" cy="5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61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Belief Propagation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Exact inference for tree-structured factor graphs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4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Inference for </a:t>
            </a:r>
            <a:r>
              <a:rPr lang="en-US" b="1" dirty="0" smtClean="0">
                <a:solidFill>
                  <a:schemeClr val="accent3"/>
                </a:solidFill>
              </a:rPr>
              <a:t>HMMs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Sum-product BP on </a:t>
            </a:r>
            <a:r>
              <a:rPr lang="en-US" b="1" dirty="0" smtClean="0">
                <a:solidFill>
                  <a:schemeClr val="accent3"/>
                </a:solidFill>
              </a:rPr>
              <a:t>an HMM </a:t>
            </a:r>
            <a:r>
              <a:rPr lang="en-US" dirty="0" smtClean="0"/>
              <a:t>is called the </a:t>
            </a:r>
            <a:r>
              <a:rPr lang="en-US" b="1" dirty="0" smtClean="0"/>
              <a:t>forward-backward algorithm</a:t>
            </a:r>
          </a:p>
          <a:p>
            <a:r>
              <a:rPr lang="en-US" dirty="0" smtClean="0"/>
              <a:t>Max-product BP on </a:t>
            </a:r>
            <a:r>
              <a:rPr lang="en-US" b="1" dirty="0" smtClean="0">
                <a:solidFill>
                  <a:srgbClr val="C32D2E"/>
                </a:solidFill>
              </a:rPr>
              <a:t>an HMM </a:t>
            </a:r>
            <a:r>
              <a:rPr lang="en-US" dirty="0" smtClean="0"/>
              <a:t>is called the </a:t>
            </a:r>
            <a:r>
              <a:rPr lang="en-US" b="1" dirty="0" smtClean="0"/>
              <a:t>Viterbi algorithm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Inference for </a:t>
            </a:r>
            <a:r>
              <a:rPr lang="en-US" b="1" dirty="0" smtClean="0">
                <a:solidFill>
                  <a:srgbClr val="84AA33"/>
                </a:solidFill>
              </a:rPr>
              <a:t>CRFs</a:t>
            </a:r>
            <a:endParaRPr lang="en-US" b="1" dirty="0">
              <a:solidFill>
                <a:srgbClr val="84AA3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Sum-product BP on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b="1" dirty="0" smtClean="0">
                <a:solidFill>
                  <a:srgbClr val="84AA33"/>
                </a:solidFill>
              </a:rPr>
              <a:t>a CRF </a:t>
            </a:r>
            <a:r>
              <a:rPr lang="en-US" dirty="0" smtClean="0"/>
              <a:t>is called the </a:t>
            </a:r>
            <a:r>
              <a:rPr lang="en-US" b="1" dirty="0" smtClean="0"/>
              <a:t>forward-backward algorithm</a:t>
            </a:r>
          </a:p>
          <a:p>
            <a:r>
              <a:rPr lang="en-US" dirty="0" smtClean="0"/>
              <a:t>Max-product BP on </a:t>
            </a:r>
            <a:r>
              <a:rPr lang="en-US" b="1" dirty="0" smtClean="0">
                <a:solidFill>
                  <a:srgbClr val="84AA33"/>
                </a:solidFill>
              </a:rPr>
              <a:t>a CRF </a:t>
            </a:r>
            <a:r>
              <a:rPr lang="en-US" dirty="0" smtClean="0"/>
              <a:t>is called the </a:t>
            </a:r>
            <a:r>
              <a:rPr lang="en-US" b="1" dirty="0" smtClean="0"/>
              <a:t>Viterbi algorithm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8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ChangeArrowheads="1"/>
          </p:cNvSpPr>
          <p:nvPr/>
        </p:nvSpPr>
        <p:spPr bwMode="auto">
          <a:xfrm>
            <a:off x="4046538" y="1828800"/>
            <a:ext cx="1295400" cy="1295400"/>
          </a:xfrm>
          <a:prstGeom prst="cloudCallout">
            <a:avLst>
              <a:gd name="adj1" fmla="val 1593"/>
              <a:gd name="adj2" fmla="val 74264"/>
            </a:avLst>
          </a:prstGeom>
          <a:solidFill>
            <a:srgbClr val="FED46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2000">
              <a:latin typeface="Comic Sans MS" pitchFamily="66" charset="0"/>
            </a:endParaRPr>
          </a:p>
        </p:txBody>
      </p:sp>
      <p:sp>
        <p:nvSpPr>
          <p:cNvPr id="70658" name="Freeform 85"/>
          <p:cNvSpPr>
            <a:spLocks noChangeArrowheads="1"/>
          </p:cNvSpPr>
          <p:nvPr/>
        </p:nvSpPr>
        <p:spPr bwMode="auto">
          <a:xfrm>
            <a:off x="4038600" y="3048000"/>
            <a:ext cx="1295400" cy="1295400"/>
          </a:xfrm>
          <a:custGeom>
            <a:avLst/>
            <a:gdLst>
              <a:gd name="T0" fmla="*/ 97906 w 1298089"/>
              <a:gd name="T1" fmla="*/ 61521 h 1253266"/>
              <a:gd name="T2" fmla="*/ 172672 w 1298089"/>
              <a:gd name="T3" fmla="*/ 1218115 h 1253266"/>
              <a:gd name="T4" fmla="*/ 1133942 w 1298089"/>
              <a:gd name="T5" fmla="*/ 1230417 h 1253266"/>
              <a:gd name="T6" fmla="*/ 1101900 w 1298089"/>
              <a:gd name="T7" fmla="*/ 0 h 1253266"/>
              <a:gd name="T8" fmla="*/ 0 60000 65536"/>
              <a:gd name="T9" fmla="*/ 0 60000 65536"/>
              <a:gd name="T10" fmla="*/ 0 60000 65536"/>
              <a:gd name="T11" fmla="*/ 0 60000 65536"/>
              <a:gd name="T12" fmla="*/ 0 w 1298089"/>
              <a:gd name="T13" fmla="*/ 0 h 1253266"/>
              <a:gd name="T14" fmla="*/ 1298089 w 1298089"/>
              <a:gd name="T15" fmla="*/ 1253266 h 12532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8089" h="1253266">
                <a:moveTo>
                  <a:pt x="98611" y="53788"/>
                </a:moveTo>
                <a:cubicBezTo>
                  <a:pt x="49305" y="474233"/>
                  <a:pt x="0" y="894678"/>
                  <a:pt x="173915" y="1065007"/>
                </a:cubicBezTo>
                <a:cubicBezTo>
                  <a:pt x="347830" y="1235336"/>
                  <a:pt x="986117" y="1253266"/>
                  <a:pt x="1142103" y="1075765"/>
                </a:cubicBezTo>
                <a:cubicBezTo>
                  <a:pt x="1298089" y="898264"/>
                  <a:pt x="1203959" y="449132"/>
                  <a:pt x="1109830" y="0"/>
                </a:cubicBezTo>
              </a:path>
            </a:pathLst>
          </a:custGeom>
          <a:noFill/>
          <a:ln w="222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9" name="Slide Number Placeholder 4"/>
          <p:cNvSpPr txBox="1">
            <a:spLocks noGrp="1"/>
          </p:cNvSpPr>
          <p:nvPr/>
        </p:nvSpPr>
        <p:spPr bwMode="auto">
          <a:xfrm>
            <a:off x="8001000" y="6396038"/>
            <a:ext cx="685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BB16494C-61BE-4899-8882-B1CF9B0F52D9}" type="slidenum">
              <a:rPr lang="en-US" sz="1200">
                <a:latin typeface="+mj-lt"/>
              </a:rPr>
              <a:pPr algn="r" defTabSz="914400">
                <a:defRPr/>
              </a:pPr>
              <a:t>66</a:t>
            </a:fld>
            <a:endParaRPr lang="en-US" sz="1200">
              <a:latin typeface="+mj-lt"/>
            </a:endParaRPr>
          </a:p>
        </p:txBody>
      </p:sp>
      <p:sp>
        <p:nvSpPr>
          <p:cNvPr id="70660" name="Oval 4"/>
          <p:cNvSpPr>
            <a:spLocks noChangeArrowheads="1"/>
          </p:cNvSpPr>
          <p:nvPr/>
        </p:nvSpPr>
        <p:spPr bwMode="auto">
          <a:xfrm>
            <a:off x="2057400" y="3657600"/>
            <a:ext cx="533400" cy="533400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61" name="Oval 5"/>
          <p:cNvSpPr>
            <a:spLocks noChangeArrowheads="1"/>
          </p:cNvSpPr>
          <p:nvPr/>
        </p:nvSpPr>
        <p:spPr bwMode="auto">
          <a:xfrm>
            <a:off x="4419600" y="3624263"/>
            <a:ext cx="533400" cy="53340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>
            <a:off x="2590800" y="3886200"/>
            <a:ext cx="1828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63" name="Oval 7"/>
          <p:cNvSpPr>
            <a:spLocks noChangeArrowheads="1"/>
          </p:cNvSpPr>
          <p:nvPr/>
        </p:nvSpPr>
        <p:spPr bwMode="auto">
          <a:xfrm>
            <a:off x="7162800" y="3624263"/>
            <a:ext cx="533400" cy="53340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 flipV="1">
            <a:off x="4953000" y="3890963"/>
            <a:ext cx="2209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>
            <a:off x="7696200" y="3890963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8305800" y="3538538"/>
            <a:ext cx="539750" cy="5191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b="1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 flipH="1">
            <a:off x="1524000" y="3886200"/>
            <a:ext cx="5334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 flipH="1">
            <a:off x="908050" y="3532188"/>
            <a:ext cx="539750" cy="519112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b="1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1958975" y="5410200"/>
            <a:ext cx="685800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2000" b="1" dirty="0">
                <a:solidFill>
                  <a:srgbClr val="0000FF"/>
                </a:solidFill>
                <a:latin typeface="Rockwell"/>
                <a:ea typeface="Rockwell"/>
                <a:cs typeface="Rockwell"/>
              </a:rPr>
              <a:t>find</a:t>
            </a:r>
          </a:p>
        </p:txBody>
      </p: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4006850" y="5453063"/>
            <a:ext cx="1403350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2000" b="1" dirty="0">
                <a:solidFill>
                  <a:srgbClr val="0000FF"/>
                </a:solidFill>
                <a:latin typeface="Rockwell"/>
                <a:ea typeface="Rockwell"/>
                <a:cs typeface="Rockwell"/>
              </a:rPr>
              <a:t>preferred</a:t>
            </a:r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7121525" y="5410200"/>
            <a:ext cx="723900" cy="4000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2000" b="1" dirty="0">
                <a:solidFill>
                  <a:srgbClr val="0000FF"/>
                </a:solidFill>
                <a:latin typeface="Rockwell"/>
                <a:ea typeface="Rockwell"/>
                <a:cs typeface="Rockwell"/>
              </a:rPr>
              <a:t>tags</a:t>
            </a:r>
          </a:p>
        </p:txBody>
      </p:sp>
      <p:sp>
        <p:nvSpPr>
          <p:cNvPr id="70672" name="Line 56"/>
          <p:cNvSpPr>
            <a:spLocks noChangeShapeType="1"/>
          </p:cNvSpPr>
          <p:nvPr/>
        </p:nvSpPr>
        <p:spPr bwMode="auto">
          <a:xfrm>
            <a:off x="2325688" y="4191000"/>
            <a:ext cx="0" cy="534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73" name="Rectangle 57"/>
          <p:cNvSpPr>
            <a:spLocks noChangeArrowheads="1"/>
          </p:cNvSpPr>
          <p:nvPr/>
        </p:nvSpPr>
        <p:spPr bwMode="auto">
          <a:xfrm>
            <a:off x="2209800" y="4719638"/>
            <a:ext cx="228600" cy="228600"/>
          </a:xfrm>
          <a:prstGeom prst="rect">
            <a:avLst/>
          </a:prstGeom>
          <a:solidFill>
            <a:schemeClr val="tx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74" name="Rectangle 58"/>
          <p:cNvSpPr>
            <a:spLocks noChangeArrowheads="1"/>
          </p:cNvSpPr>
          <p:nvPr/>
        </p:nvSpPr>
        <p:spPr bwMode="auto">
          <a:xfrm>
            <a:off x="5943600" y="3776663"/>
            <a:ext cx="228600" cy="228600"/>
          </a:xfrm>
          <a:prstGeom prst="rect">
            <a:avLst/>
          </a:prstGeom>
          <a:solidFill>
            <a:srgbClr val="000000"/>
          </a:solidFill>
          <a:ln w="381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75" name="Line 98"/>
          <p:cNvSpPr>
            <a:spLocks noChangeShapeType="1"/>
          </p:cNvSpPr>
          <p:nvPr/>
        </p:nvSpPr>
        <p:spPr bwMode="auto">
          <a:xfrm>
            <a:off x="4687888" y="4141788"/>
            <a:ext cx="0" cy="5349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76" name="Rectangle 99"/>
          <p:cNvSpPr>
            <a:spLocks noChangeArrowheads="1"/>
          </p:cNvSpPr>
          <p:nvPr/>
        </p:nvSpPr>
        <p:spPr bwMode="auto">
          <a:xfrm>
            <a:off x="4572000" y="4670425"/>
            <a:ext cx="228600" cy="228600"/>
          </a:xfrm>
          <a:prstGeom prst="rect">
            <a:avLst/>
          </a:prstGeom>
          <a:solidFill>
            <a:schemeClr val="tx1"/>
          </a:solidFill>
          <a:ln w="381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77" name="Line 112"/>
          <p:cNvSpPr>
            <a:spLocks noChangeShapeType="1"/>
          </p:cNvSpPr>
          <p:nvPr/>
        </p:nvSpPr>
        <p:spPr bwMode="auto">
          <a:xfrm>
            <a:off x="7431088" y="4141788"/>
            <a:ext cx="0" cy="53498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0678" name="Rectangle 113"/>
          <p:cNvSpPr>
            <a:spLocks noChangeArrowheads="1"/>
          </p:cNvSpPr>
          <p:nvPr/>
        </p:nvSpPr>
        <p:spPr bwMode="auto">
          <a:xfrm>
            <a:off x="7315200" y="4670425"/>
            <a:ext cx="228600" cy="228600"/>
          </a:xfrm>
          <a:prstGeom prst="rect">
            <a:avLst/>
          </a:prstGeom>
          <a:solidFill>
            <a:schemeClr val="tx1"/>
          </a:solidFill>
          <a:ln w="381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sp>
        <p:nvSpPr>
          <p:cNvPr id="706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t"/>
          <a:lstStyle/>
          <a:p>
            <a:pPr eaLnBrk="1" hangingPunct="1"/>
            <a:r>
              <a:rPr lang="en-US" sz="4000" smtClean="0"/>
              <a:t>CRF Tagging by Belief Propagation</a:t>
            </a:r>
          </a:p>
        </p:txBody>
      </p:sp>
      <p:graphicFrame>
        <p:nvGraphicFramePr>
          <p:cNvPr id="52392" name="Group 168"/>
          <p:cNvGraphicFramePr>
            <a:graphicFrameLocks noGrp="1"/>
          </p:cNvGraphicFramePr>
          <p:nvPr/>
        </p:nvGraphicFramePr>
        <p:xfrm>
          <a:off x="4351338" y="4419600"/>
          <a:ext cx="762000" cy="778510"/>
        </p:xfrm>
        <a:graphic>
          <a:graphicData uri="http://schemas.openxmlformats.org/drawingml/2006/table">
            <a:tbl>
              <a:tblPr/>
              <a:tblGrid>
                <a:gridCol w="266700"/>
                <a:gridCol w="495300"/>
              </a:tblGrid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0.3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0.1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507" name="Group 163"/>
          <p:cNvGraphicFramePr>
            <a:graphicFrameLocks noGrp="1"/>
          </p:cNvGraphicFramePr>
          <p:nvPr/>
        </p:nvGraphicFramePr>
        <p:xfrm>
          <a:off x="4267200" y="2176463"/>
          <a:ext cx="685800" cy="822960"/>
        </p:xfrm>
        <a:graphic>
          <a:graphicData uri="http://schemas.openxmlformats.org/drawingml/2006/table">
            <a:tbl>
              <a:tblPr/>
              <a:tblGrid>
                <a:gridCol w="314325"/>
                <a:gridCol w="37147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v 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1.8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n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ea typeface="Rockwell"/>
                          <a:cs typeface="Rockwell"/>
                        </a:rPr>
                        <a:t>a</a:t>
                      </a:r>
                    </a:p>
                  </a:txBody>
                  <a:tcPr marR="0" marT="0" marB="0"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4.2</a:t>
                      </a:r>
                    </a:p>
                  </a:txBody>
                  <a:tcPr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75" name="TextBox 41"/>
          <p:cNvSpPr txBox="1">
            <a:spLocks noChangeArrowheads="1"/>
          </p:cNvSpPr>
          <p:nvPr/>
        </p:nvSpPr>
        <p:spPr bwMode="auto">
          <a:xfrm>
            <a:off x="3733800" y="27876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l-GR" sz="3600" b="1">
                <a:latin typeface="Times" pitchFamily="18" charset="0"/>
              </a:rPr>
              <a:t>α</a:t>
            </a:r>
            <a:endParaRPr lang="en-US" sz="3600" b="1">
              <a:latin typeface="Comic Sans MS" pitchFamily="66" charset="0"/>
            </a:endParaRPr>
          </a:p>
        </p:txBody>
      </p:sp>
      <p:sp>
        <p:nvSpPr>
          <p:cNvPr id="81976" name="TextBox 42"/>
          <p:cNvSpPr txBox="1">
            <a:spLocks noChangeArrowheads="1"/>
          </p:cNvSpPr>
          <p:nvPr/>
        </p:nvSpPr>
        <p:spPr bwMode="auto">
          <a:xfrm>
            <a:off x="5257800" y="278765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l-GR" sz="3600" b="1">
                <a:latin typeface="Times" pitchFamily="18" charset="0"/>
              </a:rPr>
              <a:t>β</a:t>
            </a:r>
            <a:endParaRPr lang="en-US" sz="3600" b="1">
              <a:latin typeface="Comic Sans MS" pitchFamily="66" charset="0"/>
            </a:endParaRPr>
          </a:p>
        </p:txBody>
      </p:sp>
      <p:cxnSp>
        <p:nvCxnSpPr>
          <p:cNvPr id="81977" name="Straight Arrow Connector 44"/>
          <p:cNvCxnSpPr>
            <a:cxnSpLocks noChangeShapeType="1"/>
          </p:cNvCxnSpPr>
          <p:nvPr/>
        </p:nvCxnSpPr>
        <p:spPr bwMode="auto">
          <a:xfrm flipV="1">
            <a:off x="4746625" y="3987800"/>
            <a:ext cx="7938" cy="431800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sp>
        <p:nvSpPr>
          <p:cNvPr id="81978" name="TextBox 59"/>
          <p:cNvSpPr txBox="1">
            <a:spLocks noChangeArrowheads="1"/>
          </p:cNvSpPr>
          <p:nvPr/>
        </p:nvSpPr>
        <p:spPr bwMode="auto">
          <a:xfrm>
            <a:off x="1524000" y="27876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l-GR" sz="3600" b="1">
                <a:latin typeface="Times" pitchFamily="18" charset="0"/>
              </a:rPr>
              <a:t>α</a:t>
            </a:r>
            <a:endParaRPr lang="en-US" sz="3600" b="1">
              <a:latin typeface="Comic Sans MS" pitchFamily="66" charset="0"/>
            </a:endParaRPr>
          </a:p>
        </p:txBody>
      </p:sp>
      <p:cxnSp>
        <p:nvCxnSpPr>
          <p:cNvPr id="81979" name="Straight Arrow Connector 76"/>
          <p:cNvCxnSpPr>
            <a:cxnSpLocks noChangeShapeType="1"/>
          </p:cNvCxnSpPr>
          <p:nvPr/>
        </p:nvCxnSpPr>
        <p:spPr bwMode="auto">
          <a:xfrm flipH="1" flipV="1">
            <a:off x="4805363" y="3741738"/>
            <a:ext cx="1227137" cy="101600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sp>
        <p:nvSpPr>
          <p:cNvPr id="81980" name="Text Box 60"/>
          <p:cNvSpPr txBox="1">
            <a:spLocks noChangeArrowheads="1"/>
          </p:cNvSpPr>
          <p:nvPr/>
        </p:nvSpPr>
        <p:spPr bwMode="auto">
          <a:xfrm>
            <a:off x="4251325" y="1828800"/>
            <a:ext cx="800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latin typeface="+mn-lt"/>
              </a:rPr>
              <a:t>belief</a:t>
            </a:r>
          </a:p>
        </p:txBody>
      </p:sp>
      <p:sp>
        <p:nvSpPr>
          <p:cNvPr id="81981" name="Text Box 61"/>
          <p:cNvSpPr txBox="1">
            <a:spLocks noChangeArrowheads="1"/>
          </p:cNvSpPr>
          <p:nvPr/>
        </p:nvSpPr>
        <p:spPr bwMode="auto">
          <a:xfrm>
            <a:off x="2865438" y="2727325"/>
            <a:ext cx="1173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message</a:t>
            </a:r>
          </a:p>
        </p:txBody>
      </p:sp>
      <p:sp>
        <p:nvSpPr>
          <p:cNvPr id="81982" name="Text Box 62"/>
          <p:cNvSpPr txBox="1">
            <a:spLocks noChangeArrowheads="1"/>
          </p:cNvSpPr>
          <p:nvPr/>
        </p:nvSpPr>
        <p:spPr bwMode="auto">
          <a:xfrm>
            <a:off x="5532438" y="2727325"/>
            <a:ext cx="1173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chemeClr val="accent4">
                    <a:lumMod val="75000"/>
                  </a:schemeClr>
                </a:solidFill>
                <a:latin typeface="+mn-lt"/>
              </a:rPr>
              <a:t>message</a:t>
            </a:r>
          </a:p>
        </p:txBody>
      </p:sp>
      <p:graphicFrame>
        <p:nvGraphicFramePr>
          <p:cNvPr id="81983" name="Group 63"/>
          <p:cNvGraphicFramePr>
            <a:graphicFrameLocks noGrp="1"/>
          </p:cNvGraphicFramePr>
          <p:nvPr/>
        </p:nvGraphicFramePr>
        <p:xfrm>
          <a:off x="5265738" y="3429000"/>
          <a:ext cx="533400" cy="778510"/>
        </p:xfrm>
        <a:graphic>
          <a:graphicData uri="http://schemas.openxmlformats.org/drawingml/2006/table">
            <a:tbl>
              <a:tblPr/>
              <a:tblGrid>
                <a:gridCol w="304800"/>
                <a:gridCol w="228600"/>
              </a:tblGrid>
              <a:tr h="206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7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574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5984875"/>
            <a:ext cx="8458200" cy="687388"/>
          </a:xfrm>
        </p:spPr>
        <p:txBody>
          <a:bodyPr>
            <a:normAutofit lnSpcReduction="10000"/>
          </a:bodyPr>
          <a:lstStyle/>
          <a:p>
            <a:pPr defTabSz="914400" eaLnBrk="1" hangingPunct="1">
              <a:lnSpc>
                <a:spcPct val="80000"/>
              </a:lnSpc>
            </a:pPr>
            <a:r>
              <a:rPr lang="en-US" sz="2400" smtClean="0"/>
              <a:t>Forward-backward is a message passing algorithm.</a:t>
            </a:r>
          </a:p>
          <a:p>
            <a:pPr defTabSz="914400" eaLnBrk="1" hangingPunct="1">
              <a:lnSpc>
                <a:spcPct val="80000"/>
              </a:lnSpc>
            </a:pPr>
            <a:r>
              <a:rPr lang="en-US" sz="2400" smtClean="0"/>
              <a:t>It’s the simplest case of belief propagation.</a:t>
            </a:r>
          </a:p>
        </p:txBody>
      </p:sp>
      <p:sp>
        <p:nvSpPr>
          <p:cNvPr id="70721" name="Rectangle 16"/>
          <p:cNvSpPr>
            <a:spLocks noChangeArrowheads="1"/>
          </p:cNvSpPr>
          <p:nvPr/>
        </p:nvSpPr>
        <p:spPr bwMode="auto">
          <a:xfrm>
            <a:off x="3276600" y="3776663"/>
            <a:ext cx="228600" cy="228600"/>
          </a:xfrm>
          <a:prstGeom prst="rect">
            <a:avLst/>
          </a:prstGeom>
          <a:solidFill>
            <a:srgbClr val="000000"/>
          </a:solidFill>
          <a:ln w="381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 sz="2000">
              <a:latin typeface="Comic Sans MS" pitchFamily="66" charset="0"/>
            </a:endParaRPr>
          </a:p>
        </p:txBody>
      </p:sp>
      <p:cxnSp>
        <p:nvCxnSpPr>
          <p:cNvPr id="81997" name="Straight Arrow Connector 50"/>
          <p:cNvCxnSpPr>
            <a:cxnSpLocks noChangeShapeType="1"/>
          </p:cNvCxnSpPr>
          <p:nvPr/>
        </p:nvCxnSpPr>
        <p:spPr bwMode="auto">
          <a:xfrm>
            <a:off x="1177925" y="3724275"/>
            <a:ext cx="1082675" cy="133350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graphicFrame>
        <p:nvGraphicFramePr>
          <p:cNvPr id="52385" name="Group 161"/>
          <p:cNvGraphicFramePr>
            <a:graphicFrameLocks noGrp="1"/>
          </p:cNvGraphicFramePr>
          <p:nvPr/>
        </p:nvGraphicFramePr>
        <p:xfrm>
          <a:off x="1447800" y="3429000"/>
          <a:ext cx="533400" cy="777240"/>
        </p:xfrm>
        <a:graphic>
          <a:graphicData uri="http://schemas.openxmlformats.org/drawingml/2006/table">
            <a:tbl>
              <a:tblPr/>
              <a:tblGrid>
                <a:gridCol w="304800"/>
                <a:gridCol w="228600"/>
              </a:tblGrid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7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cxnSp>
        <p:nvCxnSpPr>
          <p:cNvPr id="82010" name="Straight Arrow Connector 73"/>
          <p:cNvCxnSpPr>
            <a:cxnSpLocks noChangeShapeType="1"/>
          </p:cNvCxnSpPr>
          <p:nvPr/>
        </p:nvCxnSpPr>
        <p:spPr bwMode="auto">
          <a:xfrm flipV="1">
            <a:off x="3419475" y="3732213"/>
            <a:ext cx="1238250" cy="114300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graphicFrame>
        <p:nvGraphicFramePr>
          <p:cNvPr id="52388" name="Group 164"/>
          <p:cNvGraphicFramePr>
            <a:graphicFrameLocks noGrp="1"/>
          </p:cNvGraphicFramePr>
          <p:nvPr/>
        </p:nvGraphicFramePr>
        <p:xfrm>
          <a:off x="3741738" y="3429000"/>
          <a:ext cx="533400" cy="778510"/>
        </p:xfrm>
        <a:graphic>
          <a:graphicData uri="http://schemas.openxmlformats.org/drawingml/2006/table">
            <a:tbl>
              <a:tblPr/>
              <a:tblGrid>
                <a:gridCol w="304800"/>
                <a:gridCol w="228600"/>
              </a:tblGrid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82023" name="TextBox 59"/>
          <p:cNvSpPr txBox="1">
            <a:spLocks noChangeArrowheads="1"/>
          </p:cNvSpPr>
          <p:nvPr/>
        </p:nvSpPr>
        <p:spPr bwMode="auto">
          <a:xfrm flipH="1">
            <a:off x="7724775" y="278765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l-GR" sz="3600" b="1">
                <a:latin typeface="Times" pitchFamily="18" charset="0"/>
              </a:rPr>
              <a:t>β</a:t>
            </a:r>
            <a:endParaRPr lang="en-US" sz="3600" b="1">
              <a:latin typeface="Times" pitchFamily="18" charset="0"/>
            </a:endParaRPr>
          </a:p>
        </p:txBody>
      </p:sp>
      <p:cxnSp>
        <p:nvCxnSpPr>
          <p:cNvPr id="82024" name="Straight Arrow Connector 44"/>
          <p:cNvCxnSpPr>
            <a:cxnSpLocks noChangeShapeType="1"/>
          </p:cNvCxnSpPr>
          <p:nvPr/>
        </p:nvCxnSpPr>
        <p:spPr bwMode="auto">
          <a:xfrm flipH="1" flipV="1">
            <a:off x="2371725" y="4003675"/>
            <a:ext cx="11113" cy="796925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cxnSp>
        <p:nvCxnSpPr>
          <p:cNvPr id="82025" name="Straight Arrow Connector 50"/>
          <p:cNvCxnSpPr>
            <a:cxnSpLocks noChangeShapeType="1"/>
          </p:cNvCxnSpPr>
          <p:nvPr/>
        </p:nvCxnSpPr>
        <p:spPr bwMode="auto">
          <a:xfrm>
            <a:off x="2360613" y="3806825"/>
            <a:ext cx="1006475" cy="3175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graphicFrame>
        <p:nvGraphicFramePr>
          <p:cNvPr id="52394" name="Group 170"/>
          <p:cNvGraphicFramePr>
            <a:graphicFrameLocks noGrp="1"/>
          </p:cNvGraphicFramePr>
          <p:nvPr/>
        </p:nvGraphicFramePr>
        <p:xfrm>
          <a:off x="2819400" y="3352800"/>
          <a:ext cx="1066800" cy="1036320"/>
        </p:xfrm>
        <a:graphic>
          <a:graphicData uri="http://schemas.openxmlformats.org/drawingml/2006/table">
            <a:tbl>
              <a:tblPr/>
              <a:tblGrid>
                <a:gridCol w="266700"/>
                <a:gridCol w="266700"/>
                <a:gridCol w="266700"/>
                <a:gridCol w="26670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</a:tbl>
          </a:graphicData>
        </a:graphic>
      </p:graphicFrame>
      <p:cxnSp>
        <p:nvCxnSpPr>
          <p:cNvPr id="82051" name="Straight Arrow Connector 50"/>
          <p:cNvCxnSpPr>
            <a:cxnSpLocks noChangeShapeType="1"/>
          </p:cNvCxnSpPr>
          <p:nvPr/>
        </p:nvCxnSpPr>
        <p:spPr bwMode="auto">
          <a:xfrm flipV="1">
            <a:off x="7486650" y="3767138"/>
            <a:ext cx="1200150" cy="42862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 type="arrow" w="med" len="med"/>
            <a:tailEnd/>
          </a:ln>
        </p:spPr>
      </p:cxnSp>
      <p:graphicFrame>
        <p:nvGraphicFramePr>
          <p:cNvPr id="52387" name="Group 163"/>
          <p:cNvGraphicFramePr>
            <a:graphicFrameLocks noGrp="1"/>
          </p:cNvGraphicFramePr>
          <p:nvPr/>
        </p:nvGraphicFramePr>
        <p:xfrm>
          <a:off x="7848600" y="3429000"/>
          <a:ext cx="533400" cy="797560"/>
        </p:xfrm>
        <a:graphic>
          <a:graphicData uri="http://schemas.openxmlformats.org/drawingml/2006/table">
            <a:tbl>
              <a:tblPr/>
              <a:tblGrid>
                <a:gridCol w="304800"/>
                <a:gridCol w="228600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4572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cxnSp>
        <p:nvCxnSpPr>
          <p:cNvPr id="82064" name="Straight Arrow Connector 44"/>
          <p:cNvCxnSpPr>
            <a:cxnSpLocks noChangeShapeType="1"/>
          </p:cNvCxnSpPr>
          <p:nvPr/>
        </p:nvCxnSpPr>
        <p:spPr bwMode="auto">
          <a:xfrm flipH="1" flipV="1">
            <a:off x="7486650" y="3962400"/>
            <a:ext cx="11113" cy="796925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/>
            <a:tailEnd type="arrow" w="med" len="med"/>
          </a:ln>
        </p:spPr>
      </p:cxnSp>
      <p:cxnSp>
        <p:nvCxnSpPr>
          <p:cNvPr id="82065" name="Straight Arrow Connector 50"/>
          <p:cNvCxnSpPr>
            <a:cxnSpLocks noChangeShapeType="1"/>
          </p:cNvCxnSpPr>
          <p:nvPr/>
        </p:nvCxnSpPr>
        <p:spPr bwMode="auto">
          <a:xfrm flipV="1">
            <a:off x="6096000" y="3819525"/>
            <a:ext cx="1249363" cy="33338"/>
          </a:xfrm>
          <a:prstGeom prst="straightConnector1">
            <a:avLst/>
          </a:prstGeom>
          <a:noFill/>
          <a:ln w="38100" algn="ctr">
            <a:solidFill>
              <a:schemeClr val="accent4"/>
            </a:solidFill>
            <a:round/>
            <a:headEnd type="arrow" w="med" len="med"/>
            <a:tailEnd/>
          </a:ln>
        </p:spPr>
      </p:cxnSp>
      <p:graphicFrame>
        <p:nvGraphicFramePr>
          <p:cNvPr id="52395" name="Group 171"/>
          <p:cNvGraphicFramePr>
            <a:graphicFrameLocks noGrp="1"/>
          </p:cNvGraphicFramePr>
          <p:nvPr/>
        </p:nvGraphicFramePr>
        <p:xfrm>
          <a:off x="5410200" y="3352800"/>
          <a:ext cx="1066800" cy="1036320"/>
        </p:xfrm>
        <a:graphic>
          <a:graphicData uri="http://schemas.openxmlformats.org/drawingml/2006/table">
            <a:tbl>
              <a:tblPr/>
              <a:tblGrid>
                <a:gridCol w="266700"/>
                <a:gridCol w="266700"/>
                <a:gridCol w="266700"/>
                <a:gridCol w="26670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ndara" pitchFamily="34" charset="0"/>
                        <a:cs typeface="Arial" charset="0"/>
                      </a:endParaRP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v 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n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ockwell"/>
                          <a:cs typeface="Rockwell"/>
                        </a:rPr>
                        <a:t>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7071">
                        <a:alpha val="6901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Text Box 62"/>
          <p:cNvSpPr txBox="1">
            <a:spLocks noChangeArrowheads="1"/>
          </p:cNvSpPr>
          <p:nvPr/>
        </p:nvSpPr>
        <p:spPr bwMode="auto">
          <a:xfrm>
            <a:off x="785813" y="1630363"/>
            <a:ext cx="2565400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637F26"/>
                </a:solidFill>
              </a:rPr>
              <a:t>Forward algorithm =</a:t>
            </a:r>
            <a:br>
              <a:rPr lang="en-US" sz="2000">
                <a:solidFill>
                  <a:srgbClr val="637F26"/>
                </a:solidFill>
              </a:rPr>
            </a:br>
            <a:r>
              <a:rPr lang="en-US" sz="2000">
                <a:solidFill>
                  <a:srgbClr val="637F26"/>
                </a:solidFill>
              </a:rPr>
              <a:t>message passing</a:t>
            </a:r>
            <a:br>
              <a:rPr lang="en-US" sz="2000">
                <a:solidFill>
                  <a:srgbClr val="637F26"/>
                </a:solidFill>
              </a:rPr>
            </a:br>
            <a:r>
              <a:rPr lang="en-US" sz="1800">
                <a:solidFill>
                  <a:srgbClr val="637F26"/>
                </a:solidFill>
              </a:rPr>
              <a:t>(matrix-vector products)</a:t>
            </a:r>
          </a:p>
        </p:txBody>
      </p:sp>
      <p:sp>
        <p:nvSpPr>
          <p:cNvPr id="3" name="Text Box 62"/>
          <p:cNvSpPr txBox="1">
            <a:spLocks noChangeArrowheads="1"/>
          </p:cNvSpPr>
          <p:nvPr/>
        </p:nvSpPr>
        <p:spPr bwMode="auto">
          <a:xfrm>
            <a:off x="5867400" y="1609725"/>
            <a:ext cx="256540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637F26"/>
                </a:solidFill>
              </a:rPr>
              <a:t>Backward algorithm =</a:t>
            </a:r>
            <a:br>
              <a:rPr lang="en-US" sz="2000">
                <a:solidFill>
                  <a:srgbClr val="637F26"/>
                </a:solidFill>
              </a:rPr>
            </a:br>
            <a:r>
              <a:rPr lang="en-US" sz="2000">
                <a:solidFill>
                  <a:srgbClr val="637F26"/>
                </a:solidFill>
              </a:rPr>
              <a:t>message passing</a:t>
            </a:r>
            <a:br>
              <a:rPr lang="en-US" sz="2000">
                <a:solidFill>
                  <a:srgbClr val="637F26"/>
                </a:solidFill>
              </a:rPr>
            </a:br>
            <a:r>
              <a:rPr lang="en-US" sz="1800">
                <a:solidFill>
                  <a:srgbClr val="637F26"/>
                </a:solidFill>
              </a:rPr>
              <a:t>(matrix-vector products)</a:t>
            </a:r>
            <a:endParaRPr lang="en-US" sz="2000">
              <a:solidFill>
                <a:srgbClr val="637F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4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5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"/>
                                        <p:tgtEl>
                                          <p:spTgt spid="81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1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8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2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52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52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8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8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52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523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8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8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8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2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2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52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52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500"/>
                            </p:stCondLst>
                            <p:childTnLst>
                              <p:par>
                                <p:cTn id="1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/>
                                        <p:tgtEl>
                                          <p:spTgt spid="81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819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81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819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819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8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animBg="1"/>
      <p:bldP spid="81922" grpId="1" animBg="1"/>
      <p:bldP spid="81922" grpId="2" animBg="1"/>
      <p:bldP spid="81975" grpId="0" build="p" autoUpdateAnimBg="0"/>
      <p:bldP spid="81975" grpId="1" build="allAtOnce"/>
      <p:bldP spid="81976" grpId="0" build="p" autoUpdateAnimBg="0"/>
      <p:bldP spid="81976" grpId="1" build="allAtOnce"/>
      <p:bldP spid="81976" grpId="2" build="allAtOnce"/>
      <p:bldP spid="81978" grpId="0" build="p" autoUpdateAnimBg="0"/>
      <p:bldP spid="81980" grpId="0"/>
      <p:bldP spid="81981" grpId="0"/>
      <p:bldP spid="81981" grpId="1"/>
      <p:bldP spid="81982" grpId="0"/>
      <p:bldP spid="81982" grpId="1"/>
      <p:bldP spid="57408" grpId="0" build="p"/>
      <p:bldP spid="8202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 for CRFs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857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Training?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That’s easy: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/>
              <a:t>	</a:t>
            </a:r>
            <a:r>
              <a:rPr lang="en-US" b="1" dirty="0" smtClean="0"/>
              <a:t>Training</a:t>
            </a:r>
            <a:r>
              <a:rPr lang="en-US" dirty="0" smtClean="0"/>
              <a:t> = picking </a:t>
            </a:r>
            <a:r>
              <a:rPr lang="en-US" b="1" dirty="0" smtClean="0"/>
              <a:t>good</a:t>
            </a:r>
            <a:r>
              <a:rPr lang="en-US" dirty="0" smtClean="0"/>
              <a:t> model parameters!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But how do we know if the </a:t>
            </a:r>
            <a:br>
              <a:rPr lang="en-US" dirty="0" smtClean="0"/>
            </a:br>
            <a:r>
              <a:rPr lang="en-US" dirty="0" smtClean="0"/>
              <a:t>model parameters are any “good”?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51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346706" y="-185092"/>
            <a:ext cx="1272462" cy="1557344"/>
            <a:chOff x="4212163" y="3282271"/>
            <a:chExt cx="3459899" cy="4276343"/>
          </a:xfrm>
        </p:grpSpPr>
        <p:sp>
          <p:nvSpPr>
            <p:cNvPr id="25" name="Oval 24"/>
            <p:cNvSpPr/>
            <p:nvPr/>
          </p:nvSpPr>
          <p:spPr>
            <a:xfrm rot="18911076">
              <a:off x="4212163" y="3282271"/>
              <a:ext cx="2861834" cy="4276343"/>
            </a:xfrm>
            <a:prstGeom prst="ellipse">
              <a:avLst/>
            </a:prstGeom>
            <a:solidFill>
              <a:srgbClr val="FF0000">
                <a:alpha val="59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52129" y="5417178"/>
              <a:ext cx="2819933" cy="792673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00" b="1" dirty="0"/>
                <a:t>Machine </a:t>
              </a:r>
              <a:r>
                <a:rPr lang="en-US" sz="1000" b="1" dirty="0" smtClean="0"/>
                <a:t>Learning</a:t>
              </a:r>
              <a:endParaRPr lang="en-US" sz="10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Log-likelihood Training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1210761"/>
            <a:ext cx="3929039" cy="275318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300" dirty="0" smtClean="0"/>
              <a:t>Choose </a:t>
            </a:r>
            <a:r>
              <a:rPr lang="en-US" sz="2300" b="1" dirty="0" smtClean="0"/>
              <a:t>model</a:t>
            </a:r>
            <a:br>
              <a:rPr lang="en-US" sz="2300" b="1" dirty="0" smtClean="0"/>
            </a:br>
            <a:r>
              <a:rPr lang="en-US" sz="1800" dirty="0">
                <a:solidFill>
                  <a:srgbClr val="FFFFFF"/>
                </a:solidFill>
              </a:rPr>
              <a:t>Such that derivative in #3 is </a:t>
            </a:r>
            <a:r>
              <a:rPr lang="en-US" sz="1800" dirty="0" err="1" smtClean="0">
                <a:solidFill>
                  <a:srgbClr val="FFFFFF"/>
                </a:solidFill>
              </a:rPr>
              <a:t>ea</a:t>
            </a:r>
            <a:endParaRPr lang="en-US" sz="2300" dirty="0" smtClean="0">
              <a:solidFill>
                <a:srgbClr val="FFFF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300" dirty="0" smtClean="0"/>
              <a:t>Choose </a:t>
            </a:r>
            <a:r>
              <a:rPr lang="en-US" sz="2300" b="1" dirty="0"/>
              <a:t>o</a:t>
            </a:r>
            <a:r>
              <a:rPr lang="en-US" sz="2300" b="1" dirty="0" smtClean="0"/>
              <a:t>bjective</a:t>
            </a:r>
            <a:r>
              <a:rPr lang="en-US" sz="2300" b="1" dirty="0"/>
              <a:t>: </a:t>
            </a:r>
            <a:br>
              <a:rPr lang="en-US" sz="2300" b="1" dirty="0"/>
            </a:br>
            <a:r>
              <a:rPr lang="en-US" sz="1800" dirty="0" smtClean="0"/>
              <a:t>Assign </a:t>
            </a:r>
            <a:r>
              <a:rPr lang="en-US" sz="1800" dirty="0"/>
              <a:t>high probability to </a:t>
            </a:r>
            <a:r>
              <a:rPr lang="en-US" sz="1800" dirty="0" smtClean="0"/>
              <a:t>the things </a:t>
            </a:r>
            <a:r>
              <a:rPr lang="en-US" sz="1800" dirty="0"/>
              <a:t>we observe and low probability to everything </a:t>
            </a:r>
            <a:r>
              <a:rPr lang="en-US" sz="1800" dirty="0" smtClean="0"/>
              <a:t>else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69</a:t>
            </a:fld>
            <a:endParaRPr lang="en-US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801"/>
          <a:stretch/>
        </p:blipFill>
        <p:spPr>
          <a:xfrm>
            <a:off x="3129287" y="3885701"/>
            <a:ext cx="6014713" cy="972186"/>
          </a:xfrm>
          <a:prstGeom prst="rect">
            <a:avLst/>
          </a:prstGeom>
        </p:spPr>
      </p:pic>
      <p:sp>
        <p:nvSpPr>
          <p:cNvPr id="14" name="Text Placeholder 3"/>
          <p:cNvSpPr txBox="1">
            <a:spLocks/>
          </p:cNvSpPr>
          <p:nvPr/>
        </p:nvSpPr>
        <p:spPr>
          <a:xfrm>
            <a:off x="457200" y="3352073"/>
            <a:ext cx="2672087" cy="3295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sz="2300" dirty="0"/>
              <a:t>Compute derivative </a:t>
            </a:r>
            <a:r>
              <a:rPr lang="en-US" sz="2300" b="1" dirty="0">
                <a:solidFill>
                  <a:srgbClr val="008000"/>
                </a:solidFill>
              </a:rPr>
              <a:t>by hand </a:t>
            </a:r>
            <a:r>
              <a:rPr lang="en-US" sz="2300" dirty="0"/>
              <a:t>using the chain rule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300" dirty="0">
                <a:solidFill>
                  <a:srgbClr val="FFFFFF"/>
                </a:solidFill>
              </a:rPr>
              <a:t>Replace </a:t>
            </a:r>
            <a:r>
              <a:rPr lang="en-US" sz="2300" b="1" dirty="0" smtClean="0">
                <a:solidFill>
                  <a:srgbClr val="FFFFFF"/>
                </a:solidFill>
              </a:rPr>
              <a:t>exact inference </a:t>
            </a:r>
            <a:r>
              <a:rPr lang="en-US" sz="2300" dirty="0">
                <a:solidFill>
                  <a:srgbClr val="FFFFFF"/>
                </a:solidFill>
              </a:rPr>
              <a:t>by </a:t>
            </a:r>
            <a:r>
              <a:rPr lang="en-US" sz="2300" b="1" dirty="0">
                <a:solidFill>
                  <a:srgbClr val="FFFFFF"/>
                </a:solidFill>
              </a:rPr>
              <a:t>approximate inference</a:t>
            </a:r>
          </a:p>
        </p:txBody>
      </p:sp>
      <p:pic>
        <p:nvPicPr>
          <p:cNvPr id="16" name="Picture 15" descr="large-hill-climbing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497" y="2350412"/>
            <a:ext cx="753664" cy="5850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014" y="2334028"/>
            <a:ext cx="3076911" cy="80562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896" y="1309402"/>
            <a:ext cx="3204842" cy="86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22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Log-likelihood Training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1210761"/>
            <a:ext cx="3929039" cy="275318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300" dirty="0" smtClean="0"/>
              <a:t>Choose </a:t>
            </a:r>
            <a:r>
              <a:rPr lang="en-US" sz="2300" b="1" dirty="0" smtClean="0"/>
              <a:t>model </a:t>
            </a:r>
            <a:br>
              <a:rPr lang="en-US" sz="2300" b="1" dirty="0" smtClean="0"/>
            </a:br>
            <a:r>
              <a:rPr lang="en-US" sz="1800" dirty="0" smtClean="0"/>
              <a:t>Such that derivative in #3 is easy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300" dirty="0" smtClean="0"/>
              <a:t>Choose </a:t>
            </a:r>
            <a:r>
              <a:rPr lang="en-US" sz="2300" b="1" dirty="0"/>
              <a:t>o</a:t>
            </a:r>
            <a:r>
              <a:rPr lang="en-US" sz="2300" b="1" dirty="0" smtClean="0"/>
              <a:t>bjective</a:t>
            </a:r>
            <a:r>
              <a:rPr lang="en-US" sz="2300" b="1" dirty="0"/>
              <a:t>: </a:t>
            </a:r>
            <a:br>
              <a:rPr lang="en-US" sz="2300" b="1" dirty="0"/>
            </a:br>
            <a:r>
              <a:rPr lang="en-US" sz="1800" dirty="0" smtClean="0"/>
              <a:t>Assign </a:t>
            </a:r>
            <a:r>
              <a:rPr lang="en-US" sz="1800" dirty="0"/>
              <a:t>high probability to </a:t>
            </a:r>
            <a:r>
              <a:rPr lang="en-US" sz="1800" dirty="0" smtClean="0"/>
              <a:t>the things </a:t>
            </a:r>
            <a:r>
              <a:rPr lang="en-US" sz="1800" dirty="0"/>
              <a:t>we observe and low probability to everything </a:t>
            </a:r>
            <a:r>
              <a:rPr lang="en-US" sz="1800" dirty="0" smtClean="0"/>
              <a:t>else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70</a:t>
            </a:fld>
            <a:endParaRPr lang="en-US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014" y="2334028"/>
            <a:ext cx="3076911" cy="805626"/>
          </a:xfrm>
          <a:prstGeom prst="rect">
            <a:avLst/>
          </a:prstGeom>
        </p:spPr>
      </p:pic>
      <p:sp>
        <p:nvSpPr>
          <p:cNvPr id="14" name="Text Placeholder 3"/>
          <p:cNvSpPr txBox="1">
            <a:spLocks/>
          </p:cNvSpPr>
          <p:nvPr/>
        </p:nvSpPr>
        <p:spPr>
          <a:xfrm>
            <a:off x="457200" y="3352073"/>
            <a:ext cx="2672087" cy="3295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sz="2300" dirty="0" smtClean="0"/>
              <a:t>Compute derivative </a:t>
            </a:r>
            <a:r>
              <a:rPr lang="en-US" sz="2300" b="1" dirty="0" smtClean="0">
                <a:solidFill>
                  <a:srgbClr val="008000"/>
                </a:solidFill>
              </a:rPr>
              <a:t>by hand </a:t>
            </a:r>
            <a:r>
              <a:rPr lang="en-US" sz="2300" dirty="0" smtClean="0"/>
              <a:t>using the chain rule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300" dirty="0" smtClean="0"/>
              <a:t>Compute </a:t>
            </a:r>
            <a:r>
              <a:rPr lang="en-US" sz="2300" b="1" dirty="0" smtClean="0">
                <a:solidFill>
                  <a:srgbClr val="0000FF"/>
                </a:solidFill>
              </a:rPr>
              <a:t>the </a:t>
            </a:r>
            <a:r>
              <a:rPr lang="en-US" sz="2300" b="1" dirty="0" err="1" smtClean="0">
                <a:solidFill>
                  <a:srgbClr val="0000FF"/>
                </a:solidFill>
              </a:rPr>
              <a:t>marginals</a:t>
            </a:r>
            <a:r>
              <a:rPr lang="en-US" sz="2300" b="1" dirty="0" smtClean="0">
                <a:solidFill>
                  <a:srgbClr val="0000FF"/>
                </a:solidFill>
              </a:rPr>
              <a:t> </a:t>
            </a:r>
            <a:r>
              <a:rPr lang="en-US" sz="2300" dirty="0" smtClean="0"/>
              <a:t>by exact inference</a:t>
            </a:r>
            <a:endParaRPr lang="en-US" sz="2300" b="1" dirty="0">
              <a:solidFill>
                <a:srgbClr val="FF0000"/>
              </a:solidFill>
            </a:endParaRPr>
          </a:p>
        </p:txBody>
      </p:sp>
      <p:pic>
        <p:nvPicPr>
          <p:cNvPr id="16" name="Picture 15" descr="large-hill-climbing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497" y="2350412"/>
            <a:ext cx="753664" cy="5850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081" y="1322497"/>
            <a:ext cx="4254834" cy="830880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801"/>
          <a:stretch/>
        </p:blipFill>
        <p:spPr>
          <a:xfrm>
            <a:off x="3129287" y="3885701"/>
            <a:ext cx="6014713" cy="972186"/>
          </a:xfrm>
          <a:prstGeom prst="rect">
            <a:avLst/>
          </a:prstGeom>
        </p:spPr>
      </p:pic>
      <p:sp>
        <p:nvSpPr>
          <p:cNvPr id="15" name="Content Placeholder 4"/>
          <p:cNvSpPr txBox="1">
            <a:spLocks/>
          </p:cNvSpPr>
          <p:nvPr/>
        </p:nvSpPr>
        <p:spPr>
          <a:xfrm>
            <a:off x="6994434" y="4013829"/>
            <a:ext cx="940077" cy="713117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6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-346706" y="-185092"/>
            <a:ext cx="1272462" cy="1557344"/>
            <a:chOff x="4212163" y="3282271"/>
            <a:chExt cx="3459899" cy="4276343"/>
          </a:xfrm>
        </p:grpSpPr>
        <p:sp>
          <p:nvSpPr>
            <p:cNvPr id="22" name="Oval 21"/>
            <p:cNvSpPr/>
            <p:nvPr/>
          </p:nvSpPr>
          <p:spPr>
            <a:xfrm rot="18911076">
              <a:off x="4212163" y="3282271"/>
              <a:ext cx="2861834" cy="4276343"/>
            </a:xfrm>
            <a:prstGeom prst="ellipse">
              <a:avLst/>
            </a:prstGeom>
            <a:solidFill>
              <a:srgbClr val="FF0000">
                <a:alpha val="59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52129" y="5417178"/>
              <a:ext cx="2819933" cy="792673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00" b="1" dirty="0"/>
                <a:t>Machine </a:t>
              </a:r>
              <a:r>
                <a:rPr lang="en-US" sz="1000" b="1" dirty="0" smtClean="0"/>
                <a:t>Learning</a:t>
              </a:r>
              <a:endParaRPr lang="en-US" sz="1000" dirty="0"/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4005816" y="5191843"/>
            <a:ext cx="4348433" cy="8768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Note that these are</a:t>
            </a:r>
            <a:r>
              <a:rPr lang="en-US" sz="2600" dirty="0"/>
              <a:t> </a:t>
            </a:r>
            <a:r>
              <a:rPr lang="en-US" sz="2600" b="1" dirty="0" smtClean="0">
                <a:solidFill>
                  <a:srgbClr val="0000FF"/>
                </a:solidFill>
              </a:rPr>
              <a:t>factor </a:t>
            </a:r>
            <a:r>
              <a:rPr lang="en-US" sz="2600" b="1" dirty="0" err="1" smtClean="0">
                <a:solidFill>
                  <a:srgbClr val="0000FF"/>
                </a:solidFill>
              </a:rPr>
              <a:t>marginals</a:t>
            </a:r>
            <a:r>
              <a:rPr lang="en-US" sz="2600" b="1" dirty="0" smtClean="0">
                <a:solidFill>
                  <a:srgbClr val="0000FF"/>
                </a:solidFill>
              </a:rPr>
              <a:t> </a:t>
            </a:r>
            <a:r>
              <a:rPr lang="en-US" sz="2600" dirty="0" smtClean="0"/>
              <a:t>which are just the (normalized) </a:t>
            </a:r>
            <a:br>
              <a:rPr lang="en-US" sz="2600" dirty="0" smtClean="0"/>
            </a:br>
            <a:r>
              <a:rPr lang="en-US" sz="2600" b="1" dirty="0" smtClean="0">
                <a:solidFill>
                  <a:srgbClr val="FF0000"/>
                </a:solidFill>
              </a:rPr>
              <a:t>factor beliefs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/>
              <a:t>f</a:t>
            </a:r>
            <a:r>
              <a:rPr lang="en-US" sz="2600" dirty="0" smtClean="0"/>
              <a:t>rom BP!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2060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Recipe for Gradient-based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Write down the objective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the partial derivatives of the objective (i.e. </a:t>
            </a:r>
            <a:r>
              <a:rPr lang="en-US" dirty="0" smtClean="0"/>
              <a:t>gradient, and maybe Hessian)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Feed objective function and derivatives into black box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Retrieve optimal parameters from black 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58608" y="3870618"/>
            <a:ext cx="2045998" cy="1259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731357" y="4293966"/>
            <a:ext cx="796226" cy="372951"/>
          </a:xfrm>
          <a:prstGeom prst="rightArrow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867085" y="4293966"/>
            <a:ext cx="796226" cy="372951"/>
          </a:xfrm>
          <a:prstGeom prst="rightArrow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782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Optimization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What is the black box?</a:t>
            </a:r>
          </a:p>
          <a:p>
            <a:r>
              <a:rPr lang="en-US" dirty="0" smtClean="0"/>
              <a:t>Newton’s method</a:t>
            </a:r>
          </a:p>
          <a:p>
            <a:r>
              <a:rPr lang="en-US" dirty="0" smtClean="0"/>
              <a:t>Hessian-free / Quasi-Newton methods</a:t>
            </a:r>
          </a:p>
          <a:p>
            <a:pPr lvl="1"/>
            <a:r>
              <a:rPr lang="en-US" dirty="0" smtClean="0"/>
              <a:t>Conjugate gradient</a:t>
            </a:r>
          </a:p>
          <a:p>
            <a:pPr lvl="1"/>
            <a:r>
              <a:rPr lang="en-US" dirty="0" smtClean="0"/>
              <a:t>L-BFGS</a:t>
            </a:r>
          </a:p>
          <a:p>
            <a:r>
              <a:rPr lang="en-US" dirty="0" smtClean="0"/>
              <a:t>Stochastic gradient methods</a:t>
            </a:r>
          </a:p>
          <a:p>
            <a:pPr lvl="1"/>
            <a:r>
              <a:rPr lang="en-US" dirty="0" smtClean="0"/>
              <a:t>Stochastic gradient descent (SGD)</a:t>
            </a:r>
          </a:p>
          <a:p>
            <a:pPr lvl="1"/>
            <a:r>
              <a:rPr lang="en-US" dirty="0" smtClean="0"/>
              <a:t>Stochastic meta-descent</a:t>
            </a:r>
          </a:p>
          <a:p>
            <a:pPr lvl="1"/>
            <a:r>
              <a:rPr lang="en-US" dirty="0" err="1" smtClean="0"/>
              <a:t>AdaGrad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964074" y="1210760"/>
            <a:ext cx="1893828" cy="606864"/>
            <a:chOff x="2731357" y="3870618"/>
            <a:chExt cx="3931954" cy="1259967"/>
          </a:xfrm>
        </p:grpSpPr>
        <p:sp>
          <p:nvSpPr>
            <p:cNvPr id="5" name="Rectangle 4"/>
            <p:cNvSpPr/>
            <p:nvPr/>
          </p:nvSpPr>
          <p:spPr>
            <a:xfrm>
              <a:off x="3658608" y="3870618"/>
              <a:ext cx="2045998" cy="125996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Optimization</a:t>
              </a:r>
              <a:endParaRPr lang="en-US" sz="1000" dirty="0"/>
            </a:p>
          </p:txBody>
        </p:sp>
        <p:sp>
          <p:nvSpPr>
            <p:cNvPr id="9" name="Right Arrow 8"/>
            <p:cNvSpPr/>
            <p:nvPr/>
          </p:nvSpPr>
          <p:spPr>
            <a:xfrm>
              <a:off x="2731357" y="4293966"/>
              <a:ext cx="796226" cy="372951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5867085" y="4293966"/>
              <a:ext cx="796226" cy="372951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24492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Stochastic Gradient Descent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09" y="2952385"/>
            <a:ext cx="7447842" cy="25969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59" y="1326194"/>
            <a:ext cx="7806588" cy="8757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4840211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CRF model</a:t>
            </a:r>
          </a:p>
          <a:p>
            <a:r>
              <a:rPr lang="en-US" dirty="0" smtClean="0"/>
              <a:t>CRF </a:t>
            </a:r>
            <a:r>
              <a:rPr lang="en-US" dirty="0"/>
              <a:t>data log-</a:t>
            </a:r>
            <a:r>
              <a:rPr lang="en-US" dirty="0" smtClean="0"/>
              <a:t>likelihood</a:t>
            </a:r>
          </a:p>
          <a:p>
            <a:r>
              <a:rPr lang="en-US" dirty="0" smtClean="0"/>
              <a:t>CRF derivatives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Considerations </a:t>
            </a:r>
            <a:br>
              <a:rPr lang="en-US" dirty="0" smtClean="0"/>
            </a:br>
            <a:r>
              <a:rPr lang="en-US" dirty="0" smtClean="0"/>
              <a:t>for Gradient-based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 smtClean="0"/>
          </a:p>
          <a:p>
            <a:pPr lvl="1"/>
            <a:r>
              <a:rPr lang="en-US" dirty="0" smtClean="0"/>
              <a:t>L2 regularization</a:t>
            </a:r>
          </a:p>
          <a:p>
            <a:pPr lvl="1"/>
            <a:r>
              <a:rPr lang="en-US" dirty="0" smtClean="0"/>
              <a:t>L1 regularization</a:t>
            </a:r>
          </a:p>
          <a:p>
            <a:pPr lvl="1"/>
            <a:r>
              <a:rPr lang="en-US" dirty="0" smtClean="0"/>
              <a:t>Regularization by early stopping</a:t>
            </a:r>
          </a:p>
          <a:p>
            <a:r>
              <a:rPr lang="en-US" dirty="0" smtClean="0"/>
              <a:t>For SGD: Sparse updates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430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“Empirical” Comparison of Parameter Estimation Methods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r="1553"/>
          <a:stretch>
            <a:fillRect/>
          </a:stretch>
        </p:blipFill>
        <p:spPr>
          <a:xfrm>
            <a:off x="6831" y="1261159"/>
            <a:ext cx="9137169" cy="560117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76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826357"/>
            <a:ext cx="8229600" cy="238889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Example NLP task</a:t>
            </a:r>
            <a:r>
              <a:rPr lang="en-US" dirty="0" smtClean="0"/>
              <a:t>: CRF dependency parsing</a:t>
            </a:r>
          </a:p>
          <a:p>
            <a:r>
              <a:rPr lang="en-US" b="1" dirty="0" smtClean="0"/>
              <a:t>Suppose</a:t>
            </a:r>
            <a:r>
              <a:rPr lang="en-US" dirty="0" smtClean="0"/>
              <a:t>: Training </a:t>
            </a:r>
            <a:r>
              <a:rPr lang="en-US" dirty="0"/>
              <a:t>time </a:t>
            </a:r>
            <a:r>
              <a:rPr lang="en-US" dirty="0" smtClean="0"/>
              <a:t>is dominated </a:t>
            </a:r>
            <a:r>
              <a:rPr lang="en-US" dirty="0"/>
              <a:t>by </a:t>
            </a:r>
            <a:r>
              <a:rPr lang="en-US" dirty="0" smtClean="0"/>
              <a:t>inference</a:t>
            </a:r>
          </a:p>
          <a:p>
            <a:r>
              <a:rPr lang="en-US" b="1" dirty="0" smtClean="0"/>
              <a:t>Dataset</a:t>
            </a:r>
            <a:r>
              <a:rPr lang="en-US" dirty="0"/>
              <a:t>: O</a:t>
            </a:r>
            <a:r>
              <a:rPr lang="en-US" dirty="0" smtClean="0"/>
              <a:t>ne </a:t>
            </a:r>
            <a:r>
              <a:rPr lang="en-US" dirty="0"/>
              <a:t>million tokens</a:t>
            </a:r>
          </a:p>
          <a:p>
            <a:r>
              <a:rPr lang="en-US" b="1" dirty="0" smtClean="0"/>
              <a:t>Inference speed</a:t>
            </a:r>
            <a:r>
              <a:rPr lang="en-US" dirty="0" smtClean="0"/>
              <a:t>: 1,000 tokens / sec </a:t>
            </a:r>
          </a:p>
          <a:p>
            <a:r>
              <a:rPr lang="en-US" dirty="0" smtClean="0">
                <a:sym typeface="Wingdings"/>
              </a:rPr>
              <a:t></a:t>
            </a:r>
            <a:r>
              <a:rPr lang="en-US" dirty="0" smtClean="0"/>
              <a:t> 0.27 hours per pass through dataset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294303"/>
              </p:ext>
            </p:extLst>
          </p:nvPr>
        </p:nvGraphicFramePr>
        <p:xfrm>
          <a:off x="1322424" y="4215255"/>
          <a:ext cx="6096000" cy="175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# passes through</a:t>
                      </a:r>
                      <a:r>
                        <a:rPr lang="en-US" b="1" baseline="0" dirty="0" smtClean="0"/>
                        <a:t> data</a:t>
                      </a:r>
                      <a:r>
                        <a:rPr lang="en-US" b="1" dirty="0" smtClean="0"/>
                        <a:t> to</a:t>
                      </a:r>
                      <a:r>
                        <a:rPr lang="en-US" b="1" baseline="0" dirty="0" smtClean="0"/>
                        <a:t> converge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baseline="0" dirty="0" smtClean="0"/>
                        <a:t># h</a:t>
                      </a:r>
                      <a:r>
                        <a:rPr lang="en-US" b="1" dirty="0" smtClean="0"/>
                        <a:t>ours</a:t>
                      </a:r>
                      <a:r>
                        <a:rPr lang="en-US" b="1" baseline="0" dirty="0" smtClean="0"/>
                        <a:t> to converge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/>
                        <a:t>GIS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/>
                        <a:t>L-BFGS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/>
                        <a:t>SGD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~3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4218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 for CRFs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52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0252"/>
            <a:ext cx="8229600" cy="36953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General idea:</a:t>
            </a:r>
          </a:p>
          <a:p>
            <a:r>
              <a:rPr lang="en-US" dirty="0" smtClean="0"/>
              <a:t>Make </a:t>
            </a:r>
            <a:r>
              <a:rPr lang="en-US" dirty="0"/>
              <a:t>a list of interesting substructures.</a:t>
            </a:r>
          </a:p>
          <a:p>
            <a:r>
              <a:rPr lang="en-US" dirty="0"/>
              <a:t>The feature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k</a:t>
            </a:r>
            <a:r>
              <a:rPr lang="en-US" dirty="0" smtClean="0"/>
              <a:t>(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,</a:t>
            </a:r>
            <a:r>
              <a:rPr lang="en-US" dirty="0" err="1">
                <a:solidFill>
                  <a:srgbClr val="0000FF"/>
                </a:solidFill>
              </a:rPr>
              <a:t>y</a:t>
            </a:r>
            <a:r>
              <a:rPr lang="en-US" dirty="0"/>
              <a:t>) counts tokens of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substructure in (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,</a:t>
            </a:r>
            <a:r>
              <a:rPr lang="en-US" dirty="0" err="1">
                <a:solidFill>
                  <a:srgbClr val="0000FF"/>
                </a:solidFill>
              </a:rPr>
              <a:t>y</a:t>
            </a:r>
            <a:r>
              <a:rPr lang="en-US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78</a:t>
            </a:fld>
            <a:endParaRPr lang="en-US"/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Slide adapted from 600.465 </a:t>
            </a:r>
            <a:r>
              <a:rPr kumimoji="0" lang="en-US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7501539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46" name="AutoShape 30"/>
          <p:cNvSpPr>
            <a:spLocks noChangeArrowheads="1"/>
          </p:cNvSpPr>
          <p:nvPr/>
        </p:nvSpPr>
        <p:spPr bwMode="auto">
          <a:xfrm>
            <a:off x="4114800" y="1524000"/>
            <a:ext cx="838200" cy="1143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4047" name="Rectangle 3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</p:txBody>
      </p:sp>
      <p:grpSp>
        <p:nvGrpSpPr>
          <p:cNvPr id="214043" name="Group 27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4024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4026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4031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4032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4033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4034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14055" name="Text Box 39"/>
          <p:cNvSpPr txBox="1">
            <a:spLocks noChangeArrowheads="1"/>
          </p:cNvSpPr>
          <p:nvPr/>
        </p:nvSpPr>
        <p:spPr bwMode="auto">
          <a:xfrm>
            <a:off x="5124450" y="3810000"/>
            <a:ext cx="3790950" cy="10350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1"/>
                </a:solidFill>
                <a:latin typeface="Comic Sans MS" charset="0"/>
              </a:rPr>
              <a:t>Weight of this feature is like </a:t>
            </a:r>
            <a:br>
              <a:rPr lang="en-US" sz="2000">
                <a:solidFill>
                  <a:schemeClr val="accent1"/>
                </a:solidFill>
                <a:latin typeface="Comic Sans MS" charset="0"/>
              </a:rPr>
            </a:br>
            <a:r>
              <a:rPr lang="en-US" sz="2000">
                <a:solidFill>
                  <a:schemeClr val="accent1"/>
                </a:solidFill>
                <a:latin typeface="Comic Sans MS" charset="0"/>
              </a:rPr>
              <a:t>log of an emission probability</a:t>
            </a:r>
            <a:br>
              <a:rPr lang="en-US" sz="2000">
                <a:solidFill>
                  <a:schemeClr val="accent1"/>
                </a:solidFill>
                <a:latin typeface="Comic Sans MS" charset="0"/>
              </a:rPr>
            </a:br>
            <a:r>
              <a:rPr lang="en-US" sz="2000">
                <a:solidFill>
                  <a:schemeClr val="accent1"/>
                </a:solidFill>
                <a:latin typeface="Comic Sans MS" charset="0"/>
              </a:rPr>
              <a:t>in an HMM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92522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5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AutoShape 2"/>
          <p:cNvSpPr>
            <a:spLocks noChangeArrowheads="1"/>
          </p:cNvSpPr>
          <p:nvPr/>
        </p:nvSpPr>
        <p:spPr bwMode="auto">
          <a:xfrm>
            <a:off x="4114800" y="1524000"/>
            <a:ext cx="838200" cy="5603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5051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endParaRPr lang="en-US" sz="2400">
              <a:latin typeface="Tahoma" charset="0"/>
              <a:cs typeface="Arial" charset="0"/>
            </a:endParaRPr>
          </a:p>
        </p:txBody>
      </p:sp>
      <p:grpSp>
        <p:nvGrpSpPr>
          <p:cNvPr id="215044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5045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5046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5047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5048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5049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5050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12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70306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85" name="AutoShape 21"/>
          <p:cNvSpPr>
            <a:spLocks noChangeArrowheads="1"/>
          </p:cNvSpPr>
          <p:nvPr/>
        </p:nvSpPr>
        <p:spPr bwMode="auto">
          <a:xfrm>
            <a:off x="4114800" y="1524000"/>
            <a:ext cx="838200" cy="5603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6066" name="AutoShape 2"/>
          <p:cNvSpPr>
            <a:spLocks noChangeArrowheads="1"/>
          </p:cNvSpPr>
          <p:nvPr/>
        </p:nvSpPr>
        <p:spPr bwMode="auto">
          <a:xfrm>
            <a:off x="2057400" y="2362200"/>
            <a:ext cx="4770438" cy="26193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6075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P in the middle third of the sentence</a:t>
            </a:r>
          </a:p>
        </p:txBody>
      </p:sp>
      <p:grpSp>
        <p:nvGrpSpPr>
          <p:cNvPr id="216068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6069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6070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6071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6072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6073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6074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grpSp>
        <p:nvGrpSpPr>
          <p:cNvPr id="216084" name="Group 20"/>
          <p:cNvGrpSpPr>
            <a:grpSpLocks/>
          </p:cNvGrpSpPr>
          <p:nvPr/>
        </p:nvGrpSpPr>
        <p:grpSpPr bwMode="auto">
          <a:xfrm>
            <a:off x="2116138" y="2286000"/>
            <a:ext cx="4665662" cy="403225"/>
            <a:chOff x="1333" y="1440"/>
            <a:chExt cx="2939" cy="254"/>
          </a:xfrm>
        </p:grpSpPr>
        <p:sp>
          <p:nvSpPr>
            <p:cNvPr id="216078" name="Text Box 14"/>
            <p:cNvSpPr txBox="1">
              <a:spLocks noChangeArrowheads="1"/>
            </p:cNvSpPr>
            <p:nvPr/>
          </p:nvSpPr>
          <p:spPr bwMode="auto">
            <a:xfrm>
              <a:off x="1333" y="1444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216079" name="Text Box 15"/>
            <p:cNvSpPr txBox="1">
              <a:spLocks noChangeArrowheads="1"/>
            </p:cNvSpPr>
            <p:nvPr/>
          </p:nvSpPr>
          <p:spPr bwMode="auto">
            <a:xfrm>
              <a:off x="2005" y="1440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16080" name="Text Box 16"/>
            <p:cNvSpPr txBox="1">
              <a:spLocks noChangeArrowheads="1"/>
            </p:cNvSpPr>
            <p:nvPr/>
          </p:nvSpPr>
          <p:spPr bwMode="auto">
            <a:xfrm>
              <a:off x="2533" y="1440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16081" name="Text Box 17"/>
            <p:cNvSpPr txBox="1">
              <a:spLocks noChangeArrowheads="1"/>
            </p:cNvSpPr>
            <p:nvPr/>
          </p:nvSpPr>
          <p:spPr bwMode="auto">
            <a:xfrm>
              <a:off x="2976" y="1440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16082" name="Text Box 18"/>
            <p:cNvSpPr txBox="1">
              <a:spLocks noChangeArrowheads="1"/>
            </p:cNvSpPr>
            <p:nvPr/>
          </p:nvSpPr>
          <p:spPr bwMode="auto">
            <a:xfrm>
              <a:off x="3312" y="1440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216083" name="Text Box 19"/>
            <p:cNvSpPr txBox="1">
              <a:spLocks noChangeArrowheads="1"/>
            </p:cNvSpPr>
            <p:nvPr/>
          </p:nvSpPr>
          <p:spPr bwMode="auto">
            <a:xfrm>
              <a:off x="4069" y="1440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5</a:t>
              </a:r>
            </a:p>
          </p:txBody>
        </p:sp>
      </p:grpSp>
      <p:sp>
        <p:nvSpPr>
          <p:cNvPr id="20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363699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AutoShape 2"/>
          <p:cNvSpPr>
            <a:spLocks noChangeArrowheads="1"/>
          </p:cNvSpPr>
          <p:nvPr/>
        </p:nvSpPr>
        <p:spPr bwMode="auto">
          <a:xfrm>
            <a:off x="3505200" y="16764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7099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P in the middle third of the sentence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</a:t>
            </a:r>
          </a:p>
        </p:txBody>
      </p:sp>
      <p:grpSp>
        <p:nvGrpSpPr>
          <p:cNvPr id="217092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7093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7094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7095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7096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7097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7098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17100" name="Text Box 12"/>
          <p:cNvSpPr txBox="1">
            <a:spLocks noChangeArrowheads="1"/>
          </p:cNvSpPr>
          <p:nvPr/>
        </p:nvSpPr>
        <p:spPr bwMode="auto">
          <a:xfrm>
            <a:off x="4489450" y="4648200"/>
            <a:ext cx="3790950" cy="10350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1"/>
                </a:solidFill>
                <a:latin typeface="Comic Sans MS" charset="0"/>
              </a:rPr>
              <a:t>Weight of this feature is like </a:t>
            </a:r>
            <a:br>
              <a:rPr lang="en-US" sz="2000">
                <a:solidFill>
                  <a:schemeClr val="accent1"/>
                </a:solidFill>
                <a:latin typeface="Comic Sans MS" charset="0"/>
              </a:rPr>
            </a:br>
            <a:r>
              <a:rPr lang="en-US" sz="2000">
                <a:solidFill>
                  <a:schemeClr val="accent1"/>
                </a:solidFill>
                <a:latin typeface="Comic Sans MS" charset="0"/>
              </a:rPr>
              <a:t>log of a transition probability</a:t>
            </a:r>
            <a:br>
              <a:rPr lang="en-US" sz="2000">
                <a:solidFill>
                  <a:schemeClr val="accent1"/>
                </a:solidFill>
                <a:latin typeface="Comic Sans MS" charset="0"/>
              </a:rPr>
            </a:br>
            <a:r>
              <a:rPr lang="en-US" sz="2000">
                <a:solidFill>
                  <a:schemeClr val="accent1"/>
                </a:solidFill>
                <a:latin typeface="Comic Sans MS" charset="0"/>
              </a:rPr>
              <a:t>in an HMM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29694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0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24" name="AutoShape 12"/>
          <p:cNvSpPr>
            <a:spLocks noChangeArrowheads="1"/>
          </p:cNvSpPr>
          <p:nvPr/>
        </p:nvSpPr>
        <p:spPr bwMode="auto">
          <a:xfrm>
            <a:off x="4876800" y="2133600"/>
            <a:ext cx="6096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8125" name="AutoShape 13"/>
          <p:cNvSpPr>
            <a:spLocks noChangeArrowheads="1"/>
          </p:cNvSpPr>
          <p:nvPr/>
        </p:nvSpPr>
        <p:spPr bwMode="auto">
          <a:xfrm>
            <a:off x="3505200" y="16764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8123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P in the middle third of the sentence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 followed by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an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endParaRPr lang="en-US" sz="2400">
              <a:latin typeface="Tahoma" charset="0"/>
              <a:cs typeface="Arial" charset="0"/>
            </a:endParaRPr>
          </a:p>
        </p:txBody>
      </p:sp>
      <p:grpSp>
        <p:nvGrpSpPr>
          <p:cNvPr id="218116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8117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8118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8119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8120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8121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8122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5458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8" name="AutoShape 12"/>
          <p:cNvSpPr>
            <a:spLocks noChangeArrowheads="1"/>
          </p:cNvSpPr>
          <p:nvPr/>
        </p:nvSpPr>
        <p:spPr bwMode="auto">
          <a:xfrm>
            <a:off x="3505200" y="16764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9138" name="AutoShape 2"/>
          <p:cNvSpPr>
            <a:spLocks noChangeArrowheads="1"/>
          </p:cNvSpPr>
          <p:nvPr/>
        </p:nvSpPr>
        <p:spPr bwMode="auto">
          <a:xfrm>
            <a:off x="4114800" y="1524000"/>
            <a:ext cx="838200" cy="1143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19150" name="Rectangle 14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  <a:noFill/>
          <a:ln/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P in the middle third of the sentence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 followed by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an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bigram V P where P is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>
              <a:buFont typeface="Wingdings" charset="0"/>
              <a:buNone/>
            </a:pPr>
            <a:endParaRPr lang="en-US" sz="2400">
              <a:latin typeface="Tahoma" charset="0"/>
              <a:cs typeface="Arial" charset="0"/>
            </a:endParaRPr>
          </a:p>
        </p:txBody>
      </p:sp>
      <p:grpSp>
        <p:nvGrpSpPr>
          <p:cNvPr id="219140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19141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19142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19143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19144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19145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19146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325433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73" name="AutoShape 13"/>
          <p:cNvSpPr>
            <a:spLocks noChangeArrowheads="1"/>
          </p:cNvSpPr>
          <p:nvPr/>
        </p:nvSpPr>
        <p:spPr bwMode="auto">
          <a:xfrm>
            <a:off x="4114800" y="2133600"/>
            <a:ext cx="2286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0172" name="AutoShape 12"/>
          <p:cNvSpPr>
            <a:spLocks noChangeArrowheads="1"/>
          </p:cNvSpPr>
          <p:nvPr/>
        </p:nvSpPr>
        <p:spPr bwMode="auto">
          <a:xfrm>
            <a:off x="3505200" y="1676400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0162" name="AutoShape 2"/>
          <p:cNvSpPr>
            <a:spLocks noChangeArrowheads="1"/>
          </p:cNvSpPr>
          <p:nvPr/>
        </p:nvSpPr>
        <p:spPr bwMode="auto">
          <a:xfrm>
            <a:off x="3276600" y="2133600"/>
            <a:ext cx="228600" cy="38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20171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3276600"/>
            <a:ext cx="8458200" cy="3352800"/>
          </a:xfrm>
        </p:spPr>
        <p:txBody>
          <a:bodyPr/>
          <a:lstStyle/>
          <a:p>
            <a:r>
              <a:rPr lang="en-US" sz="2400">
                <a:latin typeface="Tahoma" charset="0"/>
                <a:cs typeface="Arial" charset="0"/>
              </a:rPr>
              <a:t>Count of tag P as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P in the middle third of the sentence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</a:t>
            </a:r>
          </a:p>
          <a:p>
            <a:r>
              <a:rPr lang="en-US" sz="2400">
                <a:latin typeface="Tahoma" charset="0"/>
                <a:cs typeface="Arial" charset="0"/>
              </a:rPr>
              <a:t>Count of tag bigram V P followed by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an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bigram V P where P is the tag for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like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r>
              <a:rPr lang="en-US" sz="2400">
                <a:latin typeface="Tahoma" charset="0"/>
                <a:cs typeface="Arial" charset="0"/>
              </a:rPr>
              <a:t>Count of tag bigram V P where both words are lowercase</a:t>
            </a:r>
          </a:p>
        </p:txBody>
      </p:sp>
      <p:grpSp>
        <p:nvGrpSpPr>
          <p:cNvPr id="220164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20165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20166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20167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20168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20169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20170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1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72594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AutoShape 2"/>
          <p:cNvSpPr>
            <a:spLocks noChangeArrowheads="1"/>
          </p:cNvSpPr>
          <p:nvPr/>
        </p:nvSpPr>
        <p:spPr bwMode="auto">
          <a:xfrm>
            <a:off x="2514600" y="1600200"/>
            <a:ext cx="22860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23243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2819400"/>
            <a:ext cx="8458200" cy="3352800"/>
          </a:xfrm>
        </p:spPr>
        <p:txBody>
          <a:bodyPr/>
          <a:lstStyle/>
          <a:p>
            <a:r>
              <a:rPr lang="en-US" sz="2400" dirty="0">
                <a:latin typeface="Tahoma" charset="0"/>
                <a:cs typeface="Arial" charset="0"/>
              </a:rPr>
              <a:t>Count of tag trigram N V P?</a:t>
            </a:r>
          </a:p>
          <a:p>
            <a:pPr lvl="1"/>
            <a:r>
              <a:rPr lang="en-US" sz="2000" dirty="0">
                <a:latin typeface="Tahoma" charset="0"/>
                <a:cs typeface="Arial" charset="0"/>
              </a:rPr>
              <a:t>A bigram tagger can only consider within-bigram features:</a:t>
            </a:r>
            <a:br>
              <a:rPr lang="en-US" sz="2000" dirty="0">
                <a:latin typeface="Tahoma" charset="0"/>
                <a:cs typeface="Arial" charset="0"/>
              </a:rPr>
            </a:br>
            <a:r>
              <a:rPr lang="en-US" sz="2000" dirty="0">
                <a:latin typeface="Tahoma" charset="0"/>
                <a:cs typeface="Arial" charset="0"/>
              </a:rPr>
              <a:t>only look at 2 adjacent blue tags (plus arbitrary red context).</a:t>
            </a:r>
          </a:p>
          <a:p>
            <a:pPr lvl="1"/>
            <a:r>
              <a:rPr lang="en-US" sz="2000" dirty="0">
                <a:latin typeface="Tahoma" charset="0"/>
                <a:cs typeface="Arial" charset="0"/>
              </a:rPr>
              <a:t>So here we need a trigram tagger, which is slower. </a:t>
            </a:r>
          </a:p>
          <a:p>
            <a:pPr lvl="1"/>
            <a:r>
              <a:rPr lang="en-US" sz="2000" dirty="0" smtClean="0">
                <a:latin typeface="Tahoma" charset="0"/>
                <a:cs typeface="Arial" charset="0"/>
              </a:rPr>
              <a:t>The forward-backward states </a:t>
            </a:r>
            <a:r>
              <a:rPr lang="en-US" sz="2000" dirty="0">
                <a:latin typeface="Tahoma" charset="0"/>
                <a:cs typeface="Arial" charset="0"/>
              </a:rPr>
              <a:t>would remember </a:t>
            </a:r>
            <a:r>
              <a:rPr lang="en-US" sz="2000" i="1" dirty="0">
                <a:latin typeface="Tahoma" charset="0"/>
                <a:cs typeface="Arial" charset="0"/>
              </a:rPr>
              <a:t>two</a:t>
            </a:r>
            <a:r>
              <a:rPr lang="en-US" sz="2000" dirty="0">
                <a:latin typeface="Tahoma" charset="0"/>
                <a:cs typeface="Arial" charset="0"/>
              </a:rPr>
              <a:t> previous tags.</a:t>
            </a:r>
          </a:p>
        </p:txBody>
      </p:sp>
      <p:grpSp>
        <p:nvGrpSpPr>
          <p:cNvPr id="223236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23237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23238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23239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23240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23241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23242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grpSp>
        <p:nvGrpSpPr>
          <p:cNvPr id="223254" name="Group 22"/>
          <p:cNvGrpSpPr>
            <a:grpSpLocks/>
          </p:cNvGrpSpPr>
          <p:nvPr/>
        </p:nvGrpSpPr>
        <p:grpSpPr bwMode="auto">
          <a:xfrm>
            <a:off x="2057400" y="4919663"/>
            <a:ext cx="4805363" cy="1878012"/>
            <a:chOff x="1296" y="3099"/>
            <a:chExt cx="3027" cy="1183"/>
          </a:xfrm>
        </p:grpSpPr>
        <p:grpSp>
          <p:nvGrpSpPr>
            <p:cNvPr id="223253" name="Group 21"/>
            <p:cNvGrpSpPr>
              <a:grpSpLocks/>
            </p:cNvGrpSpPr>
            <p:nvPr/>
          </p:nvGrpSpPr>
          <p:grpSpPr bwMode="auto">
            <a:xfrm>
              <a:off x="1584" y="3099"/>
              <a:ext cx="2496" cy="549"/>
              <a:chOff x="1776" y="3312"/>
              <a:chExt cx="2496" cy="549"/>
            </a:xfrm>
          </p:grpSpPr>
          <p:sp>
            <p:nvSpPr>
              <p:cNvPr id="223244" name="Line 116"/>
              <p:cNvSpPr>
                <a:spLocks noChangeShapeType="1"/>
              </p:cNvSpPr>
              <p:nvPr/>
            </p:nvSpPr>
            <p:spPr bwMode="auto">
              <a:xfrm>
                <a:off x="2400" y="3600"/>
                <a:ext cx="1248" cy="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 type="arrow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3245" name="Text Box 53"/>
              <p:cNvSpPr txBox="1">
                <a:spLocks noChangeArrowheads="1"/>
              </p:cNvSpPr>
              <p:nvPr/>
            </p:nvSpPr>
            <p:spPr bwMode="auto">
              <a:xfrm>
                <a:off x="1841" y="3456"/>
                <a:ext cx="41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r>
                  <a:rPr lang="en-US" sz="2400">
                    <a:solidFill>
                      <a:srgbClr val="3399FF"/>
                    </a:solidFill>
                  </a:rPr>
                  <a:t>N V</a:t>
                </a:r>
              </a:p>
            </p:txBody>
          </p:sp>
          <p:sp>
            <p:nvSpPr>
              <p:cNvPr id="223246" name="Oval 56"/>
              <p:cNvSpPr>
                <a:spLocks noChangeArrowheads="1"/>
              </p:cNvSpPr>
              <p:nvPr/>
            </p:nvSpPr>
            <p:spPr bwMode="auto">
              <a:xfrm>
                <a:off x="1776" y="3324"/>
                <a:ext cx="557" cy="537"/>
              </a:xfrm>
              <a:prstGeom prst="ellips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600" b="1"/>
              </a:p>
            </p:txBody>
          </p:sp>
          <p:sp>
            <p:nvSpPr>
              <p:cNvPr id="223249" name="Text Box 53"/>
              <p:cNvSpPr txBox="1">
                <a:spLocks noChangeArrowheads="1"/>
              </p:cNvSpPr>
              <p:nvPr/>
            </p:nvSpPr>
            <p:spPr bwMode="auto">
              <a:xfrm>
                <a:off x="3791" y="3444"/>
                <a:ext cx="39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r>
                  <a:rPr lang="en-US" sz="2400">
                    <a:solidFill>
                      <a:srgbClr val="3399FF"/>
                    </a:solidFill>
                  </a:rPr>
                  <a:t>V P</a:t>
                </a:r>
              </a:p>
            </p:txBody>
          </p:sp>
          <p:sp>
            <p:nvSpPr>
              <p:cNvPr id="223250" name="Oval 56"/>
              <p:cNvSpPr>
                <a:spLocks noChangeArrowheads="1"/>
              </p:cNvSpPr>
              <p:nvPr/>
            </p:nvSpPr>
            <p:spPr bwMode="auto">
              <a:xfrm>
                <a:off x="3715" y="3312"/>
                <a:ext cx="557" cy="537"/>
              </a:xfrm>
              <a:prstGeom prst="ellips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600" b="1">
                  <a:solidFill>
                    <a:srgbClr val="3399FF"/>
                  </a:solidFill>
                </a:endParaRPr>
              </a:p>
            </p:txBody>
          </p:sp>
          <p:sp>
            <p:nvSpPr>
              <p:cNvPr id="223251" name="Text Box 19"/>
              <p:cNvSpPr txBox="1">
                <a:spLocks noChangeArrowheads="1"/>
              </p:cNvSpPr>
              <p:nvPr/>
            </p:nvSpPr>
            <p:spPr bwMode="auto">
              <a:xfrm>
                <a:off x="2880" y="3312"/>
                <a:ext cx="2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3399FF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3399FF"/>
                    </a:solidFill>
                  </a:rPr>
                  <a:t>P</a:t>
                </a:r>
              </a:p>
            </p:txBody>
          </p:sp>
        </p:grpSp>
        <p:sp>
          <p:nvSpPr>
            <p:cNvPr id="223252" name="Text Box 20"/>
            <p:cNvSpPr txBox="1">
              <a:spLocks noChangeArrowheads="1"/>
            </p:cNvSpPr>
            <p:nvPr/>
          </p:nvSpPr>
          <p:spPr bwMode="auto">
            <a:xfrm>
              <a:off x="1296" y="3648"/>
              <a:ext cx="3027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1"/>
                  </a:solidFill>
                  <a:latin typeface="Comic Sans MS" charset="0"/>
                </a:rPr>
                <a:t>We take this arc once per N V P triple,</a:t>
              </a:r>
            </a:p>
            <a:p>
              <a:r>
                <a:rPr lang="en-US" sz="2000">
                  <a:solidFill>
                    <a:schemeClr val="accent1"/>
                  </a:solidFill>
                  <a:latin typeface="Comic Sans MS" charset="0"/>
                </a:rPr>
                <a:t>so its weight is the total weight of </a:t>
              </a:r>
              <a:br>
                <a:rPr lang="en-US" sz="2000">
                  <a:solidFill>
                    <a:schemeClr val="accent1"/>
                  </a:solidFill>
                  <a:latin typeface="Comic Sans MS" charset="0"/>
                </a:rPr>
              </a:br>
              <a:r>
                <a:rPr lang="en-US" sz="2000">
                  <a:solidFill>
                    <a:schemeClr val="accent1"/>
                  </a:solidFill>
                  <a:latin typeface="Comic Sans MS" charset="0"/>
                </a:rPr>
                <a:t>the features that fire on that triple.</a:t>
              </a:r>
            </a:p>
          </p:txBody>
        </p:sp>
      </p:grpSp>
      <p:sp>
        <p:nvSpPr>
          <p:cNvPr id="21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39876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3" name="AutoShape 23"/>
          <p:cNvSpPr>
            <a:spLocks noChangeArrowheads="1"/>
          </p:cNvSpPr>
          <p:nvPr/>
        </p:nvSpPr>
        <p:spPr bwMode="auto">
          <a:xfrm>
            <a:off x="3581400" y="16002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5304" name="AutoShape 24"/>
          <p:cNvSpPr>
            <a:spLocks noChangeArrowheads="1"/>
          </p:cNvSpPr>
          <p:nvPr/>
        </p:nvSpPr>
        <p:spPr bwMode="auto">
          <a:xfrm>
            <a:off x="5867400" y="16002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 Black" charset="0"/>
                <a:cs typeface="Arial" charset="0"/>
              </a:rPr>
              <a:t>Features for </a:t>
            </a:r>
            <a:r>
              <a:rPr lang="en-US" sz="3600" dirty="0">
                <a:latin typeface="Arial Black" charset="0"/>
                <a:cs typeface="Arial" charset="0"/>
              </a:rPr>
              <a:t>tagging …</a:t>
            </a:r>
          </a:p>
        </p:txBody>
      </p:sp>
      <p:sp>
        <p:nvSpPr>
          <p:cNvPr id="225291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2819400"/>
            <a:ext cx="8458200" cy="3352800"/>
          </a:xfrm>
        </p:spPr>
        <p:txBody>
          <a:bodyPr/>
          <a:lstStyle/>
          <a:p>
            <a:r>
              <a:rPr lang="en-US" sz="2400" dirty="0">
                <a:latin typeface="Tahoma" charset="0"/>
                <a:cs typeface="Arial" charset="0"/>
              </a:rPr>
              <a:t>Count of tag trigram N V P?</a:t>
            </a:r>
          </a:p>
          <a:p>
            <a:pPr lvl="1"/>
            <a:r>
              <a:rPr lang="en-US" sz="2000" dirty="0">
                <a:latin typeface="Tahoma" charset="0"/>
                <a:cs typeface="Arial" charset="0"/>
              </a:rPr>
              <a:t>A bigram tagger can only consider within-bigram features:</a:t>
            </a:r>
            <a:br>
              <a:rPr lang="en-US" sz="2000" dirty="0">
                <a:latin typeface="Tahoma" charset="0"/>
                <a:cs typeface="Arial" charset="0"/>
              </a:rPr>
            </a:br>
            <a:r>
              <a:rPr lang="en-US" sz="2000" dirty="0">
                <a:latin typeface="Tahoma" charset="0"/>
                <a:cs typeface="Arial" charset="0"/>
              </a:rPr>
              <a:t>only look at 2 adjacent blue tags (plus arbitrary red context).</a:t>
            </a:r>
          </a:p>
          <a:p>
            <a:pPr lvl="1"/>
            <a:r>
              <a:rPr lang="en-US" sz="2000" dirty="0">
                <a:latin typeface="Tahoma" charset="0"/>
                <a:cs typeface="Arial" charset="0"/>
              </a:rPr>
              <a:t>So here we need a trigram tagger, which is slower. </a:t>
            </a:r>
          </a:p>
          <a:p>
            <a:r>
              <a:rPr lang="en-US" sz="2400" dirty="0">
                <a:latin typeface="Tahoma" charset="0"/>
                <a:cs typeface="Arial" charset="0"/>
              </a:rPr>
              <a:t>Count of </a:t>
            </a:r>
            <a:r>
              <a:rPr lang="ja-JP" altLang="en-US" sz="2400" dirty="0">
                <a:latin typeface="Tahoma" charset="0"/>
                <a:cs typeface="Arial" charset="0"/>
              </a:rPr>
              <a:t>“</a:t>
            </a:r>
            <a:r>
              <a:rPr lang="en-US" sz="2400" dirty="0">
                <a:latin typeface="Tahoma" charset="0"/>
                <a:cs typeface="Arial" charset="0"/>
              </a:rPr>
              <a:t>post-verbal</a:t>
            </a:r>
            <a:r>
              <a:rPr lang="ja-JP" altLang="en-US" sz="2400" dirty="0">
                <a:latin typeface="Tahoma" charset="0"/>
                <a:cs typeface="Arial" charset="0"/>
              </a:rPr>
              <a:t>”</a:t>
            </a:r>
            <a:r>
              <a:rPr lang="en-US" sz="2400" dirty="0">
                <a:latin typeface="Tahoma" charset="0"/>
                <a:cs typeface="Arial" charset="0"/>
              </a:rPr>
              <a:t> nouns? </a:t>
            </a:r>
            <a:r>
              <a:rPr lang="en-US" sz="2000" dirty="0">
                <a:latin typeface="Tahoma" charset="0"/>
                <a:cs typeface="Arial" charset="0"/>
              </a:rPr>
              <a:t>(</a:t>
            </a:r>
            <a:r>
              <a:rPr lang="ja-JP" altLang="en-US" sz="2000" dirty="0">
                <a:latin typeface="Tahoma" charset="0"/>
                <a:cs typeface="Arial" charset="0"/>
              </a:rPr>
              <a:t>“</a:t>
            </a:r>
            <a:r>
              <a:rPr lang="en-US" sz="2000" dirty="0">
                <a:latin typeface="Tahoma" charset="0"/>
                <a:cs typeface="Arial" charset="0"/>
              </a:rPr>
              <a:t>discontinuous bigram</a:t>
            </a:r>
            <a:r>
              <a:rPr lang="ja-JP" altLang="en-US" sz="2000" dirty="0">
                <a:latin typeface="Tahoma" charset="0"/>
                <a:cs typeface="Arial" charset="0"/>
              </a:rPr>
              <a:t>”</a:t>
            </a:r>
            <a:r>
              <a:rPr lang="en-US" sz="2000" dirty="0">
                <a:latin typeface="Tahoma" charset="0"/>
                <a:cs typeface="Arial" charset="0"/>
              </a:rPr>
              <a:t> V N)</a:t>
            </a:r>
          </a:p>
          <a:p>
            <a:pPr lvl="1"/>
            <a:r>
              <a:rPr lang="en-US" sz="2000" dirty="0">
                <a:latin typeface="Tahoma" charset="0"/>
                <a:cs typeface="Arial" charset="0"/>
              </a:rPr>
              <a:t>An n-gram tagger can only look at a narrow window.</a:t>
            </a:r>
          </a:p>
          <a:p>
            <a:pPr lvl="1"/>
            <a:r>
              <a:rPr lang="en-US" sz="2000" dirty="0" smtClean="0">
                <a:latin typeface="Tahoma" charset="0"/>
                <a:cs typeface="Arial" charset="0"/>
              </a:rPr>
              <a:t>Here we </a:t>
            </a:r>
            <a:r>
              <a:rPr lang="en-US" sz="2000" dirty="0">
                <a:latin typeface="Tahoma" charset="0"/>
                <a:cs typeface="Arial" charset="0"/>
              </a:rPr>
              <a:t>need </a:t>
            </a:r>
            <a:r>
              <a:rPr lang="en-US" sz="2000" dirty="0" smtClean="0">
                <a:latin typeface="Tahoma" charset="0"/>
                <a:cs typeface="Arial" charset="0"/>
              </a:rPr>
              <a:t>a </a:t>
            </a:r>
            <a:r>
              <a:rPr lang="en-US" sz="2000" i="1" dirty="0" smtClean="0">
                <a:latin typeface="Tahoma" charset="0"/>
                <a:cs typeface="Arial" charset="0"/>
              </a:rPr>
              <a:t>fancier</a:t>
            </a:r>
            <a:r>
              <a:rPr lang="en-US" sz="2000" dirty="0" smtClean="0">
                <a:latin typeface="Tahoma" charset="0"/>
                <a:cs typeface="Arial" charset="0"/>
              </a:rPr>
              <a:t> model (finite state machine) whose </a:t>
            </a:r>
            <a:r>
              <a:rPr lang="en-US" sz="2000" dirty="0">
                <a:latin typeface="Tahoma" charset="0"/>
                <a:cs typeface="Arial" charset="0"/>
              </a:rPr>
              <a:t>states remember whether there was a verb in the left context.</a:t>
            </a:r>
          </a:p>
          <a:p>
            <a:pPr lvl="1">
              <a:buFont typeface="Wingdings" charset="0"/>
              <a:buNone/>
            </a:pPr>
            <a:endParaRPr lang="en-US" sz="2000" dirty="0">
              <a:latin typeface="Tahoma" charset="0"/>
              <a:cs typeface="Arial" charset="0"/>
            </a:endParaRPr>
          </a:p>
        </p:txBody>
      </p:sp>
      <p:grpSp>
        <p:nvGrpSpPr>
          <p:cNvPr id="225284" name="Group 4"/>
          <p:cNvGrpSpPr>
            <a:grpSpLocks/>
          </p:cNvGrpSpPr>
          <p:nvPr/>
        </p:nvGrpSpPr>
        <p:grpSpPr bwMode="auto">
          <a:xfrm>
            <a:off x="2286000" y="1600200"/>
            <a:ext cx="4362450" cy="957263"/>
            <a:chOff x="1428" y="2325"/>
            <a:chExt cx="2748" cy="603"/>
          </a:xfrm>
        </p:grpSpPr>
        <p:sp>
          <p:nvSpPr>
            <p:cNvPr id="225285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25286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25287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25288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25289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25290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grpSp>
        <p:nvGrpSpPr>
          <p:cNvPr id="225367" name="Group 87"/>
          <p:cNvGrpSpPr>
            <a:grpSpLocks/>
          </p:cNvGrpSpPr>
          <p:nvPr/>
        </p:nvGrpSpPr>
        <p:grpSpPr bwMode="auto">
          <a:xfrm>
            <a:off x="4572000" y="6353175"/>
            <a:ext cx="3810000" cy="581025"/>
            <a:chOff x="2880" y="4002"/>
            <a:chExt cx="2400" cy="366"/>
          </a:xfrm>
        </p:grpSpPr>
        <p:sp>
          <p:nvSpPr>
            <p:cNvPr id="225346" name="Rectangle 66"/>
            <p:cNvSpPr>
              <a:spLocks noChangeArrowheads="1"/>
            </p:cNvSpPr>
            <p:nvPr/>
          </p:nvSpPr>
          <p:spPr bwMode="auto">
            <a:xfrm>
              <a:off x="2880" y="4002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  <a:latin typeface="Comic Sans MS" charset="0"/>
                </a:rPr>
                <a:t>Post-verbal</a:t>
              </a:r>
              <a:br>
                <a:rPr lang="en-US">
                  <a:solidFill>
                    <a:schemeClr val="accent1"/>
                  </a:solidFill>
                  <a:latin typeface="Comic Sans MS" charset="0"/>
                </a:rPr>
              </a:br>
              <a:r>
                <a:rPr lang="en-US">
                  <a:solidFill>
                    <a:schemeClr val="accent1"/>
                  </a:solidFill>
                  <a:latin typeface="Comic Sans MS" charset="0"/>
                </a:rPr>
                <a:t>P D bigram</a:t>
              </a:r>
            </a:p>
          </p:txBody>
        </p:sp>
        <p:sp>
          <p:nvSpPr>
            <p:cNvPr id="225347" name="Rectangle 67"/>
            <p:cNvSpPr>
              <a:spLocks noChangeArrowheads="1"/>
            </p:cNvSpPr>
            <p:nvPr/>
          </p:nvSpPr>
          <p:spPr bwMode="auto">
            <a:xfrm>
              <a:off x="4128" y="4002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  <a:latin typeface="Comic Sans MS" charset="0"/>
                </a:rPr>
                <a:t>Post-verbal</a:t>
              </a:r>
              <a:br>
                <a:rPr lang="en-US">
                  <a:solidFill>
                    <a:schemeClr val="accent1"/>
                  </a:solidFill>
                  <a:latin typeface="Comic Sans MS" charset="0"/>
                </a:rPr>
              </a:br>
              <a:r>
                <a:rPr lang="en-US">
                  <a:solidFill>
                    <a:schemeClr val="accent1"/>
                  </a:solidFill>
                  <a:latin typeface="Comic Sans MS" charset="0"/>
                </a:rPr>
                <a:t>D N bigram</a:t>
              </a:r>
            </a:p>
          </p:txBody>
        </p:sp>
      </p:grpSp>
      <p:grpSp>
        <p:nvGrpSpPr>
          <p:cNvPr id="225361" name="Group 81"/>
          <p:cNvGrpSpPr>
            <a:grpSpLocks/>
          </p:cNvGrpSpPr>
          <p:nvPr/>
        </p:nvGrpSpPr>
        <p:grpSpPr bwMode="auto">
          <a:xfrm>
            <a:off x="393700" y="6000750"/>
            <a:ext cx="8208963" cy="477838"/>
            <a:chOff x="248" y="3780"/>
            <a:chExt cx="5171" cy="301"/>
          </a:xfrm>
        </p:grpSpPr>
        <p:sp>
          <p:nvSpPr>
            <p:cNvPr id="225354" name="Text Box 53"/>
            <p:cNvSpPr txBox="1">
              <a:spLocks noChangeArrowheads="1"/>
            </p:cNvSpPr>
            <p:nvPr/>
          </p:nvSpPr>
          <p:spPr bwMode="auto">
            <a:xfrm>
              <a:off x="3955" y="3792"/>
              <a:ext cx="2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D</a:t>
              </a:r>
            </a:p>
          </p:txBody>
        </p:sp>
        <p:sp>
          <p:nvSpPr>
            <p:cNvPr id="225355" name="Text Box 53"/>
            <p:cNvSpPr txBox="1">
              <a:spLocks noChangeArrowheads="1"/>
            </p:cNvSpPr>
            <p:nvPr/>
          </p:nvSpPr>
          <p:spPr bwMode="auto">
            <a:xfrm>
              <a:off x="5175" y="37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N</a:t>
              </a:r>
            </a:p>
          </p:txBody>
        </p:sp>
        <p:sp>
          <p:nvSpPr>
            <p:cNvPr id="225356" name="Text Box 53"/>
            <p:cNvSpPr txBox="1">
              <a:spLocks noChangeArrowheads="1"/>
            </p:cNvSpPr>
            <p:nvPr/>
          </p:nvSpPr>
          <p:spPr bwMode="auto">
            <a:xfrm>
              <a:off x="2718" y="3791"/>
              <a:ext cx="224" cy="290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P</a:t>
              </a:r>
            </a:p>
          </p:txBody>
        </p:sp>
        <p:sp>
          <p:nvSpPr>
            <p:cNvPr id="225342" name="Text Box 53"/>
            <p:cNvSpPr txBox="1">
              <a:spLocks noChangeArrowheads="1"/>
            </p:cNvSpPr>
            <p:nvPr/>
          </p:nvSpPr>
          <p:spPr bwMode="auto">
            <a:xfrm>
              <a:off x="248" y="37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N</a:t>
              </a:r>
            </a:p>
          </p:txBody>
        </p:sp>
        <p:sp>
          <p:nvSpPr>
            <p:cNvPr id="225359" name="Text Box 53"/>
            <p:cNvSpPr txBox="1">
              <a:spLocks noChangeArrowheads="1"/>
            </p:cNvSpPr>
            <p:nvPr/>
          </p:nvSpPr>
          <p:spPr bwMode="auto">
            <a:xfrm>
              <a:off x="1502" y="3780"/>
              <a:ext cx="23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V</a:t>
              </a:r>
            </a:p>
          </p:txBody>
        </p:sp>
      </p:grpSp>
      <p:grpSp>
        <p:nvGrpSpPr>
          <p:cNvPr id="225363" name="Group 83"/>
          <p:cNvGrpSpPr>
            <a:grpSpLocks/>
          </p:cNvGrpSpPr>
          <p:nvPr/>
        </p:nvGrpSpPr>
        <p:grpSpPr bwMode="auto">
          <a:xfrm>
            <a:off x="3962400" y="6019800"/>
            <a:ext cx="4908550" cy="476250"/>
            <a:chOff x="2508" y="3780"/>
            <a:chExt cx="3092" cy="300"/>
          </a:xfrm>
        </p:grpSpPr>
        <p:sp>
          <p:nvSpPr>
            <p:cNvPr id="225364" name="Text Box 53"/>
            <p:cNvSpPr txBox="1">
              <a:spLocks noChangeArrowheads="1"/>
            </p:cNvSpPr>
            <p:nvPr/>
          </p:nvSpPr>
          <p:spPr bwMode="auto">
            <a:xfrm>
              <a:off x="3744" y="3792"/>
              <a:ext cx="63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V … D</a:t>
              </a:r>
            </a:p>
          </p:txBody>
        </p:sp>
        <p:sp>
          <p:nvSpPr>
            <p:cNvPr id="225365" name="Text Box 53"/>
            <p:cNvSpPr txBox="1">
              <a:spLocks noChangeArrowheads="1"/>
            </p:cNvSpPr>
            <p:nvPr/>
          </p:nvSpPr>
          <p:spPr bwMode="auto">
            <a:xfrm>
              <a:off x="4964" y="3780"/>
              <a:ext cx="63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V … N</a:t>
              </a:r>
            </a:p>
          </p:txBody>
        </p:sp>
        <p:sp>
          <p:nvSpPr>
            <p:cNvPr id="225366" name="Text Box 53"/>
            <p:cNvSpPr txBox="1">
              <a:spLocks noChangeArrowheads="1"/>
            </p:cNvSpPr>
            <p:nvPr/>
          </p:nvSpPr>
          <p:spPr bwMode="auto">
            <a:xfrm>
              <a:off x="2508" y="3792"/>
              <a:ext cx="61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chemeClr val="bg1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3399FF"/>
                  </a:solidFill>
                </a:rPr>
                <a:t>V … P</a:t>
              </a:r>
            </a:p>
          </p:txBody>
        </p:sp>
      </p:grpSp>
      <p:grpSp>
        <p:nvGrpSpPr>
          <p:cNvPr id="225362" name="Group 82"/>
          <p:cNvGrpSpPr>
            <a:grpSpLocks/>
          </p:cNvGrpSpPr>
          <p:nvPr/>
        </p:nvGrpSpPr>
        <p:grpSpPr bwMode="auto">
          <a:xfrm>
            <a:off x="152400" y="5791200"/>
            <a:ext cx="8682038" cy="871538"/>
            <a:chOff x="96" y="3648"/>
            <a:chExt cx="5469" cy="549"/>
          </a:xfrm>
        </p:grpSpPr>
        <p:sp>
          <p:nvSpPr>
            <p:cNvPr id="225307" name="Line 116"/>
            <p:cNvSpPr>
              <a:spLocks noChangeShapeType="1"/>
            </p:cNvSpPr>
            <p:nvPr/>
          </p:nvSpPr>
          <p:spPr bwMode="auto">
            <a:xfrm>
              <a:off x="4416" y="3936"/>
              <a:ext cx="528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5312" name="Text Box 32"/>
            <p:cNvSpPr txBox="1">
              <a:spLocks noChangeArrowheads="1"/>
            </p:cNvSpPr>
            <p:nvPr/>
          </p:nvSpPr>
          <p:spPr bwMode="auto">
            <a:xfrm>
              <a:off x="4512" y="3648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3399FF"/>
                  </a:solidFill>
                </a:rPr>
                <a:t>N</a:t>
              </a:r>
            </a:p>
          </p:txBody>
        </p:sp>
        <p:sp>
          <p:nvSpPr>
            <p:cNvPr id="225316" name="Line 116"/>
            <p:cNvSpPr>
              <a:spLocks noChangeShapeType="1"/>
            </p:cNvSpPr>
            <p:nvPr/>
          </p:nvSpPr>
          <p:spPr bwMode="auto">
            <a:xfrm>
              <a:off x="3168" y="3936"/>
              <a:ext cx="528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5320" name="Text Box 40"/>
            <p:cNvSpPr txBox="1">
              <a:spLocks noChangeArrowheads="1"/>
            </p:cNvSpPr>
            <p:nvPr/>
          </p:nvSpPr>
          <p:spPr bwMode="auto">
            <a:xfrm>
              <a:off x="3263" y="3648"/>
              <a:ext cx="2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3399FF"/>
                  </a:solidFill>
                </a:rPr>
                <a:t>D</a:t>
              </a:r>
            </a:p>
          </p:txBody>
        </p:sp>
        <p:sp>
          <p:nvSpPr>
            <p:cNvPr id="225335" name="Line 116"/>
            <p:cNvSpPr>
              <a:spLocks noChangeShapeType="1"/>
            </p:cNvSpPr>
            <p:nvPr/>
          </p:nvSpPr>
          <p:spPr bwMode="auto">
            <a:xfrm>
              <a:off x="1956" y="3936"/>
              <a:ext cx="528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5339" name="Text Box 59"/>
            <p:cNvSpPr txBox="1">
              <a:spLocks noChangeArrowheads="1"/>
            </p:cNvSpPr>
            <p:nvPr/>
          </p:nvSpPr>
          <p:spPr bwMode="auto">
            <a:xfrm>
              <a:off x="2063" y="3648"/>
              <a:ext cx="2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3399FF"/>
                  </a:solidFill>
                </a:rPr>
                <a:t>P</a:t>
              </a:r>
            </a:p>
          </p:txBody>
        </p:sp>
        <p:sp>
          <p:nvSpPr>
            <p:cNvPr id="225340" name="Line 116"/>
            <p:cNvSpPr>
              <a:spLocks noChangeShapeType="1"/>
            </p:cNvSpPr>
            <p:nvPr/>
          </p:nvSpPr>
          <p:spPr bwMode="auto">
            <a:xfrm>
              <a:off x="708" y="3936"/>
              <a:ext cx="528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5343" name="Oval 56"/>
            <p:cNvSpPr>
              <a:spLocks noChangeArrowheads="1"/>
            </p:cNvSpPr>
            <p:nvPr/>
          </p:nvSpPr>
          <p:spPr bwMode="auto">
            <a:xfrm>
              <a:off x="96" y="3648"/>
              <a:ext cx="557" cy="537"/>
            </a:xfrm>
            <a:prstGeom prst="ellips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600" b="1"/>
            </a:p>
          </p:txBody>
        </p:sp>
        <p:sp>
          <p:nvSpPr>
            <p:cNvPr id="225344" name="Text Box 64"/>
            <p:cNvSpPr txBox="1">
              <a:spLocks noChangeArrowheads="1"/>
            </p:cNvSpPr>
            <p:nvPr/>
          </p:nvSpPr>
          <p:spPr bwMode="auto">
            <a:xfrm>
              <a:off x="810" y="3648"/>
              <a:ext cx="23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3399FF"/>
                  </a:solidFill>
                </a:rPr>
                <a:t>V</a:t>
              </a:r>
            </a:p>
          </p:txBody>
        </p:sp>
        <p:sp>
          <p:nvSpPr>
            <p:cNvPr id="225309" name="Oval 56"/>
            <p:cNvSpPr>
              <a:spLocks noChangeArrowheads="1"/>
            </p:cNvSpPr>
            <p:nvPr/>
          </p:nvSpPr>
          <p:spPr bwMode="auto">
            <a:xfrm>
              <a:off x="3789" y="3660"/>
              <a:ext cx="557" cy="537"/>
            </a:xfrm>
            <a:prstGeom prst="ellips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600" b="1"/>
            </a:p>
          </p:txBody>
        </p:sp>
        <p:sp>
          <p:nvSpPr>
            <p:cNvPr id="225311" name="Oval 56"/>
            <p:cNvSpPr>
              <a:spLocks noChangeArrowheads="1"/>
            </p:cNvSpPr>
            <p:nvPr/>
          </p:nvSpPr>
          <p:spPr bwMode="auto">
            <a:xfrm>
              <a:off x="5008" y="3648"/>
              <a:ext cx="557" cy="537"/>
            </a:xfrm>
            <a:prstGeom prst="ellips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600" b="1">
                <a:solidFill>
                  <a:srgbClr val="3399FF"/>
                </a:solidFill>
              </a:endParaRPr>
            </a:p>
          </p:txBody>
        </p:sp>
        <p:sp>
          <p:nvSpPr>
            <p:cNvPr id="225319" name="Oval 56"/>
            <p:cNvSpPr>
              <a:spLocks noChangeArrowheads="1"/>
            </p:cNvSpPr>
            <p:nvPr/>
          </p:nvSpPr>
          <p:spPr bwMode="auto">
            <a:xfrm>
              <a:off x="2541" y="3660"/>
              <a:ext cx="557" cy="537"/>
            </a:xfrm>
            <a:prstGeom prst="ellips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600" b="1"/>
            </a:p>
          </p:txBody>
        </p:sp>
        <p:sp>
          <p:nvSpPr>
            <p:cNvPr id="225360" name="Oval 56"/>
            <p:cNvSpPr>
              <a:spLocks noChangeArrowheads="1"/>
            </p:cNvSpPr>
            <p:nvPr/>
          </p:nvSpPr>
          <p:spPr bwMode="auto">
            <a:xfrm>
              <a:off x="1344" y="3648"/>
              <a:ext cx="557" cy="537"/>
            </a:xfrm>
            <a:prstGeom prst="ellipse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600" b="1"/>
            </a:p>
          </p:txBody>
        </p:sp>
      </p:grpSp>
      <p:sp>
        <p:nvSpPr>
          <p:cNvPr id="40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22178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181600"/>
          </a:xfrm>
        </p:spPr>
        <p:txBody>
          <a:bodyPr>
            <a:normAutofit lnSpcReduction="10000"/>
          </a:bodyPr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None/>
            </a:pPr>
            <a:endParaRPr lang="en-US" sz="1200">
              <a:solidFill>
                <a:schemeClr val="tx2"/>
              </a:solidFill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   For </a:t>
            </a:r>
            <a:r>
              <a:rPr lang="en-US" sz="2400" u="sng">
                <a:latin typeface="Tahoma" charset="0"/>
                <a:cs typeface="Arial" charset="0"/>
              </a:rPr>
              <a:t>position i</a:t>
            </a:r>
            <a:r>
              <a:rPr lang="en-US" sz="2400">
                <a:latin typeface="Tahoma" charset="0"/>
                <a:cs typeface="Arial" charset="0"/>
              </a:rPr>
              <a:t> in a tagging, these might include: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Full name of tag i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First letter of tag i </a:t>
            </a:r>
            <a:r>
              <a:rPr lang="en-US" sz="1800">
                <a:latin typeface="Tahoma" charset="0"/>
                <a:cs typeface="Arial" charset="0"/>
              </a:rPr>
              <a:t>(will be </a:t>
            </a:r>
            <a:r>
              <a:rPr lang="ja-JP" altLang="en-US" sz="1800">
                <a:latin typeface="Tahoma" charset="0"/>
                <a:cs typeface="Arial" charset="0"/>
              </a:rPr>
              <a:t>“</a:t>
            </a:r>
            <a:r>
              <a:rPr lang="en-US" sz="1800">
                <a:latin typeface="Tahoma" charset="0"/>
                <a:cs typeface="Arial" charset="0"/>
              </a:rPr>
              <a:t>N</a:t>
            </a:r>
            <a:r>
              <a:rPr lang="ja-JP" altLang="en-US" sz="1800">
                <a:latin typeface="Tahoma" charset="0"/>
                <a:cs typeface="Arial" charset="0"/>
              </a:rPr>
              <a:t>”</a:t>
            </a:r>
            <a:r>
              <a:rPr lang="en-US" sz="1800">
                <a:latin typeface="Tahoma" charset="0"/>
                <a:cs typeface="Arial" charset="0"/>
              </a:rPr>
              <a:t> for both </a:t>
            </a:r>
            <a:r>
              <a:rPr lang="ja-JP" altLang="en-US" sz="1800">
                <a:latin typeface="Tahoma" charset="0"/>
                <a:cs typeface="Arial" charset="0"/>
              </a:rPr>
              <a:t>“</a:t>
            </a:r>
            <a:r>
              <a:rPr lang="en-US" sz="1800">
                <a:latin typeface="Tahoma" charset="0"/>
                <a:cs typeface="Arial" charset="0"/>
              </a:rPr>
              <a:t>NN</a:t>
            </a:r>
            <a:r>
              <a:rPr lang="ja-JP" altLang="en-US" sz="1800">
                <a:latin typeface="Tahoma" charset="0"/>
                <a:cs typeface="Arial" charset="0"/>
              </a:rPr>
              <a:t>”</a:t>
            </a:r>
            <a:r>
              <a:rPr lang="en-US" sz="1800">
                <a:latin typeface="Tahoma" charset="0"/>
                <a:cs typeface="Arial" charset="0"/>
              </a:rPr>
              <a:t> and </a:t>
            </a:r>
            <a:r>
              <a:rPr lang="ja-JP" altLang="en-US" sz="1800">
                <a:latin typeface="Tahoma" charset="0"/>
                <a:cs typeface="Arial" charset="0"/>
              </a:rPr>
              <a:t>“</a:t>
            </a:r>
            <a:r>
              <a:rPr lang="en-US" sz="1800">
                <a:latin typeface="Tahoma" charset="0"/>
                <a:cs typeface="Arial" charset="0"/>
              </a:rPr>
              <a:t>NNS</a:t>
            </a:r>
            <a:r>
              <a:rPr lang="ja-JP" altLang="en-US" sz="1800">
                <a:latin typeface="Tahoma" charset="0"/>
                <a:cs typeface="Arial" charset="0"/>
              </a:rPr>
              <a:t>”</a:t>
            </a:r>
            <a:r>
              <a:rPr lang="en-US" sz="1800">
                <a:latin typeface="Tahoma" charset="0"/>
                <a:cs typeface="Arial" charset="0"/>
              </a:rPr>
              <a:t>)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Full name of tag i-1 </a:t>
            </a:r>
            <a:r>
              <a:rPr lang="en-US" sz="1800">
                <a:latin typeface="Tahoma" charset="0"/>
                <a:cs typeface="Arial" charset="0"/>
              </a:rPr>
              <a:t>(possibly BOS); </a:t>
            </a:r>
            <a:r>
              <a:rPr lang="en-US" sz="2000">
                <a:latin typeface="Tahoma" charset="0"/>
                <a:cs typeface="Arial" charset="0"/>
              </a:rPr>
              <a:t>similarly tag i+1 </a:t>
            </a:r>
            <a:r>
              <a:rPr lang="en-US" sz="1800">
                <a:latin typeface="Tahoma" charset="0"/>
                <a:cs typeface="Arial" charset="0"/>
              </a:rPr>
              <a:t>(possibly EOS)</a:t>
            </a:r>
            <a:endParaRPr lang="en-US" sz="2000">
              <a:latin typeface="Tahoma" charset="0"/>
              <a:cs typeface="Arial" charset="0"/>
            </a:endParaRP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Full name of word i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Last 2 chars of word i </a:t>
            </a:r>
            <a:r>
              <a:rPr lang="en-US" sz="1800">
                <a:latin typeface="Tahoma" charset="0"/>
                <a:cs typeface="Arial" charset="0"/>
              </a:rPr>
              <a:t>(will be </a:t>
            </a:r>
            <a:r>
              <a:rPr lang="ja-JP" altLang="en-US" sz="1800">
                <a:latin typeface="Tahoma" charset="0"/>
                <a:cs typeface="Arial" charset="0"/>
              </a:rPr>
              <a:t>“</a:t>
            </a:r>
            <a:r>
              <a:rPr lang="en-US" sz="1800">
                <a:latin typeface="Tahoma" charset="0"/>
                <a:cs typeface="Arial" charset="0"/>
              </a:rPr>
              <a:t>ed</a:t>
            </a:r>
            <a:r>
              <a:rPr lang="ja-JP" altLang="en-US" sz="1800">
                <a:latin typeface="Tahoma" charset="0"/>
                <a:cs typeface="Arial" charset="0"/>
              </a:rPr>
              <a:t>”</a:t>
            </a:r>
            <a:r>
              <a:rPr lang="en-US" sz="1800">
                <a:latin typeface="Tahoma" charset="0"/>
                <a:cs typeface="Arial" charset="0"/>
              </a:rPr>
              <a:t> for most past-tense verbs)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First 4 chars of word i </a:t>
            </a:r>
            <a:r>
              <a:rPr lang="en-US" sz="1800">
                <a:latin typeface="Tahoma" charset="0"/>
                <a:cs typeface="Arial" charset="0"/>
              </a:rPr>
              <a:t>(why would this help?)</a:t>
            </a:r>
            <a:endParaRPr lang="en-US" sz="2000">
              <a:latin typeface="Tahoma" charset="0"/>
              <a:cs typeface="Arial" charset="0"/>
            </a:endParaRPr>
          </a:p>
          <a:p>
            <a:pPr marL="990600" lvl="1" indent="-533400"/>
            <a:r>
              <a:rPr lang="ja-JP" altLang="en-US" sz="2000">
                <a:latin typeface="Tahoma" charset="0"/>
                <a:cs typeface="Arial" charset="0"/>
              </a:rPr>
              <a:t>“</a:t>
            </a:r>
            <a:r>
              <a:rPr lang="en-US" sz="2000">
                <a:latin typeface="Tahoma" charset="0"/>
                <a:cs typeface="Arial" charset="0"/>
              </a:rPr>
              <a:t>Shape</a:t>
            </a:r>
            <a:r>
              <a:rPr lang="ja-JP" altLang="en-US" sz="2000">
                <a:latin typeface="Tahoma" charset="0"/>
                <a:cs typeface="Arial" charset="0"/>
              </a:rPr>
              <a:t>”</a:t>
            </a:r>
            <a:r>
              <a:rPr lang="en-US" sz="2000">
                <a:latin typeface="Tahoma" charset="0"/>
                <a:cs typeface="Arial" charset="0"/>
              </a:rPr>
              <a:t> of word i </a:t>
            </a:r>
            <a:r>
              <a:rPr lang="en-US" sz="1800">
                <a:latin typeface="Tahoma" charset="0"/>
                <a:cs typeface="Arial" charset="0"/>
              </a:rPr>
              <a:t>(lowercase/capitalized/all caps/numeric/…)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Whether word i is part of a known city name listed in a </a:t>
            </a:r>
            <a:r>
              <a:rPr lang="ja-JP" altLang="en-US" sz="2000">
                <a:latin typeface="Tahoma" charset="0"/>
                <a:cs typeface="Arial" charset="0"/>
              </a:rPr>
              <a:t>“</a:t>
            </a:r>
            <a:r>
              <a:rPr lang="en-US" sz="2000">
                <a:latin typeface="Tahoma" charset="0"/>
                <a:cs typeface="Arial" charset="0"/>
              </a:rPr>
              <a:t>gazetteer</a:t>
            </a:r>
            <a:r>
              <a:rPr lang="ja-JP" altLang="en-US" sz="2000">
                <a:latin typeface="Tahoma" charset="0"/>
                <a:cs typeface="Arial" charset="0"/>
              </a:rPr>
              <a:t>”</a:t>
            </a:r>
            <a:endParaRPr lang="en-US" sz="2000">
              <a:latin typeface="Tahoma" charset="0"/>
              <a:cs typeface="Arial" charset="0"/>
            </a:endParaRP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Whether word i appears in thesaurus entry e </a:t>
            </a:r>
            <a:r>
              <a:rPr lang="en-US" sz="1800">
                <a:latin typeface="Tahoma" charset="0"/>
                <a:cs typeface="Arial" charset="0"/>
              </a:rPr>
              <a:t>(one attribute per e)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Whether i is in the middle third of the sentence</a:t>
            </a: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309319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1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1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1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1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1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19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19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19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342" name="Group 14"/>
          <p:cNvGrpSpPr>
            <a:grpSpLocks/>
          </p:cNvGrpSpPr>
          <p:nvPr/>
        </p:nvGrpSpPr>
        <p:grpSpPr bwMode="auto">
          <a:xfrm>
            <a:off x="1524000" y="5181600"/>
            <a:ext cx="5102225" cy="957263"/>
            <a:chOff x="960" y="3264"/>
            <a:chExt cx="3214" cy="603"/>
          </a:xfrm>
        </p:grpSpPr>
        <p:sp>
          <p:nvSpPr>
            <p:cNvPr id="227332" name="AutoShape 4"/>
            <p:cNvSpPr>
              <a:spLocks noChangeArrowheads="1"/>
            </p:cNvSpPr>
            <p:nvPr/>
          </p:nvSpPr>
          <p:spPr bwMode="auto">
            <a:xfrm>
              <a:off x="960" y="3264"/>
              <a:ext cx="946" cy="28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7340" name="AutoShape 12"/>
            <p:cNvSpPr>
              <a:spLocks noChangeArrowheads="1"/>
            </p:cNvSpPr>
            <p:nvPr/>
          </p:nvSpPr>
          <p:spPr bwMode="auto">
            <a:xfrm>
              <a:off x="2338" y="3552"/>
              <a:ext cx="268" cy="28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rgbClr val="3399FF"/>
                  </a:solidFill>
                  <a:round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27333" name="Group 5"/>
            <p:cNvGrpSpPr>
              <a:grpSpLocks/>
            </p:cNvGrpSpPr>
            <p:nvPr/>
          </p:nvGrpSpPr>
          <p:grpSpPr bwMode="auto">
            <a:xfrm>
              <a:off x="1426" y="3264"/>
              <a:ext cx="2748" cy="603"/>
              <a:chOff x="1428" y="2325"/>
              <a:chExt cx="2748" cy="603"/>
            </a:xfrm>
          </p:grpSpPr>
          <p:sp>
            <p:nvSpPr>
              <p:cNvPr id="227334" name="Rectangle 57"/>
              <p:cNvSpPr>
                <a:spLocks noChangeArrowheads="1"/>
              </p:cNvSpPr>
              <p:nvPr/>
            </p:nvSpPr>
            <p:spPr bwMode="auto">
              <a:xfrm>
                <a:off x="1428" y="2601"/>
                <a:ext cx="274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en-US" sz="2800" b="1">
                    <a:solidFill>
                      <a:srgbClr val="FF0000"/>
                    </a:solidFill>
                    <a:cs typeface="Arial" charset="0"/>
                  </a:rPr>
                  <a:t>Time flies like an arrow</a:t>
                </a:r>
              </a:p>
            </p:txBody>
          </p:sp>
          <p:sp>
            <p:nvSpPr>
              <p:cNvPr id="227335" name="Rectangle 57"/>
              <p:cNvSpPr>
                <a:spLocks noChangeArrowheads="1"/>
              </p:cNvSpPr>
              <p:nvPr/>
            </p:nvSpPr>
            <p:spPr bwMode="auto">
              <a:xfrm>
                <a:off x="1611" y="2325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sz="2800" b="1">
                    <a:solidFill>
                      <a:srgbClr val="3399FF"/>
                    </a:solidFill>
                    <a:cs typeface="Arial" charset="0"/>
                  </a:rPr>
                  <a:t>N</a:t>
                </a:r>
              </a:p>
            </p:txBody>
          </p:sp>
          <p:sp>
            <p:nvSpPr>
              <p:cNvPr id="227336" name="Rectangle 57"/>
              <p:cNvSpPr>
                <a:spLocks noChangeArrowheads="1"/>
              </p:cNvSpPr>
              <p:nvPr/>
            </p:nvSpPr>
            <p:spPr bwMode="auto">
              <a:xfrm>
                <a:off x="2229" y="2325"/>
                <a:ext cx="26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sz="2800" b="1">
                    <a:solidFill>
                      <a:srgbClr val="3399FF"/>
                    </a:solidFill>
                    <a:cs typeface="Arial" charset="0"/>
                  </a:rPr>
                  <a:t>V</a:t>
                </a:r>
              </a:p>
            </p:txBody>
          </p:sp>
          <p:sp>
            <p:nvSpPr>
              <p:cNvPr id="227337" name="Rectangle 57"/>
              <p:cNvSpPr>
                <a:spLocks noChangeArrowheads="1"/>
              </p:cNvSpPr>
              <p:nvPr/>
            </p:nvSpPr>
            <p:spPr bwMode="auto">
              <a:xfrm>
                <a:off x="2730" y="2325"/>
                <a:ext cx="26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sz="2800" b="1">
                    <a:solidFill>
                      <a:srgbClr val="3399FF"/>
                    </a:solidFill>
                    <a:cs typeface="Arial" charset="0"/>
                  </a:rPr>
                  <a:t>P</a:t>
                </a:r>
              </a:p>
            </p:txBody>
          </p:sp>
          <p:sp>
            <p:nvSpPr>
              <p:cNvPr id="227338" name="Rectangle 57"/>
              <p:cNvSpPr>
                <a:spLocks noChangeArrowheads="1"/>
              </p:cNvSpPr>
              <p:nvPr/>
            </p:nvSpPr>
            <p:spPr bwMode="auto">
              <a:xfrm>
                <a:off x="3133" y="2325"/>
                <a:ext cx="28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sz="2800" b="1">
                    <a:solidFill>
                      <a:srgbClr val="3399FF"/>
                    </a:solidFill>
                    <a:cs typeface="Arial" charset="0"/>
                  </a:rPr>
                  <a:t>D</a:t>
                </a:r>
              </a:p>
            </p:txBody>
          </p:sp>
          <p:sp>
            <p:nvSpPr>
              <p:cNvPr id="227339" name="Rectangle 57"/>
              <p:cNvSpPr>
                <a:spLocks noChangeArrowheads="1"/>
              </p:cNvSpPr>
              <p:nvPr/>
            </p:nvSpPr>
            <p:spPr bwMode="auto">
              <a:xfrm>
                <a:off x="3669" y="2332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sz="2800" b="1">
                    <a:solidFill>
                      <a:srgbClr val="3399FF"/>
                    </a:solidFill>
                    <a:cs typeface="Arial" charset="0"/>
                  </a:rPr>
                  <a:t>N</a:t>
                </a:r>
              </a:p>
            </p:txBody>
          </p:sp>
        </p:grpSp>
      </p:grpSp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of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400">
                <a:latin typeface="Tahoma" charset="0"/>
                <a:cs typeface="Arial" charset="0"/>
              </a:rPr>
              <a:t>, exactly one of the many template7 features will fire: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</p:txBody>
      </p:sp>
      <p:sp>
        <p:nvSpPr>
          <p:cNvPr id="227341" name="Text Box 13"/>
          <p:cNvSpPr txBox="1">
            <a:spLocks noChangeArrowheads="1"/>
          </p:cNvSpPr>
          <p:nvPr/>
        </p:nvSpPr>
        <p:spPr bwMode="auto">
          <a:xfrm>
            <a:off x="1524000" y="6178550"/>
            <a:ext cx="6618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1"/>
                </a:solidFill>
              </a:rPr>
              <a:t>At i=1, we see an instance of</a:t>
            </a:r>
            <a:r>
              <a:rPr lang="en-US" sz="2000"/>
              <a:t> </a:t>
            </a:r>
            <a:r>
              <a:rPr lang="ja-JP" altLang="en-US" sz="2000"/>
              <a:t>“</a:t>
            </a:r>
            <a:r>
              <a:rPr kumimoji="1" lang="en-US" sz="2000"/>
              <a:t>template7=(</a:t>
            </a:r>
            <a:r>
              <a:rPr kumimoji="1" lang="en-US" sz="2000">
                <a:solidFill>
                  <a:srgbClr val="3399FF"/>
                </a:solidFill>
              </a:rPr>
              <a:t>BOS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N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FF0000"/>
                </a:solidFill>
              </a:rPr>
              <a:t>-es</a:t>
            </a:r>
            <a:r>
              <a:rPr kumimoji="1" lang="en-US" sz="2000"/>
              <a:t>)</a:t>
            </a:r>
            <a:r>
              <a:rPr kumimoji="1" lang="ja-JP" altLang="en-US" sz="2000"/>
              <a:t>”</a:t>
            </a:r>
            <a:r>
              <a:rPr kumimoji="1" lang="en-US" sz="2000"/>
              <a:t/>
            </a:r>
            <a:br>
              <a:rPr kumimoji="1" lang="en-US" sz="2000"/>
            </a:br>
            <a:r>
              <a:rPr kumimoji="1" lang="en-US" sz="2000">
                <a:solidFill>
                  <a:schemeClr val="accent1"/>
                </a:solidFill>
              </a:rPr>
              <a:t>so we add one copy of that feature</a:t>
            </a:r>
            <a:r>
              <a:rPr kumimoji="1" lang="ja-JP" altLang="en-US" sz="2000">
                <a:solidFill>
                  <a:schemeClr val="accent1"/>
                </a:solidFill>
              </a:rPr>
              <a:t>’</a:t>
            </a:r>
            <a:r>
              <a:rPr kumimoji="1" lang="en-US" sz="2000">
                <a:solidFill>
                  <a:schemeClr val="accent1"/>
                </a:solidFill>
              </a:rPr>
              <a:t>s weight to </a:t>
            </a:r>
            <a:r>
              <a:rPr kumimoji="1" lang="en-US" sz="2000"/>
              <a:t>score(</a:t>
            </a:r>
            <a:r>
              <a:rPr kumimoji="1" lang="en-US" sz="2000">
                <a:solidFill>
                  <a:srgbClr val="FF0000"/>
                </a:solidFill>
              </a:rPr>
              <a:t>x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y</a:t>
            </a:r>
            <a:r>
              <a:rPr kumimoji="1" lang="en-US" sz="2000"/>
              <a:t>)</a:t>
            </a:r>
          </a:p>
        </p:txBody>
      </p:sp>
      <p:sp>
        <p:nvSpPr>
          <p:cNvPr id="15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36176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  <p:bldP spid="22734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AutoShape 2"/>
          <p:cNvSpPr>
            <a:spLocks noChangeArrowheads="1"/>
          </p:cNvSpPr>
          <p:nvPr/>
        </p:nvSpPr>
        <p:spPr bwMode="auto">
          <a:xfrm>
            <a:off x="2514600" y="5181600"/>
            <a:ext cx="15017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8355" name="AutoShape 3"/>
          <p:cNvSpPr>
            <a:spLocks noChangeArrowheads="1"/>
          </p:cNvSpPr>
          <p:nvPr/>
        </p:nvSpPr>
        <p:spPr bwMode="auto">
          <a:xfrm>
            <a:off x="4454525" y="5638800"/>
            <a:ext cx="4222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8356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2835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of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400">
                <a:latin typeface="Tahoma" charset="0"/>
                <a:cs typeface="Arial" charset="0"/>
              </a:rPr>
              <a:t>, exactly one of the many template7 features will fire: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</p:txBody>
      </p:sp>
      <p:grpSp>
        <p:nvGrpSpPr>
          <p:cNvPr id="228358" name="Group 6"/>
          <p:cNvGrpSpPr>
            <a:grpSpLocks/>
          </p:cNvGrpSpPr>
          <p:nvPr/>
        </p:nvGrpSpPr>
        <p:grpSpPr bwMode="auto">
          <a:xfrm>
            <a:off x="2266950" y="5181600"/>
            <a:ext cx="4362450" cy="957263"/>
            <a:chOff x="1428" y="2325"/>
            <a:chExt cx="2748" cy="603"/>
          </a:xfrm>
        </p:grpSpPr>
        <p:sp>
          <p:nvSpPr>
            <p:cNvPr id="228359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28360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28361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28362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28363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28364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28365" name="Text Box 13"/>
          <p:cNvSpPr txBox="1">
            <a:spLocks noChangeArrowheads="1"/>
          </p:cNvSpPr>
          <p:nvPr/>
        </p:nvSpPr>
        <p:spPr bwMode="auto">
          <a:xfrm>
            <a:off x="1524000" y="6178550"/>
            <a:ext cx="6618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1"/>
                </a:solidFill>
              </a:rPr>
              <a:t>At i=2, we see an instance of</a:t>
            </a:r>
            <a:r>
              <a:rPr lang="en-US" sz="2000"/>
              <a:t> </a:t>
            </a:r>
            <a:r>
              <a:rPr lang="ja-JP" altLang="en-US" sz="2000"/>
              <a:t>“</a:t>
            </a:r>
            <a:r>
              <a:rPr kumimoji="1" lang="en-US" sz="2000"/>
              <a:t>template7=(</a:t>
            </a:r>
            <a:r>
              <a:rPr kumimoji="1" lang="en-US" sz="2000">
                <a:solidFill>
                  <a:srgbClr val="3399FF"/>
                </a:solidFill>
              </a:rPr>
              <a:t>N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V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FF0000"/>
                </a:solidFill>
              </a:rPr>
              <a:t>-ke</a:t>
            </a:r>
            <a:r>
              <a:rPr kumimoji="1" lang="en-US" sz="2000"/>
              <a:t>)</a:t>
            </a:r>
            <a:r>
              <a:rPr kumimoji="1" lang="ja-JP" altLang="en-US" sz="2000"/>
              <a:t>”</a:t>
            </a:r>
            <a:r>
              <a:rPr kumimoji="1" lang="en-US" sz="2000"/>
              <a:t/>
            </a:r>
            <a:br>
              <a:rPr kumimoji="1" lang="en-US" sz="2000"/>
            </a:br>
            <a:r>
              <a:rPr kumimoji="1" lang="en-US" sz="2000">
                <a:solidFill>
                  <a:schemeClr val="accent1"/>
                </a:solidFill>
              </a:rPr>
              <a:t>so we add one copy of that feature</a:t>
            </a:r>
            <a:r>
              <a:rPr kumimoji="1" lang="ja-JP" altLang="en-US" sz="2000">
                <a:solidFill>
                  <a:schemeClr val="accent1"/>
                </a:solidFill>
              </a:rPr>
              <a:t>’</a:t>
            </a:r>
            <a:r>
              <a:rPr kumimoji="1" lang="en-US" sz="2000">
                <a:solidFill>
                  <a:schemeClr val="accent1"/>
                </a:solidFill>
              </a:rPr>
              <a:t>s weight to </a:t>
            </a:r>
            <a:r>
              <a:rPr kumimoji="1" lang="en-US" sz="2000"/>
              <a:t>score(</a:t>
            </a:r>
            <a:r>
              <a:rPr kumimoji="1" lang="en-US" sz="2000">
                <a:solidFill>
                  <a:srgbClr val="FF0000"/>
                </a:solidFill>
              </a:rPr>
              <a:t>x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y</a:t>
            </a:r>
            <a:r>
              <a:rPr kumimoji="1" lang="en-US" sz="2000"/>
              <a:t>)</a:t>
            </a:r>
            <a:endParaRPr kumimoji="1" lang="en-US" sz="2000">
              <a:solidFill>
                <a:schemeClr val="accent1"/>
              </a:solidFill>
            </a:endParaRPr>
          </a:p>
        </p:txBody>
      </p:sp>
      <p:sp>
        <p:nvSpPr>
          <p:cNvPr id="1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85910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AutoShape 2"/>
          <p:cNvSpPr>
            <a:spLocks noChangeArrowheads="1"/>
          </p:cNvSpPr>
          <p:nvPr/>
        </p:nvSpPr>
        <p:spPr bwMode="auto">
          <a:xfrm>
            <a:off x="3375025" y="5181600"/>
            <a:ext cx="15017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2451" name="AutoShape 3"/>
          <p:cNvSpPr>
            <a:spLocks noChangeArrowheads="1"/>
          </p:cNvSpPr>
          <p:nvPr/>
        </p:nvSpPr>
        <p:spPr bwMode="auto">
          <a:xfrm>
            <a:off x="4953000" y="5638800"/>
            <a:ext cx="4222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3245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of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400">
                <a:latin typeface="Tahoma" charset="0"/>
                <a:cs typeface="Arial" charset="0"/>
              </a:rPr>
              <a:t>, exactly one of the many template7 features will fire: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</p:txBody>
      </p:sp>
      <p:grpSp>
        <p:nvGrpSpPr>
          <p:cNvPr id="232454" name="Group 6"/>
          <p:cNvGrpSpPr>
            <a:grpSpLocks/>
          </p:cNvGrpSpPr>
          <p:nvPr/>
        </p:nvGrpSpPr>
        <p:grpSpPr bwMode="auto">
          <a:xfrm>
            <a:off x="2266950" y="5181600"/>
            <a:ext cx="4362450" cy="957263"/>
            <a:chOff x="1428" y="2325"/>
            <a:chExt cx="2748" cy="603"/>
          </a:xfrm>
        </p:grpSpPr>
        <p:sp>
          <p:nvSpPr>
            <p:cNvPr id="232455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32456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32457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32458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32459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32460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1524000" y="6178550"/>
            <a:ext cx="6618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1"/>
                </a:solidFill>
              </a:rPr>
              <a:t>At i=3, we see an instance of</a:t>
            </a:r>
            <a:r>
              <a:rPr lang="en-US" sz="2000"/>
              <a:t> </a:t>
            </a:r>
            <a:r>
              <a:rPr lang="ja-JP" altLang="en-US" sz="2000"/>
              <a:t>“</a:t>
            </a:r>
            <a:r>
              <a:rPr kumimoji="1" lang="en-US" sz="2000"/>
              <a:t>template7=(</a:t>
            </a:r>
            <a:r>
              <a:rPr kumimoji="1" lang="en-US" sz="2000">
                <a:solidFill>
                  <a:srgbClr val="3399FF"/>
                </a:solidFill>
              </a:rPr>
              <a:t>N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V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FF0000"/>
                </a:solidFill>
              </a:rPr>
              <a:t>-an</a:t>
            </a:r>
            <a:r>
              <a:rPr kumimoji="1" lang="en-US" sz="2000"/>
              <a:t>)</a:t>
            </a:r>
            <a:r>
              <a:rPr kumimoji="1" lang="ja-JP" altLang="en-US" sz="2000"/>
              <a:t>”</a:t>
            </a:r>
            <a:r>
              <a:rPr kumimoji="1" lang="en-US" sz="2000"/>
              <a:t/>
            </a:r>
            <a:br>
              <a:rPr kumimoji="1" lang="en-US" sz="2000"/>
            </a:br>
            <a:r>
              <a:rPr kumimoji="1" lang="en-US" sz="2000">
                <a:solidFill>
                  <a:schemeClr val="accent1"/>
                </a:solidFill>
              </a:rPr>
              <a:t>so we add one copy of that feature</a:t>
            </a:r>
            <a:r>
              <a:rPr kumimoji="1" lang="ja-JP" altLang="en-US" sz="2000">
                <a:solidFill>
                  <a:schemeClr val="accent1"/>
                </a:solidFill>
              </a:rPr>
              <a:t>’</a:t>
            </a:r>
            <a:r>
              <a:rPr kumimoji="1" lang="en-US" sz="2000">
                <a:solidFill>
                  <a:schemeClr val="accent1"/>
                </a:solidFill>
              </a:rPr>
              <a:t>s weight to </a:t>
            </a:r>
            <a:r>
              <a:rPr kumimoji="1" lang="en-US" sz="2000"/>
              <a:t>score(</a:t>
            </a:r>
            <a:r>
              <a:rPr kumimoji="1" lang="en-US" sz="2000">
                <a:solidFill>
                  <a:srgbClr val="FF0000"/>
                </a:solidFill>
              </a:rPr>
              <a:t>x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y</a:t>
            </a:r>
            <a:r>
              <a:rPr kumimoji="1" lang="en-US" sz="2000"/>
              <a:t>)</a:t>
            </a:r>
            <a:endParaRPr kumimoji="1" lang="en-US" sz="2000">
              <a:solidFill>
                <a:schemeClr val="accent1"/>
              </a:solidFill>
            </a:endParaRPr>
          </a:p>
        </p:txBody>
      </p:sp>
      <p:sp>
        <p:nvSpPr>
          <p:cNvPr id="1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34991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AutoShape 2"/>
          <p:cNvSpPr>
            <a:spLocks noChangeArrowheads="1"/>
          </p:cNvSpPr>
          <p:nvPr/>
        </p:nvSpPr>
        <p:spPr bwMode="auto">
          <a:xfrm>
            <a:off x="4114800" y="5181600"/>
            <a:ext cx="15017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3475" name="AutoShape 3"/>
          <p:cNvSpPr>
            <a:spLocks noChangeArrowheads="1"/>
          </p:cNvSpPr>
          <p:nvPr/>
        </p:nvSpPr>
        <p:spPr bwMode="auto">
          <a:xfrm>
            <a:off x="6054725" y="5638800"/>
            <a:ext cx="4222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3476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3347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of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400">
                <a:latin typeface="Tahoma" charset="0"/>
                <a:cs typeface="Arial" charset="0"/>
              </a:rPr>
              <a:t>, exactly one of the many template7 features will fire: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</p:txBody>
      </p:sp>
      <p:grpSp>
        <p:nvGrpSpPr>
          <p:cNvPr id="233478" name="Group 6"/>
          <p:cNvGrpSpPr>
            <a:grpSpLocks/>
          </p:cNvGrpSpPr>
          <p:nvPr/>
        </p:nvGrpSpPr>
        <p:grpSpPr bwMode="auto">
          <a:xfrm>
            <a:off x="2266950" y="5181600"/>
            <a:ext cx="4362450" cy="957263"/>
            <a:chOff x="1428" y="2325"/>
            <a:chExt cx="2748" cy="603"/>
          </a:xfrm>
        </p:grpSpPr>
        <p:sp>
          <p:nvSpPr>
            <p:cNvPr id="233479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33480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33481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33482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33483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33484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1524000" y="6178550"/>
            <a:ext cx="6618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1"/>
                </a:solidFill>
              </a:rPr>
              <a:t>At i=4, we see an instance of</a:t>
            </a:r>
            <a:r>
              <a:rPr lang="en-US" sz="2000"/>
              <a:t> </a:t>
            </a:r>
            <a:r>
              <a:rPr lang="ja-JP" altLang="en-US" sz="2000"/>
              <a:t>“</a:t>
            </a:r>
            <a:r>
              <a:rPr kumimoji="1" lang="en-US" sz="2000"/>
              <a:t>template7=(</a:t>
            </a:r>
            <a:r>
              <a:rPr kumimoji="1" lang="en-US" sz="2000">
                <a:solidFill>
                  <a:srgbClr val="3399FF"/>
                </a:solidFill>
              </a:rPr>
              <a:t>P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D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FF0000"/>
                </a:solidFill>
              </a:rPr>
              <a:t>-ow</a:t>
            </a:r>
            <a:r>
              <a:rPr kumimoji="1" lang="en-US" sz="2000"/>
              <a:t>)</a:t>
            </a:r>
            <a:r>
              <a:rPr kumimoji="1" lang="ja-JP" altLang="en-US" sz="2000"/>
              <a:t>”</a:t>
            </a:r>
            <a:r>
              <a:rPr kumimoji="1" lang="en-US" sz="2000"/>
              <a:t/>
            </a:r>
            <a:br>
              <a:rPr kumimoji="1" lang="en-US" sz="2000"/>
            </a:br>
            <a:r>
              <a:rPr kumimoji="1" lang="en-US" sz="2000">
                <a:solidFill>
                  <a:schemeClr val="accent1"/>
                </a:solidFill>
              </a:rPr>
              <a:t>so we add one copy of that feature</a:t>
            </a:r>
            <a:r>
              <a:rPr kumimoji="1" lang="ja-JP" altLang="en-US" sz="2000">
                <a:solidFill>
                  <a:schemeClr val="accent1"/>
                </a:solidFill>
              </a:rPr>
              <a:t>’</a:t>
            </a:r>
            <a:r>
              <a:rPr kumimoji="1" lang="en-US" sz="2000">
                <a:solidFill>
                  <a:schemeClr val="accent1"/>
                </a:solidFill>
              </a:rPr>
              <a:t>s weight to </a:t>
            </a:r>
            <a:r>
              <a:rPr kumimoji="1" lang="en-US" sz="2000"/>
              <a:t>score(</a:t>
            </a:r>
            <a:r>
              <a:rPr kumimoji="1" lang="en-US" sz="2000">
                <a:solidFill>
                  <a:srgbClr val="FF0000"/>
                </a:solidFill>
              </a:rPr>
              <a:t>x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y</a:t>
            </a:r>
            <a:r>
              <a:rPr kumimoji="1" lang="en-US" sz="2000"/>
              <a:t>)</a:t>
            </a:r>
          </a:p>
        </p:txBody>
      </p:sp>
      <p:sp>
        <p:nvSpPr>
          <p:cNvPr id="1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11858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AutoShape 2"/>
          <p:cNvSpPr>
            <a:spLocks noChangeArrowheads="1"/>
          </p:cNvSpPr>
          <p:nvPr/>
        </p:nvSpPr>
        <p:spPr bwMode="auto">
          <a:xfrm>
            <a:off x="4876800" y="5181600"/>
            <a:ext cx="15017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4499" name="AutoShape 3"/>
          <p:cNvSpPr>
            <a:spLocks noChangeArrowheads="1"/>
          </p:cNvSpPr>
          <p:nvPr/>
        </p:nvSpPr>
        <p:spPr bwMode="auto">
          <a:xfrm>
            <a:off x="6816725" y="5638800"/>
            <a:ext cx="422275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round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450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3450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0292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of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400">
                <a:latin typeface="Tahoma" charset="0"/>
                <a:cs typeface="Arial" charset="0"/>
              </a:rPr>
              <a:t>, exactly one of the many template7 features will fire: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</p:txBody>
      </p:sp>
      <p:grpSp>
        <p:nvGrpSpPr>
          <p:cNvPr id="234502" name="Group 6"/>
          <p:cNvGrpSpPr>
            <a:grpSpLocks/>
          </p:cNvGrpSpPr>
          <p:nvPr/>
        </p:nvGrpSpPr>
        <p:grpSpPr bwMode="auto">
          <a:xfrm>
            <a:off x="2266950" y="5181600"/>
            <a:ext cx="4362450" cy="957263"/>
            <a:chOff x="1428" y="2325"/>
            <a:chExt cx="2748" cy="603"/>
          </a:xfrm>
        </p:grpSpPr>
        <p:sp>
          <p:nvSpPr>
            <p:cNvPr id="234503" name="Rectangle 57"/>
            <p:cNvSpPr>
              <a:spLocks noChangeArrowheads="1"/>
            </p:cNvSpPr>
            <p:nvPr/>
          </p:nvSpPr>
          <p:spPr bwMode="auto">
            <a:xfrm>
              <a:off x="1428" y="2601"/>
              <a:ext cx="27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sz="2800" b="1">
                  <a:solidFill>
                    <a:srgbClr val="FF0000"/>
                  </a:solidFill>
                  <a:cs typeface="Arial" charset="0"/>
                </a:rPr>
                <a:t>Time flies like an arrow</a:t>
              </a:r>
            </a:p>
          </p:txBody>
        </p:sp>
        <p:sp>
          <p:nvSpPr>
            <p:cNvPr id="234504" name="Rectangle 57"/>
            <p:cNvSpPr>
              <a:spLocks noChangeArrowheads="1"/>
            </p:cNvSpPr>
            <p:nvPr/>
          </p:nvSpPr>
          <p:spPr bwMode="auto">
            <a:xfrm>
              <a:off x="1611" y="2325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  <p:sp>
          <p:nvSpPr>
            <p:cNvPr id="234505" name="Rectangle 57"/>
            <p:cNvSpPr>
              <a:spLocks noChangeArrowheads="1"/>
            </p:cNvSpPr>
            <p:nvPr/>
          </p:nvSpPr>
          <p:spPr bwMode="auto">
            <a:xfrm>
              <a:off x="2229" y="2325"/>
              <a:ext cx="26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V</a:t>
              </a:r>
            </a:p>
          </p:txBody>
        </p:sp>
        <p:sp>
          <p:nvSpPr>
            <p:cNvPr id="234506" name="Rectangle 57"/>
            <p:cNvSpPr>
              <a:spLocks noChangeArrowheads="1"/>
            </p:cNvSpPr>
            <p:nvPr/>
          </p:nvSpPr>
          <p:spPr bwMode="auto">
            <a:xfrm>
              <a:off x="2730" y="2325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P</a:t>
              </a:r>
            </a:p>
          </p:txBody>
        </p:sp>
        <p:sp>
          <p:nvSpPr>
            <p:cNvPr id="234507" name="Rectangle 57"/>
            <p:cNvSpPr>
              <a:spLocks noChangeArrowheads="1"/>
            </p:cNvSpPr>
            <p:nvPr/>
          </p:nvSpPr>
          <p:spPr bwMode="auto">
            <a:xfrm>
              <a:off x="3133" y="2325"/>
              <a:ext cx="28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D</a:t>
              </a:r>
            </a:p>
          </p:txBody>
        </p:sp>
        <p:sp>
          <p:nvSpPr>
            <p:cNvPr id="234508" name="Rectangle 57"/>
            <p:cNvSpPr>
              <a:spLocks noChangeArrowheads="1"/>
            </p:cNvSpPr>
            <p:nvPr/>
          </p:nvSpPr>
          <p:spPr bwMode="auto">
            <a:xfrm>
              <a:off x="3669" y="233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2800" b="1">
                  <a:solidFill>
                    <a:srgbClr val="3399FF"/>
                  </a:solidFill>
                  <a:cs typeface="Arial" charset="0"/>
                </a:rPr>
                <a:t>N</a:t>
              </a:r>
            </a:p>
          </p:txBody>
        </p:sp>
      </p:grpSp>
      <p:sp>
        <p:nvSpPr>
          <p:cNvPr id="234509" name="Text Box 13"/>
          <p:cNvSpPr txBox="1">
            <a:spLocks noChangeArrowheads="1"/>
          </p:cNvSpPr>
          <p:nvPr/>
        </p:nvSpPr>
        <p:spPr bwMode="auto">
          <a:xfrm>
            <a:off x="1524000" y="6178550"/>
            <a:ext cx="66182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3399FF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1"/>
                </a:solidFill>
              </a:rPr>
              <a:t>At i=5, we see an instance of</a:t>
            </a:r>
            <a:r>
              <a:rPr lang="en-US" sz="2000"/>
              <a:t> </a:t>
            </a:r>
            <a:r>
              <a:rPr lang="ja-JP" altLang="en-US" sz="2000"/>
              <a:t>“</a:t>
            </a:r>
            <a:r>
              <a:rPr kumimoji="1" lang="en-US" sz="2000"/>
              <a:t>template7=(</a:t>
            </a:r>
            <a:r>
              <a:rPr kumimoji="1" lang="en-US" sz="2000">
                <a:solidFill>
                  <a:srgbClr val="3399FF"/>
                </a:solidFill>
              </a:rPr>
              <a:t>D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N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FF0000"/>
                </a:solidFill>
              </a:rPr>
              <a:t>-</a:t>
            </a:r>
            <a:r>
              <a:rPr kumimoji="1" lang="en-US" sz="2000"/>
              <a:t>)</a:t>
            </a:r>
            <a:r>
              <a:rPr kumimoji="1" lang="ja-JP" altLang="en-US" sz="2000"/>
              <a:t>”</a:t>
            </a:r>
            <a:r>
              <a:rPr kumimoji="1" lang="en-US" sz="2000"/>
              <a:t/>
            </a:r>
            <a:br>
              <a:rPr kumimoji="1" lang="en-US" sz="2000"/>
            </a:br>
            <a:r>
              <a:rPr kumimoji="1" lang="en-US" sz="2000">
                <a:solidFill>
                  <a:schemeClr val="accent1"/>
                </a:solidFill>
              </a:rPr>
              <a:t>so we add one copy of that feature</a:t>
            </a:r>
            <a:r>
              <a:rPr kumimoji="1" lang="ja-JP" altLang="en-US" sz="2000">
                <a:solidFill>
                  <a:schemeClr val="accent1"/>
                </a:solidFill>
              </a:rPr>
              <a:t>’</a:t>
            </a:r>
            <a:r>
              <a:rPr kumimoji="1" lang="en-US" sz="2000">
                <a:solidFill>
                  <a:schemeClr val="accent1"/>
                </a:solidFill>
              </a:rPr>
              <a:t>s weight to </a:t>
            </a:r>
            <a:r>
              <a:rPr kumimoji="1" lang="en-US" sz="2000"/>
              <a:t>score(</a:t>
            </a:r>
            <a:r>
              <a:rPr kumimoji="1" lang="en-US" sz="2000">
                <a:solidFill>
                  <a:srgbClr val="FF0000"/>
                </a:solidFill>
              </a:rPr>
              <a:t>x</a:t>
            </a:r>
            <a:r>
              <a:rPr kumimoji="1" lang="en-US" sz="2000"/>
              <a:t>,</a:t>
            </a:r>
            <a:r>
              <a:rPr kumimoji="1" lang="en-US" sz="2000">
                <a:solidFill>
                  <a:srgbClr val="3399FF"/>
                </a:solidFill>
              </a:rPr>
              <a:t>y</a:t>
            </a:r>
            <a:r>
              <a:rPr kumimoji="1" lang="en-US" sz="2000"/>
              <a:t>)</a:t>
            </a:r>
          </a:p>
        </p:txBody>
      </p:sp>
      <p:sp>
        <p:nvSpPr>
          <p:cNvPr id="1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6404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5181600"/>
          </a:xfrm>
        </p:spPr>
        <p:txBody>
          <a:bodyPr>
            <a:normAutofit lnSpcReduction="10000"/>
          </a:bodyPr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 dirty="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 dirty="0">
                <a:latin typeface="Tahoma" charset="0"/>
                <a:cs typeface="Arial" charset="0"/>
              </a:rPr>
              <a:t>“</a:t>
            </a:r>
            <a:r>
              <a:rPr lang="en-US" sz="2400" dirty="0">
                <a:latin typeface="Tahoma" charset="0"/>
                <a:cs typeface="Arial" charset="0"/>
              </a:rPr>
              <a:t>basic features</a:t>
            </a:r>
            <a:r>
              <a:rPr lang="ja-JP" altLang="en-US" sz="2400" dirty="0">
                <a:latin typeface="Tahoma" charset="0"/>
                <a:cs typeface="Arial" charset="0"/>
              </a:rPr>
              <a:t>”</a:t>
            </a:r>
            <a:r>
              <a:rPr lang="en-US" sz="2400" dirty="0">
                <a:latin typeface="Tahoma" charset="0"/>
                <a:cs typeface="Arial" charset="0"/>
              </a:rPr>
              <a:t>) that you can compute at </a:t>
            </a:r>
            <a:r>
              <a:rPr lang="en-US" sz="2400" u="sng" dirty="0">
                <a:latin typeface="Tahoma" charset="0"/>
                <a:cs typeface="Arial" charset="0"/>
              </a:rPr>
              <a:t>each position</a:t>
            </a:r>
            <a:r>
              <a:rPr lang="en-US" sz="2400" dirty="0">
                <a:latin typeface="Tahoma" charset="0"/>
                <a:cs typeface="Arial" charset="0"/>
              </a:rPr>
              <a:t> in </a:t>
            </a:r>
            <a:r>
              <a:rPr lang="en-US" sz="2400" dirty="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 dirty="0" err="1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 dirty="0" err="1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 dirty="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 dirty="0">
                <a:latin typeface="Tahoma" charset="0"/>
                <a:cs typeface="Arial" charset="0"/>
              </a:rPr>
              <a:t>Now </a:t>
            </a:r>
            <a:r>
              <a:rPr lang="en-US" sz="2400" u="sng" dirty="0">
                <a:latin typeface="Tahoma" charset="0"/>
                <a:cs typeface="Arial" charset="0"/>
              </a:rPr>
              <a:t>conjoin</a:t>
            </a:r>
            <a:r>
              <a:rPr lang="en-US" sz="2400" dirty="0">
                <a:latin typeface="Tahoma" charset="0"/>
                <a:cs typeface="Arial" charset="0"/>
              </a:rPr>
              <a:t> them into various </a:t>
            </a:r>
            <a:r>
              <a:rPr lang="ja-JP" altLang="en-US" sz="2400" dirty="0">
                <a:latin typeface="Tahoma" charset="0"/>
                <a:cs typeface="Arial" charset="0"/>
              </a:rPr>
              <a:t>“</a:t>
            </a:r>
            <a:r>
              <a:rPr lang="en-US" sz="2400" dirty="0">
                <a:latin typeface="Tahoma" charset="0"/>
                <a:cs typeface="Arial" charset="0"/>
              </a:rPr>
              <a:t>feature templates.</a:t>
            </a:r>
            <a:r>
              <a:rPr lang="ja-JP" altLang="en-US" sz="2400" dirty="0">
                <a:latin typeface="Tahoma" charset="0"/>
                <a:cs typeface="Arial" charset="0"/>
              </a:rPr>
              <a:t>”</a:t>
            </a:r>
            <a:endParaRPr lang="en-US" sz="2400" dirty="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 dirty="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 dirty="0">
                <a:latin typeface="Tahoma" charset="0"/>
                <a:cs typeface="Arial" charset="0"/>
              </a:rPr>
              <a:t>	E.g., template 7 might be (tag(i-1), tag(</a:t>
            </a:r>
            <a:r>
              <a:rPr lang="en-US" sz="2400" dirty="0" err="1">
                <a:latin typeface="Tahoma" charset="0"/>
                <a:cs typeface="Arial" charset="0"/>
              </a:rPr>
              <a:t>i</a:t>
            </a:r>
            <a:r>
              <a:rPr lang="en-US" sz="2400" dirty="0">
                <a:latin typeface="Tahoma" charset="0"/>
                <a:cs typeface="Arial" charset="0"/>
              </a:rPr>
              <a:t>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 dirty="0">
                <a:latin typeface="Tahoma" charset="0"/>
                <a:cs typeface="Arial" charset="0"/>
              </a:rPr>
              <a:t>	This template gives rise to </a:t>
            </a:r>
            <a:r>
              <a:rPr lang="en-US" sz="2400" i="1" dirty="0">
                <a:latin typeface="Tahoma" charset="0"/>
                <a:cs typeface="Arial" charset="0"/>
              </a:rPr>
              <a:t>many </a:t>
            </a:r>
            <a:r>
              <a:rPr lang="en-US" sz="2400" dirty="0">
                <a:latin typeface="Tahoma" charset="0"/>
                <a:cs typeface="Arial" charset="0"/>
              </a:rPr>
              <a:t>features, e.g.:</a:t>
            </a:r>
          </a:p>
          <a:p>
            <a:pPr marL="1208088" lvl="2" indent="-293688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	</a:t>
            </a:r>
            <a:r>
              <a:rPr lang="en-US" sz="2000" dirty="0">
                <a:latin typeface="Tahoma" charset="0"/>
                <a:cs typeface="Tahoma" charset="0"/>
              </a:rPr>
              <a:t>score(</a:t>
            </a:r>
            <a:r>
              <a:rPr lang="en-US" sz="2000" dirty="0" err="1">
                <a:solidFill>
                  <a:srgbClr val="FF0000"/>
                </a:solidFill>
                <a:latin typeface="Tahoma" charset="0"/>
                <a:cs typeface="Tahoma" charset="0"/>
              </a:rPr>
              <a:t>x</a:t>
            </a:r>
            <a:r>
              <a:rPr lang="en-US" sz="2000" dirty="0" err="1">
                <a:latin typeface="Tahoma" charset="0"/>
                <a:cs typeface="Tahoma" charset="0"/>
              </a:rPr>
              <a:t>,</a:t>
            </a:r>
            <a:r>
              <a:rPr lang="en-US" sz="2000" dirty="0" err="1">
                <a:solidFill>
                  <a:srgbClr val="3399FF"/>
                </a:solidFill>
                <a:latin typeface="Tahoma" charset="0"/>
                <a:cs typeface="Tahoma" charset="0"/>
              </a:rPr>
              <a:t>y</a:t>
            </a:r>
            <a:r>
              <a:rPr lang="en-US" sz="2000" dirty="0">
                <a:latin typeface="Tahoma" charset="0"/>
                <a:cs typeface="Tahoma" charset="0"/>
              </a:rPr>
              <a:t>) = … </a:t>
            </a:r>
          </a:p>
          <a:p>
            <a:pPr marL="1208088" lvl="2" indent="-293688">
              <a:buFont typeface="Wingdings" charset="0"/>
              <a:buNone/>
            </a:pPr>
            <a:r>
              <a:rPr lang="en-US" sz="2000" dirty="0">
                <a:latin typeface="Tahoma" charset="0"/>
                <a:cs typeface="Tahoma" charset="0"/>
              </a:rPr>
              <a:t>	+ </a:t>
            </a:r>
            <a:r>
              <a:rPr lang="el-GR" sz="2000" dirty="0">
                <a:solidFill>
                  <a:srgbClr val="99CC00"/>
                </a:solidFill>
                <a:latin typeface="Tahoma" charset="0"/>
                <a:cs typeface="Tahoma" charset="0"/>
              </a:rPr>
              <a:t>θ</a:t>
            </a:r>
            <a:r>
              <a:rPr lang="en-US" sz="2000" dirty="0">
                <a:latin typeface="Tahoma" charset="0"/>
                <a:cs typeface="Arial" charset="0"/>
              </a:rPr>
              <a:t>[</a:t>
            </a:r>
            <a:r>
              <a:rPr lang="ja-JP" altLang="en-US" sz="2000" dirty="0">
                <a:latin typeface="Tahoma" charset="0"/>
                <a:cs typeface="Arial" charset="0"/>
              </a:rPr>
              <a:t>“</a:t>
            </a:r>
            <a:r>
              <a:rPr lang="en-US" sz="2000" dirty="0">
                <a:latin typeface="Tahoma" charset="0"/>
                <a:cs typeface="Arial" charset="0"/>
              </a:rPr>
              <a:t>template7=(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P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FF0000"/>
                </a:solidFill>
                <a:latin typeface="Tahoma" charset="0"/>
                <a:cs typeface="Arial" charset="0"/>
              </a:rPr>
              <a:t>-</a:t>
            </a:r>
            <a:r>
              <a:rPr lang="en-US" sz="2000" dirty="0" err="1">
                <a:solidFill>
                  <a:srgbClr val="FF0000"/>
                </a:solidFill>
                <a:latin typeface="Tahoma" charset="0"/>
                <a:cs typeface="Arial" charset="0"/>
              </a:rPr>
              <a:t>ow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  <a:r>
              <a:rPr lang="ja-JP" altLang="en-US" sz="2000" dirty="0">
                <a:latin typeface="Tahoma" charset="0"/>
                <a:cs typeface="Arial" charset="0"/>
              </a:rPr>
              <a:t>”</a:t>
            </a:r>
            <a:r>
              <a:rPr lang="en-US" sz="2000" dirty="0">
                <a:latin typeface="Tahoma" charset="0"/>
                <a:cs typeface="Arial" charset="0"/>
              </a:rPr>
              <a:t>] * count(</a:t>
            </a:r>
            <a:r>
              <a:rPr lang="ja-JP" altLang="en-US" sz="2000" dirty="0">
                <a:latin typeface="Tahoma" charset="0"/>
                <a:cs typeface="Arial" charset="0"/>
              </a:rPr>
              <a:t>“</a:t>
            </a:r>
            <a:r>
              <a:rPr lang="en-US" sz="2000" dirty="0">
                <a:latin typeface="Tahoma" charset="0"/>
                <a:cs typeface="Arial" charset="0"/>
              </a:rPr>
              <a:t>template7=(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P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FF0000"/>
                </a:solidFill>
                <a:latin typeface="Tahoma" charset="0"/>
                <a:cs typeface="Arial" charset="0"/>
              </a:rPr>
              <a:t>-</a:t>
            </a:r>
            <a:r>
              <a:rPr lang="en-US" sz="2000" dirty="0" err="1">
                <a:solidFill>
                  <a:srgbClr val="FF0000"/>
                </a:solidFill>
                <a:latin typeface="Tahoma" charset="0"/>
                <a:cs typeface="Arial" charset="0"/>
              </a:rPr>
              <a:t>ow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  <a:r>
              <a:rPr lang="ja-JP" altLang="en-US" sz="2000" dirty="0">
                <a:latin typeface="Tahoma" charset="0"/>
                <a:cs typeface="Arial" charset="0"/>
              </a:rPr>
              <a:t>”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</a:p>
          <a:p>
            <a:pPr marL="1208088" lvl="2" indent="-293688">
              <a:buFont typeface="Wingdings" charset="0"/>
              <a:buNone/>
            </a:pPr>
            <a:r>
              <a:rPr lang="en-US" sz="2000" dirty="0">
                <a:latin typeface="Tahoma" charset="0"/>
                <a:cs typeface="Arial" charset="0"/>
              </a:rPr>
              <a:t>	+ </a:t>
            </a:r>
            <a:r>
              <a:rPr lang="el-GR" sz="2000" dirty="0">
                <a:solidFill>
                  <a:srgbClr val="99CC00"/>
                </a:solidFill>
                <a:latin typeface="Tahoma" charset="0"/>
                <a:cs typeface="Tahoma" charset="0"/>
              </a:rPr>
              <a:t>θ</a:t>
            </a:r>
            <a:r>
              <a:rPr lang="en-US" sz="2000" dirty="0">
                <a:latin typeface="Tahoma" charset="0"/>
                <a:cs typeface="Arial" charset="0"/>
              </a:rPr>
              <a:t>[</a:t>
            </a:r>
            <a:r>
              <a:rPr lang="ja-JP" altLang="en-US" sz="2000" dirty="0">
                <a:latin typeface="Tahoma" charset="0"/>
                <a:cs typeface="Arial" charset="0"/>
              </a:rPr>
              <a:t>“</a:t>
            </a:r>
            <a:r>
              <a:rPr lang="en-US" sz="2000" dirty="0">
                <a:latin typeface="Tahoma" charset="0"/>
                <a:cs typeface="Arial" charset="0"/>
              </a:rPr>
              <a:t>template7=(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FF0000"/>
                </a:solidFill>
                <a:latin typeface="Tahoma" charset="0"/>
                <a:cs typeface="Arial" charset="0"/>
              </a:rPr>
              <a:t>-xx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  <a:r>
              <a:rPr lang="ja-JP" altLang="en-US" sz="2000" dirty="0">
                <a:latin typeface="Tahoma" charset="0"/>
                <a:cs typeface="Arial" charset="0"/>
              </a:rPr>
              <a:t>”</a:t>
            </a:r>
            <a:r>
              <a:rPr lang="en-US" sz="2000" dirty="0">
                <a:latin typeface="Tahoma" charset="0"/>
                <a:cs typeface="Arial" charset="0"/>
              </a:rPr>
              <a:t>] * count(</a:t>
            </a:r>
            <a:r>
              <a:rPr lang="ja-JP" altLang="en-US" sz="2000" dirty="0">
                <a:latin typeface="Tahoma" charset="0"/>
                <a:cs typeface="Arial" charset="0"/>
              </a:rPr>
              <a:t>“</a:t>
            </a:r>
            <a:r>
              <a:rPr lang="en-US" sz="2000" dirty="0">
                <a:latin typeface="Tahoma" charset="0"/>
                <a:cs typeface="Arial" charset="0"/>
              </a:rPr>
              <a:t>template7=(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3399FF"/>
                </a:solidFill>
                <a:latin typeface="Tahoma" charset="0"/>
                <a:cs typeface="Arial" charset="0"/>
              </a:rPr>
              <a:t>D</a:t>
            </a:r>
            <a:r>
              <a:rPr lang="en-US" sz="2000" dirty="0">
                <a:latin typeface="Tahoma" charset="0"/>
                <a:cs typeface="Arial" charset="0"/>
              </a:rPr>
              <a:t>,</a:t>
            </a:r>
            <a:r>
              <a:rPr lang="en-US" sz="2000" dirty="0">
                <a:solidFill>
                  <a:srgbClr val="FF0000"/>
                </a:solidFill>
                <a:latin typeface="Tahoma" charset="0"/>
                <a:cs typeface="Arial" charset="0"/>
              </a:rPr>
              <a:t>-xx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  <a:r>
              <a:rPr lang="ja-JP" altLang="en-US" sz="2000" dirty="0">
                <a:latin typeface="Tahoma" charset="0"/>
                <a:cs typeface="Arial" charset="0"/>
              </a:rPr>
              <a:t>”</a:t>
            </a:r>
            <a:r>
              <a:rPr lang="en-US" sz="2000" dirty="0">
                <a:latin typeface="Tahoma" charset="0"/>
                <a:cs typeface="Arial" charset="0"/>
              </a:rPr>
              <a:t>)</a:t>
            </a:r>
          </a:p>
          <a:p>
            <a:pPr marL="1208088" lvl="2" indent="-293688">
              <a:buFont typeface="Wingdings" charset="0"/>
              <a:buNone/>
            </a:pPr>
            <a:r>
              <a:rPr lang="en-US" sz="2000" dirty="0">
                <a:latin typeface="Tahoma" charset="0"/>
                <a:cs typeface="Arial" charset="0"/>
              </a:rPr>
              <a:t>	+ …</a:t>
            </a:r>
          </a:p>
          <a:p>
            <a:pPr marL="609600" indent="-609600">
              <a:buFont typeface="Wingdings" charset="0"/>
              <a:buNone/>
            </a:pPr>
            <a:r>
              <a:rPr lang="en-US" sz="2400" dirty="0">
                <a:latin typeface="Tahoma" charset="0"/>
                <a:cs typeface="Arial" charset="0"/>
              </a:rPr>
              <a:t>	</a:t>
            </a:r>
            <a:r>
              <a:rPr lang="en-US" sz="2000" dirty="0">
                <a:solidFill>
                  <a:schemeClr val="accent1"/>
                </a:solidFill>
                <a:latin typeface="Comic Sans MS" charset="0"/>
                <a:cs typeface="Arial" charset="0"/>
              </a:rPr>
              <a:t>With a handful of feature templates and a large vocabulary, you can easily end up with millions of features.</a:t>
            </a: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25576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432800" cy="1143000"/>
          </a:xfrm>
        </p:spPr>
        <p:txBody>
          <a:bodyPr/>
          <a:lstStyle/>
          <a:p>
            <a:r>
              <a:rPr lang="en-US" sz="2800">
                <a:latin typeface="Arial Black" charset="0"/>
                <a:cs typeface="Arial" charset="0"/>
              </a:rPr>
              <a:t>How might you come up with the features that you will use to score (</a:t>
            </a:r>
            <a:r>
              <a:rPr lang="en-US" sz="2800">
                <a:solidFill>
                  <a:srgbClr val="FF0000"/>
                </a:solidFill>
                <a:latin typeface="Arial Black" charset="0"/>
                <a:cs typeface="Arial" charset="0"/>
              </a:rPr>
              <a:t>x</a:t>
            </a:r>
            <a:r>
              <a:rPr lang="en-US" sz="2800">
                <a:latin typeface="Arial Black" charset="0"/>
                <a:cs typeface="Arial" charset="0"/>
              </a:rPr>
              <a:t>,</a:t>
            </a:r>
            <a:r>
              <a:rPr lang="en-US" sz="2800">
                <a:solidFill>
                  <a:srgbClr val="3399FF"/>
                </a:solidFill>
                <a:latin typeface="Arial Black" charset="0"/>
                <a:cs typeface="Arial" charset="0"/>
              </a:rPr>
              <a:t>y</a:t>
            </a:r>
            <a:r>
              <a:rPr lang="en-US" sz="2800">
                <a:latin typeface="Arial Black" charset="0"/>
                <a:cs typeface="Arial" charset="0"/>
              </a:rPr>
              <a:t>)?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686800" cy="4724400"/>
          </a:xfrm>
        </p:spPr>
        <p:txBody>
          <a:bodyPr/>
          <a:lstStyle/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Think of some attributes (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basic features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r>
              <a:rPr lang="en-US" sz="2400">
                <a:latin typeface="Tahoma" charset="0"/>
                <a:cs typeface="Arial" charset="0"/>
              </a:rPr>
              <a:t>) that you can compute at </a:t>
            </a:r>
            <a:r>
              <a:rPr lang="en-US" sz="2400" u="sng">
                <a:latin typeface="Tahoma" charset="0"/>
                <a:cs typeface="Arial" charset="0"/>
              </a:rPr>
              <a:t>each position</a:t>
            </a:r>
            <a:r>
              <a:rPr lang="en-US" sz="2400">
                <a:latin typeface="Tahoma" charset="0"/>
                <a:cs typeface="Arial" charset="0"/>
              </a:rPr>
              <a:t> in 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4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4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400">
                <a:solidFill>
                  <a:schemeClr val="tx2"/>
                </a:solidFill>
                <a:latin typeface="Tahoma" charset="0"/>
                <a:cs typeface="Arial" charset="0"/>
              </a:rPr>
              <a:t>).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en-US" sz="2400">
                <a:latin typeface="Tahoma" charset="0"/>
                <a:cs typeface="Arial" charset="0"/>
              </a:rPr>
              <a:t>Now </a:t>
            </a:r>
            <a:r>
              <a:rPr lang="en-US" sz="2400" u="sng">
                <a:latin typeface="Tahoma" charset="0"/>
                <a:cs typeface="Arial" charset="0"/>
              </a:rPr>
              <a:t>conjoin</a:t>
            </a:r>
            <a:r>
              <a:rPr lang="en-US" sz="2400">
                <a:latin typeface="Tahoma" charset="0"/>
                <a:cs typeface="Arial" charset="0"/>
              </a:rPr>
              <a:t> them into various </a:t>
            </a:r>
            <a:r>
              <a:rPr lang="ja-JP" altLang="en-US" sz="2400">
                <a:latin typeface="Tahoma" charset="0"/>
                <a:cs typeface="Arial" charset="0"/>
              </a:rPr>
              <a:t>“</a:t>
            </a:r>
            <a:r>
              <a:rPr lang="en-US" sz="2400">
                <a:latin typeface="Tahoma" charset="0"/>
                <a:cs typeface="Arial" charset="0"/>
              </a:rPr>
              <a:t>feature templates.</a:t>
            </a:r>
            <a:r>
              <a:rPr lang="ja-JP" altLang="en-US" sz="2400">
                <a:latin typeface="Tahoma" charset="0"/>
                <a:cs typeface="Arial" charset="0"/>
              </a:rPr>
              <a:t>”</a:t>
            </a: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AutoNum type="arabicPeriod"/>
            </a:pPr>
            <a:endParaRPr lang="en-US" sz="2400">
              <a:latin typeface="Tahoma" charset="0"/>
              <a:cs typeface="Arial" charset="0"/>
            </a:endParaRP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E.g., template 7 might be (tag(i-1), tag(i), suffix2(i+1)).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</a:t>
            </a:r>
          </a:p>
          <a:p>
            <a:pPr marL="609600" indent="-609600">
              <a:buFont typeface="Wingdings" charset="0"/>
              <a:buNone/>
            </a:pPr>
            <a:r>
              <a:rPr lang="en-US" sz="2400">
                <a:latin typeface="Tahoma" charset="0"/>
                <a:cs typeface="Arial" charset="0"/>
              </a:rPr>
              <a:t>	Note: Every template should mention at least some blue. </a:t>
            </a:r>
          </a:p>
          <a:p>
            <a:pPr marL="990600" lvl="1" indent="-533400"/>
            <a:r>
              <a:rPr lang="en-US" sz="2000">
                <a:latin typeface="Tahoma" charset="0"/>
                <a:cs typeface="Arial" charset="0"/>
              </a:rPr>
              <a:t>Given an input </a:t>
            </a:r>
            <a:r>
              <a:rPr lang="en-US" sz="20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000">
                <a:latin typeface="Tahoma" charset="0"/>
                <a:cs typeface="Arial" charset="0"/>
              </a:rPr>
              <a:t>, a feature that only looks at red will contribute the same weight to score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0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000" baseline="-25000">
                <a:solidFill>
                  <a:srgbClr val="3399FF"/>
                </a:solidFill>
                <a:latin typeface="Tahoma" charset="0"/>
                <a:cs typeface="Arial" charset="0"/>
              </a:rPr>
              <a:t>1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)</a:t>
            </a:r>
            <a:r>
              <a:rPr lang="en-US" sz="2000">
                <a:latin typeface="Tahoma" charset="0"/>
                <a:cs typeface="Arial" charset="0"/>
              </a:rPr>
              <a:t> and score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(</a:t>
            </a:r>
            <a:r>
              <a:rPr lang="en-US" sz="2000">
                <a:solidFill>
                  <a:srgbClr val="FF0000"/>
                </a:solidFill>
                <a:latin typeface="Tahoma" charset="0"/>
                <a:cs typeface="Arial" charset="0"/>
              </a:rPr>
              <a:t>x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,</a:t>
            </a:r>
            <a:r>
              <a:rPr lang="en-US" sz="20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000" baseline="-25000">
                <a:solidFill>
                  <a:srgbClr val="3399FF"/>
                </a:solidFill>
                <a:latin typeface="Tahoma" charset="0"/>
                <a:cs typeface="Arial" charset="0"/>
              </a:rPr>
              <a:t>2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).  </a:t>
            </a:r>
          </a:p>
          <a:p>
            <a:pPr marL="990600" lvl="1" indent="-533400"/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So it can</a:t>
            </a:r>
            <a:r>
              <a:rPr lang="ja-JP" alt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’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t help you choose between outputs </a:t>
            </a:r>
            <a:r>
              <a:rPr lang="en-US" sz="20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000" baseline="-25000">
                <a:solidFill>
                  <a:srgbClr val="3399FF"/>
                </a:solidFill>
                <a:latin typeface="Tahoma" charset="0"/>
                <a:cs typeface="Arial" charset="0"/>
              </a:rPr>
              <a:t>1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, </a:t>
            </a:r>
            <a:r>
              <a:rPr lang="en-US" sz="2000">
                <a:solidFill>
                  <a:srgbClr val="3399FF"/>
                </a:solidFill>
                <a:latin typeface="Tahoma" charset="0"/>
                <a:cs typeface="Arial" charset="0"/>
              </a:rPr>
              <a:t>y</a:t>
            </a:r>
            <a:r>
              <a:rPr lang="en-US" sz="2000" baseline="-25000">
                <a:solidFill>
                  <a:srgbClr val="3399FF"/>
                </a:solidFill>
                <a:latin typeface="Tahoma" charset="0"/>
                <a:cs typeface="Arial" charset="0"/>
              </a:rPr>
              <a:t>2</a:t>
            </a:r>
            <a:r>
              <a:rPr lang="en-US" sz="2000">
                <a:solidFill>
                  <a:schemeClr val="tx2"/>
                </a:solidFill>
                <a:latin typeface="Tahoma" charset="0"/>
                <a:cs typeface="Arial" charset="0"/>
              </a:rPr>
              <a:t>.</a:t>
            </a: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-1" y="0"/>
            <a:ext cx="4585859" cy="2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200">
                <a:solidFill>
                  <a:schemeClr val="tx1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5pPr>
            <a:lvl6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6pPr>
            <a:lvl7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7pPr>
            <a:lvl8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8pPr>
            <a:lvl9pPr eaLnBrk="0" hangingPunct="0">
              <a:buFont typeface="Wingdings" charset="0"/>
              <a:defRPr kumimoji="1" sz="2000">
                <a:solidFill>
                  <a:schemeClr val="tx1"/>
                </a:solidFill>
                <a:latin typeface="Tahoma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sz="1400" dirty="0" smtClean="0">
                <a:solidFill>
                  <a:schemeClr val="bg2"/>
                </a:solidFill>
                <a:latin typeface="Arial" charset="0"/>
              </a:rPr>
              <a:t>Slide courtesy of 600.465 </a:t>
            </a:r>
            <a:r>
              <a:rPr kumimoji="0" lang="en-US" sz="1400" dirty="0">
                <a:solidFill>
                  <a:schemeClr val="bg2"/>
                </a:solidFill>
                <a:latin typeface="Arial" charset="0"/>
              </a:rPr>
              <a:t>- Intro to NLP - J. Eisner</a:t>
            </a:r>
          </a:p>
        </p:txBody>
      </p:sp>
    </p:spTree>
    <p:extLst>
      <p:ext uri="{BB962C8B-B14F-4D97-AF65-F5344CB8AC3E}">
        <p14:creationId xmlns:p14="http://schemas.microsoft.com/office/powerpoint/2010/main" val="89669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HMMs </a:t>
            </a:r>
            <a:r>
              <a:rPr lang="en-US" dirty="0" err="1" smtClean="0"/>
              <a:t>vs</a:t>
            </a:r>
            <a:r>
              <a:rPr lang="en-US" dirty="0" smtClean="0"/>
              <a:t> CRFs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892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Generative vs. Discriminative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1" y="1210760"/>
            <a:ext cx="3597582" cy="50448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Liang &amp; Jordan (ICML 2008) compares </a:t>
            </a:r>
            <a:r>
              <a:rPr lang="en-US" b="1" dirty="0" smtClean="0"/>
              <a:t>HMM</a:t>
            </a:r>
            <a:r>
              <a:rPr lang="en-US" dirty="0" smtClean="0"/>
              <a:t> and </a:t>
            </a:r>
            <a:r>
              <a:rPr lang="en-US" b="1" dirty="0" smtClean="0"/>
              <a:t>CRF</a:t>
            </a:r>
            <a:r>
              <a:rPr lang="en-US" dirty="0" smtClean="0"/>
              <a:t> with </a:t>
            </a:r>
            <a:r>
              <a:rPr lang="en-US" b="1" dirty="0" smtClean="0"/>
              <a:t>identical features</a:t>
            </a:r>
          </a:p>
          <a:p>
            <a:r>
              <a:rPr lang="en-US" dirty="0" smtClean="0"/>
              <a:t>Dataset 1: (Real)</a:t>
            </a:r>
          </a:p>
          <a:p>
            <a:pPr lvl="1"/>
            <a:r>
              <a:rPr lang="en-US" dirty="0" smtClean="0"/>
              <a:t>WSJ Penn Treebank (38K train, 5.5K test)</a:t>
            </a:r>
          </a:p>
          <a:p>
            <a:pPr lvl="1"/>
            <a:r>
              <a:rPr lang="en-US" dirty="0" smtClean="0"/>
              <a:t>45 part-of-speech tags</a:t>
            </a:r>
          </a:p>
          <a:p>
            <a:r>
              <a:rPr lang="en-US" dirty="0" smtClean="0"/>
              <a:t>Dataset 2: (Artificial)</a:t>
            </a:r>
          </a:p>
          <a:p>
            <a:pPr lvl="1"/>
            <a:r>
              <a:rPr lang="en-US" dirty="0" smtClean="0"/>
              <a:t>Synthetic data generated from HMM learned on Dataset 1 (1K train, 1K test)</a:t>
            </a:r>
          </a:p>
          <a:p>
            <a:r>
              <a:rPr lang="en-US" dirty="0" smtClean="0"/>
              <a:t>Evaluation Metric: Accuracy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97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126995"/>
              </p:ext>
            </p:extLst>
          </p:nvPr>
        </p:nvGraphicFramePr>
        <p:xfrm>
          <a:off x="4515307" y="1242133"/>
          <a:ext cx="3959838" cy="2653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Left Brace 8"/>
          <p:cNvSpPr/>
          <p:nvPr/>
        </p:nvSpPr>
        <p:spPr>
          <a:xfrm rot="16200000">
            <a:off x="5426766" y="3615549"/>
            <a:ext cx="446098" cy="1006672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 rot="16200000">
            <a:off x="6879339" y="3615549"/>
            <a:ext cx="446098" cy="1006672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 rot="18783300">
            <a:off x="3724748" y="4892003"/>
            <a:ext cx="2356405" cy="9475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Model is </a:t>
            </a:r>
            <a:r>
              <a:rPr lang="en-US" b="1" dirty="0" err="1" smtClean="0">
                <a:solidFill>
                  <a:schemeClr val="bg1"/>
                </a:solidFill>
              </a:rPr>
              <a:t>misspecified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 rot="18783300">
            <a:off x="5229266" y="4942399"/>
            <a:ext cx="2356405" cy="9475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Model is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well-specified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534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  <p:bldP spid="11" grpId="0" animBg="1"/>
      <p:bldP spid="12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CRFs: some empirical results</a:t>
            </a:r>
          </a:p>
        </p:txBody>
      </p:sp>
      <p:sp>
        <p:nvSpPr>
          <p:cNvPr id="12574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Parts of Speech tagging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Using same set of features: HMM &gt;=&lt; CRF &gt; MEMM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Using additional overlapping features: CRF</a:t>
            </a:r>
            <a:r>
              <a:rPr lang="en-US" baseline="30000" dirty="0"/>
              <a:t>+</a:t>
            </a:r>
            <a:r>
              <a:rPr lang="en-US" dirty="0"/>
              <a:t> &gt; MEMM</a:t>
            </a:r>
            <a:r>
              <a:rPr lang="en-US" baseline="30000" dirty="0"/>
              <a:t>+</a:t>
            </a:r>
            <a:r>
              <a:rPr lang="en-US" dirty="0"/>
              <a:t> &gt;&gt; HMM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98</a:t>
            </a:fld>
            <a:endParaRPr lang="en-US" altLang="en-US"/>
          </a:p>
        </p:txBody>
      </p:sp>
      <p:pic>
        <p:nvPicPr>
          <p:cNvPr id="12574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133600"/>
            <a:ext cx="4354513" cy="309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321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MBR Decoding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980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Minimum Bayes Risk 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271025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Suppose we given a loss function </a:t>
            </a:r>
            <a:r>
              <a:rPr lang="en-US" i="1" dirty="0" smtClean="0">
                <a:latin typeface="Times New Roman"/>
                <a:cs typeface="Times New Roman"/>
              </a:rPr>
              <a:t>l(</a:t>
            </a:r>
            <a:r>
              <a:rPr lang="en-US" b="1" i="1" dirty="0" smtClean="0">
                <a:latin typeface="Times New Roman"/>
                <a:cs typeface="Times New Roman"/>
              </a:rPr>
              <a:t>y</a:t>
            </a:r>
            <a:r>
              <a:rPr lang="en-US" i="1" dirty="0" smtClean="0">
                <a:latin typeface="Times New Roman"/>
                <a:cs typeface="Times New Roman"/>
              </a:rPr>
              <a:t>’, </a:t>
            </a:r>
            <a:r>
              <a:rPr lang="en-US" b="1" i="1" dirty="0" smtClean="0">
                <a:latin typeface="Times New Roman"/>
                <a:cs typeface="Times New Roman"/>
              </a:rPr>
              <a:t>y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and are asked for a single tagging</a:t>
            </a:r>
          </a:p>
          <a:p>
            <a:r>
              <a:rPr lang="en-US" dirty="0" smtClean="0"/>
              <a:t>How should we choose just one from our probability distribution </a:t>
            </a:r>
            <a:r>
              <a:rPr lang="en-US" i="1" dirty="0" smtClean="0">
                <a:latin typeface="Times New Roman"/>
                <a:cs typeface="Times New Roman"/>
              </a:rPr>
              <a:t>p(</a:t>
            </a:r>
            <a:r>
              <a:rPr lang="en-US" b="1" i="1" dirty="0" err="1" smtClean="0">
                <a:latin typeface="Times New Roman"/>
                <a:cs typeface="Times New Roman"/>
              </a:rPr>
              <a:t>y</a:t>
            </a:r>
            <a:r>
              <a:rPr lang="en-US" i="1" dirty="0" err="1" smtClean="0">
                <a:latin typeface="Times New Roman"/>
                <a:cs typeface="Times New Roman"/>
              </a:rPr>
              <a:t>|</a:t>
            </a:r>
            <a:r>
              <a:rPr lang="en-US" b="1" i="1" dirty="0" err="1" smtClean="0">
                <a:latin typeface="Times New Roman"/>
                <a:cs typeface="Times New Roman"/>
              </a:rPr>
              <a:t>x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?</a:t>
            </a:r>
          </a:p>
          <a:p>
            <a:r>
              <a:rPr lang="en-US" dirty="0" smtClean="0"/>
              <a:t>A minimum Bayes risk (MBR) decoder </a:t>
            </a:r>
            <a:r>
              <a:rPr lang="en-US" i="1" dirty="0" smtClean="0">
                <a:latin typeface="Times New Roman"/>
                <a:cs typeface="Times New Roman"/>
              </a:rPr>
              <a:t>h(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i="1" dirty="0" smtClean="0">
                <a:latin typeface="Times New Roman"/>
                <a:cs typeface="Times New Roman"/>
              </a:rPr>
              <a:t>)</a:t>
            </a:r>
            <a:r>
              <a:rPr lang="en-US" dirty="0" smtClean="0"/>
              <a:t> returns the variable assignment with minimum </a:t>
            </a:r>
            <a:r>
              <a:rPr lang="en-US" b="1" dirty="0" smtClean="0"/>
              <a:t>expected</a:t>
            </a:r>
            <a:r>
              <a:rPr lang="en-US" dirty="0" smtClean="0"/>
              <a:t> loss under the model’s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100</a:t>
            </a:fld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9" y="4213329"/>
            <a:ext cx="7137400" cy="2095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27451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146984"/>
            <a:ext cx="8229600" cy="4209365"/>
          </a:xfrm>
          <a:prstGeom prst="rect">
            <a:avLst/>
          </a:prstGeom>
          <a:solidFill>
            <a:schemeClr val="accent4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The </a:t>
            </a:r>
            <a:r>
              <a:rPr lang="en-US" b="1" i="1" dirty="0" smtClean="0">
                <a:latin typeface="Times New Roman"/>
                <a:cs typeface="Times New Roman"/>
              </a:rPr>
              <a:t>0-1</a:t>
            </a:r>
            <a:r>
              <a:rPr lang="en-US" b="1" dirty="0" smtClean="0"/>
              <a:t> loss function </a:t>
            </a:r>
            <a:r>
              <a:rPr lang="en-US" dirty="0" smtClean="0"/>
              <a:t>returns </a:t>
            </a:r>
            <a:r>
              <a:rPr lang="en-US" i="1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only if the two assignments are identical and </a:t>
            </a:r>
            <a:r>
              <a:rPr lang="en-US" i="1" dirty="0" smtClean="0">
                <a:latin typeface="Times New Roman"/>
                <a:cs typeface="Times New Roman"/>
              </a:rPr>
              <a:t>0</a:t>
            </a:r>
            <a:r>
              <a:rPr lang="en-US" dirty="0" smtClean="0"/>
              <a:t> otherwise:</a:t>
            </a:r>
            <a:endParaRPr lang="en-US" dirty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r>
              <a:rPr lang="en-US" dirty="0" smtClean="0"/>
              <a:t>The MBR decoder is: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 smtClean="0"/>
              <a:t>which is exactly the MAP inference problem!</a:t>
            </a:r>
          </a:p>
          <a:p>
            <a:pPr marL="0" indent="0">
              <a:buFont typeface="Arial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Minimum Bayes Risk 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17" y="1624032"/>
            <a:ext cx="8229600" cy="4120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Consider some example loss functions: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101</a:t>
            </a:fld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935" y="2890275"/>
            <a:ext cx="3433221" cy="394875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068" y="4170001"/>
            <a:ext cx="6047480" cy="1535129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428"/>
          <a:stretch/>
        </p:blipFill>
        <p:spPr>
          <a:xfrm>
            <a:off x="2145987" y="1027337"/>
            <a:ext cx="4193586" cy="524148"/>
          </a:xfrm>
          <a:prstGeom prst="rect">
            <a:avLst/>
          </a:prstGeom>
          <a:solidFill>
            <a:srgbClr val="FAAE76"/>
          </a:solidFill>
        </p:spPr>
      </p:pic>
    </p:spTree>
    <p:extLst>
      <p:ext uri="{BB962C8B-B14F-4D97-AF65-F5344CB8AC3E}">
        <p14:creationId xmlns:p14="http://schemas.microsoft.com/office/powerpoint/2010/main" val="250683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146984"/>
            <a:ext cx="8229600" cy="42093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The </a:t>
            </a:r>
            <a:r>
              <a:rPr lang="en-US" b="1" dirty="0" smtClean="0"/>
              <a:t>Hamming loss </a:t>
            </a:r>
            <a:r>
              <a:rPr lang="en-US" dirty="0" smtClean="0"/>
              <a:t>corresponds to accuracy and returns the number of incorrect variable assignments: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 smtClean="0"/>
              <a:t>The MBR decoder is: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 smtClean="0"/>
              <a:t>This decomposes across variables and requires the variable </a:t>
            </a:r>
            <a:r>
              <a:rPr lang="en-US" dirty="0" err="1" smtClean="0"/>
              <a:t>marginals</a:t>
            </a:r>
            <a:r>
              <a:rPr lang="en-US" dirty="0"/>
              <a:t>.</a:t>
            </a: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Minimum Bayes Risk Decoding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17" y="1624032"/>
            <a:ext cx="8229600" cy="4120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Consider some example loss functions: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102</a:t>
            </a:fld>
            <a:endParaRPr lang="en-US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951" y="2735334"/>
            <a:ext cx="3228738" cy="84297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112" y="4418063"/>
            <a:ext cx="6400800" cy="8001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428"/>
          <a:stretch/>
        </p:blipFill>
        <p:spPr>
          <a:xfrm>
            <a:off x="2145987" y="1027337"/>
            <a:ext cx="4193586" cy="524148"/>
          </a:xfrm>
          <a:prstGeom prst="rect">
            <a:avLst/>
          </a:prstGeom>
          <a:solidFill>
            <a:srgbClr val="FAAE76"/>
          </a:solidFill>
        </p:spPr>
      </p:pic>
    </p:spTree>
    <p:extLst>
      <p:ext uri="{BB962C8B-B14F-4D97-AF65-F5344CB8AC3E}">
        <p14:creationId xmlns:p14="http://schemas.microsoft.com/office/powerpoint/2010/main" val="191321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259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 Learning and Inference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discrete variables: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977145"/>
              </p:ext>
            </p:extLst>
          </p:nvPr>
        </p:nvGraphicFramePr>
        <p:xfrm>
          <a:off x="780815" y="2102555"/>
          <a:ext cx="7460076" cy="24688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52222"/>
                <a:gridCol w="2662296"/>
                <a:gridCol w="1712148"/>
                <a:gridCol w="153341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Learning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Marginal Inference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MAP Inference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HMM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MLE by counting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Forward-backward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Viterbi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Linear-chain CRF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Gradient based – doesn’t decompose because of </a:t>
                      </a:r>
                      <a:r>
                        <a:rPr lang="en-US" b="0" i="1" dirty="0" smtClean="0">
                          <a:latin typeface="Times New Roman"/>
                          <a:cs typeface="Times New Roman"/>
                        </a:rPr>
                        <a:t>Z(</a:t>
                      </a:r>
                      <a:r>
                        <a:rPr lang="en-US" b="1" i="1" dirty="0" smtClean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b="0" i="1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lang="en-US" dirty="0" smtClean="0"/>
                        <a:t> and</a:t>
                      </a:r>
                      <a:r>
                        <a:rPr lang="en-US" baseline="0" dirty="0" smtClean="0"/>
                        <a:t> requires marginal inference</a:t>
                      </a:r>
                      <a:endParaRPr lang="en-US" b="0" i="1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Forward-backward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Viterbi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5094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 Models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013085"/>
              </p:ext>
            </p:extLst>
          </p:nvPr>
        </p:nvGraphicFramePr>
        <p:xfrm>
          <a:off x="1529713" y="1673033"/>
          <a:ext cx="5991291" cy="320440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97097"/>
                <a:gridCol w="1997097"/>
                <a:gridCol w="1997097"/>
              </a:tblGrid>
              <a:tr h="10681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Classification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Structured Prediction</a:t>
                      </a:r>
                      <a:endParaRPr lang="en-US" dirty="0"/>
                    </a:p>
                  </a:txBody>
                  <a:tcPr/>
                </a:tc>
              </a:tr>
              <a:tr h="1068136">
                <a:tc>
                  <a:txBody>
                    <a:bodyPr/>
                    <a:lstStyle/>
                    <a:p>
                      <a:r>
                        <a:rPr lang="en-US" dirty="0" smtClean="0"/>
                        <a:t>Generative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Naïve Bayes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HMM</a:t>
                      </a:r>
                      <a:endParaRPr lang="en-US" dirty="0"/>
                    </a:p>
                  </a:txBody>
                  <a:tcPr/>
                </a:tc>
              </a:tr>
              <a:tr h="1068136">
                <a:tc>
                  <a:txBody>
                    <a:bodyPr/>
                    <a:lstStyle/>
                    <a:p>
                      <a:r>
                        <a:rPr lang="en-US" dirty="0" smtClean="0"/>
                        <a:t>Discriminative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Logistic Regression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23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42164</TotalTime>
  <Words>6063</Words>
  <Application>Microsoft Macintosh PowerPoint</Application>
  <PresentationFormat>On-screen Show (4:3)</PresentationFormat>
  <Paragraphs>2286</Paragraphs>
  <Slides>105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105</vt:i4>
      </vt:variant>
    </vt:vector>
  </HeadingPairs>
  <TitlesOfParts>
    <vt:vector size="110" baseType="lpstr">
      <vt:lpstr>Office Theme</vt:lpstr>
      <vt:lpstr>Network</vt:lpstr>
      <vt:lpstr>Contemporary Portrait</vt:lpstr>
      <vt:lpstr>1_Office Theme</vt:lpstr>
      <vt:lpstr>2_Office Theme</vt:lpstr>
      <vt:lpstr>HMMs and CRFs</vt:lpstr>
      <vt:lpstr>Reminders</vt:lpstr>
      <vt:lpstr>PowerPoint Presentation</vt:lpstr>
      <vt:lpstr>Hidden markov Model (HMM)</vt:lpstr>
      <vt:lpstr>Dataset for Supervised  Part-of-Speech (POS) Tagging</vt:lpstr>
      <vt:lpstr>Naïve Bayes for Time Series Data</vt:lpstr>
      <vt:lpstr>Hidden Markov Model</vt:lpstr>
      <vt:lpstr>From NB to HMM</vt:lpstr>
      <vt:lpstr>Hidden Markov Model</vt:lpstr>
      <vt:lpstr>Hidden Markov Model</vt:lpstr>
      <vt:lpstr>Hidden Markov Model</vt:lpstr>
      <vt:lpstr>From static to dynamic mixture models</vt:lpstr>
      <vt:lpstr>HMMs: History</vt:lpstr>
      <vt:lpstr>Higher-order HMMs</vt:lpstr>
      <vt:lpstr>Supervised Learning for Bayes Nets</vt:lpstr>
      <vt:lpstr>Machine Learning</vt:lpstr>
      <vt:lpstr>Machine Learning</vt:lpstr>
      <vt:lpstr>Learning Fully Observed BNs</vt:lpstr>
      <vt:lpstr>Learning Fully Observed BNs</vt:lpstr>
      <vt:lpstr>Learning Fully Observed BNs</vt:lpstr>
      <vt:lpstr>Learning Fully Observed BNs</vt:lpstr>
      <vt:lpstr>Learning Fully Observed BNs</vt:lpstr>
      <vt:lpstr>Supervised Learning for HMMs</vt:lpstr>
      <vt:lpstr>Hidden Markov Model</vt:lpstr>
      <vt:lpstr>Hidden Markov Model</vt:lpstr>
      <vt:lpstr>Hidden Markov Model</vt:lpstr>
      <vt:lpstr>Whiteboard</vt:lpstr>
      <vt:lpstr>The Forward-Backward Algorithm</vt:lpstr>
      <vt:lpstr>Learning and Inference Summary</vt:lpstr>
      <vt:lpstr>PowerPoint Presentation</vt:lpstr>
      <vt:lpstr>Forward-Backward Algorithm</vt:lpstr>
      <vt:lpstr>PowerPoint Presentation</vt:lpstr>
      <vt:lpstr>PowerPoint Presentation</vt:lpstr>
      <vt:lpstr>Viterbi Algorithm: Most Probable Assignment</vt:lpstr>
      <vt:lpstr>Viterbi Algorithm: Most Probable Assignment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Forward-Backward Algorithm: Finds Marginals</vt:lpstr>
      <vt:lpstr>CRF Tagging Model</vt:lpstr>
      <vt:lpstr>Whiteboard</vt:lpstr>
      <vt:lpstr>Linear-Chain CRFs</vt:lpstr>
      <vt:lpstr>Shortcomings of  Hidden Markov Models</vt:lpstr>
      <vt:lpstr>Conditional Random Field (CRF)</vt:lpstr>
      <vt:lpstr>Conditional Random Field (CRF)</vt:lpstr>
      <vt:lpstr>Conditional Random Field (CRF)</vt:lpstr>
      <vt:lpstr>Quiz</vt:lpstr>
      <vt:lpstr>Conditional Random Field (CRF)</vt:lpstr>
      <vt:lpstr>Conditional Random Field (CRF)</vt:lpstr>
      <vt:lpstr>Conditional Random Field (CRF)</vt:lpstr>
      <vt:lpstr>Conditional Random Field (CRF)</vt:lpstr>
      <vt:lpstr>Whiteboard</vt:lpstr>
      <vt:lpstr>General CRF</vt:lpstr>
      <vt:lpstr>Standard CRF Parameterization</vt:lpstr>
      <vt:lpstr>Standard CRF Parameterization</vt:lpstr>
      <vt:lpstr>Standard CRF Parameterization</vt:lpstr>
      <vt:lpstr>Belief Propagation</vt:lpstr>
      <vt:lpstr>Inference for HMMs</vt:lpstr>
      <vt:lpstr>Inference for CRFs</vt:lpstr>
      <vt:lpstr>CRF Tagging by Belief Propagation</vt:lpstr>
      <vt:lpstr>Supervised Learning for CRFs</vt:lpstr>
      <vt:lpstr>What is Training?</vt:lpstr>
      <vt:lpstr>Log-likelihood Training</vt:lpstr>
      <vt:lpstr>Log-likelihood Training</vt:lpstr>
      <vt:lpstr>Recipe for Gradient-based Learning</vt:lpstr>
      <vt:lpstr>Optimization Algorithms</vt:lpstr>
      <vt:lpstr>Stochastic Gradient Descent</vt:lpstr>
      <vt:lpstr>Whiteboard</vt:lpstr>
      <vt:lpstr>Practical Considerations  for Gradient-based Methods</vt:lpstr>
      <vt:lpstr>“Empirical” Comparison of Parameter Estimation Methods</vt:lpstr>
      <vt:lpstr>Feature Engineering for CRFs</vt:lpstr>
      <vt:lpstr>Features</vt:lpstr>
      <vt:lpstr>Features for tagging …</vt:lpstr>
      <vt:lpstr>Features for tagging …</vt:lpstr>
      <vt:lpstr>Features for tagging …</vt:lpstr>
      <vt:lpstr>Features for tagging …</vt:lpstr>
      <vt:lpstr>Features for tagging …</vt:lpstr>
      <vt:lpstr>Features for tagging …</vt:lpstr>
      <vt:lpstr>Features for tagging …</vt:lpstr>
      <vt:lpstr>Features for tagging …</vt:lpstr>
      <vt:lpstr>Features for tagging …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How might you come up with the features that you will use to score (x,y)?</vt:lpstr>
      <vt:lpstr>HMMs vs CRFs</vt:lpstr>
      <vt:lpstr>Generative vs. Discriminative</vt:lpstr>
      <vt:lpstr>CRFs: some empirical results</vt:lpstr>
      <vt:lpstr>MBR Decoding</vt:lpstr>
      <vt:lpstr>Minimum Bayes Risk Decoding</vt:lpstr>
      <vt:lpstr>Minimum Bayes Risk Decoding</vt:lpstr>
      <vt:lpstr>Minimum Bayes Risk Decoding</vt:lpstr>
      <vt:lpstr>Summary</vt:lpstr>
      <vt:lpstr>Summary: Learning and Inference</vt:lpstr>
      <vt:lpstr>Summary: Models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2715</cp:revision>
  <dcterms:created xsi:type="dcterms:W3CDTF">2014-04-15T19:33:39Z</dcterms:created>
  <dcterms:modified xsi:type="dcterms:W3CDTF">2016-12-01T20:55:51Z</dcterms:modified>
</cp:coreProperties>
</file>