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738" r:id="rId4"/>
    <p:sldMasterId id="2147483750" r:id="rId5"/>
  </p:sldMasterIdLst>
  <p:notesMasterIdLst>
    <p:notesMasterId r:id="rId93"/>
  </p:notesMasterIdLst>
  <p:handoutMasterIdLst>
    <p:handoutMasterId r:id="rId94"/>
  </p:handoutMasterIdLst>
  <p:sldIdLst>
    <p:sldId id="416" r:id="rId6"/>
    <p:sldId id="980" r:id="rId7"/>
    <p:sldId id="981" r:id="rId8"/>
    <p:sldId id="982" r:id="rId9"/>
    <p:sldId id="983" r:id="rId10"/>
    <p:sldId id="984" r:id="rId11"/>
    <p:sldId id="985" r:id="rId12"/>
    <p:sldId id="986" r:id="rId13"/>
    <p:sldId id="987" r:id="rId14"/>
    <p:sldId id="988" r:id="rId15"/>
    <p:sldId id="989" r:id="rId16"/>
    <p:sldId id="990" r:id="rId17"/>
    <p:sldId id="991" r:id="rId18"/>
    <p:sldId id="992" r:id="rId19"/>
    <p:sldId id="993" r:id="rId20"/>
    <p:sldId id="994" r:id="rId21"/>
    <p:sldId id="995" r:id="rId22"/>
    <p:sldId id="996" r:id="rId23"/>
    <p:sldId id="997" r:id="rId24"/>
    <p:sldId id="1072" r:id="rId25"/>
    <p:sldId id="998" r:id="rId26"/>
    <p:sldId id="999" r:id="rId27"/>
    <p:sldId id="1000" r:id="rId28"/>
    <p:sldId id="1001" r:id="rId29"/>
    <p:sldId id="1002" r:id="rId30"/>
    <p:sldId id="1003" r:id="rId31"/>
    <p:sldId id="1004" r:id="rId32"/>
    <p:sldId id="1005" r:id="rId33"/>
    <p:sldId id="1006" r:id="rId34"/>
    <p:sldId id="1007" r:id="rId35"/>
    <p:sldId id="1008" r:id="rId36"/>
    <p:sldId id="1009" r:id="rId37"/>
    <p:sldId id="1010" r:id="rId38"/>
    <p:sldId id="1011" r:id="rId39"/>
    <p:sldId id="1012" r:id="rId40"/>
    <p:sldId id="1013" r:id="rId41"/>
    <p:sldId id="1014" r:id="rId42"/>
    <p:sldId id="1015" r:id="rId43"/>
    <p:sldId id="1016" r:id="rId44"/>
    <p:sldId id="1017" r:id="rId45"/>
    <p:sldId id="1018" r:id="rId46"/>
    <p:sldId id="1019" r:id="rId47"/>
    <p:sldId id="1020" r:id="rId48"/>
    <p:sldId id="1021" r:id="rId49"/>
    <p:sldId id="1022" r:id="rId50"/>
    <p:sldId id="1023" r:id="rId51"/>
    <p:sldId id="1024" r:id="rId52"/>
    <p:sldId id="1026" r:id="rId53"/>
    <p:sldId id="1027" r:id="rId54"/>
    <p:sldId id="1028" r:id="rId55"/>
    <p:sldId id="1029" r:id="rId56"/>
    <p:sldId id="1030" r:id="rId57"/>
    <p:sldId id="1031" r:id="rId58"/>
    <p:sldId id="1032" r:id="rId59"/>
    <p:sldId id="1033" r:id="rId60"/>
    <p:sldId id="1034" r:id="rId61"/>
    <p:sldId id="1035" r:id="rId62"/>
    <p:sldId id="1036" r:id="rId63"/>
    <p:sldId id="1037" r:id="rId64"/>
    <p:sldId id="1038" r:id="rId65"/>
    <p:sldId id="1039" r:id="rId66"/>
    <p:sldId id="1040" r:id="rId67"/>
    <p:sldId id="1041" r:id="rId68"/>
    <p:sldId id="1042" r:id="rId69"/>
    <p:sldId id="1043" r:id="rId70"/>
    <p:sldId id="1044" r:id="rId71"/>
    <p:sldId id="1045" r:id="rId72"/>
    <p:sldId id="1046" r:id="rId73"/>
    <p:sldId id="1047" r:id="rId74"/>
    <p:sldId id="1048" r:id="rId75"/>
    <p:sldId id="1049" r:id="rId76"/>
    <p:sldId id="1050" r:id="rId77"/>
    <p:sldId id="1051" r:id="rId78"/>
    <p:sldId id="1052" r:id="rId79"/>
    <p:sldId id="1053" r:id="rId80"/>
    <p:sldId id="1054" r:id="rId81"/>
    <p:sldId id="1055" r:id="rId82"/>
    <p:sldId id="1056" r:id="rId83"/>
    <p:sldId id="1057" r:id="rId84"/>
    <p:sldId id="1058" r:id="rId85"/>
    <p:sldId id="1059" r:id="rId86"/>
    <p:sldId id="1060" r:id="rId87"/>
    <p:sldId id="1061" r:id="rId88"/>
    <p:sldId id="1062" r:id="rId89"/>
    <p:sldId id="1063" r:id="rId90"/>
    <p:sldId id="1065" r:id="rId91"/>
    <p:sldId id="1071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E77"/>
    <a:srgbClr val="C55D64"/>
    <a:srgbClr val="FF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424" autoAdjust="0"/>
  </p:normalViewPr>
  <p:slideViewPr>
    <p:cSldViewPr snapToGrid="0" snapToObjects="1">
      <p:cViewPr varScale="1">
        <p:scale>
          <a:sx n="88" d="100"/>
          <a:sy n="88" d="100"/>
        </p:scale>
        <p:origin x="-15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notesMaster" Target="notesMasters/notesMaster1.xml"/><Relationship Id="rId94" Type="http://schemas.openxmlformats.org/officeDocument/2006/relationships/handoutMaster" Target="handoutMasters/handout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FE80-612E-D248-B584-DA8E060B9D6E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8669-6234-4F44-A6CB-41A2A29A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9-10-07T15:24:46.146"/>
    </inkml:context>
    <inkml:brush xml:id="br0">
      <inkml:brushProperty name="width" value="0.05292" units="cm"/>
      <inkml:brushProperty name="height" value="0.05292" units="cm"/>
      <inkml:brushProperty name="color" value="#3366FF"/>
      <inkml:brushProperty name="fitToCurve" value="1"/>
      <inkml:brushProperty name="ignorePressure" value="1"/>
    </inkml:brush>
  </inkml:definitions>
  <inkml:trace contextRef="#ctx0" brushRef="#br0">0 17 58,'9'-16'32,"4"14"-17,-13 2-14,0 0-30,21 5-1,-8 0-3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A95-F25F-6A4E-9805-3808DEC8B84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8895-A308-DC44-9938-C42D876E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F501A-5CC1-4DE6-A417-728949F353F1}" type="slidenum">
              <a:rPr lang="en-US"/>
              <a:pPr/>
              <a:t>21</a:t>
            </a:fld>
            <a:endParaRPr lang="en-US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04D92-7BEF-4DB6-9C9D-69EC663B7945}" type="slidenum">
              <a:rPr lang="en-US"/>
              <a:pPr/>
              <a:t>22</a:t>
            </a:fld>
            <a:endParaRPr lang="en-US"/>
          </a:p>
        </p:txBody>
      </p:sp>
      <p:sp>
        <p:nvSpPr>
          <p:cNvPr id="145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B5E2D-22B3-4417-AA11-09CCE2DA9BB9}" type="slidenum">
              <a:rPr lang="en-US"/>
              <a:pPr/>
              <a:t>23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7A3D4-F320-4E2D-BB90-72705B97BEC1}" type="slidenum">
              <a:rPr lang="en-US"/>
              <a:pPr/>
              <a:t>24</a:t>
            </a:fld>
            <a:endParaRPr lang="en-US"/>
          </a:p>
        </p:txBody>
      </p:sp>
      <p:sp>
        <p:nvSpPr>
          <p:cNvPr id="146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CC9BE-E1E0-4584-A80C-BEC496DE7BCE}" type="slidenum">
              <a:rPr lang="en-US"/>
              <a:pPr/>
              <a:t>25</a:t>
            </a:fld>
            <a:endParaRPr lang="en-US"/>
          </a:p>
        </p:txBody>
      </p:sp>
      <p:sp>
        <p:nvSpPr>
          <p:cNvPr id="146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DD035-8041-43F8-85A1-2F998C851CF3}" type="slidenum">
              <a:rPr lang="en-US"/>
              <a:pPr/>
              <a:t>26</a:t>
            </a:fld>
            <a:endParaRPr lang="en-US"/>
          </a:p>
        </p:txBody>
      </p:sp>
      <p:sp>
        <p:nvSpPr>
          <p:cNvPr id="146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[draw random sentences] Your estimate will be 0 for a long time …</a:t>
            </a:r>
          </a:p>
          <a:p>
            <a:r>
              <a:rPr lang="en-US" dirty="0" smtClean="0"/>
              <a:t>[multiply factors] </a:t>
            </a:r>
          </a:p>
          <a:p>
            <a:r>
              <a:rPr lang="en-US" dirty="0" smtClean="0"/>
              <a:t>-backward algorithm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895-A308-DC44-9938-C42D876EE2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Belief at X7 considers all factors.</a:t>
            </a:r>
          </a:p>
          <a:p>
            <a:r>
              <a:rPr lang="en-US" dirty="0" smtClean="0"/>
              <a:t>Distributive property lets us consider red, green, blue factors separately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</a:t>
            </a:r>
            <a:r>
              <a:rPr lang="en-US" dirty="0" err="1" smtClean="0"/>
              <a:t>bm</a:t>
            </a:r>
            <a:r>
              <a:rPr lang="en-US" dirty="0" smtClean="0"/>
              <a:t>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{color}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}{RGB}{195,45,46}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}{RGB}{132,170,51}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}{RGB}{56,145,167}</a:t>
            </a:r>
          </a:p>
          <a:p>
            <a:r>
              <a:rPr lang="en-US" dirty="0" smtClean="0"/>
              <a:t>\begin{align*}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X_i</a:t>
            </a:r>
            <a:r>
              <a:rPr lang="en-US" dirty="0" smtClean="0"/>
              <a:t>=</a:t>
            </a:r>
            <a:r>
              <a:rPr lang="en-US" dirty="0" err="1" smtClean="0"/>
              <a:t>x_i</a:t>
            </a:r>
            <a:r>
              <a:rPr lang="en-US" dirty="0" smtClean="0"/>
              <a:t>) \</a:t>
            </a:r>
            <a:r>
              <a:rPr lang="en-US" dirty="0" err="1" smtClean="0"/>
              <a:t>propto</a:t>
            </a:r>
            <a:r>
              <a:rPr lang="en-US" dirty="0" smtClean="0"/>
              <a:t> </a:t>
            </a:r>
            <a:r>
              <a:rPr lang="en-US" dirty="0" err="1" smtClean="0"/>
              <a:t>b_i</a:t>
            </a:r>
            <a:r>
              <a:rPr lang="en-US" dirty="0" smtClean="0"/>
              <a:t>(</a:t>
            </a:r>
            <a:r>
              <a:rPr lang="en-US" dirty="0" err="1" smtClean="0"/>
              <a:t>x_i</a:t>
            </a:r>
            <a:r>
              <a:rPr lang="en-US" dirty="0" smtClean="0"/>
              <a:t>) &amp; = 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\prod_\alpha \psi_\alpha(\</a:t>
            </a:r>
            <a:r>
              <a:rPr lang="en-US" dirty="0" err="1" smtClean="0"/>
              <a:t>bm</a:t>
            </a:r>
            <a:r>
              <a:rPr lang="en-US" dirty="0" smtClean="0"/>
              <a:t>{x}_\alpha) \\</a:t>
            </a:r>
          </a:p>
          <a:p>
            <a:r>
              <a:rPr lang="en-US" dirty="0" smtClean="0"/>
              <a:t>&amp;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F}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G}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{x}_\alpha)}_{\mu_{G\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H}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 </a:t>
            </a:r>
          </a:p>
          <a:p>
            <a:r>
              <a:rPr lang="en-US" dirty="0" smtClean="0"/>
              <a:t>\end{align*}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Belief at X7 considers all factors.</a:t>
            </a:r>
          </a:p>
          <a:p>
            <a:r>
              <a:rPr lang="en-US" dirty="0" smtClean="0"/>
              <a:t>Distributive property lets us consider red, green, blue factors separately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</a:t>
            </a:r>
            <a:r>
              <a:rPr lang="en-US" dirty="0" err="1" smtClean="0"/>
              <a:t>bm</a:t>
            </a:r>
            <a:r>
              <a:rPr lang="en-US" dirty="0" smtClean="0"/>
              <a:t>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{color}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}{RGB}{195,45,46}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}{RGB}{132,170,51}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}{RGB}{56,145,167}</a:t>
            </a:r>
          </a:p>
          <a:p>
            <a:r>
              <a:rPr lang="en-US" dirty="0" smtClean="0"/>
              <a:t>\begin{align*}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X_i</a:t>
            </a:r>
            <a:r>
              <a:rPr lang="en-US" dirty="0" smtClean="0"/>
              <a:t>=</a:t>
            </a:r>
            <a:r>
              <a:rPr lang="en-US" dirty="0" err="1" smtClean="0"/>
              <a:t>x_i</a:t>
            </a:r>
            <a:r>
              <a:rPr lang="en-US" dirty="0" smtClean="0"/>
              <a:t>) \</a:t>
            </a:r>
            <a:r>
              <a:rPr lang="en-US" dirty="0" err="1" smtClean="0"/>
              <a:t>propto</a:t>
            </a:r>
            <a:r>
              <a:rPr lang="en-US" dirty="0" smtClean="0"/>
              <a:t> </a:t>
            </a:r>
            <a:r>
              <a:rPr lang="en-US" dirty="0" err="1" smtClean="0"/>
              <a:t>b_i</a:t>
            </a:r>
            <a:r>
              <a:rPr lang="en-US" dirty="0" smtClean="0"/>
              <a:t>(</a:t>
            </a:r>
            <a:r>
              <a:rPr lang="en-US" dirty="0" err="1" smtClean="0"/>
              <a:t>x_i</a:t>
            </a:r>
            <a:r>
              <a:rPr lang="en-US" dirty="0" smtClean="0"/>
              <a:t>) &amp; = 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\prod_\alpha \psi_\alpha(\</a:t>
            </a:r>
            <a:r>
              <a:rPr lang="en-US" dirty="0" err="1" smtClean="0"/>
              <a:t>bm</a:t>
            </a:r>
            <a:r>
              <a:rPr lang="en-US" dirty="0" smtClean="0"/>
              <a:t>{x}_\alpha) \\</a:t>
            </a:r>
          </a:p>
          <a:p>
            <a:r>
              <a:rPr lang="en-US" dirty="0" smtClean="0"/>
              <a:t>&amp;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F}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G}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{x}_\alpha)}_{\mu_{G\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H}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 </a:t>
            </a:r>
          </a:p>
          <a:p>
            <a:r>
              <a:rPr lang="en-US" dirty="0" smtClean="0"/>
              <a:t>\end{align*}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Here’s a sentence.  It’s ambiguous, so I don’t know what the POS sequence is. But I have a probability distribution here in my pocket.  Let’s pull a sample x out of that distribution … and another … 3</a:t>
            </a:r>
            <a:r>
              <a:rPr lang="en-US" baseline="30000" smtClean="0"/>
              <a:t>rd</a:t>
            </a:r>
            <a:r>
              <a:rPr lang="en-US" smtClean="0"/>
              <a:t> is the same as the 1</a:t>
            </a:r>
            <a:r>
              <a:rPr lang="en-US" baseline="30000" smtClean="0"/>
              <a:t>st</a:t>
            </a:r>
            <a:r>
              <a:rPr lang="en-US" smtClean="0"/>
              <a:t> … So far, it looks like the third tag, x</a:t>
            </a:r>
            <a:r>
              <a:rPr lang="en-US" baseline="-25000" smtClean="0"/>
              <a:t>3</a:t>
            </a:r>
            <a:r>
              <a:rPr lang="en-US" smtClean="0"/>
              <a:t>, is most likely to be a preposition.  And if we keep taking samples, we see that that is indeed a property of my distribution (as currently trained).  In fact, there are T*T*T*T*T </a:t>
            </a:r>
            <a:r>
              <a:rPr lang="en-US" i="1" smtClean="0"/>
              <a:t>possible</a:t>
            </a:r>
            <a:r>
              <a:rPr lang="en-US" smtClean="0"/>
              <a:t> sequences, but we don’t have to see all of them to spot the pattern.  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6792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Belief at X7 considers all factors.</a:t>
            </a:r>
          </a:p>
          <a:p>
            <a:r>
              <a:rPr lang="en-US" dirty="0" smtClean="0"/>
              <a:t>Distributive property lets us consider red, green, blue factors separately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</a:t>
            </a:r>
            <a:r>
              <a:rPr lang="en-US" dirty="0" err="1" smtClean="0"/>
              <a:t>bm</a:t>
            </a:r>
            <a:r>
              <a:rPr lang="en-US" dirty="0" smtClean="0"/>
              <a:t>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{color}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}{RGB}{195,45,46}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}{RGB}{132,170,51}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}{RGB}{56,145,167}</a:t>
            </a:r>
          </a:p>
          <a:p>
            <a:r>
              <a:rPr lang="en-US" dirty="0" smtClean="0"/>
              <a:t>\begin{align*}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X_i</a:t>
            </a:r>
            <a:r>
              <a:rPr lang="en-US" dirty="0" smtClean="0"/>
              <a:t>=</a:t>
            </a:r>
            <a:r>
              <a:rPr lang="en-US" dirty="0" err="1" smtClean="0"/>
              <a:t>x_i</a:t>
            </a:r>
            <a:r>
              <a:rPr lang="en-US" dirty="0" smtClean="0"/>
              <a:t>) \</a:t>
            </a:r>
            <a:r>
              <a:rPr lang="en-US" dirty="0" err="1" smtClean="0"/>
              <a:t>propto</a:t>
            </a:r>
            <a:r>
              <a:rPr lang="en-US" dirty="0" smtClean="0"/>
              <a:t> </a:t>
            </a:r>
            <a:r>
              <a:rPr lang="en-US" dirty="0" err="1" smtClean="0"/>
              <a:t>b_i</a:t>
            </a:r>
            <a:r>
              <a:rPr lang="en-US" dirty="0" smtClean="0"/>
              <a:t>(</a:t>
            </a:r>
            <a:r>
              <a:rPr lang="en-US" dirty="0" err="1" smtClean="0"/>
              <a:t>x_i</a:t>
            </a:r>
            <a:r>
              <a:rPr lang="en-US" dirty="0" smtClean="0"/>
              <a:t>) &amp; = 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\prod_\alpha \psi_\alpha(\</a:t>
            </a:r>
            <a:r>
              <a:rPr lang="en-US" dirty="0" err="1" smtClean="0"/>
              <a:t>bm</a:t>
            </a:r>
            <a:r>
              <a:rPr lang="en-US" dirty="0" smtClean="0"/>
              <a:t>{x}_\alpha) \\</a:t>
            </a:r>
          </a:p>
          <a:p>
            <a:r>
              <a:rPr lang="en-US" dirty="0" smtClean="0"/>
              <a:t>&amp;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F}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G}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{x}_\alpha)}_{\mu_{G\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H}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 </a:t>
            </a:r>
          </a:p>
          <a:p>
            <a:r>
              <a:rPr lang="en-US" dirty="0" smtClean="0"/>
              <a:t>\end{align*}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Belief at X7 considers all factors.</a:t>
            </a:r>
          </a:p>
          <a:p>
            <a:r>
              <a:rPr lang="en-US" dirty="0" smtClean="0"/>
              <a:t>Distributive property lets us consider red, green, blue factors separately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</a:t>
            </a:r>
            <a:r>
              <a:rPr lang="en-US" dirty="0" err="1" smtClean="0"/>
              <a:t>bm</a:t>
            </a:r>
            <a:r>
              <a:rPr lang="en-US" dirty="0" smtClean="0"/>
              <a:t>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{color}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}{RGB}{195,45,46}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}{RGB}{132,170,51}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}{RGB}{56,145,167}</a:t>
            </a:r>
          </a:p>
          <a:p>
            <a:r>
              <a:rPr lang="en-US" dirty="0" smtClean="0"/>
              <a:t>\begin{align*}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X_i</a:t>
            </a:r>
            <a:r>
              <a:rPr lang="en-US" dirty="0" smtClean="0"/>
              <a:t>=</a:t>
            </a:r>
            <a:r>
              <a:rPr lang="en-US" dirty="0" err="1" smtClean="0"/>
              <a:t>x_i</a:t>
            </a:r>
            <a:r>
              <a:rPr lang="en-US" dirty="0" smtClean="0"/>
              <a:t>) \</a:t>
            </a:r>
            <a:r>
              <a:rPr lang="en-US" dirty="0" err="1" smtClean="0"/>
              <a:t>propto</a:t>
            </a:r>
            <a:r>
              <a:rPr lang="en-US" dirty="0" smtClean="0"/>
              <a:t> </a:t>
            </a:r>
            <a:r>
              <a:rPr lang="en-US" dirty="0" err="1" smtClean="0"/>
              <a:t>b_i</a:t>
            </a:r>
            <a:r>
              <a:rPr lang="en-US" dirty="0" smtClean="0"/>
              <a:t>(</a:t>
            </a:r>
            <a:r>
              <a:rPr lang="en-US" dirty="0" err="1" smtClean="0"/>
              <a:t>x_i</a:t>
            </a:r>
            <a:r>
              <a:rPr lang="en-US" dirty="0" smtClean="0"/>
              <a:t>) &amp; = 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\prod_\alpha \psi_\alpha(\</a:t>
            </a:r>
            <a:r>
              <a:rPr lang="en-US" dirty="0" err="1" smtClean="0"/>
              <a:t>bm</a:t>
            </a:r>
            <a:r>
              <a:rPr lang="en-US" dirty="0" smtClean="0"/>
              <a:t>{x}_\alpha) \\</a:t>
            </a:r>
          </a:p>
          <a:p>
            <a:r>
              <a:rPr lang="en-US" dirty="0" smtClean="0"/>
              <a:t>&amp;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F}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G}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{x}_\alpha)}_{\mu_{G\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H}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 </a:t>
            </a:r>
          </a:p>
          <a:p>
            <a:r>
              <a:rPr lang="en-US" dirty="0" smtClean="0"/>
              <a:t>\end{align*}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Belief at X7 considers all factors.</a:t>
            </a:r>
          </a:p>
          <a:p>
            <a:r>
              <a:rPr lang="en-US" dirty="0" smtClean="0"/>
              <a:t>Distributive property lets us consider red, green, blue factors separately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</a:t>
            </a:r>
            <a:r>
              <a:rPr lang="en-US" dirty="0" err="1" smtClean="0"/>
              <a:t>bm</a:t>
            </a:r>
            <a:r>
              <a:rPr lang="en-US" dirty="0" smtClean="0"/>
              <a:t>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usepackage</a:t>
            </a:r>
            <a:r>
              <a:rPr lang="en-US" dirty="0" smtClean="0"/>
              <a:t>{color}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}{RGB}{195,45,46}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}{RGB}{132,170,51}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definecolor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}{RGB}{56,145,167}</a:t>
            </a:r>
          </a:p>
          <a:p>
            <a:r>
              <a:rPr lang="en-US" dirty="0" smtClean="0"/>
              <a:t>\begin{align*}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X_i</a:t>
            </a:r>
            <a:r>
              <a:rPr lang="en-US" dirty="0" smtClean="0"/>
              <a:t>=</a:t>
            </a:r>
            <a:r>
              <a:rPr lang="en-US" dirty="0" err="1" smtClean="0"/>
              <a:t>x_i</a:t>
            </a:r>
            <a:r>
              <a:rPr lang="en-US" dirty="0" smtClean="0"/>
              <a:t>) \</a:t>
            </a:r>
            <a:r>
              <a:rPr lang="en-US" dirty="0" err="1" smtClean="0"/>
              <a:t>propto</a:t>
            </a:r>
            <a:r>
              <a:rPr lang="en-US" dirty="0" smtClean="0"/>
              <a:t> </a:t>
            </a:r>
            <a:r>
              <a:rPr lang="en-US" dirty="0" err="1" smtClean="0"/>
              <a:t>b_i</a:t>
            </a:r>
            <a:r>
              <a:rPr lang="en-US" dirty="0" smtClean="0"/>
              <a:t>(</a:t>
            </a:r>
            <a:r>
              <a:rPr lang="en-US" dirty="0" err="1" smtClean="0"/>
              <a:t>x_i</a:t>
            </a:r>
            <a:r>
              <a:rPr lang="en-US" dirty="0" smtClean="0"/>
              <a:t>) &amp; = 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\prod_\alpha \psi_\alpha(\</a:t>
            </a:r>
            <a:r>
              <a:rPr lang="en-US" dirty="0" err="1" smtClean="0"/>
              <a:t>bm</a:t>
            </a:r>
            <a:r>
              <a:rPr lang="en-US" dirty="0" smtClean="0"/>
              <a:t>{x}_\alpha) \\</a:t>
            </a:r>
          </a:p>
          <a:p>
            <a:r>
              <a:rPr lang="en-US" dirty="0" smtClean="0"/>
              <a:t>&amp;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myred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F}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mygreen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G}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{x}_\alpha)}_{\mu_{G\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textcolor</a:t>
            </a:r>
            <a:r>
              <a:rPr lang="en-US" dirty="0" smtClean="0"/>
              <a:t>{</a:t>
            </a:r>
            <a:r>
              <a:rPr lang="en-US" dirty="0" err="1" smtClean="0"/>
              <a:t>myblue</a:t>
            </a:r>
            <a:r>
              <a:rPr lang="en-US" dirty="0" smtClean="0"/>
              <a:t>}{\</a:t>
            </a:r>
            <a:r>
              <a:rPr lang="en-US" dirty="0" err="1" smtClean="0"/>
              <a:t>Bigg</a:t>
            </a:r>
            <a:r>
              <a:rPr lang="en-US" dirty="0" smtClean="0"/>
              <a:t>( \underbrace{\sum_{\</a:t>
            </a:r>
            <a:r>
              <a:rPr lang="en-US" dirty="0" err="1" smtClean="0"/>
              <a:t>bm</a:t>
            </a:r>
            <a:r>
              <a:rPr lang="en-US" dirty="0" smtClean="0"/>
              <a:t>{x}: \</a:t>
            </a:r>
            <a:r>
              <a:rPr lang="en-US" dirty="0" err="1" smtClean="0"/>
              <a:t>bm</a:t>
            </a:r>
            <a:r>
              <a:rPr lang="en-US" dirty="0" smtClean="0"/>
              <a:t>{x}[</a:t>
            </a:r>
            <a:r>
              <a:rPr lang="en-US" dirty="0" err="1" smtClean="0"/>
              <a:t>i</a:t>
            </a:r>
            <a:r>
              <a:rPr lang="en-US" dirty="0" smtClean="0"/>
              <a:t>]=</a:t>
            </a:r>
            <a:r>
              <a:rPr lang="en-US" dirty="0" err="1" smtClean="0"/>
              <a:t>x_i</a:t>
            </a:r>
            <a:r>
              <a:rPr lang="en-US" dirty="0" smtClean="0"/>
              <a:t>} \prod_{\alpha \</a:t>
            </a:r>
            <a:r>
              <a:rPr lang="en-US" dirty="0" err="1" smtClean="0"/>
              <a:t>subseteq</a:t>
            </a:r>
            <a:r>
              <a:rPr lang="en-US" dirty="0" smtClean="0"/>
              <a:t> H} \psi_\alpha(\</a:t>
            </a:r>
            <a:r>
              <a:rPr lang="en-US" dirty="0" err="1" smtClean="0"/>
              <a:t>bm</a:t>
            </a:r>
            <a:r>
              <a:rPr lang="en-US" dirty="0" smtClean="0"/>
              <a:t>{x}_\alpha)}_{\mu_{F\</a:t>
            </a:r>
            <a:r>
              <a:rPr lang="en-US" dirty="0" err="1" smtClean="0"/>
              <a:t>rightarrow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}(</a:t>
            </a:r>
            <a:r>
              <a:rPr lang="en-US" dirty="0" err="1" smtClean="0"/>
              <a:t>x_i</a:t>
            </a:r>
            <a:r>
              <a:rPr lang="en-US" dirty="0" smtClean="0"/>
              <a:t>)} \</a:t>
            </a:r>
            <a:r>
              <a:rPr lang="en-US" dirty="0" err="1" smtClean="0"/>
              <a:t>Bigg</a:t>
            </a:r>
            <a:r>
              <a:rPr lang="en-US" dirty="0" smtClean="0"/>
              <a:t>)} </a:t>
            </a:r>
          </a:p>
          <a:p>
            <a:r>
              <a:rPr lang="en-US" smtClean="0"/>
              <a:t>\end{align*}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Here’s a more complicated graphical model.</a:t>
            </a:r>
          </a:p>
          <a:p>
            <a:pPr eaLnBrk="1" hangingPunct="1"/>
            <a:r>
              <a:rPr lang="en-US" smtClean="0"/>
              <a:t>The white circles are still variables.</a:t>
            </a:r>
          </a:p>
          <a:p>
            <a:pPr eaLnBrk="1" hangingPunct="1"/>
            <a:r>
              <a:rPr lang="en-US" smtClean="0"/>
              <a:t>And each sample is a way of filling in those circles by assigning values (colors) to those variables.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318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Why would you </a:t>
            </a:r>
            <a:r>
              <a:rPr lang="en-US" i="1" smtClean="0"/>
              <a:t>want</a:t>
            </a:r>
            <a:r>
              <a:rPr lang="en-US" smtClean="0"/>
              <a:t> a model that’s not a linear chain?</a:t>
            </a:r>
          </a:p>
          <a:p>
            <a:pPr eaLnBrk="1" hangingPunct="1"/>
            <a:r>
              <a:rPr lang="en-US" smtClean="0"/>
              <a:t>Well, here’s an example.</a:t>
            </a:r>
          </a:p>
          <a:p>
            <a:pPr eaLnBrk="1" hangingPunct="1"/>
            <a:r>
              <a:rPr lang="en-US" smtClean="0"/>
              <a:t>Here I’ll generate tagged </a:t>
            </a:r>
            <a:r>
              <a:rPr lang="en-US" i="1" smtClean="0"/>
              <a:t>sentences.</a:t>
            </a:r>
          </a:p>
          <a:p>
            <a:pPr eaLnBrk="1" hangingPunct="1"/>
            <a:r>
              <a:rPr lang="en-US" smtClean="0"/>
              <a:t>When I pull a sample out of my pocket, sometimes it’s a tagging of “Time flies like an arrow” … but sometimes it’s a tagging of some other sentence.</a:t>
            </a:r>
          </a:p>
          <a:p>
            <a:pPr eaLnBrk="1" hangingPunct="1"/>
            <a:r>
              <a:rPr lang="en-US" smtClean="0"/>
              <a:t>Some sentences are more likely than others, and we are using POS tags to help model which sentences are likely.  </a:t>
            </a:r>
          </a:p>
          <a:p>
            <a:pPr eaLnBrk="1" hangingPunct="1"/>
            <a:r>
              <a:rPr lang="en-US" smtClean="0"/>
              <a:t>The bigram “an arrow” is likely not because there’s a bigram parameter for it – there isn’t – but because the model captures something more general: determiners like to be followed by nouns.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686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 what are these black boxes that connect the variables?</a:t>
            </a:r>
          </a:p>
          <a:p>
            <a:r>
              <a:rPr lang="en-US" smtClean="0"/>
              <a:t>They’re called factors, or potential functions.  If you look inside a factor, it has an opinion about the variables it’s connected to.</a:t>
            </a:r>
          </a:p>
          <a:p>
            <a:r>
              <a:rPr lang="en-US" smtClean="0"/>
              <a:t>This prefers certain tag bigrams for X1 X2, and this prefers certain tag bigrams – the same ones – for X2 X3.</a:t>
            </a:r>
          </a:p>
        </p:txBody>
      </p:sp>
    </p:spTree>
    <p:extLst>
      <p:ext uri="{BB962C8B-B14F-4D97-AF65-F5344CB8AC3E}">
        <p14:creationId xmlns:p14="http://schemas.microsoft.com/office/powerpoint/2010/main" val="349423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Does time go well with Noun? Does noun go well with verb? Does verb go well with flies? Does verb go well with preposition?</a:t>
            </a:r>
          </a:p>
          <a:p>
            <a:r>
              <a:rPr lang="en-US" smtClean="0"/>
              <a:t>Now there’s a problem here – this probability’s greater than 1.  It’s got to be at most 1, and generally much smaller … if there are a billion possible assignments then it should be 10</a:t>
            </a:r>
            <a:r>
              <a:rPr lang="en-US" baseline="30000" smtClean="0"/>
              <a:t>-9</a:t>
            </a:r>
            <a:r>
              <a:rPr lang="en-US" smtClean="0"/>
              <a:t> on average …  But we can fix that.</a:t>
            </a:r>
          </a:p>
        </p:txBody>
      </p:sp>
    </p:spTree>
    <p:extLst>
      <p:ext uri="{BB962C8B-B14F-4D97-AF65-F5344CB8AC3E}">
        <p14:creationId xmlns:p14="http://schemas.microsoft.com/office/powerpoint/2010/main" val="45019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We’re not trying to predict the sentence anymore.</a:t>
            </a:r>
          </a:p>
          <a:p>
            <a:r>
              <a:rPr lang="en-US" smtClean="0"/>
              <a:t>But given a sentence, we’ll construct a bunch of factors that model a distribution over its taggings.</a:t>
            </a:r>
          </a:p>
        </p:txBody>
      </p:sp>
    </p:spTree>
    <p:extLst>
      <p:ext uri="{BB962C8B-B14F-4D97-AF65-F5344CB8AC3E}">
        <p14:creationId xmlns:p14="http://schemas.microsoft.com/office/powerpoint/2010/main" val="329085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800" smtClean="0"/>
              <a:t>Warning: BP is sensitive to the structure of the factor graph.  Approximate inference using BP might get different answers on different factor graphs that describe the </a:t>
            </a:r>
            <a:r>
              <a:rPr lang="en-US" sz="800" u="sng" smtClean="0"/>
              <a:t>same</a:t>
            </a:r>
            <a:r>
              <a:rPr lang="en-US" sz="800" smtClean="0"/>
              <a:t> model.</a:t>
            </a:r>
            <a:endParaRPr lang="en-US" sz="800" i="1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571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0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57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32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3731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88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06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243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38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02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05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22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3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32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5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414587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0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71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5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4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40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36001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938470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792353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898861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109484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6698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780513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74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82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642610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23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9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47802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36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5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D584A2-0344-4A64-85F9-86CD4928F9D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5088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92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>
            <a:grpSpLocks/>
          </p:cNvGrpSpPr>
          <p:nvPr userDrawn="1"/>
        </p:nvGrpSpPr>
        <p:grpSpPr bwMode="auto">
          <a:xfrm>
            <a:off x="609600" y="152400"/>
            <a:ext cx="2438400" cy="420688"/>
            <a:chOff x="0" y="6"/>
            <a:chExt cx="1248" cy="265"/>
          </a:xfrm>
        </p:grpSpPr>
        <p:sp>
          <p:nvSpPr>
            <p:cNvPr id="42" name="Rectangle 42"/>
            <p:cNvSpPr>
              <a:spLocks noChangeArrowheads="1"/>
            </p:cNvSpPr>
            <p:nvPr userDrawn="1"/>
          </p:nvSpPr>
          <p:spPr bwMode="auto">
            <a:xfrm>
              <a:off x="0" y="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A50021"/>
                  </a:solidFill>
                  <a:latin typeface="Helvetica Neue Bold Condensed" pitchFamily="-12" charset="0"/>
                  <a:ea typeface="ＭＳ Ｐゴシック" pitchFamily="34" charset="-128"/>
                </a:rPr>
                <a:t>School of Computer Science</a:t>
              </a:r>
            </a:p>
          </p:txBody>
        </p:sp>
        <p:pic>
          <p:nvPicPr>
            <p:cNvPr id="43" name="Picture 43" descr="wordmarkre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" y="168"/>
              <a:ext cx="63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" name="Picture 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2400"/>
            <a:ext cx="430213" cy="44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04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F549-F879-4053-8685-4286A6313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278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217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FC620-C6B9-49BD-AA1C-2FA7D4C50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4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795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5796-D054-4DD8-B5EF-73FA0ED30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54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2114550" cy="5859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91250" cy="5859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96E2E-D738-4E1C-9FCE-771120A47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118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574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61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267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123D27-44AE-1D4A-8491-6DE6BEA998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02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B205A-3110-804D-BCA5-F8244F042B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3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32D5A-8082-774C-9D29-4812EBF5DF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89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AF86C-91F6-5344-B023-7256C9BAD8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7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ABEDB-4CFC-6847-9D03-9579480D8E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73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F3CFA-B6A8-2742-B240-918F23D61C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39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49201-F89E-7B4D-A97E-1E7192B930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07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A741F-EAD6-4748-BD6A-614FB90B4A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29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9901C-3A04-634F-B3E1-56190CCC44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6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0EE36-526D-6644-8989-4EB02D9E8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37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53975"/>
            <a:ext cx="205740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53975"/>
            <a:ext cx="6019800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801EF-A2CD-0F4D-ABD3-8A65E309ED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69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443C-72BE-CF4B-ACE7-DD445CD666F8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5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56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1FB-6672-D449-BF26-4C1DC7D36F2F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603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2918-CC78-8D41-ABA1-1E8F61DC43D1}" type="datetime1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337535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688783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599B-CF4E-4745-A1C4-0A1EAD1AE797}" type="datetime1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85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3415-B2F7-814D-AB88-C1D4F5212AB3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68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B1A2-967F-EF46-A281-A64C8735F71A}" type="datetime1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34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7EFC-DC2A-4140-AA88-6404FE9C25AF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822746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37D0-81EC-E749-AA69-D8326DE4460C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66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000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 baseline="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6445251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45251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1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760"/>
            <a:ext cx="82296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72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63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2" r:id="rId52"/>
    <p:sldLayoutId id="2147483773" r:id="rId53"/>
    <p:sldLayoutId id="2147483774" r:id="rId54"/>
    <p:sldLayoutId id="2147483775" r:id="rId55"/>
    <p:sldLayoutId id="2147483776" r:id="rId56"/>
    <p:sldLayoutId id="2147483777" r:id="rId57"/>
    <p:sldLayoutId id="2147483778" r:id="rId58"/>
    <p:sldLayoutId id="2147483779" r:id="rId59"/>
    <p:sldLayoutId id="2147483780" r:id="rId60"/>
    <p:sldLayoutId id="2147483781" r:id="rId61"/>
    <p:sldLayoutId id="2147483782" r:id="rId62"/>
    <p:sldLayoutId id="2147483783" r:id="rId63"/>
    <p:sldLayoutId id="2147483784" r:id="rId64"/>
    <p:sldLayoutId id="2147483785" r:id="rId6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alt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ea typeface="宋体" pitchFamily="2" charset="-122"/>
              </a:defRPr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3C8A92B3-C588-4B17-81E3-2FFE229700D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498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96" name="Rectangle 40"/>
          <p:cNvSpPr>
            <a:spLocks noChangeArrowheads="1"/>
          </p:cNvSpPr>
          <p:nvPr userDrawn="1"/>
        </p:nvSpPr>
        <p:spPr bwMode="auto">
          <a:xfrm>
            <a:off x="76200" y="1371600"/>
            <a:ext cx="8991600" cy="76200"/>
          </a:xfrm>
          <a:prstGeom prst="rect">
            <a:avLst/>
          </a:prstGeom>
          <a:gradFill rotWithShape="1">
            <a:gsLst>
              <a:gs pos="0">
                <a:srgbClr val="333399">
                  <a:alpha val="94000"/>
                </a:srgbClr>
              </a:gs>
              <a:gs pos="100000">
                <a:srgbClr val="333399">
                  <a:gamma/>
                  <a:shade val="25490"/>
                  <a:invGamma/>
                  <a:alpha val="3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00">
          <a:solidFill>
            <a:srgbClr val="333399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600">
          <a:solidFill>
            <a:srgbClr val="3366FF"/>
          </a:solidFill>
          <a:latin typeface="+mn-lt"/>
        </a:defRPr>
      </a:lvl2pPr>
      <a:lvl3pPr marL="987425" indent="-293688" algn="l" rtl="0" fontAlgn="base">
        <a:spcBef>
          <a:spcPct val="3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400">
          <a:solidFill>
            <a:srgbClr val="669900"/>
          </a:solidFill>
          <a:latin typeface="+mn-lt"/>
        </a:defRPr>
      </a:lvl3pPr>
      <a:lvl4pPr marL="1281113" indent="-292100" algn="l" rtl="0" fontAlgn="base"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rgbClr val="333399"/>
          </a:solidFill>
          <a:latin typeface="+mn-lt"/>
        </a:defRPr>
      </a:lvl4pPr>
      <a:lvl5pPr marL="15986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5pPr>
      <a:lvl6pPr marL="20558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6pPr>
      <a:lvl7pPr marL="25130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7pPr>
      <a:lvl8pPr marL="29702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8pPr>
      <a:lvl9pPr marL="34274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539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7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2FDB50E5-E1D8-5A4D-8102-F1430BFB9E4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7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139825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1242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24200" y="0"/>
            <a:ext cx="6019800" cy="1417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142836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9493-8D72-7745-A3DC-04B5A9850C8F}" type="datetime1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6997-4F5F-5A42-B306-795126905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457177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40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11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32.emf"/><Relationship Id="rId7" Type="http://schemas.openxmlformats.org/officeDocument/2006/relationships/image" Target="../media/image34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4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8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89" y="2136803"/>
            <a:ext cx="7444275" cy="20892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Factor Graphs</a:t>
            </a:r>
            <a:br>
              <a:rPr lang="en-US" sz="3600" b="1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chemeClr val="accent6"/>
                </a:solidFill>
              </a:rPr>
              <a:t>and</a:t>
            </a:r>
            <a:br>
              <a:rPr lang="en-US" sz="3600" b="1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chemeClr val="accent6"/>
                </a:solidFill>
              </a:rPr>
              <a:t>Exact Inference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39922" y="4802334"/>
            <a:ext cx="3481897" cy="108191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Matt Gormley</a:t>
            </a:r>
          </a:p>
          <a:p>
            <a:pPr algn="r"/>
            <a:r>
              <a:rPr lang="en-US" dirty="0">
                <a:solidFill>
                  <a:srgbClr val="000000"/>
                </a:solidFill>
              </a:rPr>
              <a:t>Lecture </a:t>
            </a:r>
            <a:r>
              <a:rPr lang="en-US" dirty="0" smtClean="0">
                <a:solidFill>
                  <a:srgbClr val="000000"/>
                </a:solidFill>
              </a:rPr>
              <a:t>22</a:t>
            </a:r>
            <a:endParaRPr lang="en-US" dirty="0">
              <a:solidFill>
                <a:srgbClr val="000000"/>
              </a:solidFill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November 14, 2016</a:t>
            </a:r>
          </a:p>
          <a:p>
            <a:pPr algn="r"/>
            <a:endParaRPr lang="en-US" dirty="0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09600" y="152400"/>
            <a:ext cx="2438400" cy="420688"/>
            <a:chOff x="0" y="6"/>
            <a:chExt cx="1248" cy="265"/>
          </a:xfrm>
        </p:grpSpPr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0" y="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A50021"/>
                  </a:solidFill>
                  <a:latin typeface="Helvetica Neue Bold Condensed" pitchFamily="-12" charset="0"/>
                  <a:ea typeface="ＭＳ Ｐゴシック" pitchFamily="34" charset="-128"/>
                </a:rPr>
                <a:t>School of Computer Science</a:t>
              </a:r>
            </a:p>
          </p:txBody>
        </p:sp>
        <p:pic>
          <p:nvPicPr>
            <p:cNvPr id="9" name="Picture 43" descr="wordmarkre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" y="168"/>
              <a:ext cx="63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2400"/>
            <a:ext cx="430213" cy="449263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7940631" y="512249"/>
            <a:ext cx="42692" cy="5848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33645" y="2027652"/>
            <a:ext cx="8356875" cy="32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Subtitle 5"/>
          <p:cNvSpPr txBox="1">
            <a:spLocks/>
          </p:cNvSpPr>
          <p:nvPr/>
        </p:nvSpPr>
        <p:spPr>
          <a:xfrm>
            <a:off x="227109" y="4912047"/>
            <a:ext cx="3481897" cy="108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 smtClean="0"/>
              <a:t>Readings:</a:t>
            </a:r>
          </a:p>
          <a:p>
            <a:pPr algn="l"/>
            <a:r>
              <a:rPr lang="en-US" sz="1500" dirty="0" smtClean="0"/>
              <a:t>Bishop 8.1 and 8.2.2</a:t>
            </a:r>
            <a:br>
              <a:rPr lang="en-US" sz="1500" dirty="0" smtClean="0"/>
            </a:br>
            <a:r>
              <a:rPr lang="en-US" sz="1500" dirty="0" smtClean="0"/>
              <a:t>Mitchell 6.11</a:t>
            </a:r>
            <a:br>
              <a:rPr lang="en-US" sz="1500" dirty="0" smtClean="0"/>
            </a:br>
            <a:r>
              <a:rPr lang="en-US" sz="1500" dirty="0" smtClean="0"/>
              <a:t>Murphy 10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5663" y="1291294"/>
            <a:ext cx="7340526" cy="704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10-601B Introduction to Machine Learning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7750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sosceles Triangle 95"/>
          <p:cNvSpPr/>
          <p:nvPr/>
        </p:nvSpPr>
        <p:spPr>
          <a:xfrm rot="5400000" flipV="1">
            <a:off x="3331369" y="5236369"/>
            <a:ext cx="952500" cy="43021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1172369" y="5245894"/>
            <a:ext cx="952500" cy="41116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3" name="Trapezoid 92"/>
          <p:cNvSpPr/>
          <p:nvPr/>
        </p:nvSpPr>
        <p:spPr>
          <a:xfrm flipV="1">
            <a:off x="3576638" y="4100513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rapezoid 9"/>
          <p:cNvSpPr/>
          <p:nvPr/>
        </p:nvSpPr>
        <p:spPr>
          <a:xfrm flipV="1">
            <a:off x="1997075" y="4103688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50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Factors have local opinions (≥ 0)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BD090C-0C16-4B2D-B4E5-39B2542F199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5063" name="Group 2"/>
          <p:cNvGrpSpPr>
            <a:grpSpLocks/>
          </p:cNvGrpSpPr>
          <p:nvPr/>
        </p:nvGrpSpPr>
        <p:grpSpPr bwMode="auto">
          <a:xfrm>
            <a:off x="322263" y="4268788"/>
            <a:ext cx="8326437" cy="1811337"/>
            <a:chOff x="322637" y="2330663"/>
            <a:chExt cx="8326409" cy="1812059"/>
          </a:xfrm>
        </p:grpSpPr>
        <p:grpSp>
          <p:nvGrpSpPr>
            <p:cNvPr id="45070" name="Group 4"/>
            <p:cNvGrpSpPr>
              <a:grpSpLocks/>
            </p:cNvGrpSpPr>
            <p:nvPr/>
          </p:nvGrpSpPr>
          <p:grpSpPr bwMode="auto">
            <a:xfrm>
              <a:off x="1388485" y="3808860"/>
              <a:ext cx="7260561" cy="333862"/>
              <a:chOff x="492120" y="3950977"/>
              <a:chExt cx="8067290" cy="370958"/>
            </a:xfrm>
          </p:grpSpPr>
          <p:sp>
            <p:nvSpPr>
              <p:cNvPr id="45102" name="TextBox 40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5103" name="TextBox 41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5104" name="TextBox 42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5105" name="TextBox 43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5106" name="TextBox 44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1738682" y="3345479"/>
              <a:ext cx="487360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226164" y="3345479"/>
              <a:ext cx="487361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737459" y="3343892"/>
              <a:ext cx="485773" cy="4939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232879" y="3345479"/>
              <a:ext cx="485773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720362" y="3343892"/>
              <a:ext cx="485773" cy="4939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arrow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729157" y="2332251"/>
              <a:ext cx="485773" cy="493910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31" name="Straight Connector 30"/>
            <p:cNvCxnSpPr>
              <a:stCxn id="29" idx="4"/>
              <a:endCxn id="33" idx="0"/>
            </p:cNvCxnSpPr>
            <p:nvPr/>
          </p:nvCxnSpPr>
          <p:spPr>
            <a:xfrm>
              <a:off x="1972043" y="2826160"/>
              <a:ext cx="11113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6"/>
              <a:endCxn id="39" idx="2"/>
            </p:cNvCxnSpPr>
            <p:nvPr/>
          </p:nvCxnSpPr>
          <p:spPr>
            <a:xfrm>
              <a:off x="2214931" y="2579999"/>
              <a:ext cx="1001709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595929" y="2468830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216639" y="2332251"/>
              <a:ext cx="487361" cy="493910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v</a:t>
              </a:r>
            </a:p>
          </p:txBody>
        </p:sp>
        <p:cxnSp>
          <p:nvCxnSpPr>
            <p:cNvPr id="46" name="Straight Connector 45"/>
            <p:cNvCxnSpPr>
              <a:stCxn id="39" idx="4"/>
              <a:endCxn id="34" idx="0"/>
            </p:cNvCxnSpPr>
            <p:nvPr/>
          </p:nvCxnSpPr>
          <p:spPr>
            <a:xfrm>
              <a:off x="3459526" y="2826160"/>
              <a:ext cx="11112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9" idx="6"/>
              <a:endCxn id="49" idx="2"/>
            </p:cNvCxnSpPr>
            <p:nvPr/>
          </p:nvCxnSpPr>
          <p:spPr>
            <a:xfrm flipV="1">
              <a:off x="3704001" y="2576823"/>
              <a:ext cx="1022347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083411" y="2468830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26347" y="2330663"/>
              <a:ext cx="487360" cy="493909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p</a:t>
              </a:r>
            </a:p>
          </p:txBody>
        </p:sp>
        <p:cxnSp>
          <p:nvCxnSpPr>
            <p:cNvPr id="51" name="Straight Connector 50"/>
            <p:cNvCxnSpPr>
              <a:stCxn id="49" idx="4"/>
              <a:endCxn id="35" idx="0"/>
            </p:cNvCxnSpPr>
            <p:nvPr/>
          </p:nvCxnSpPr>
          <p:spPr>
            <a:xfrm>
              <a:off x="4970821" y="2824572"/>
              <a:ext cx="9525" cy="51932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6"/>
              <a:endCxn id="54" idx="2"/>
            </p:cNvCxnSpPr>
            <p:nvPr/>
          </p:nvCxnSpPr>
          <p:spPr>
            <a:xfrm>
              <a:off x="5213708" y="2576823"/>
              <a:ext cx="1008060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594706" y="2467242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221767" y="2332251"/>
              <a:ext cx="487360" cy="493910"/>
            </a:xfrm>
            <a:prstGeom prst="ellipse">
              <a:avLst/>
            </a:prstGeom>
            <a:solidFill>
              <a:schemeClr val="accent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d</a:t>
              </a:r>
            </a:p>
          </p:txBody>
        </p:sp>
        <p:cxnSp>
          <p:nvCxnSpPr>
            <p:cNvPr id="56" name="Straight Connector 55"/>
            <p:cNvCxnSpPr>
              <a:stCxn id="54" idx="4"/>
              <a:endCxn id="36" idx="0"/>
            </p:cNvCxnSpPr>
            <p:nvPr/>
          </p:nvCxnSpPr>
          <p:spPr>
            <a:xfrm>
              <a:off x="6466241" y="2826160"/>
              <a:ext cx="9525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6"/>
              <a:endCxn id="59" idx="2"/>
            </p:cNvCxnSpPr>
            <p:nvPr/>
          </p:nvCxnSpPr>
          <p:spPr>
            <a:xfrm flipV="1">
              <a:off x="6709128" y="2576823"/>
              <a:ext cx="1000122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090126" y="2468830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709249" y="2330663"/>
              <a:ext cx="487361" cy="493909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61" name="Straight Connector 60"/>
            <p:cNvCxnSpPr>
              <a:stCxn id="59" idx="4"/>
              <a:endCxn id="37" idx="0"/>
            </p:cNvCxnSpPr>
            <p:nvPr/>
          </p:nvCxnSpPr>
          <p:spPr>
            <a:xfrm>
              <a:off x="7953723" y="2824572"/>
              <a:ext cx="9525" cy="51932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85456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4205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5017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47179" y="2980209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83624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2" name="Straight Connector 61"/>
            <p:cNvCxnSpPr>
              <a:stCxn id="66" idx="6"/>
              <a:endCxn id="29" idx="2"/>
            </p:cNvCxnSpPr>
            <p:nvPr/>
          </p:nvCxnSpPr>
          <p:spPr>
            <a:xfrm>
              <a:off x="809997" y="2576823"/>
              <a:ext cx="919160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149721" y="2479947"/>
              <a:ext cx="238124" cy="23980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0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22637" y="2330663"/>
              <a:ext cx="487360" cy="493909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Rockwell"/>
                  <a:cs typeface="Rockwell"/>
                </a:rPr>
                <a:t>&lt;START&gt;</a:t>
              </a:r>
            </a:p>
          </p:txBody>
        </p:sp>
      </p:grpSp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1211263"/>
            <a:ext cx="82296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600">
                <a:latin typeface="Candara" pitchFamily="34" charset="0"/>
              </a:rPr>
              <a:t>Each black box looks at </a:t>
            </a:r>
            <a:r>
              <a:rPr lang="en-US" sz="2600" i="1">
                <a:latin typeface="Candara" pitchFamily="34" charset="0"/>
              </a:rPr>
              <a:t>some</a:t>
            </a:r>
            <a:r>
              <a:rPr lang="en-US" sz="2600">
                <a:latin typeface="Candara" pitchFamily="34" charset="0"/>
              </a:rPr>
              <a:t> of the tags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>
                <a:latin typeface="Candara" pitchFamily="34" charset="0"/>
              </a:rPr>
              <a:t>and words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600" i="1" baseline="-2500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600">
              <a:latin typeface="Candara" pitchFamily="34" charset="0"/>
            </a:endParaRPr>
          </a:p>
        </p:txBody>
      </p: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1997765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3597127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19753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4022610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5069" name="TextBox 5"/>
          <p:cNvSpPr txBox="1">
            <a:spLocks noChangeArrowheads="1"/>
          </p:cNvSpPr>
          <p:nvPr/>
        </p:nvSpPr>
        <p:spPr bwMode="auto">
          <a:xfrm>
            <a:off x="457200" y="1985963"/>
            <a:ext cx="822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Rockwell"/>
                <a:ea typeface="Rockwell"/>
                <a:cs typeface="Rockwell"/>
              </a:rPr>
              <a:t>n, v, p, d, n, time, flies, like, an, arrow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en-US" sz="2800" i="1" dirty="0">
                <a:latin typeface="Candara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73748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sosceles Triangle 95"/>
          <p:cNvSpPr/>
          <p:nvPr/>
        </p:nvSpPr>
        <p:spPr>
          <a:xfrm rot="5400000" flipV="1">
            <a:off x="3331369" y="5236369"/>
            <a:ext cx="952500" cy="43021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1172369" y="5245894"/>
            <a:ext cx="952500" cy="41116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3" name="Trapezoid 92"/>
          <p:cNvSpPr/>
          <p:nvPr/>
        </p:nvSpPr>
        <p:spPr>
          <a:xfrm flipV="1">
            <a:off x="3576638" y="4100513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rapezoid 9"/>
          <p:cNvSpPr/>
          <p:nvPr/>
        </p:nvSpPr>
        <p:spPr>
          <a:xfrm flipV="1">
            <a:off x="1997075" y="4103688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Global probability = product of local opinions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6A0C7-82D9-4FF4-8750-DBA5C9D69C6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46087" name="Group 2"/>
          <p:cNvGrpSpPr>
            <a:grpSpLocks/>
          </p:cNvGrpSpPr>
          <p:nvPr/>
        </p:nvGrpSpPr>
        <p:grpSpPr bwMode="auto">
          <a:xfrm>
            <a:off x="322263" y="4268788"/>
            <a:ext cx="8326437" cy="1811337"/>
            <a:chOff x="322637" y="2330663"/>
            <a:chExt cx="8326409" cy="1812059"/>
          </a:xfrm>
        </p:grpSpPr>
        <p:grpSp>
          <p:nvGrpSpPr>
            <p:cNvPr id="46096" name="Group 4"/>
            <p:cNvGrpSpPr>
              <a:grpSpLocks/>
            </p:cNvGrpSpPr>
            <p:nvPr/>
          </p:nvGrpSpPr>
          <p:grpSpPr bwMode="auto">
            <a:xfrm>
              <a:off x="1388485" y="3808860"/>
              <a:ext cx="7260561" cy="333862"/>
              <a:chOff x="492120" y="3950977"/>
              <a:chExt cx="8067290" cy="370958"/>
            </a:xfrm>
          </p:grpSpPr>
          <p:sp>
            <p:nvSpPr>
              <p:cNvPr id="46128" name="TextBox 40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6129" name="TextBox 41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6130" name="TextBox 42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6131" name="TextBox 43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6132" name="TextBox 44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1738682" y="3345479"/>
              <a:ext cx="487360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226164" y="3345479"/>
              <a:ext cx="487361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737459" y="3343892"/>
              <a:ext cx="485773" cy="4939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232879" y="3345479"/>
              <a:ext cx="485773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720362" y="3343892"/>
              <a:ext cx="485773" cy="4939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arrow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729157" y="2332251"/>
              <a:ext cx="485773" cy="493910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31" name="Straight Connector 30"/>
            <p:cNvCxnSpPr>
              <a:stCxn id="29" idx="4"/>
              <a:endCxn id="33" idx="0"/>
            </p:cNvCxnSpPr>
            <p:nvPr/>
          </p:nvCxnSpPr>
          <p:spPr>
            <a:xfrm>
              <a:off x="1972043" y="2826160"/>
              <a:ext cx="11113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6"/>
              <a:endCxn id="39" idx="2"/>
            </p:cNvCxnSpPr>
            <p:nvPr/>
          </p:nvCxnSpPr>
          <p:spPr>
            <a:xfrm>
              <a:off x="2214931" y="2579999"/>
              <a:ext cx="1001709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595929" y="2468830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216639" y="2332251"/>
              <a:ext cx="487361" cy="493910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v</a:t>
              </a:r>
            </a:p>
          </p:txBody>
        </p:sp>
        <p:cxnSp>
          <p:nvCxnSpPr>
            <p:cNvPr id="46" name="Straight Connector 45"/>
            <p:cNvCxnSpPr>
              <a:stCxn id="39" idx="4"/>
              <a:endCxn id="34" idx="0"/>
            </p:cNvCxnSpPr>
            <p:nvPr/>
          </p:nvCxnSpPr>
          <p:spPr>
            <a:xfrm>
              <a:off x="3459526" y="2826160"/>
              <a:ext cx="11112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9" idx="6"/>
              <a:endCxn id="49" idx="2"/>
            </p:cNvCxnSpPr>
            <p:nvPr/>
          </p:nvCxnSpPr>
          <p:spPr>
            <a:xfrm flipV="1">
              <a:off x="3704001" y="2576823"/>
              <a:ext cx="1022347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083411" y="2468830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26347" y="2330663"/>
              <a:ext cx="487360" cy="493909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p</a:t>
              </a:r>
            </a:p>
          </p:txBody>
        </p:sp>
        <p:cxnSp>
          <p:nvCxnSpPr>
            <p:cNvPr id="51" name="Straight Connector 50"/>
            <p:cNvCxnSpPr>
              <a:stCxn id="49" idx="4"/>
              <a:endCxn id="35" idx="0"/>
            </p:cNvCxnSpPr>
            <p:nvPr/>
          </p:nvCxnSpPr>
          <p:spPr>
            <a:xfrm>
              <a:off x="4970821" y="2824572"/>
              <a:ext cx="9525" cy="51932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6"/>
              <a:endCxn id="54" idx="2"/>
            </p:cNvCxnSpPr>
            <p:nvPr/>
          </p:nvCxnSpPr>
          <p:spPr>
            <a:xfrm>
              <a:off x="5213708" y="2576823"/>
              <a:ext cx="1008060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594706" y="2467242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221767" y="2332251"/>
              <a:ext cx="487360" cy="493910"/>
            </a:xfrm>
            <a:prstGeom prst="ellipse">
              <a:avLst/>
            </a:prstGeom>
            <a:solidFill>
              <a:schemeClr val="accent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d</a:t>
              </a:r>
            </a:p>
          </p:txBody>
        </p:sp>
        <p:cxnSp>
          <p:nvCxnSpPr>
            <p:cNvPr id="56" name="Straight Connector 55"/>
            <p:cNvCxnSpPr>
              <a:stCxn id="54" idx="4"/>
              <a:endCxn id="36" idx="0"/>
            </p:cNvCxnSpPr>
            <p:nvPr/>
          </p:nvCxnSpPr>
          <p:spPr>
            <a:xfrm>
              <a:off x="6466241" y="2826160"/>
              <a:ext cx="9525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6"/>
              <a:endCxn id="59" idx="2"/>
            </p:cNvCxnSpPr>
            <p:nvPr/>
          </p:nvCxnSpPr>
          <p:spPr>
            <a:xfrm flipV="1">
              <a:off x="6709128" y="2576823"/>
              <a:ext cx="1000122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090126" y="2468830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709249" y="2330663"/>
              <a:ext cx="487361" cy="493909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61" name="Straight Connector 60"/>
            <p:cNvCxnSpPr>
              <a:stCxn id="59" idx="4"/>
              <a:endCxn id="37" idx="0"/>
            </p:cNvCxnSpPr>
            <p:nvPr/>
          </p:nvCxnSpPr>
          <p:spPr>
            <a:xfrm>
              <a:off x="7953723" y="2824572"/>
              <a:ext cx="9525" cy="51932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85456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4205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5017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47179" y="2980209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83624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2" name="Straight Connector 61"/>
            <p:cNvCxnSpPr>
              <a:stCxn id="66" idx="6"/>
              <a:endCxn id="29" idx="2"/>
            </p:cNvCxnSpPr>
            <p:nvPr/>
          </p:nvCxnSpPr>
          <p:spPr>
            <a:xfrm>
              <a:off x="809997" y="2576823"/>
              <a:ext cx="919160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149721" y="2479947"/>
              <a:ext cx="238124" cy="23980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0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22637" y="2330663"/>
              <a:ext cx="487360" cy="493909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Rockwell"/>
                  <a:cs typeface="Rockwell"/>
                </a:rPr>
                <a:t>&lt;START&gt;</a:t>
              </a:r>
            </a:p>
          </p:txBody>
        </p:sp>
      </p:grpSp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1211263"/>
            <a:ext cx="82296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600">
                <a:latin typeface="Candara" pitchFamily="34" charset="0"/>
              </a:rPr>
              <a:t>Each black box looks at </a:t>
            </a:r>
            <a:r>
              <a:rPr lang="en-US" sz="2600" i="1">
                <a:latin typeface="Candara" pitchFamily="34" charset="0"/>
              </a:rPr>
              <a:t>some</a:t>
            </a:r>
            <a:r>
              <a:rPr lang="en-US" sz="2600">
                <a:latin typeface="Candara" pitchFamily="34" charset="0"/>
              </a:rPr>
              <a:t> of the tags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>
                <a:latin typeface="Candara" pitchFamily="34" charset="0"/>
              </a:rPr>
              <a:t>and words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600" i="1" baseline="-25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6089" name="TextBox 5"/>
          <p:cNvSpPr txBox="1">
            <a:spLocks noChangeArrowheads="1"/>
          </p:cNvSpPr>
          <p:nvPr/>
        </p:nvSpPr>
        <p:spPr bwMode="auto">
          <a:xfrm>
            <a:off x="457200" y="1976438"/>
            <a:ext cx="8420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Rockwell"/>
                <a:ea typeface="Rockwell"/>
                <a:cs typeface="Rockwell"/>
              </a:rPr>
              <a:t>n, v, p, d, n, time, flies, like, an, arrow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=       </a:t>
            </a:r>
            <a:r>
              <a:rPr lang="en-US" sz="2800" dirty="0">
                <a:latin typeface="Candara" pitchFamily="34" charset="0"/>
                <a:cs typeface="Times New Roman" pitchFamily="18" charset="0"/>
              </a:rPr>
              <a:t>(4 * 8 * 5 * 3 * …)</a:t>
            </a:r>
          </a:p>
        </p:txBody>
      </p: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1997765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3597127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19753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891A7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3891A7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4022610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891A7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3891A7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4639" name="Picture 63" descr="ql_c63eeb1a4596fe969f59450fc9015e97_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8488" y="1976438"/>
            <a:ext cx="2587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Content Placeholder 2"/>
          <p:cNvSpPr txBox="1">
            <a:spLocks/>
          </p:cNvSpPr>
          <p:nvPr/>
        </p:nvSpPr>
        <p:spPr>
          <a:xfrm>
            <a:off x="5554663" y="2738438"/>
            <a:ext cx="2955925" cy="1252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Uh-oh! The probabilities of the various assignments sum up to Z &gt; 1.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So divide them all by Z.</a:t>
            </a:r>
            <a:endParaRPr lang="en-US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232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sosceles Triangle 95"/>
          <p:cNvSpPr/>
          <p:nvPr/>
        </p:nvSpPr>
        <p:spPr>
          <a:xfrm rot="5400000" flipV="1">
            <a:off x="3331369" y="5236369"/>
            <a:ext cx="952500" cy="43021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1172369" y="5245894"/>
            <a:ext cx="952500" cy="41116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3" name="Trapezoid 92"/>
          <p:cNvSpPr/>
          <p:nvPr/>
        </p:nvSpPr>
        <p:spPr>
          <a:xfrm flipV="1">
            <a:off x="3576638" y="4100513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rapezoid 9"/>
          <p:cNvSpPr/>
          <p:nvPr/>
        </p:nvSpPr>
        <p:spPr>
          <a:xfrm flipV="1">
            <a:off x="1997075" y="4103688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81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Markov Random Field (MRF)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6ADE73-0CE8-49E6-943B-E5002F6BEAC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8135" name="Group 2"/>
          <p:cNvGrpSpPr>
            <a:grpSpLocks/>
          </p:cNvGrpSpPr>
          <p:nvPr/>
        </p:nvGrpSpPr>
        <p:grpSpPr bwMode="auto">
          <a:xfrm>
            <a:off x="322263" y="4268788"/>
            <a:ext cx="8326437" cy="1811337"/>
            <a:chOff x="322637" y="2330663"/>
            <a:chExt cx="8326409" cy="1812059"/>
          </a:xfrm>
        </p:grpSpPr>
        <p:grpSp>
          <p:nvGrpSpPr>
            <p:cNvPr id="48143" name="Group 4"/>
            <p:cNvGrpSpPr>
              <a:grpSpLocks/>
            </p:cNvGrpSpPr>
            <p:nvPr/>
          </p:nvGrpSpPr>
          <p:grpSpPr bwMode="auto">
            <a:xfrm>
              <a:off x="1388485" y="3808860"/>
              <a:ext cx="7260561" cy="333862"/>
              <a:chOff x="492120" y="3950977"/>
              <a:chExt cx="8067290" cy="370958"/>
            </a:xfrm>
          </p:grpSpPr>
          <p:sp>
            <p:nvSpPr>
              <p:cNvPr id="48175" name="TextBox 40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8176" name="TextBox 41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8177" name="TextBox 42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8178" name="TextBox 43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48179" name="TextBox 44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1738682" y="3345479"/>
              <a:ext cx="487360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226164" y="3345479"/>
              <a:ext cx="487361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737459" y="3343892"/>
              <a:ext cx="485773" cy="4939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232879" y="3345479"/>
              <a:ext cx="485773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720362" y="3343892"/>
              <a:ext cx="485773" cy="4939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arrow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729157" y="2332251"/>
              <a:ext cx="485773" cy="493910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31" name="Straight Connector 30"/>
            <p:cNvCxnSpPr>
              <a:stCxn id="29" idx="4"/>
              <a:endCxn id="33" idx="0"/>
            </p:cNvCxnSpPr>
            <p:nvPr/>
          </p:nvCxnSpPr>
          <p:spPr>
            <a:xfrm>
              <a:off x="1972043" y="2826160"/>
              <a:ext cx="11113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6"/>
              <a:endCxn id="39" idx="2"/>
            </p:cNvCxnSpPr>
            <p:nvPr/>
          </p:nvCxnSpPr>
          <p:spPr>
            <a:xfrm>
              <a:off x="2214931" y="2579999"/>
              <a:ext cx="1001709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595929" y="2468830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216639" y="2332251"/>
              <a:ext cx="487361" cy="493910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v</a:t>
              </a:r>
            </a:p>
          </p:txBody>
        </p:sp>
        <p:cxnSp>
          <p:nvCxnSpPr>
            <p:cNvPr id="46" name="Straight Connector 45"/>
            <p:cNvCxnSpPr>
              <a:stCxn id="39" idx="4"/>
              <a:endCxn id="34" idx="0"/>
            </p:cNvCxnSpPr>
            <p:nvPr/>
          </p:nvCxnSpPr>
          <p:spPr>
            <a:xfrm>
              <a:off x="3459526" y="2826160"/>
              <a:ext cx="11112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9" idx="6"/>
              <a:endCxn id="49" idx="2"/>
            </p:cNvCxnSpPr>
            <p:nvPr/>
          </p:nvCxnSpPr>
          <p:spPr>
            <a:xfrm flipV="1">
              <a:off x="3704001" y="2576823"/>
              <a:ext cx="1022347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083411" y="2468830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26347" y="2330663"/>
              <a:ext cx="487360" cy="493909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p</a:t>
              </a:r>
            </a:p>
          </p:txBody>
        </p:sp>
        <p:cxnSp>
          <p:nvCxnSpPr>
            <p:cNvPr id="51" name="Straight Connector 50"/>
            <p:cNvCxnSpPr>
              <a:stCxn id="49" idx="4"/>
              <a:endCxn id="35" idx="0"/>
            </p:cNvCxnSpPr>
            <p:nvPr/>
          </p:nvCxnSpPr>
          <p:spPr>
            <a:xfrm>
              <a:off x="4970821" y="2824572"/>
              <a:ext cx="9525" cy="51932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6"/>
              <a:endCxn id="54" idx="2"/>
            </p:cNvCxnSpPr>
            <p:nvPr/>
          </p:nvCxnSpPr>
          <p:spPr>
            <a:xfrm>
              <a:off x="5213708" y="2576823"/>
              <a:ext cx="1008060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594706" y="2467242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221767" y="2332251"/>
              <a:ext cx="487360" cy="493910"/>
            </a:xfrm>
            <a:prstGeom prst="ellipse">
              <a:avLst/>
            </a:prstGeom>
            <a:solidFill>
              <a:schemeClr val="accent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d</a:t>
              </a:r>
            </a:p>
          </p:txBody>
        </p:sp>
        <p:cxnSp>
          <p:nvCxnSpPr>
            <p:cNvPr id="56" name="Straight Connector 55"/>
            <p:cNvCxnSpPr>
              <a:stCxn id="54" idx="4"/>
              <a:endCxn id="36" idx="0"/>
            </p:cNvCxnSpPr>
            <p:nvPr/>
          </p:nvCxnSpPr>
          <p:spPr>
            <a:xfrm>
              <a:off x="6466241" y="2826160"/>
              <a:ext cx="9525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6"/>
              <a:endCxn id="59" idx="2"/>
            </p:cNvCxnSpPr>
            <p:nvPr/>
          </p:nvCxnSpPr>
          <p:spPr>
            <a:xfrm flipV="1">
              <a:off x="6709128" y="2576823"/>
              <a:ext cx="1000122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090126" y="2468830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709249" y="2330663"/>
              <a:ext cx="487361" cy="493909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61" name="Straight Connector 60"/>
            <p:cNvCxnSpPr>
              <a:stCxn id="59" idx="4"/>
              <a:endCxn id="37" idx="0"/>
            </p:cNvCxnSpPr>
            <p:nvPr/>
          </p:nvCxnSpPr>
          <p:spPr>
            <a:xfrm>
              <a:off x="7953723" y="2824572"/>
              <a:ext cx="9525" cy="51932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85456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4205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5017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47179" y="2980209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83624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2" name="Straight Connector 61"/>
            <p:cNvCxnSpPr>
              <a:stCxn id="66" idx="6"/>
              <a:endCxn id="29" idx="2"/>
            </p:cNvCxnSpPr>
            <p:nvPr/>
          </p:nvCxnSpPr>
          <p:spPr>
            <a:xfrm>
              <a:off x="809997" y="2576823"/>
              <a:ext cx="919160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149721" y="2479947"/>
              <a:ext cx="238124" cy="23980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0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22637" y="2330663"/>
              <a:ext cx="487360" cy="493909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Rockwell"/>
                  <a:cs typeface="Rockwell"/>
                </a:rPr>
                <a:t>&lt;START&gt;</a:t>
              </a:r>
            </a:p>
          </p:txBody>
        </p:sp>
      </p:grpSp>
      <p:sp>
        <p:nvSpPr>
          <p:cNvPr id="48136" name="TextBox 5"/>
          <p:cNvSpPr txBox="1">
            <a:spLocks noChangeArrowheads="1"/>
          </p:cNvSpPr>
          <p:nvPr/>
        </p:nvSpPr>
        <p:spPr bwMode="auto">
          <a:xfrm>
            <a:off x="457200" y="1976438"/>
            <a:ext cx="8420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Rockwell"/>
                <a:ea typeface="Rockwell"/>
                <a:cs typeface="Rockwell"/>
              </a:rPr>
              <a:t>n, v, p, d, n, time, flies, like, an, arrow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=       </a:t>
            </a:r>
            <a:r>
              <a:rPr lang="en-US" sz="2800" dirty="0">
                <a:latin typeface="Candara" pitchFamily="34" charset="0"/>
                <a:cs typeface="Times New Roman" pitchFamily="18" charset="0"/>
              </a:rPr>
              <a:t>(4 * 8 * 5 * 3 * …)</a:t>
            </a:r>
          </a:p>
        </p:txBody>
      </p: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1997765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3597127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19753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891A7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3891A7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4022610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891A7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3891A7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1125538"/>
            <a:ext cx="8229600" cy="785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>
                <a:latin typeface="Candara" pitchFamily="34" charset="0"/>
              </a:rPr>
              <a:t>Joint distribution over tags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>
                <a:latin typeface="Candara" pitchFamily="34" charset="0"/>
              </a:rPr>
              <a:t>and</a:t>
            </a:r>
            <a:r>
              <a:rPr lang="en-US" sz="2400">
                <a:latin typeface="Candara" pitchFamily="34" charset="0"/>
              </a:rPr>
              <a:t> words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>
              <a:latin typeface="Candar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>
                <a:latin typeface="Candara" pitchFamily="34" charset="0"/>
              </a:rPr>
              <a:t>The individual factors aren’t </a:t>
            </a:r>
            <a:r>
              <a:rPr lang="en-US" sz="2400" i="1">
                <a:latin typeface="Candara" pitchFamily="34" charset="0"/>
              </a:rPr>
              <a:t>necessarily</a:t>
            </a:r>
            <a:r>
              <a:rPr lang="en-US" sz="2400">
                <a:latin typeface="Candara" pitchFamily="34" charset="0"/>
              </a:rPr>
              <a:t> probabilities.</a:t>
            </a:r>
          </a:p>
        </p:txBody>
      </p:sp>
      <p:pic>
        <p:nvPicPr>
          <p:cNvPr id="48142" name="Picture 63" descr="ql_c63eeb1a4596fe969f59450fc9015e97_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488" y="1976438"/>
            <a:ext cx="2587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2372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7"/>
          <p:cNvGrpSpPr>
            <a:grpSpLocks/>
          </p:cNvGrpSpPr>
          <p:nvPr/>
        </p:nvGrpSpPr>
        <p:grpSpPr bwMode="auto">
          <a:xfrm>
            <a:off x="322263" y="4268788"/>
            <a:ext cx="8326437" cy="1811337"/>
            <a:chOff x="322637" y="4268686"/>
            <a:chExt cx="8326409" cy="1812059"/>
          </a:xfrm>
        </p:grpSpPr>
        <p:grpSp>
          <p:nvGrpSpPr>
            <p:cNvPr id="49170" name="Group 2"/>
            <p:cNvGrpSpPr>
              <a:grpSpLocks/>
            </p:cNvGrpSpPr>
            <p:nvPr/>
          </p:nvGrpSpPr>
          <p:grpSpPr bwMode="auto">
            <a:xfrm>
              <a:off x="322637" y="4268686"/>
              <a:ext cx="8326409" cy="1812059"/>
              <a:chOff x="322637" y="2330663"/>
              <a:chExt cx="8326409" cy="1812059"/>
            </a:xfrm>
          </p:grpSpPr>
          <p:grpSp>
            <p:nvGrpSpPr>
              <p:cNvPr id="49182" name="Group 4"/>
              <p:cNvGrpSpPr>
                <a:grpSpLocks/>
              </p:cNvGrpSpPr>
              <p:nvPr/>
            </p:nvGrpSpPr>
            <p:grpSpPr bwMode="auto">
              <a:xfrm>
                <a:off x="1388485" y="3808860"/>
                <a:ext cx="7260561" cy="333862"/>
                <a:chOff x="492120" y="3950977"/>
                <a:chExt cx="8067290" cy="370958"/>
              </a:xfrm>
            </p:grpSpPr>
            <p:sp>
              <p:nvSpPr>
                <p:cNvPr id="49194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492120" y="3962637"/>
                  <a:ext cx="1330509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9195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3769260" y="395097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9196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2084801" y="3957332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9197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5446910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9198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7108264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</p:grpSp>
          <p:sp>
            <p:nvSpPr>
              <p:cNvPr id="33" name="Oval 32"/>
              <p:cNvSpPr/>
              <p:nvPr/>
            </p:nvSpPr>
            <p:spPr>
              <a:xfrm>
                <a:off x="1738682" y="3345479"/>
                <a:ext cx="487360" cy="49391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226164" y="3345479"/>
                <a:ext cx="487361" cy="49391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737459" y="3343892"/>
                <a:ext cx="485773" cy="493909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232879" y="3345479"/>
                <a:ext cx="485773" cy="49391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720362" y="3343892"/>
                <a:ext cx="485773" cy="493909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arrow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729157" y="2332251"/>
                <a:ext cx="485773" cy="493910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216639" y="2332251"/>
                <a:ext cx="487361" cy="493910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v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726347" y="2330663"/>
                <a:ext cx="487360" cy="493909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p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221767" y="2332251"/>
                <a:ext cx="487360" cy="493910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d</a:t>
                </a: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709249" y="2330663"/>
                <a:ext cx="487361" cy="493909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22637" y="2330663"/>
                <a:ext cx="487360" cy="493909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latin typeface="Rockwell"/>
                    <a:cs typeface="Rockwell"/>
                  </a:rPr>
                  <a:t>&lt;START&gt;</a:t>
                </a:r>
              </a:p>
            </p:txBody>
          </p:sp>
        </p:grpSp>
        <p:grpSp>
          <p:nvGrpSpPr>
            <p:cNvPr id="49171" name="Group 6"/>
            <p:cNvGrpSpPr>
              <a:grpSpLocks/>
            </p:cNvGrpSpPr>
            <p:nvPr/>
          </p:nvGrpSpPr>
          <p:grpSpPr bwMode="auto">
            <a:xfrm>
              <a:off x="809372" y="4523853"/>
              <a:ext cx="7153991" cy="748413"/>
              <a:chOff x="809372" y="4513611"/>
              <a:chExt cx="7153991" cy="748413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972043" y="4763470"/>
                <a:ext cx="11113" cy="498674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216517" y="4515722"/>
                <a:ext cx="100012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461113" y="4763470"/>
                <a:ext cx="9525" cy="498674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3704000" y="4514133"/>
                <a:ext cx="1022347" cy="158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970821" y="4760294"/>
                <a:ext cx="9525" cy="500261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213707" y="4514133"/>
                <a:ext cx="1008060" cy="158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466241" y="4763470"/>
                <a:ext cx="9525" cy="498674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709127" y="4514133"/>
                <a:ext cx="1000122" cy="158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7953723" y="4760294"/>
                <a:ext cx="9525" cy="500261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809997" y="4514133"/>
                <a:ext cx="919160" cy="158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Isosceles Triangle 95"/>
          <p:cNvSpPr/>
          <p:nvPr/>
        </p:nvSpPr>
        <p:spPr>
          <a:xfrm rot="5400000" flipV="1">
            <a:off x="3331369" y="5236369"/>
            <a:ext cx="952500" cy="43021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1172369" y="5245894"/>
            <a:ext cx="952500" cy="41116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3" name="Trapezoid 92"/>
          <p:cNvSpPr/>
          <p:nvPr/>
        </p:nvSpPr>
        <p:spPr>
          <a:xfrm flipV="1">
            <a:off x="3576638" y="4100513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rapezoid 9"/>
          <p:cNvSpPr/>
          <p:nvPr/>
        </p:nvSpPr>
        <p:spPr>
          <a:xfrm flipV="1">
            <a:off x="1997075" y="4103688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0BAE7-5DEA-480C-80EC-1D61AB1545F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1125538"/>
            <a:ext cx="8229600" cy="785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>
                <a:latin typeface="Candara" pitchFamily="34" charset="0"/>
              </a:rPr>
              <a:t>But sometimes we </a:t>
            </a:r>
            <a:r>
              <a:rPr lang="en-US" sz="2400" i="1">
                <a:latin typeface="Candara" pitchFamily="34" charset="0"/>
              </a:rPr>
              <a:t>choose </a:t>
            </a:r>
            <a:r>
              <a:rPr lang="en-US" sz="2400">
                <a:latin typeface="Candara" pitchFamily="34" charset="0"/>
              </a:rPr>
              <a:t>to make them probabilities.  </a:t>
            </a:r>
            <a:br>
              <a:rPr lang="en-US" sz="2400">
                <a:latin typeface="Candara" pitchFamily="34" charset="0"/>
              </a:rPr>
            </a:br>
            <a:r>
              <a:rPr lang="en-US" sz="2400">
                <a:latin typeface="Candara" pitchFamily="34" charset="0"/>
              </a:rPr>
              <a:t>Constrain each row of a factor to sum to one.  Now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Z = 1</a:t>
            </a:r>
            <a:r>
              <a:rPr lang="en-US" sz="2400">
                <a:latin typeface="Candara" pitchFamily="34" charset="0"/>
              </a:rPr>
              <a:t>.</a:t>
            </a:r>
          </a:p>
        </p:txBody>
      </p: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1997765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.8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3597127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.2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.8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19753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891A7"/>
                          </a:solidFill>
                        </a:rPr>
                        <a:t>.3</a:t>
                      </a:r>
                      <a:endParaRPr lang="en-US" sz="1600" b="1" dirty="0">
                        <a:solidFill>
                          <a:srgbClr val="3891A7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4022610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891A7"/>
                          </a:solidFill>
                        </a:rPr>
                        <a:t>.5</a:t>
                      </a:r>
                      <a:endParaRPr lang="en-US" sz="1600" b="1" dirty="0">
                        <a:solidFill>
                          <a:srgbClr val="3891A7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9165" name="TextBox 5"/>
          <p:cNvSpPr txBox="1">
            <a:spLocks noChangeArrowheads="1"/>
          </p:cNvSpPr>
          <p:nvPr/>
        </p:nvSpPr>
        <p:spPr bwMode="auto">
          <a:xfrm>
            <a:off x="457200" y="1976438"/>
            <a:ext cx="8420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Rockwell"/>
                <a:ea typeface="Rockwell"/>
                <a:cs typeface="Rockwell"/>
              </a:rPr>
              <a:t>n, v, p, d, n, time, flies, like, an, arrow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=       </a:t>
            </a:r>
            <a:r>
              <a:rPr lang="en-US" sz="2800" dirty="0">
                <a:latin typeface="Candara" pitchFamily="34" charset="0"/>
                <a:cs typeface="Times New Roman" pitchFamily="18" charset="0"/>
              </a:rPr>
              <a:t>(</a:t>
            </a:r>
            <a:r>
              <a:rPr lang="en-US" sz="2400" dirty="0">
                <a:latin typeface="Candara" pitchFamily="34" charset="0"/>
                <a:cs typeface="Times New Roman" pitchFamily="18" charset="0"/>
              </a:rPr>
              <a:t>.3 * .8 * .2 * .5 * …</a:t>
            </a:r>
            <a:r>
              <a:rPr lang="en-US" sz="2800" dirty="0">
                <a:latin typeface="Candara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49166" name="Picture 63" descr="ql_c63eeb1a4596fe969f59450fc9015e97_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488" y="1976438"/>
            <a:ext cx="2587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72" name="Group 48"/>
          <p:cNvGrpSpPr>
            <a:grpSpLocks/>
          </p:cNvGrpSpPr>
          <p:nvPr/>
        </p:nvGrpSpPr>
        <p:grpSpPr bwMode="auto">
          <a:xfrm>
            <a:off x="5610225" y="2032000"/>
            <a:ext cx="365125" cy="533400"/>
            <a:chOff x="3203" y="1239"/>
            <a:chExt cx="364" cy="443"/>
          </a:xfrm>
        </p:grpSpPr>
        <p:sp>
          <p:nvSpPr>
            <p:cNvPr id="49168" name="Line 46"/>
            <p:cNvSpPr>
              <a:spLocks noChangeShapeType="1"/>
            </p:cNvSpPr>
            <p:nvPr/>
          </p:nvSpPr>
          <p:spPr bwMode="auto">
            <a:xfrm>
              <a:off x="3203" y="1245"/>
              <a:ext cx="352" cy="4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47"/>
            <p:cNvSpPr>
              <a:spLocks noChangeShapeType="1"/>
            </p:cNvSpPr>
            <p:nvPr/>
          </p:nvSpPr>
          <p:spPr bwMode="auto">
            <a:xfrm flipH="1">
              <a:off x="3215" y="1239"/>
              <a:ext cx="352" cy="4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00157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sosceles Triangle 95"/>
          <p:cNvSpPr/>
          <p:nvPr/>
        </p:nvSpPr>
        <p:spPr>
          <a:xfrm rot="5400000" flipV="1">
            <a:off x="3331369" y="5236369"/>
            <a:ext cx="952500" cy="43021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1172369" y="5245894"/>
            <a:ext cx="952500" cy="41116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3" name="Trapezoid 92"/>
          <p:cNvSpPr/>
          <p:nvPr/>
        </p:nvSpPr>
        <p:spPr>
          <a:xfrm flipV="1">
            <a:off x="3576638" y="4100513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rapezoid 9"/>
          <p:cNvSpPr/>
          <p:nvPr/>
        </p:nvSpPr>
        <p:spPr>
          <a:xfrm flipV="1">
            <a:off x="1997075" y="4103688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01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Markov Random Field (MRF)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BDB115-D43D-4583-A7CC-C434AE38531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50183" name="Group 2"/>
          <p:cNvGrpSpPr>
            <a:grpSpLocks/>
          </p:cNvGrpSpPr>
          <p:nvPr/>
        </p:nvGrpSpPr>
        <p:grpSpPr bwMode="auto">
          <a:xfrm>
            <a:off x="322263" y="4268788"/>
            <a:ext cx="8326437" cy="1811337"/>
            <a:chOff x="322637" y="2330663"/>
            <a:chExt cx="8326409" cy="1812059"/>
          </a:xfrm>
        </p:grpSpPr>
        <p:grpSp>
          <p:nvGrpSpPr>
            <p:cNvPr id="50191" name="Group 4"/>
            <p:cNvGrpSpPr>
              <a:grpSpLocks/>
            </p:cNvGrpSpPr>
            <p:nvPr/>
          </p:nvGrpSpPr>
          <p:grpSpPr bwMode="auto">
            <a:xfrm>
              <a:off x="1388485" y="3808860"/>
              <a:ext cx="7260561" cy="333862"/>
              <a:chOff x="492120" y="3950977"/>
              <a:chExt cx="8067290" cy="370958"/>
            </a:xfrm>
          </p:grpSpPr>
          <p:sp>
            <p:nvSpPr>
              <p:cNvPr id="50223" name="TextBox 40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50224" name="TextBox 41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50225" name="TextBox 42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50226" name="TextBox 43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50227" name="TextBox 44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600">
                  <a:latin typeface="Rockwell"/>
                  <a:ea typeface="Rockwell"/>
                  <a:cs typeface="Rockwell"/>
                </a:endParaRP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1738682" y="3345479"/>
              <a:ext cx="487360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226164" y="3345479"/>
              <a:ext cx="487361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737459" y="3343892"/>
              <a:ext cx="485773" cy="4939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232879" y="3345479"/>
              <a:ext cx="485773" cy="4939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720362" y="3343892"/>
              <a:ext cx="485773" cy="49390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Rockwell"/>
                  <a:cs typeface="Rockwell"/>
                </a:rPr>
                <a:t>arrow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729157" y="2332251"/>
              <a:ext cx="485773" cy="493910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31" name="Straight Connector 30"/>
            <p:cNvCxnSpPr>
              <a:stCxn id="29" idx="4"/>
              <a:endCxn id="33" idx="0"/>
            </p:cNvCxnSpPr>
            <p:nvPr/>
          </p:nvCxnSpPr>
          <p:spPr>
            <a:xfrm>
              <a:off x="1972043" y="2826160"/>
              <a:ext cx="11113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6"/>
              <a:endCxn id="39" idx="2"/>
            </p:cNvCxnSpPr>
            <p:nvPr/>
          </p:nvCxnSpPr>
          <p:spPr>
            <a:xfrm>
              <a:off x="2214931" y="2579999"/>
              <a:ext cx="1001709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595929" y="2468830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216639" y="2332251"/>
              <a:ext cx="487361" cy="493910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v</a:t>
              </a:r>
            </a:p>
          </p:txBody>
        </p:sp>
        <p:cxnSp>
          <p:nvCxnSpPr>
            <p:cNvPr id="46" name="Straight Connector 45"/>
            <p:cNvCxnSpPr>
              <a:stCxn id="39" idx="4"/>
              <a:endCxn id="34" idx="0"/>
            </p:cNvCxnSpPr>
            <p:nvPr/>
          </p:nvCxnSpPr>
          <p:spPr>
            <a:xfrm>
              <a:off x="3459526" y="2826160"/>
              <a:ext cx="11112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9" idx="6"/>
              <a:endCxn id="49" idx="2"/>
            </p:cNvCxnSpPr>
            <p:nvPr/>
          </p:nvCxnSpPr>
          <p:spPr>
            <a:xfrm flipV="1">
              <a:off x="3704001" y="2576823"/>
              <a:ext cx="1022347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083411" y="2468830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26347" y="2330663"/>
              <a:ext cx="487360" cy="493909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p</a:t>
              </a:r>
            </a:p>
          </p:txBody>
        </p:sp>
        <p:cxnSp>
          <p:nvCxnSpPr>
            <p:cNvPr id="51" name="Straight Connector 50"/>
            <p:cNvCxnSpPr>
              <a:stCxn id="49" idx="4"/>
              <a:endCxn id="35" idx="0"/>
            </p:cNvCxnSpPr>
            <p:nvPr/>
          </p:nvCxnSpPr>
          <p:spPr>
            <a:xfrm>
              <a:off x="4970821" y="2824572"/>
              <a:ext cx="9525" cy="51932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6"/>
              <a:endCxn id="54" idx="2"/>
            </p:cNvCxnSpPr>
            <p:nvPr/>
          </p:nvCxnSpPr>
          <p:spPr>
            <a:xfrm>
              <a:off x="5213708" y="2576823"/>
              <a:ext cx="1008060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594706" y="2467242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221767" y="2332251"/>
              <a:ext cx="487360" cy="493910"/>
            </a:xfrm>
            <a:prstGeom prst="ellipse">
              <a:avLst/>
            </a:prstGeom>
            <a:solidFill>
              <a:schemeClr val="accent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d</a:t>
              </a:r>
            </a:p>
          </p:txBody>
        </p:sp>
        <p:cxnSp>
          <p:nvCxnSpPr>
            <p:cNvPr id="56" name="Straight Connector 55"/>
            <p:cNvCxnSpPr>
              <a:stCxn id="54" idx="4"/>
              <a:endCxn id="36" idx="0"/>
            </p:cNvCxnSpPr>
            <p:nvPr/>
          </p:nvCxnSpPr>
          <p:spPr>
            <a:xfrm>
              <a:off x="6466241" y="2826160"/>
              <a:ext cx="9525" cy="5193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6"/>
              <a:endCxn id="59" idx="2"/>
            </p:cNvCxnSpPr>
            <p:nvPr/>
          </p:nvCxnSpPr>
          <p:spPr>
            <a:xfrm flipV="1">
              <a:off x="6709128" y="2576823"/>
              <a:ext cx="1000122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090126" y="2468830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709249" y="2330663"/>
              <a:ext cx="487361" cy="493909"/>
            </a:xfrm>
            <a:prstGeom prst="ellipse">
              <a:avLst/>
            </a:prstGeom>
            <a:solidFill>
              <a:schemeClr val="accent4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n</a:t>
              </a:r>
            </a:p>
          </p:txBody>
        </p:sp>
        <p:cxnSp>
          <p:nvCxnSpPr>
            <p:cNvPr id="61" name="Straight Connector 60"/>
            <p:cNvCxnSpPr>
              <a:stCxn id="59" idx="4"/>
              <a:endCxn id="37" idx="0"/>
            </p:cNvCxnSpPr>
            <p:nvPr/>
          </p:nvCxnSpPr>
          <p:spPr>
            <a:xfrm>
              <a:off x="7953723" y="2824572"/>
              <a:ext cx="9525" cy="51932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85456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4205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50172" y="2980209"/>
              <a:ext cx="239711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47179" y="2980209"/>
              <a:ext cx="239712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836249" y="2980209"/>
              <a:ext cx="238124" cy="2382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2" name="Straight Connector 61"/>
            <p:cNvCxnSpPr>
              <a:stCxn id="66" idx="6"/>
              <a:endCxn id="29" idx="2"/>
            </p:cNvCxnSpPr>
            <p:nvPr/>
          </p:nvCxnSpPr>
          <p:spPr>
            <a:xfrm>
              <a:off x="809997" y="2576823"/>
              <a:ext cx="919160" cy="317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149721" y="2479947"/>
              <a:ext cx="238124" cy="23980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0</a:t>
              </a:r>
              <a:endParaRPr lang="en-US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22637" y="2330663"/>
              <a:ext cx="487360" cy="493909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latin typeface="Rockwell"/>
                  <a:cs typeface="Rockwell"/>
                </a:rPr>
                <a:t>&lt;START&gt;</a:t>
              </a:r>
            </a:p>
          </p:txBody>
        </p:sp>
      </p:grpSp>
      <p:sp>
        <p:nvSpPr>
          <p:cNvPr id="50184" name="TextBox 5"/>
          <p:cNvSpPr txBox="1">
            <a:spLocks noChangeArrowheads="1"/>
          </p:cNvSpPr>
          <p:nvPr/>
        </p:nvSpPr>
        <p:spPr bwMode="auto">
          <a:xfrm>
            <a:off x="457200" y="1976438"/>
            <a:ext cx="8420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Rockwell"/>
                <a:ea typeface="Rockwell"/>
                <a:cs typeface="Rockwell"/>
              </a:rPr>
              <a:t>n, v, p, d, n, time, flies, like, an, arrow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=       </a:t>
            </a:r>
            <a:r>
              <a:rPr lang="en-US" sz="2800" dirty="0">
                <a:latin typeface="Candara" pitchFamily="34" charset="0"/>
                <a:cs typeface="Times New Roman" pitchFamily="18" charset="0"/>
              </a:rPr>
              <a:t>(4 * 8 * 5 * 3 * …)</a:t>
            </a:r>
          </a:p>
        </p:txBody>
      </p: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1997765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3597127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19753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891A7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3891A7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4022610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891A7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3891A7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1125538"/>
            <a:ext cx="8229600" cy="785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>
                <a:latin typeface="Candara" pitchFamily="34" charset="0"/>
              </a:rPr>
              <a:t>Joint distribution over tags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>
                <a:latin typeface="Candara" pitchFamily="34" charset="0"/>
              </a:rPr>
              <a:t>and</a:t>
            </a:r>
            <a:r>
              <a:rPr lang="en-US" sz="2400">
                <a:latin typeface="Candara" pitchFamily="34" charset="0"/>
              </a:rPr>
              <a:t> words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>
              <a:latin typeface="Candar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400">
              <a:latin typeface="Candara" pitchFamily="34" charset="0"/>
            </a:endParaRPr>
          </a:p>
        </p:txBody>
      </p:sp>
      <p:pic>
        <p:nvPicPr>
          <p:cNvPr id="50190" name="Picture 63" descr="ql_c63eeb1a4596fe969f59450fc9015e97_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488" y="1976438"/>
            <a:ext cx="2587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8010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57"/>
          <p:cNvSpPr>
            <a:spLocks noChangeArrowheads="1"/>
          </p:cNvSpPr>
          <p:nvPr/>
        </p:nvSpPr>
        <p:spPr bwMode="auto">
          <a:xfrm>
            <a:off x="809625" y="6080125"/>
            <a:ext cx="8067675" cy="777875"/>
          </a:xfrm>
          <a:prstGeom prst="cloudCallout">
            <a:avLst>
              <a:gd name="adj1" fmla="val -32292"/>
              <a:gd name="adj2" fmla="val 17449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/>
            <a:endParaRPr lang="en-US" sz="180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Conditional Random Field (CRF)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E1305-9F92-454B-9B87-61E2CA86FBA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1387475" y="5746750"/>
            <a:ext cx="7261225" cy="333375"/>
            <a:chOff x="492120" y="3950977"/>
            <a:chExt cx="8067290" cy="370958"/>
          </a:xfrm>
        </p:grpSpPr>
        <p:sp>
          <p:nvSpPr>
            <p:cNvPr id="51248" name="TextBox 40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00">
                <a:latin typeface="Rockwell"/>
                <a:ea typeface="Rockwell"/>
                <a:cs typeface="Rockwell"/>
              </a:endParaRPr>
            </a:p>
          </p:txBody>
        </p:sp>
        <p:sp>
          <p:nvSpPr>
            <p:cNvPr id="51249" name="TextBox 41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00">
                <a:latin typeface="Rockwell"/>
                <a:ea typeface="Rockwell"/>
                <a:cs typeface="Rockwell"/>
              </a:endParaRPr>
            </a:p>
          </p:txBody>
        </p:sp>
        <p:sp>
          <p:nvSpPr>
            <p:cNvPr id="51250" name="TextBox 42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00">
                <a:latin typeface="Rockwell"/>
                <a:ea typeface="Rockwell"/>
                <a:cs typeface="Rockwell"/>
              </a:endParaRPr>
            </a:p>
          </p:txBody>
        </p:sp>
        <p:sp>
          <p:nvSpPr>
            <p:cNvPr id="51251" name="TextBox 43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00">
                <a:latin typeface="Rockwell"/>
                <a:ea typeface="Rockwell"/>
                <a:cs typeface="Rockwell"/>
              </a:endParaRPr>
            </a:p>
          </p:txBody>
        </p:sp>
        <p:sp>
          <p:nvSpPr>
            <p:cNvPr id="51252" name="TextBox 44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600">
                <a:latin typeface="Rockwell"/>
                <a:ea typeface="Rockwell"/>
                <a:cs typeface="Rockwell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1738313" y="6216650"/>
            <a:ext cx="487362" cy="493713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Rockwell"/>
                <a:cs typeface="Rockwell"/>
              </a:rPr>
              <a:t>time</a:t>
            </a:r>
          </a:p>
        </p:txBody>
      </p:sp>
      <p:sp>
        <p:nvSpPr>
          <p:cNvPr id="34" name="Oval 33"/>
          <p:cNvSpPr/>
          <p:nvPr/>
        </p:nvSpPr>
        <p:spPr>
          <a:xfrm>
            <a:off x="3225800" y="6216650"/>
            <a:ext cx="487363" cy="493713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Rockwell"/>
                <a:cs typeface="Rockwell"/>
              </a:rPr>
              <a:t>flies</a:t>
            </a:r>
          </a:p>
        </p:txBody>
      </p:sp>
      <p:sp>
        <p:nvSpPr>
          <p:cNvPr id="35" name="Oval 34"/>
          <p:cNvSpPr/>
          <p:nvPr/>
        </p:nvSpPr>
        <p:spPr>
          <a:xfrm>
            <a:off x="4737100" y="6215063"/>
            <a:ext cx="485775" cy="493712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Rockwell"/>
                <a:cs typeface="Rockwell"/>
              </a:rPr>
              <a:t>like</a:t>
            </a:r>
          </a:p>
        </p:txBody>
      </p:sp>
      <p:sp>
        <p:nvSpPr>
          <p:cNvPr id="36" name="Oval 35"/>
          <p:cNvSpPr/>
          <p:nvPr/>
        </p:nvSpPr>
        <p:spPr>
          <a:xfrm>
            <a:off x="6232525" y="6216650"/>
            <a:ext cx="485775" cy="493713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Rockwell"/>
                <a:cs typeface="Rockwell"/>
              </a:rPr>
              <a:t>an</a:t>
            </a:r>
          </a:p>
        </p:txBody>
      </p:sp>
      <p:sp>
        <p:nvSpPr>
          <p:cNvPr id="37" name="Oval 36"/>
          <p:cNvSpPr/>
          <p:nvPr/>
        </p:nvSpPr>
        <p:spPr>
          <a:xfrm>
            <a:off x="7720013" y="6215063"/>
            <a:ext cx="485775" cy="493712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Rockwell"/>
                <a:cs typeface="Rockwell"/>
              </a:rPr>
              <a:t>arrow</a:t>
            </a:r>
          </a:p>
        </p:txBody>
      </p:sp>
      <p:sp>
        <p:nvSpPr>
          <p:cNvPr id="29" name="Oval 28"/>
          <p:cNvSpPr/>
          <p:nvPr/>
        </p:nvSpPr>
        <p:spPr>
          <a:xfrm>
            <a:off x="1728788" y="4270375"/>
            <a:ext cx="485775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cxnSp>
        <p:nvCxnSpPr>
          <p:cNvPr id="31" name="Straight Connector 30"/>
          <p:cNvCxnSpPr>
            <a:stCxn id="29" idx="4"/>
            <a:endCxn id="33" idx="0"/>
          </p:cNvCxnSpPr>
          <p:nvPr/>
        </p:nvCxnSpPr>
        <p:spPr>
          <a:xfrm>
            <a:off x="1971675" y="4778375"/>
            <a:ext cx="0" cy="37782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6"/>
            <a:endCxn id="39" idx="2"/>
          </p:cNvCxnSpPr>
          <p:nvPr/>
        </p:nvCxnSpPr>
        <p:spPr>
          <a:xfrm>
            <a:off x="2214563" y="4518025"/>
            <a:ext cx="1001712" cy="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95563" y="4406900"/>
            <a:ext cx="239712" cy="2381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16275" y="4270375"/>
            <a:ext cx="487363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cxnSp>
        <p:nvCxnSpPr>
          <p:cNvPr id="46" name="Straight Connector 45"/>
          <p:cNvCxnSpPr>
            <a:stCxn id="39" idx="4"/>
            <a:endCxn id="34" idx="0"/>
          </p:cNvCxnSpPr>
          <p:nvPr/>
        </p:nvCxnSpPr>
        <p:spPr>
          <a:xfrm>
            <a:off x="3460750" y="4778375"/>
            <a:ext cx="0" cy="37782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9" idx="6"/>
            <a:endCxn id="49" idx="2"/>
          </p:cNvCxnSpPr>
          <p:nvPr/>
        </p:nvCxnSpPr>
        <p:spPr>
          <a:xfrm flipV="1">
            <a:off x="3703638" y="4514850"/>
            <a:ext cx="1022350" cy="31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083050" y="4406900"/>
            <a:ext cx="239713" cy="2381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25988" y="4268788"/>
            <a:ext cx="487362" cy="49371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cxnSp>
        <p:nvCxnSpPr>
          <p:cNvPr id="51" name="Straight Connector 50"/>
          <p:cNvCxnSpPr>
            <a:stCxn id="49" idx="4"/>
            <a:endCxn id="35" idx="0"/>
          </p:cNvCxnSpPr>
          <p:nvPr/>
        </p:nvCxnSpPr>
        <p:spPr>
          <a:xfrm>
            <a:off x="4970463" y="4776788"/>
            <a:ext cx="0" cy="3794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9" idx="6"/>
            <a:endCxn id="54" idx="2"/>
          </p:cNvCxnSpPr>
          <p:nvPr/>
        </p:nvCxnSpPr>
        <p:spPr>
          <a:xfrm>
            <a:off x="5213350" y="4514850"/>
            <a:ext cx="1008063" cy="31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94350" y="4405313"/>
            <a:ext cx="238125" cy="2381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221413" y="4270375"/>
            <a:ext cx="487362" cy="493713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cxnSp>
        <p:nvCxnSpPr>
          <p:cNvPr id="56" name="Straight Connector 55"/>
          <p:cNvCxnSpPr>
            <a:stCxn id="54" idx="4"/>
            <a:endCxn id="36" idx="0"/>
          </p:cNvCxnSpPr>
          <p:nvPr/>
        </p:nvCxnSpPr>
        <p:spPr>
          <a:xfrm>
            <a:off x="6465888" y="4791075"/>
            <a:ext cx="9525" cy="36512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4" idx="6"/>
            <a:endCxn id="59" idx="2"/>
          </p:cNvCxnSpPr>
          <p:nvPr/>
        </p:nvCxnSpPr>
        <p:spPr>
          <a:xfrm flipV="1">
            <a:off x="6708775" y="4514850"/>
            <a:ext cx="1000125" cy="31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089775" y="4406900"/>
            <a:ext cx="238125" cy="2381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708900" y="4268788"/>
            <a:ext cx="487363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cxnSp>
        <p:nvCxnSpPr>
          <p:cNvPr id="61" name="Straight Connector 60"/>
          <p:cNvCxnSpPr>
            <a:stCxn id="59" idx="4"/>
            <a:endCxn id="37" idx="0"/>
          </p:cNvCxnSpPr>
          <p:nvPr/>
        </p:nvCxnSpPr>
        <p:spPr>
          <a:xfrm>
            <a:off x="7953375" y="4776788"/>
            <a:ext cx="9525" cy="37941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854200" y="4918075"/>
            <a:ext cx="238125" cy="2381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1688" y="4918075"/>
            <a:ext cx="239712" cy="2381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49813" y="4918075"/>
            <a:ext cx="239712" cy="2381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46825" y="4918075"/>
            <a:ext cx="239713" cy="2381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35900" y="4918075"/>
            <a:ext cx="238125" cy="2381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62" name="Straight Connector 61"/>
          <p:cNvCxnSpPr>
            <a:stCxn id="66" idx="6"/>
            <a:endCxn id="29" idx="2"/>
          </p:cNvCxnSpPr>
          <p:nvPr/>
        </p:nvCxnSpPr>
        <p:spPr>
          <a:xfrm>
            <a:off x="809625" y="4514850"/>
            <a:ext cx="919163" cy="31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149350" y="4418013"/>
            <a:ext cx="238125" cy="23971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22263" y="4268788"/>
            <a:ext cx="487362" cy="493712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Rockwell"/>
                <a:cs typeface="Rockwell"/>
              </a:rPr>
              <a:t>&lt;START&gt;</a:t>
            </a:r>
          </a:p>
        </p:txBody>
      </p:sp>
      <p:sp>
        <p:nvSpPr>
          <p:cNvPr id="70" name="Isosceles Triangle 69"/>
          <p:cNvSpPr/>
          <p:nvPr/>
        </p:nvSpPr>
        <p:spPr>
          <a:xfrm rot="5400000" flipV="1">
            <a:off x="3331369" y="5236369"/>
            <a:ext cx="952500" cy="43021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" name="Isosceles Triangle 70"/>
          <p:cNvSpPr/>
          <p:nvPr/>
        </p:nvSpPr>
        <p:spPr>
          <a:xfrm rot="5400000">
            <a:off x="1172369" y="5245894"/>
            <a:ext cx="952500" cy="41116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2" name="Trapezoid 71"/>
          <p:cNvSpPr/>
          <p:nvPr/>
        </p:nvSpPr>
        <p:spPr>
          <a:xfrm flipV="1">
            <a:off x="3576638" y="4100513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3" name="Trapezoid 72"/>
          <p:cNvSpPr/>
          <p:nvPr/>
        </p:nvSpPr>
        <p:spPr>
          <a:xfrm flipV="1">
            <a:off x="1997075" y="4103688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891600" y="4975205"/>
          <a:ext cx="557426" cy="1069844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1997765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3597127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4022610" y="4985447"/>
          <a:ext cx="557426" cy="1069844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891A7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3891A7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1125538"/>
            <a:ext cx="8229600" cy="785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2400">
                <a:latin typeface="Candara" pitchFamily="34" charset="0"/>
              </a:rPr>
              <a:t>Conditional distribution over tags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>
                <a:latin typeface="Candara" pitchFamily="34" charset="0"/>
              </a:rPr>
              <a:t>given</a:t>
            </a:r>
            <a:r>
              <a:rPr lang="en-US" sz="2400">
                <a:latin typeface="Candara" pitchFamily="34" charset="0"/>
              </a:rPr>
              <a:t> words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>
                <a:latin typeface="Candara" pitchFamily="34" charset="0"/>
              </a:rPr>
              <a:t>.</a:t>
            </a:r>
          </a:p>
          <a:p>
            <a:pPr algn="ctr">
              <a:buFont typeface="Arial" charset="0"/>
              <a:buNone/>
              <a:defRPr/>
            </a:pPr>
            <a:r>
              <a:rPr lang="en-US" sz="2400">
                <a:latin typeface="Candara" pitchFamily="34" charset="0"/>
              </a:rPr>
              <a:t>The factors and Z are now specific to the sentence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>
                <a:latin typeface="Candara" pitchFamily="34" charset="0"/>
              </a:rPr>
              <a:t>.</a:t>
            </a:r>
          </a:p>
        </p:txBody>
      </p:sp>
      <p:pic>
        <p:nvPicPr>
          <p:cNvPr id="33838" name="Picture 59" descr="canstock136118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2663" y="5445125"/>
            <a:ext cx="142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7" name="Picture 63" descr="ql_c63eeb1a4596fe969f59450fc9015e97_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8488" y="1976438"/>
            <a:ext cx="2587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5"/>
          <p:cNvSpPr txBox="1">
            <a:spLocks noChangeArrowheads="1"/>
          </p:cNvSpPr>
          <p:nvPr/>
        </p:nvSpPr>
        <p:spPr bwMode="auto">
          <a:xfrm>
            <a:off x="457200" y="1976438"/>
            <a:ext cx="8420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Rockwell"/>
                <a:ea typeface="Rockwell"/>
                <a:cs typeface="Rockwell"/>
              </a:rPr>
              <a:t>n, v, p, d, </a:t>
            </a:r>
            <a:r>
              <a:rPr lang="en-US" sz="1800" dirty="0" smtClean="0">
                <a:latin typeface="Rockwell"/>
                <a:ea typeface="Rockwell"/>
                <a:cs typeface="Rockwell"/>
              </a:rPr>
              <a:t>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dirty="0" smtClean="0">
                <a:latin typeface="Rockwell"/>
                <a:ea typeface="Rockwell"/>
                <a:cs typeface="Rockwell"/>
              </a:rPr>
              <a:t> </a:t>
            </a:r>
            <a:r>
              <a:rPr lang="en-US" sz="1800" dirty="0">
                <a:latin typeface="Rockwell"/>
                <a:ea typeface="Rockwell"/>
                <a:cs typeface="Rockwell"/>
              </a:rPr>
              <a:t>time, flies, like, an, arrow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=       </a:t>
            </a:r>
            <a:r>
              <a:rPr lang="en-US" sz="2800" dirty="0">
                <a:latin typeface="Candara" pitchFamily="34" charset="0"/>
                <a:cs typeface="Times New Roman" pitchFamily="18" charset="0"/>
              </a:rPr>
              <a:t>(4 * 8 * 5 * 3 * …)</a:t>
            </a:r>
          </a:p>
        </p:txBody>
      </p:sp>
    </p:spTree>
    <p:extLst>
      <p:ext uri="{BB962C8B-B14F-4D97-AF65-F5344CB8AC3E}">
        <p14:creationId xmlns:p14="http://schemas.microsoft.com/office/powerpoint/2010/main" val="5140228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How General Are Factor Graphs?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457200" y="1211263"/>
            <a:ext cx="8686800" cy="5497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Factor graphs can be used to describe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00FF"/>
                </a:solidFill>
              </a:rPr>
              <a:t>Markov Random Fields</a:t>
            </a:r>
            <a:r>
              <a:rPr lang="en-US" smtClean="0"/>
              <a:t> </a:t>
            </a:r>
            <a:r>
              <a:rPr lang="en-US" sz="2000" smtClean="0"/>
              <a:t>(undirected graphical models)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i.e., log-linear models over a tuple of variables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00FF"/>
                </a:solidFill>
              </a:rPr>
              <a:t>Conditional Random Fields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00FF"/>
                </a:solidFill>
              </a:rPr>
              <a:t>Bayesian Networks</a:t>
            </a:r>
            <a:r>
              <a:rPr lang="en-US" smtClean="0"/>
              <a:t> </a:t>
            </a:r>
            <a:r>
              <a:rPr lang="en-US" sz="2000" smtClean="0"/>
              <a:t>(directed graphical models)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i="1" smtClean="0"/>
              <a:t>Inference</a:t>
            </a:r>
            <a:r>
              <a:rPr lang="en-US" smtClean="0"/>
              <a:t> treats all of these interchangeably.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Convert your model to a factor graph first.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Pearl (1988) gave key strategies for </a:t>
            </a:r>
            <a:r>
              <a:rPr lang="en-US" i="1" smtClean="0"/>
              <a:t>exact</a:t>
            </a:r>
            <a:r>
              <a:rPr lang="en-US" smtClean="0"/>
              <a:t> inference:</a:t>
            </a:r>
          </a:p>
          <a:p>
            <a:pPr lvl="2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Belief propagation</a:t>
            </a:r>
            <a:r>
              <a:rPr lang="en-US" smtClean="0"/>
              <a:t>, for inference on </a:t>
            </a:r>
            <a:r>
              <a:rPr lang="en-US" i="1" smtClean="0"/>
              <a:t>acyclic</a:t>
            </a:r>
            <a:r>
              <a:rPr lang="en-US" smtClean="0"/>
              <a:t> graphs</a:t>
            </a:r>
          </a:p>
          <a:p>
            <a:pPr lvl="2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Junction tree algorithm</a:t>
            </a:r>
            <a:r>
              <a:rPr lang="en-US" smtClean="0"/>
              <a:t>, for making </a:t>
            </a:r>
            <a:r>
              <a:rPr lang="en-US" i="1" smtClean="0"/>
              <a:t>any</a:t>
            </a:r>
            <a:r>
              <a:rPr lang="en-US" smtClean="0"/>
              <a:t> graph acyclic</a:t>
            </a:r>
            <a:br>
              <a:rPr lang="en-US" smtClean="0"/>
            </a:br>
            <a:r>
              <a:rPr lang="en-US" smtClean="0"/>
              <a:t>(by merging variables and factors: blows up the runtime)</a:t>
            </a:r>
          </a:p>
        </p:txBody>
      </p:sp>
    </p:spTree>
    <p:extLst>
      <p:ext uri="{BB962C8B-B14F-4D97-AF65-F5344CB8AC3E}">
        <p14:creationId xmlns:p14="http://schemas.microsoft.com/office/powerpoint/2010/main" val="87260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Factor Graph Notation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C83BD1-0745-42AC-A90E-770F6A43ABD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Content Placeholder 110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Variables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accent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3"/>
                </a:solidFill>
              </a:rPr>
              <a:t>Factors</a:t>
            </a:r>
            <a:r>
              <a:rPr lang="en-US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96288" y="4122935"/>
            <a:ext cx="4121001" cy="2688352"/>
            <a:chOff x="96288" y="3943547"/>
            <a:chExt cx="4283891" cy="2794614"/>
          </a:xfrm>
          <a:solidFill>
            <a:schemeClr val="bg1"/>
          </a:solidFill>
        </p:grpSpPr>
        <p:sp>
          <p:nvSpPr>
            <p:cNvPr id="69" name="TextBox 68"/>
            <p:cNvSpPr txBox="1"/>
            <p:nvPr/>
          </p:nvSpPr>
          <p:spPr>
            <a:xfrm>
              <a:off x="96288" y="3943547"/>
              <a:ext cx="4283891" cy="279461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atin typeface="+mn-lt"/>
                  <a:cs typeface="+mn-cs"/>
                </a:rPr>
                <a:t>Joint Distribution</a:t>
              </a:r>
            </a:p>
          </p:txBody>
        </p:sp>
        <p:pic>
          <p:nvPicPr>
            <p:cNvPr id="70" name="Picture 69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0247" y="4907755"/>
              <a:ext cx="4178300" cy="1155700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32773" name="Picture 7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2938463"/>
            <a:ext cx="2730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7" descr="ql_47aa2ee3f53a16ed3701df244e894c0b_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3663" y="1803400"/>
            <a:ext cx="4791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52" descr="ql_7fe5f871dee48758d09424a2f757ce33_l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413" y="3568700"/>
            <a:ext cx="4486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6" name="Group 158"/>
          <p:cNvGrpSpPr>
            <a:grpSpLocks/>
          </p:cNvGrpSpPr>
          <p:nvPr/>
        </p:nvGrpSpPr>
        <p:grpSpPr bwMode="auto">
          <a:xfrm>
            <a:off x="4217988" y="1296988"/>
            <a:ext cx="7113587" cy="5178425"/>
            <a:chOff x="2657" y="817"/>
            <a:chExt cx="4481" cy="3262"/>
          </a:xfrm>
        </p:grpSpPr>
        <p:sp>
          <p:nvSpPr>
            <p:cNvPr id="74" name="Oval 73"/>
            <p:cNvSpPr/>
            <p:nvPr/>
          </p:nvSpPr>
          <p:spPr>
            <a:xfrm>
              <a:off x="2876" y="3031"/>
              <a:ext cx="301" cy="30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4" idx="4"/>
              <a:endCxn id="75" idx="0"/>
            </p:cNvCxnSpPr>
            <p:nvPr/>
          </p:nvCxnSpPr>
          <p:spPr>
            <a:xfrm>
              <a:off x="3027" y="3336"/>
              <a:ext cx="6" cy="30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4" idx="6"/>
              <a:endCxn id="79" idx="2"/>
            </p:cNvCxnSpPr>
            <p:nvPr/>
          </p:nvCxnSpPr>
          <p:spPr>
            <a:xfrm>
              <a:off x="3177" y="3184"/>
              <a:ext cx="6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794" y="3031"/>
              <a:ext cx="301" cy="30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1" name="Straight Connector 80"/>
            <p:cNvCxnSpPr>
              <a:stCxn id="79" idx="4"/>
              <a:endCxn id="80" idx="0"/>
            </p:cNvCxnSpPr>
            <p:nvPr/>
          </p:nvCxnSpPr>
          <p:spPr>
            <a:xfrm>
              <a:off x="3945" y="3336"/>
              <a:ext cx="6" cy="30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6"/>
              <a:endCxn id="84" idx="2"/>
            </p:cNvCxnSpPr>
            <p:nvPr/>
          </p:nvCxnSpPr>
          <p:spPr>
            <a:xfrm flipV="1">
              <a:off x="4095" y="3182"/>
              <a:ext cx="632" cy="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4727" y="3030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6" name="Straight Connector 85"/>
            <p:cNvCxnSpPr>
              <a:stCxn id="84" idx="4"/>
              <a:endCxn id="85" idx="0"/>
            </p:cNvCxnSpPr>
            <p:nvPr/>
          </p:nvCxnSpPr>
          <p:spPr>
            <a:xfrm>
              <a:off x="4877" y="3334"/>
              <a:ext cx="6" cy="30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6"/>
              <a:endCxn id="89" idx="2"/>
            </p:cNvCxnSpPr>
            <p:nvPr/>
          </p:nvCxnSpPr>
          <p:spPr>
            <a:xfrm>
              <a:off x="5027" y="3182"/>
              <a:ext cx="622" cy="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5649" y="3031"/>
              <a:ext cx="301" cy="30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32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1" name="Straight Connector 90"/>
            <p:cNvCxnSpPr>
              <a:stCxn id="89" idx="4"/>
              <a:endCxn id="90" idx="0"/>
            </p:cNvCxnSpPr>
            <p:nvPr/>
          </p:nvCxnSpPr>
          <p:spPr>
            <a:xfrm>
              <a:off x="5800" y="3336"/>
              <a:ext cx="6" cy="30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9" idx="6"/>
              <a:endCxn id="94" idx="2"/>
            </p:cNvCxnSpPr>
            <p:nvPr/>
          </p:nvCxnSpPr>
          <p:spPr>
            <a:xfrm flipV="1">
              <a:off x="5950" y="3182"/>
              <a:ext cx="618" cy="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6185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6568" y="3030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650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6" name="Straight Connector 95"/>
            <p:cNvCxnSpPr>
              <a:stCxn id="94" idx="4"/>
              <a:endCxn id="95" idx="0"/>
            </p:cNvCxnSpPr>
            <p:nvPr/>
          </p:nvCxnSpPr>
          <p:spPr>
            <a:xfrm>
              <a:off x="6718" y="3334"/>
              <a:ext cx="6" cy="30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98" name="Group 96"/>
            <p:cNvGrpSpPr>
              <a:grpSpLocks/>
            </p:cNvGrpSpPr>
            <p:nvPr/>
          </p:nvGrpSpPr>
          <p:grpSpPr bwMode="auto">
            <a:xfrm>
              <a:off x="2657" y="3873"/>
              <a:ext cx="4481" cy="206"/>
              <a:chOff x="492120" y="3950977"/>
              <a:chExt cx="8067290" cy="370958"/>
            </a:xfrm>
          </p:grpSpPr>
          <p:sp>
            <p:nvSpPr>
              <p:cNvPr id="32886" name="TextBox 117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32887" name="TextBox 118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32888" name="TextBox 119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32889" name="TextBox 120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32890" name="TextBox 121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98" name="Oval 97"/>
            <p:cNvSpPr/>
            <p:nvPr/>
          </p:nvSpPr>
          <p:spPr>
            <a:xfrm>
              <a:off x="5980" y="2413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058" y="2796"/>
              <a:ext cx="148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0" name="Straight Connector 99"/>
            <p:cNvCxnSpPr>
              <a:stCxn id="99" idx="1"/>
              <a:endCxn id="89" idx="0"/>
            </p:cNvCxnSpPr>
            <p:nvPr/>
          </p:nvCxnSpPr>
          <p:spPr>
            <a:xfrm flipH="1">
              <a:off x="5800" y="2870"/>
              <a:ext cx="258" cy="16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9" idx="0"/>
              <a:endCxn id="98" idx="4"/>
            </p:cNvCxnSpPr>
            <p:nvPr/>
          </p:nvCxnSpPr>
          <p:spPr>
            <a:xfrm flipH="1" flipV="1">
              <a:off x="6130" y="2717"/>
              <a:ext cx="2" cy="7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9" idx="3"/>
              <a:endCxn id="94" idx="0"/>
            </p:cNvCxnSpPr>
            <p:nvPr/>
          </p:nvCxnSpPr>
          <p:spPr>
            <a:xfrm>
              <a:off x="6206" y="2870"/>
              <a:ext cx="512" cy="16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4823" y="1319"/>
              <a:ext cx="301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5" name="Straight Connector 104"/>
            <p:cNvCxnSpPr>
              <a:stCxn id="104" idx="1"/>
              <a:endCxn id="79" idx="0"/>
            </p:cNvCxnSpPr>
            <p:nvPr/>
          </p:nvCxnSpPr>
          <p:spPr>
            <a:xfrm flipH="1">
              <a:off x="3945" y="1776"/>
              <a:ext cx="956" cy="125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4" idx="0"/>
              <a:endCxn id="103" idx="4"/>
            </p:cNvCxnSpPr>
            <p:nvPr/>
          </p:nvCxnSpPr>
          <p:spPr>
            <a:xfrm flipH="1" flipV="1">
              <a:off x="4973" y="1623"/>
              <a:ext cx="2" cy="7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4" idx="3"/>
              <a:endCxn id="108" idx="0"/>
            </p:cNvCxnSpPr>
            <p:nvPr/>
          </p:nvCxnSpPr>
          <p:spPr>
            <a:xfrm>
              <a:off x="5048" y="1776"/>
              <a:ext cx="518" cy="7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5416" y="1847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0" name="Straight Connector 109"/>
            <p:cNvCxnSpPr>
              <a:stCxn id="109" idx="1"/>
              <a:endCxn id="84" idx="0"/>
            </p:cNvCxnSpPr>
            <p:nvPr/>
          </p:nvCxnSpPr>
          <p:spPr>
            <a:xfrm flipH="1">
              <a:off x="4877" y="2314"/>
              <a:ext cx="617" cy="7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9" idx="0"/>
              <a:endCxn id="108" idx="4"/>
            </p:cNvCxnSpPr>
            <p:nvPr/>
          </p:nvCxnSpPr>
          <p:spPr>
            <a:xfrm flipH="1" flipV="1">
              <a:off x="5566" y="2151"/>
              <a:ext cx="1" cy="8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9" idx="3"/>
              <a:endCxn id="98" idx="0"/>
            </p:cNvCxnSpPr>
            <p:nvPr/>
          </p:nvCxnSpPr>
          <p:spPr>
            <a:xfrm>
              <a:off x="5641" y="2314"/>
              <a:ext cx="489" cy="9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4190" y="817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5" name="Straight Connector 114"/>
            <p:cNvCxnSpPr>
              <a:stCxn id="114" idx="1"/>
              <a:endCxn id="74" idx="0"/>
            </p:cNvCxnSpPr>
            <p:nvPr/>
          </p:nvCxnSpPr>
          <p:spPr>
            <a:xfrm flipH="1">
              <a:off x="3027" y="1274"/>
              <a:ext cx="1241" cy="17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4" idx="0"/>
              <a:endCxn id="113" idx="4"/>
            </p:cNvCxnSpPr>
            <p:nvPr/>
          </p:nvCxnSpPr>
          <p:spPr>
            <a:xfrm flipH="1" flipV="1">
              <a:off x="4340" y="1121"/>
              <a:ext cx="2" cy="7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4" idx="3"/>
              <a:endCxn id="103" idx="0"/>
            </p:cNvCxnSpPr>
            <p:nvPr/>
          </p:nvCxnSpPr>
          <p:spPr>
            <a:xfrm>
              <a:off x="4415" y="1274"/>
              <a:ext cx="558" cy="4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89"/>
            <p:cNvSpPr/>
            <p:nvPr/>
          </p:nvSpPr>
          <p:spPr>
            <a:xfrm>
              <a:off x="5732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94"/>
            <p:cNvSpPr/>
            <p:nvPr/>
          </p:nvSpPr>
          <p:spPr>
            <a:xfrm>
              <a:off x="6650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Rectangle 89"/>
            <p:cNvSpPr/>
            <p:nvPr/>
          </p:nvSpPr>
          <p:spPr>
            <a:xfrm>
              <a:off x="5732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00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01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02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003" name="Rectangle 92"/>
            <p:cNvSpPr/>
            <p:nvPr/>
          </p:nvSpPr>
          <p:spPr>
            <a:xfrm>
              <a:off x="6185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04" name="Rectangle 94"/>
            <p:cNvSpPr/>
            <p:nvPr/>
          </p:nvSpPr>
          <p:spPr>
            <a:xfrm>
              <a:off x="6650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05" name="Rectangle 89"/>
            <p:cNvSpPr/>
            <p:nvPr/>
          </p:nvSpPr>
          <p:spPr>
            <a:xfrm>
              <a:off x="5732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06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07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08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09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10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011" name="Rectangle 98"/>
            <p:cNvSpPr/>
            <p:nvPr/>
          </p:nvSpPr>
          <p:spPr>
            <a:xfrm>
              <a:off x="6067" y="2796"/>
              <a:ext cx="148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12" name="Rectangle 92"/>
            <p:cNvSpPr/>
            <p:nvPr/>
          </p:nvSpPr>
          <p:spPr>
            <a:xfrm>
              <a:off x="6194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13" name="Rectangle 94"/>
            <p:cNvSpPr/>
            <p:nvPr/>
          </p:nvSpPr>
          <p:spPr>
            <a:xfrm>
              <a:off x="665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14" name="Rectangle 89"/>
            <p:cNvSpPr/>
            <p:nvPr/>
          </p:nvSpPr>
          <p:spPr>
            <a:xfrm>
              <a:off x="5741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15" name="Rectangle 84"/>
            <p:cNvSpPr/>
            <p:nvPr/>
          </p:nvSpPr>
          <p:spPr>
            <a:xfrm>
              <a:off x="4818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16" name="Rectangle 79"/>
            <p:cNvSpPr/>
            <p:nvPr/>
          </p:nvSpPr>
          <p:spPr>
            <a:xfrm>
              <a:off x="3886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17" name="Rectangle 77"/>
            <p:cNvSpPr/>
            <p:nvPr/>
          </p:nvSpPr>
          <p:spPr>
            <a:xfrm>
              <a:off x="3421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18" name="Rectangle 74"/>
            <p:cNvSpPr/>
            <p:nvPr/>
          </p:nvSpPr>
          <p:spPr>
            <a:xfrm>
              <a:off x="2968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19" name="Rectangle 113"/>
            <p:cNvSpPr/>
            <p:nvPr/>
          </p:nvSpPr>
          <p:spPr>
            <a:xfrm>
              <a:off x="4277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020" name="Rectangle 98"/>
            <p:cNvSpPr/>
            <p:nvPr/>
          </p:nvSpPr>
          <p:spPr>
            <a:xfrm>
              <a:off x="6075" y="2796"/>
              <a:ext cx="148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21" name="Rectangle 92"/>
            <p:cNvSpPr/>
            <p:nvPr/>
          </p:nvSpPr>
          <p:spPr>
            <a:xfrm>
              <a:off x="620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22" name="Rectangle 94"/>
            <p:cNvSpPr/>
            <p:nvPr/>
          </p:nvSpPr>
          <p:spPr>
            <a:xfrm>
              <a:off x="6667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023" name="Rectangle 89"/>
            <p:cNvSpPr/>
            <p:nvPr/>
          </p:nvSpPr>
          <p:spPr>
            <a:xfrm>
              <a:off x="574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25" name="Rectangle 84"/>
            <p:cNvSpPr/>
            <p:nvPr/>
          </p:nvSpPr>
          <p:spPr>
            <a:xfrm>
              <a:off x="4826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26" name="Rectangle 79"/>
            <p:cNvSpPr/>
            <p:nvPr/>
          </p:nvSpPr>
          <p:spPr>
            <a:xfrm>
              <a:off x="3894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27" name="Rectangle 77"/>
            <p:cNvSpPr/>
            <p:nvPr/>
          </p:nvSpPr>
          <p:spPr>
            <a:xfrm>
              <a:off x="3429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28" name="Rectangle 74"/>
            <p:cNvSpPr/>
            <p:nvPr/>
          </p:nvSpPr>
          <p:spPr>
            <a:xfrm>
              <a:off x="2976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029" name="Rectangle 113"/>
            <p:cNvSpPr/>
            <p:nvPr/>
          </p:nvSpPr>
          <p:spPr>
            <a:xfrm>
              <a:off x="4285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031" name="Rectangle 98"/>
            <p:cNvSpPr/>
            <p:nvPr/>
          </p:nvSpPr>
          <p:spPr>
            <a:xfrm>
              <a:off x="6075" y="2798"/>
              <a:ext cx="148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92"/>
            <p:cNvSpPr/>
            <p:nvPr/>
          </p:nvSpPr>
          <p:spPr>
            <a:xfrm>
              <a:off x="6202" y="3105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89"/>
            <p:cNvSpPr/>
            <p:nvPr/>
          </p:nvSpPr>
          <p:spPr>
            <a:xfrm>
              <a:off x="5749" y="3646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84"/>
            <p:cNvSpPr/>
            <p:nvPr/>
          </p:nvSpPr>
          <p:spPr>
            <a:xfrm>
              <a:off x="4826" y="3645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{3}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79"/>
            <p:cNvSpPr/>
            <p:nvPr/>
          </p:nvSpPr>
          <p:spPr>
            <a:xfrm>
              <a:off x="3894" y="3646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{2}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77"/>
            <p:cNvSpPr/>
            <p:nvPr/>
          </p:nvSpPr>
          <p:spPr>
            <a:xfrm>
              <a:off x="3356" y="3105"/>
              <a:ext cx="292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{1,2}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74"/>
            <p:cNvSpPr/>
            <p:nvPr/>
          </p:nvSpPr>
          <p:spPr>
            <a:xfrm>
              <a:off x="2976" y="3646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113"/>
            <p:cNvSpPr/>
            <p:nvPr/>
          </p:nvSpPr>
          <p:spPr>
            <a:xfrm>
              <a:off x="4222" y="1202"/>
              <a:ext cx="272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13"/>
            <p:cNvSpPr/>
            <p:nvPr/>
          </p:nvSpPr>
          <p:spPr>
            <a:xfrm>
              <a:off x="4838" y="1699"/>
              <a:ext cx="272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{2,7,8}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13"/>
            <p:cNvSpPr/>
            <p:nvPr/>
          </p:nvSpPr>
          <p:spPr>
            <a:xfrm>
              <a:off x="5424" y="2208"/>
              <a:ext cx="272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{3,6,7}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Rectangle 77"/>
            <p:cNvSpPr/>
            <p:nvPr/>
          </p:nvSpPr>
          <p:spPr>
            <a:xfrm>
              <a:off x="4272" y="3108"/>
              <a:ext cx="292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{2,3}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Rectangle 77"/>
            <p:cNvSpPr/>
            <p:nvPr/>
          </p:nvSpPr>
          <p:spPr>
            <a:xfrm>
              <a:off x="5184" y="3102"/>
              <a:ext cx="292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{3,4}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67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70"/>
          <p:cNvGrpSpPr>
            <a:grpSpLocks/>
          </p:cNvGrpSpPr>
          <p:nvPr/>
        </p:nvGrpSpPr>
        <p:grpSpPr bwMode="auto">
          <a:xfrm>
            <a:off x="4217988" y="1296988"/>
            <a:ext cx="7113587" cy="5178425"/>
            <a:chOff x="2657" y="817"/>
            <a:chExt cx="4481" cy="3262"/>
          </a:xfrm>
        </p:grpSpPr>
        <p:sp>
          <p:nvSpPr>
            <p:cNvPr id="74" name="Oval 73"/>
            <p:cNvSpPr/>
            <p:nvPr/>
          </p:nvSpPr>
          <p:spPr>
            <a:xfrm>
              <a:off x="2876" y="3031"/>
              <a:ext cx="301" cy="30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4" idx="4"/>
              <a:endCxn id="75" idx="0"/>
            </p:cNvCxnSpPr>
            <p:nvPr/>
          </p:nvCxnSpPr>
          <p:spPr>
            <a:xfrm>
              <a:off x="3027" y="3336"/>
              <a:ext cx="6" cy="30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4" idx="6"/>
              <a:endCxn id="79" idx="2"/>
            </p:cNvCxnSpPr>
            <p:nvPr/>
          </p:nvCxnSpPr>
          <p:spPr>
            <a:xfrm>
              <a:off x="3177" y="3184"/>
              <a:ext cx="6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794" y="3031"/>
              <a:ext cx="301" cy="30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1" name="Straight Connector 80"/>
            <p:cNvCxnSpPr>
              <a:stCxn id="79" idx="4"/>
              <a:endCxn id="80" idx="0"/>
            </p:cNvCxnSpPr>
            <p:nvPr/>
          </p:nvCxnSpPr>
          <p:spPr>
            <a:xfrm>
              <a:off x="3945" y="3336"/>
              <a:ext cx="6" cy="30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6"/>
              <a:endCxn id="84" idx="2"/>
            </p:cNvCxnSpPr>
            <p:nvPr/>
          </p:nvCxnSpPr>
          <p:spPr>
            <a:xfrm flipV="1">
              <a:off x="4095" y="3182"/>
              <a:ext cx="632" cy="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4727" y="3030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6" name="Straight Connector 85"/>
            <p:cNvCxnSpPr>
              <a:stCxn id="84" idx="4"/>
              <a:endCxn id="85" idx="0"/>
            </p:cNvCxnSpPr>
            <p:nvPr/>
          </p:nvCxnSpPr>
          <p:spPr>
            <a:xfrm>
              <a:off x="4877" y="3334"/>
              <a:ext cx="6" cy="30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6"/>
              <a:endCxn id="89" idx="2"/>
            </p:cNvCxnSpPr>
            <p:nvPr/>
          </p:nvCxnSpPr>
          <p:spPr>
            <a:xfrm>
              <a:off x="5027" y="3182"/>
              <a:ext cx="622" cy="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5649" y="3031"/>
              <a:ext cx="301" cy="30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32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1" name="Straight Connector 90"/>
            <p:cNvCxnSpPr>
              <a:stCxn id="89" idx="4"/>
              <a:endCxn id="90" idx="0"/>
            </p:cNvCxnSpPr>
            <p:nvPr/>
          </p:nvCxnSpPr>
          <p:spPr>
            <a:xfrm>
              <a:off x="5800" y="3336"/>
              <a:ext cx="6" cy="30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9" idx="6"/>
              <a:endCxn id="94" idx="2"/>
            </p:cNvCxnSpPr>
            <p:nvPr/>
          </p:nvCxnSpPr>
          <p:spPr>
            <a:xfrm flipV="1">
              <a:off x="5950" y="3182"/>
              <a:ext cx="618" cy="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6185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6568" y="3030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650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6" name="Straight Connector 95"/>
            <p:cNvCxnSpPr>
              <a:stCxn id="94" idx="4"/>
              <a:endCxn id="95" idx="0"/>
            </p:cNvCxnSpPr>
            <p:nvPr/>
          </p:nvCxnSpPr>
          <p:spPr>
            <a:xfrm>
              <a:off x="6718" y="3334"/>
              <a:ext cx="6" cy="30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32" name="Group 96"/>
            <p:cNvGrpSpPr>
              <a:grpSpLocks/>
            </p:cNvGrpSpPr>
            <p:nvPr/>
          </p:nvGrpSpPr>
          <p:grpSpPr bwMode="auto">
            <a:xfrm>
              <a:off x="2657" y="3873"/>
              <a:ext cx="4481" cy="206"/>
              <a:chOff x="492120" y="3950977"/>
              <a:chExt cx="8067290" cy="370958"/>
            </a:xfrm>
          </p:grpSpPr>
          <p:sp>
            <p:nvSpPr>
              <p:cNvPr id="33920" name="TextBox 117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33921" name="TextBox 118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33922" name="TextBox 119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33923" name="TextBox 120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33924" name="TextBox 121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98" name="Oval 97"/>
            <p:cNvSpPr/>
            <p:nvPr/>
          </p:nvSpPr>
          <p:spPr>
            <a:xfrm>
              <a:off x="5980" y="2413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058" y="2796"/>
              <a:ext cx="148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0" name="Straight Connector 99"/>
            <p:cNvCxnSpPr>
              <a:stCxn id="99" idx="1"/>
              <a:endCxn id="89" idx="0"/>
            </p:cNvCxnSpPr>
            <p:nvPr/>
          </p:nvCxnSpPr>
          <p:spPr>
            <a:xfrm flipH="1">
              <a:off x="5800" y="2870"/>
              <a:ext cx="258" cy="16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9" idx="0"/>
              <a:endCxn id="98" idx="4"/>
            </p:cNvCxnSpPr>
            <p:nvPr/>
          </p:nvCxnSpPr>
          <p:spPr>
            <a:xfrm flipH="1" flipV="1">
              <a:off x="6130" y="2717"/>
              <a:ext cx="2" cy="7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9" idx="3"/>
              <a:endCxn id="94" idx="0"/>
            </p:cNvCxnSpPr>
            <p:nvPr/>
          </p:nvCxnSpPr>
          <p:spPr>
            <a:xfrm>
              <a:off x="6206" y="2870"/>
              <a:ext cx="512" cy="16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4823" y="1319"/>
              <a:ext cx="301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5" name="Straight Connector 104"/>
            <p:cNvCxnSpPr>
              <a:endCxn id="79" idx="0"/>
            </p:cNvCxnSpPr>
            <p:nvPr/>
          </p:nvCxnSpPr>
          <p:spPr>
            <a:xfrm flipH="1">
              <a:off x="3945" y="1776"/>
              <a:ext cx="956" cy="125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103" idx="4"/>
            </p:cNvCxnSpPr>
            <p:nvPr/>
          </p:nvCxnSpPr>
          <p:spPr>
            <a:xfrm flipH="1" flipV="1">
              <a:off x="4973" y="1623"/>
              <a:ext cx="2" cy="7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108" idx="0"/>
            </p:cNvCxnSpPr>
            <p:nvPr/>
          </p:nvCxnSpPr>
          <p:spPr>
            <a:xfrm>
              <a:off x="5048" y="1776"/>
              <a:ext cx="518" cy="7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5416" y="1847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0" name="Straight Connector 109"/>
            <p:cNvCxnSpPr>
              <a:endCxn id="84" idx="0"/>
            </p:cNvCxnSpPr>
            <p:nvPr/>
          </p:nvCxnSpPr>
          <p:spPr>
            <a:xfrm flipH="1">
              <a:off x="4877" y="2314"/>
              <a:ext cx="617" cy="7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108" idx="4"/>
            </p:cNvCxnSpPr>
            <p:nvPr/>
          </p:nvCxnSpPr>
          <p:spPr>
            <a:xfrm flipH="1" flipV="1">
              <a:off x="5566" y="2151"/>
              <a:ext cx="1" cy="8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endCxn id="98" idx="0"/>
            </p:cNvCxnSpPr>
            <p:nvPr/>
          </p:nvCxnSpPr>
          <p:spPr>
            <a:xfrm>
              <a:off x="5641" y="2314"/>
              <a:ext cx="489" cy="9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4190" y="817"/>
              <a:ext cx="300" cy="3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5" name="Straight Connector 114"/>
            <p:cNvCxnSpPr>
              <a:stCxn id="114" idx="1"/>
              <a:endCxn id="74" idx="0"/>
            </p:cNvCxnSpPr>
            <p:nvPr/>
          </p:nvCxnSpPr>
          <p:spPr>
            <a:xfrm flipH="1">
              <a:off x="3027" y="1274"/>
              <a:ext cx="1241" cy="17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4" idx="0"/>
              <a:endCxn id="113" idx="4"/>
            </p:cNvCxnSpPr>
            <p:nvPr/>
          </p:nvCxnSpPr>
          <p:spPr>
            <a:xfrm flipH="1" flipV="1">
              <a:off x="4340" y="1121"/>
              <a:ext cx="2" cy="7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4" idx="3"/>
              <a:endCxn id="103" idx="0"/>
            </p:cNvCxnSpPr>
            <p:nvPr/>
          </p:nvCxnSpPr>
          <p:spPr>
            <a:xfrm>
              <a:off x="4415" y="1274"/>
              <a:ext cx="558" cy="4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89"/>
            <p:cNvSpPr/>
            <p:nvPr/>
          </p:nvSpPr>
          <p:spPr>
            <a:xfrm>
              <a:off x="5732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94"/>
            <p:cNvSpPr/>
            <p:nvPr/>
          </p:nvSpPr>
          <p:spPr>
            <a:xfrm>
              <a:off x="6650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89"/>
            <p:cNvSpPr/>
            <p:nvPr/>
          </p:nvSpPr>
          <p:spPr>
            <a:xfrm>
              <a:off x="5732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4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5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92"/>
            <p:cNvSpPr/>
            <p:nvPr/>
          </p:nvSpPr>
          <p:spPr>
            <a:xfrm>
              <a:off x="6185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8" name="Rectangle 94"/>
            <p:cNvSpPr/>
            <p:nvPr/>
          </p:nvSpPr>
          <p:spPr>
            <a:xfrm>
              <a:off x="6650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Rectangle 89"/>
            <p:cNvSpPr/>
            <p:nvPr/>
          </p:nvSpPr>
          <p:spPr>
            <a:xfrm>
              <a:off x="5732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" name="Rectangle 84"/>
            <p:cNvSpPr/>
            <p:nvPr/>
          </p:nvSpPr>
          <p:spPr>
            <a:xfrm>
              <a:off x="480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1" name="Rectangle 79"/>
            <p:cNvSpPr/>
            <p:nvPr/>
          </p:nvSpPr>
          <p:spPr>
            <a:xfrm>
              <a:off x="3877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Rectangle 77"/>
            <p:cNvSpPr/>
            <p:nvPr/>
          </p:nvSpPr>
          <p:spPr>
            <a:xfrm>
              <a:off x="341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3" name="Rectangle 74"/>
            <p:cNvSpPr/>
            <p:nvPr/>
          </p:nvSpPr>
          <p:spPr>
            <a:xfrm>
              <a:off x="295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4" name="Rectangle 113"/>
            <p:cNvSpPr/>
            <p:nvPr/>
          </p:nvSpPr>
          <p:spPr>
            <a:xfrm>
              <a:off x="4268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98"/>
            <p:cNvSpPr/>
            <p:nvPr/>
          </p:nvSpPr>
          <p:spPr>
            <a:xfrm>
              <a:off x="6067" y="2796"/>
              <a:ext cx="148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Rectangle 92"/>
            <p:cNvSpPr/>
            <p:nvPr/>
          </p:nvSpPr>
          <p:spPr>
            <a:xfrm>
              <a:off x="6194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Rectangle 94"/>
            <p:cNvSpPr/>
            <p:nvPr/>
          </p:nvSpPr>
          <p:spPr>
            <a:xfrm>
              <a:off x="6659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Rectangle 89"/>
            <p:cNvSpPr/>
            <p:nvPr/>
          </p:nvSpPr>
          <p:spPr>
            <a:xfrm>
              <a:off x="5741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Rectangle 84"/>
            <p:cNvSpPr/>
            <p:nvPr/>
          </p:nvSpPr>
          <p:spPr>
            <a:xfrm>
              <a:off x="4818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Rectangle 79"/>
            <p:cNvSpPr/>
            <p:nvPr/>
          </p:nvSpPr>
          <p:spPr>
            <a:xfrm>
              <a:off x="3886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Rectangle 77"/>
            <p:cNvSpPr/>
            <p:nvPr/>
          </p:nvSpPr>
          <p:spPr>
            <a:xfrm>
              <a:off x="3421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Rectangle 74"/>
            <p:cNvSpPr/>
            <p:nvPr/>
          </p:nvSpPr>
          <p:spPr>
            <a:xfrm>
              <a:off x="2968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Rectangle 113"/>
            <p:cNvSpPr/>
            <p:nvPr/>
          </p:nvSpPr>
          <p:spPr>
            <a:xfrm>
              <a:off x="4277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98"/>
            <p:cNvSpPr/>
            <p:nvPr/>
          </p:nvSpPr>
          <p:spPr>
            <a:xfrm>
              <a:off x="6075" y="2796"/>
              <a:ext cx="148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Rectangle 92"/>
            <p:cNvSpPr/>
            <p:nvPr/>
          </p:nvSpPr>
          <p:spPr>
            <a:xfrm>
              <a:off x="6202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6" name="Rectangle 94"/>
            <p:cNvSpPr/>
            <p:nvPr/>
          </p:nvSpPr>
          <p:spPr>
            <a:xfrm>
              <a:off x="6667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89"/>
            <p:cNvSpPr/>
            <p:nvPr/>
          </p:nvSpPr>
          <p:spPr>
            <a:xfrm>
              <a:off x="5749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8" name="Rectangle 84"/>
            <p:cNvSpPr/>
            <p:nvPr/>
          </p:nvSpPr>
          <p:spPr>
            <a:xfrm>
              <a:off x="4826" y="3643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9" name="Rectangle 79"/>
            <p:cNvSpPr/>
            <p:nvPr/>
          </p:nvSpPr>
          <p:spPr>
            <a:xfrm>
              <a:off x="3894" y="3644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1" name="Rectangle 77"/>
            <p:cNvSpPr/>
            <p:nvPr/>
          </p:nvSpPr>
          <p:spPr>
            <a:xfrm>
              <a:off x="3429" y="3103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2" name="Rectangle 74"/>
            <p:cNvSpPr/>
            <p:nvPr/>
          </p:nvSpPr>
          <p:spPr>
            <a:xfrm>
              <a:off x="2976" y="3644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" name="Rectangle 113"/>
            <p:cNvSpPr/>
            <p:nvPr/>
          </p:nvSpPr>
          <p:spPr>
            <a:xfrm>
              <a:off x="4285" y="1200"/>
              <a:ext cx="147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98"/>
            <p:cNvSpPr/>
            <p:nvPr/>
          </p:nvSpPr>
          <p:spPr>
            <a:xfrm>
              <a:off x="6075" y="2798"/>
              <a:ext cx="148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92"/>
            <p:cNvSpPr/>
            <p:nvPr/>
          </p:nvSpPr>
          <p:spPr>
            <a:xfrm>
              <a:off x="6202" y="3105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89"/>
            <p:cNvSpPr/>
            <p:nvPr/>
          </p:nvSpPr>
          <p:spPr>
            <a:xfrm>
              <a:off x="5749" y="3646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84"/>
            <p:cNvSpPr/>
            <p:nvPr/>
          </p:nvSpPr>
          <p:spPr>
            <a:xfrm>
              <a:off x="4826" y="3645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{3}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79"/>
            <p:cNvSpPr/>
            <p:nvPr/>
          </p:nvSpPr>
          <p:spPr>
            <a:xfrm>
              <a:off x="3894" y="3646"/>
              <a:ext cx="148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{2}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77"/>
            <p:cNvSpPr/>
            <p:nvPr/>
          </p:nvSpPr>
          <p:spPr>
            <a:xfrm>
              <a:off x="3356" y="3105"/>
              <a:ext cx="292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{1,2}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74"/>
            <p:cNvSpPr/>
            <p:nvPr/>
          </p:nvSpPr>
          <p:spPr>
            <a:xfrm>
              <a:off x="2976" y="3646"/>
              <a:ext cx="147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13"/>
            <p:cNvSpPr/>
            <p:nvPr/>
          </p:nvSpPr>
          <p:spPr>
            <a:xfrm>
              <a:off x="4222" y="1202"/>
              <a:ext cx="272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{1,8,9}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113"/>
            <p:cNvSpPr/>
            <p:nvPr/>
          </p:nvSpPr>
          <p:spPr>
            <a:xfrm>
              <a:off x="4838" y="1699"/>
              <a:ext cx="272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{2,7,8}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13"/>
            <p:cNvSpPr/>
            <p:nvPr/>
          </p:nvSpPr>
          <p:spPr>
            <a:xfrm>
              <a:off x="5424" y="2208"/>
              <a:ext cx="272" cy="14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{3,6,7}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60" name="Rectangle 77"/>
            <p:cNvSpPr/>
            <p:nvPr/>
          </p:nvSpPr>
          <p:spPr>
            <a:xfrm>
              <a:off x="4272" y="3108"/>
              <a:ext cx="292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{2,3}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61" name="Rectangle 77"/>
            <p:cNvSpPr/>
            <p:nvPr/>
          </p:nvSpPr>
          <p:spPr>
            <a:xfrm>
              <a:off x="5184" y="3102"/>
              <a:ext cx="292" cy="14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400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{3,4}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Factors are Tensors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82C339-2A7B-4C6B-A79B-A0FED35D44F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6" name="Content Placeholder 110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>
              <a:solidFill>
                <a:srgbClr val="C32D2E"/>
              </a:solidFill>
            </a:endParaRPr>
          </a:p>
          <a:p>
            <a:pPr eaLnBrk="1" hangingPunct="1"/>
            <a:r>
              <a:rPr lang="en-US" smtClean="0">
                <a:solidFill>
                  <a:srgbClr val="C32D2E"/>
                </a:solidFill>
              </a:rPr>
              <a:t>Factors</a:t>
            </a:r>
            <a:r>
              <a:rPr lang="en-US" smtClean="0"/>
              <a:t>:</a:t>
            </a:r>
          </a:p>
          <a:p>
            <a:pPr lvl="1" eaLnBrk="1" hangingPunct="1"/>
            <a:endParaRPr lang="en-US" smtClean="0"/>
          </a:p>
        </p:txBody>
      </p:sp>
      <p:sp>
        <p:nvSpPr>
          <p:cNvPr id="66" name="Isosceles Triangle 65"/>
          <p:cNvSpPr/>
          <p:nvPr/>
        </p:nvSpPr>
        <p:spPr>
          <a:xfrm rot="5400000">
            <a:off x="3898900" y="5499101"/>
            <a:ext cx="1069975" cy="412750"/>
          </a:xfrm>
          <a:prstGeom prst="triangle">
            <a:avLst>
              <a:gd name="adj" fmla="val 75213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3" name="Trapezoid 122"/>
          <p:cNvSpPr/>
          <p:nvPr/>
        </p:nvSpPr>
        <p:spPr>
          <a:xfrm flipV="1">
            <a:off x="4824413" y="4592638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24" name="Table 123"/>
          <p:cNvGraphicFramePr>
            <a:graphicFrameLocks noGrp="1"/>
          </p:cNvGraphicFramePr>
          <p:nvPr/>
        </p:nvGraphicFramePr>
        <p:xfrm>
          <a:off x="3676492" y="5170098"/>
          <a:ext cx="557426" cy="1069844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Rockwell"/>
                        </a:rPr>
                        <a:t>3</a:t>
                      </a:r>
                      <a:endParaRPr lang="en-US" sz="1600" dirty="0">
                        <a:latin typeface="+mn-lt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Rockwell"/>
                        </a:rPr>
                        <a:t>4</a:t>
                      </a:r>
                      <a:endParaRPr lang="en-US" sz="1600" dirty="0">
                        <a:latin typeface="+mn-lt"/>
                        <a:cs typeface="Rockwell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Rockwell"/>
                        </a:rPr>
                        <a:t>0.1</a:t>
                      </a:r>
                      <a:endParaRPr lang="en-US" sz="1600" dirty="0">
                        <a:latin typeface="+mn-lt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Rockwell"/>
                        </a:rPr>
                        <a:t>0.1</a:t>
                      </a:r>
                      <a:endParaRPr lang="en-US" sz="1600" dirty="0">
                        <a:latin typeface="+mn-lt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/>
        </p:nvGraphicFramePr>
        <p:xfrm>
          <a:off x="4824387" y="3250891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02163" y="1181100"/>
            <a:ext cx="2071687" cy="1717675"/>
            <a:chOff x="4696973" y="1181500"/>
            <a:chExt cx="2071756" cy="1716903"/>
          </a:xfrm>
        </p:grpSpPr>
        <p:sp>
          <p:nvSpPr>
            <p:cNvPr id="60" name="Cube 59"/>
            <p:cNvSpPr/>
            <p:nvPr/>
          </p:nvSpPr>
          <p:spPr>
            <a:xfrm flipH="1">
              <a:off x="4696973" y="1181500"/>
              <a:ext cx="1774884" cy="1716903"/>
            </a:xfrm>
            <a:prstGeom prst="cube">
              <a:avLst>
                <a:gd name="adj" fmla="val 2225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6" name="Trapezoid 125"/>
            <p:cNvSpPr/>
            <p:nvPr/>
          </p:nvSpPr>
          <p:spPr>
            <a:xfrm rot="16200000" flipV="1">
              <a:off x="6093479" y="1912143"/>
              <a:ext cx="1048865" cy="301635"/>
            </a:xfrm>
            <a:prstGeom prst="trapezoid">
              <a:avLst>
                <a:gd name="adj" fmla="val 146202"/>
              </a:avLst>
            </a:prstGeom>
            <a:gradFill>
              <a:gsLst>
                <a:gs pos="0">
                  <a:schemeClr val="accent3"/>
                </a:gs>
                <a:gs pos="10000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graphicFrame>
        <p:nvGraphicFramePr>
          <p:cNvPr id="129" name="Table 128"/>
          <p:cNvGraphicFramePr>
            <a:graphicFrameLocks noGrp="1"/>
          </p:cNvGraphicFramePr>
          <p:nvPr/>
        </p:nvGraphicFramePr>
        <p:xfrm>
          <a:off x="4598519" y="1178978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s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vp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pp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s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vp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pp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2" name="Table 131"/>
          <p:cNvGraphicFramePr>
            <a:graphicFrameLocks noGrp="1"/>
          </p:cNvGraphicFramePr>
          <p:nvPr/>
        </p:nvGraphicFramePr>
        <p:xfrm>
          <a:off x="4750919" y="1331378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s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vp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pp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s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vp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pp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/>
        </p:nvGraphicFramePr>
        <p:xfrm>
          <a:off x="4972502" y="1561098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s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vp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pp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s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vp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Rockwell"/>
                          <a:cs typeface="Rockwell"/>
                        </a:rPr>
                        <a:t>pp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73538" y="2478088"/>
            <a:ext cx="42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latin typeface="Rockwell"/>
                <a:ea typeface="Rockwell"/>
                <a:cs typeface="Rockwell"/>
              </a:rPr>
              <a:t>s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4325938" y="2630488"/>
            <a:ext cx="42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err="1">
                <a:latin typeface="Rockwell"/>
                <a:ea typeface="Rockwell"/>
                <a:cs typeface="Rockwell"/>
              </a:rPr>
              <a:t>vp</a:t>
            </a:r>
            <a:endParaRPr lang="en-US" sz="1600" dirty="0">
              <a:latin typeface="Rockwell"/>
              <a:ea typeface="Rockwell"/>
              <a:cs typeface="Rockwell"/>
            </a:endParaRP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4478338" y="2782888"/>
            <a:ext cx="49416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err="1">
                <a:latin typeface="Rockwell"/>
                <a:ea typeface="Rockwell"/>
                <a:cs typeface="Rockwell"/>
              </a:rPr>
              <a:t>pp</a:t>
            </a:r>
            <a:endParaRPr lang="en-US" sz="1600" dirty="0">
              <a:latin typeface="Rockwell"/>
              <a:ea typeface="Rockwell"/>
              <a:cs typeface="Rockwell"/>
            </a:endParaRPr>
          </a:p>
        </p:txBody>
      </p:sp>
      <p:pic>
        <p:nvPicPr>
          <p:cNvPr id="33808" name="Picture 71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938463"/>
            <a:ext cx="2730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081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" grpId="0"/>
      <p:bldP spid="134" grpId="0"/>
      <p:bldP spid="1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to Factor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89994"/>
            <a:ext cx="4038600" cy="1450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Each conditional and marginal distribution in a </a:t>
            </a:r>
            <a:r>
              <a:rPr lang="en-US" b="1" dirty="0" smtClean="0"/>
              <a:t>directed GM </a:t>
            </a:r>
            <a:r>
              <a:rPr lang="en-US" dirty="0" smtClean="0"/>
              <a:t>becomes a factor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89994"/>
            <a:ext cx="4038600" cy="1450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Each clique in an </a:t>
            </a:r>
            <a:r>
              <a:rPr lang="en-US" b="1" dirty="0" smtClean="0"/>
              <a:t>undirected GM </a:t>
            </a:r>
            <a:r>
              <a:rPr lang="en-US" dirty="0" smtClean="0"/>
              <a:t>becomes a factor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19</a:t>
            </a:fld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1242209" y="6027686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38136" y="265961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519966" y="265961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208149" y="265961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519966" y="3386561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>
            <a:stCxn id="60" idx="5"/>
            <a:endCxn id="63" idx="1"/>
          </p:cNvCxnSpPr>
          <p:nvPr/>
        </p:nvCxnSpPr>
        <p:spPr bwMode="auto">
          <a:xfrm>
            <a:off x="1143014" y="2969460"/>
            <a:ext cx="429261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4"/>
            <a:endCxn id="63" idx="0"/>
          </p:cNvCxnSpPr>
          <p:nvPr/>
        </p:nvCxnSpPr>
        <p:spPr bwMode="auto">
          <a:xfrm>
            <a:off x="1698560" y="3022621"/>
            <a:ext cx="0" cy="36394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3"/>
            <a:endCxn id="63" idx="7"/>
          </p:cNvCxnSpPr>
          <p:nvPr/>
        </p:nvCxnSpPr>
        <p:spPr bwMode="auto">
          <a:xfrm flipH="1">
            <a:off x="1824844" y="2969460"/>
            <a:ext cx="435614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 bwMode="auto">
          <a:xfrm>
            <a:off x="1148492" y="404294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918095" y="404294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>
            <a:stCxn id="63" idx="3"/>
            <a:endCxn id="73" idx="7"/>
          </p:cNvCxnSpPr>
          <p:nvPr/>
        </p:nvCxnSpPr>
        <p:spPr bwMode="auto">
          <a:xfrm flipH="1">
            <a:off x="1453370" y="3696405"/>
            <a:ext cx="118905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3" idx="5"/>
            <a:endCxn id="74" idx="1"/>
          </p:cNvCxnSpPr>
          <p:nvPr/>
        </p:nvCxnSpPr>
        <p:spPr bwMode="auto">
          <a:xfrm>
            <a:off x="1824844" y="3696405"/>
            <a:ext cx="145560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0" idx="4"/>
            <a:endCxn id="73" idx="1"/>
          </p:cNvCxnSpPr>
          <p:nvPr/>
        </p:nvCxnSpPr>
        <p:spPr bwMode="auto">
          <a:xfrm>
            <a:off x="1016730" y="3022621"/>
            <a:ext cx="184071" cy="10734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 bwMode="auto">
          <a:xfrm>
            <a:off x="871631" y="4919857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553461" y="4919857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241644" y="4919857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553461" y="5646802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85" idx="5"/>
            <a:endCxn id="103" idx="1"/>
          </p:cNvCxnSpPr>
          <p:nvPr/>
        </p:nvCxnSpPr>
        <p:spPr bwMode="auto">
          <a:xfrm>
            <a:off x="1176509" y="5229701"/>
            <a:ext cx="472687" cy="24090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6" idx="4"/>
            <a:endCxn id="88" idx="0"/>
          </p:cNvCxnSpPr>
          <p:nvPr/>
        </p:nvCxnSpPr>
        <p:spPr bwMode="auto">
          <a:xfrm>
            <a:off x="1732055" y="5282862"/>
            <a:ext cx="0" cy="36394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7" idx="3"/>
            <a:endCxn id="103" idx="3"/>
          </p:cNvCxnSpPr>
          <p:nvPr/>
        </p:nvCxnSpPr>
        <p:spPr bwMode="auto">
          <a:xfrm flipH="1">
            <a:off x="1803700" y="5229701"/>
            <a:ext cx="490253" cy="24090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 bwMode="auto">
          <a:xfrm>
            <a:off x="1181987" y="6303189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951590" y="6303189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Straight Connector 93"/>
          <p:cNvCxnSpPr>
            <a:stCxn id="88" idx="3"/>
            <a:endCxn id="20" idx="3"/>
          </p:cNvCxnSpPr>
          <p:nvPr/>
        </p:nvCxnSpPr>
        <p:spPr bwMode="auto">
          <a:xfrm flipH="1">
            <a:off x="1396713" y="5956646"/>
            <a:ext cx="209057" cy="147781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8" idx="5"/>
            <a:endCxn id="93" idx="1"/>
          </p:cNvCxnSpPr>
          <p:nvPr/>
        </p:nvCxnSpPr>
        <p:spPr bwMode="auto">
          <a:xfrm>
            <a:off x="1858339" y="5956646"/>
            <a:ext cx="145560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5" idx="4"/>
            <a:endCxn id="20" idx="0"/>
          </p:cNvCxnSpPr>
          <p:nvPr/>
        </p:nvCxnSpPr>
        <p:spPr bwMode="auto">
          <a:xfrm>
            <a:off x="1050225" y="5282862"/>
            <a:ext cx="269236" cy="74482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0" idx="2"/>
            <a:endCxn id="92" idx="0"/>
          </p:cNvCxnSpPr>
          <p:nvPr/>
        </p:nvCxnSpPr>
        <p:spPr bwMode="auto">
          <a:xfrm>
            <a:off x="1319461" y="6181167"/>
            <a:ext cx="41120" cy="12202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 bwMode="auto">
          <a:xfrm>
            <a:off x="1866236" y="6085466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1649196" y="5393863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284109" y="26694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965939" y="26694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654122" y="26694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5965939" y="3396411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Connector 109"/>
          <p:cNvCxnSpPr>
            <a:stCxn id="106" idx="5"/>
            <a:endCxn id="109" idx="1"/>
          </p:cNvCxnSpPr>
          <p:nvPr/>
        </p:nvCxnSpPr>
        <p:spPr bwMode="auto">
          <a:xfrm>
            <a:off x="5588987" y="2979310"/>
            <a:ext cx="429261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7" idx="4"/>
            <a:endCxn id="109" idx="0"/>
          </p:cNvCxnSpPr>
          <p:nvPr/>
        </p:nvCxnSpPr>
        <p:spPr bwMode="auto">
          <a:xfrm>
            <a:off x="6144533" y="3032471"/>
            <a:ext cx="0" cy="36394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8" idx="3"/>
            <a:endCxn id="109" idx="7"/>
          </p:cNvCxnSpPr>
          <p:nvPr/>
        </p:nvCxnSpPr>
        <p:spPr bwMode="auto">
          <a:xfrm flipH="1">
            <a:off x="6270817" y="2979310"/>
            <a:ext cx="435614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 bwMode="auto">
          <a:xfrm>
            <a:off x="5594465" y="405279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364068" y="405279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Straight Connector 114"/>
          <p:cNvCxnSpPr>
            <a:stCxn id="109" idx="3"/>
            <a:endCxn id="113" idx="7"/>
          </p:cNvCxnSpPr>
          <p:nvPr/>
        </p:nvCxnSpPr>
        <p:spPr bwMode="auto">
          <a:xfrm flipH="1">
            <a:off x="5899343" y="3706255"/>
            <a:ext cx="118905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9" idx="5"/>
            <a:endCxn id="114" idx="1"/>
          </p:cNvCxnSpPr>
          <p:nvPr/>
        </p:nvCxnSpPr>
        <p:spPr bwMode="auto">
          <a:xfrm>
            <a:off x="6270817" y="3706255"/>
            <a:ext cx="145560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6" idx="4"/>
            <a:endCxn id="113" idx="1"/>
          </p:cNvCxnSpPr>
          <p:nvPr/>
        </p:nvCxnSpPr>
        <p:spPr bwMode="auto">
          <a:xfrm>
            <a:off x="5462703" y="3032471"/>
            <a:ext cx="184071" cy="10734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 bwMode="auto">
          <a:xfrm>
            <a:off x="5761635" y="5960395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5391057" y="48525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072887" y="48525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761070" y="48525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072887" y="5579511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Straight Connector 122"/>
          <p:cNvCxnSpPr>
            <a:stCxn id="119" idx="5"/>
            <a:endCxn id="122" idx="1"/>
          </p:cNvCxnSpPr>
          <p:nvPr/>
        </p:nvCxnSpPr>
        <p:spPr bwMode="auto">
          <a:xfrm>
            <a:off x="5695935" y="5162410"/>
            <a:ext cx="429261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0" idx="4"/>
            <a:endCxn id="122" idx="0"/>
          </p:cNvCxnSpPr>
          <p:nvPr/>
        </p:nvCxnSpPr>
        <p:spPr bwMode="auto">
          <a:xfrm>
            <a:off x="6251481" y="5215571"/>
            <a:ext cx="0" cy="36394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1" idx="3"/>
            <a:endCxn id="122" idx="7"/>
          </p:cNvCxnSpPr>
          <p:nvPr/>
        </p:nvCxnSpPr>
        <p:spPr bwMode="auto">
          <a:xfrm flipH="1">
            <a:off x="6377765" y="5162410"/>
            <a:ext cx="435614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 bwMode="auto">
          <a:xfrm>
            <a:off x="5701413" y="623589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6471016" y="623589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8" name="Straight Connector 127"/>
          <p:cNvCxnSpPr>
            <a:stCxn id="122" idx="3"/>
            <a:endCxn id="118" idx="3"/>
          </p:cNvCxnSpPr>
          <p:nvPr/>
        </p:nvCxnSpPr>
        <p:spPr bwMode="auto">
          <a:xfrm flipH="1">
            <a:off x="5916139" y="5889355"/>
            <a:ext cx="209057" cy="147781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2" idx="5"/>
            <a:endCxn id="127" idx="1"/>
          </p:cNvCxnSpPr>
          <p:nvPr/>
        </p:nvCxnSpPr>
        <p:spPr bwMode="auto">
          <a:xfrm>
            <a:off x="6377765" y="5889355"/>
            <a:ext cx="145560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9" idx="4"/>
            <a:endCxn id="118" idx="0"/>
          </p:cNvCxnSpPr>
          <p:nvPr/>
        </p:nvCxnSpPr>
        <p:spPr bwMode="auto">
          <a:xfrm>
            <a:off x="5569651" y="5215571"/>
            <a:ext cx="269236" cy="74482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8" idx="2"/>
            <a:endCxn id="126" idx="0"/>
          </p:cNvCxnSpPr>
          <p:nvPr/>
        </p:nvCxnSpPr>
        <p:spPr bwMode="auto">
          <a:xfrm>
            <a:off x="5838887" y="6113876"/>
            <a:ext cx="41120" cy="12202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 bwMode="auto">
          <a:xfrm>
            <a:off x="6385662" y="6018175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838887" y="5337856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174229" y="5330185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523325" y="5330185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972973" y="4593160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Straight Connector 139"/>
          <p:cNvCxnSpPr>
            <a:stCxn id="139" idx="2"/>
            <a:endCxn id="85" idx="0"/>
          </p:cNvCxnSpPr>
          <p:nvPr/>
        </p:nvCxnSpPr>
        <p:spPr bwMode="auto">
          <a:xfrm>
            <a:off x="1050225" y="4746641"/>
            <a:ext cx="0" cy="173216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 bwMode="auto">
          <a:xfrm>
            <a:off x="1649196" y="4593160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143" idx="2"/>
            <a:endCxn id="86" idx="0"/>
          </p:cNvCxnSpPr>
          <p:nvPr/>
        </p:nvCxnSpPr>
        <p:spPr bwMode="auto">
          <a:xfrm>
            <a:off x="1726448" y="4746641"/>
            <a:ext cx="5607" cy="173216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 bwMode="auto">
          <a:xfrm>
            <a:off x="2344767" y="4593160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Straight Connector 145"/>
          <p:cNvCxnSpPr>
            <a:stCxn id="145" idx="2"/>
            <a:endCxn id="87" idx="0"/>
          </p:cNvCxnSpPr>
          <p:nvPr/>
        </p:nvCxnSpPr>
        <p:spPr bwMode="auto">
          <a:xfrm flipH="1">
            <a:off x="2420238" y="4746641"/>
            <a:ext cx="1781" cy="173216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Curved Left Arrow 148"/>
          <p:cNvSpPr/>
          <p:nvPr/>
        </p:nvSpPr>
        <p:spPr>
          <a:xfrm>
            <a:off x="2872461" y="3526875"/>
            <a:ext cx="796226" cy="200730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0" name="Curved Left Arrow 149"/>
          <p:cNvSpPr/>
          <p:nvPr/>
        </p:nvSpPr>
        <p:spPr>
          <a:xfrm>
            <a:off x="7316459" y="3476364"/>
            <a:ext cx="796226" cy="200730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5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Reminders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Homework</a:t>
            </a:r>
            <a:r>
              <a:rPr lang="es-ES_tradnl" dirty="0" smtClean="0">
                <a:solidFill>
                  <a:schemeClr val="bg1"/>
                </a:solidFill>
              </a:rPr>
              <a:t> 6</a:t>
            </a:r>
          </a:p>
          <a:p>
            <a:pPr lvl="1"/>
            <a:r>
              <a:rPr lang="es-ES_tradnl" dirty="0" err="1" smtClean="0">
                <a:solidFill>
                  <a:schemeClr val="bg1"/>
                </a:solidFill>
              </a:rPr>
              <a:t>due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Mon</a:t>
            </a:r>
            <a:r>
              <a:rPr lang="es-ES_tradnl" dirty="0" smtClean="0">
                <a:solidFill>
                  <a:schemeClr val="bg1"/>
                </a:solidFill>
              </a:rPr>
              <a:t>., Nov. 21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Final </a:t>
            </a:r>
            <a:r>
              <a:rPr lang="es-ES_tradnl" dirty="0" err="1" smtClean="0">
                <a:solidFill>
                  <a:schemeClr val="bg1"/>
                </a:solidFill>
              </a:rPr>
              <a:t>Exam</a:t>
            </a:r>
            <a:endParaRPr lang="es-ES_tradnl" dirty="0" smtClean="0">
              <a:solidFill>
                <a:schemeClr val="bg1"/>
              </a:solidFill>
            </a:endParaRPr>
          </a:p>
          <a:p>
            <a:pPr lvl="1"/>
            <a:r>
              <a:rPr lang="es-ES_tradnl" dirty="0" smtClean="0">
                <a:solidFill>
                  <a:schemeClr val="bg1"/>
                </a:solidFill>
              </a:rPr>
              <a:t>in-</a:t>
            </a:r>
            <a:r>
              <a:rPr lang="es-ES_tradnl" dirty="0" err="1" smtClean="0">
                <a:solidFill>
                  <a:schemeClr val="bg1"/>
                </a:solidFill>
              </a:rPr>
              <a:t>class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Wed</a:t>
            </a:r>
            <a:r>
              <a:rPr lang="es-ES_tradnl" dirty="0" smtClean="0">
                <a:solidFill>
                  <a:schemeClr val="bg1"/>
                </a:solidFill>
              </a:rPr>
              <a:t>., </a:t>
            </a:r>
            <a:r>
              <a:rPr lang="es-ES_tradnl" dirty="0" err="1" smtClean="0">
                <a:solidFill>
                  <a:schemeClr val="bg1"/>
                </a:solidFill>
              </a:rPr>
              <a:t>Dec</a:t>
            </a:r>
            <a:r>
              <a:rPr lang="es-ES_tradnl" dirty="0" smtClean="0">
                <a:solidFill>
                  <a:schemeClr val="bg1"/>
                </a:solidFill>
              </a:rPr>
              <a:t>. 7</a:t>
            </a:r>
            <a:endParaRPr lang="es-ES_trad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to Factor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89994"/>
            <a:ext cx="4038600" cy="1450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Each conditional and marginal distribution in a </a:t>
            </a:r>
            <a:r>
              <a:rPr lang="en-US" b="1" dirty="0" smtClean="0"/>
              <a:t>directed GM </a:t>
            </a:r>
            <a:r>
              <a:rPr lang="en-US" dirty="0" smtClean="0"/>
              <a:t>becomes a factor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89994"/>
            <a:ext cx="4038600" cy="1450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Each clique in an </a:t>
            </a:r>
            <a:r>
              <a:rPr lang="en-US" b="1" dirty="0" smtClean="0"/>
              <a:t>undirected GM </a:t>
            </a:r>
            <a:r>
              <a:rPr lang="en-US" dirty="0" smtClean="0"/>
              <a:t>becomes a factor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1242209" y="6027686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38136" y="265961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519966" y="265961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208149" y="265961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519966" y="3386561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>
            <a:stCxn id="60" idx="5"/>
            <a:endCxn id="63" idx="1"/>
          </p:cNvCxnSpPr>
          <p:nvPr/>
        </p:nvCxnSpPr>
        <p:spPr bwMode="auto">
          <a:xfrm>
            <a:off x="1143014" y="2969460"/>
            <a:ext cx="429261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4"/>
            <a:endCxn id="63" idx="0"/>
          </p:cNvCxnSpPr>
          <p:nvPr/>
        </p:nvCxnSpPr>
        <p:spPr bwMode="auto">
          <a:xfrm>
            <a:off x="1698560" y="3022621"/>
            <a:ext cx="0" cy="36394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3"/>
            <a:endCxn id="63" idx="7"/>
          </p:cNvCxnSpPr>
          <p:nvPr/>
        </p:nvCxnSpPr>
        <p:spPr bwMode="auto">
          <a:xfrm flipH="1">
            <a:off x="1824844" y="2969460"/>
            <a:ext cx="435614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 bwMode="auto">
          <a:xfrm>
            <a:off x="1148492" y="404294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918095" y="404294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>
            <a:stCxn id="63" idx="3"/>
            <a:endCxn id="73" idx="7"/>
          </p:cNvCxnSpPr>
          <p:nvPr/>
        </p:nvCxnSpPr>
        <p:spPr bwMode="auto">
          <a:xfrm flipH="1">
            <a:off x="1453370" y="3696405"/>
            <a:ext cx="118905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3" idx="5"/>
            <a:endCxn id="74" idx="1"/>
          </p:cNvCxnSpPr>
          <p:nvPr/>
        </p:nvCxnSpPr>
        <p:spPr bwMode="auto">
          <a:xfrm>
            <a:off x="1824844" y="3696405"/>
            <a:ext cx="145560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0" idx="4"/>
            <a:endCxn id="73" idx="1"/>
          </p:cNvCxnSpPr>
          <p:nvPr/>
        </p:nvCxnSpPr>
        <p:spPr bwMode="auto">
          <a:xfrm>
            <a:off x="1016730" y="3022621"/>
            <a:ext cx="184071" cy="10734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 bwMode="auto">
          <a:xfrm>
            <a:off x="871631" y="4919857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553461" y="4919857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241644" y="4919857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553461" y="5646802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85" idx="5"/>
            <a:endCxn id="103" idx="1"/>
          </p:cNvCxnSpPr>
          <p:nvPr/>
        </p:nvCxnSpPr>
        <p:spPr bwMode="auto">
          <a:xfrm>
            <a:off x="1176509" y="5229701"/>
            <a:ext cx="472687" cy="24090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6" idx="4"/>
            <a:endCxn id="88" idx="0"/>
          </p:cNvCxnSpPr>
          <p:nvPr/>
        </p:nvCxnSpPr>
        <p:spPr bwMode="auto">
          <a:xfrm>
            <a:off x="1732055" y="5282862"/>
            <a:ext cx="0" cy="36394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7" idx="3"/>
            <a:endCxn id="103" idx="3"/>
          </p:cNvCxnSpPr>
          <p:nvPr/>
        </p:nvCxnSpPr>
        <p:spPr bwMode="auto">
          <a:xfrm flipH="1">
            <a:off x="1803700" y="5229701"/>
            <a:ext cx="490253" cy="240903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 bwMode="auto">
          <a:xfrm>
            <a:off x="1181987" y="6303189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951590" y="6303189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Straight Connector 93"/>
          <p:cNvCxnSpPr>
            <a:stCxn id="88" idx="3"/>
            <a:endCxn id="20" idx="3"/>
          </p:cNvCxnSpPr>
          <p:nvPr/>
        </p:nvCxnSpPr>
        <p:spPr bwMode="auto">
          <a:xfrm flipH="1">
            <a:off x="1396713" y="5956646"/>
            <a:ext cx="209057" cy="147781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8" idx="5"/>
            <a:endCxn id="93" idx="1"/>
          </p:cNvCxnSpPr>
          <p:nvPr/>
        </p:nvCxnSpPr>
        <p:spPr bwMode="auto">
          <a:xfrm>
            <a:off x="1858339" y="5956646"/>
            <a:ext cx="145560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5" idx="4"/>
            <a:endCxn id="20" idx="0"/>
          </p:cNvCxnSpPr>
          <p:nvPr/>
        </p:nvCxnSpPr>
        <p:spPr bwMode="auto">
          <a:xfrm>
            <a:off x="1050225" y="5282862"/>
            <a:ext cx="269236" cy="74482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0" idx="2"/>
            <a:endCxn id="92" idx="0"/>
          </p:cNvCxnSpPr>
          <p:nvPr/>
        </p:nvCxnSpPr>
        <p:spPr bwMode="auto">
          <a:xfrm>
            <a:off x="1319461" y="6181167"/>
            <a:ext cx="41120" cy="12202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 bwMode="auto">
          <a:xfrm>
            <a:off x="1866236" y="6085466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1649196" y="5393863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284109" y="26694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965939" y="26694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654122" y="26694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5965939" y="3396411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Connector 109"/>
          <p:cNvCxnSpPr>
            <a:stCxn id="106" idx="5"/>
            <a:endCxn id="109" idx="1"/>
          </p:cNvCxnSpPr>
          <p:nvPr/>
        </p:nvCxnSpPr>
        <p:spPr bwMode="auto">
          <a:xfrm>
            <a:off x="5588987" y="2979310"/>
            <a:ext cx="429261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7" idx="4"/>
            <a:endCxn id="109" idx="0"/>
          </p:cNvCxnSpPr>
          <p:nvPr/>
        </p:nvCxnSpPr>
        <p:spPr bwMode="auto">
          <a:xfrm>
            <a:off x="6144533" y="3032471"/>
            <a:ext cx="0" cy="36394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8" idx="3"/>
            <a:endCxn id="109" idx="7"/>
          </p:cNvCxnSpPr>
          <p:nvPr/>
        </p:nvCxnSpPr>
        <p:spPr bwMode="auto">
          <a:xfrm flipH="1">
            <a:off x="6270817" y="2979310"/>
            <a:ext cx="435614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 bwMode="auto">
          <a:xfrm>
            <a:off x="5594465" y="405279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364068" y="405279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Straight Connector 114"/>
          <p:cNvCxnSpPr>
            <a:stCxn id="109" idx="3"/>
            <a:endCxn id="113" idx="7"/>
          </p:cNvCxnSpPr>
          <p:nvPr/>
        </p:nvCxnSpPr>
        <p:spPr bwMode="auto">
          <a:xfrm flipH="1">
            <a:off x="5899343" y="3706255"/>
            <a:ext cx="118905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9" idx="5"/>
            <a:endCxn id="114" idx="1"/>
          </p:cNvCxnSpPr>
          <p:nvPr/>
        </p:nvCxnSpPr>
        <p:spPr bwMode="auto">
          <a:xfrm>
            <a:off x="6270817" y="3706255"/>
            <a:ext cx="145560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6" idx="4"/>
            <a:endCxn id="113" idx="1"/>
          </p:cNvCxnSpPr>
          <p:nvPr/>
        </p:nvCxnSpPr>
        <p:spPr bwMode="auto">
          <a:xfrm>
            <a:off x="5462703" y="3032471"/>
            <a:ext cx="184071" cy="10734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 bwMode="auto">
          <a:xfrm>
            <a:off x="5761635" y="5960395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5391057" y="48525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072887" y="48525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761070" y="4852566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072887" y="5579511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Straight Connector 122"/>
          <p:cNvCxnSpPr>
            <a:stCxn id="119" idx="5"/>
            <a:endCxn id="122" idx="1"/>
          </p:cNvCxnSpPr>
          <p:nvPr/>
        </p:nvCxnSpPr>
        <p:spPr bwMode="auto">
          <a:xfrm>
            <a:off x="5695935" y="5162410"/>
            <a:ext cx="429261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0" idx="4"/>
            <a:endCxn id="122" idx="0"/>
          </p:cNvCxnSpPr>
          <p:nvPr/>
        </p:nvCxnSpPr>
        <p:spPr bwMode="auto">
          <a:xfrm>
            <a:off x="6251481" y="5215571"/>
            <a:ext cx="0" cy="36394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1" idx="3"/>
            <a:endCxn id="122" idx="7"/>
          </p:cNvCxnSpPr>
          <p:nvPr/>
        </p:nvCxnSpPr>
        <p:spPr bwMode="auto">
          <a:xfrm flipH="1">
            <a:off x="6377765" y="5162410"/>
            <a:ext cx="435614" cy="4702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 bwMode="auto">
          <a:xfrm>
            <a:off x="5701413" y="623589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6471016" y="6235898"/>
            <a:ext cx="357187" cy="36300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8" name="Straight Connector 127"/>
          <p:cNvCxnSpPr>
            <a:stCxn id="122" idx="3"/>
            <a:endCxn id="118" idx="3"/>
          </p:cNvCxnSpPr>
          <p:nvPr/>
        </p:nvCxnSpPr>
        <p:spPr bwMode="auto">
          <a:xfrm flipH="1">
            <a:off x="5916139" y="5889355"/>
            <a:ext cx="209057" cy="147781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2" idx="5"/>
            <a:endCxn id="127" idx="1"/>
          </p:cNvCxnSpPr>
          <p:nvPr/>
        </p:nvCxnSpPr>
        <p:spPr bwMode="auto">
          <a:xfrm>
            <a:off x="6377765" y="5889355"/>
            <a:ext cx="145560" cy="39970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9" idx="4"/>
            <a:endCxn id="118" idx="0"/>
          </p:cNvCxnSpPr>
          <p:nvPr/>
        </p:nvCxnSpPr>
        <p:spPr bwMode="auto">
          <a:xfrm>
            <a:off x="5569651" y="5215571"/>
            <a:ext cx="269236" cy="744824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8" idx="2"/>
            <a:endCxn id="126" idx="0"/>
          </p:cNvCxnSpPr>
          <p:nvPr/>
        </p:nvCxnSpPr>
        <p:spPr bwMode="auto">
          <a:xfrm>
            <a:off x="5838887" y="6113876"/>
            <a:ext cx="41120" cy="12202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 bwMode="auto">
          <a:xfrm>
            <a:off x="6385662" y="6018175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838887" y="5337856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174229" y="5330185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523325" y="5330185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972973" y="4593160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Straight Connector 139"/>
          <p:cNvCxnSpPr>
            <a:stCxn id="139" idx="2"/>
            <a:endCxn id="85" idx="0"/>
          </p:cNvCxnSpPr>
          <p:nvPr/>
        </p:nvCxnSpPr>
        <p:spPr bwMode="auto">
          <a:xfrm>
            <a:off x="1050225" y="4746641"/>
            <a:ext cx="0" cy="173216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 bwMode="auto">
          <a:xfrm>
            <a:off x="1649196" y="4593160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143" idx="2"/>
            <a:endCxn id="86" idx="0"/>
          </p:cNvCxnSpPr>
          <p:nvPr/>
        </p:nvCxnSpPr>
        <p:spPr bwMode="auto">
          <a:xfrm>
            <a:off x="1726448" y="4746641"/>
            <a:ext cx="5607" cy="173216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 bwMode="auto">
          <a:xfrm>
            <a:off x="2344767" y="4593160"/>
            <a:ext cx="154504" cy="153481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Straight Connector 145"/>
          <p:cNvCxnSpPr>
            <a:stCxn id="145" idx="2"/>
            <a:endCxn id="87" idx="0"/>
          </p:cNvCxnSpPr>
          <p:nvPr/>
        </p:nvCxnSpPr>
        <p:spPr bwMode="auto">
          <a:xfrm flipH="1">
            <a:off x="2420238" y="4746641"/>
            <a:ext cx="1781" cy="173216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Curved Left Arrow 148"/>
          <p:cNvSpPr/>
          <p:nvPr/>
        </p:nvSpPr>
        <p:spPr>
          <a:xfrm>
            <a:off x="2872461" y="3526875"/>
            <a:ext cx="796226" cy="200730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0" name="Curved Left Arrow 149"/>
          <p:cNvSpPr/>
          <p:nvPr/>
        </p:nvSpPr>
        <p:spPr>
          <a:xfrm>
            <a:off x="7316459" y="3476364"/>
            <a:ext cx="796226" cy="200730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319461" y="3406412"/>
            <a:ext cx="3872913" cy="2949938"/>
            <a:chOff x="657798" y="4574951"/>
            <a:chExt cx="3872913" cy="2949938"/>
          </a:xfrm>
        </p:grpSpPr>
        <p:sp>
          <p:nvSpPr>
            <p:cNvPr id="75" name="Content Placeholder 5"/>
            <p:cNvSpPr txBox="1">
              <a:spLocks/>
            </p:cNvSpPr>
            <p:nvPr/>
          </p:nvSpPr>
          <p:spPr>
            <a:xfrm>
              <a:off x="657798" y="5092569"/>
              <a:ext cx="3169149" cy="2432320"/>
            </a:xfrm>
            <a:prstGeom prst="rect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/>
                <a:t>We’ll briefly mention this visual notation for undirected graphical models.</a:t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However, we can always (more clearly) represent them as a factor graph.</a:t>
              </a:r>
              <a:br>
                <a:rPr lang="en-US" dirty="0" smtClean="0"/>
              </a:br>
              <a:endParaRPr lang="en-US" dirty="0" smtClean="0"/>
            </a:p>
          </p:txBody>
        </p:sp>
        <p:sp>
          <p:nvSpPr>
            <p:cNvPr id="77" name="Left Arrow 76"/>
            <p:cNvSpPr/>
            <p:nvPr/>
          </p:nvSpPr>
          <p:spPr>
            <a:xfrm rot="8580170">
              <a:off x="3835097" y="4574951"/>
              <a:ext cx="695614" cy="482578"/>
            </a:xfrm>
            <a:prstGeom prst="leftArrow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88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Any undirected tree can be converted to a directed tree by choosing a root node and directing all edges away from it</a:t>
            </a:r>
          </a:p>
          <a:p>
            <a:endParaRPr lang="en-US" sz="700" dirty="0"/>
          </a:p>
          <a:p>
            <a:r>
              <a:rPr lang="en-US" sz="1800" dirty="0"/>
              <a:t>A directed tree and the corresponding undirected tree make the same conditional independence assertions</a:t>
            </a:r>
          </a:p>
          <a:p>
            <a:endParaRPr lang="en-US" sz="700" dirty="0"/>
          </a:p>
          <a:p>
            <a:r>
              <a:rPr lang="en-US" sz="1800" dirty="0"/>
              <a:t>Parameterizations are essentially the same.</a:t>
            </a:r>
          </a:p>
          <a:p>
            <a:pPr lvl="1"/>
            <a:endParaRPr lang="en-US" sz="1400" dirty="0"/>
          </a:p>
          <a:p>
            <a:pPr lvl="1"/>
            <a:r>
              <a:rPr lang="en-US" sz="1600" dirty="0"/>
              <a:t>Undirected tree:</a:t>
            </a:r>
          </a:p>
          <a:p>
            <a:pPr lvl="1"/>
            <a:endParaRPr lang="en-US" sz="1600" dirty="0"/>
          </a:p>
          <a:p>
            <a:pPr lvl="1"/>
            <a:endParaRPr lang="en-US" sz="1000" dirty="0"/>
          </a:p>
          <a:p>
            <a:pPr lvl="1"/>
            <a:r>
              <a:rPr lang="en-US" sz="1600" dirty="0"/>
              <a:t>Directed tree: </a:t>
            </a:r>
          </a:p>
          <a:p>
            <a:pPr lvl="1"/>
            <a:endParaRPr lang="en-US" sz="1600" dirty="0"/>
          </a:p>
          <a:p>
            <a:pPr lvl="1"/>
            <a:endParaRPr lang="en-US" sz="1000" dirty="0"/>
          </a:p>
          <a:p>
            <a:pPr lvl="1"/>
            <a:r>
              <a:rPr lang="en-US" sz="1600" dirty="0"/>
              <a:t>Equivalence:</a:t>
            </a:r>
            <a:r>
              <a:rPr lang="en-US" sz="1400" dirty="0"/>
              <a:t> </a:t>
            </a:r>
          </a:p>
          <a:p>
            <a:pPr lvl="1"/>
            <a:endParaRPr lang="en-US" sz="1400" dirty="0"/>
          </a:p>
        </p:txBody>
      </p:sp>
      <p:pic>
        <p:nvPicPr>
          <p:cNvPr id="1423363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570288"/>
            <a:ext cx="369728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3364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648200"/>
            <a:ext cx="2438400" cy="48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3365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200400" y="5486400"/>
            <a:ext cx="3270250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2336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Equivalence of directed and undirected trees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183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449987" name="Oval 3"/>
          <p:cNvSpPr>
            <a:spLocks noChangeArrowheads="1"/>
          </p:cNvSpPr>
          <p:nvPr/>
        </p:nvSpPr>
        <p:spPr bwMode="auto">
          <a:xfrm>
            <a:off x="774700" y="2476500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1</a:t>
            </a:r>
          </a:p>
        </p:txBody>
      </p:sp>
      <p:sp>
        <p:nvSpPr>
          <p:cNvPr id="1449988" name="Oval 4"/>
          <p:cNvSpPr>
            <a:spLocks noChangeArrowheads="1"/>
          </p:cNvSpPr>
          <p:nvPr/>
        </p:nvSpPr>
        <p:spPr bwMode="auto">
          <a:xfrm>
            <a:off x="850900" y="4381500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2</a:t>
            </a:r>
          </a:p>
        </p:txBody>
      </p:sp>
      <p:sp>
        <p:nvSpPr>
          <p:cNvPr id="1449989" name="Oval 5"/>
          <p:cNvSpPr>
            <a:spLocks noChangeArrowheads="1"/>
          </p:cNvSpPr>
          <p:nvPr/>
        </p:nvSpPr>
        <p:spPr bwMode="auto">
          <a:xfrm>
            <a:off x="1841500" y="3390900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3</a:t>
            </a:r>
          </a:p>
        </p:txBody>
      </p:sp>
      <p:sp>
        <p:nvSpPr>
          <p:cNvPr id="1449990" name="Oval 6"/>
          <p:cNvSpPr>
            <a:spLocks noChangeArrowheads="1"/>
          </p:cNvSpPr>
          <p:nvPr/>
        </p:nvSpPr>
        <p:spPr bwMode="auto">
          <a:xfrm>
            <a:off x="3060700" y="2476500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5</a:t>
            </a:r>
          </a:p>
        </p:txBody>
      </p:sp>
      <p:sp>
        <p:nvSpPr>
          <p:cNvPr id="1449991" name="Oval 7"/>
          <p:cNvSpPr>
            <a:spLocks noChangeArrowheads="1"/>
          </p:cNvSpPr>
          <p:nvPr/>
        </p:nvSpPr>
        <p:spPr bwMode="auto">
          <a:xfrm>
            <a:off x="3136900" y="4381500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4</a:t>
            </a:r>
          </a:p>
        </p:txBody>
      </p:sp>
      <p:sp>
        <p:nvSpPr>
          <p:cNvPr id="1449992" name="Line 8"/>
          <p:cNvSpPr>
            <a:spLocks noChangeShapeType="1"/>
          </p:cNvSpPr>
          <p:nvPr/>
        </p:nvSpPr>
        <p:spPr bwMode="auto">
          <a:xfrm>
            <a:off x="1231900" y="29337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9993" name="Line 9"/>
          <p:cNvSpPr>
            <a:spLocks noChangeShapeType="1"/>
          </p:cNvSpPr>
          <p:nvPr/>
        </p:nvSpPr>
        <p:spPr bwMode="auto">
          <a:xfrm flipV="1">
            <a:off x="1308100" y="38481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9994" name="Line 10"/>
          <p:cNvSpPr>
            <a:spLocks noChangeShapeType="1"/>
          </p:cNvSpPr>
          <p:nvPr/>
        </p:nvSpPr>
        <p:spPr bwMode="auto">
          <a:xfrm flipV="1">
            <a:off x="2298700" y="28575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9995" name="Line 11"/>
          <p:cNvSpPr>
            <a:spLocks noChangeShapeType="1"/>
          </p:cNvSpPr>
          <p:nvPr/>
        </p:nvSpPr>
        <p:spPr bwMode="auto">
          <a:xfrm>
            <a:off x="2311400" y="3848100"/>
            <a:ext cx="84455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9996" name="Line 12"/>
          <p:cNvSpPr>
            <a:spLocks noChangeShapeType="1"/>
          </p:cNvSpPr>
          <p:nvPr/>
        </p:nvSpPr>
        <p:spPr bwMode="auto">
          <a:xfrm flipV="1">
            <a:off x="1320800" y="2733675"/>
            <a:ext cx="17430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9997" name="Oval 13"/>
          <p:cNvSpPr>
            <a:spLocks noChangeArrowheads="1"/>
          </p:cNvSpPr>
          <p:nvPr/>
        </p:nvSpPr>
        <p:spPr bwMode="auto">
          <a:xfrm>
            <a:off x="5435600" y="2476500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1</a:t>
            </a:r>
          </a:p>
        </p:txBody>
      </p:sp>
      <p:sp>
        <p:nvSpPr>
          <p:cNvPr id="1449998" name="Oval 14"/>
          <p:cNvSpPr>
            <a:spLocks noChangeArrowheads="1"/>
          </p:cNvSpPr>
          <p:nvPr/>
        </p:nvSpPr>
        <p:spPr bwMode="auto">
          <a:xfrm>
            <a:off x="5473700" y="4381500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2</a:t>
            </a:r>
          </a:p>
        </p:txBody>
      </p:sp>
      <p:sp>
        <p:nvSpPr>
          <p:cNvPr id="1449999" name="Oval 15"/>
          <p:cNvSpPr>
            <a:spLocks noChangeArrowheads="1"/>
          </p:cNvSpPr>
          <p:nvPr/>
        </p:nvSpPr>
        <p:spPr bwMode="auto">
          <a:xfrm>
            <a:off x="6540500" y="3390900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3</a:t>
            </a:r>
          </a:p>
        </p:txBody>
      </p:sp>
      <p:sp>
        <p:nvSpPr>
          <p:cNvPr id="1450000" name="Oval 16"/>
          <p:cNvSpPr>
            <a:spLocks noChangeArrowheads="1"/>
          </p:cNvSpPr>
          <p:nvPr/>
        </p:nvSpPr>
        <p:spPr bwMode="auto">
          <a:xfrm>
            <a:off x="7683500" y="2476500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5</a:t>
            </a:r>
          </a:p>
        </p:txBody>
      </p:sp>
      <p:sp>
        <p:nvSpPr>
          <p:cNvPr id="1450001" name="Oval 17"/>
          <p:cNvSpPr>
            <a:spLocks noChangeArrowheads="1"/>
          </p:cNvSpPr>
          <p:nvPr/>
        </p:nvSpPr>
        <p:spPr bwMode="auto">
          <a:xfrm>
            <a:off x="7740650" y="4371975"/>
            <a:ext cx="5302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4</a:t>
            </a:r>
          </a:p>
        </p:txBody>
      </p:sp>
      <p:sp>
        <p:nvSpPr>
          <p:cNvPr id="1450002" name="Text Box 18"/>
          <p:cNvSpPr txBox="1">
            <a:spLocks noChangeArrowheads="1"/>
          </p:cNvSpPr>
          <p:nvPr/>
        </p:nvSpPr>
        <p:spPr bwMode="auto">
          <a:xfrm>
            <a:off x="2120900" y="50673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P(X</a:t>
            </a:r>
            <a:r>
              <a:rPr lang="en-US" sz="1800" b="0" baseline="-25000"/>
              <a:t>1</a:t>
            </a:r>
            <a:r>
              <a:rPr lang="en-US" sz="1800" b="0"/>
              <a:t>)  P(X</a:t>
            </a:r>
            <a:r>
              <a:rPr lang="en-US" sz="1800" b="0" baseline="-25000"/>
              <a:t>2</a:t>
            </a:r>
            <a:r>
              <a:rPr lang="en-US" sz="1800" b="0"/>
              <a:t>)  P(X</a:t>
            </a:r>
            <a:r>
              <a:rPr lang="en-US" sz="1800" b="0" baseline="-25000"/>
              <a:t>3</a:t>
            </a:r>
            <a:r>
              <a:rPr lang="en-US" sz="1800" b="0"/>
              <a:t>|X</a:t>
            </a:r>
            <a:r>
              <a:rPr lang="en-US" sz="1800" b="0" baseline="-25000"/>
              <a:t>1</a:t>
            </a:r>
            <a:r>
              <a:rPr lang="en-US" sz="1800" b="0"/>
              <a:t>,X</a:t>
            </a:r>
            <a:r>
              <a:rPr lang="en-US" sz="1800" b="0" baseline="-25000"/>
              <a:t>2</a:t>
            </a:r>
            <a:r>
              <a:rPr lang="en-US" sz="1800" b="0"/>
              <a:t>)   P(X</a:t>
            </a:r>
            <a:r>
              <a:rPr lang="en-US" sz="1800" b="0" baseline="-25000"/>
              <a:t>5</a:t>
            </a:r>
            <a:r>
              <a:rPr lang="en-US" sz="1800" b="0"/>
              <a:t>|X</a:t>
            </a:r>
            <a:r>
              <a:rPr lang="en-US" sz="1800" b="0" baseline="-25000"/>
              <a:t>1</a:t>
            </a:r>
            <a:r>
              <a:rPr lang="en-US" sz="1800" b="0"/>
              <a:t>,X</a:t>
            </a:r>
            <a:r>
              <a:rPr lang="en-US" sz="1800" b="0" baseline="-25000"/>
              <a:t>3</a:t>
            </a:r>
            <a:r>
              <a:rPr lang="en-US" sz="1800" b="0"/>
              <a:t>)   P(X</a:t>
            </a:r>
            <a:r>
              <a:rPr lang="en-US" sz="1800" b="0" baseline="-25000"/>
              <a:t>4</a:t>
            </a:r>
            <a:r>
              <a:rPr lang="en-US" sz="1800" b="0"/>
              <a:t>|X</a:t>
            </a:r>
            <a:r>
              <a:rPr lang="en-US" sz="1800" b="0" baseline="-25000"/>
              <a:t>2</a:t>
            </a:r>
            <a:r>
              <a:rPr lang="en-US" sz="1800" b="0"/>
              <a:t>,X</a:t>
            </a:r>
            <a:r>
              <a:rPr lang="en-US" sz="1800" b="0" baseline="-25000"/>
              <a:t>3</a:t>
            </a:r>
            <a:r>
              <a:rPr lang="en-US" sz="1800" b="0"/>
              <a:t>)</a:t>
            </a:r>
          </a:p>
        </p:txBody>
      </p:sp>
      <p:sp>
        <p:nvSpPr>
          <p:cNvPr id="1450003" name="Text Box 19"/>
          <p:cNvSpPr txBox="1">
            <a:spLocks noChangeArrowheads="1"/>
          </p:cNvSpPr>
          <p:nvPr/>
        </p:nvSpPr>
        <p:spPr bwMode="auto">
          <a:xfrm>
            <a:off x="2197100" y="58293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f</a:t>
            </a:r>
            <a:r>
              <a:rPr lang="en-US" sz="1800" b="0" baseline="-25000"/>
              <a:t>a</a:t>
            </a:r>
            <a:r>
              <a:rPr lang="en-US" sz="1800" b="0"/>
              <a:t>(X</a:t>
            </a:r>
            <a:r>
              <a:rPr lang="en-US" sz="1800" b="0" baseline="-25000"/>
              <a:t>1</a:t>
            </a:r>
            <a:r>
              <a:rPr lang="en-US" sz="1800" b="0"/>
              <a:t>) f</a:t>
            </a:r>
            <a:r>
              <a:rPr lang="en-US" sz="1800" b="0" baseline="-25000"/>
              <a:t>b</a:t>
            </a:r>
            <a:r>
              <a:rPr lang="en-US" sz="1800" b="0"/>
              <a:t>(X</a:t>
            </a:r>
            <a:r>
              <a:rPr lang="en-US" sz="1800" b="0" baseline="-25000"/>
              <a:t>2</a:t>
            </a:r>
            <a:r>
              <a:rPr lang="en-US" sz="1800" b="0"/>
              <a:t>)  f</a:t>
            </a:r>
            <a:r>
              <a:rPr lang="en-US" sz="1800" b="0" baseline="-25000"/>
              <a:t>c</a:t>
            </a:r>
            <a:r>
              <a:rPr lang="en-US" sz="1800" b="0"/>
              <a:t>(X</a:t>
            </a:r>
            <a:r>
              <a:rPr lang="en-US" sz="1800" b="0" baseline="-25000"/>
              <a:t>3</a:t>
            </a:r>
            <a:r>
              <a:rPr lang="en-US" sz="1800" b="0"/>
              <a:t>,X</a:t>
            </a:r>
            <a:r>
              <a:rPr lang="en-US" sz="1800" b="0" baseline="-25000"/>
              <a:t>1</a:t>
            </a:r>
            <a:r>
              <a:rPr lang="en-US" sz="1800" b="0"/>
              <a:t>,X</a:t>
            </a:r>
            <a:r>
              <a:rPr lang="en-US" sz="1800" b="0" baseline="-25000"/>
              <a:t>2</a:t>
            </a:r>
            <a:r>
              <a:rPr lang="en-US" sz="1800" b="0"/>
              <a:t>)   f</a:t>
            </a:r>
            <a:r>
              <a:rPr lang="en-US" sz="1800" b="0" baseline="-25000"/>
              <a:t>d</a:t>
            </a:r>
            <a:r>
              <a:rPr lang="en-US" sz="1800" b="0"/>
              <a:t>(X</a:t>
            </a:r>
            <a:r>
              <a:rPr lang="en-US" sz="1800" b="0" baseline="-25000"/>
              <a:t>5</a:t>
            </a:r>
            <a:r>
              <a:rPr lang="en-US" sz="1800" b="0"/>
              <a:t>,X</a:t>
            </a:r>
            <a:r>
              <a:rPr lang="en-US" sz="1800" b="0" baseline="-25000"/>
              <a:t>1</a:t>
            </a:r>
            <a:r>
              <a:rPr lang="en-US" sz="1800" b="0"/>
              <a:t>,X</a:t>
            </a:r>
            <a:r>
              <a:rPr lang="en-US" sz="1800" b="0" baseline="-25000"/>
              <a:t>3</a:t>
            </a:r>
            <a:r>
              <a:rPr lang="en-US" sz="1800" b="0"/>
              <a:t>)   f</a:t>
            </a:r>
            <a:r>
              <a:rPr lang="en-US" sz="1800" b="0" baseline="-25000"/>
              <a:t>e</a:t>
            </a:r>
            <a:r>
              <a:rPr lang="en-US" sz="1800" b="0"/>
              <a:t>(X</a:t>
            </a:r>
            <a:r>
              <a:rPr lang="en-US" sz="1800" b="0" baseline="-25000"/>
              <a:t>4</a:t>
            </a:r>
            <a:r>
              <a:rPr lang="en-US" sz="1800" b="0"/>
              <a:t>,X</a:t>
            </a:r>
            <a:r>
              <a:rPr lang="en-US" sz="1800" b="0" baseline="-25000"/>
              <a:t>2</a:t>
            </a:r>
            <a:r>
              <a:rPr lang="en-US" sz="1800" b="0"/>
              <a:t>,X</a:t>
            </a:r>
            <a:r>
              <a:rPr lang="en-US" sz="1800" b="0" baseline="-25000"/>
              <a:t>3</a:t>
            </a:r>
            <a:r>
              <a:rPr lang="en-US" sz="1800" b="0"/>
              <a:t>)</a:t>
            </a:r>
          </a:p>
        </p:txBody>
      </p:sp>
      <p:sp>
        <p:nvSpPr>
          <p:cNvPr id="1450004" name="AutoShape 20"/>
          <p:cNvSpPr>
            <a:spLocks noChangeArrowheads="1"/>
          </p:cNvSpPr>
          <p:nvPr/>
        </p:nvSpPr>
        <p:spPr bwMode="auto">
          <a:xfrm>
            <a:off x="2425700" y="54483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50005" name="AutoShape 21"/>
          <p:cNvSpPr>
            <a:spLocks noChangeArrowheads="1"/>
          </p:cNvSpPr>
          <p:nvPr/>
        </p:nvSpPr>
        <p:spPr bwMode="auto">
          <a:xfrm>
            <a:off x="3035300" y="54483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50006" name="AutoShape 22"/>
          <p:cNvSpPr>
            <a:spLocks noChangeArrowheads="1"/>
          </p:cNvSpPr>
          <p:nvPr/>
        </p:nvSpPr>
        <p:spPr bwMode="auto">
          <a:xfrm>
            <a:off x="3949700" y="54483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50007" name="AutoShape 23"/>
          <p:cNvSpPr>
            <a:spLocks noChangeArrowheads="1"/>
          </p:cNvSpPr>
          <p:nvPr/>
        </p:nvSpPr>
        <p:spPr bwMode="auto">
          <a:xfrm>
            <a:off x="5245100" y="54483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50008" name="AutoShape 24"/>
          <p:cNvSpPr>
            <a:spLocks noChangeArrowheads="1"/>
          </p:cNvSpPr>
          <p:nvPr/>
        </p:nvSpPr>
        <p:spPr bwMode="auto">
          <a:xfrm>
            <a:off x="6616700" y="54483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50009" name="Rectangle 25"/>
          <p:cNvSpPr>
            <a:spLocks noChangeArrowheads="1"/>
          </p:cNvSpPr>
          <p:nvPr/>
        </p:nvSpPr>
        <p:spPr bwMode="auto">
          <a:xfrm>
            <a:off x="4406900" y="26289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f</a:t>
            </a:r>
            <a:r>
              <a:rPr lang="en-US" sz="1800" b="0" baseline="-25000"/>
              <a:t>a</a:t>
            </a:r>
          </a:p>
        </p:txBody>
      </p:sp>
      <p:sp>
        <p:nvSpPr>
          <p:cNvPr id="1450010" name="Rectangle 26"/>
          <p:cNvSpPr>
            <a:spLocks noChangeArrowheads="1"/>
          </p:cNvSpPr>
          <p:nvPr/>
        </p:nvSpPr>
        <p:spPr bwMode="auto">
          <a:xfrm>
            <a:off x="4483100" y="43815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f</a:t>
            </a:r>
            <a:r>
              <a:rPr lang="en-US" sz="1800" b="0" baseline="-25000"/>
              <a:t>b</a:t>
            </a:r>
          </a:p>
        </p:txBody>
      </p:sp>
      <p:sp>
        <p:nvSpPr>
          <p:cNvPr id="1450011" name="Rectangle 27"/>
          <p:cNvSpPr>
            <a:spLocks noChangeArrowheads="1"/>
          </p:cNvSpPr>
          <p:nvPr/>
        </p:nvSpPr>
        <p:spPr bwMode="auto">
          <a:xfrm>
            <a:off x="5473700" y="34671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f</a:t>
            </a:r>
            <a:r>
              <a:rPr lang="en-US" sz="1800" b="0" baseline="-25000"/>
              <a:t>c</a:t>
            </a:r>
          </a:p>
        </p:txBody>
      </p:sp>
      <p:sp>
        <p:nvSpPr>
          <p:cNvPr id="1450012" name="Rectangle 28"/>
          <p:cNvSpPr>
            <a:spLocks noChangeArrowheads="1"/>
          </p:cNvSpPr>
          <p:nvPr/>
        </p:nvSpPr>
        <p:spPr bwMode="auto">
          <a:xfrm>
            <a:off x="6540500" y="25527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f</a:t>
            </a:r>
            <a:r>
              <a:rPr lang="en-US" sz="1800" b="0" baseline="-25000"/>
              <a:t>d</a:t>
            </a:r>
          </a:p>
        </p:txBody>
      </p:sp>
      <p:sp>
        <p:nvSpPr>
          <p:cNvPr id="1450013" name="Rectangle 29"/>
          <p:cNvSpPr>
            <a:spLocks noChangeArrowheads="1"/>
          </p:cNvSpPr>
          <p:nvPr/>
        </p:nvSpPr>
        <p:spPr bwMode="auto">
          <a:xfrm>
            <a:off x="6540500" y="43053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f</a:t>
            </a:r>
            <a:r>
              <a:rPr lang="en-US" sz="1800" b="0" baseline="-25000"/>
              <a:t>e</a:t>
            </a:r>
          </a:p>
        </p:txBody>
      </p:sp>
      <p:sp>
        <p:nvSpPr>
          <p:cNvPr id="1450014" name="Line 30"/>
          <p:cNvSpPr>
            <a:spLocks noChangeShapeType="1"/>
          </p:cNvSpPr>
          <p:nvPr/>
        </p:nvSpPr>
        <p:spPr bwMode="auto">
          <a:xfrm>
            <a:off x="4864100" y="27813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15" name="Line 31"/>
          <p:cNvSpPr>
            <a:spLocks noChangeShapeType="1"/>
          </p:cNvSpPr>
          <p:nvPr/>
        </p:nvSpPr>
        <p:spPr bwMode="auto">
          <a:xfrm>
            <a:off x="4940300" y="46101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16" name="Line 32"/>
          <p:cNvSpPr>
            <a:spLocks noChangeShapeType="1"/>
          </p:cNvSpPr>
          <p:nvPr/>
        </p:nvSpPr>
        <p:spPr bwMode="auto">
          <a:xfrm>
            <a:off x="5702300" y="30099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17" name="Line 33"/>
          <p:cNvSpPr>
            <a:spLocks noChangeShapeType="1"/>
          </p:cNvSpPr>
          <p:nvPr/>
        </p:nvSpPr>
        <p:spPr bwMode="auto">
          <a:xfrm>
            <a:off x="5930900" y="3695700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18" name="Line 34"/>
          <p:cNvSpPr>
            <a:spLocks noChangeShapeType="1"/>
          </p:cNvSpPr>
          <p:nvPr/>
        </p:nvSpPr>
        <p:spPr bwMode="auto">
          <a:xfrm>
            <a:off x="5702300" y="39243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19" name="Line 35"/>
          <p:cNvSpPr>
            <a:spLocks noChangeShapeType="1"/>
          </p:cNvSpPr>
          <p:nvPr/>
        </p:nvSpPr>
        <p:spPr bwMode="auto">
          <a:xfrm>
            <a:off x="6007100" y="27051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20" name="Line 36"/>
          <p:cNvSpPr>
            <a:spLocks noChangeShapeType="1"/>
          </p:cNvSpPr>
          <p:nvPr/>
        </p:nvSpPr>
        <p:spPr bwMode="auto">
          <a:xfrm>
            <a:off x="6807200" y="3009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21" name="Line 37"/>
          <p:cNvSpPr>
            <a:spLocks noChangeShapeType="1"/>
          </p:cNvSpPr>
          <p:nvPr/>
        </p:nvSpPr>
        <p:spPr bwMode="auto">
          <a:xfrm>
            <a:off x="7073900" y="27051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22" name="Line 38"/>
          <p:cNvSpPr>
            <a:spLocks noChangeShapeType="1"/>
          </p:cNvSpPr>
          <p:nvPr/>
        </p:nvSpPr>
        <p:spPr bwMode="auto">
          <a:xfrm>
            <a:off x="6007100" y="46101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23" name="Line 39"/>
          <p:cNvSpPr>
            <a:spLocks noChangeShapeType="1"/>
          </p:cNvSpPr>
          <p:nvPr/>
        </p:nvSpPr>
        <p:spPr bwMode="auto">
          <a:xfrm>
            <a:off x="6816725" y="3924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0024" name="Line 40"/>
          <p:cNvSpPr>
            <a:spLocks noChangeShapeType="1"/>
          </p:cNvSpPr>
          <p:nvPr/>
        </p:nvSpPr>
        <p:spPr bwMode="auto">
          <a:xfrm>
            <a:off x="7073900" y="4610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450025" name="AutoShape 41"/>
          <p:cNvCxnSpPr>
            <a:cxnSpLocks noChangeShapeType="1"/>
            <a:stCxn id="1449988" idx="6"/>
            <a:endCxn id="1449991" idx="2"/>
          </p:cNvCxnSpPr>
          <p:nvPr/>
        </p:nvCxnSpPr>
        <p:spPr bwMode="auto">
          <a:xfrm>
            <a:off x="1381125" y="4648200"/>
            <a:ext cx="175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50026" name="Rectangle 4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Graph Examples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63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997" grpId="0" animBg="1"/>
      <p:bldP spid="1449998" grpId="0" animBg="1"/>
      <p:bldP spid="1449999" grpId="0" animBg="1"/>
      <p:bldP spid="1450000" grpId="0" animBg="1"/>
      <p:bldP spid="1450001" grpId="0" animBg="1"/>
      <p:bldP spid="1450002" grpId="0"/>
      <p:bldP spid="1450003" grpId="0"/>
      <p:bldP spid="1450004" grpId="0" animBg="1"/>
      <p:bldP spid="1450005" grpId="0" animBg="1"/>
      <p:bldP spid="1450006" grpId="0" animBg="1"/>
      <p:bldP spid="1450007" grpId="0" animBg="1"/>
      <p:bldP spid="1450008" grpId="0" animBg="1"/>
      <p:bldP spid="1450009" grpId="0" animBg="1"/>
      <p:bldP spid="1450010" grpId="0" animBg="1"/>
      <p:bldP spid="1450011" grpId="0" animBg="1"/>
      <p:bldP spid="1450012" grpId="0" animBg="1"/>
      <p:bldP spid="1450013" grpId="0" animBg="1"/>
      <p:bldP spid="1450014" grpId="0" animBg="1"/>
      <p:bldP spid="1450015" grpId="0" animBg="1"/>
      <p:bldP spid="1450016" grpId="0" animBg="1"/>
      <p:bldP spid="1450017" grpId="0" animBg="1"/>
      <p:bldP spid="1450018" grpId="0" animBg="1"/>
      <p:bldP spid="1450019" grpId="0" animBg="1"/>
      <p:bldP spid="1450020" grpId="0" animBg="1"/>
      <p:bldP spid="1450021" grpId="0" animBg="1"/>
      <p:bldP spid="1450022" grpId="0" animBg="1"/>
      <p:bldP spid="1450023" grpId="0" animBg="1"/>
      <p:bldP spid="14500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3</a:t>
            </a:r>
          </a:p>
          <a:p>
            <a:endParaRPr lang="en-US" dirty="0"/>
          </a:p>
        </p:txBody>
      </p:sp>
      <p:sp>
        <p:nvSpPr>
          <p:cNvPr id="1452035" name="Oval 3"/>
          <p:cNvSpPr>
            <a:spLocks noChangeArrowheads="1"/>
          </p:cNvSpPr>
          <p:nvPr/>
        </p:nvSpPr>
        <p:spPr bwMode="auto">
          <a:xfrm>
            <a:off x="2679700" y="1828800"/>
            <a:ext cx="533400" cy="53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1</a:t>
            </a:r>
          </a:p>
        </p:txBody>
      </p:sp>
      <p:sp>
        <p:nvSpPr>
          <p:cNvPr id="1452036" name="Oval 4"/>
          <p:cNvSpPr>
            <a:spLocks noChangeArrowheads="1"/>
          </p:cNvSpPr>
          <p:nvPr/>
        </p:nvSpPr>
        <p:spPr bwMode="auto">
          <a:xfrm>
            <a:off x="1536700" y="2921000"/>
            <a:ext cx="533400" cy="53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2</a:t>
            </a:r>
          </a:p>
        </p:txBody>
      </p:sp>
      <p:sp>
        <p:nvSpPr>
          <p:cNvPr id="1452037" name="Text Box 5"/>
          <p:cNvSpPr txBox="1">
            <a:spLocks noChangeArrowheads="1"/>
          </p:cNvSpPr>
          <p:nvPr/>
        </p:nvSpPr>
        <p:spPr bwMode="auto">
          <a:xfrm>
            <a:off x="647700" y="3505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Symbol" pitchFamily="18" charset="2"/>
                <a:sym typeface="Symbol" pitchFamily="18" charset="2"/>
              </a:rPr>
              <a:t></a:t>
            </a:r>
            <a:r>
              <a:rPr lang="en-US" sz="1800" b="0">
                <a:latin typeface="Symbol" pitchFamily="18" charset="2"/>
              </a:rPr>
              <a:t>(</a:t>
            </a:r>
            <a:r>
              <a:rPr lang="en-US" sz="1800" b="0"/>
              <a:t>x</a:t>
            </a:r>
            <a:r>
              <a:rPr lang="en-US" sz="1800" b="0" baseline="-25000"/>
              <a:t>1</a:t>
            </a:r>
            <a:r>
              <a:rPr lang="en-US" sz="1800" b="0"/>
              <a:t>,x</a:t>
            </a:r>
            <a:r>
              <a:rPr lang="en-US" sz="1800" b="0" baseline="-25000"/>
              <a:t>2</a:t>
            </a:r>
            <a:r>
              <a:rPr lang="en-US" sz="1800" b="0"/>
              <a:t>,x</a:t>
            </a:r>
            <a:r>
              <a:rPr lang="en-US" sz="1800" b="0" baseline="-25000"/>
              <a:t>3</a:t>
            </a:r>
            <a:r>
              <a:rPr lang="en-US" sz="1800" b="0"/>
              <a:t>) = f</a:t>
            </a:r>
            <a:r>
              <a:rPr lang="en-US" sz="1800" b="0" baseline="-25000"/>
              <a:t>a</a:t>
            </a:r>
            <a:r>
              <a:rPr lang="en-US" sz="1800" b="0"/>
              <a:t>(x</a:t>
            </a:r>
            <a:r>
              <a:rPr lang="en-US" sz="1800" b="0" baseline="-25000"/>
              <a:t>1</a:t>
            </a:r>
            <a:r>
              <a:rPr lang="en-US" sz="1800" b="0"/>
              <a:t>,x</a:t>
            </a:r>
            <a:r>
              <a:rPr lang="en-US" sz="1800" b="0" baseline="-25000"/>
              <a:t>2</a:t>
            </a:r>
            <a:r>
              <a:rPr lang="en-US" sz="1800" b="0"/>
              <a:t>)f</a:t>
            </a:r>
            <a:r>
              <a:rPr lang="en-US" sz="1800" b="0" baseline="-25000"/>
              <a:t>b</a:t>
            </a:r>
            <a:r>
              <a:rPr lang="en-US" sz="1800" b="0"/>
              <a:t>(x</a:t>
            </a:r>
            <a:r>
              <a:rPr lang="en-US" sz="1800" b="0" baseline="-25000"/>
              <a:t>2</a:t>
            </a:r>
            <a:r>
              <a:rPr lang="en-US" sz="1800" b="0"/>
              <a:t>,x</a:t>
            </a:r>
            <a:r>
              <a:rPr lang="en-US" sz="1800" b="0" baseline="-25000"/>
              <a:t>3</a:t>
            </a:r>
            <a:r>
              <a:rPr lang="en-US" sz="1800" b="0"/>
              <a:t>)f</a:t>
            </a:r>
            <a:r>
              <a:rPr lang="en-US" sz="1800" b="0" baseline="-25000"/>
              <a:t>c</a:t>
            </a:r>
            <a:r>
              <a:rPr lang="en-US" sz="1800" b="0"/>
              <a:t>(x</a:t>
            </a:r>
            <a:r>
              <a:rPr lang="en-US" sz="1800" b="0" baseline="-25000"/>
              <a:t>3</a:t>
            </a:r>
            <a:r>
              <a:rPr lang="en-US" sz="1800" b="0"/>
              <a:t>,x</a:t>
            </a:r>
            <a:r>
              <a:rPr lang="en-US" sz="1800" b="0" baseline="-25000"/>
              <a:t>1</a:t>
            </a:r>
            <a:r>
              <a:rPr lang="en-US" sz="1800" b="0"/>
              <a:t>)</a:t>
            </a:r>
          </a:p>
        </p:txBody>
      </p:sp>
      <p:sp>
        <p:nvSpPr>
          <p:cNvPr id="1452038" name="Text Box 6"/>
          <p:cNvSpPr txBox="1">
            <a:spLocks noChangeArrowheads="1"/>
          </p:cNvSpPr>
          <p:nvPr/>
        </p:nvSpPr>
        <p:spPr bwMode="auto">
          <a:xfrm>
            <a:off x="1600200" y="6019800"/>
            <a:ext cx="257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Symbol" pitchFamily="18" charset="2"/>
                <a:sym typeface="Symbol" pitchFamily="18" charset="2"/>
              </a:rPr>
              <a:t></a:t>
            </a:r>
            <a:r>
              <a:rPr lang="en-US" sz="1800" b="0">
                <a:latin typeface="Symbol" pitchFamily="18" charset="2"/>
              </a:rPr>
              <a:t>(</a:t>
            </a:r>
            <a:r>
              <a:rPr lang="en-US" sz="1800" b="0"/>
              <a:t>x</a:t>
            </a:r>
            <a:r>
              <a:rPr lang="en-US" sz="1800" b="0" baseline="-25000"/>
              <a:t>1</a:t>
            </a:r>
            <a:r>
              <a:rPr lang="en-US" sz="1800" b="0"/>
              <a:t>,x</a:t>
            </a:r>
            <a:r>
              <a:rPr lang="en-US" sz="1800" b="0" baseline="-25000"/>
              <a:t>2</a:t>
            </a:r>
            <a:r>
              <a:rPr lang="en-US" sz="1800" b="0"/>
              <a:t>,x</a:t>
            </a:r>
            <a:r>
              <a:rPr lang="en-US" sz="1800" b="0" baseline="-25000"/>
              <a:t>3</a:t>
            </a:r>
            <a:r>
              <a:rPr lang="en-US" sz="1800" b="0"/>
              <a:t>) = f</a:t>
            </a:r>
            <a:r>
              <a:rPr lang="en-US" sz="1800" b="0" baseline="-25000"/>
              <a:t>a</a:t>
            </a:r>
            <a:r>
              <a:rPr lang="en-US" sz="1800" b="0"/>
              <a:t>(x</a:t>
            </a:r>
            <a:r>
              <a:rPr lang="en-US" sz="1800" b="0" baseline="-25000"/>
              <a:t>1</a:t>
            </a:r>
            <a:r>
              <a:rPr lang="en-US" sz="1800" b="0"/>
              <a:t>,x</a:t>
            </a:r>
            <a:r>
              <a:rPr lang="en-US" sz="1800" b="0" baseline="-25000"/>
              <a:t>2</a:t>
            </a:r>
            <a:r>
              <a:rPr lang="en-US" sz="1800" b="0"/>
              <a:t>,x</a:t>
            </a:r>
            <a:r>
              <a:rPr lang="en-US" sz="1800" b="0" baseline="-25000"/>
              <a:t>3</a:t>
            </a:r>
            <a:r>
              <a:rPr lang="en-US" sz="1800" b="0"/>
              <a:t>)</a:t>
            </a:r>
          </a:p>
        </p:txBody>
      </p:sp>
      <p:cxnSp>
        <p:nvCxnSpPr>
          <p:cNvPr id="1452039" name="AutoShape 7"/>
          <p:cNvCxnSpPr>
            <a:cxnSpLocks noChangeShapeType="1"/>
            <a:stCxn id="1452036" idx="7"/>
            <a:endCxn id="1452035" idx="3"/>
          </p:cNvCxnSpPr>
          <p:nvPr/>
        </p:nvCxnSpPr>
        <p:spPr bwMode="auto">
          <a:xfrm flipV="1">
            <a:off x="1992313" y="2281238"/>
            <a:ext cx="765175" cy="71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52040" name="Oval 8"/>
          <p:cNvSpPr>
            <a:spLocks noChangeArrowheads="1"/>
          </p:cNvSpPr>
          <p:nvPr/>
        </p:nvSpPr>
        <p:spPr bwMode="auto">
          <a:xfrm>
            <a:off x="3530600" y="2921000"/>
            <a:ext cx="533400" cy="53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3</a:t>
            </a:r>
          </a:p>
        </p:txBody>
      </p:sp>
      <p:cxnSp>
        <p:nvCxnSpPr>
          <p:cNvPr id="1452041" name="AutoShape 9"/>
          <p:cNvCxnSpPr>
            <a:cxnSpLocks noChangeShapeType="1"/>
            <a:stCxn id="1452036" idx="6"/>
            <a:endCxn id="1452040" idx="2"/>
          </p:cNvCxnSpPr>
          <p:nvPr/>
        </p:nvCxnSpPr>
        <p:spPr bwMode="auto">
          <a:xfrm>
            <a:off x="2070100" y="3186113"/>
            <a:ext cx="1460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52042" name="AutoShape 10"/>
          <p:cNvCxnSpPr>
            <a:cxnSpLocks noChangeShapeType="1"/>
            <a:stCxn id="1452035" idx="5"/>
            <a:endCxn id="1452040" idx="1"/>
          </p:cNvCxnSpPr>
          <p:nvPr/>
        </p:nvCxnSpPr>
        <p:spPr bwMode="auto">
          <a:xfrm>
            <a:off x="3135313" y="2281238"/>
            <a:ext cx="473075" cy="71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410200" y="1828800"/>
            <a:ext cx="2527300" cy="1981200"/>
            <a:chOff x="3408" y="1152"/>
            <a:chExt cx="1592" cy="1248"/>
          </a:xfrm>
        </p:grpSpPr>
        <p:sp>
          <p:nvSpPr>
            <p:cNvPr id="1452044" name="Rectangle 12"/>
            <p:cNvSpPr>
              <a:spLocks noChangeArrowheads="1"/>
            </p:cNvSpPr>
            <p:nvPr/>
          </p:nvSpPr>
          <p:spPr bwMode="auto">
            <a:xfrm>
              <a:off x="3456" y="13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f</a:t>
              </a:r>
              <a:r>
                <a:rPr lang="en-US" sz="1800" b="0" baseline="-25000"/>
                <a:t>a</a:t>
              </a:r>
            </a:p>
          </p:txBody>
        </p:sp>
        <p:sp>
          <p:nvSpPr>
            <p:cNvPr id="1452045" name="Rectangle 13"/>
            <p:cNvSpPr>
              <a:spLocks noChangeArrowheads="1"/>
            </p:cNvSpPr>
            <p:nvPr/>
          </p:nvSpPr>
          <p:spPr bwMode="auto">
            <a:xfrm>
              <a:off x="4712" y="13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f</a:t>
              </a:r>
              <a:r>
                <a:rPr lang="en-US" sz="1800" b="0" baseline="-25000"/>
                <a:t>c</a:t>
              </a:r>
            </a:p>
          </p:txBody>
        </p:sp>
        <p:sp>
          <p:nvSpPr>
            <p:cNvPr id="1452046" name="Rectangle 14"/>
            <p:cNvSpPr>
              <a:spLocks noChangeArrowheads="1"/>
            </p:cNvSpPr>
            <p:nvPr/>
          </p:nvSpPr>
          <p:spPr bwMode="auto">
            <a:xfrm>
              <a:off x="4080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f</a:t>
              </a:r>
              <a:r>
                <a:rPr lang="en-US" sz="1800" b="0" baseline="-25000"/>
                <a:t>b</a:t>
              </a:r>
            </a:p>
          </p:txBody>
        </p:sp>
        <p:sp>
          <p:nvSpPr>
            <p:cNvPr id="1452047" name="Oval 15"/>
            <p:cNvSpPr>
              <a:spLocks noChangeArrowheads="1"/>
            </p:cNvSpPr>
            <p:nvPr/>
          </p:nvSpPr>
          <p:spPr bwMode="auto">
            <a:xfrm>
              <a:off x="4128" y="1152"/>
              <a:ext cx="336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X</a:t>
              </a:r>
              <a:r>
                <a:rPr lang="en-US" sz="1800" b="0" baseline="-25000"/>
                <a:t>1</a:t>
              </a:r>
            </a:p>
          </p:txBody>
        </p:sp>
        <p:sp>
          <p:nvSpPr>
            <p:cNvPr id="1452048" name="Oval 16"/>
            <p:cNvSpPr>
              <a:spLocks noChangeArrowheads="1"/>
            </p:cNvSpPr>
            <p:nvPr/>
          </p:nvSpPr>
          <p:spPr bwMode="auto">
            <a:xfrm>
              <a:off x="3408" y="1840"/>
              <a:ext cx="336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X</a:t>
              </a:r>
              <a:r>
                <a:rPr lang="en-US" sz="1800" b="0" baseline="-25000"/>
                <a:t>2</a:t>
              </a:r>
            </a:p>
          </p:txBody>
        </p:sp>
        <p:sp>
          <p:nvSpPr>
            <p:cNvPr id="1452049" name="Oval 17"/>
            <p:cNvSpPr>
              <a:spLocks noChangeArrowheads="1"/>
            </p:cNvSpPr>
            <p:nvPr/>
          </p:nvSpPr>
          <p:spPr bwMode="auto">
            <a:xfrm>
              <a:off x="4664" y="1840"/>
              <a:ext cx="336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X</a:t>
              </a:r>
              <a:r>
                <a:rPr lang="en-US" sz="1800" b="0" baseline="-25000"/>
                <a:t>3</a:t>
              </a:r>
            </a:p>
          </p:txBody>
        </p:sp>
        <p:cxnSp>
          <p:nvCxnSpPr>
            <p:cNvPr id="1452050" name="AutoShape 18"/>
            <p:cNvCxnSpPr>
              <a:cxnSpLocks noChangeShapeType="1"/>
              <a:stCxn id="1452047" idx="2"/>
              <a:endCxn id="1452044" idx="3"/>
            </p:cNvCxnSpPr>
            <p:nvPr/>
          </p:nvCxnSpPr>
          <p:spPr bwMode="auto">
            <a:xfrm flipH="1">
              <a:off x="3696" y="1319"/>
              <a:ext cx="432" cy="1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2051" name="AutoShape 19"/>
            <p:cNvCxnSpPr>
              <a:cxnSpLocks noChangeShapeType="1"/>
              <a:stCxn id="1452044" idx="2"/>
              <a:endCxn id="1452048" idx="0"/>
            </p:cNvCxnSpPr>
            <p:nvPr/>
          </p:nvCxnSpPr>
          <p:spPr bwMode="auto">
            <a:xfrm>
              <a:off x="3576" y="1632"/>
              <a:ext cx="0" cy="2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2052" name="AutoShape 20"/>
            <p:cNvCxnSpPr>
              <a:cxnSpLocks noChangeShapeType="1"/>
              <a:stCxn id="1452048" idx="5"/>
              <a:endCxn id="1452046" idx="1"/>
            </p:cNvCxnSpPr>
            <p:nvPr/>
          </p:nvCxnSpPr>
          <p:spPr bwMode="auto">
            <a:xfrm>
              <a:off x="3695" y="2125"/>
              <a:ext cx="385" cy="1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2053" name="AutoShape 21"/>
            <p:cNvCxnSpPr>
              <a:cxnSpLocks noChangeShapeType="1"/>
              <a:stCxn id="1452046" idx="3"/>
              <a:endCxn id="1452049" idx="3"/>
            </p:cNvCxnSpPr>
            <p:nvPr/>
          </p:nvCxnSpPr>
          <p:spPr bwMode="auto">
            <a:xfrm flipV="1">
              <a:off x="4320" y="2125"/>
              <a:ext cx="393" cy="1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2054" name="AutoShape 22"/>
            <p:cNvCxnSpPr>
              <a:cxnSpLocks noChangeShapeType="1"/>
              <a:stCxn id="1452049" idx="0"/>
              <a:endCxn id="1452045" idx="2"/>
            </p:cNvCxnSpPr>
            <p:nvPr/>
          </p:nvCxnSpPr>
          <p:spPr bwMode="auto">
            <a:xfrm flipV="1">
              <a:off x="4832" y="1632"/>
              <a:ext cx="0" cy="2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2055" name="AutoShape 23"/>
            <p:cNvCxnSpPr>
              <a:cxnSpLocks noChangeShapeType="1"/>
              <a:stCxn id="1452045" idx="1"/>
              <a:endCxn id="1452047" idx="6"/>
            </p:cNvCxnSpPr>
            <p:nvPr/>
          </p:nvCxnSpPr>
          <p:spPr bwMode="auto">
            <a:xfrm flipH="1" flipV="1">
              <a:off x="4464" y="1319"/>
              <a:ext cx="248" cy="1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36700" y="4406900"/>
            <a:ext cx="2527300" cy="1622425"/>
            <a:chOff x="968" y="2776"/>
            <a:chExt cx="1592" cy="1022"/>
          </a:xfrm>
        </p:grpSpPr>
        <p:sp>
          <p:nvSpPr>
            <p:cNvPr id="1452057" name="Oval 25"/>
            <p:cNvSpPr>
              <a:spLocks noChangeArrowheads="1"/>
            </p:cNvSpPr>
            <p:nvPr/>
          </p:nvSpPr>
          <p:spPr bwMode="auto">
            <a:xfrm>
              <a:off x="1688" y="2776"/>
              <a:ext cx="336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X</a:t>
              </a:r>
              <a:r>
                <a:rPr lang="en-US" sz="1800" b="0" baseline="-25000"/>
                <a:t>1</a:t>
              </a:r>
            </a:p>
          </p:txBody>
        </p:sp>
        <p:sp>
          <p:nvSpPr>
            <p:cNvPr id="1452058" name="Oval 26"/>
            <p:cNvSpPr>
              <a:spLocks noChangeArrowheads="1"/>
            </p:cNvSpPr>
            <p:nvPr/>
          </p:nvSpPr>
          <p:spPr bwMode="auto">
            <a:xfrm>
              <a:off x="968" y="3464"/>
              <a:ext cx="336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X</a:t>
              </a:r>
              <a:r>
                <a:rPr lang="en-US" sz="1800" b="0" baseline="-25000"/>
                <a:t>2</a:t>
              </a:r>
            </a:p>
          </p:txBody>
        </p:sp>
        <p:cxnSp>
          <p:nvCxnSpPr>
            <p:cNvPr id="1452059" name="AutoShape 27"/>
            <p:cNvCxnSpPr>
              <a:cxnSpLocks noChangeShapeType="1"/>
              <a:stCxn id="1452058" idx="7"/>
              <a:endCxn id="1452057" idx="3"/>
            </p:cNvCxnSpPr>
            <p:nvPr/>
          </p:nvCxnSpPr>
          <p:spPr bwMode="auto">
            <a:xfrm flipV="1">
              <a:off x="1255" y="3061"/>
              <a:ext cx="482" cy="4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52060" name="Oval 28"/>
            <p:cNvSpPr>
              <a:spLocks noChangeArrowheads="1"/>
            </p:cNvSpPr>
            <p:nvPr/>
          </p:nvSpPr>
          <p:spPr bwMode="auto">
            <a:xfrm>
              <a:off x="2224" y="3464"/>
              <a:ext cx="336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X</a:t>
              </a:r>
              <a:r>
                <a:rPr lang="en-US" sz="1800" b="0" baseline="-25000"/>
                <a:t>3</a:t>
              </a:r>
            </a:p>
          </p:txBody>
        </p:sp>
        <p:cxnSp>
          <p:nvCxnSpPr>
            <p:cNvPr id="1452061" name="AutoShape 29"/>
            <p:cNvCxnSpPr>
              <a:cxnSpLocks noChangeShapeType="1"/>
              <a:stCxn id="1452058" idx="6"/>
              <a:endCxn id="1452060" idx="2"/>
            </p:cNvCxnSpPr>
            <p:nvPr/>
          </p:nvCxnSpPr>
          <p:spPr bwMode="auto">
            <a:xfrm>
              <a:off x="1304" y="3631"/>
              <a:ext cx="9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2062" name="AutoShape 30"/>
            <p:cNvCxnSpPr>
              <a:cxnSpLocks noChangeShapeType="1"/>
              <a:stCxn id="1452057" idx="5"/>
              <a:endCxn id="1452060" idx="1"/>
            </p:cNvCxnSpPr>
            <p:nvPr/>
          </p:nvCxnSpPr>
          <p:spPr bwMode="auto">
            <a:xfrm>
              <a:off x="1975" y="3061"/>
              <a:ext cx="298" cy="4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410200" y="4406900"/>
            <a:ext cx="2527300" cy="1622425"/>
            <a:chOff x="3408" y="2776"/>
            <a:chExt cx="1592" cy="1022"/>
          </a:xfrm>
        </p:grpSpPr>
        <p:sp>
          <p:nvSpPr>
            <p:cNvPr id="1452064" name="Rectangle 32"/>
            <p:cNvSpPr>
              <a:spLocks noChangeArrowheads="1"/>
            </p:cNvSpPr>
            <p:nvPr/>
          </p:nvSpPr>
          <p:spPr bwMode="auto">
            <a:xfrm>
              <a:off x="4128" y="3264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f</a:t>
              </a:r>
              <a:r>
                <a:rPr lang="en-US" sz="1800" b="0" baseline="-25000"/>
                <a:t>a</a:t>
              </a:r>
            </a:p>
          </p:txBody>
        </p:sp>
        <p:sp>
          <p:nvSpPr>
            <p:cNvPr id="1452065" name="Oval 33"/>
            <p:cNvSpPr>
              <a:spLocks noChangeArrowheads="1"/>
            </p:cNvSpPr>
            <p:nvPr/>
          </p:nvSpPr>
          <p:spPr bwMode="auto">
            <a:xfrm>
              <a:off x="4128" y="2776"/>
              <a:ext cx="336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X</a:t>
              </a:r>
              <a:r>
                <a:rPr lang="en-US" sz="1800" b="0" baseline="-25000"/>
                <a:t>1</a:t>
              </a:r>
            </a:p>
          </p:txBody>
        </p:sp>
        <p:sp>
          <p:nvSpPr>
            <p:cNvPr id="1452066" name="Oval 34"/>
            <p:cNvSpPr>
              <a:spLocks noChangeArrowheads="1"/>
            </p:cNvSpPr>
            <p:nvPr/>
          </p:nvSpPr>
          <p:spPr bwMode="auto">
            <a:xfrm>
              <a:off x="3408" y="3464"/>
              <a:ext cx="336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X</a:t>
              </a:r>
              <a:r>
                <a:rPr lang="en-US" sz="1800" b="0" baseline="-25000"/>
                <a:t>2</a:t>
              </a:r>
            </a:p>
          </p:txBody>
        </p:sp>
        <p:sp>
          <p:nvSpPr>
            <p:cNvPr id="1452067" name="Oval 35"/>
            <p:cNvSpPr>
              <a:spLocks noChangeArrowheads="1"/>
            </p:cNvSpPr>
            <p:nvPr/>
          </p:nvSpPr>
          <p:spPr bwMode="auto">
            <a:xfrm>
              <a:off x="4664" y="3464"/>
              <a:ext cx="336" cy="3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/>
                <a:t>X</a:t>
              </a:r>
              <a:r>
                <a:rPr lang="en-US" sz="1800" b="0" baseline="-25000"/>
                <a:t>3</a:t>
              </a:r>
            </a:p>
          </p:txBody>
        </p:sp>
        <p:cxnSp>
          <p:nvCxnSpPr>
            <p:cNvPr id="1452068" name="AutoShape 36"/>
            <p:cNvCxnSpPr>
              <a:cxnSpLocks noChangeShapeType="1"/>
              <a:stCxn id="1452066" idx="6"/>
              <a:endCxn id="1452064" idx="1"/>
            </p:cNvCxnSpPr>
            <p:nvPr/>
          </p:nvCxnSpPr>
          <p:spPr bwMode="auto">
            <a:xfrm flipV="1">
              <a:off x="3744" y="3384"/>
              <a:ext cx="384" cy="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2069" name="AutoShape 37"/>
            <p:cNvCxnSpPr>
              <a:cxnSpLocks noChangeShapeType="1"/>
              <a:stCxn id="1452067" idx="2"/>
              <a:endCxn id="1452064" idx="3"/>
            </p:cNvCxnSpPr>
            <p:nvPr/>
          </p:nvCxnSpPr>
          <p:spPr bwMode="auto">
            <a:xfrm flipH="1" flipV="1">
              <a:off x="4464" y="3384"/>
              <a:ext cx="200" cy="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2070" name="AutoShape 38"/>
            <p:cNvCxnSpPr>
              <a:cxnSpLocks noChangeShapeType="1"/>
              <a:stCxn id="1452065" idx="4"/>
              <a:endCxn id="1452064" idx="0"/>
            </p:cNvCxnSpPr>
            <p:nvPr/>
          </p:nvCxnSpPr>
          <p:spPr bwMode="auto">
            <a:xfrm>
              <a:off x="4296" y="3110"/>
              <a:ext cx="0" cy="1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452071" name="Rectangle 3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 Graph Examples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067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0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307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Tree-like Undirected GMs to Factor Trees</a:t>
            </a:r>
            <a:endParaRPr lang="en-US" dirty="0"/>
          </a:p>
        </p:txBody>
      </p:sp>
      <p:sp>
        <p:nvSpPr>
          <p:cNvPr id="14622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1462275" name="Oval 3"/>
          <p:cNvSpPr>
            <a:spLocks noChangeArrowheads="1"/>
          </p:cNvSpPr>
          <p:nvPr/>
        </p:nvSpPr>
        <p:spPr bwMode="auto">
          <a:xfrm>
            <a:off x="16002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1</a:t>
            </a:r>
          </a:p>
        </p:txBody>
      </p:sp>
      <p:sp>
        <p:nvSpPr>
          <p:cNvPr id="1462276" name="Oval 4"/>
          <p:cNvSpPr>
            <a:spLocks noChangeArrowheads="1"/>
          </p:cNvSpPr>
          <p:nvPr/>
        </p:nvSpPr>
        <p:spPr bwMode="auto">
          <a:xfrm>
            <a:off x="1676400" y="3429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2</a:t>
            </a:r>
          </a:p>
        </p:txBody>
      </p:sp>
      <p:sp>
        <p:nvSpPr>
          <p:cNvPr id="1462277" name="Oval 5"/>
          <p:cNvSpPr>
            <a:spLocks noChangeArrowheads="1"/>
          </p:cNvSpPr>
          <p:nvPr/>
        </p:nvSpPr>
        <p:spPr bwMode="auto">
          <a:xfrm>
            <a:off x="990600" y="4419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3</a:t>
            </a:r>
          </a:p>
        </p:txBody>
      </p:sp>
      <p:sp>
        <p:nvSpPr>
          <p:cNvPr id="1462278" name="Oval 6"/>
          <p:cNvSpPr>
            <a:spLocks noChangeArrowheads="1"/>
          </p:cNvSpPr>
          <p:nvPr/>
        </p:nvSpPr>
        <p:spPr bwMode="auto">
          <a:xfrm>
            <a:off x="2362200" y="4343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4</a:t>
            </a:r>
          </a:p>
        </p:txBody>
      </p:sp>
      <p:sp>
        <p:nvSpPr>
          <p:cNvPr id="1462279" name="Oval 7"/>
          <p:cNvSpPr>
            <a:spLocks noChangeArrowheads="1"/>
          </p:cNvSpPr>
          <p:nvPr/>
        </p:nvSpPr>
        <p:spPr bwMode="auto">
          <a:xfrm>
            <a:off x="609600" y="5410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5</a:t>
            </a:r>
          </a:p>
        </p:txBody>
      </p:sp>
      <p:sp>
        <p:nvSpPr>
          <p:cNvPr id="1462280" name="Line 8"/>
          <p:cNvSpPr>
            <a:spLocks noChangeShapeType="1"/>
          </p:cNvSpPr>
          <p:nvPr/>
        </p:nvSpPr>
        <p:spPr bwMode="auto">
          <a:xfrm>
            <a:off x="1828800" y="2895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281" name="Line 9"/>
          <p:cNvSpPr>
            <a:spLocks noChangeShapeType="1"/>
          </p:cNvSpPr>
          <p:nvPr/>
        </p:nvSpPr>
        <p:spPr bwMode="auto">
          <a:xfrm flipH="1">
            <a:off x="1295400" y="3886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282" name="Line 10"/>
          <p:cNvSpPr>
            <a:spLocks noChangeShapeType="1"/>
          </p:cNvSpPr>
          <p:nvPr/>
        </p:nvSpPr>
        <p:spPr bwMode="auto">
          <a:xfrm>
            <a:off x="2057400" y="3962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283" name="Line 11"/>
          <p:cNvSpPr>
            <a:spLocks noChangeShapeType="1"/>
          </p:cNvSpPr>
          <p:nvPr/>
        </p:nvSpPr>
        <p:spPr bwMode="auto">
          <a:xfrm>
            <a:off x="1447800" y="4724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284" name="Line 12"/>
          <p:cNvSpPr>
            <a:spLocks noChangeShapeType="1"/>
          </p:cNvSpPr>
          <p:nvPr/>
        </p:nvSpPr>
        <p:spPr bwMode="auto">
          <a:xfrm flipH="1">
            <a:off x="838200" y="4876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285" name="Oval 13"/>
          <p:cNvSpPr>
            <a:spLocks noChangeArrowheads="1"/>
          </p:cNvSpPr>
          <p:nvPr/>
        </p:nvSpPr>
        <p:spPr bwMode="auto">
          <a:xfrm>
            <a:off x="2743200" y="5410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6</a:t>
            </a:r>
          </a:p>
        </p:txBody>
      </p:sp>
      <p:sp>
        <p:nvSpPr>
          <p:cNvPr id="1462286" name="Line 14"/>
          <p:cNvSpPr>
            <a:spLocks noChangeShapeType="1"/>
          </p:cNvSpPr>
          <p:nvPr/>
        </p:nvSpPr>
        <p:spPr bwMode="auto">
          <a:xfrm>
            <a:off x="2667000" y="4800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287" name="AutoShape 15"/>
          <p:cNvSpPr>
            <a:spLocks noChangeArrowheads="1"/>
          </p:cNvSpPr>
          <p:nvPr/>
        </p:nvSpPr>
        <p:spPr bwMode="auto">
          <a:xfrm>
            <a:off x="3581400" y="35052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2288" name="Oval 16"/>
          <p:cNvSpPr>
            <a:spLocks noChangeArrowheads="1"/>
          </p:cNvSpPr>
          <p:nvPr/>
        </p:nvSpPr>
        <p:spPr bwMode="auto">
          <a:xfrm>
            <a:off x="6172200" y="1981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1</a:t>
            </a:r>
          </a:p>
        </p:txBody>
      </p:sp>
      <p:sp>
        <p:nvSpPr>
          <p:cNvPr id="1462289" name="Rectangle 17"/>
          <p:cNvSpPr>
            <a:spLocks noChangeArrowheads="1"/>
          </p:cNvSpPr>
          <p:nvPr/>
        </p:nvSpPr>
        <p:spPr bwMode="auto">
          <a:xfrm>
            <a:off x="6172200" y="2667000"/>
            <a:ext cx="685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2290" name="Oval 18"/>
          <p:cNvSpPr>
            <a:spLocks noChangeArrowheads="1"/>
          </p:cNvSpPr>
          <p:nvPr/>
        </p:nvSpPr>
        <p:spPr bwMode="auto">
          <a:xfrm>
            <a:off x="6324600" y="3505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2</a:t>
            </a:r>
          </a:p>
        </p:txBody>
      </p:sp>
      <p:sp>
        <p:nvSpPr>
          <p:cNvPr id="1462291" name="Rectangle 19"/>
          <p:cNvSpPr>
            <a:spLocks noChangeArrowheads="1"/>
          </p:cNvSpPr>
          <p:nvPr/>
        </p:nvSpPr>
        <p:spPr bwMode="auto">
          <a:xfrm>
            <a:off x="6248400" y="4191000"/>
            <a:ext cx="685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2292" name="Oval 20"/>
          <p:cNvSpPr>
            <a:spLocks noChangeArrowheads="1"/>
          </p:cNvSpPr>
          <p:nvPr/>
        </p:nvSpPr>
        <p:spPr bwMode="auto">
          <a:xfrm>
            <a:off x="5562600" y="4876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3</a:t>
            </a:r>
          </a:p>
        </p:txBody>
      </p:sp>
      <p:sp>
        <p:nvSpPr>
          <p:cNvPr id="1462293" name="Oval 21"/>
          <p:cNvSpPr>
            <a:spLocks noChangeArrowheads="1"/>
          </p:cNvSpPr>
          <p:nvPr/>
        </p:nvSpPr>
        <p:spPr bwMode="auto">
          <a:xfrm>
            <a:off x="71628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4</a:t>
            </a:r>
          </a:p>
        </p:txBody>
      </p:sp>
      <p:sp>
        <p:nvSpPr>
          <p:cNvPr id="1462294" name="Rectangle 22"/>
          <p:cNvSpPr>
            <a:spLocks noChangeArrowheads="1"/>
          </p:cNvSpPr>
          <p:nvPr/>
        </p:nvSpPr>
        <p:spPr bwMode="auto">
          <a:xfrm>
            <a:off x="4876800" y="54102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2295" name="Oval 23"/>
          <p:cNvSpPr>
            <a:spLocks noChangeArrowheads="1"/>
          </p:cNvSpPr>
          <p:nvPr/>
        </p:nvSpPr>
        <p:spPr bwMode="auto">
          <a:xfrm>
            <a:off x="4191000" y="5791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5</a:t>
            </a:r>
          </a:p>
        </p:txBody>
      </p:sp>
      <p:sp>
        <p:nvSpPr>
          <p:cNvPr id="1462296" name="Rectangle 24"/>
          <p:cNvSpPr>
            <a:spLocks noChangeArrowheads="1"/>
          </p:cNvSpPr>
          <p:nvPr/>
        </p:nvSpPr>
        <p:spPr bwMode="auto">
          <a:xfrm>
            <a:off x="7467600" y="5486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2297" name="Oval 25"/>
          <p:cNvSpPr>
            <a:spLocks noChangeArrowheads="1"/>
          </p:cNvSpPr>
          <p:nvPr/>
        </p:nvSpPr>
        <p:spPr bwMode="auto">
          <a:xfrm>
            <a:off x="8077200" y="6019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6</a:t>
            </a:r>
          </a:p>
        </p:txBody>
      </p:sp>
      <p:sp>
        <p:nvSpPr>
          <p:cNvPr id="1462298" name="Line 26"/>
          <p:cNvSpPr>
            <a:spLocks noChangeShapeType="1"/>
          </p:cNvSpPr>
          <p:nvPr/>
        </p:nvSpPr>
        <p:spPr bwMode="auto">
          <a:xfrm>
            <a:off x="64008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299" name="Line 27"/>
          <p:cNvSpPr>
            <a:spLocks noChangeShapeType="1"/>
          </p:cNvSpPr>
          <p:nvPr/>
        </p:nvSpPr>
        <p:spPr bwMode="auto">
          <a:xfrm>
            <a:off x="64770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300" name="Line 28"/>
          <p:cNvSpPr>
            <a:spLocks noChangeShapeType="1"/>
          </p:cNvSpPr>
          <p:nvPr/>
        </p:nvSpPr>
        <p:spPr bwMode="auto">
          <a:xfrm>
            <a:off x="6553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301" name="Line 29"/>
          <p:cNvSpPr>
            <a:spLocks noChangeShapeType="1"/>
          </p:cNvSpPr>
          <p:nvPr/>
        </p:nvSpPr>
        <p:spPr bwMode="auto">
          <a:xfrm flipH="1">
            <a:off x="5867400" y="4724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302" name="Line 30"/>
          <p:cNvSpPr>
            <a:spLocks noChangeShapeType="1"/>
          </p:cNvSpPr>
          <p:nvPr/>
        </p:nvSpPr>
        <p:spPr bwMode="auto">
          <a:xfrm>
            <a:off x="6934200" y="4724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303" name="Line 31"/>
          <p:cNvSpPr>
            <a:spLocks noChangeShapeType="1"/>
          </p:cNvSpPr>
          <p:nvPr/>
        </p:nvSpPr>
        <p:spPr bwMode="auto">
          <a:xfrm flipH="1">
            <a:off x="5257800" y="5181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304" name="Line 32"/>
          <p:cNvSpPr>
            <a:spLocks noChangeShapeType="1"/>
          </p:cNvSpPr>
          <p:nvPr/>
        </p:nvSpPr>
        <p:spPr bwMode="auto">
          <a:xfrm>
            <a:off x="7543800" y="5257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305" name="Line 33"/>
          <p:cNvSpPr>
            <a:spLocks noChangeShapeType="1"/>
          </p:cNvSpPr>
          <p:nvPr/>
        </p:nvSpPr>
        <p:spPr bwMode="auto">
          <a:xfrm flipH="1">
            <a:off x="4648200" y="571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2306" name="Line 34"/>
          <p:cNvSpPr>
            <a:spLocks noChangeShapeType="1"/>
          </p:cNvSpPr>
          <p:nvPr/>
        </p:nvSpPr>
        <p:spPr bwMode="auto">
          <a:xfrm>
            <a:off x="8001000" y="5867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018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2338" y="2543175"/>
              <a:ext cx="20637" cy="6350"/>
            </p14:xfrm>
          </p:contentPart>
        </mc:Choice>
        <mc:Fallback xmlns="">
          <p:pic>
            <p:nvPicPr>
              <p:cNvPr id="14018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2925" y="2534003"/>
                <a:ext cx="39464" cy="246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243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2" name="Rectangle 3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Poly-trees to Factor trees</a:t>
            </a:r>
          </a:p>
        </p:txBody>
      </p:sp>
      <p:sp>
        <p:nvSpPr>
          <p:cNvPr id="14643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F549-F879-4053-8685-4286A63136EA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1464323" name="Oval 3"/>
          <p:cNvSpPr>
            <a:spLocks noChangeArrowheads="1"/>
          </p:cNvSpPr>
          <p:nvPr/>
        </p:nvSpPr>
        <p:spPr bwMode="auto">
          <a:xfrm>
            <a:off x="1066800" y="2590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1</a:t>
            </a:r>
          </a:p>
        </p:txBody>
      </p:sp>
      <p:sp>
        <p:nvSpPr>
          <p:cNvPr id="1464324" name="Oval 4"/>
          <p:cNvSpPr>
            <a:spLocks noChangeArrowheads="1"/>
          </p:cNvSpPr>
          <p:nvPr/>
        </p:nvSpPr>
        <p:spPr bwMode="auto">
          <a:xfrm>
            <a:off x="2590800" y="2667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2</a:t>
            </a:r>
          </a:p>
        </p:txBody>
      </p:sp>
      <p:sp>
        <p:nvSpPr>
          <p:cNvPr id="1464325" name="Oval 5"/>
          <p:cNvSpPr>
            <a:spLocks noChangeArrowheads="1"/>
          </p:cNvSpPr>
          <p:nvPr/>
        </p:nvSpPr>
        <p:spPr bwMode="auto">
          <a:xfrm>
            <a:off x="1905000" y="3733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3</a:t>
            </a:r>
          </a:p>
        </p:txBody>
      </p:sp>
      <p:sp>
        <p:nvSpPr>
          <p:cNvPr id="1464326" name="Oval 6"/>
          <p:cNvSpPr>
            <a:spLocks noChangeArrowheads="1"/>
          </p:cNvSpPr>
          <p:nvPr/>
        </p:nvSpPr>
        <p:spPr bwMode="auto">
          <a:xfrm>
            <a:off x="2819400" y="4800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5</a:t>
            </a:r>
          </a:p>
        </p:txBody>
      </p:sp>
      <p:sp>
        <p:nvSpPr>
          <p:cNvPr id="1464327" name="Oval 7"/>
          <p:cNvSpPr>
            <a:spLocks noChangeArrowheads="1"/>
          </p:cNvSpPr>
          <p:nvPr/>
        </p:nvSpPr>
        <p:spPr bwMode="auto">
          <a:xfrm>
            <a:off x="3733800" y="3733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4</a:t>
            </a:r>
          </a:p>
        </p:txBody>
      </p:sp>
      <p:sp>
        <p:nvSpPr>
          <p:cNvPr id="1464328" name="Line 8"/>
          <p:cNvSpPr>
            <a:spLocks noChangeShapeType="1"/>
          </p:cNvSpPr>
          <p:nvPr/>
        </p:nvSpPr>
        <p:spPr bwMode="auto">
          <a:xfrm>
            <a:off x="1447800" y="3124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29" name="Line 9"/>
          <p:cNvSpPr>
            <a:spLocks noChangeShapeType="1"/>
          </p:cNvSpPr>
          <p:nvPr/>
        </p:nvSpPr>
        <p:spPr bwMode="auto">
          <a:xfrm flipH="1">
            <a:off x="2362200" y="3124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30" name="Line 10"/>
          <p:cNvSpPr>
            <a:spLocks noChangeShapeType="1"/>
          </p:cNvSpPr>
          <p:nvPr/>
        </p:nvSpPr>
        <p:spPr bwMode="auto">
          <a:xfrm flipH="1">
            <a:off x="3200400" y="4114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31" name="Line 11"/>
          <p:cNvSpPr>
            <a:spLocks noChangeShapeType="1"/>
          </p:cNvSpPr>
          <p:nvPr/>
        </p:nvSpPr>
        <p:spPr bwMode="auto">
          <a:xfrm>
            <a:off x="2286000" y="41910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32" name="Oval 12"/>
          <p:cNvSpPr>
            <a:spLocks noChangeArrowheads="1"/>
          </p:cNvSpPr>
          <p:nvPr/>
        </p:nvSpPr>
        <p:spPr bwMode="auto">
          <a:xfrm>
            <a:off x="5257800" y="2133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1</a:t>
            </a:r>
          </a:p>
        </p:txBody>
      </p:sp>
      <p:sp>
        <p:nvSpPr>
          <p:cNvPr id="1464333" name="Oval 13"/>
          <p:cNvSpPr>
            <a:spLocks noChangeArrowheads="1"/>
          </p:cNvSpPr>
          <p:nvPr/>
        </p:nvSpPr>
        <p:spPr bwMode="auto">
          <a:xfrm>
            <a:off x="7239000" y="2133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2</a:t>
            </a:r>
          </a:p>
        </p:txBody>
      </p:sp>
      <p:sp>
        <p:nvSpPr>
          <p:cNvPr id="1464334" name="Oval 14"/>
          <p:cNvSpPr>
            <a:spLocks noChangeArrowheads="1"/>
          </p:cNvSpPr>
          <p:nvPr/>
        </p:nvSpPr>
        <p:spPr bwMode="auto">
          <a:xfrm>
            <a:off x="62484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3</a:t>
            </a:r>
          </a:p>
        </p:txBody>
      </p:sp>
      <p:sp>
        <p:nvSpPr>
          <p:cNvPr id="1464335" name="Oval 15"/>
          <p:cNvSpPr>
            <a:spLocks noChangeArrowheads="1"/>
          </p:cNvSpPr>
          <p:nvPr/>
        </p:nvSpPr>
        <p:spPr bwMode="auto">
          <a:xfrm>
            <a:off x="7391400" y="5257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5</a:t>
            </a:r>
          </a:p>
        </p:txBody>
      </p:sp>
      <p:sp>
        <p:nvSpPr>
          <p:cNvPr id="1464336" name="Oval 16"/>
          <p:cNvSpPr>
            <a:spLocks noChangeArrowheads="1"/>
          </p:cNvSpPr>
          <p:nvPr/>
        </p:nvSpPr>
        <p:spPr bwMode="auto">
          <a:xfrm>
            <a:off x="8077200" y="3505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X</a:t>
            </a:r>
            <a:r>
              <a:rPr lang="en-US" sz="1800" b="0" baseline="-25000"/>
              <a:t>4</a:t>
            </a:r>
          </a:p>
        </p:txBody>
      </p:sp>
      <p:sp>
        <p:nvSpPr>
          <p:cNvPr id="1464337" name="Rectangle 17"/>
          <p:cNvSpPr>
            <a:spLocks noChangeArrowheads="1"/>
          </p:cNvSpPr>
          <p:nvPr/>
        </p:nvSpPr>
        <p:spPr bwMode="auto">
          <a:xfrm>
            <a:off x="4038600" y="2133600"/>
            <a:ext cx="685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38" name="Rectangle 18"/>
          <p:cNvSpPr>
            <a:spLocks noChangeArrowheads="1"/>
          </p:cNvSpPr>
          <p:nvPr/>
        </p:nvSpPr>
        <p:spPr bwMode="auto">
          <a:xfrm>
            <a:off x="8382000" y="2133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39" name="Rectangle 19"/>
          <p:cNvSpPr>
            <a:spLocks noChangeArrowheads="1"/>
          </p:cNvSpPr>
          <p:nvPr/>
        </p:nvSpPr>
        <p:spPr bwMode="auto">
          <a:xfrm>
            <a:off x="6096000" y="2667000"/>
            <a:ext cx="609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40" name="Rectangle 20"/>
          <p:cNvSpPr>
            <a:spLocks noChangeArrowheads="1"/>
          </p:cNvSpPr>
          <p:nvPr/>
        </p:nvSpPr>
        <p:spPr bwMode="auto">
          <a:xfrm>
            <a:off x="7239000" y="4267200"/>
            <a:ext cx="685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41" name="Rectangle 21"/>
          <p:cNvSpPr>
            <a:spLocks noChangeArrowheads="1"/>
          </p:cNvSpPr>
          <p:nvPr/>
        </p:nvSpPr>
        <p:spPr bwMode="auto">
          <a:xfrm>
            <a:off x="8077200" y="2895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42" name="Line 22"/>
          <p:cNvSpPr>
            <a:spLocks noChangeShapeType="1"/>
          </p:cNvSpPr>
          <p:nvPr/>
        </p:nvSpPr>
        <p:spPr bwMode="auto">
          <a:xfrm>
            <a:off x="4724400" y="236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43" name="Line 23"/>
          <p:cNvSpPr>
            <a:spLocks noChangeShapeType="1"/>
          </p:cNvSpPr>
          <p:nvPr/>
        </p:nvSpPr>
        <p:spPr bwMode="auto">
          <a:xfrm>
            <a:off x="77724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44" name="Line 24"/>
          <p:cNvSpPr>
            <a:spLocks noChangeShapeType="1"/>
          </p:cNvSpPr>
          <p:nvPr/>
        </p:nvSpPr>
        <p:spPr bwMode="auto">
          <a:xfrm>
            <a:off x="5791200" y="2438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45" name="Line 25"/>
          <p:cNvSpPr>
            <a:spLocks noChangeShapeType="1"/>
          </p:cNvSpPr>
          <p:nvPr/>
        </p:nvSpPr>
        <p:spPr bwMode="auto">
          <a:xfrm flipH="1">
            <a:off x="6705600" y="2438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46" name="Line 26"/>
          <p:cNvSpPr>
            <a:spLocks noChangeShapeType="1"/>
          </p:cNvSpPr>
          <p:nvPr/>
        </p:nvSpPr>
        <p:spPr bwMode="auto">
          <a:xfrm>
            <a:off x="64008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47" name="Line 27"/>
          <p:cNvSpPr>
            <a:spLocks noChangeShapeType="1"/>
          </p:cNvSpPr>
          <p:nvPr/>
        </p:nvSpPr>
        <p:spPr bwMode="auto">
          <a:xfrm>
            <a:off x="83058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48" name="Line 28"/>
          <p:cNvSpPr>
            <a:spLocks noChangeShapeType="1"/>
          </p:cNvSpPr>
          <p:nvPr/>
        </p:nvSpPr>
        <p:spPr bwMode="auto">
          <a:xfrm>
            <a:off x="6553200" y="3962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49" name="Line 29"/>
          <p:cNvSpPr>
            <a:spLocks noChangeShapeType="1"/>
          </p:cNvSpPr>
          <p:nvPr/>
        </p:nvSpPr>
        <p:spPr bwMode="auto">
          <a:xfrm flipH="1">
            <a:off x="7848600" y="3886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50" name="Line 30"/>
          <p:cNvSpPr>
            <a:spLocks noChangeShapeType="1"/>
          </p:cNvSpPr>
          <p:nvPr/>
        </p:nvSpPr>
        <p:spPr bwMode="auto">
          <a:xfrm>
            <a:off x="76962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351" name="AutoShape 31"/>
          <p:cNvSpPr>
            <a:spLocks noChangeArrowheads="1"/>
          </p:cNvSpPr>
          <p:nvPr/>
        </p:nvSpPr>
        <p:spPr bwMode="auto">
          <a:xfrm>
            <a:off x="4114800" y="31242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8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32" grpId="0" animBg="1"/>
      <p:bldP spid="1464333" grpId="0" animBg="1"/>
      <p:bldP spid="1464334" grpId="0" animBg="1"/>
      <p:bldP spid="1464335" grpId="0" animBg="1"/>
      <p:bldP spid="1464336" grpId="0" animBg="1"/>
      <p:bldP spid="1464337" grpId="0" animBg="1"/>
      <p:bldP spid="1464338" grpId="0" animBg="1"/>
      <p:bldP spid="1464339" grpId="0" animBg="1"/>
      <p:bldP spid="1464340" grpId="0" animBg="1"/>
      <p:bldP spid="1464341" grpId="0" animBg="1"/>
      <p:bldP spid="1464342" grpId="0" animBg="1"/>
      <p:bldP spid="1464343" grpId="0" animBg="1"/>
      <p:bldP spid="1464344" grpId="0" animBg="1"/>
      <p:bldP spid="1464345" grpId="0" animBg="1"/>
      <p:bldP spid="1464346" grpId="0" animBg="1"/>
      <p:bldP spid="1464347" grpId="0" animBg="1"/>
      <p:bldP spid="1464348" grpId="0" animBg="1"/>
      <p:bldP spid="1464349" grpId="0" animBg="1"/>
      <p:bldP spid="14643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factor </a:t>
            </a:r>
            <a:r>
              <a:rPr lang="en-US" dirty="0" smtClean="0"/>
              <a:t>graphs?</a:t>
            </a:r>
            <a:endParaRPr lang="en-US" dirty="0"/>
          </a:p>
        </p:txBody>
      </p:sp>
      <p:sp>
        <p:nvSpPr>
          <p:cNvPr id="1466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1600200"/>
            <a:ext cx="4038600" cy="4411663"/>
          </a:xfrm>
        </p:spPr>
        <p:txBody>
          <a:bodyPr/>
          <a:lstStyle/>
          <a:p>
            <a:r>
              <a:rPr lang="en-US" sz="2000" dirty="0"/>
              <a:t>Because FG turns tree-like graphs to factor trees, </a:t>
            </a:r>
          </a:p>
          <a:p>
            <a:r>
              <a:rPr lang="en-US" sz="2000" dirty="0" smtClean="0"/>
              <a:t>Trees </a:t>
            </a:r>
            <a:r>
              <a:rPr lang="en-US" sz="2000" dirty="0"/>
              <a:t>are a data-structure that guarantees correctness of BP !</a:t>
            </a:r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BF4-0C06-46C4-8F64-4CF8DA863C53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1828800"/>
            <a:ext cx="3965575" cy="2249488"/>
            <a:chOff x="384" y="1248"/>
            <a:chExt cx="4992" cy="2832"/>
          </a:xfrm>
        </p:grpSpPr>
        <p:sp>
          <p:nvSpPr>
            <p:cNvPr id="1466373" name="Oval 5"/>
            <p:cNvSpPr>
              <a:spLocks noChangeAspect="1" noChangeArrowheads="1"/>
            </p:cNvSpPr>
            <p:nvPr/>
          </p:nvSpPr>
          <p:spPr bwMode="auto">
            <a:xfrm>
              <a:off x="1008" y="1536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1</a:t>
              </a:r>
            </a:p>
          </p:txBody>
        </p:sp>
        <p:sp>
          <p:nvSpPr>
            <p:cNvPr id="1466374" name="Oval 6"/>
            <p:cNvSpPr>
              <a:spLocks noChangeAspect="1" noChangeArrowheads="1"/>
            </p:cNvSpPr>
            <p:nvPr/>
          </p:nvSpPr>
          <p:spPr bwMode="auto">
            <a:xfrm>
              <a:off x="1056" y="216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2</a:t>
              </a:r>
            </a:p>
          </p:txBody>
        </p:sp>
        <p:sp>
          <p:nvSpPr>
            <p:cNvPr id="1466375" name="Oval 7"/>
            <p:cNvSpPr>
              <a:spLocks noChangeAspect="1" noChangeArrowheads="1"/>
            </p:cNvSpPr>
            <p:nvPr/>
          </p:nvSpPr>
          <p:spPr bwMode="auto">
            <a:xfrm>
              <a:off x="624" y="27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3</a:t>
              </a:r>
            </a:p>
          </p:txBody>
        </p:sp>
        <p:sp>
          <p:nvSpPr>
            <p:cNvPr id="1466376" name="Oval 8"/>
            <p:cNvSpPr>
              <a:spLocks noChangeAspect="1" noChangeArrowheads="1"/>
            </p:cNvSpPr>
            <p:nvPr/>
          </p:nvSpPr>
          <p:spPr bwMode="auto">
            <a:xfrm>
              <a:off x="1488" y="2736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4</a:t>
              </a:r>
            </a:p>
          </p:txBody>
        </p:sp>
        <p:sp>
          <p:nvSpPr>
            <p:cNvPr id="1466377" name="Oval 9"/>
            <p:cNvSpPr>
              <a:spLocks noChangeAspect="1" noChangeArrowheads="1"/>
            </p:cNvSpPr>
            <p:nvPr/>
          </p:nvSpPr>
          <p:spPr bwMode="auto">
            <a:xfrm>
              <a:off x="384" y="340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5</a:t>
              </a:r>
            </a:p>
          </p:txBody>
        </p:sp>
        <p:sp>
          <p:nvSpPr>
            <p:cNvPr id="1466378" name="Line 10"/>
            <p:cNvSpPr>
              <a:spLocks noChangeAspect="1" noChangeShapeType="1"/>
            </p:cNvSpPr>
            <p:nvPr/>
          </p:nvSpPr>
          <p:spPr bwMode="auto">
            <a:xfrm>
              <a:off x="1152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379" name="Line 11"/>
            <p:cNvSpPr>
              <a:spLocks noChangeAspect="1" noChangeShapeType="1"/>
            </p:cNvSpPr>
            <p:nvPr/>
          </p:nvSpPr>
          <p:spPr bwMode="auto">
            <a:xfrm flipH="1">
              <a:off x="816" y="244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380" name="Line 12"/>
            <p:cNvSpPr>
              <a:spLocks noChangeAspect="1" noChangeShapeType="1"/>
            </p:cNvSpPr>
            <p:nvPr/>
          </p:nvSpPr>
          <p:spPr bwMode="auto">
            <a:xfrm>
              <a:off x="1296" y="249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381" name="Line 13"/>
            <p:cNvSpPr>
              <a:spLocks noChangeAspect="1" noChangeShapeType="1"/>
            </p:cNvSpPr>
            <p:nvPr/>
          </p:nvSpPr>
          <p:spPr bwMode="auto">
            <a:xfrm>
              <a:off x="912" y="29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382" name="Line 14"/>
            <p:cNvSpPr>
              <a:spLocks noChangeAspect="1" noChangeShapeType="1"/>
            </p:cNvSpPr>
            <p:nvPr/>
          </p:nvSpPr>
          <p:spPr bwMode="auto">
            <a:xfrm flipH="1">
              <a:off x="528" y="3072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383" name="Oval 15"/>
            <p:cNvSpPr>
              <a:spLocks noChangeAspect="1" noChangeArrowheads="1"/>
            </p:cNvSpPr>
            <p:nvPr/>
          </p:nvSpPr>
          <p:spPr bwMode="auto">
            <a:xfrm>
              <a:off x="1728" y="340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6</a:t>
              </a:r>
            </a:p>
          </p:txBody>
        </p:sp>
        <p:sp>
          <p:nvSpPr>
            <p:cNvPr id="1466384" name="Line 16"/>
            <p:cNvSpPr>
              <a:spLocks noChangeAspect="1" noChangeShapeType="1"/>
            </p:cNvSpPr>
            <p:nvPr/>
          </p:nvSpPr>
          <p:spPr bwMode="auto">
            <a:xfrm>
              <a:off x="1680" y="302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385" name="AutoShape 17"/>
            <p:cNvSpPr>
              <a:spLocks noChangeAspect="1" noChangeArrowheads="1"/>
            </p:cNvSpPr>
            <p:nvPr/>
          </p:nvSpPr>
          <p:spPr bwMode="auto">
            <a:xfrm>
              <a:off x="2256" y="2208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386" name="Oval 18"/>
            <p:cNvSpPr>
              <a:spLocks noChangeAspect="1" noChangeArrowheads="1"/>
            </p:cNvSpPr>
            <p:nvPr/>
          </p:nvSpPr>
          <p:spPr bwMode="auto">
            <a:xfrm>
              <a:off x="3888" y="124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1</a:t>
              </a:r>
            </a:p>
          </p:txBody>
        </p:sp>
        <p:sp>
          <p:nvSpPr>
            <p:cNvPr id="1466387" name="Rectangle 19"/>
            <p:cNvSpPr>
              <a:spLocks noChangeAspect="1" noChangeArrowheads="1"/>
            </p:cNvSpPr>
            <p:nvPr/>
          </p:nvSpPr>
          <p:spPr bwMode="auto">
            <a:xfrm>
              <a:off x="3888" y="1680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388" name="Oval 20"/>
            <p:cNvSpPr>
              <a:spLocks noChangeAspect="1" noChangeArrowheads="1"/>
            </p:cNvSpPr>
            <p:nvPr/>
          </p:nvSpPr>
          <p:spPr bwMode="auto">
            <a:xfrm>
              <a:off x="3984" y="220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2</a:t>
              </a:r>
            </a:p>
          </p:txBody>
        </p:sp>
        <p:sp>
          <p:nvSpPr>
            <p:cNvPr id="1466389" name="Rectangle 21"/>
            <p:cNvSpPr>
              <a:spLocks noChangeAspect="1" noChangeArrowheads="1"/>
            </p:cNvSpPr>
            <p:nvPr/>
          </p:nvSpPr>
          <p:spPr bwMode="auto">
            <a:xfrm>
              <a:off x="3936" y="2640"/>
              <a:ext cx="43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390" name="Oval 22"/>
            <p:cNvSpPr>
              <a:spLocks noChangeAspect="1" noChangeArrowheads="1"/>
            </p:cNvSpPr>
            <p:nvPr/>
          </p:nvSpPr>
          <p:spPr bwMode="auto">
            <a:xfrm>
              <a:off x="3504" y="307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3</a:t>
              </a:r>
            </a:p>
          </p:txBody>
        </p:sp>
        <p:sp>
          <p:nvSpPr>
            <p:cNvPr id="1466391" name="Oval 23"/>
            <p:cNvSpPr>
              <a:spLocks noChangeAspect="1"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4</a:t>
              </a:r>
            </a:p>
          </p:txBody>
        </p:sp>
        <p:sp>
          <p:nvSpPr>
            <p:cNvPr id="1466392" name="Rectangle 24"/>
            <p:cNvSpPr>
              <a:spLocks noChangeAspect="1" noChangeArrowheads="1"/>
            </p:cNvSpPr>
            <p:nvPr/>
          </p:nvSpPr>
          <p:spPr bwMode="auto">
            <a:xfrm>
              <a:off x="3072" y="340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393" name="Oval 25"/>
            <p:cNvSpPr>
              <a:spLocks noChangeAspect="1" noChangeArrowheads="1"/>
            </p:cNvSpPr>
            <p:nvPr/>
          </p:nvSpPr>
          <p:spPr bwMode="auto">
            <a:xfrm>
              <a:off x="2640" y="364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5</a:t>
              </a:r>
            </a:p>
          </p:txBody>
        </p:sp>
        <p:sp>
          <p:nvSpPr>
            <p:cNvPr id="1466394" name="Rectangle 26"/>
            <p:cNvSpPr>
              <a:spLocks noChangeAspect="1" noChangeArrowheads="1"/>
            </p:cNvSpPr>
            <p:nvPr/>
          </p:nvSpPr>
          <p:spPr bwMode="auto">
            <a:xfrm>
              <a:off x="4704" y="3456"/>
              <a:ext cx="38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395" name="Oval 27"/>
            <p:cNvSpPr>
              <a:spLocks noChangeAspect="1" noChangeArrowheads="1"/>
            </p:cNvSpPr>
            <p:nvPr/>
          </p:nvSpPr>
          <p:spPr bwMode="auto">
            <a:xfrm>
              <a:off x="5088" y="379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6</a:t>
              </a:r>
            </a:p>
          </p:txBody>
        </p:sp>
        <p:sp>
          <p:nvSpPr>
            <p:cNvPr id="1466396" name="Line 28"/>
            <p:cNvSpPr>
              <a:spLocks noChangeAspect="1" noChangeShapeType="1"/>
            </p:cNvSpPr>
            <p:nvPr/>
          </p:nvSpPr>
          <p:spPr bwMode="auto">
            <a:xfrm>
              <a:off x="4032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397" name="Line 29"/>
            <p:cNvSpPr>
              <a:spLocks noChangeAspect="1" noChangeShapeType="1"/>
            </p:cNvSpPr>
            <p:nvPr/>
          </p:nvSpPr>
          <p:spPr bwMode="auto">
            <a:xfrm>
              <a:off x="4080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398" name="Line 30"/>
            <p:cNvSpPr>
              <a:spLocks noChangeAspect="1" noChangeShapeType="1"/>
            </p:cNvSpPr>
            <p:nvPr/>
          </p:nvSpPr>
          <p:spPr bwMode="auto">
            <a:xfrm>
              <a:off x="4128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399" name="Line 31"/>
            <p:cNvSpPr>
              <a:spLocks noChangeAspect="1" noChangeShapeType="1"/>
            </p:cNvSpPr>
            <p:nvPr/>
          </p:nvSpPr>
          <p:spPr bwMode="auto">
            <a:xfrm flipH="1">
              <a:off x="3696" y="297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00" name="Line 32"/>
            <p:cNvSpPr>
              <a:spLocks noChangeAspect="1" noChangeShapeType="1"/>
            </p:cNvSpPr>
            <p:nvPr/>
          </p:nvSpPr>
          <p:spPr bwMode="auto">
            <a:xfrm>
              <a:off x="4368" y="297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01" name="Line 33"/>
            <p:cNvSpPr>
              <a:spLocks noChangeAspect="1" noChangeShapeType="1"/>
            </p:cNvSpPr>
            <p:nvPr/>
          </p:nvSpPr>
          <p:spPr bwMode="auto">
            <a:xfrm flipH="1">
              <a:off x="3312" y="32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02" name="Line 34"/>
            <p:cNvSpPr>
              <a:spLocks noChangeAspect="1" noChangeShapeType="1"/>
            </p:cNvSpPr>
            <p:nvPr/>
          </p:nvSpPr>
          <p:spPr bwMode="auto">
            <a:xfrm>
              <a:off x="4752" y="331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03" name="Line 35"/>
            <p:cNvSpPr>
              <a:spLocks noChangeAspect="1" noChangeShapeType="1"/>
            </p:cNvSpPr>
            <p:nvPr/>
          </p:nvSpPr>
          <p:spPr bwMode="auto">
            <a:xfrm flipH="1">
              <a:off x="2928" y="360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04" name="Line 36"/>
            <p:cNvSpPr>
              <a:spLocks noChangeAspect="1" noChangeShapeType="1"/>
            </p:cNvSpPr>
            <p:nvPr/>
          </p:nvSpPr>
          <p:spPr bwMode="auto">
            <a:xfrm>
              <a:off x="5040" y="36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 noChangeAspect="1"/>
          </p:cNvGrpSpPr>
          <p:nvPr/>
        </p:nvGrpSpPr>
        <p:grpSpPr bwMode="auto">
          <a:xfrm>
            <a:off x="533400" y="4572000"/>
            <a:ext cx="3967163" cy="1792288"/>
            <a:chOff x="672" y="1344"/>
            <a:chExt cx="4992" cy="2256"/>
          </a:xfrm>
        </p:grpSpPr>
        <p:sp>
          <p:nvSpPr>
            <p:cNvPr id="1466406" name="Oval 38"/>
            <p:cNvSpPr>
              <a:spLocks noChangeAspect="1" noChangeArrowheads="1"/>
            </p:cNvSpPr>
            <p:nvPr/>
          </p:nvSpPr>
          <p:spPr bwMode="auto">
            <a:xfrm>
              <a:off x="672" y="163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1</a:t>
              </a:r>
            </a:p>
          </p:txBody>
        </p:sp>
        <p:sp>
          <p:nvSpPr>
            <p:cNvPr id="1466407" name="Oval 39"/>
            <p:cNvSpPr>
              <a:spLocks noChangeAspect="1" noChangeArrowheads="1"/>
            </p:cNvSpPr>
            <p:nvPr/>
          </p:nvSpPr>
          <p:spPr bwMode="auto">
            <a:xfrm>
              <a:off x="1632" y="1680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2</a:t>
              </a:r>
            </a:p>
          </p:txBody>
        </p:sp>
        <p:sp>
          <p:nvSpPr>
            <p:cNvPr id="1466408" name="Oval 40"/>
            <p:cNvSpPr>
              <a:spLocks noChangeAspect="1" noChangeArrowheads="1"/>
            </p:cNvSpPr>
            <p:nvPr/>
          </p:nvSpPr>
          <p:spPr bwMode="auto">
            <a:xfrm>
              <a:off x="1200" y="2352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3</a:t>
              </a:r>
            </a:p>
          </p:txBody>
        </p:sp>
        <p:sp>
          <p:nvSpPr>
            <p:cNvPr id="1466409" name="Oval 41"/>
            <p:cNvSpPr>
              <a:spLocks noChangeAspect="1" noChangeArrowheads="1"/>
            </p:cNvSpPr>
            <p:nvPr/>
          </p:nvSpPr>
          <p:spPr bwMode="auto">
            <a:xfrm>
              <a:off x="1776" y="3024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5</a:t>
              </a:r>
            </a:p>
          </p:txBody>
        </p:sp>
        <p:sp>
          <p:nvSpPr>
            <p:cNvPr id="1466410" name="Oval 42"/>
            <p:cNvSpPr>
              <a:spLocks noChangeAspect="1" noChangeArrowheads="1"/>
            </p:cNvSpPr>
            <p:nvPr/>
          </p:nvSpPr>
          <p:spPr bwMode="auto">
            <a:xfrm>
              <a:off x="2352" y="235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4</a:t>
              </a:r>
            </a:p>
          </p:txBody>
        </p:sp>
        <p:sp>
          <p:nvSpPr>
            <p:cNvPr id="1466411" name="Line 43"/>
            <p:cNvSpPr>
              <a:spLocks noChangeAspect="1" noChangeShapeType="1"/>
            </p:cNvSpPr>
            <p:nvPr/>
          </p:nvSpPr>
          <p:spPr bwMode="auto">
            <a:xfrm>
              <a:off x="912" y="196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12" name="Line 44"/>
            <p:cNvSpPr>
              <a:spLocks noChangeAspect="1" noChangeShapeType="1"/>
            </p:cNvSpPr>
            <p:nvPr/>
          </p:nvSpPr>
          <p:spPr bwMode="auto">
            <a:xfrm flipH="1">
              <a:off x="1488" y="1968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13" name="Line 45"/>
            <p:cNvSpPr>
              <a:spLocks noChangeAspect="1" noChangeShapeType="1"/>
            </p:cNvSpPr>
            <p:nvPr/>
          </p:nvSpPr>
          <p:spPr bwMode="auto">
            <a:xfrm flipH="1">
              <a:off x="2016" y="2592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14" name="Line 46"/>
            <p:cNvSpPr>
              <a:spLocks noChangeAspect="1" noChangeShapeType="1"/>
            </p:cNvSpPr>
            <p:nvPr/>
          </p:nvSpPr>
          <p:spPr bwMode="auto">
            <a:xfrm>
              <a:off x="1440" y="2640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15" name="Oval 47"/>
            <p:cNvSpPr>
              <a:spLocks noChangeAspect="1" noChangeArrowheads="1"/>
            </p:cNvSpPr>
            <p:nvPr/>
          </p:nvSpPr>
          <p:spPr bwMode="auto">
            <a:xfrm>
              <a:off x="3312" y="134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1</a:t>
              </a:r>
            </a:p>
          </p:txBody>
        </p:sp>
        <p:sp>
          <p:nvSpPr>
            <p:cNvPr id="1466416" name="Oval 48"/>
            <p:cNvSpPr>
              <a:spLocks noChangeAspect="1" noChangeArrowheads="1"/>
            </p:cNvSpPr>
            <p:nvPr/>
          </p:nvSpPr>
          <p:spPr bwMode="auto">
            <a:xfrm>
              <a:off x="4560" y="1344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2</a:t>
              </a:r>
            </a:p>
          </p:txBody>
        </p:sp>
        <p:sp>
          <p:nvSpPr>
            <p:cNvPr id="1466417" name="Oval 49"/>
            <p:cNvSpPr>
              <a:spLocks noChangeAspect="1" noChangeArrowheads="1"/>
            </p:cNvSpPr>
            <p:nvPr/>
          </p:nvSpPr>
          <p:spPr bwMode="auto">
            <a:xfrm>
              <a:off x="3936" y="220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3</a:t>
              </a:r>
            </a:p>
          </p:txBody>
        </p:sp>
        <p:sp>
          <p:nvSpPr>
            <p:cNvPr id="1466418" name="Oval 50"/>
            <p:cNvSpPr>
              <a:spLocks noChangeAspect="1" noChangeArrowheads="1"/>
            </p:cNvSpPr>
            <p:nvPr/>
          </p:nvSpPr>
          <p:spPr bwMode="auto">
            <a:xfrm>
              <a:off x="4656" y="3312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5</a:t>
              </a:r>
            </a:p>
          </p:txBody>
        </p:sp>
        <p:sp>
          <p:nvSpPr>
            <p:cNvPr id="1466419" name="Oval 51"/>
            <p:cNvSpPr>
              <a:spLocks noChangeAspect="1" noChangeArrowheads="1"/>
            </p:cNvSpPr>
            <p:nvPr/>
          </p:nvSpPr>
          <p:spPr bwMode="auto">
            <a:xfrm>
              <a:off x="5088" y="220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X</a:t>
              </a:r>
              <a:r>
                <a:rPr lang="en-US" sz="900" b="0" baseline="-25000"/>
                <a:t>4</a:t>
              </a:r>
            </a:p>
          </p:txBody>
        </p:sp>
        <p:sp>
          <p:nvSpPr>
            <p:cNvPr id="1466420" name="Rectangle 52"/>
            <p:cNvSpPr>
              <a:spLocks noChangeAspect="1" noChangeArrowheads="1"/>
            </p:cNvSpPr>
            <p:nvPr/>
          </p:nvSpPr>
          <p:spPr bwMode="auto">
            <a:xfrm>
              <a:off x="2544" y="1344"/>
              <a:ext cx="43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421" name="Rectangle 53"/>
            <p:cNvSpPr>
              <a:spLocks noChangeAspect="1" noChangeArrowheads="1"/>
            </p:cNvSpPr>
            <p:nvPr/>
          </p:nvSpPr>
          <p:spPr bwMode="auto">
            <a:xfrm>
              <a:off x="5280" y="1344"/>
              <a:ext cx="38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422" name="Rectangle 54"/>
            <p:cNvSpPr>
              <a:spLocks noChangeAspect="1" noChangeArrowheads="1"/>
            </p:cNvSpPr>
            <p:nvPr/>
          </p:nvSpPr>
          <p:spPr bwMode="auto">
            <a:xfrm>
              <a:off x="3840" y="1680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423" name="Rectangle 55"/>
            <p:cNvSpPr>
              <a:spLocks noChangeAspect="1" noChangeArrowheads="1"/>
            </p:cNvSpPr>
            <p:nvPr/>
          </p:nvSpPr>
          <p:spPr bwMode="auto">
            <a:xfrm>
              <a:off x="4560" y="2688"/>
              <a:ext cx="43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424" name="Rectangle 56"/>
            <p:cNvSpPr>
              <a:spLocks noChangeAspect="1" noChangeArrowheads="1"/>
            </p:cNvSpPr>
            <p:nvPr/>
          </p:nvSpPr>
          <p:spPr bwMode="auto">
            <a:xfrm>
              <a:off x="5088" y="1824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425" name="Line 57"/>
            <p:cNvSpPr>
              <a:spLocks noChangeAspect="1" noChangeShapeType="1"/>
            </p:cNvSpPr>
            <p:nvPr/>
          </p:nvSpPr>
          <p:spPr bwMode="auto">
            <a:xfrm>
              <a:off x="2976" y="148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26" name="Line 58"/>
            <p:cNvSpPr>
              <a:spLocks noChangeAspect="1" noChangeShapeType="1"/>
            </p:cNvSpPr>
            <p:nvPr/>
          </p:nvSpPr>
          <p:spPr bwMode="auto">
            <a:xfrm>
              <a:off x="4896" y="14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27" name="Line 59"/>
            <p:cNvSpPr>
              <a:spLocks noChangeAspect="1" noChangeShapeType="1"/>
            </p:cNvSpPr>
            <p:nvPr/>
          </p:nvSpPr>
          <p:spPr bwMode="auto">
            <a:xfrm>
              <a:off x="3648" y="153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28" name="Line 60"/>
            <p:cNvSpPr>
              <a:spLocks noChangeAspect="1" noChangeShapeType="1"/>
            </p:cNvSpPr>
            <p:nvPr/>
          </p:nvSpPr>
          <p:spPr bwMode="auto">
            <a:xfrm flipH="1">
              <a:off x="4224" y="153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29" name="Line 61"/>
            <p:cNvSpPr>
              <a:spLocks noChangeAspect="1" noChangeShapeType="1"/>
            </p:cNvSpPr>
            <p:nvPr/>
          </p:nvSpPr>
          <p:spPr bwMode="auto">
            <a:xfrm>
              <a:off x="4032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30" name="Line 62"/>
            <p:cNvSpPr>
              <a:spLocks noChangeAspect="1" noChangeShapeType="1"/>
            </p:cNvSpPr>
            <p:nvPr/>
          </p:nvSpPr>
          <p:spPr bwMode="auto">
            <a:xfrm>
              <a:off x="5232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31" name="Line 63"/>
            <p:cNvSpPr>
              <a:spLocks noChangeAspect="1" noChangeShapeType="1"/>
            </p:cNvSpPr>
            <p:nvPr/>
          </p:nvSpPr>
          <p:spPr bwMode="auto">
            <a:xfrm>
              <a:off x="4128" y="249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32" name="Line 64"/>
            <p:cNvSpPr>
              <a:spLocks noChangeAspect="1" noChangeShapeType="1"/>
            </p:cNvSpPr>
            <p:nvPr/>
          </p:nvSpPr>
          <p:spPr bwMode="auto">
            <a:xfrm flipH="1">
              <a:off x="4944" y="244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33" name="Line 65"/>
            <p:cNvSpPr>
              <a:spLocks noChangeAspect="1" noChangeShapeType="1"/>
            </p:cNvSpPr>
            <p:nvPr/>
          </p:nvSpPr>
          <p:spPr bwMode="auto">
            <a:xfrm>
              <a:off x="484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6434" name="AutoShape 66"/>
            <p:cNvSpPr>
              <a:spLocks noChangeAspect="1" noChangeArrowheads="1"/>
            </p:cNvSpPr>
            <p:nvPr/>
          </p:nvSpPr>
          <p:spPr bwMode="auto">
            <a:xfrm>
              <a:off x="2592" y="1968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04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Exact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27</a:t>
            </a:fld>
            <a:endParaRPr lang="en-US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35039" y="997097"/>
            <a:ext cx="3911514" cy="2944080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1. Data</a:t>
            </a:r>
            <a:endParaRPr lang="en-US" sz="26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4531409" y="999020"/>
            <a:ext cx="4166604" cy="2014821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2. Model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4535464" y="4162931"/>
            <a:ext cx="4131178" cy="2409057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4. Learning</a:t>
            </a:r>
            <a:endParaRPr lang="en-US" sz="2400" dirty="0" smtClean="0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35039" y="4159154"/>
            <a:ext cx="3911514" cy="2423749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5. Inference</a:t>
            </a:r>
            <a:endParaRPr lang="en-US" sz="2400" dirty="0" smtClean="0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538398" y="3014299"/>
            <a:ext cx="4149536" cy="1138552"/>
          </a:xfrm>
          <a:prstGeom prst="rect">
            <a:avLst/>
          </a:prstGeom>
          <a:solidFill>
            <a:srgbClr val="FF36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b="1" dirty="0" smtClean="0"/>
              <a:t>3. Objective</a:t>
            </a:r>
            <a:br>
              <a:rPr lang="en-US" sz="2600" b="1" dirty="0" smtClean="0"/>
            </a:br>
            <a:endParaRPr lang="en-US" sz="26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345" y="3350050"/>
            <a:ext cx="2643465" cy="65309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306" y="1647703"/>
            <a:ext cx="3192372" cy="67283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564" y="4758651"/>
            <a:ext cx="2828873" cy="54227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571" y="4868055"/>
            <a:ext cx="2232287" cy="47449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610" y="5617550"/>
            <a:ext cx="1946275" cy="42124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557" y="1675565"/>
            <a:ext cx="1756796" cy="3375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6994" y="2118646"/>
            <a:ext cx="3184016" cy="1788882"/>
            <a:chOff x="2346325" y="1603213"/>
            <a:chExt cx="6238875" cy="3505200"/>
          </a:xfrm>
        </p:grpSpPr>
        <p:grpSp>
          <p:nvGrpSpPr>
            <p:cNvPr id="16" name="Group 196"/>
            <p:cNvGrpSpPr>
              <a:grpSpLocks/>
            </p:cNvGrpSpPr>
            <p:nvPr/>
          </p:nvGrpSpPr>
          <p:grpSpPr bwMode="auto">
            <a:xfrm>
              <a:off x="2374900" y="2474751"/>
              <a:ext cx="6210300" cy="841375"/>
              <a:chOff x="711" y="2875"/>
              <a:chExt cx="3912" cy="530"/>
            </a:xfrm>
          </p:grpSpPr>
          <p:grpSp>
            <p:nvGrpSpPr>
              <p:cNvPr id="18" name="Group 274"/>
              <p:cNvGrpSpPr>
                <a:grpSpLocks/>
              </p:cNvGrpSpPr>
              <p:nvPr/>
            </p:nvGrpSpPr>
            <p:grpSpPr bwMode="auto">
              <a:xfrm>
                <a:off x="711" y="2909"/>
                <a:ext cx="3912" cy="496"/>
                <a:chOff x="1109405" y="2058552"/>
                <a:chExt cx="6209145" cy="786974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263302" y="2060138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364822" y="2060138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482215" y="2058552"/>
                  <a:ext cx="360296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588497" y="2060138"/>
                  <a:ext cx="360295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d</a:t>
                  </a: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688429" y="2058552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6" name="TextBox 280"/>
                <p:cNvSpPr txBox="1">
                  <a:spLocks noChangeArrowheads="1"/>
                </p:cNvSpPr>
                <p:nvPr/>
              </p:nvSpPr>
              <p:spPr bwMode="auto">
                <a:xfrm>
                  <a:off x="1109405" y="2212456"/>
                  <a:ext cx="963433" cy="363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600">
                      <a:solidFill>
                        <a:srgbClr val="475A8D"/>
                      </a:solidFill>
                      <a:latin typeface="Candara" pitchFamily="34" charset="0"/>
                    </a:rPr>
                    <a:t>Sample 2:</a:t>
                  </a:r>
                </a:p>
              </p:txBody>
            </p:sp>
            <p:grpSp>
              <p:nvGrpSpPr>
                <p:cNvPr id="27" name="Group 281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36" name="TextBox 2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37" name="TextBox 2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like</a:t>
                    </a:r>
                  </a:p>
                </p:txBody>
              </p:sp>
              <p:sp>
                <p:nvSpPr>
                  <p:cNvPr id="38" name="TextBox 2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39" name="TextBox 2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an</a:t>
                    </a:r>
                  </a:p>
                </p:txBody>
              </p:sp>
              <p:sp>
                <p:nvSpPr>
                  <p:cNvPr id="40" name="TextBox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arrow</a:t>
                    </a:r>
                  </a:p>
                </p:txBody>
              </p:sp>
            </p:grpSp>
            <p:sp>
              <p:nvSpPr>
                <p:cNvPr id="28" name="Oval 27"/>
                <p:cNvSpPr/>
                <p:nvPr/>
              </p:nvSpPr>
              <p:spPr>
                <a:xfrm>
                  <a:off x="2236320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336253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453645" y="2479011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559927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661447" y="2479011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19" name="TextBox 273"/>
              <p:cNvSpPr txBox="1"/>
              <p:nvPr/>
            </p:nvSpPr>
            <p:spPr>
              <a:xfrm>
                <a:off x="711" y="2875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41" name="Group 193"/>
            <p:cNvGrpSpPr>
              <a:grpSpLocks/>
            </p:cNvGrpSpPr>
            <p:nvPr/>
          </p:nvGrpSpPr>
          <p:grpSpPr bwMode="auto">
            <a:xfrm>
              <a:off x="2346325" y="1603213"/>
              <a:ext cx="6208712" cy="838200"/>
              <a:chOff x="699" y="1200"/>
              <a:chExt cx="3911" cy="528"/>
            </a:xfrm>
          </p:grpSpPr>
          <p:grpSp>
            <p:nvGrpSpPr>
              <p:cNvPr id="42" name="Group 8"/>
              <p:cNvGrpSpPr>
                <a:grpSpLocks/>
              </p:cNvGrpSpPr>
              <p:nvPr/>
            </p:nvGrpSpPr>
            <p:grpSpPr bwMode="auto">
              <a:xfrm>
                <a:off x="699" y="1226"/>
                <a:ext cx="3911" cy="495"/>
                <a:chOff x="1109405" y="2058552"/>
                <a:chExt cx="6209145" cy="786974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2263597" y="2060142"/>
                  <a:ext cx="360388" cy="365664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363812" y="2060142"/>
                  <a:ext cx="360387" cy="365664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481490" y="2058552"/>
                  <a:ext cx="360387" cy="365664"/>
                </a:xfrm>
                <a:prstGeom prst="ellipse">
                  <a:avLst/>
                </a:prstGeom>
                <a:solidFill>
                  <a:schemeClr val="accent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88054" y="2060142"/>
                  <a:ext cx="360388" cy="365664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d</a:t>
                  </a: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88269" y="2058552"/>
                  <a:ext cx="360387" cy="365664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109405" y="2212768"/>
                  <a:ext cx="963679" cy="364074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Sample 1:</a:t>
                  </a:r>
                </a:p>
              </p:txBody>
            </p:sp>
            <p:grpSp>
              <p:nvGrpSpPr>
                <p:cNvPr id="50" name="Group 192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56" name="Text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57" name="TextBox 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like</a:t>
                    </a:r>
                  </a:p>
                </p:txBody>
              </p:sp>
              <p:sp>
                <p:nvSpPr>
                  <p:cNvPr id="58" name="TextBox 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59" name="TextBox 1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an</a:t>
                    </a:r>
                  </a:p>
                </p:txBody>
              </p:sp>
              <p:sp>
                <p:nvSpPr>
                  <p:cNvPr id="60" name="TextBox 1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arrow</a:t>
                    </a:r>
                  </a:p>
                </p:txBody>
              </p:sp>
            </p:grpSp>
            <p:sp>
              <p:nvSpPr>
                <p:cNvPr id="51" name="Oval 50"/>
                <p:cNvSpPr/>
                <p:nvPr/>
              </p:nvSpPr>
              <p:spPr>
                <a:xfrm>
                  <a:off x="2235020" y="2479862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336822" y="2479862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454500" y="2478271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561065" y="2479862"/>
                  <a:ext cx="358800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661279" y="2478271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43" name="TextBox 273"/>
              <p:cNvSpPr txBox="1"/>
              <p:nvPr/>
            </p:nvSpPr>
            <p:spPr>
              <a:xfrm>
                <a:off x="720" y="1200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61" name="Group 194"/>
            <p:cNvGrpSpPr>
              <a:grpSpLocks/>
            </p:cNvGrpSpPr>
            <p:nvPr/>
          </p:nvGrpSpPr>
          <p:grpSpPr bwMode="auto">
            <a:xfrm>
              <a:off x="2373312" y="4268626"/>
              <a:ext cx="6210300" cy="839787"/>
              <a:chOff x="710" y="1743"/>
              <a:chExt cx="3912" cy="529"/>
            </a:xfrm>
          </p:grpSpPr>
          <p:grpSp>
            <p:nvGrpSpPr>
              <p:cNvPr id="62" name="Group 238"/>
              <p:cNvGrpSpPr>
                <a:grpSpLocks/>
              </p:cNvGrpSpPr>
              <p:nvPr/>
            </p:nvGrpSpPr>
            <p:grpSpPr bwMode="auto">
              <a:xfrm>
                <a:off x="710" y="1776"/>
                <a:ext cx="3912" cy="496"/>
                <a:chOff x="1109405" y="2058552"/>
                <a:chExt cx="6209145" cy="786974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2263303" y="2060139"/>
                  <a:ext cx="360295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364823" y="2060139"/>
                  <a:ext cx="360295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82216" y="2058552"/>
                  <a:ext cx="360295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588497" y="2060139"/>
                  <a:ext cx="360296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688430" y="2058552"/>
                  <a:ext cx="360295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69" name="TextBox 244"/>
                <p:cNvSpPr txBox="1">
                  <a:spLocks noChangeArrowheads="1"/>
                </p:cNvSpPr>
                <p:nvPr/>
              </p:nvSpPr>
              <p:spPr bwMode="auto">
                <a:xfrm>
                  <a:off x="1109405" y="2212457"/>
                  <a:ext cx="963434" cy="363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600">
                      <a:solidFill>
                        <a:srgbClr val="475A8D"/>
                      </a:solidFill>
                      <a:latin typeface="Candara" pitchFamily="34" charset="0"/>
                    </a:rPr>
                    <a:t>Sample 4:</a:t>
                  </a:r>
                </a:p>
              </p:txBody>
            </p:sp>
            <p:grpSp>
              <p:nvGrpSpPr>
                <p:cNvPr id="70" name="Group 245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76" name="Text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with</a:t>
                    </a:r>
                  </a:p>
                </p:txBody>
              </p:sp>
              <p:sp>
                <p:nvSpPr>
                  <p:cNvPr id="77" name="TextBox 2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you</a:t>
                    </a:r>
                  </a:p>
                </p:txBody>
              </p:sp>
              <p:sp>
                <p:nvSpPr>
                  <p:cNvPr id="78" name="TextBox 2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79" name="TextBox 2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will</a:t>
                    </a:r>
                  </a:p>
                </p:txBody>
              </p:sp>
              <p:sp>
                <p:nvSpPr>
                  <p:cNvPr id="80" name="TextBox 2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see</a:t>
                    </a:r>
                  </a:p>
                </p:txBody>
              </p:sp>
            </p:grpSp>
            <p:sp>
              <p:nvSpPr>
                <p:cNvPr id="71" name="Oval 70"/>
                <p:cNvSpPr/>
                <p:nvPr/>
              </p:nvSpPr>
              <p:spPr>
                <a:xfrm>
                  <a:off x="2236320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336254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453646" y="2479012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559927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661447" y="2479012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63" name="TextBox 273"/>
              <p:cNvSpPr txBox="1"/>
              <p:nvPr/>
            </p:nvSpPr>
            <p:spPr>
              <a:xfrm>
                <a:off x="710" y="1743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81" name="Group 195"/>
            <p:cNvGrpSpPr>
              <a:grpSpLocks/>
            </p:cNvGrpSpPr>
            <p:nvPr/>
          </p:nvGrpSpPr>
          <p:grpSpPr bwMode="auto">
            <a:xfrm>
              <a:off x="2355850" y="3374863"/>
              <a:ext cx="6208712" cy="838200"/>
              <a:chOff x="699" y="2308"/>
              <a:chExt cx="3911" cy="528"/>
            </a:xfrm>
          </p:grpSpPr>
          <p:grpSp>
            <p:nvGrpSpPr>
              <p:cNvPr id="82" name="Group 220"/>
              <p:cNvGrpSpPr>
                <a:grpSpLocks/>
              </p:cNvGrpSpPr>
              <p:nvPr/>
            </p:nvGrpSpPr>
            <p:grpSpPr bwMode="auto">
              <a:xfrm>
                <a:off x="699" y="2340"/>
                <a:ext cx="3911" cy="496"/>
                <a:chOff x="1109405" y="2058552"/>
                <a:chExt cx="6209145" cy="786974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2263597" y="2060139"/>
                  <a:ext cx="360388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363812" y="2060139"/>
                  <a:ext cx="360387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481490" y="2058552"/>
                  <a:ext cx="360387" cy="364927"/>
                </a:xfrm>
                <a:prstGeom prst="ellipse">
                  <a:avLst/>
                </a:prstGeom>
                <a:solidFill>
                  <a:schemeClr val="accent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588054" y="2060139"/>
                  <a:ext cx="360388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688269" y="2058552"/>
                  <a:ext cx="360387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1109405" y="2212457"/>
                  <a:ext cx="963679" cy="363340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Sample 3:</a:t>
                  </a:r>
                </a:p>
              </p:txBody>
            </p:sp>
            <p:grpSp>
              <p:nvGrpSpPr>
                <p:cNvPr id="90" name="Group 227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96" name="Text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97" name="Text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with</a:t>
                    </a:r>
                  </a:p>
                </p:txBody>
              </p:sp>
              <p:sp>
                <p:nvSpPr>
                  <p:cNvPr id="98" name="TextBox 2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fly</a:t>
                    </a:r>
                  </a:p>
                </p:txBody>
              </p:sp>
              <p:sp>
                <p:nvSpPr>
                  <p:cNvPr id="99" name="TextBox 2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their</a:t>
                    </a:r>
                  </a:p>
                </p:txBody>
              </p:sp>
              <p:sp>
                <p:nvSpPr>
                  <p:cNvPr id="100" name="TextBox 2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wings</a:t>
                    </a:r>
                  </a:p>
                </p:txBody>
              </p:sp>
            </p:grpSp>
            <p:sp>
              <p:nvSpPr>
                <p:cNvPr id="91" name="Oval 90"/>
                <p:cNvSpPr/>
                <p:nvPr/>
              </p:nvSpPr>
              <p:spPr>
                <a:xfrm>
                  <a:off x="2235020" y="2480599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336822" y="2480599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454500" y="2479012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561065" y="2480599"/>
                  <a:ext cx="358800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6661279" y="2479012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10" y="2308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</p:grpSp>
      <p:grpSp>
        <p:nvGrpSpPr>
          <p:cNvPr id="101" name="Group 106"/>
          <p:cNvGrpSpPr>
            <a:grpSpLocks/>
          </p:cNvGrpSpPr>
          <p:nvPr/>
        </p:nvGrpSpPr>
        <p:grpSpPr bwMode="auto">
          <a:xfrm>
            <a:off x="5469525" y="2388336"/>
            <a:ext cx="2581290" cy="636669"/>
            <a:chOff x="1388485" y="2351147"/>
            <a:chExt cx="7260561" cy="1791575"/>
          </a:xfrm>
        </p:grpSpPr>
        <p:grpSp>
          <p:nvGrpSpPr>
            <p:cNvPr id="102" name="Group 113"/>
            <p:cNvGrpSpPr>
              <a:grpSpLocks/>
            </p:cNvGrpSpPr>
            <p:nvPr/>
          </p:nvGrpSpPr>
          <p:grpSpPr bwMode="auto">
            <a:xfrm>
              <a:off x="1388485" y="3808860"/>
              <a:ext cx="7260561" cy="333862"/>
              <a:chOff x="492120" y="3950977"/>
              <a:chExt cx="8067290" cy="370958"/>
            </a:xfrm>
          </p:grpSpPr>
          <p:sp>
            <p:nvSpPr>
              <p:cNvPr id="122" name="TextBox 152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3" name="TextBox 153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4" name="TextBox 154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5" name="TextBox 155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6" name="TextBox 156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1737984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227085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4737734" y="3345029"/>
              <a:ext cx="484874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6231144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720244" y="3345029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729365" y="2353304"/>
              <a:ext cx="484874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Straight Connector 108"/>
            <p:cNvCxnSpPr>
              <a:stCxn id="108" idx="4"/>
              <a:endCxn id="103" idx="0"/>
            </p:cNvCxnSpPr>
            <p:nvPr/>
          </p:nvCxnSpPr>
          <p:spPr>
            <a:xfrm>
              <a:off x="1972879" y="2847010"/>
              <a:ext cx="8620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8" idx="6"/>
              <a:endCxn id="111" idx="2"/>
            </p:cNvCxnSpPr>
            <p:nvPr/>
          </p:nvCxnSpPr>
          <p:spPr>
            <a:xfrm>
              <a:off x="2214238" y="2599079"/>
              <a:ext cx="1002071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3216309" y="2353304"/>
              <a:ext cx="487028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2" name="Straight Connector 111"/>
            <p:cNvCxnSpPr>
              <a:stCxn id="111" idx="4"/>
              <a:endCxn id="104" idx="0"/>
            </p:cNvCxnSpPr>
            <p:nvPr/>
          </p:nvCxnSpPr>
          <p:spPr>
            <a:xfrm>
              <a:off x="3459824" y="2847010"/>
              <a:ext cx="10774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1" idx="6"/>
              <a:endCxn id="114" idx="2"/>
            </p:cNvCxnSpPr>
            <p:nvPr/>
          </p:nvCxnSpPr>
          <p:spPr>
            <a:xfrm flipV="1">
              <a:off x="3703338" y="2596923"/>
              <a:ext cx="1023622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4726960" y="2351147"/>
              <a:ext cx="487028" cy="4937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5" name="Straight Connector 114"/>
            <p:cNvCxnSpPr>
              <a:stCxn id="114" idx="4"/>
              <a:endCxn id="105" idx="0"/>
            </p:cNvCxnSpPr>
            <p:nvPr/>
          </p:nvCxnSpPr>
          <p:spPr>
            <a:xfrm>
              <a:off x="4970473" y="2844855"/>
              <a:ext cx="10776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4" idx="6"/>
              <a:endCxn id="117" idx="2"/>
            </p:cNvCxnSpPr>
            <p:nvPr/>
          </p:nvCxnSpPr>
          <p:spPr>
            <a:xfrm>
              <a:off x="5213988" y="2596923"/>
              <a:ext cx="1008536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6222524" y="2353304"/>
              <a:ext cx="487028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4"/>
              <a:endCxn id="106" idx="0"/>
            </p:cNvCxnSpPr>
            <p:nvPr/>
          </p:nvCxnSpPr>
          <p:spPr>
            <a:xfrm>
              <a:off x="6466038" y="2847010"/>
              <a:ext cx="8620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6"/>
              <a:endCxn id="120" idx="2"/>
            </p:cNvCxnSpPr>
            <p:nvPr/>
          </p:nvCxnSpPr>
          <p:spPr>
            <a:xfrm flipV="1">
              <a:off x="6709553" y="2596923"/>
              <a:ext cx="999917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7709469" y="2351147"/>
              <a:ext cx="487028" cy="4937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1" name="Straight Connector 120"/>
            <p:cNvCxnSpPr>
              <a:stCxn id="120" idx="4"/>
              <a:endCxn id="107" idx="0"/>
            </p:cNvCxnSpPr>
            <p:nvPr/>
          </p:nvCxnSpPr>
          <p:spPr>
            <a:xfrm>
              <a:off x="7952983" y="2844855"/>
              <a:ext cx="10776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Content Placeholder 2"/>
          <p:cNvSpPr txBox="1">
            <a:spLocks/>
          </p:cNvSpPr>
          <p:nvPr/>
        </p:nvSpPr>
        <p:spPr>
          <a:xfrm>
            <a:off x="850980" y="4583134"/>
            <a:ext cx="3216975" cy="5817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1. Marginal Inference </a:t>
            </a:r>
            <a:endParaRPr lang="en-US" sz="16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873468" y="5255971"/>
            <a:ext cx="3022531" cy="5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2. Partition Function </a:t>
            </a:r>
            <a:endParaRPr lang="en-US" sz="1600" dirty="0"/>
          </a:p>
        </p:txBody>
      </p:sp>
      <p:pic>
        <p:nvPicPr>
          <p:cNvPr id="129" name="Picture 128" descr="learning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248" y="5422143"/>
            <a:ext cx="1688373" cy="1014844"/>
          </a:xfrm>
          <a:prstGeom prst="rect">
            <a:avLst/>
          </a:prstGeom>
        </p:spPr>
      </p:pic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571" y="6187582"/>
            <a:ext cx="1751630" cy="305580"/>
          </a:xfrm>
          <a:prstGeom prst="rect">
            <a:avLst/>
          </a:prstGeom>
        </p:spPr>
      </p:pic>
      <p:sp>
        <p:nvSpPr>
          <p:cNvPr id="131" name="Content Placeholder 2"/>
          <p:cNvSpPr txBox="1">
            <a:spLocks/>
          </p:cNvSpPr>
          <p:nvPr/>
        </p:nvSpPr>
        <p:spPr>
          <a:xfrm>
            <a:off x="873468" y="5864783"/>
            <a:ext cx="3022531" cy="5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/>
              <a:t>3</a:t>
            </a:r>
            <a:r>
              <a:rPr lang="en-US" sz="1600" b="1" dirty="0" smtClean="0"/>
              <a:t>. MAP Inference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630985" y="2607424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895248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159040" y="2607424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696109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227815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60288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424327" y="2426152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961125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489837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Exact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28</a:t>
            </a:fld>
            <a:endParaRPr lang="en-US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35039" y="997097"/>
            <a:ext cx="3911514" cy="2944080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1. Data</a:t>
            </a:r>
            <a:endParaRPr lang="en-US" sz="26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4531409" y="999020"/>
            <a:ext cx="4166604" cy="2014821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2. Model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4535464" y="4162931"/>
            <a:ext cx="4131178" cy="2409057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4. Learning</a:t>
            </a:r>
            <a:endParaRPr lang="en-US" sz="2400" dirty="0" smtClean="0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35039" y="4159154"/>
            <a:ext cx="3911514" cy="2423749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5. Inference</a:t>
            </a:r>
            <a:endParaRPr lang="en-US" sz="2400" dirty="0" smtClean="0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538398" y="3014299"/>
            <a:ext cx="4149536" cy="1138552"/>
          </a:xfrm>
          <a:prstGeom prst="rect">
            <a:avLst/>
          </a:prstGeom>
          <a:solidFill>
            <a:srgbClr val="FF36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b="1" dirty="0" smtClean="0"/>
              <a:t>3. Objective</a:t>
            </a:r>
            <a:br>
              <a:rPr lang="en-US" sz="2600" b="1" dirty="0" smtClean="0"/>
            </a:br>
            <a:endParaRPr lang="en-US" sz="26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345" y="3350050"/>
            <a:ext cx="2643465" cy="65309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306" y="1647703"/>
            <a:ext cx="3192372" cy="67283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564" y="4758651"/>
            <a:ext cx="2828873" cy="54227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571" y="4868055"/>
            <a:ext cx="2232287" cy="47449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610" y="5617550"/>
            <a:ext cx="1946275" cy="42124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557" y="1675565"/>
            <a:ext cx="1756796" cy="3375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6994" y="2118646"/>
            <a:ext cx="3184016" cy="1788882"/>
            <a:chOff x="2346325" y="1603213"/>
            <a:chExt cx="6238875" cy="3505200"/>
          </a:xfrm>
        </p:grpSpPr>
        <p:grpSp>
          <p:nvGrpSpPr>
            <p:cNvPr id="16" name="Group 196"/>
            <p:cNvGrpSpPr>
              <a:grpSpLocks/>
            </p:cNvGrpSpPr>
            <p:nvPr/>
          </p:nvGrpSpPr>
          <p:grpSpPr bwMode="auto">
            <a:xfrm>
              <a:off x="2374900" y="2474751"/>
              <a:ext cx="6210300" cy="841375"/>
              <a:chOff x="711" y="2875"/>
              <a:chExt cx="3912" cy="530"/>
            </a:xfrm>
          </p:grpSpPr>
          <p:grpSp>
            <p:nvGrpSpPr>
              <p:cNvPr id="18" name="Group 274"/>
              <p:cNvGrpSpPr>
                <a:grpSpLocks/>
              </p:cNvGrpSpPr>
              <p:nvPr/>
            </p:nvGrpSpPr>
            <p:grpSpPr bwMode="auto">
              <a:xfrm>
                <a:off x="711" y="2909"/>
                <a:ext cx="3912" cy="496"/>
                <a:chOff x="1109405" y="2058552"/>
                <a:chExt cx="6209145" cy="786974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263302" y="2060138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364822" y="2060138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482215" y="2058552"/>
                  <a:ext cx="360296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588497" y="2060138"/>
                  <a:ext cx="360295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d</a:t>
                  </a: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688429" y="2058552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6" name="TextBox 280"/>
                <p:cNvSpPr txBox="1">
                  <a:spLocks noChangeArrowheads="1"/>
                </p:cNvSpPr>
                <p:nvPr/>
              </p:nvSpPr>
              <p:spPr bwMode="auto">
                <a:xfrm>
                  <a:off x="1109405" y="2212456"/>
                  <a:ext cx="963433" cy="363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600">
                      <a:solidFill>
                        <a:srgbClr val="475A8D"/>
                      </a:solidFill>
                      <a:latin typeface="Candara" pitchFamily="34" charset="0"/>
                    </a:rPr>
                    <a:t>Sample 2:</a:t>
                  </a:r>
                </a:p>
              </p:txBody>
            </p:sp>
            <p:grpSp>
              <p:nvGrpSpPr>
                <p:cNvPr id="27" name="Group 281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36" name="TextBox 2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37" name="TextBox 2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like</a:t>
                    </a:r>
                  </a:p>
                </p:txBody>
              </p:sp>
              <p:sp>
                <p:nvSpPr>
                  <p:cNvPr id="38" name="TextBox 2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39" name="TextBox 2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an</a:t>
                    </a:r>
                  </a:p>
                </p:txBody>
              </p:sp>
              <p:sp>
                <p:nvSpPr>
                  <p:cNvPr id="40" name="TextBox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arrow</a:t>
                    </a:r>
                  </a:p>
                </p:txBody>
              </p:sp>
            </p:grpSp>
            <p:sp>
              <p:nvSpPr>
                <p:cNvPr id="28" name="Oval 27"/>
                <p:cNvSpPr/>
                <p:nvPr/>
              </p:nvSpPr>
              <p:spPr>
                <a:xfrm>
                  <a:off x="2236320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336253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453645" y="2479011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559927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661447" y="2479011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19" name="TextBox 273"/>
              <p:cNvSpPr txBox="1"/>
              <p:nvPr/>
            </p:nvSpPr>
            <p:spPr>
              <a:xfrm>
                <a:off x="711" y="2875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41" name="Group 193"/>
            <p:cNvGrpSpPr>
              <a:grpSpLocks/>
            </p:cNvGrpSpPr>
            <p:nvPr/>
          </p:nvGrpSpPr>
          <p:grpSpPr bwMode="auto">
            <a:xfrm>
              <a:off x="2346325" y="1603213"/>
              <a:ext cx="6208712" cy="838200"/>
              <a:chOff x="699" y="1200"/>
              <a:chExt cx="3911" cy="528"/>
            </a:xfrm>
          </p:grpSpPr>
          <p:grpSp>
            <p:nvGrpSpPr>
              <p:cNvPr id="42" name="Group 8"/>
              <p:cNvGrpSpPr>
                <a:grpSpLocks/>
              </p:cNvGrpSpPr>
              <p:nvPr/>
            </p:nvGrpSpPr>
            <p:grpSpPr bwMode="auto">
              <a:xfrm>
                <a:off x="699" y="1226"/>
                <a:ext cx="3911" cy="495"/>
                <a:chOff x="1109405" y="2058552"/>
                <a:chExt cx="6209145" cy="786974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2263597" y="2060142"/>
                  <a:ext cx="360388" cy="365664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363812" y="2060142"/>
                  <a:ext cx="360387" cy="365664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481490" y="2058552"/>
                  <a:ext cx="360387" cy="365664"/>
                </a:xfrm>
                <a:prstGeom prst="ellipse">
                  <a:avLst/>
                </a:prstGeom>
                <a:solidFill>
                  <a:schemeClr val="accent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88054" y="2060142"/>
                  <a:ext cx="360388" cy="365664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d</a:t>
                  </a: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88269" y="2058552"/>
                  <a:ext cx="360387" cy="365664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109405" y="2212768"/>
                  <a:ext cx="963679" cy="364074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Sample 1:</a:t>
                  </a:r>
                </a:p>
              </p:txBody>
            </p:sp>
            <p:grpSp>
              <p:nvGrpSpPr>
                <p:cNvPr id="50" name="Group 192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56" name="Text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57" name="TextBox 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like</a:t>
                    </a:r>
                  </a:p>
                </p:txBody>
              </p:sp>
              <p:sp>
                <p:nvSpPr>
                  <p:cNvPr id="58" name="TextBox 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59" name="TextBox 1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an</a:t>
                    </a:r>
                  </a:p>
                </p:txBody>
              </p:sp>
              <p:sp>
                <p:nvSpPr>
                  <p:cNvPr id="60" name="TextBox 1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arrow</a:t>
                    </a:r>
                  </a:p>
                </p:txBody>
              </p:sp>
            </p:grpSp>
            <p:sp>
              <p:nvSpPr>
                <p:cNvPr id="51" name="Oval 50"/>
                <p:cNvSpPr/>
                <p:nvPr/>
              </p:nvSpPr>
              <p:spPr>
                <a:xfrm>
                  <a:off x="2235020" y="2479862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336822" y="2479862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454500" y="2478271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561065" y="2479862"/>
                  <a:ext cx="358800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661279" y="2478271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43" name="TextBox 273"/>
              <p:cNvSpPr txBox="1"/>
              <p:nvPr/>
            </p:nvSpPr>
            <p:spPr>
              <a:xfrm>
                <a:off x="720" y="1200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61" name="Group 194"/>
            <p:cNvGrpSpPr>
              <a:grpSpLocks/>
            </p:cNvGrpSpPr>
            <p:nvPr/>
          </p:nvGrpSpPr>
          <p:grpSpPr bwMode="auto">
            <a:xfrm>
              <a:off x="2373312" y="4268626"/>
              <a:ext cx="6210300" cy="839787"/>
              <a:chOff x="710" y="1743"/>
              <a:chExt cx="3912" cy="529"/>
            </a:xfrm>
          </p:grpSpPr>
          <p:grpSp>
            <p:nvGrpSpPr>
              <p:cNvPr id="62" name="Group 238"/>
              <p:cNvGrpSpPr>
                <a:grpSpLocks/>
              </p:cNvGrpSpPr>
              <p:nvPr/>
            </p:nvGrpSpPr>
            <p:grpSpPr bwMode="auto">
              <a:xfrm>
                <a:off x="710" y="1776"/>
                <a:ext cx="3912" cy="496"/>
                <a:chOff x="1109405" y="2058552"/>
                <a:chExt cx="6209145" cy="786974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2263303" y="2060139"/>
                  <a:ext cx="360295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364823" y="2060139"/>
                  <a:ext cx="360295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82216" y="2058552"/>
                  <a:ext cx="360295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588497" y="2060139"/>
                  <a:ext cx="360296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688430" y="2058552"/>
                  <a:ext cx="360295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69" name="TextBox 244"/>
                <p:cNvSpPr txBox="1">
                  <a:spLocks noChangeArrowheads="1"/>
                </p:cNvSpPr>
                <p:nvPr/>
              </p:nvSpPr>
              <p:spPr bwMode="auto">
                <a:xfrm>
                  <a:off x="1109405" y="2212457"/>
                  <a:ext cx="963434" cy="363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600">
                      <a:solidFill>
                        <a:srgbClr val="475A8D"/>
                      </a:solidFill>
                      <a:latin typeface="Candara" pitchFamily="34" charset="0"/>
                    </a:rPr>
                    <a:t>Sample 4:</a:t>
                  </a:r>
                </a:p>
              </p:txBody>
            </p:sp>
            <p:grpSp>
              <p:nvGrpSpPr>
                <p:cNvPr id="70" name="Group 245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76" name="Text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with</a:t>
                    </a:r>
                  </a:p>
                </p:txBody>
              </p:sp>
              <p:sp>
                <p:nvSpPr>
                  <p:cNvPr id="77" name="TextBox 2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you</a:t>
                    </a:r>
                  </a:p>
                </p:txBody>
              </p:sp>
              <p:sp>
                <p:nvSpPr>
                  <p:cNvPr id="78" name="TextBox 2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79" name="TextBox 2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will</a:t>
                    </a:r>
                  </a:p>
                </p:txBody>
              </p:sp>
              <p:sp>
                <p:nvSpPr>
                  <p:cNvPr id="80" name="TextBox 2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see</a:t>
                    </a:r>
                  </a:p>
                </p:txBody>
              </p:sp>
            </p:grpSp>
            <p:sp>
              <p:nvSpPr>
                <p:cNvPr id="71" name="Oval 70"/>
                <p:cNvSpPr/>
                <p:nvPr/>
              </p:nvSpPr>
              <p:spPr>
                <a:xfrm>
                  <a:off x="2236320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336254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453646" y="2479012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559927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661447" y="2479012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63" name="TextBox 273"/>
              <p:cNvSpPr txBox="1"/>
              <p:nvPr/>
            </p:nvSpPr>
            <p:spPr>
              <a:xfrm>
                <a:off x="710" y="1743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81" name="Group 195"/>
            <p:cNvGrpSpPr>
              <a:grpSpLocks/>
            </p:cNvGrpSpPr>
            <p:nvPr/>
          </p:nvGrpSpPr>
          <p:grpSpPr bwMode="auto">
            <a:xfrm>
              <a:off x="2355850" y="3374863"/>
              <a:ext cx="6208712" cy="838200"/>
              <a:chOff x="699" y="2308"/>
              <a:chExt cx="3911" cy="528"/>
            </a:xfrm>
          </p:grpSpPr>
          <p:grpSp>
            <p:nvGrpSpPr>
              <p:cNvPr id="82" name="Group 220"/>
              <p:cNvGrpSpPr>
                <a:grpSpLocks/>
              </p:cNvGrpSpPr>
              <p:nvPr/>
            </p:nvGrpSpPr>
            <p:grpSpPr bwMode="auto">
              <a:xfrm>
                <a:off x="699" y="2340"/>
                <a:ext cx="3911" cy="496"/>
                <a:chOff x="1109405" y="2058552"/>
                <a:chExt cx="6209145" cy="786974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2263597" y="2060139"/>
                  <a:ext cx="360388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363812" y="2060139"/>
                  <a:ext cx="360387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481490" y="2058552"/>
                  <a:ext cx="360387" cy="364927"/>
                </a:xfrm>
                <a:prstGeom prst="ellipse">
                  <a:avLst/>
                </a:prstGeom>
                <a:solidFill>
                  <a:schemeClr val="accent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588054" y="2060139"/>
                  <a:ext cx="360388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688269" y="2058552"/>
                  <a:ext cx="360387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1109405" y="2212457"/>
                  <a:ext cx="963679" cy="363340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Sample 3:</a:t>
                  </a:r>
                </a:p>
              </p:txBody>
            </p:sp>
            <p:grpSp>
              <p:nvGrpSpPr>
                <p:cNvPr id="90" name="Group 227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96" name="Text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97" name="Text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with</a:t>
                    </a:r>
                  </a:p>
                </p:txBody>
              </p:sp>
              <p:sp>
                <p:nvSpPr>
                  <p:cNvPr id="98" name="TextBox 2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fly</a:t>
                    </a:r>
                  </a:p>
                </p:txBody>
              </p:sp>
              <p:sp>
                <p:nvSpPr>
                  <p:cNvPr id="99" name="TextBox 2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their</a:t>
                    </a:r>
                  </a:p>
                </p:txBody>
              </p:sp>
              <p:sp>
                <p:nvSpPr>
                  <p:cNvPr id="100" name="TextBox 2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wings</a:t>
                    </a:r>
                  </a:p>
                </p:txBody>
              </p:sp>
            </p:grpSp>
            <p:sp>
              <p:nvSpPr>
                <p:cNvPr id="91" name="Oval 90"/>
                <p:cNvSpPr/>
                <p:nvPr/>
              </p:nvSpPr>
              <p:spPr>
                <a:xfrm>
                  <a:off x="2235020" y="2480599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336822" y="2480599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454500" y="2479012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561065" y="2480599"/>
                  <a:ext cx="358800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6661279" y="2479012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10" y="2308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</p:grpSp>
      <p:grpSp>
        <p:nvGrpSpPr>
          <p:cNvPr id="101" name="Group 106"/>
          <p:cNvGrpSpPr>
            <a:grpSpLocks/>
          </p:cNvGrpSpPr>
          <p:nvPr/>
        </p:nvGrpSpPr>
        <p:grpSpPr bwMode="auto">
          <a:xfrm>
            <a:off x="5469525" y="2388336"/>
            <a:ext cx="2581290" cy="636669"/>
            <a:chOff x="1388485" y="2351147"/>
            <a:chExt cx="7260561" cy="1791575"/>
          </a:xfrm>
        </p:grpSpPr>
        <p:grpSp>
          <p:nvGrpSpPr>
            <p:cNvPr id="102" name="Group 113"/>
            <p:cNvGrpSpPr>
              <a:grpSpLocks/>
            </p:cNvGrpSpPr>
            <p:nvPr/>
          </p:nvGrpSpPr>
          <p:grpSpPr bwMode="auto">
            <a:xfrm>
              <a:off x="1388485" y="3808860"/>
              <a:ext cx="7260561" cy="333862"/>
              <a:chOff x="492120" y="3950977"/>
              <a:chExt cx="8067290" cy="370958"/>
            </a:xfrm>
          </p:grpSpPr>
          <p:sp>
            <p:nvSpPr>
              <p:cNvPr id="122" name="TextBox 152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3" name="TextBox 153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4" name="TextBox 154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5" name="TextBox 155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6" name="TextBox 156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1737984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227085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4737734" y="3345029"/>
              <a:ext cx="484874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6231144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720244" y="3345029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729365" y="2353304"/>
              <a:ext cx="484874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Straight Connector 108"/>
            <p:cNvCxnSpPr>
              <a:stCxn id="108" idx="4"/>
              <a:endCxn id="103" idx="0"/>
            </p:cNvCxnSpPr>
            <p:nvPr/>
          </p:nvCxnSpPr>
          <p:spPr>
            <a:xfrm>
              <a:off x="1972879" y="2847010"/>
              <a:ext cx="8620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8" idx="6"/>
              <a:endCxn id="111" idx="2"/>
            </p:cNvCxnSpPr>
            <p:nvPr/>
          </p:nvCxnSpPr>
          <p:spPr>
            <a:xfrm>
              <a:off x="2214238" y="2599079"/>
              <a:ext cx="1002071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3216309" y="2353304"/>
              <a:ext cx="487028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2" name="Straight Connector 111"/>
            <p:cNvCxnSpPr>
              <a:stCxn id="111" idx="4"/>
              <a:endCxn id="104" idx="0"/>
            </p:cNvCxnSpPr>
            <p:nvPr/>
          </p:nvCxnSpPr>
          <p:spPr>
            <a:xfrm>
              <a:off x="3459824" y="2847010"/>
              <a:ext cx="10774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1" idx="6"/>
              <a:endCxn id="114" idx="2"/>
            </p:cNvCxnSpPr>
            <p:nvPr/>
          </p:nvCxnSpPr>
          <p:spPr>
            <a:xfrm flipV="1">
              <a:off x="3703338" y="2596923"/>
              <a:ext cx="1023622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4726960" y="2351147"/>
              <a:ext cx="487028" cy="4937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5" name="Straight Connector 114"/>
            <p:cNvCxnSpPr>
              <a:stCxn id="114" idx="4"/>
              <a:endCxn id="105" idx="0"/>
            </p:cNvCxnSpPr>
            <p:nvPr/>
          </p:nvCxnSpPr>
          <p:spPr>
            <a:xfrm>
              <a:off x="4970473" y="2844855"/>
              <a:ext cx="10776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4" idx="6"/>
              <a:endCxn id="117" idx="2"/>
            </p:cNvCxnSpPr>
            <p:nvPr/>
          </p:nvCxnSpPr>
          <p:spPr>
            <a:xfrm>
              <a:off x="5213988" y="2596923"/>
              <a:ext cx="1008536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6222524" y="2353304"/>
              <a:ext cx="487028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4"/>
              <a:endCxn id="106" idx="0"/>
            </p:cNvCxnSpPr>
            <p:nvPr/>
          </p:nvCxnSpPr>
          <p:spPr>
            <a:xfrm>
              <a:off x="6466038" y="2847010"/>
              <a:ext cx="8620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6"/>
              <a:endCxn id="120" idx="2"/>
            </p:cNvCxnSpPr>
            <p:nvPr/>
          </p:nvCxnSpPr>
          <p:spPr>
            <a:xfrm flipV="1">
              <a:off x="6709553" y="2596923"/>
              <a:ext cx="999917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7709469" y="2351147"/>
              <a:ext cx="487028" cy="4937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1" name="Straight Connector 120"/>
            <p:cNvCxnSpPr>
              <a:stCxn id="120" idx="4"/>
              <a:endCxn id="107" idx="0"/>
            </p:cNvCxnSpPr>
            <p:nvPr/>
          </p:nvCxnSpPr>
          <p:spPr>
            <a:xfrm>
              <a:off x="7952983" y="2844855"/>
              <a:ext cx="10776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Content Placeholder 2"/>
          <p:cNvSpPr txBox="1">
            <a:spLocks/>
          </p:cNvSpPr>
          <p:nvPr/>
        </p:nvSpPr>
        <p:spPr>
          <a:xfrm>
            <a:off x="850980" y="4583134"/>
            <a:ext cx="3216975" cy="5817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1. Marginal Inference </a:t>
            </a:r>
            <a:endParaRPr lang="en-US" sz="16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873468" y="5255971"/>
            <a:ext cx="3022531" cy="5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2. Partition Function </a:t>
            </a:r>
            <a:endParaRPr lang="en-US" sz="1600" dirty="0"/>
          </a:p>
        </p:txBody>
      </p:sp>
      <p:pic>
        <p:nvPicPr>
          <p:cNvPr id="129" name="Picture 128" descr="learning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248" y="5422143"/>
            <a:ext cx="1688373" cy="1014844"/>
          </a:xfrm>
          <a:prstGeom prst="rect">
            <a:avLst/>
          </a:prstGeom>
        </p:spPr>
      </p:pic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571" y="6187582"/>
            <a:ext cx="1751630" cy="305580"/>
          </a:xfrm>
          <a:prstGeom prst="rect">
            <a:avLst/>
          </a:prstGeom>
        </p:spPr>
      </p:pic>
      <p:sp>
        <p:nvSpPr>
          <p:cNvPr id="131" name="Content Placeholder 2"/>
          <p:cNvSpPr txBox="1">
            <a:spLocks/>
          </p:cNvSpPr>
          <p:nvPr/>
        </p:nvSpPr>
        <p:spPr>
          <a:xfrm>
            <a:off x="873468" y="5864783"/>
            <a:ext cx="3022531" cy="5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/>
              <a:t>3</a:t>
            </a:r>
            <a:r>
              <a:rPr lang="en-US" sz="1600" b="1" dirty="0" smtClean="0"/>
              <a:t>. MAP Inference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630985" y="2607424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895248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159040" y="2607424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696109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227815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60288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424327" y="2426152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961125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489837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Content Placeholder 4"/>
          <p:cNvSpPr txBox="1">
            <a:spLocks/>
          </p:cNvSpPr>
          <p:nvPr/>
        </p:nvSpPr>
        <p:spPr>
          <a:xfrm>
            <a:off x="0" y="-15307"/>
            <a:ext cx="9144000" cy="6873307"/>
          </a:xfrm>
          <a:custGeom>
            <a:avLst/>
            <a:gdLst/>
            <a:ahLst/>
            <a:cxnLst/>
            <a:rect l="l" t="t" r="r" b="b"/>
            <a:pathLst>
              <a:path w="9144000" h="6873307">
                <a:moveTo>
                  <a:pt x="6758932" y="1618345"/>
                </a:moveTo>
                <a:cubicBezTo>
                  <a:pt x="5705333" y="1618345"/>
                  <a:pt x="4851222" y="1929461"/>
                  <a:pt x="4851222" y="2313242"/>
                </a:cubicBezTo>
                <a:cubicBezTo>
                  <a:pt x="4851222" y="2697023"/>
                  <a:pt x="5705333" y="3008139"/>
                  <a:pt x="6758932" y="3008139"/>
                </a:cubicBezTo>
                <a:cubicBezTo>
                  <a:pt x="7812531" y="3008139"/>
                  <a:pt x="8666642" y="2697023"/>
                  <a:pt x="8666642" y="2313242"/>
                </a:cubicBezTo>
                <a:cubicBezTo>
                  <a:pt x="8666642" y="1929461"/>
                  <a:pt x="7812531" y="1618345"/>
                  <a:pt x="6758932" y="161834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73307"/>
                </a:lnTo>
                <a:lnTo>
                  <a:pt x="2566463" y="6873307"/>
                </a:lnTo>
                <a:cubicBezTo>
                  <a:pt x="3731377" y="6873307"/>
                  <a:pt x="4675726" y="6234225"/>
                  <a:pt x="4675726" y="5445878"/>
                </a:cubicBezTo>
                <a:cubicBezTo>
                  <a:pt x="4675726" y="4657531"/>
                  <a:pt x="3731377" y="4018449"/>
                  <a:pt x="2566463" y="4018449"/>
                </a:cubicBezTo>
                <a:cubicBezTo>
                  <a:pt x="1401549" y="4018449"/>
                  <a:pt x="457200" y="4657531"/>
                  <a:pt x="457200" y="5445878"/>
                </a:cubicBezTo>
                <a:cubicBezTo>
                  <a:pt x="457200" y="6234225"/>
                  <a:pt x="1401549" y="6873307"/>
                  <a:pt x="2566463" y="6873307"/>
                </a:cubicBezTo>
                <a:lnTo>
                  <a:pt x="0" y="6873307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effectLst>
            <a:softEdge rad="203200"/>
          </a:effectLst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600" dirty="0" smtClean="0"/>
          </a:p>
        </p:txBody>
      </p:sp>
      <p:sp>
        <p:nvSpPr>
          <p:cNvPr id="141" name="Content Placeholder 5"/>
          <p:cNvSpPr txBox="1">
            <a:spLocks/>
          </p:cNvSpPr>
          <p:nvPr/>
        </p:nvSpPr>
        <p:spPr>
          <a:xfrm>
            <a:off x="215069" y="569207"/>
            <a:ext cx="4648395" cy="725742"/>
          </a:xfrm>
          <a:prstGeom prst="rect">
            <a:avLst/>
          </a:prstGeom>
          <a:solidFill>
            <a:schemeClr val="accent1"/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Goals for Today’s </a:t>
            </a:r>
            <a:r>
              <a:rPr lang="en-US" sz="4000" dirty="0" smtClean="0"/>
              <a:t>Lecture</a:t>
            </a:r>
            <a:endParaRPr lang="en-US" sz="4000" dirty="0"/>
          </a:p>
        </p:txBody>
      </p:sp>
      <p:sp>
        <p:nvSpPr>
          <p:cNvPr id="142" name="Content Placeholder 5"/>
          <p:cNvSpPr txBox="1">
            <a:spLocks/>
          </p:cNvSpPr>
          <p:nvPr/>
        </p:nvSpPr>
        <p:spPr>
          <a:xfrm>
            <a:off x="216442" y="1466303"/>
            <a:ext cx="4648395" cy="2474874"/>
          </a:xfrm>
          <a:prstGeom prst="rect">
            <a:avLst/>
          </a:prstGeom>
          <a:solidFill>
            <a:schemeClr val="accent1"/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Unify MRFs and Bayes Nets with a new representation: </a:t>
            </a:r>
            <a:r>
              <a:rPr lang="en-US" b="1" dirty="0" smtClean="0"/>
              <a:t>factor 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exact inference on factor graphs with two algorithms: </a:t>
            </a:r>
            <a:r>
              <a:rPr lang="en-US" b="1" dirty="0" smtClean="0"/>
              <a:t>Elimination</a:t>
            </a:r>
            <a:r>
              <a:rPr lang="en-US" dirty="0" smtClean="0"/>
              <a:t> and </a:t>
            </a:r>
            <a:r>
              <a:rPr lang="en-US" b="1" dirty="0" smtClean="0"/>
              <a:t>Sum-Product Belief Propagation</a:t>
            </a:r>
          </a:p>
        </p:txBody>
      </p:sp>
      <p:sp>
        <p:nvSpPr>
          <p:cNvPr id="143" name="Bent-Up Arrow 142"/>
          <p:cNvSpPr/>
          <p:nvPr/>
        </p:nvSpPr>
        <p:spPr>
          <a:xfrm rot="19833913" flipV="1">
            <a:off x="5116726" y="963632"/>
            <a:ext cx="1182516" cy="924095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Bent-Up Arrow 143"/>
          <p:cNvSpPr/>
          <p:nvPr/>
        </p:nvSpPr>
        <p:spPr>
          <a:xfrm rot="2973975" flipV="1">
            <a:off x="4512736" y="3906135"/>
            <a:ext cx="1182516" cy="924095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7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29</a:t>
            </a:fld>
            <a:endParaRPr lang="en-US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457200" y="274639"/>
            <a:ext cx="8229600" cy="6308265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400" dirty="0" smtClean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955" y="3009880"/>
            <a:ext cx="2938383" cy="62458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376" y="4532360"/>
            <a:ext cx="2457452" cy="531887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235" y="5921847"/>
            <a:ext cx="2211684" cy="3858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4" y="2015955"/>
            <a:ext cx="7166034" cy="87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1. Marginal Inference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Compute </a:t>
            </a:r>
            <a:r>
              <a:rPr lang="en-US" sz="2500" dirty="0" err="1" smtClean="0"/>
              <a:t>marginals</a:t>
            </a:r>
            <a:r>
              <a:rPr lang="en-US" sz="2500" dirty="0" smtClean="0"/>
              <a:t> of variables and factors</a:t>
            </a:r>
            <a:endParaRPr lang="en-US" sz="25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06304" y="3621109"/>
            <a:ext cx="7166034" cy="876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500" b="1" dirty="0" smtClean="0"/>
              <a:t>2. Partition Function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Compute the normalization constant</a:t>
            </a:r>
            <a:endParaRPr lang="en-US" sz="25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06304" y="4970895"/>
            <a:ext cx="7210775" cy="1058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 smtClean="0"/>
              <a:t>3. MAP Inference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Compute </a:t>
            </a:r>
            <a:r>
              <a:rPr lang="en-US" sz="2500" dirty="0"/>
              <a:t>variable assignment with highest probability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148" y="3009880"/>
            <a:ext cx="2754296" cy="6463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85070" y="2943291"/>
            <a:ext cx="0" cy="604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806303" y="1320445"/>
            <a:ext cx="7880497" cy="80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500" dirty="0" smtClean="0"/>
              <a:t>Three Tasks: </a:t>
            </a:r>
            <a:r>
              <a:rPr lang="en-US" sz="2500" b="1" dirty="0" smtClean="0">
                <a:solidFill>
                  <a:schemeClr val="bg1"/>
                </a:solidFill>
              </a:rPr>
              <a:t>(All three are NP-Hard in the general case)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 Inference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200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Exact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</a:t>
            </a:fld>
            <a:endParaRPr lang="en-US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35039" y="997097"/>
            <a:ext cx="3911514" cy="2944080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1. Data</a:t>
            </a:r>
            <a:endParaRPr lang="en-US" sz="26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4531409" y="999020"/>
            <a:ext cx="4166604" cy="2014821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2. Model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4535464" y="4162931"/>
            <a:ext cx="4131178" cy="2409057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4. Learning</a:t>
            </a:r>
            <a:endParaRPr lang="en-US" sz="2400" dirty="0" smtClean="0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35039" y="4159154"/>
            <a:ext cx="3911514" cy="2423749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5. Inference</a:t>
            </a:r>
            <a:endParaRPr lang="en-US" sz="2400" dirty="0" smtClean="0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538398" y="3014299"/>
            <a:ext cx="4149536" cy="1138552"/>
          </a:xfrm>
          <a:prstGeom prst="rect">
            <a:avLst/>
          </a:prstGeom>
          <a:solidFill>
            <a:srgbClr val="FF36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b="1" dirty="0" smtClean="0"/>
              <a:t>3. Objective</a:t>
            </a:r>
            <a:br>
              <a:rPr lang="en-US" sz="2600" b="1" dirty="0" smtClean="0"/>
            </a:br>
            <a:endParaRPr lang="en-US" sz="26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345" y="3350050"/>
            <a:ext cx="2643465" cy="65309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306" y="1647703"/>
            <a:ext cx="3192372" cy="67283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564" y="4758651"/>
            <a:ext cx="2828873" cy="54227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571" y="4868055"/>
            <a:ext cx="2232287" cy="47449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610" y="5617550"/>
            <a:ext cx="1946275" cy="42124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557" y="1675565"/>
            <a:ext cx="1756796" cy="3375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6994" y="2118646"/>
            <a:ext cx="3184016" cy="1788882"/>
            <a:chOff x="2346325" y="1603213"/>
            <a:chExt cx="6238875" cy="3505200"/>
          </a:xfrm>
        </p:grpSpPr>
        <p:grpSp>
          <p:nvGrpSpPr>
            <p:cNvPr id="16" name="Group 196"/>
            <p:cNvGrpSpPr>
              <a:grpSpLocks/>
            </p:cNvGrpSpPr>
            <p:nvPr/>
          </p:nvGrpSpPr>
          <p:grpSpPr bwMode="auto">
            <a:xfrm>
              <a:off x="2374900" y="2474751"/>
              <a:ext cx="6210300" cy="841375"/>
              <a:chOff x="711" y="2875"/>
              <a:chExt cx="3912" cy="530"/>
            </a:xfrm>
          </p:grpSpPr>
          <p:grpSp>
            <p:nvGrpSpPr>
              <p:cNvPr id="18" name="Group 274"/>
              <p:cNvGrpSpPr>
                <a:grpSpLocks/>
              </p:cNvGrpSpPr>
              <p:nvPr/>
            </p:nvGrpSpPr>
            <p:grpSpPr bwMode="auto">
              <a:xfrm>
                <a:off x="711" y="2909"/>
                <a:ext cx="3912" cy="496"/>
                <a:chOff x="1109405" y="2058552"/>
                <a:chExt cx="6209145" cy="786974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263302" y="2060138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364822" y="2060138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482215" y="2058552"/>
                  <a:ext cx="360296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588497" y="2060138"/>
                  <a:ext cx="360295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d</a:t>
                  </a: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688429" y="2058552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6" name="TextBox 280"/>
                <p:cNvSpPr txBox="1">
                  <a:spLocks noChangeArrowheads="1"/>
                </p:cNvSpPr>
                <p:nvPr/>
              </p:nvSpPr>
              <p:spPr bwMode="auto">
                <a:xfrm>
                  <a:off x="1109405" y="2212456"/>
                  <a:ext cx="963433" cy="363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600">
                      <a:solidFill>
                        <a:srgbClr val="475A8D"/>
                      </a:solidFill>
                      <a:latin typeface="Candara" pitchFamily="34" charset="0"/>
                    </a:rPr>
                    <a:t>Sample 2:</a:t>
                  </a:r>
                </a:p>
              </p:txBody>
            </p:sp>
            <p:grpSp>
              <p:nvGrpSpPr>
                <p:cNvPr id="27" name="Group 281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36" name="TextBox 2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37" name="TextBox 2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like</a:t>
                    </a:r>
                  </a:p>
                </p:txBody>
              </p:sp>
              <p:sp>
                <p:nvSpPr>
                  <p:cNvPr id="38" name="TextBox 2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39" name="TextBox 2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an</a:t>
                    </a:r>
                  </a:p>
                </p:txBody>
              </p:sp>
              <p:sp>
                <p:nvSpPr>
                  <p:cNvPr id="40" name="TextBox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arrow</a:t>
                    </a:r>
                  </a:p>
                </p:txBody>
              </p:sp>
            </p:grpSp>
            <p:sp>
              <p:nvSpPr>
                <p:cNvPr id="28" name="Oval 27"/>
                <p:cNvSpPr/>
                <p:nvPr/>
              </p:nvSpPr>
              <p:spPr>
                <a:xfrm>
                  <a:off x="2236320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336253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453645" y="2479011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559927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661447" y="2479011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19" name="TextBox 273"/>
              <p:cNvSpPr txBox="1"/>
              <p:nvPr/>
            </p:nvSpPr>
            <p:spPr>
              <a:xfrm>
                <a:off x="711" y="2875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41" name="Group 193"/>
            <p:cNvGrpSpPr>
              <a:grpSpLocks/>
            </p:cNvGrpSpPr>
            <p:nvPr/>
          </p:nvGrpSpPr>
          <p:grpSpPr bwMode="auto">
            <a:xfrm>
              <a:off x="2346325" y="1603213"/>
              <a:ext cx="6208712" cy="838200"/>
              <a:chOff x="699" y="1200"/>
              <a:chExt cx="3911" cy="528"/>
            </a:xfrm>
          </p:grpSpPr>
          <p:grpSp>
            <p:nvGrpSpPr>
              <p:cNvPr id="42" name="Group 8"/>
              <p:cNvGrpSpPr>
                <a:grpSpLocks/>
              </p:cNvGrpSpPr>
              <p:nvPr/>
            </p:nvGrpSpPr>
            <p:grpSpPr bwMode="auto">
              <a:xfrm>
                <a:off x="699" y="1226"/>
                <a:ext cx="3911" cy="495"/>
                <a:chOff x="1109405" y="2058552"/>
                <a:chExt cx="6209145" cy="786974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2263597" y="2060142"/>
                  <a:ext cx="360388" cy="365664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363812" y="2060142"/>
                  <a:ext cx="360387" cy="365664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481490" y="2058552"/>
                  <a:ext cx="360387" cy="365664"/>
                </a:xfrm>
                <a:prstGeom prst="ellipse">
                  <a:avLst/>
                </a:prstGeom>
                <a:solidFill>
                  <a:schemeClr val="accent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88054" y="2060142"/>
                  <a:ext cx="360388" cy="365664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d</a:t>
                  </a: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88269" y="2058552"/>
                  <a:ext cx="360387" cy="365664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109405" y="2212768"/>
                  <a:ext cx="963679" cy="364074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Sample 1:</a:t>
                  </a:r>
                </a:p>
              </p:txBody>
            </p:sp>
            <p:grpSp>
              <p:nvGrpSpPr>
                <p:cNvPr id="50" name="Group 192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56" name="Text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57" name="TextBox 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like</a:t>
                    </a:r>
                  </a:p>
                </p:txBody>
              </p:sp>
              <p:sp>
                <p:nvSpPr>
                  <p:cNvPr id="58" name="TextBox 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59" name="TextBox 1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an</a:t>
                    </a:r>
                  </a:p>
                </p:txBody>
              </p:sp>
              <p:sp>
                <p:nvSpPr>
                  <p:cNvPr id="60" name="TextBox 1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arrow</a:t>
                    </a:r>
                  </a:p>
                </p:txBody>
              </p:sp>
            </p:grpSp>
            <p:sp>
              <p:nvSpPr>
                <p:cNvPr id="51" name="Oval 50"/>
                <p:cNvSpPr/>
                <p:nvPr/>
              </p:nvSpPr>
              <p:spPr>
                <a:xfrm>
                  <a:off x="2235020" y="2479862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336822" y="2479862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454500" y="2478271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561065" y="2479862"/>
                  <a:ext cx="358800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661279" y="2478271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43" name="TextBox 273"/>
              <p:cNvSpPr txBox="1"/>
              <p:nvPr/>
            </p:nvSpPr>
            <p:spPr>
              <a:xfrm>
                <a:off x="720" y="1200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61" name="Group 194"/>
            <p:cNvGrpSpPr>
              <a:grpSpLocks/>
            </p:cNvGrpSpPr>
            <p:nvPr/>
          </p:nvGrpSpPr>
          <p:grpSpPr bwMode="auto">
            <a:xfrm>
              <a:off x="2373312" y="4268626"/>
              <a:ext cx="6210300" cy="839787"/>
              <a:chOff x="710" y="1743"/>
              <a:chExt cx="3912" cy="529"/>
            </a:xfrm>
          </p:grpSpPr>
          <p:grpSp>
            <p:nvGrpSpPr>
              <p:cNvPr id="62" name="Group 238"/>
              <p:cNvGrpSpPr>
                <a:grpSpLocks/>
              </p:cNvGrpSpPr>
              <p:nvPr/>
            </p:nvGrpSpPr>
            <p:grpSpPr bwMode="auto">
              <a:xfrm>
                <a:off x="710" y="1776"/>
                <a:ext cx="3912" cy="496"/>
                <a:chOff x="1109405" y="2058552"/>
                <a:chExt cx="6209145" cy="786974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2263303" y="2060139"/>
                  <a:ext cx="360295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364823" y="2060139"/>
                  <a:ext cx="360295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82216" y="2058552"/>
                  <a:ext cx="360295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588497" y="2060139"/>
                  <a:ext cx="360296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688430" y="2058552"/>
                  <a:ext cx="360295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69" name="TextBox 244"/>
                <p:cNvSpPr txBox="1">
                  <a:spLocks noChangeArrowheads="1"/>
                </p:cNvSpPr>
                <p:nvPr/>
              </p:nvSpPr>
              <p:spPr bwMode="auto">
                <a:xfrm>
                  <a:off x="1109405" y="2212457"/>
                  <a:ext cx="963434" cy="363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600">
                      <a:solidFill>
                        <a:srgbClr val="475A8D"/>
                      </a:solidFill>
                      <a:latin typeface="Candara" pitchFamily="34" charset="0"/>
                    </a:rPr>
                    <a:t>Sample 4:</a:t>
                  </a:r>
                </a:p>
              </p:txBody>
            </p:sp>
            <p:grpSp>
              <p:nvGrpSpPr>
                <p:cNvPr id="70" name="Group 245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76" name="Text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with</a:t>
                    </a:r>
                  </a:p>
                </p:txBody>
              </p:sp>
              <p:sp>
                <p:nvSpPr>
                  <p:cNvPr id="77" name="TextBox 2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you</a:t>
                    </a:r>
                  </a:p>
                </p:txBody>
              </p:sp>
              <p:sp>
                <p:nvSpPr>
                  <p:cNvPr id="78" name="TextBox 2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79" name="TextBox 2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will</a:t>
                    </a:r>
                  </a:p>
                </p:txBody>
              </p:sp>
              <p:sp>
                <p:nvSpPr>
                  <p:cNvPr id="80" name="TextBox 2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see</a:t>
                    </a:r>
                  </a:p>
                </p:txBody>
              </p:sp>
            </p:grpSp>
            <p:sp>
              <p:nvSpPr>
                <p:cNvPr id="71" name="Oval 70"/>
                <p:cNvSpPr/>
                <p:nvPr/>
              </p:nvSpPr>
              <p:spPr>
                <a:xfrm>
                  <a:off x="2236320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336254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453646" y="2479012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559927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661447" y="2479012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63" name="TextBox 273"/>
              <p:cNvSpPr txBox="1"/>
              <p:nvPr/>
            </p:nvSpPr>
            <p:spPr>
              <a:xfrm>
                <a:off x="710" y="1743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81" name="Group 195"/>
            <p:cNvGrpSpPr>
              <a:grpSpLocks/>
            </p:cNvGrpSpPr>
            <p:nvPr/>
          </p:nvGrpSpPr>
          <p:grpSpPr bwMode="auto">
            <a:xfrm>
              <a:off x="2355850" y="3374863"/>
              <a:ext cx="6208712" cy="838200"/>
              <a:chOff x="699" y="2308"/>
              <a:chExt cx="3911" cy="528"/>
            </a:xfrm>
          </p:grpSpPr>
          <p:grpSp>
            <p:nvGrpSpPr>
              <p:cNvPr id="82" name="Group 220"/>
              <p:cNvGrpSpPr>
                <a:grpSpLocks/>
              </p:cNvGrpSpPr>
              <p:nvPr/>
            </p:nvGrpSpPr>
            <p:grpSpPr bwMode="auto">
              <a:xfrm>
                <a:off x="699" y="2340"/>
                <a:ext cx="3911" cy="496"/>
                <a:chOff x="1109405" y="2058552"/>
                <a:chExt cx="6209145" cy="786974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2263597" y="2060139"/>
                  <a:ext cx="360388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363812" y="2060139"/>
                  <a:ext cx="360387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481490" y="2058552"/>
                  <a:ext cx="360387" cy="364927"/>
                </a:xfrm>
                <a:prstGeom prst="ellipse">
                  <a:avLst/>
                </a:prstGeom>
                <a:solidFill>
                  <a:schemeClr val="accent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588054" y="2060139"/>
                  <a:ext cx="360388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688269" y="2058552"/>
                  <a:ext cx="360387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1109405" y="2212457"/>
                  <a:ext cx="963679" cy="363340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Sample 3:</a:t>
                  </a:r>
                </a:p>
              </p:txBody>
            </p:sp>
            <p:grpSp>
              <p:nvGrpSpPr>
                <p:cNvPr id="90" name="Group 227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96" name="Text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97" name="Text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with</a:t>
                    </a:r>
                  </a:p>
                </p:txBody>
              </p:sp>
              <p:sp>
                <p:nvSpPr>
                  <p:cNvPr id="98" name="TextBox 2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fly</a:t>
                    </a:r>
                  </a:p>
                </p:txBody>
              </p:sp>
              <p:sp>
                <p:nvSpPr>
                  <p:cNvPr id="99" name="TextBox 2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their</a:t>
                    </a:r>
                  </a:p>
                </p:txBody>
              </p:sp>
              <p:sp>
                <p:nvSpPr>
                  <p:cNvPr id="100" name="TextBox 2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wings</a:t>
                    </a:r>
                  </a:p>
                </p:txBody>
              </p:sp>
            </p:grpSp>
            <p:sp>
              <p:nvSpPr>
                <p:cNvPr id="91" name="Oval 90"/>
                <p:cNvSpPr/>
                <p:nvPr/>
              </p:nvSpPr>
              <p:spPr>
                <a:xfrm>
                  <a:off x="2235020" y="2480599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336822" y="2480599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454500" y="2479012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561065" y="2480599"/>
                  <a:ext cx="358800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6661279" y="2479012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10" y="2308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</p:grpSp>
      <p:grpSp>
        <p:nvGrpSpPr>
          <p:cNvPr id="101" name="Group 106"/>
          <p:cNvGrpSpPr>
            <a:grpSpLocks/>
          </p:cNvGrpSpPr>
          <p:nvPr/>
        </p:nvGrpSpPr>
        <p:grpSpPr bwMode="auto">
          <a:xfrm>
            <a:off x="5469525" y="2388336"/>
            <a:ext cx="2581290" cy="636669"/>
            <a:chOff x="1388485" y="2351147"/>
            <a:chExt cx="7260561" cy="1791575"/>
          </a:xfrm>
        </p:grpSpPr>
        <p:grpSp>
          <p:nvGrpSpPr>
            <p:cNvPr id="102" name="Group 113"/>
            <p:cNvGrpSpPr>
              <a:grpSpLocks/>
            </p:cNvGrpSpPr>
            <p:nvPr/>
          </p:nvGrpSpPr>
          <p:grpSpPr bwMode="auto">
            <a:xfrm>
              <a:off x="1388485" y="3808860"/>
              <a:ext cx="7260561" cy="333862"/>
              <a:chOff x="492120" y="3950977"/>
              <a:chExt cx="8067290" cy="370958"/>
            </a:xfrm>
          </p:grpSpPr>
          <p:sp>
            <p:nvSpPr>
              <p:cNvPr id="122" name="TextBox 152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3" name="TextBox 153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4" name="TextBox 154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5" name="TextBox 155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6" name="TextBox 156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1737984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227085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4737734" y="3345029"/>
              <a:ext cx="484874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6231144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720244" y="3345029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729365" y="2353304"/>
              <a:ext cx="484874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Straight Connector 108"/>
            <p:cNvCxnSpPr>
              <a:stCxn id="108" idx="4"/>
              <a:endCxn id="103" idx="0"/>
            </p:cNvCxnSpPr>
            <p:nvPr/>
          </p:nvCxnSpPr>
          <p:spPr>
            <a:xfrm>
              <a:off x="1972879" y="2847010"/>
              <a:ext cx="8620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8" idx="6"/>
              <a:endCxn id="111" idx="2"/>
            </p:cNvCxnSpPr>
            <p:nvPr/>
          </p:nvCxnSpPr>
          <p:spPr>
            <a:xfrm>
              <a:off x="2214238" y="2599079"/>
              <a:ext cx="1002071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3216309" y="2353304"/>
              <a:ext cx="487028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2" name="Straight Connector 111"/>
            <p:cNvCxnSpPr>
              <a:stCxn id="111" idx="4"/>
              <a:endCxn id="104" idx="0"/>
            </p:cNvCxnSpPr>
            <p:nvPr/>
          </p:nvCxnSpPr>
          <p:spPr>
            <a:xfrm>
              <a:off x="3459824" y="2847010"/>
              <a:ext cx="10774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1" idx="6"/>
              <a:endCxn id="114" idx="2"/>
            </p:cNvCxnSpPr>
            <p:nvPr/>
          </p:nvCxnSpPr>
          <p:spPr>
            <a:xfrm flipV="1">
              <a:off x="3703338" y="2596923"/>
              <a:ext cx="1023622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4726960" y="2351147"/>
              <a:ext cx="487028" cy="4937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5" name="Straight Connector 114"/>
            <p:cNvCxnSpPr>
              <a:stCxn id="114" idx="4"/>
              <a:endCxn id="105" idx="0"/>
            </p:cNvCxnSpPr>
            <p:nvPr/>
          </p:nvCxnSpPr>
          <p:spPr>
            <a:xfrm>
              <a:off x="4970473" y="2844855"/>
              <a:ext cx="10776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4" idx="6"/>
              <a:endCxn id="117" idx="2"/>
            </p:cNvCxnSpPr>
            <p:nvPr/>
          </p:nvCxnSpPr>
          <p:spPr>
            <a:xfrm>
              <a:off x="5213988" y="2596923"/>
              <a:ext cx="1008536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6222524" y="2353304"/>
              <a:ext cx="487028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4"/>
              <a:endCxn id="106" idx="0"/>
            </p:cNvCxnSpPr>
            <p:nvPr/>
          </p:nvCxnSpPr>
          <p:spPr>
            <a:xfrm>
              <a:off x="6466038" y="2847010"/>
              <a:ext cx="8620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6"/>
              <a:endCxn id="120" idx="2"/>
            </p:cNvCxnSpPr>
            <p:nvPr/>
          </p:nvCxnSpPr>
          <p:spPr>
            <a:xfrm flipV="1">
              <a:off x="6709553" y="2596923"/>
              <a:ext cx="999917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7709469" y="2351147"/>
              <a:ext cx="487028" cy="4937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1" name="Straight Connector 120"/>
            <p:cNvCxnSpPr>
              <a:stCxn id="120" idx="4"/>
              <a:endCxn id="107" idx="0"/>
            </p:cNvCxnSpPr>
            <p:nvPr/>
          </p:nvCxnSpPr>
          <p:spPr>
            <a:xfrm>
              <a:off x="7952983" y="2844855"/>
              <a:ext cx="10776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Content Placeholder 2"/>
          <p:cNvSpPr txBox="1">
            <a:spLocks/>
          </p:cNvSpPr>
          <p:nvPr/>
        </p:nvSpPr>
        <p:spPr>
          <a:xfrm>
            <a:off x="850980" y="4583134"/>
            <a:ext cx="3216975" cy="5817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1. Marginal Inference </a:t>
            </a:r>
            <a:endParaRPr lang="en-US" sz="16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873468" y="5255971"/>
            <a:ext cx="3022531" cy="5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2. Partition Function </a:t>
            </a:r>
            <a:endParaRPr lang="en-US" sz="1600" dirty="0"/>
          </a:p>
        </p:txBody>
      </p:sp>
      <p:pic>
        <p:nvPicPr>
          <p:cNvPr id="129" name="Picture 128" descr="learning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248" y="5422143"/>
            <a:ext cx="1688373" cy="1014844"/>
          </a:xfrm>
          <a:prstGeom prst="rect">
            <a:avLst/>
          </a:prstGeom>
        </p:spPr>
      </p:pic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571" y="6187582"/>
            <a:ext cx="1751630" cy="305580"/>
          </a:xfrm>
          <a:prstGeom prst="rect">
            <a:avLst/>
          </a:prstGeom>
        </p:spPr>
      </p:pic>
      <p:sp>
        <p:nvSpPr>
          <p:cNvPr id="131" name="Content Placeholder 2"/>
          <p:cNvSpPr txBox="1">
            <a:spLocks/>
          </p:cNvSpPr>
          <p:nvPr/>
        </p:nvSpPr>
        <p:spPr>
          <a:xfrm>
            <a:off x="873468" y="5864783"/>
            <a:ext cx="3022531" cy="5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/>
              <a:t>3</a:t>
            </a:r>
            <a:r>
              <a:rPr lang="en-US" sz="1600" b="1" dirty="0" smtClean="0"/>
              <a:t>. MAP Inference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630985" y="2607424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895248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159040" y="2607424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696109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227815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60288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424327" y="2426152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961125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489837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Marginals by Sampling on Factor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95E90-FA3A-43DA-A0AB-B505276AD4F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-34925" y="5526088"/>
            <a:ext cx="8697913" cy="1208087"/>
            <a:chOff x="-46350" y="2349603"/>
            <a:chExt cx="8698419" cy="1208034"/>
          </a:xfrm>
        </p:grpSpPr>
        <p:grpSp>
          <p:nvGrpSpPr>
            <p:cNvPr id="36906" name="Group 67"/>
            <p:cNvGrpSpPr>
              <a:grpSpLocks/>
            </p:cNvGrpSpPr>
            <p:nvPr/>
          </p:nvGrpSpPr>
          <p:grpSpPr bwMode="auto">
            <a:xfrm>
              <a:off x="1391508" y="3223775"/>
              <a:ext cx="7260561" cy="333862"/>
              <a:chOff x="492120" y="3950977"/>
              <a:chExt cx="8067290" cy="370958"/>
            </a:xfrm>
          </p:grpSpPr>
          <p:sp>
            <p:nvSpPr>
              <p:cNvPr id="36934" name="TextBox 95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36935" name="TextBox 96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36936" name="TextBox 97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36937" name="TextBox 98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36938" name="TextBox 99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1731753" y="2351190"/>
              <a:ext cx="487391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71" idx="4"/>
              <a:endCxn id="89" idx="0"/>
            </p:cNvCxnSpPr>
            <p:nvPr/>
          </p:nvCxnSpPr>
          <p:spPr>
            <a:xfrm>
              <a:off x="1974656" y="2844881"/>
              <a:ext cx="1587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6"/>
              <a:endCxn id="75" idx="2"/>
            </p:cNvCxnSpPr>
            <p:nvPr/>
          </p:nvCxnSpPr>
          <p:spPr>
            <a:xfrm>
              <a:off x="2219145" y="2598829"/>
              <a:ext cx="1000183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2598579" y="2467073"/>
              <a:ext cx="239727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219328" y="2351190"/>
              <a:ext cx="487390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4"/>
              <a:endCxn id="90" idx="0"/>
            </p:cNvCxnSpPr>
            <p:nvPr/>
          </p:nvCxnSpPr>
          <p:spPr>
            <a:xfrm>
              <a:off x="3463817" y="2844881"/>
              <a:ext cx="1587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5" idx="6"/>
              <a:endCxn id="79" idx="2"/>
            </p:cNvCxnSpPr>
            <p:nvPr/>
          </p:nvCxnSpPr>
          <p:spPr>
            <a:xfrm flipV="1">
              <a:off x="3706718" y="2595654"/>
              <a:ext cx="1023998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087740" y="2467073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730716" y="2349603"/>
              <a:ext cx="485803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79" idx="4"/>
              <a:endCxn id="91" idx="0"/>
            </p:cNvCxnSpPr>
            <p:nvPr/>
          </p:nvCxnSpPr>
          <p:spPr>
            <a:xfrm>
              <a:off x="4973617" y="2843293"/>
              <a:ext cx="0" cy="1349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6"/>
              <a:endCxn id="83" idx="2"/>
            </p:cNvCxnSpPr>
            <p:nvPr/>
          </p:nvCxnSpPr>
          <p:spPr>
            <a:xfrm>
              <a:off x="5216519" y="2595654"/>
              <a:ext cx="100812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597541" y="246548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6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24640" y="2351190"/>
              <a:ext cx="487391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>
              <a:stCxn id="83" idx="4"/>
              <a:endCxn id="92" idx="0"/>
            </p:cNvCxnSpPr>
            <p:nvPr/>
          </p:nvCxnSpPr>
          <p:spPr>
            <a:xfrm>
              <a:off x="6469129" y="2844881"/>
              <a:ext cx="1588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6"/>
              <a:endCxn id="87" idx="2"/>
            </p:cNvCxnSpPr>
            <p:nvPr/>
          </p:nvCxnSpPr>
          <p:spPr>
            <a:xfrm flipV="1">
              <a:off x="6712031" y="2595654"/>
              <a:ext cx="1000183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093053" y="2467073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712214" y="2349603"/>
              <a:ext cx="487390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>
              <a:stCxn id="87" idx="4"/>
              <a:endCxn id="93" idx="0"/>
            </p:cNvCxnSpPr>
            <p:nvPr/>
          </p:nvCxnSpPr>
          <p:spPr>
            <a:xfrm>
              <a:off x="7956704" y="2843293"/>
              <a:ext cx="1587" cy="1349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1857174" y="2978225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44747" y="2978225"/>
              <a:ext cx="239727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54548" y="297822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50060" y="2978225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839222" y="297822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809363" y="2597242"/>
              <a:ext cx="919215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1149108" y="2481359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21971" y="2351190"/>
              <a:ext cx="487391" cy="493691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0</a:t>
              </a:r>
              <a:endParaRPr lang="en-US" sz="16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933" name="TextBox 104"/>
            <p:cNvSpPr txBox="1">
              <a:spLocks noChangeArrowheads="1"/>
            </p:cNvSpPr>
            <p:nvPr/>
          </p:nvSpPr>
          <p:spPr bwMode="auto">
            <a:xfrm>
              <a:off x="-46350" y="2924169"/>
              <a:ext cx="1316384" cy="32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 dirty="0">
                  <a:latin typeface="Rockwell"/>
                  <a:ea typeface="Rockwell"/>
                  <a:cs typeface="Rockwell"/>
                </a:rPr>
                <a:t>&lt;START&gt;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1743075" y="4959350"/>
            <a:ext cx="487363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45" name="Oval 44"/>
          <p:cNvSpPr/>
          <p:nvPr/>
        </p:nvSpPr>
        <p:spPr>
          <a:xfrm>
            <a:off x="3230563" y="4959350"/>
            <a:ext cx="487362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46" name="Oval 45"/>
          <p:cNvSpPr/>
          <p:nvPr/>
        </p:nvSpPr>
        <p:spPr>
          <a:xfrm>
            <a:off x="4741863" y="4957763"/>
            <a:ext cx="485775" cy="49371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47" name="Oval 46"/>
          <p:cNvSpPr/>
          <p:nvPr/>
        </p:nvSpPr>
        <p:spPr>
          <a:xfrm>
            <a:off x="6237288" y="4959350"/>
            <a:ext cx="485775" cy="493713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48" name="Oval 47"/>
          <p:cNvSpPr/>
          <p:nvPr/>
        </p:nvSpPr>
        <p:spPr>
          <a:xfrm>
            <a:off x="7724775" y="4957763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63" y="4957763"/>
            <a:ext cx="1301750" cy="49053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6:</a:t>
            </a:r>
          </a:p>
        </p:txBody>
      </p:sp>
      <p:sp>
        <p:nvSpPr>
          <p:cNvPr id="52" name="Oval 51"/>
          <p:cNvSpPr/>
          <p:nvPr/>
        </p:nvSpPr>
        <p:spPr>
          <a:xfrm>
            <a:off x="1751013" y="4368800"/>
            <a:ext cx="487362" cy="492125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53" name="Oval 52"/>
          <p:cNvSpPr/>
          <p:nvPr/>
        </p:nvSpPr>
        <p:spPr>
          <a:xfrm>
            <a:off x="3238500" y="4368800"/>
            <a:ext cx="487363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54" name="Oval 53"/>
          <p:cNvSpPr/>
          <p:nvPr/>
        </p:nvSpPr>
        <p:spPr>
          <a:xfrm>
            <a:off x="4748213" y="4365625"/>
            <a:ext cx="487362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55" name="Oval 54"/>
          <p:cNvSpPr/>
          <p:nvPr/>
        </p:nvSpPr>
        <p:spPr>
          <a:xfrm>
            <a:off x="6243638" y="4368800"/>
            <a:ext cx="487362" cy="492125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7731125" y="4365625"/>
            <a:ext cx="487363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7800" y="4365625"/>
            <a:ext cx="1301750" cy="492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5:</a:t>
            </a:r>
          </a:p>
        </p:txBody>
      </p:sp>
      <p:sp>
        <p:nvSpPr>
          <p:cNvPr id="59" name="Oval 58"/>
          <p:cNvSpPr/>
          <p:nvPr/>
        </p:nvSpPr>
        <p:spPr>
          <a:xfrm>
            <a:off x="1739900" y="3787775"/>
            <a:ext cx="487363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60" name="Oval 59"/>
          <p:cNvSpPr/>
          <p:nvPr/>
        </p:nvSpPr>
        <p:spPr>
          <a:xfrm>
            <a:off x="3227388" y="3787775"/>
            <a:ext cx="487362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61" name="Oval 60"/>
          <p:cNvSpPr/>
          <p:nvPr/>
        </p:nvSpPr>
        <p:spPr>
          <a:xfrm>
            <a:off x="4738688" y="3786188"/>
            <a:ext cx="485775" cy="49371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62" name="Oval 61"/>
          <p:cNvSpPr/>
          <p:nvPr/>
        </p:nvSpPr>
        <p:spPr>
          <a:xfrm>
            <a:off x="6234113" y="3787775"/>
            <a:ext cx="485775" cy="493713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63" name="Oval 62"/>
          <p:cNvSpPr/>
          <p:nvPr/>
        </p:nvSpPr>
        <p:spPr>
          <a:xfrm>
            <a:off x="7721600" y="3786188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6688" y="3786188"/>
            <a:ext cx="1301750" cy="49053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4:</a:t>
            </a:r>
          </a:p>
        </p:txBody>
      </p:sp>
      <p:sp>
        <p:nvSpPr>
          <p:cNvPr id="69" name="Oval 68"/>
          <p:cNvSpPr/>
          <p:nvPr/>
        </p:nvSpPr>
        <p:spPr>
          <a:xfrm>
            <a:off x="1739900" y="3208338"/>
            <a:ext cx="487363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70" name="Oval 69"/>
          <p:cNvSpPr/>
          <p:nvPr/>
        </p:nvSpPr>
        <p:spPr>
          <a:xfrm>
            <a:off x="3227388" y="3208338"/>
            <a:ext cx="487362" cy="49371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94" name="Oval 93"/>
          <p:cNvSpPr/>
          <p:nvPr/>
        </p:nvSpPr>
        <p:spPr>
          <a:xfrm>
            <a:off x="4738688" y="3206750"/>
            <a:ext cx="485775" cy="493713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95" name="Oval 94"/>
          <p:cNvSpPr/>
          <p:nvPr/>
        </p:nvSpPr>
        <p:spPr>
          <a:xfrm>
            <a:off x="6234113" y="3208338"/>
            <a:ext cx="485775" cy="49371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01" name="Oval 100"/>
          <p:cNvSpPr/>
          <p:nvPr/>
        </p:nvSpPr>
        <p:spPr>
          <a:xfrm>
            <a:off x="7721600" y="3206750"/>
            <a:ext cx="485775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6688" y="3206750"/>
            <a:ext cx="1301750" cy="4905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3:</a:t>
            </a:r>
          </a:p>
        </p:txBody>
      </p:sp>
      <p:sp>
        <p:nvSpPr>
          <p:cNvPr id="108" name="Oval 107"/>
          <p:cNvSpPr/>
          <p:nvPr/>
        </p:nvSpPr>
        <p:spPr>
          <a:xfrm>
            <a:off x="1739900" y="2638425"/>
            <a:ext cx="487363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09" name="Oval 108"/>
          <p:cNvSpPr/>
          <p:nvPr/>
        </p:nvSpPr>
        <p:spPr>
          <a:xfrm>
            <a:off x="3227388" y="2638425"/>
            <a:ext cx="487362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0" name="Oval 109"/>
          <p:cNvSpPr/>
          <p:nvPr/>
        </p:nvSpPr>
        <p:spPr>
          <a:xfrm>
            <a:off x="4738688" y="2635250"/>
            <a:ext cx="485775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111" name="Oval 110"/>
          <p:cNvSpPr/>
          <p:nvPr/>
        </p:nvSpPr>
        <p:spPr>
          <a:xfrm>
            <a:off x="6234113" y="2638425"/>
            <a:ext cx="485775" cy="492125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12" name="Oval 111"/>
          <p:cNvSpPr/>
          <p:nvPr/>
        </p:nvSpPr>
        <p:spPr>
          <a:xfrm>
            <a:off x="7721600" y="2635250"/>
            <a:ext cx="485775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66688" y="2635250"/>
            <a:ext cx="1301750" cy="492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2:</a:t>
            </a:r>
          </a:p>
        </p:txBody>
      </p:sp>
      <p:sp>
        <p:nvSpPr>
          <p:cNvPr id="115" name="Oval 114"/>
          <p:cNvSpPr/>
          <p:nvPr/>
        </p:nvSpPr>
        <p:spPr>
          <a:xfrm>
            <a:off x="1739900" y="2046288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6" name="Oval 115"/>
          <p:cNvSpPr/>
          <p:nvPr/>
        </p:nvSpPr>
        <p:spPr>
          <a:xfrm>
            <a:off x="3227388" y="2046288"/>
            <a:ext cx="485775" cy="49371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117" name="Oval 116"/>
          <p:cNvSpPr/>
          <p:nvPr/>
        </p:nvSpPr>
        <p:spPr>
          <a:xfrm>
            <a:off x="4737100" y="2044700"/>
            <a:ext cx="487363" cy="492125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118" name="Oval 117"/>
          <p:cNvSpPr/>
          <p:nvPr/>
        </p:nvSpPr>
        <p:spPr>
          <a:xfrm>
            <a:off x="6232525" y="2046288"/>
            <a:ext cx="487363" cy="49371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19" name="Oval 118"/>
          <p:cNvSpPr/>
          <p:nvPr/>
        </p:nvSpPr>
        <p:spPr>
          <a:xfrm>
            <a:off x="7720013" y="2044700"/>
            <a:ext cx="487362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65100" y="2044700"/>
            <a:ext cx="1303338" cy="4905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1:</a:t>
            </a: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457200" y="996950"/>
            <a:ext cx="822960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/>
              <a:t>Suppose we took many samples from the distribution over taggings:</a:t>
            </a:r>
          </a:p>
        </p:txBody>
      </p:sp>
      <p:pic>
        <p:nvPicPr>
          <p:cNvPr id="36905" name="Picture 121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1365250"/>
            <a:ext cx="14493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4806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7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9" grpId="0" animBg="1"/>
      <p:bldP spid="60" grpId="0" animBg="1"/>
      <p:bldP spid="61" grpId="0" animBg="1"/>
      <p:bldP spid="62" grpId="0" animBg="1"/>
      <p:bldP spid="63" grpId="0" animBg="1"/>
      <p:bldP spid="65" grpId="0"/>
      <p:bldP spid="69" grpId="0" animBg="1"/>
      <p:bldP spid="70" grpId="0" animBg="1"/>
      <p:bldP spid="94" grpId="0" animBg="1"/>
      <p:bldP spid="95" grpId="0" animBg="1"/>
      <p:bldP spid="101" grpId="0" animBg="1"/>
      <p:bldP spid="106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Marginals by Sampling on Factor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49BD0-3F95-412E-A861-B85353040DA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-34925" y="5526088"/>
            <a:ext cx="8697913" cy="1208087"/>
            <a:chOff x="-46350" y="2349603"/>
            <a:chExt cx="8698419" cy="1208034"/>
          </a:xfrm>
        </p:grpSpPr>
        <p:grpSp>
          <p:nvGrpSpPr>
            <p:cNvPr id="37929" name="Group 67"/>
            <p:cNvGrpSpPr>
              <a:grpSpLocks/>
            </p:cNvGrpSpPr>
            <p:nvPr/>
          </p:nvGrpSpPr>
          <p:grpSpPr bwMode="auto">
            <a:xfrm>
              <a:off x="1391508" y="3223775"/>
              <a:ext cx="7260561" cy="333862"/>
              <a:chOff x="492120" y="3950977"/>
              <a:chExt cx="8067290" cy="370958"/>
            </a:xfrm>
          </p:grpSpPr>
          <p:sp>
            <p:nvSpPr>
              <p:cNvPr id="37957" name="TextBox 95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37958" name="TextBox 96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37959" name="TextBox 97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37960" name="TextBox 98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37961" name="TextBox 99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1731753" y="2351190"/>
              <a:ext cx="487391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71" idx="4"/>
              <a:endCxn id="89" idx="0"/>
            </p:cNvCxnSpPr>
            <p:nvPr/>
          </p:nvCxnSpPr>
          <p:spPr>
            <a:xfrm>
              <a:off x="1974656" y="2844881"/>
              <a:ext cx="1587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6"/>
              <a:endCxn id="75" idx="2"/>
            </p:cNvCxnSpPr>
            <p:nvPr/>
          </p:nvCxnSpPr>
          <p:spPr>
            <a:xfrm>
              <a:off x="2219145" y="2598829"/>
              <a:ext cx="1000183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2598579" y="2467073"/>
              <a:ext cx="239727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219328" y="2351190"/>
              <a:ext cx="487390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4"/>
              <a:endCxn id="90" idx="0"/>
            </p:cNvCxnSpPr>
            <p:nvPr/>
          </p:nvCxnSpPr>
          <p:spPr>
            <a:xfrm>
              <a:off x="3463817" y="2844881"/>
              <a:ext cx="1587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5" idx="6"/>
              <a:endCxn id="79" idx="2"/>
            </p:cNvCxnSpPr>
            <p:nvPr/>
          </p:nvCxnSpPr>
          <p:spPr>
            <a:xfrm flipV="1">
              <a:off x="3706718" y="2595654"/>
              <a:ext cx="1023998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087740" y="2467073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730716" y="2349603"/>
              <a:ext cx="485803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79" idx="4"/>
              <a:endCxn id="91" idx="0"/>
            </p:cNvCxnSpPr>
            <p:nvPr/>
          </p:nvCxnSpPr>
          <p:spPr>
            <a:xfrm>
              <a:off x="4973617" y="2843293"/>
              <a:ext cx="0" cy="1349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6"/>
              <a:endCxn id="83" idx="2"/>
            </p:cNvCxnSpPr>
            <p:nvPr/>
          </p:nvCxnSpPr>
          <p:spPr>
            <a:xfrm>
              <a:off x="5216519" y="2595654"/>
              <a:ext cx="100812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597541" y="246548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6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24640" y="2351190"/>
              <a:ext cx="487391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>
              <a:stCxn id="83" idx="4"/>
              <a:endCxn id="92" idx="0"/>
            </p:cNvCxnSpPr>
            <p:nvPr/>
          </p:nvCxnSpPr>
          <p:spPr>
            <a:xfrm>
              <a:off x="6469129" y="2844881"/>
              <a:ext cx="1588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6"/>
              <a:endCxn id="87" idx="2"/>
            </p:cNvCxnSpPr>
            <p:nvPr/>
          </p:nvCxnSpPr>
          <p:spPr>
            <a:xfrm flipV="1">
              <a:off x="6712031" y="2595654"/>
              <a:ext cx="1000183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093053" y="2467073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712214" y="2349603"/>
              <a:ext cx="487390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>
              <a:stCxn id="87" idx="4"/>
              <a:endCxn id="93" idx="0"/>
            </p:cNvCxnSpPr>
            <p:nvPr/>
          </p:nvCxnSpPr>
          <p:spPr>
            <a:xfrm>
              <a:off x="7956704" y="2843293"/>
              <a:ext cx="1587" cy="1349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1857174" y="2978225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44747" y="2978225"/>
              <a:ext cx="239727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54548" y="297822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50060" y="2978225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839222" y="297822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809363" y="2597242"/>
              <a:ext cx="919215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1149108" y="2481359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21971" y="2351190"/>
              <a:ext cx="487391" cy="493691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0</a:t>
              </a:r>
              <a:endParaRPr lang="en-US" sz="16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7956" name="TextBox 104"/>
            <p:cNvSpPr txBox="1">
              <a:spLocks noChangeArrowheads="1"/>
            </p:cNvSpPr>
            <p:nvPr/>
          </p:nvSpPr>
          <p:spPr bwMode="auto">
            <a:xfrm>
              <a:off x="-46350" y="2924169"/>
              <a:ext cx="1316384" cy="32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 dirty="0">
                  <a:latin typeface="Rockwell"/>
                  <a:ea typeface="Rockwell"/>
                  <a:cs typeface="Rockwell"/>
                </a:rPr>
                <a:t>&lt;START&gt;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1743075" y="4959350"/>
            <a:ext cx="487363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45" name="Oval 44"/>
          <p:cNvSpPr/>
          <p:nvPr/>
        </p:nvSpPr>
        <p:spPr>
          <a:xfrm>
            <a:off x="3230563" y="4959350"/>
            <a:ext cx="487362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46" name="Oval 45"/>
          <p:cNvSpPr/>
          <p:nvPr/>
        </p:nvSpPr>
        <p:spPr>
          <a:xfrm>
            <a:off x="4741863" y="4957763"/>
            <a:ext cx="485775" cy="49371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47" name="Oval 46"/>
          <p:cNvSpPr/>
          <p:nvPr/>
        </p:nvSpPr>
        <p:spPr>
          <a:xfrm>
            <a:off x="6237288" y="4959350"/>
            <a:ext cx="485775" cy="493713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48" name="Oval 47"/>
          <p:cNvSpPr/>
          <p:nvPr/>
        </p:nvSpPr>
        <p:spPr>
          <a:xfrm>
            <a:off x="7724775" y="4957763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63" y="4957763"/>
            <a:ext cx="1301750" cy="49053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6:</a:t>
            </a:r>
          </a:p>
        </p:txBody>
      </p:sp>
      <p:sp>
        <p:nvSpPr>
          <p:cNvPr id="52" name="Oval 51"/>
          <p:cNvSpPr/>
          <p:nvPr/>
        </p:nvSpPr>
        <p:spPr>
          <a:xfrm>
            <a:off x="1751013" y="4368800"/>
            <a:ext cx="487362" cy="492125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53" name="Oval 52"/>
          <p:cNvSpPr/>
          <p:nvPr/>
        </p:nvSpPr>
        <p:spPr>
          <a:xfrm>
            <a:off x="3238500" y="4368800"/>
            <a:ext cx="487363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54" name="Oval 53"/>
          <p:cNvSpPr/>
          <p:nvPr/>
        </p:nvSpPr>
        <p:spPr>
          <a:xfrm>
            <a:off x="4748213" y="4365625"/>
            <a:ext cx="487362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55" name="Oval 54"/>
          <p:cNvSpPr/>
          <p:nvPr/>
        </p:nvSpPr>
        <p:spPr>
          <a:xfrm>
            <a:off x="6243638" y="4368800"/>
            <a:ext cx="487362" cy="492125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7731125" y="4365625"/>
            <a:ext cx="487363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7800" y="4365625"/>
            <a:ext cx="1301750" cy="492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5:</a:t>
            </a:r>
          </a:p>
        </p:txBody>
      </p:sp>
      <p:sp>
        <p:nvSpPr>
          <p:cNvPr id="59" name="Oval 58"/>
          <p:cNvSpPr/>
          <p:nvPr/>
        </p:nvSpPr>
        <p:spPr>
          <a:xfrm>
            <a:off x="1739900" y="3787775"/>
            <a:ext cx="487363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60" name="Oval 59"/>
          <p:cNvSpPr/>
          <p:nvPr/>
        </p:nvSpPr>
        <p:spPr>
          <a:xfrm>
            <a:off x="3227388" y="3787775"/>
            <a:ext cx="487362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61" name="Oval 60"/>
          <p:cNvSpPr/>
          <p:nvPr/>
        </p:nvSpPr>
        <p:spPr>
          <a:xfrm>
            <a:off x="4738688" y="3786188"/>
            <a:ext cx="485775" cy="49371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62" name="Oval 61"/>
          <p:cNvSpPr/>
          <p:nvPr/>
        </p:nvSpPr>
        <p:spPr>
          <a:xfrm>
            <a:off x="6234113" y="3787775"/>
            <a:ext cx="485775" cy="493713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63" name="Oval 62"/>
          <p:cNvSpPr/>
          <p:nvPr/>
        </p:nvSpPr>
        <p:spPr>
          <a:xfrm>
            <a:off x="7721600" y="3786188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6688" y="3786188"/>
            <a:ext cx="1301750" cy="49053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4:</a:t>
            </a:r>
          </a:p>
        </p:txBody>
      </p:sp>
      <p:sp>
        <p:nvSpPr>
          <p:cNvPr id="69" name="Oval 68"/>
          <p:cNvSpPr/>
          <p:nvPr/>
        </p:nvSpPr>
        <p:spPr>
          <a:xfrm>
            <a:off x="1739900" y="3208338"/>
            <a:ext cx="487363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70" name="Oval 69"/>
          <p:cNvSpPr/>
          <p:nvPr/>
        </p:nvSpPr>
        <p:spPr>
          <a:xfrm>
            <a:off x="3227388" y="3208338"/>
            <a:ext cx="487362" cy="49371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94" name="Oval 93"/>
          <p:cNvSpPr/>
          <p:nvPr/>
        </p:nvSpPr>
        <p:spPr>
          <a:xfrm>
            <a:off x="4738688" y="3206750"/>
            <a:ext cx="485775" cy="493713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95" name="Oval 94"/>
          <p:cNvSpPr/>
          <p:nvPr/>
        </p:nvSpPr>
        <p:spPr>
          <a:xfrm>
            <a:off x="6234113" y="3208338"/>
            <a:ext cx="485775" cy="49371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01" name="Oval 100"/>
          <p:cNvSpPr/>
          <p:nvPr/>
        </p:nvSpPr>
        <p:spPr>
          <a:xfrm>
            <a:off x="7721600" y="3206750"/>
            <a:ext cx="485775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6688" y="3206750"/>
            <a:ext cx="1301750" cy="4905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3:</a:t>
            </a:r>
          </a:p>
        </p:txBody>
      </p:sp>
      <p:sp>
        <p:nvSpPr>
          <p:cNvPr id="108" name="Oval 107"/>
          <p:cNvSpPr/>
          <p:nvPr/>
        </p:nvSpPr>
        <p:spPr>
          <a:xfrm>
            <a:off x="1739900" y="2638425"/>
            <a:ext cx="487363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09" name="Oval 108"/>
          <p:cNvSpPr/>
          <p:nvPr/>
        </p:nvSpPr>
        <p:spPr>
          <a:xfrm>
            <a:off x="3227388" y="2638425"/>
            <a:ext cx="487362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0" name="Oval 109"/>
          <p:cNvSpPr/>
          <p:nvPr/>
        </p:nvSpPr>
        <p:spPr>
          <a:xfrm>
            <a:off x="4738688" y="2635250"/>
            <a:ext cx="485775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111" name="Oval 110"/>
          <p:cNvSpPr/>
          <p:nvPr/>
        </p:nvSpPr>
        <p:spPr>
          <a:xfrm>
            <a:off x="6234113" y="2638425"/>
            <a:ext cx="485775" cy="492125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12" name="Oval 111"/>
          <p:cNvSpPr/>
          <p:nvPr/>
        </p:nvSpPr>
        <p:spPr>
          <a:xfrm>
            <a:off x="7721600" y="2635250"/>
            <a:ext cx="485775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66688" y="2635250"/>
            <a:ext cx="1301750" cy="492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2:</a:t>
            </a:r>
          </a:p>
        </p:txBody>
      </p:sp>
      <p:sp>
        <p:nvSpPr>
          <p:cNvPr id="115" name="Oval 114"/>
          <p:cNvSpPr/>
          <p:nvPr/>
        </p:nvSpPr>
        <p:spPr>
          <a:xfrm>
            <a:off x="1739900" y="2046288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6" name="Oval 115"/>
          <p:cNvSpPr/>
          <p:nvPr/>
        </p:nvSpPr>
        <p:spPr>
          <a:xfrm>
            <a:off x="3227388" y="2046288"/>
            <a:ext cx="485775" cy="49371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117" name="Oval 116"/>
          <p:cNvSpPr/>
          <p:nvPr/>
        </p:nvSpPr>
        <p:spPr>
          <a:xfrm>
            <a:off x="4737100" y="2044700"/>
            <a:ext cx="487363" cy="492125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118" name="Oval 117"/>
          <p:cNvSpPr/>
          <p:nvPr/>
        </p:nvSpPr>
        <p:spPr>
          <a:xfrm>
            <a:off x="6232525" y="2046288"/>
            <a:ext cx="487363" cy="49371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19" name="Oval 118"/>
          <p:cNvSpPr/>
          <p:nvPr/>
        </p:nvSpPr>
        <p:spPr>
          <a:xfrm>
            <a:off x="7720013" y="2044700"/>
            <a:ext cx="487362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65100" y="2044700"/>
            <a:ext cx="1303338" cy="4905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1:</a:t>
            </a: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457200" y="996950"/>
            <a:ext cx="822960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/>
              <a:t>The marginal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p(X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/>
              <a:t>gives the probability that variable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/>
              <a:t> takes value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/>
              <a:t> in a random sample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1624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Marginals by Sampling on Factor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1DFA9-0E41-4E12-A6B7-65C0C77A304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-34925" y="5526088"/>
            <a:ext cx="8697913" cy="1208087"/>
            <a:chOff x="-46350" y="2349603"/>
            <a:chExt cx="8698419" cy="1208034"/>
          </a:xfrm>
        </p:grpSpPr>
        <p:grpSp>
          <p:nvGrpSpPr>
            <p:cNvPr id="38987" name="Group 67"/>
            <p:cNvGrpSpPr>
              <a:grpSpLocks/>
            </p:cNvGrpSpPr>
            <p:nvPr/>
          </p:nvGrpSpPr>
          <p:grpSpPr bwMode="auto">
            <a:xfrm>
              <a:off x="1391508" y="3223775"/>
              <a:ext cx="7260561" cy="333862"/>
              <a:chOff x="492120" y="3950977"/>
              <a:chExt cx="8067290" cy="370958"/>
            </a:xfrm>
          </p:grpSpPr>
          <p:sp>
            <p:nvSpPr>
              <p:cNvPr id="39015" name="TextBox 95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39016" name="TextBox 96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39017" name="TextBox 97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39018" name="TextBox 98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39019" name="TextBox 99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1731753" y="2351190"/>
              <a:ext cx="487391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71" idx="4"/>
              <a:endCxn id="89" idx="0"/>
            </p:cNvCxnSpPr>
            <p:nvPr/>
          </p:nvCxnSpPr>
          <p:spPr>
            <a:xfrm>
              <a:off x="1974656" y="2844881"/>
              <a:ext cx="1587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6"/>
              <a:endCxn id="75" idx="2"/>
            </p:cNvCxnSpPr>
            <p:nvPr/>
          </p:nvCxnSpPr>
          <p:spPr>
            <a:xfrm>
              <a:off x="2219145" y="2598829"/>
              <a:ext cx="1000183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2598579" y="2467073"/>
              <a:ext cx="239727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219328" y="2351190"/>
              <a:ext cx="487390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4"/>
              <a:endCxn id="90" idx="0"/>
            </p:cNvCxnSpPr>
            <p:nvPr/>
          </p:nvCxnSpPr>
          <p:spPr>
            <a:xfrm>
              <a:off x="3463817" y="2844881"/>
              <a:ext cx="1587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5" idx="6"/>
              <a:endCxn id="79" idx="2"/>
            </p:cNvCxnSpPr>
            <p:nvPr/>
          </p:nvCxnSpPr>
          <p:spPr>
            <a:xfrm flipV="1">
              <a:off x="3706718" y="2595654"/>
              <a:ext cx="1023998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087740" y="2467073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730716" y="2349603"/>
              <a:ext cx="485803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79" idx="4"/>
              <a:endCxn id="91" idx="0"/>
            </p:cNvCxnSpPr>
            <p:nvPr/>
          </p:nvCxnSpPr>
          <p:spPr>
            <a:xfrm>
              <a:off x="4973617" y="2843293"/>
              <a:ext cx="0" cy="1349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6"/>
              <a:endCxn id="83" idx="2"/>
            </p:cNvCxnSpPr>
            <p:nvPr/>
          </p:nvCxnSpPr>
          <p:spPr>
            <a:xfrm>
              <a:off x="5216519" y="2595654"/>
              <a:ext cx="100812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597541" y="246548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6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24640" y="2351190"/>
              <a:ext cx="487391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>
              <a:stCxn id="83" idx="4"/>
              <a:endCxn id="92" idx="0"/>
            </p:cNvCxnSpPr>
            <p:nvPr/>
          </p:nvCxnSpPr>
          <p:spPr>
            <a:xfrm>
              <a:off x="6469129" y="2844881"/>
              <a:ext cx="1588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6"/>
              <a:endCxn id="87" idx="2"/>
            </p:cNvCxnSpPr>
            <p:nvPr/>
          </p:nvCxnSpPr>
          <p:spPr>
            <a:xfrm flipV="1">
              <a:off x="6712031" y="2595654"/>
              <a:ext cx="1000183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093053" y="2467073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712214" y="2349603"/>
              <a:ext cx="487390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>
              <a:stCxn id="87" idx="4"/>
              <a:endCxn id="93" idx="0"/>
            </p:cNvCxnSpPr>
            <p:nvPr/>
          </p:nvCxnSpPr>
          <p:spPr>
            <a:xfrm>
              <a:off x="7956704" y="2843293"/>
              <a:ext cx="1587" cy="1349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1857174" y="2978225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44747" y="2978225"/>
              <a:ext cx="239727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54548" y="297822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50060" y="2978225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839222" y="297822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809363" y="2597242"/>
              <a:ext cx="919215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1149108" y="2481359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21971" y="2351190"/>
              <a:ext cx="487391" cy="493691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0</a:t>
              </a:r>
              <a:endParaRPr lang="en-US" sz="16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014" name="TextBox 104"/>
            <p:cNvSpPr txBox="1">
              <a:spLocks noChangeArrowheads="1"/>
            </p:cNvSpPr>
            <p:nvPr/>
          </p:nvSpPr>
          <p:spPr bwMode="auto">
            <a:xfrm>
              <a:off x="-46350" y="2924169"/>
              <a:ext cx="1316384" cy="32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 dirty="0">
                  <a:latin typeface="Rockwell"/>
                  <a:ea typeface="Rockwell"/>
                  <a:cs typeface="Rockwell"/>
                </a:rPr>
                <a:t>&lt;START&gt;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1743075" y="4959350"/>
            <a:ext cx="487363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45" name="Oval 44"/>
          <p:cNvSpPr/>
          <p:nvPr/>
        </p:nvSpPr>
        <p:spPr>
          <a:xfrm>
            <a:off x="3230563" y="4959350"/>
            <a:ext cx="487362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46" name="Oval 45"/>
          <p:cNvSpPr/>
          <p:nvPr/>
        </p:nvSpPr>
        <p:spPr>
          <a:xfrm>
            <a:off x="4741863" y="4957763"/>
            <a:ext cx="485775" cy="49371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47" name="Oval 46"/>
          <p:cNvSpPr/>
          <p:nvPr/>
        </p:nvSpPr>
        <p:spPr>
          <a:xfrm>
            <a:off x="6237288" y="4959350"/>
            <a:ext cx="485775" cy="493713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48" name="Oval 47"/>
          <p:cNvSpPr/>
          <p:nvPr/>
        </p:nvSpPr>
        <p:spPr>
          <a:xfrm>
            <a:off x="7724775" y="4957763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63" y="4957763"/>
            <a:ext cx="1301750" cy="49053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6:</a:t>
            </a:r>
          </a:p>
        </p:txBody>
      </p:sp>
      <p:sp>
        <p:nvSpPr>
          <p:cNvPr id="52" name="Oval 51"/>
          <p:cNvSpPr/>
          <p:nvPr/>
        </p:nvSpPr>
        <p:spPr>
          <a:xfrm>
            <a:off x="1751013" y="4368800"/>
            <a:ext cx="487362" cy="492125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53" name="Oval 52"/>
          <p:cNvSpPr/>
          <p:nvPr/>
        </p:nvSpPr>
        <p:spPr>
          <a:xfrm>
            <a:off x="3238500" y="4368800"/>
            <a:ext cx="487363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54" name="Oval 53"/>
          <p:cNvSpPr/>
          <p:nvPr/>
        </p:nvSpPr>
        <p:spPr>
          <a:xfrm>
            <a:off x="4748213" y="4365625"/>
            <a:ext cx="487362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55" name="Oval 54"/>
          <p:cNvSpPr/>
          <p:nvPr/>
        </p:nvSpPr>
        <p:spPr>
          <a:xfrm>
            <a:off x="6243638" y="4368800"/>
            <a:ext cx="487362" cy="492125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7731125" y="4365625"/>
            <a:ext cx="487363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7800" y="4365625"/>
            <a:ext cx="1301750" cy="492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5:</a:t>
            </a:r>
          </a:p>
        </p:txBody>
      </p:sp>
      <p:sp>
        <p:nvSpPr>
          <p:cNvPr id="59" name="Oval 58"/>
          <p:cNvSpPr/>
          <p:nvPr/>
        </p:nvSpPr>
        <p:spPr>
          <a:xfrm>
            <a:off x="1739900" y="3787775"/>
            <a:ext cx="487363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60" name="Oval 59"/>
          <p:cNvSpPr/>
          <p:nvPr/>
        </p:nvSpPr>
        <p:spPr>
          <a:xfrm>
            <a:off x="3227388" y="3787775"/>
            <a:ext cx="487362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61" name="Oval 60"/>
          <p:cNvSpPr/>
          <p:nvPr/>
        </p:nvSpPr>
        <p:spPr>
          <a:xfrm>
            <a:off x="4738688" y="3786188"/>
            <a:ext cx="485775" cy="49371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62" name="Oval 61"/>
          <p:cNvSpPr/>
          <p:nvPr/>
        </p:nvSpPr>
        <p:spPr>
          <a:xfrm>
            <a:off x="6234113" y="3787775"/>
            <a:ext cx="485775" cy="493713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63" name="Oval 62"/>
          <p:cNvSpPr/>
          <p:nvPr/>
        </p:nvSpPr>
        <p:spPr>
          <a:xfrm>
            <a:off x="7721600" y="3786188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6688" y="3786188"/>
            <a:ext cx="1301750" cy="49053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4:</a:t>
            </a:r>
          </a:p>
        </p:txBody>
      </p:sp>
      <p:sp>
        <p:nvSpPr>
          <p:cNvPr id="69" name="Oval 68"/>
          <p:cNvSpPr/>
          <p:nvPr/>
        </p:nvSpPr>
        <p:spPr>
          <a:xfrm>
            <a:off x="1739900" y="3208338"/>
            <a:ext cx="487363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70" name="Oval 69"/>
          <p:cNvSpPr/>
          <p:nvPr/>
        </p:nvSpPr>
        <p:spPr>
          <a:xfrm>
            <a:off x="3227388" y="3208338"/>
            <a:ext cx="487362" cy="49371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94" name="Oval 93"/>
          <p:cNvSpPr/>
          <p:nvPr/>
        </p:nvSpPr>
        <p:spPr>
          <a:xfrm>
            <a:off x="4738688" y="3206750"/>
            <a:ext cx="485775" cy="493713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95" name="Oval 94"/>
          <p:cNvSpPr/>
          <p:nvPr/>
        </p:nvSpPr>
        <p:spPr>
          <a:xfrm>
            <a:off x="6234113" y="3208338"/>
            <a:ext cx="485775" cy="49371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01" name="Oval 100"/>
          <p:cNvSpPr/>
          <p:nvPr/>
        </p:nvSpPr>
        <p:spPr>
          <a:xfrm>
            <a:off x="7721600" y="3206750"/>
            <a:ext cx="485775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6688" y="3206750"/>
            <a:ext cx="1301750" cy="4905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3:</a:t>
            </a:r>
          </a:p>
        </p:txBody>
      </p:sp>
      <p:sp>
        <p:nvSpPr>
          <p:cNvPr id="108" name="Oval 107"/>
          <p:cNvSpPr/>
          <p:nvPr/>
        </p:nvSpPr>
        <p:spPr>
          <a:xfrm>
            <a:off x="1739900" y="2638425"/>
            <a:ext cx="487363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09" name="Oval 108"/>
          <p:cNvSpPr/>
          <p:nvPr/>
        </p:nvSpPr>
        <p:spPr>
          <a:xfrm>
            <a:off x="3227388" y="2638425"/>
            <a:ext cx="487362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0" name="Oval 109"/>
          <p:cNvSpPr/>
          <p:nvPr/>
        </p:nvSpPr>
        <p:spPr>
          <a:xfrm>
            <a:off x="4738688" y="2635250"/>
            <a:ext cx="485775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111" name="Oval 110"/>
          <p:cNvSpPr/>
          <p:nvPr/>
        </p:nvSpPr>
        <p:spPr>
          <a:xfrm>
            <a:off x="6234113" y="2638425"/>
            <a:ext cx="485775" cy="492125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12" name="Oval 111"/>
          <p:cNvSpPr/>
          <p:nvPr/>
        </p:nvSpPr>
        <p:spPr>
          <a:xfrm>
            <a:off x="7721600" y="2635250"/>
            <a:ext cx="485775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66688" y="2635250"/>
            <a:ext cx="1301750" cy="492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2:</a:t>
            </a:r>
          </a:p>
        </p:txBody>
      </p:sp>
      <p:sp>
        <p:nvSpPr>
          <p:cNvPr id="115" name="Oval 114"/>
          <p:cNvSpPr/>
          <p:nvPr/>
        </p:nvSpPr>
        <p:spPr>
          <a:xfrm>
            <a:off x="1739900" y="2046288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6" name="Oval 115"/>
          <p:cNvSpPr/>
          <p:nvPr/>
        </p:nvSpPr>
        <p:spPr>
          <a:xfrm>
            <a:off x="3227388" y="2046288"/>
            <a:ext cx="485775" cy="49371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117" name="Oval 116"/>
          <p:cNvSpPr/>
          <p:nvPr/>
        </p:nvSpPr>
        <p:spPr>
          <a:xfrm>
            <a:off x="4737100" y="2044700"/>
            <a:ext cx="487363" cy="492125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118" name="Oval 117"/>
          <p:cNvSpPr/>
          <p:nvPr/>
        </p:nvSpPr>
        <p:spPr>
          <a:xfrm>
            <a:off x="6232525" y="2046288"/>
            <a:ext cx="487363" cy="49371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19" name="Oval 118"/>
          <p:cNvSpPr/>
          <p:nvPr/>
        </p:nvSpPr>
        <p:spPr>
          <a:xfrm>
            <a:off x="7720013" y="2044700"/>
            <a:ext cx="487362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65100" y="2044700"/>
            <a:ext cx="1303338" cy="4905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1:</a:t>
            </a: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88900" y="1098550"/>
            <a:ext cx="1390650" cy="823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Estimate the </a:t>
            </a:r>
            <a:r>
              <a:rPr lang="en-US" sz="1700" dirty="0" err="1" smtClean="0"/>
              <a:t>marginals</a:t>
            </a:r>
            <a:r>
              <a:rPr lang="en-US" sz="1700" dirty="0" smtClean="0"/>
              <a:t> as:</a:t>
            </a:r>
          </a:p>
        </p:txBody>
      </p:sp>
      <p:sp>
        <p:nvSpPr>
          <p:cNvPr id="107" name="Cloud Callout 106"/>
          <p:cNvSpPr/>
          <p:nvPr/>
        </p:nvSpPr>
        <p:spPr>
          <a:xfrm>
            <a:off x="1624013" y="1098550"/>
            <a:ext cx="830262" cy="949325"/>
          </a:xfrm>
          <a:prstGeom prst="cloudCallout">
            <a:avLst>
              <a:gd name="adj1" fmla="val -42467"/>
              <a:gd name="adj2" fmla="val 6600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42835"/>
              </p:ext>
            </p:extLst>
          </p:nvPr>
        </p:nvGraphicFramePr>
        <p:xfrm>
          <a:off x="1666875" y="1263650"/>
          <a:ext cx="727418" cy="53492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4/6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2/6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" name="Cloud Callout 122"/>
          <p:cNvSpPr/>
          <p:nvPr/>
        </p:nvSpPr>
        <p:spPr>
          <a:xfrm>
            <a:off x="3060700" y="1089025"/>
            <a:ext cx="830263" cy="949325"/>
          </a:xfrm>
          <a:prstGeom prst="cloudCallout">
            <a:avLst>
              <a:gd name="adj1" fmla="val -42467"/>
              <a:gd name="adj2" fmla="val 6600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09521"/>
              </p:ext>
            </p:extLst>
          </p:nvPr>
        </p:nvGraphicFramePr>
        <p:xfrm>
          <a:off x="3103563" y="1254125"/>
          <a:ext cx="727418" cy="53492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3/6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3/6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5" name="Cloud Callout 124"/>
          <p:cNvSpPr/>
          <p:nvPr/>
        </p:nvSpPr>
        <p:spPr>
          <a:xfrm>
            <a:off x="4570413" y="1092200"/>
            <a:ext cx="828675" cy="949325"/>
          </a:xfrm>
          <a:prstGeom prst="cloudCallout">
            <a:avLst>
              <a:gd name="adj1" fmla="val -42467"/>
              <a:gd name="adj2" fmla="val 6600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26" name="Table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22357"/>
              </p:ext>
            </p:extLst>
          </p:nvPr>
        </p:nvGraphicFramePr>
        <p:xfrm>
          <a:off x="4613275" y="1258888"/>
          <a:ext cx="727418" cy="53492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4/6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2/6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7" name="Cloud Callout 126"/>
          <p:cNvSpPr/>
          <p:nvPr/>
        </p:nvSpPr>
        <p:spPr>
          <a:xfrm>
            <a:off x="6064250" y="1089025"/>
            <a:ext cx="830263" cy="949325"/>
          </a:xfrm>
          <a:prstGeom prst="cloudCallout">
            <a:avLst>
              <a:gd name="adj1" fmla="val -42467"/>
              <a:gd name="adj2" fmla="val 6600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4563"/>
              </p:ext>
            </p:extLst>
          </p:nvPr>
        </p:nvGraphicFramePr>
        <p:xfrm>
          <a:off x="6108700" y="1419225"/>
          <a:ext cx="727418" cy="26746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6/6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Cloud Callout 128"/>
          <p:cNvSpPr/>
          <p:nvPr/>
        </p:nvSpPr>
        <p:spPr>
          <a:xfrm>
            <a:off x="7553325" y="1092200"/>
            <a:ext cx="828675" cy="949325"/>
          </a:xfrm>
          <a:prstGeom prst="cloudCallout">
            <a:avLst>
              <a:gd name="adj1" fmla="val -42467"/>
              <a:gd name="adj2" fmla="val 6600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022211"/>
              </p:ext>
            </p:extLst>
          </p:nvPr>
        </p:nvGraphicFramePr>
        <p:xfrm>
          <a:off x="7596188" y="1406525"/>
          <a:ext cx="727418" cy="26746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6/6</a:t>
                      </a:r>
                      <a:endParaRPr lang="en-US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2354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23" grpId="0" animBg="1"/>
      <p:bldP spid="127" grpId="0" animBg="1"/>
      <p:bldP spid="1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endParaRPr lang="en-US" smtClean="0"/>
          </a:p>
        </p:txBody>
      </p:sp>
      <p:sp>
        <p:nvSpPr>
          <p:cNvPr id="23560" name="Rectangle 8"/>
          <p:cNvSpPr>
            <a:spLocks noGrp="1"/>
          </p:cNvSpPr>
          <p:nvPr>
            <p:ph type="body" idx="4294967295"/>
          </p:nvPr>
        </p:nvSpPr>
        <p:spPr>
          <a:xfrm>
            <a:off x="161925" y="3011488"/>
            <a:ext cx="8982075" cy="3846512"/>
          </a:xfrm>
        </p:spPr>
        <p:txBody>
          <a:bodyPr>
            <a:normAutofit lnSpcReduction="10000"/>
          </a:bodyPr>
          <a:lstStyle/>
          <a:p>
            <a:endParaRPr lang="en-US" sz="2400" smtClean="0"/>
          </a:p>
          <a:p>
            <a:r>
              <a:rPr lang="en-US" sz="2400" smtClean="0"/>
              <a:t>Sampling one joint assignment is </a:t>
            </a:r>
            <a:r>
              <a:rPr lang="en-US" sz="2400" i="1" smtClean="0"/>
              <a:t>also </a:t>
            </a:r>
            <a:r>
              <a:rPr lang="en-US" sz="2400" smtClean="0"/>
              <a:t>NP-hard in general.</a:t>
            </a:r>
          </a:p>
          <a:p>
            <a:pPr lvl="1"/>
            <a:r>
              <a:rPr lang="en-US" sz="2000" smtClean="0">
                <a:solidFill>
                  <a:srgbClr val="777777"/>
                </a:solidFill>
              </a:rPr>
              <a:t>In practice: Use MCMC (e.g., Gibbs sampling) as an anytime algorithm.</a:t>
            </a:r>
          </a:p>
          <a:p>
            <a:pPr lvl="1"/>
            <a:r>
              <a:rPr lang="en-US" sz="2000" smtClean="0">
                <a:solidFill>
                  <a:srgbClr val="777777"/>
                </a:solidFill>
              </a:rPr>
              <a:t>So draw an approximate sample fast, or run longer for a “good” sample.</a:t>
            </a:r>
          </a:p>
          <a:p>
            <a:endParaRPr lang="en-US" sz="2400" smtClean="0">
              <a:solidFill>
                <a:srgbClr val="777777"/>
              </a:solidFill>
            </a:endParaRPr>
          </a:p>
          <a:p>
            <a:r>
              <a:rPr lang="en-US" sz="2400" smtClean="0"/>
              <a:t>Sampling finds the high-probability values </a:t>
            </a:r>
            <a:r>
              <a:rPr lang="en-US" sz="2400" i="1" smtClean="0">
                <a:latin typeface="Times New Roman" pitchFamily="18" charset="0"/>
              </a:rPr>
              <a:t>x</a:t>
            </a:r>
            <a:r>
              <a:rPr lang="en-US" sz="2400" i="1" baseline="-25000" smtClean="0">
                <a:latin typeface="Times New Roman" pitchFamily="18" charset="0"/>
              </a:rPr>
              <a:t>i </a:t>
            </a:r>
            <a:r>
              <a:rPr lang="en-US" sz="2400" smtClean="0"/>
              <a:t>efficiently.</a:t>
            </a:r>
            <a:br>
              <a:rPr lang="en-US" sz="2400" smtClean="0"/>
            </a:br>
            <a:r>
              <a:rPr lang="en-US" sz="2400" smtClean="0"/>
              <a:t>But it takes too many samples to see the low-probability ones.</a:t>
            </a:r>
          </a:p>
          <a:p>
            <a:pPr lvl="1"/>
            <a:r>
              <a:rPr lang="en-US" sz="2000" smtClean="0">
                <a:solidFill>
                  <a:srgbClr val="777777"/>
                </a:solidFill>
              </a:rPr>
              <a:t>How do you find p(“The quick brown fox …”) under a language model?  </a:t>
            </a:r>
          </a:p>
          <a:p>
            <a:pPr lvl="2"/>
            <a:r>
              <a:rPr lang="en-US" sz="1800" smtClean="0">
                <a:solidFill>
                  <a:srgbClr val="777777"/>
                </a:solidFill>
              </a:rPr>
              <a:t>Draw random sentences to see how often you get it?  Takes a </a:t>
            </a:r>
            <a:r>
              <a:rPr lang="en-US" sz="1800" i="1" smtClean="0">
                <a:solidFill>
                  <a:srgbClr val="777777"/>
                </a:solidFill>
              </a:rPr>
              <a:t>long</a:t>
            </a:r>
            <a:r>
              <a:rPr lang="en-US" sz="1800" smtClean="0">
                <a:solidFill>
                  <a:srgbClr val="777777"/>
                </a:solidFill>
              </a:rPr>
              <a:t> time.</a:t>
            </a:r>
          </a:p>
          <a:p>
            <a:pPr lvl="2"/>
            <a:r>
              <a:rPr lang="en-US" sz="1800" smtClean="0">
                <a:solidFill>
                  <a:srgbClr val="777777"/>
                </a:solidFill>
              </a:rPr>
              <a:t>Or multiply factors (trigram probabilities)?  That’s what BP would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6438A-FF08-4167-84DB-CA93909A179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9940" name="Content Placeholder 2"/>
          <p:cNvSpPr>
            <a:spLocks/>
          </p:cNvSpPr>
          <p:nvPr/>
        </p:nvSpPr>
        <p:spPr bwMode="auto">
          <a:xfrm>
            <a:off x="457200" y="508000"/>
            <a:ext cx="8229600" cy="1898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/>
              <a:t>How do we get marginals without sampling?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 b="1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/>
              <a:t>That’s what Belief Propagation is all about!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/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605088" y="2789238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u="sng"/>
              <a:t>Why not just sample?</a:t>
            </a:r>
          </a:p>
        </p:txBody>
      </p:sp>
    </p:spTree>
    <p:extLst>
      <p:ext uri="{BB962C8B-B14F-4D97-AF65-F5344CB8AC3E}">
        <p14:creationId xmlns:p14="http://schemas.microsoft.com/office/powerpoint/2010/main" val="229572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p"/>
      <p:bldP spid="235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Elimination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and general exact inference for graphical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49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57200" y="1159247"/>
            <a:ext cx="4716874" cy="1009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For all </a:t>
            </a:r>
            <a:r>
              <a:rPr lang="en-US" sz="1900" i="1" dirty="0" err="1" smtClean="0">
                <a:latin typeface="Times New Roman"/>
                <a:cs typeface="Times New Roman"/>
              </a:rPr>
              <a:t>i</a:t>
            </a:r>
            <a:r>
              <a:rPr lang="en-US" sz="1900" dirty="0" smtClean="0"/>
              <a:t>, suppose the </a:t>
            </a:r>
            <a:r>
              <a:rPr lang="en-US" sz="1900" b="1" dirty="0" smtClean="0"/>
              <a:t>range</a:t>
            </a:r>
            <a:r>
              <a:rPr lang="en-US" sz="1900" dirty="0" smtClean="0"/>
              <a:t> of </a:t>
            </a:r>
            <a:r>
              <a:rPr lang="en-US" sz="1900" i="1" dirty="0" smtClean="0">
                <a:latin typeface="Times New Roman"/>
                <a:cs typeface="Times New Roman"/>
              </a:rPr>
              <a:t>X</a:t>
            </a:r>
            <a:r>
              <a:rPr lang="en-US" sz="19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1900" dirty="0" smtClean="0"/>
              <a:t> is </a:t>
            </a:r>
            <a:r>
              <a:rPr lang="en-US" sz="1900" i="1" dirty="0" smtClean="0">
                <a:latin typeface="Times New Roman"/>
                <a:cs typeface="Times New Roman"/>
              </a:rPr>
              <a:t>{0, 1, 2}</a:t>
            </a:r>
            <a:r>
              <a:rPr lang="en-US" sz="1900" dirty="0" smtClean="0"/>
              <a:t>. </a:t>
            </a:r>
          </a:p>
          <a:p>
            <a:pPr marL="0" indent="0">
              <a:buNone/>
            </a:pPr>
            <a:r>
              <a:rPr lang="en-US" sz="1900" dirty="0" smtClean="0"/>
              <a:t>Let </a:t>
            </a:r>
            <a:r>
              <a:rPr lang="en-US" sz="1900" i="1" dirty="0" smtClean="0">
                <a:latin typeface="Times New Roman"/>
                <a:cs typeface="Times New Roman"/>
              </a:rPr>
              <a:t>k=3</a:t>
            </a:r>
            <a:r>
              <a:rPr lang="en-US" sz="1900" dirty="0" smtClean="0"/>
              <a:t> denote the </a:t>
            </a:r>
            <a:r>
              <a:rPr lang="en-US" sz="1900" b="1" dirty="0" smtClean="0"/>
              <a:t>size of the range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en-US" sz="1900" dirty="0" smtClean="0"/>
              <a:t>The distribution </a:t>
            </a:r>
            <a:r>
              <a:rPr lang="en-US" sz="1900" b="1" dirty="0" smtClean="0"/>
              <a:t>factorizes</a:t>
            </a:r>
            <a:r>
              <a:rPr lang="en-US" sz="1900" dirty="0" smtClean="0"/>
              <a:t> as: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35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898022" y="2998499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457200" y="4858977"/>
            <a:ext cx="4716874" cy="63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900" dirty="0" smtClean="0"/>
              <a:t>Naively, we compute the </a:t>
            </a:r>
            <a:r>
              <a:rPr lang="en-US" sz="1900" b="1" dirty="0" smtClean="0"/>
              <a:t>partition function </a:t>
            </a:r>
            <a:r>
              <a:rPr lang="en-US" sz="1900" dirty="0" smtClean="0"/>
              <a:t>as:</a:t>
            </a:r>
            <a:endParaRPr lang="en-US" sz="1900" dirty="0"/>
          </a:p>
        </p:txBody>
      </p: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0" y="5476223"/>
            <a:ext cx="4051471" cy="764963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5" y="2309743"/>
            <a:ext cx="4425330" cy="6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4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57200" y="1159247"/>
            <a:ext cx="4716874" cy="1009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For all </a:t>
            </a:r>
            <a:r>
              <a:rPr lang="en-US" sz="1900" i="1" dirty="0" err="1" smtClean="0">
                <a:latin typeface="Times New Roman"/>
                <a:cs typeface="Times New Roman"/>
              </a:rPr>
              <a:t>i</a:t>
            </a:r>
            <a:r>
              <a:rPr lang="en-US" sz="1900" dirty="0" smtClean="0"/>
              <a:t>, suppose the </a:t>
            </a:r>
            <a:r>
              <a:rPr lang="en-US" sz="1900" b="1" dirty="0" smtClean="0"/>
              <a:t>range</a:t>
            </a:r>
            <a:r>
              <a:rPr lang="en-US" sz="1900" dirty="0" smtClean="0"/>
              <a:t> of </a:t>
            </a:r>
            <a:r>
              <a:rPr lang="en-US" sz="1900" i="1" dirty="0" smtClean="0">
                <a:latin typeface="Times New Roman"/>
                <a:cs typeface="Times New Roman"/>
              </a:rPr>
              <a:t>X</a:t>
            </a:r>
            <a:r>
              <a:rPr lang="en-US" sz="19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1900" dirty="0" smtClean="0"/>
              <a:t> is </a:t>
            </a:r>
            <a:r>
              <a:rPr lang="en-US" sz="1900" i="1" dirty="0" smtClean="0">
                <a:latin typeface="Times New Roman"/>
                <a:cs typeface="Times New Roman"/>
              </a:rPr>
              <a:t>{0, 1, 2}</a:t>
            </a:r>
            <a:r>
              <a:rPr lang="en-US" sz="1900" dirty="0" smtClean="0"/>
              <a:t>. </a:t>
            </a:r>
          </a:p>
          <a:p>
            <a:pPr marL="0" indent="0">
              <a:buNone/>
            </a:pPr>
            <a:r>
              <a:rPr lang="en-US" sz="1900" dirty="0" smtClean="0"/>
              <a:t>Let </a:t>
            </a:r>
            <a:r>
              <a:rPr lang="en-US" sz="1900" i="1" dirty="0" smtClean="0">
                <a:latin typeface="Times New Roman"/>
                <a:cs typeface="Times New Roman"/>
              </a:rPr>
              <a:t>k=3</a:t>
            </a:r>
            <a:r>
              <a:rPr lang="en-US" sz="1900" dirty="0" smtClean="0"/>
              <a:t> denote the </a:t>
            </a:r>
            <a:r>
              <a:rPr lang="en-US" sz="1900" b="1" dirty="0" smtClean="0"/>
              <a:t>size of the range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en-US" sz="1900" dirty="0" smtClean="0"/>
              <a:t>The distribution </a:t>
            </a:r>
            <a:r>
              <a:rPr lang="en-US" sz="1900" b="1" dirty="0" smtClean="0"/>
              <a:t>factorizes</a:t>
            </a:r>
            <a:r>
              <a:rPr lang="en-US" sz="1900" dirty="0" smtClean="0"/>
              <a:t> as: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36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898022" y="2998499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457200" y="4858977"/>
            <a:ext cx="4716874" cy="63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900" dirty="0" smtClean="0"/>
              <a:t>Naively, we compute the </a:t>
            </a:r>
            <a:r>
              <a:rPr lang="en-US" sz="1900" b="1" dirty="0" smtClean="0"/>
              <a:t>partition function </a:t>
            </a:r>
            <a:r>
              <a:rPr lang="en-US" sz="1900" dirty="0" smtClean="0"/>
              <a:t>as:</a:t>
            </a:r>
            <a:endParaRPr lang="en-US" sz="1900" dirty="0"/>
          </a:p>
        </p:txBody>
      </p: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0" y="5476223"/>
            <a:ext cx="4051471" cy="764963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5" y="2309743"/>
            <a:ext cx="4425330" cy="608990"/>
          </a:xfrm>
          <a:prstGeom prst="rect">
            <a:avLst/>
          </a:prstGeom>
        </p:spPr>
      </p:pic>
      <p:sp>
        <p:nvSpPr>
          <p:cNvPr id="30" name="Content Placeholder 61"/>
          <p:cNvSpPr txBox="1">
            <a:spLocks/>
          </p:cNvSpPr>
          <p:nvPr/>
        </p:nvSpPr>
        <p:spPr>
          <a:xfrm>
            <a:off x="5326474" y="1159247"/>
            <a:ext cx="3507082" cy="53412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i="1" dirty="0">
                <a:latin typeface="Times New Roman"/>
                <a:cs typeface="Times New Roman"/>
              </a:rPr>
              <a:t>p</a:t>
            </a:r>
            <a:r>
              <a:rPr lang="en-US" sz="1900" i="1" dirty="0" smtClean="0">
                <a:latin typeface="Times New Roman"/>
                <a:cs typeface="Times New Roman"/>
              </a:rPr>
              <a:t>(</a:t>
            </a:r>
            <a:r>
              <a:rPr lang="en-US" sz="1900" b="1" i="1" dirty="0" smtClean="0">
                <a:latin typeface="Times New Roman"/>
                <a:cs typeface="Times New Roman"/>
              </a:rPr>
              <a:t>x</a:t>
            </a:r>
            <a:r>
              <a:rPr lang="en-US" sz="1900" i="1" dirty="0" smtClean="0">
                <a:latin typeface="Times New Roman"/>
                <a:cs typeface="Times New Roman"/>
              </a:rPr>
              <a:t>)</a:t>
            </a:r>
            <a:r>
              <a:rPr lang="en-US" sz="1900" dirty="0" smtClean="0"/>
              <a:t> can be represented as a joint probability table with </a:t>
            </a:r>
            <a:r>
              <a:rPr lang="en-US" sz="1900" i="1" dirty="0" smtClean="0">
                <a:latin typeface="Times New Roman"/>
                <a:cs typeface="Times New Roman"/>
              </a:rPr>
              <a:t>3</a:t>
            </a:r>
            <a:r>
              <a:rPr lang="en-US" sz="1900" i="1" baseline="30000" dirty="0" smtClean="0">
                <a:latin typeface="Times New Roman"/>
                <a:cs typeface="Times New Roman"/>
              </a:rPr>
              <a:t>5</a:t>
            </a:r>
            <a:r>
              <a:rPr lang="en-US" sz="1900" dirty="0" smtClean="0"/>
              <a:t> entries:</a:t>
            </a:r>
            <a:endParaRPr lang="en-US" sz="1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15413"/>
              </p:ext>
            </p:extLst>
          </p:nvPr>
        </p:nvGraphicFramePr>
        <p:xfrm>
          <a:off x="6373902" y="1846067"/>
          <a:ext cx="2158616" cy="45110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6335"/>
                <a:gridCol w="256335"/>
                <a:gridCol w="256335"/>
                <a:gridCol w="256335"/>
                <a:gridCol w="256335"/>
                <a:gridCol w="876941"/>
              </a:tblGrid>
              <a:tr h="7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effectLst/>
                          <a:latin typeface="Times New Roman"/>
                          <a:cs typeface="Times New Roman"/>
                        </a:rPr>
                        <a:t>p(</a:t>
                      </a:r>
                      <a:r>
                        <a:rPr lang="en-US" sz="1600" b="1" i="1" u="none" strike="noStrike" dirty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dirty="0"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0.019517693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0.017090249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0.014885825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0.024117638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0.000925849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0.028112576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0.028050205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0.004812689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0.007987737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0.028433687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0.037073469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0.013558227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0.019479016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0.012312901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0.023439775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0.038206131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0.038996005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0.041458783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0.044616806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0.020846989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7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0.03006475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0.048436964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7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0.02854376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0.029191506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0.031531118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0.005132392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0.032027091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96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57200" y="1159247"/>
            <a:ext cx="4716874" cy="1009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For all </a:t>
            </a:r>
            <a:r>
              <a:rPr lang="en-US" sz="1900" i="1" dirty="0" err="1" smtClean="0">
                <a:latin typeface="Times New Roman"/>
                <a:cs typeface="Times New Roman"/>
              </a:rPr>
              <a:t>i</a:t>
            </a:r>
            <a:r>
              <a:rPr lang="en-US" sz="1900" dirty="0" smtClean="0"/>
              <a:t>, suppose the </a:t>
            </a:r>
            <a:r>
              <a:rPr lang="en-US" sz="1900" b="1" dirty="0" smtClean="0"/>
              <a:t>range</a:t>
            </a:r>
            <a:r>
              <a:rPr lang="en-US" sz="1900" dirty="0" smtClean="0"/>
              <a:t> of </a:t>
            </a:r>
            <a:r>
              <a:rPr lang="en-US" sz="1900" i="1" dirty="0" smtClean="0">
                <a:latin typeface="Times New Roman"/>
                <a:cs typeface="Times New Roman"/>
              </a:rPr>
              <a:t>X</a:t>
            </a:r>
            <a:r>
              <a:rPr lang="en-US" sz="19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1900" dirty="0" smtClean="0"/>
              <a:t> is </a:t>
            </a:r>
            <a:r>
              <a:rPr lang="en-US" sz="1900" i="1" dirty="0" smtClean="0">
                <a:latin typeface="Times New Roman"/>
                <a:cs typeface="Times New Roman"/>
              </a:rPr>
              <a:t>{0, 1, 2}</a:t>
            </a:r>
            <a:r>
              <a:rPr lang="en-US" sz="1900" dirty="0" smtClean="0"/>
              <a:t>. </a:t>
            </a:r>
          </a:p>
          <a:p>
            <a:pPr marL="0" indent="0">
              <a:buNone/>
            </a:pPr>
            <a:r>
              <a:rPr lang="en-US" sz="1900" dirty="0" smtClean="0"/>
              <a:t>Let </a:t>
            </a:r>
            <a:r>
              <a:rPr lang="en-US" sz="1900" i="1" dirty="0" smtClean="0">
                <a:latin typeface="Times New Roman"/>
                <a:cs typeface="Times New Roman"/>
              </a:rPr>
              <a:t>k=3</a:t>
            </a:r>
            <a:r>
              <a:rPr lang="en-US" sz="1900" dirty="0" smtClean="0"/>
              <a:t> denote the </a:t>
            </a:r>
            <a:r>
              <a:rPr lang="en-US" sz="1900" b="1" dirty="0" smtClean="0"/>
              <a:t>size of the range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en-US" sz="1900" dirty="0" smtClean="0"/>
              <a:t>The distribution </a:t>
            </a:r>
            <a:r>
              <a:rPr lang="en-US" sz="1900" b="1" dirty="0" smtClean="0"/>
              <a:t>factorizes</a:t>
            </a:r>
            <a:r>
              <a:rPr lang="en-US" sz="1900" dirty="0" smtClean="0"/>
              <a:t> as: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37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898022" y="2998499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457200" y="4858977"/>
            <a:ext cx="4716874" cy="63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900" dirty="0" smtClean="0"/>
              <a:t>Naively, we compute the </a:t>
            </a:r>
            <a:r>
              <a:rPr lang="en-US" sz="1900" b="1" dirty="0" smtClean="0"/>
              <a:t>partition function </a:t>
            </a:r>
            <a:r>
              <a:rPr lang="en-US" sz="1900" dirty="0" smtClean="0"/>
              <a:t>as:</a:t>
            </a:r>
            <a:endParaRPr lang="en-US" sz="1900" dirty="0"/>
          </a:p>
        </p:txBody>
      </p: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0" y="5476223"/>
            <a:ext cx="4051471" cy="764963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5" y="2309743"/>
            <a:ext cx="4425330" cy="608990"/>
          </a:xfrm>
          <a:prstGeom prst="rect">
            <a:avLst/>
          </a:prstGeom>
        </p:spPr>
      </p:pic>
      <p:sp>
        <p:nvSpPr>
          <p:cNvPr id="30" name="Content Placeholder 61"/>
          <p:cNvSpPr txBox="1">
            <a:spLocks/>
          </p:cNvSpPr>
          <p:nvPr/>
        </p:nvSpPr>
        <p:spPr>
          <a:xfrm>
            <a:off x="5326474" y="1159247"/>
            <a:ext cx="3507082" cy="53412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i="1" dirty="0">
                <a:latin typeface="Times New Roman"/>
                <a:cs typeface="Times New Roman"/>
              </a:rPr>
              <a:t>p</a:t>
            </a:r>
            <a:r>
              <a:rPr lang="en-US" sz="1900" i="1" dirty="0" smtClean="0">
                <a:latin typeface="Times New Roman"/>
                <a:cs typeface="Times New Roman"/>
              </a:rPr>
              <a:t>(</a:t>
            </a:r>
            <a:r>
              <a:rPr lang="en-US" sz="1900" b="1" i="1" dirty="0" smtClean="0">
                <a:latin typeface="Times New Roman"/>
                <a:cs typeface="Times New Roman"/>
              </a:rPr>
              <a:t>x</a:t>
            </a:r>
            <a:r>
              <a:rPr lang="en-US" sz="1900" i="1" dirty="0" smtClean="0">
                <a:latin typeface="Times New Roman"/>
                <a:cs typeface="Times New Roman"/>
              </a:rPr>
              <a:t>)</a:t>
            </a:r>
            <a:r>
              <a:rPr lang="en-US" sz="1900" dirty="0" smtClean="0"/>
              <a:t> can be represented as a joint probability table with </a:t>
            </a:r>
            <a:r>
              <a:rPr lang="en-US" sz="1900" i="1" dirty="0" smtClean="0">
                <a:latin typeface="Times New Roman"/>
                <a:cs typeface="Times New Roman"/>
              </a:rPr>
              <a:t>3</a:t>
            </a:r>
            <a:r>
              <a:rPr lang="en-US" sz="1900" i="1" baseline="30000" dirty="0" smtClean="0">
                <a:latin typeface="Times New Roman"/>
                <a:cs typeface="Times New Roman"/>
              </a:rPr>
              <a:t>5</a:t>
            </a:r>
            <a:r>
              <a:rPr lang="en-US" sz="1900" dirty="0" smtClean="0"/>
              <a:t> entries:</a:t>
            </a:r>
            <a:endParaRPr lang="en-US" sz="1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49950"/>
              </p:ext>
            </p:extLst>
          </p:nvPr>
        </p:nvGraphicFramePr>
        <p:xfrm>
          <a:off x="6373902" y="1846067"/>
          <a:ext cx="2158616" cy="45110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6335"/>
                <a:gridCol w="256335"/>
                <a:gridCol w="256335"/>
                <a:gridCol w="256335"/>
                <a:gridCol w="256335"/>
                <a:gridCol w="876941"/>
              </a:tblGrid>
              <a:tr h="7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6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effectLst/>
                          <a:latin typeface="Times New Roman"/>
                          <a:cs typeface="Times New Roman"/>
                        </a:rPr>
                        <a:t>p(</a:t>
                      </a:r>
                      <a:r>
                        <a:rPr lang="en-US" sz="1600" b="1" i="1" u="none" strike="noStrike" dirty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dirty="0"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0.019517693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0.017090249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0.014885825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0.024117638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0.000925849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0.028112576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0.028050205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0.004812689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0.007987737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0.028433687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0.037073469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0.013558227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0.019479016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0.012312901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0.023439775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0.038206131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0.038996005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0.041458783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0.044616806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0.020846989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7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0.03006475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0.048436964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7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0.02854376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0.029191506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0.031531118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0.005132392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0.032027091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</a:tbl>
          </a:graphicData>
        </a:graphic>
      </p:graphicFrame>
      <p:sp>
        <p:nvSpPr>
          <p:cNvPr id="31" name="Content Placeholder 61"/>
          <p:cNvSpPr txBox="1">
            <a:spLocks/>
          </p:cNvSpPr>
          <p:nvPr/>
        </p:nvSpPr>
        <p:spPr>
          <a:xfrm>
            <a:off x="5138320" y="5570979"/>
            <a:ext cx="3507082" cy="1150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Naïve computation of Z requires </a:t>
            </a:r>
            <a:r>
              <a:rPr lang="en-US" sz="1900" i="1" dirty="0">
                <a:latin typeface="Times New Roman"/>
                <a:cs typeface="Times New Roman"/>
              </a:rPr>
              <a:t>3</a:t>
            </a:r>
            <a:r>
              <a:rPr lang="en-US" sz="1900" i="1" baseline="30000" dirty="0">
                <a:latin typeface="Times New Roman"/>
                <a:cs typeface="Times New Roman"/>
              </a:rPr>
              <a:t>5</a:t>
            </a:r>
            <a:r>
              <a:rPr lang="en-US" sz="1900" dirty="0" smtClean="0"/>
              <a:t> additions.</a:t>
            </a:r>
          </a:p>
          <a:p>
            <a:pPr marL="0" indent="0">
              <a:buNone/>
            </a:pPr>
            <a:r>
              <a:rPr lang="en-US" sz="1900" dirty="0" smtClean="0"/>
              <a:t>Can we do better?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7928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38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310096" y="1069981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457200" y="1508683"/>
            <a:ext cx="4716874" cy="63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Instead, capitalize on the factorization of </a:t>
            </a:r>
            <a:r>
              <a:rPr lang="en-US" sz="1900" i="1" dirty="0">
                <a:latin typeface="Times New Roman"/>
                <a:cs typeface="Times New Roman"/>
              </a:rPr>
              <a:t>p(</a:t>
            </a:r>
            <a:r>
              <a:rPr lang="en-US" sz="1900" b="1" i="1" dirty="0">
                <a:latin typeface="Times New Roman"/>
                <a:cs typeface="Times New Roman"/>
              </a:rPr>
              <a:t>x</a:t>
            </a:r>
            <a:r>
              <a:rPr lang="en-US" sz="1900" i="1" dirty="0" smtClean="0">
                <a:latin typeface="Times New Roman"/>
                <a:cs typeface="Times New Roman"/>
              </a:rPr>
              <a:t>)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8" y="2783253"/>
            <a:ext cx="7912008" cy="1028276"/>
          </a:xfrm>
          <a:prstGeom prst="rect">
            <a:avLst/>
          </a:prstGeom>
        </p:spPr>
      </p:pic>
      <p:sp>
        <p:nvSpPr>
          <p:cNvPr id="33" name="Content Placeholder 61"/>
          <p:cNvSpPr txBox="1">
            <a:spLocks/>
          </p:cNvSpPr>
          <p:nvPr/>
        </p:nvSpPr>
        <p:spPr>
          <a:xfrm>
            <a:off x="5959690" y="4004263"/>
            <a:ext cx="2358717" cy="27172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This “factor” is a much smaller table with </a:t>
            </a:r>
            <a:r>
              <a:rPr lang="en-US" sz="1900" i="1" dirty="0" smtClean="0">
                <a:latin typeface="Times New Roman"/>
                <a:cs typeface="Times New Roman"/>
              </a:rPr>
              <a:t>3</a:t>
            </a:r>
            <a:r>
              <a:rPr lang="en-US" sz="1900" i="1" baseline="30000" dirty="0">
                <a:latin typeface="Times New Roman"/>
                <a:cs typeface="Times New Roman"/>
              </a:rPr>
              <a:t>2</a:t>
            </a:r>
            <a:r>
              <a:rPr lang="en-US" sz="1900" dirty="0" smtClean="0"/>
              <a:t> entries:</a:t>
            </a:r>
            <a:endParaRPr lang="en-US" sz="19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91935"/>
              </p:ext>
            </p:extLst>
          </p:nvPr>
        </p:nvGraphicFramePr>
        <p:xfrm>
          <a:off x="6453095" y="4992723"/>
          <a:ext cx="1389611" cy="16154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6335"/>
                <a:gridCol w="221599"/>
                <a:gridCol w="911677"/>
              </a:tblGrid>
              <a:tr h="7326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baseline="-25000" dirty="0" smtClean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600" b="0" i="1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effectLst/>
                          <a:latin typeface="Times New Roman"/>
                          <a:cs typeface="Times New Roman"/>
                        </a:rPr>
                        <a:t>p(</a:t>
                      </a:r>
                      <a:r>
                        <a:rPr lang="en-US" sz="1600" b="1" i="1" u="none" strike="noStrike" dirty="0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600" b="0" i="1" u="none" strike="noStrike" dirty="0"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0.019517693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0.017090249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0.014885825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0.024117638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0.000925849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0.028112576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0.028050205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0.004812689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  <a:tr h="141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0.007987737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58" marR="4758" marT="0" marB="0" anchor="ctr"/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7635961" y="2858530"/>
            <a:ext cx="318719" cy="2052343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61"/>
          <p:cNvSpPr txBox="1">
            <a:spLocks/>
          </p:cNvSpPr>
          <p:nvPr/>
        </p:nvSpPr>
        <p:spPr>
          <a:xfrm>
            <a:off x="4176890" y="4004263"/>
            <a:ext cx="1702734" cy="2717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Only </a:t>
            </a:r>
            <a:r>
              <a:rPr lang="en-US" sz="1900" i="1" dirty="0" smtClean="0">
                <a:latin typeface="Times New Roman"/>
                <a:cs typeface="Times New Roman"/>
              </a:rPr>
              <a:t>3</a:t>
            </a:r>
            <a:r>
              <a:rPr lang="en-US" sz="1900" i="1" baseline="30000" dirty="0">
                <a:latin typeface="Times New Roman"/>
                <a:cs typeface="Times New Roman"/>
              </a:rPr>
              <a:t>2</a:t>
            </a:r>
            <a:r>
              <a:rPr lang="en-US" sz="1900" dirty="0" smtClean="0"/>
              <a:t> additions are needed to marginalize out </a:t>
            </a:r>
            <a:r>
              <a:rPr lang="en-US" sz="1900" i="1" dirty="0" smtClean="0">
                <a:latin typeface="Times New Roman"/>
                <a:cs typeface="Times New Roman"/>
              </a:rPr>
              <a:t>x</a:t>
            </a:r>
            <a:r>
              <a:rPr lang="en-US" sz="1900" i="1" baseline="-25000" dirty="0" smtClean="0">
                <a:latin typeface="Times New Roman"/>
                <a:cs typeface="Times New Roman"/>
              </a:rPr>
              <a:t>5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en-US" sz="1900" dirty="0" smtClean="0"/>
              <a:t>We denote the </a:t>
            </a:r>
            <a:r>
              <a:rPr lang="en-US" sz="1900" b="1" dirty="0" err="1" smtClean="0"/>
              <a:t>marginal’s</a:t>
            </a:r>
            <a:r>
              <a:rPr lang="en-US" sz="1900" b="1" dirty="0" smtClean="0"/>
              <a:t> table </a:t>
            </a:r>
            <a:r>
              <a:rPr lang="en-US" sz="1900" dirty="0" smtClean="0"/>
              <a:t>by </a:t>
            </a:r>
            <a:r>
              <a:rPr lang="en-US" sz="1900" i="1" dirty="0" smtClean="0">
                <a:latin typeface="Times New Roman"/>
                <a:cs typeface="Times New Roman"/>
              </a:rPr>
              <a:t>m</a:t>
            </a:r>
            <a:r>
              <a:rPr lang="en-US" sz="1900" i="1" baseline="-25000" dirty="0" smtClean="0">
                <a:latin typeface="Times New Roman"/>
                <a:cs typeface="Times New Roman"/>
              </a:rPr>
              <a:t>5</a:t>
            </a:r>
            <a:r>
              <a:rPr lang="en-US" sz="1900" i="1" dirty="0" smtClean="0">
                <a:latin typeface="Times New Roman"/>
                <a:cs typeface="Times New Roman"/>
              </a:rPr>
              <a:t>(x</a:t>
            </a:r>
            <a:r>
              <a:rPr lang="en-US" sz="1900" i="1" baseline="-25000" dirty="0" smtClean="0">
                <a:latin typeface="Times New Roman"/>
                <a:cs typeface="Times New Roman"/>
              </a:rPr>
              <a:t>4</a:t>
            </a:r>
            <a:r>
              <a:rPr lang="en-US" sz="1900" i="1" dirty="0" smtClean="0">
                <a:latin typeface="Times New Roman"/>
                <a:cs typeface="Times New Roman"/>
              </a:rPr>
              <a:t>)</a:t>
            </a:r>
            <a:r>
              <a:rPr lang="en-US" sz="1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37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1" y="2783253"/>
            <a:ext cx="7915275" cy="1605915"/>
          </a:xfrm>
          <a:prstGeom prst="rect">
            <a:avLst/>
          </a:prstGeom>
        </p:spPr>
      </p:pic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39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310096" y="1069981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457200" y="1508683"/>
            <a:ext cx="4716874" cy="63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Instead, capitalize on the factorization of </a:t>
            </a:r>
            <a:r>
              <a:rPr lang="en-US" sz="1900" i="1" dirty="0">
                <a:latin typeface="Times New Roman"/>
                <a:cs typeface="Times New Roman"/>
              </a:rPr>
              <a:t>p(</a:t>
            </a:r>
            <a:r>
              <a:rPr lang="en-US" sz="1900" b="1" i="1" dirty="0">
                <a:latin typeface="Times New Roman"/>
                <a:cs typeface="Times New Roman"/>
              </a:rPr>
              <a:t>x</a:t>
            </a:r>
            <a:r>
              <a:rPr lang="en-US" sz="1900" i="1" dirty="0" smtClean="0">
                <a:latin typeface="Times New Roman"/>
                <a:cs typeface="Times New Roman"/>
              </a:rPr>
              <a:t>)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77" y="4606836"/>
            <a:ext cx="4365415" cy="7231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252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Exact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</a:t>
            </a:fld>
            <a:endParaRPr lang="en-US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635039" y="997097"/>
            <a:ext cx="3911514" cy="2944080"/>
          </a:xfrm>
          <a:prstGeom prst="rect">
            <a:avLst/>
          </a:prstGeom>
          <a:solidFill>
            <a:srgbClr val="008000">
              <a:alpha val="46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1. Data</a:t>
            </a:r>
            <a:endParaRPr lang="en-US" sz="26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4531409" y="999020"/>
            <a:ext cx="4166604" cy="2014821"/>
          </a:xfrm>
          <a:prstGeom prst="rect">
            <a:avLst/>
          </a:prstGeom>
          <a:solidFill>
            <a:srgbClr val="FF66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 smtClean="0"/>
              <a:t>2. Model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4535464" y="4162931"/>
            <a:ext cx="4131178" cy="2409057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4. Learning</a:t>
            </a:r>
            <a:endParaRPr lang="en-US" sz="2400" dirty="0" smtClean="0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35039" y="4159154"/>
            <a:ext cx="3911514" cy="2423749"/>
          </a:xfrm>
          <a:prstGeom prst="rect">
            <a:avLst/>
          </a:prstGeom>
          <a:solidFill>
            <a:srgbClr val="0000FF">
              <a:alpha val="55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5. Inference</a:t>
            </a:r>
            <a:endParaRPr lang="en-US" sz="2400" dirty="0" smtClean="0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538398" y="3014299"/>
            <a:ext cx="4149536" cy="1138552"/>
          </a:xfrm>
          <a:prstGeom prst="rect">
            <a:avLst/>
          </a:prstGeom>
          <a:solidFill>
            <a:srgbClr val="FF3600">
              <a:alpha val="64000"/>
            </a:srgbClr>
          </a:solidFill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b="1" dirty="0" smtClean="0"/>
              <a:t>3. Objective</a:t>
            </a:r>
            <a:br>
              <a:rPr lang="en-US" sz="2600" b="1" dirty="0" smtClean="0"/>
            </a:br>
            <a:endParaRPr lang="en-US" sz="26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345" y="3350050"/>
            <a:ext cx="2643465" cy="65309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306" y="1647703"/>
            <a:ext cx="3192372" cy="67283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564" y="4758651"/>
            <a:ext cx="2828873" cy="54227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571" y="4868055"/>
            <a:ext cx="2232287" cy="47449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610" y="5617550"/>
            <a:ext cx="1946275" cy="42124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557" y="1675565"/>
            <a:ext cx="1756796" cy="3375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6994" y="2118646"/>
            <a:ext cx="3184016" cy="1788882"/>
            <a:chOff x="2346325" y="1603213"/>
            <a:chExt cx="6238875" cy="3505200"/>
          </a:xfrm>
        </p:grpSpPr>
        <p:grpSp>
          <p:nvGrpSpPr>
            <p:cNvPr id="16" name="Group 196"/>
            <p:cNvGrpSpPr>
              <a:grpSpLocks/>
            </p:cNvGrpSpPr>
            <p:nvPr/>
          </p:nvGrpSpPr>
          <p:grpSpPr bwMode="auto">
            <a:xfrm>
              <a:off x="2374900" y="2474751"/>
              <a:ext cx="6210300" cy="841375"/>
              <a:chOff x="711" y="2875"/>
              <a:chExt cx="3912" cy="530"/>
            </a:xfrm>
          </p:grpSpPr>
          <p:grpSp>
            <p:nvGrpSpPr>
              <p:cNvPr id="18" name="Group 274"/>
              <p:cNvGrpSpPr>
                <a:grpSpLocks/>
              </p:cNvGrpSpPr>
              <p:nvPr/>
            </p:nvGrpSpPr>
            <p:grpSpPr bwMode="auto">
              <a:xfrm>
                <a:off x="711" y="2909"/>
                <a:ext cx="3912" cy="496"/>
                <a:chOff x="1109405" y="2058552"/>
                <a:chExt cx="6209145" cy="786974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263302" y="2060138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364822" y="2060138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482215" y="2058552"/>
                  <a:ext cx="360296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588497" y="2060138"/>
                  <a:ext cx="360295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d</a:t>
                  </a: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688429" y="2058552"/>
                  <a:ext cx="360296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26" name="TextBox 280"/>
                <p:cNvSpPr txBox="1">
                  <a:spLocks noChangeArrowheads="1"/>
                </p:cNvSpPr>
                <p:nvPr/>
              </p:nvSpPr>
              <p:spPr bwMode="auto">
                <a:xfrm>
                  <a:off x="1109405" y="2212456"/>
                  <a:ext cx="963433" cy="363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600">
                      <a:solidFill>
                        <a:srgbClr val="475A8D"/>
                      </a:solidFill>
                      <a:latin typeface="Candara" pitchFamily="34" charset="0"/>
                    </a:rPr>
                    <a:t>Sample 2:</a:t>
                  </a:r>
                </a:p>
              </p:txBody>
            </p:sp>
            <p:grpSp>
              <p:nvGrpSpPr>
                <p:cNvPr id="27" name="Group 281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36" name="TextBox 2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37" name="TextBox 2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like</a:t>
                    </a:r>
                  </a:p>
                </p:txBody>
              </p:sp>
              <p:sp>
                <p:nvSpPr>
                  <p:cNvPr id="38" name="TextBox 2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39" name="TextBox 2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an</a:t>
                    </a:r>
                  </a:p>
                </p:txBody>
              </p:sp>
              <p:sp>
                <p:nvSpPr>
                  <p:cNvPr id="40" name="TextBox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arrow</a:t>
                    </a:r>
                  </a:p>
                </p:txBody>
              </p:sp>
            </p:grpSp>
            <p:sp>
              <p:nvSpPr>
                <p:cNvPr id="28" name="Oval 27"/>
                <p:cNvSpPr/>
                <p:nvPr/>
              </p:nvSpPr>
              <p:spPr>
                <a:xfrm>
                  <a:off x="2236320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336253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453645" y="2479011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559927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661447" y="2479011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19" name="TextBox 273"/>
              <p:cNvSpPr txBox="1"/>
              <p:nvPr/>
            </p:nvSpPr>
            <p:spPr>
              <a:xfrm>
                <a:off x="711" y="2875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41" name="Group 193"/>
            <p:cNvGrpSpPr>
              <a:grpSpLocks/>
            </p:cNvGrpSpPr>
            <p:nvPr/>
          </p:nvGrpSpPr>
          <p:grpSpPr bwMode="auto">
            <a:xfrm>
              <a:off x="2346325" y="1603213"/>
              <a:ext cx="6208712" cy="838200"/>
              <a:chOff x="699" y="1200"/>
              <a:chExt cx="3911" cy="528"/>
            </a:xfrm>
          </p:grpSpPr>
          <p:grpSp>
            <p:nvGrpSpPr>
              <p:cNvPr id="42" name="Group 8"/>
              <p:cNvGrpSpPr>
                <a:grpSpLocks/>
              </p:cNvGrpSpPr>
              <p:nvPr/>
            </p:nvGrpSpPr>
            <p:grpSpPr bwMode="auto">
              <a:xfrm>
                <a:off x="699" y="1226"/>
                <a:ext cx="3911" cy="495"/>
                <a:chOff x="1109405" y="2058552"/>
                <a:chExt cx="6209145" cy="786974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2263597" y="2060142"/>
                  <a:ext cx="360388" cy="365664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363812" y="2060142"/>
                  <a:ext cx="360387" cy="365664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481490" y="2058552"/>
                  <a:ext cx="360387" cy="365664"/>
                </a:xfrm>
                <a:prstGeom prst="ellipse">
                  <a:avLst/>
                </a:prstGeom>
                <a:solidFill>
                  <a:schemeClr val="accent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88054" y="2060142"/>
                  <a:ext cx="360388" cy="365664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d</a:t>
                  </a: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88269" y="2058552"/>
                  <a:ext cx="360387" cy="365664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109405" y="2212768"/>
                  <a:ext cx="963679" cy="364074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Sample 1:</a:t>
                  </a:r>
                </a:p>
              </p:txBody>
            </p:sp>
            <p:grpSp>
              <p:nvGrpSpPr>
                <p:cNvPr id="50" name="Group 192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56" name="Text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57" name="TextBox 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like</a:t>
                    </a:r>
                  </a:p>
                </p:txBody>
              </p:sp>
              <p:sp>
                <p:nvSpPr>
                  <p:cNvPr id="58" name="TextBox 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59" name="TextBox 1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an</a:t>
                    </a:r>
                  </a:p>
                </p:txBody>
              </p:sp>
              <p:sp>
                <p:nvSpPr>
                  <p:cNvPr id="60" name="TextBox 1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arrow</a:t>
                    </a:r>
                  </a:p>
                </p:txBody>
              </p:sp>
            </p:grpSp>
            <p:sp>
              <p:nvSpPr>
                <p:cNvPr id="51" name="Oval 50"/>
                <p:cNvSpPr/>
                <p:nvPr/>
              </p:nvSpPr>
              <p:spPr>
                <a:xfrm>
                  <a:off x="2235020" y="2479862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336822" y="2479862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454500" y="2478271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561065" y="2479862"/>
                  <a:ext cx="358800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661279" y="2478271"/>
                  <a:ext cx="360388" cy="365664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43" name="TextBox 273"/>
              <p:cNvSpPr txBox="1"/>
              <p:nvPr/>
            </p:nvSpPr>
            <p:spPr>
              <a:xfrm>
                <a:off x="720" y="1200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61" name="Group 194"/>
            <p:cNvGrpSpPr>
              <a:grpSpLocks/>
            </p:cNvGrpSpPr>
            <p:nvPr/>
          </p:nvGrpSpPr>
          <p:grpSpPr bwMode="auto">
            <a:xfrm>
              <a:off x="2373312" y="4268626"/>
              <a:ext cx="6210300" cy="839787"/>
              <a:chOff x="710" y="1743"/>
              <a:chExt cx="3912" cy="529"/>
            </a:xfrm>
          </p:grpSpPr>
          <p:grpSp>
            <p:nvGrpSpPr>
              <p:cNvPr id="62" name="Group 238"/>
              <p:cNvGrpSpPr>
                <a:grpSpLocks/>
              </p:cNvGrpSpPr>
              <p:nvPr/>
            </p:nvGrpSpPr>
            <p:grpSpPr bwMode="auto">
              <a:xfrm>
                <a:off x="710" y="1776"/>
                <a:ext cx="3912" cy="496"/>
                <a:chOff x="1109405" y="2058552"/>
                <a:chExt cx="6209145" cy="786974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2263303" y="2060139"/>
                  <a:ext cx="360295" cy="364927"/>
                </a:xfrm>
                <a:prstGeom prst="ellipse">
                  <a:avLst/>
                </a:prstGeom>
                <a:solidFill>
                  <a:schemeClr val="accent3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364823" y="2060139"/>
                  <a:ext cx="360295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82216" y="2058552"/>
                  <a:ext cx="360295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588497" y="2060139"/>
                  <a:ext cx="360296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688430" y="2058552"/>
                  <a:ext cx="360295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69" name="TextBox 244"/>
                <p:cNvSpPr txBox="1">
                  <a:spLocks noChangeArrowheads="1"/>
                </p:cNvSpPr>
                <p:nvPr/>
              </p:nvSpPr>
              <p:spPr bwMode="auto">
                <a:xfrm>
                  <a:off x="1109405" y="2212457"/>
                  <a:ext cx="963434" cy="363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600">
                      <a:solidFill>
                        <a:srgbClr val="475A8D"/>
                      </a:solidFill>
                      <a:latin typeface="Candara" pitchFamily="34" charset="0"/>
                    </a:rPr>
                    <a:t>Sample 4:</a:t>
                  </a:r>
                </a:p>
              </p:txBody>
            </p:sp>
            <p:grpSp>
              <p:nvGrpSpPr>
                <p:cNvPr id="70" name="Group 245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76" name="Text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with</a:t>
                    </a:r>
                  </a:p>
                </p:txBody>
              </p:sp>
              <p:sp>
                <p:nvSpPr>
                  <p:cNvPr id="77" name="TextBox 2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you</a:t>
                    </a:r>
                  </a:p>
                </p:txBody>
              </p:sp>
              <p:sp>
                <p:nvSpPr>
                  <p:cNvPr id="78" name="TextBox 2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time</a:t>
                    </a:r>
                  </a:p>
                </p:txBody>
              </p:sp>
              <p:sp>
                <p:nvSpPr>
                  <p:cNvPr id="79" name="TextBox 2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will</a:t>
                    </a:r>
                  </a:p>
                </p:txBody>
              </p:sp>
              <p:sp>
                <p:nvSpPr>
                  <p:cNvPr id="80" name="TextBox 2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see</a:t>
                    </a:r>
                  </a:p>
                </p:txBody>
              </p:sp>
            </p:grpSp>
            <p:sp>
              <p:nvSpPr>
                <p:cNvPr id="71" name="Oval 70"/>
                <p:cNvSpPr/>
                <p:nvPr/>
              </p:nvSpPr>
              <p:spPr>
                <a:xfrm>
                  <a:off x="2236320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336254" y="2480599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453646" y="2479012"/>
                  <a:ext cx="360295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559927" y="2480599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661447" y="2479012"/>
                  <a:ext cx="360296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63" name="TextBox 273"/>
              <p:cNvSpPr txBox="1"/>
              <p:nvPr/>
            </p:nvSpPr>
            <p:spPr>
              <a:xfrm>
                <a:off x="710" y="1743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81" name="Group 195"/>
            <p:cNvGrpSpPr>
              <a:grpSpLocks/>
            </p:cNvGrpSpPr>
            <p:nvPr/>
          </p:nvGrpSpPr>
          <p:grpSpPr bwMode="auto">
            <a:xfrm>
              <a:off x="2355850" y="3374863"/>
              <a:ext cx="6208712" cy="838200"/>
              <a:chOff x="699" y="2308"/>
              <a:chExt cx="3911" cy="528"/>
            </a:xfrm>
          </p:grpSpPr>
          <p:grpSp>
            <p:nvGrpSpPr>
              <p:cNvPr id="82" name="Group 220"/>
              <p:cNvGrpSpPr>
                <a:grpSpLocks/>
              </p:cNvGrpSpPr>
              <p:nvPr/>
            </p:nvGrpSpPr>
            <p:grpSpPr bwMode="auto">
              <a:xfrm>
                <a:off x="699" y="2340"/>
                <a:ext cx="3911" cy="496"/>
                <a:chOff x="1109405" y="2058552"/>
                <a:chExt cx="6209145" cy="786974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2263597" y="2060139"/>
                  <a:ext cx="360388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363812" y="2060139"/>
                  <a:ext cx="360387" cy="364927"/>
                </a:xfrm>
                <a:prstGeom prst="ellipse">
                  <a:avLst/>
                </a:prstGeom>
                <a:solidFill>
                  <a:schemeClr val="accent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v</a:t>
                  </a: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481490" y="2058552"/>
                  <a:ext cx="360387" cy="364927"/>
                </a:xfrm>
                <a:prstGeom prst="ellipse">
                  <a:avLst/>
                </a:prstGeom>
                <a:solidFill>
                  <a:schemeClr val="accent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p</a:t>
                  </a: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588054" y="2060139"/>
                  <a:ext cx="360388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688269" y="2058552"/>
                  <a:ext cx="360387" cy="364927"/>
                </a:xfrm>
                <a:prstGeom prst="ellipse">
                  <a:avLst/>
                </a:prstGeom>
                <a:solidFill>
                  <a:schemeClr val="accent4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tx1"/>
                      </a:solidFill>
                      <a:latin typeface="Rockwell"/>
                      <a:cs typeface="Rockwell"/>
                    </a:rPr>
                    <a:t>n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1109405" y="2212457"/>
                  <a:ext cx="963679" cy="363340"/>
                </a:xfrm>
                <a:prstGeom prst="rect">
                  <a:avLst/>
                </a:prstGeom>
                <a:noFill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Sample 3:</a:t>
                  </a:r>
                </a:p>
              </p:txBody>
            </p:sp>
            <p:grpSp>
              <p:nvGrpSpPr>
                <p:cNvPr id="90" name="Group 227"/>
                <p:cNvGrpSpPr>
                  <a:grpSpLocks/>
                </p:cNvGrpSpPr>
                <p:nvPr/>
              </p:nvGrpSpPr>
              <p:grpSpPr bwMode="auto">
                <a:xfrm>
                  <a:off x="1967849" y="2496632"/>
                  <a:ext cx="5350701" cy="246041"/>
                  <a:chOff x="492120" y="3950977"/>
                  <a:chExt cx="8067290" cy="370958"/>
                </a:xfrm>
              </p:grpSpPr>
              <p:sp>
                <p:nvSpPr>
                  <p:cNvPr id="96" name="Text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120" y="3962637"/>
                    <a:ext cx="1330509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flies</a:t>
                    </a:r>
                  </a:p>
                </p:txBody>
              </p:sp>
              <p:sp>
                <p:nvSpPr>
                  <p:cNvPr id="97" name="Text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9260" y="395097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with</a:t>
                    </a:r>
                  </a:p>
                </p:txBody>
              </p:sp>
              <p:sp>
                <p:nvSpPr>
                  <p:cNvPr id="98" name="TextBox 2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801" y="3957332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fly</a:t>
                    </a:r>
                  </a:p>
                </p:txBody>
              </p:sp>
              <p:sp>
                <p:nvSpPr>
                  <p:cNvPr id="99" name="TextBox 2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910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their</a:t>
                    </a:r>
                  </a:p>
                </p:txBody>
              </p:sp>
              <p:sp>
                <p:nvSpPr>
                  <p:cNvPr id="100" name="TextBox 2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264" y="3962637"/>
                    <a:ext cx="1451146" cy="359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en-US" sz="600">
                        <a:latin typeface="Rockwell"/>
                        <a:ea typeface="Rockwell"/>
                        <a:cs typeface="Rockwell"/>
                      </a:rPr>
                      <a:t>wings</a:t>
                    </a:r>
                  </a:p>
                </p:txBody>
              </p:sp>
            </p:grpSp>
            <p:sp>
              <p:nvSpPr>
                <p:cNvPr id="91" name="Oval 90"/>
                <p:cNvSpPr/>
                <p:nvPr/>
              </p:nvSpPr>
              <p:spPr>
                <a:xfrm>
                  <a:off x="2235020" y="2480599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336822" y="2480599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454500" y="2479012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561065" y="2480599"/>
                  <a:ext cx="358800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6661279" y="2479012"/>
                  <a:ext cx="360388" cy="36492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00" dirty="0">
                    <a:solidFill>
                      <a:schemeClr val="tx1"/>
                    </a:solidFill>
                    <a:latin typeface="Rockwell"/>
                    <a:cs typeface="Rockwell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10" y="2308"/>
                <a:ext cx="3840" cy="5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600">
                  <a:solidFill>
                    <a:srgbClr val="475A8D"/>
                  </a:solidFill>
                  <a:latin typeface="Candara" pitchFamily="34" charset="0"/>
                </a:endParaRPr>
              </a:p>
            </p:txBody>
          </p:sp>
        </p:grpSp>
      </p:grpSp>
      <p:grpSp>
        <p:nvGrpSpPr>
          <p:cNvPr id="101" name="Group 106"/>
          <p:cNvGrpSpPr>
            <a:grpSpLocks/>
          </p:cNvGrpSpPr>
          <p:nvPr/>
        </p:nvGrpSpPr>
        <p:grpSpPr bwMode="auto">
          <a:xfrm>
            <a:off x="5469525" y="2388336"/>
            <a:ext cx="2581290" cy="636669"/>
            <a:chOff x="1388485" y="2351147"/>
            <a:chExt cx="7260561" cy="1791575"/>
          </a:xfrm>
        </p:grpSpPr>
        <p:grpSp>
          <p:nvGrpSpPr>
            <p:cNvPr id="102" name="Group 113"/>
            <p:cNvGrpSpPr>
              <a:grpSpLocks/>
            </p:cNvGrpSpPr>
            <p:nvPr/>
          </p:nvGrpSpPr>
          <p:grpSpPr bwMode="auto">
            <a:xfrm>
              <a:off x="1388485" y="3808860"/>
              <a:ext cx="7260561" cy="333862"/>
              <a:chOff x="492120" y="3950977"/>
              <a:chExt cx="8067290" cy="370958"/>
            </a:xfrm>
          </p:grpSpPr>
          <p:sp>
            <p:nvSpPr>
              <p:cNvPr id="122" name="TextBox 152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3" name="TextBox 153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4" name="TextBox 154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5" name="TextBox 155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  <p:sp>
            <p:nvSpPr>
              <p:cNvPr id="126" name="TextBox 156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600">
                  <a:latin typeface="Rockwell"/>
                  <a:ea typeface="Rockwell"/>
                  <a:cs typeface="Rockwell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1737984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227085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4737734" y="3345029"/>
              <a:ext cx="484874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6231144" y="3347185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720244" y="3345029"/>
              <a:ext cx="487028" cy="49155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729365" y="2353304"/>
              <a:ext cx="484874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Straight Connector 108"/>
            <p:cNvCxnSpPr>
              <a:stCxn id="108" idx="4"/>
              <a:endCxn id="103" idx="0"/>
            </p:cNvCxnSpPr>
            <p:nvPr/>
          </p:nvCxnSpPr>
          <p:spPr>
            <a:xfrm>
              <a:off x="1972879" y="2847010"/>
              <a:ext cx="8620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8" idx="6"/>
              <a:endCxn id="111" idx="2"/>
            </p:cNvCxnSpPr>
            <p:nvPr/>
          </p:nvCxnSpPr>
          <p:spPr>
            <a:xfrm>
              <a:off x="2214238" y="2599079"/>
              <a:ext cx="1002071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3216309" y="2353304"/>
              <a:ext cx="487028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2" name="Straight Connector 111"/>
            <p:cNvCxnSpPr>
              <a:stCxn id="111" idx="4"/>
              <a:endCxn id="104" idx="0"/>
            </p:cNvCxnSpPr>
            <p:nvPr/>
          </p:nvCxnSpPr>
          <p:spPr>
            <a:xfrm>
              <a:off x="3459824" y="2847010"/>
              <a:ext cx="10774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1" idx="6"/>
              <a:endCxn id="114" idx="2"/>
            </p:cNvCxnSpPr>
            <p:nvPr/>
          </p:nvCxnSpPr>
          <p:spPr>
            <a:xfrm flipV="1">
              <a:off x="3703338" y="2596923"/>
              <a:ext cx="1023622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4726960" y="2351147"/>
              <a:ext cx="487028" cy="4937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5" name="Straight Connector 114"/>
            <p:cNvCxnSpPr>
              <a:stCxn id="114" idx="4"/>
              <a:endCxn id="105" idx="0"/>
            </p:cNvCxnSpPr>
            <p:nvPr/>
          </p:nvCxnSpPr>
          <p:spPr>
            <a:xfrm>
              <a:off x="4970473" y="2844855"/>
              <a:ext cx="10776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4" idx="6"/>
              <a:endCxn id="117" idx="2"/>
            </p:cNvCxnSpPr>
            <p:nvPr/>
          </p:nvCxnSpPr>
          <p:spPr>
            <a:xfrm>
              <a:off x="5213988" y="2596923"/>
              <a:ext cx="1008536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6222524" y="2353304"/>
              <a:ext cx="487028" cy="49370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4"/>
              <a:endCxn id="106" idx="0"/>
            </p:cNvCxnSpPr>
            <p:nvPr/>
          </p:nvCxnSpPr>
          <p:spPr>
            <a:xfrm>
              <a:off x="6466038" y="2847010"/>
              <a:ext cx="8620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6"/>
              <a:endCxn id="120" idx="2"/>
            </p:cNvCxnSpPr>
            <p:nvPr/>
          </p:nvCxnSpPr>
          <p:spPr>
            <a:xfrm flipV="1">
              <a:off x="6709553" y="2596923"/>
              <a:ext cx="999917" cy="2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7709469" y="2351147"/>
              <a:ext cx="487028" cy="49370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1" name="Straight Connector 120"/>
            <p:cNvCxnSpPr>
              <a:stCxn id="120" idx="4"/>
              <a:endCxn id="107" idx="0"/>
            </p:cNvCxnSpPr>
            <p:nvPr/>
          </p:nvCxnSpPr>
          <p:spPr>
            <a:xfrm>
              <a:off x="7952983" y="2844855"/>
              <a:ext cx="10776" cy="500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Content Placeholder 2"/>
          <p:cNvSpPr txBox="1">
            <a:spLocks/>
          </p:cNvSpPr>
          <p:nvPr/>
        </p:nvSpPr>
        <p:spPr>
          <a:xfrm>
            <a:off x="850980" y="4583134"/>
            <a:ext cx="3216975" cy="5817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1. Marginal Inference </a:t>
            </a:r>
            <a:endParaRPr lang="en-US" sz="16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873468" y="5255971"/>
            <a:ext cx="3022531" cy="5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2. Partition Function </a:t>
            </a:r>
            <a:endParaRPr lang="en-US" sz="1600" dirty="0"/>
          </a:p>
        </p:txBody>
      </p:sp>
      <p:pic>
        <p:nvPicPr>
          <p:cNvPr id="129" name="Picture 128" descr="learning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248" y="5422143"/>
            <a:ext cx="1688373" cy="1014844"/>
          </a:xfrm>
          <a:prstGeom prst="rect">
            <a:avLst/>
          </a:prstGeom>
        </p:spPr>
      </p:pic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571" y="6187582"/>
            <a:ext cx="1751630" cy="305580"/>
          </a:xfrm>
          <a:prstGeom prst="rect">
            <a:avLst/>
          </a:prstGeom>
        </p:spPr>
      </p:pic>
      <p:sp>
        <p:nvSpPr>
          <p:cNvPr id="131" name="Content Placeholder 2"/>
          <p:cNvSpPr txBox="1">
            <a:spLocks/>
          </p:cNvSpPr>
          <p:nvPr/>
        </p:nvSpPr>
        <p:spPr>
          <a:xfrm>
            <a:off x="873468" y="5864783"/>
            <a:ext cx="3022531" cy="5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/>
              <a:t>3</a:t>
            </a:r>
            <a:r>
              <a:rPr lang="en-US" sz="1600" b="1" dirty="0" smtClean="0"/>
              <a:t>. MAP Inference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630985" y="2607424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895248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159040" y="2607424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696109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227815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60288" y="2607381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424327" y="2426152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961125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489837" y="2425385"/>
            <a:ext cx="93784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Content Placeholder 4"/>
          <p:cNvSpPr txBox="1">
            <a:spLocks/>
          </p:cNvSpPr>
          <p:nvPr/>
        </p:nvSpPr>
        <p:spPr>
          <a:xfrm>
            <a:off x="0" y="-15307"/>
            <a:ext cx="9144000" cy="6873307"/>
          </a:xfrm>
          <a:custGeom>
            <a:avLst/>
            <a:gdLst/>
            <a:ahLst/>
            <a:cxnLst/>
            <a:rect l="l" t="t" r="r" b="b"/>
            <a:pathLst>
              <a:path w="9144000" h="6873307">
                <a:moveTo>
                  <a:pt x="6758932" y="1618345"/>
                </a:moveTo>
                <a:cubicBezTo>
                  <a:pt x="5705333" y="1618345"/>
                  <a:pt x="4851222" y="1929461"/>
                  <a:pt x="4851222" y="2313242"/>
                </a:cubicBezTo>
                <a:cubicBezTo>
                  <a:pt x="4851222" y="2697023"/>
                  <a:pt x="5705333" y="3008139"/>
                  <a:pt x="6758932" y="3008139"/>
                </a:cubicBezTo>
                <a:cubicBezTo>
                  <a:pt x="7812531" y="3008139"/>
                  <a:pt x="8666642" y="2697023"/>
                  <a:pt x="8666642" y="2313242"/>
                </a:cubicBezTo>
                <a:cubicBezTo>
                  <a:pt x="8666642" y="1929461"/>
                  <a:pt x="7812531" y="1618345"/>
                  <a:pt x="6758932" y="161834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73307"/>
                </a:lnTo>
                <a:lnTo>
                  <a:pt x="2566463" y="6873307"/>
                </a:lnTo>
                <a:cubicBezTo>
                  <a:pt x="3731377" y="6873307"/>
                  <a:pt x="4675726" y="6234225"/>
                  <a:pt x="4675726" y="5445878"/>
                </a:cubicBezTo>
                <a:cubicBezTo>
                  <a:pt x="4675726" y="4657531"/>
                  <a:pt x="3731377" y="4018449"/>
                  <a:pt x="2566463" y="4018449"/>
                </a:cubicBezTo>
                <a:cubicBezTo>
                  <a:pt x="1401549" y="4018449"/>
                  <a:pt x="457200" y="4657531"/>
                  <a:pt x="457200" y="5445878"/>
                </a:cubicBezTo>
                <a:cubicBezTo>
                  <a:pt x="457200" y="6234225"/>
                  <a:pt x="1401549" y="6873307"/>
                  <a:pt x="2566463" y="6873307"/>
                </a:cubicBezTo>
                <a:lnTo>
                  <a:pt x="0" y="6873307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effectLst>
            <a:softEdge rad="203200"/>
          </a:effectLst>
        </p:spPr>
        <p:txBody>
          <a:bodyPr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600" dirty="0" smtClean="0"/>
          </a:p>
        </p:txBody>
      </p:sp>
      <p:sp>
        <p:nvSpPr>
          <p:cNvPr id="141" name="Content Placeholder 5"/>
          <p:cNvSpPr txBox="1">
            <a:spLocks/>
          </p:cNvSpPr>
          <p:nvPr/>
        </p:nvSpPr>
        <p:spPr>
          <a:xfrm>
            <a:off x="215069" y="569207"/>
            <a:ext cx="4648395" cy="725742"/>
          </a:xfrm>
          <a:prstGeom prst="rect">
            <a:avLst/>
          </a:prstGeom>
          <a:solidFill>
            <a:schemeClr val="accent1"/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Goals for Today’s </a:t>
            </a:r>
            <a:r>
              <a:rPr lang="en-US" sz="4000" dirty="0" smtClean="0"/>
              <a:t>Lecture</a:t>
            </a:r>
            <a:endParaRPr lang="en-US" sz="4000" dirty="0"/>
          </a:p>
        </p:txBody>
      </p:sp>
      <p:sp>
        <p:nvSpPr>
          <p:cNvPr id="142" name="Content Placeholder 5"/>
          <p:cNvSpPr txBox="1">
            <a:spLocks/>
          </p:cNvSpPr>
          <p:nvPr/>
        </p:nvSpPr>
        <p:spPr>
          <a:xfrm>
            <a:off x="216442" y="1466303"/>
            <a:ext cx="4648395" cy="2474874"/>
          </a:xfrm>
          <a:prstGeom prst="rect">
            <a:avLst/>
          </a:prstGeom>
          <a:solidFill>
            <a:schemeClr val="accent1"/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Unify MRFs and Bayes Nets with a new representation: </a:t>
            </a:r>
            <a:r>
              <a:rPr lang="en-US" b="1" dirty="0" smtClean="0"/>
              <a:t>factor 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exact inference on factor graphs with two algorithms: </a:t>
            </a:r>
            <a:r>
              <a:rPr lang="en-US" b="1" dirty="0" smtClean="0"/>
              <a:t>Variable</a:t>
            </a:r>
            <a:r>
              <a:rPr lang="en-US" dirty="0" smtClean="0"/>
              <a:t> </a:t>
            </a:r>
            <a:r>
              <a:rPr lang="en-US" b="1" dirty="0" smtClean="0"/>
              <a:t>Elimination</a:t>
            </a:r>
            <a:r>
              <a:rPr lang="en-US" dirty="0" smtClean="0"/>
              <a:t> and </a:t>
            </a:r>
            <a:r>
              <a:rPr lang="en-US" b="1" dirty="0" smtClean="0"/>
              <a:t>Sum-Product Belief Propagation</a:t>
            </a:r>
          </a:p>
        </p:txBody>
      </p:sp>
      <p:sp>
        <p:nvSpPr>
          <p:cNvPr id="143" name="Bent-Up Arrow 142"/>
          <p:cNvSpPr/>
          <p:nvPr/>
        </p:nvSpPr>
        <p:spPr>
          <a:xfrm rot="19833913" flipV="1">
            <a:off x="5116726" y="963632"/>
            <a:ext cx="1182516" cy="924095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Bent-Up Arrow 143"/>
          <p:cNvSpPr/>
          <p:nvPr/>
        </p:nvSpPr>
        <p:spPr>
          <a:xfrm rot="2973975" flipV="1">
            <a:off x="4512736" y="3906135"/>
            <a:ext cx="1182516" cy="924095"/>
          </a:xfrm>
          <a:prstGeom prst="bent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1" y="2783253"/>
            <a:ext cx="7915275" cy="1605915"/>
          </a:xfrm>
          <a:prstGeom prst="rect">
            <a:avLst/>
          </a:prstGeom>
        </p:spPr>
      </p:pic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40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310096" y="1069981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457200" y="1508683"/>
            <a:ext cx="4716874" cy="63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Instead, capitalize on the factorization of </a:t>
            </a:r>
            <a:r>
              <a:rPr lang="en-US" sz="1900" i="1" dirty="0">
                <a:latin typeface="Times New Roman"/>
                <a:cs typeface="Times New Roman"/>
              </a:rPr>
              <a:t>p(</a:t>
            </a:r>
            <a:r>
              <a:rPr lang="en-US" sz="1900" b="1" i="1" dirty="0">
                <a:latin typeface="Times New Roman"/>
                <a:cs typeface="Times New Roman"/>
              </a:rPr>
              <a:t>x</a:t>
            </a:r>
            <a:r>
              <a:rPr lang="en-US" sz="1900" i="1" dirty="0" smtClean="0">
                <a:latin typeface="Times New Roman"/>
                <a:cs typeface="Times New Roman"/>
              </a:rPr>
              <a:t>)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40" name="Content Placeholder 61"/>
          <p:cNvSpPr txBox="1">
            <a:spLocks/>
          </p:cNvSpPr>
          <p:nvPr/>
        </p:nvSpPr>
        <p:spPr>
          <a:xfrm>
            <a:off x="925314" y="4606836"/>
            <a:ext cx="3524390" cy="1749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This “factor” is still a 3</a:t>
            </a:r>
            <a:r>
              <a:rPr lang="en-US" sz="1900" baseline="30000" dirty="0" smtClean="0"/>
              <a:t>4</a:t>
            </a:r>
            <a:r>
              <a:rPr lang="en-US" sz="1900" dirty="0" smtClean="0"/>
              <a:t> table so apply the same trick again.</a:t>
            </a:r>
            <a:endParaRPr lang="en-US" sz="19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77" y="4606836"/>
            <a:ext cx="4365415" cy="7231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41" name="Right Brace 40"/>
          <p:cNvSpPr/>
          <p:nvPr/>
        </p:nvSpPr>
        <p:spPr>
          <a:xfrm rot="5400000">
            <a:off x="4756410" y="1962414"/>
            <a:ext cx="483303" cy="4905207"/>
          </a:xfrm>
          <a:prstGeom prst="rightBrace">
            <a:avLst>
              <a:gd name="adj1" fmla="val 8333"/>
              <a:gd name="adj2" fmla="val 79343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41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310096" y="1069981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457200" y="1508683"/>
            <a:ext cx="4716874" cy="63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Instead, capitalize on the factorization of </a:t>
            </a:r>
            <a:r>
              <a:rPr lang="en-US" sz="1900" i="1" dirty="0">
                <a:latin typeface="Times New Roman"/>
                <a:cs typeface="Times New Roman"/>
              </a:rPr>
              <a:t>p(</a:t>
            </a:r>
            <a:r>
              <a:rPr lang="en-US" sz="1900" b="1" i="1" dirty="0">
                <a:latin typeface="Times New Roman"/>
                <a:cs typeface="Times New Roman"/>
              </a:rPr>
              <a:t>x</a:t>
            </a:r>
            <a:r>
              <a:rPr lang="en-US" sz="1900" i="1" dirty="0" smtClean="0">
                <a:latin typeface="Times New Roman"/>
                <a:cs typeface="Times New Roman"/>
              </a:rPr>
              <a:t>)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2" y="2783253"/>
            <a:ext cx="7983855" cy="27489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29885" y="3226741"/>
            <a:ext cx="1702734" cy="921926"/>
            <a:chOff x="7429885" y="3226741"/>
            <a:chExt cx="1702734" cy="921926"/>
          </a:xfrm>
        </p:grpSpPr>
        <p:sp>
          <p:nvSpPr>
            <p:cNvPr id="30" name="Content Placeholder 61"/>
            <p:cNvSpPr txBox="1">
              <a:spLocks/>
            </p:cNvSpPr>
            <p:nvPr/>
          </p:nvSpPr>
          <p:spPr>
            <a:xfrm>
              <a:off x="7429885" y="3740856"/>
              <a:ext cx="170273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i="1" baseline="30000" dirty="0" smtClean="0">
                  <a:latin typeface="Times New Roman"/>
                  <a:cs typeface="Times New Roman"/>
                </a:rPr>
                <a:t>2</a:t>
              </a:r>
              <a:r>
                <a:rPr lang="en-US" sz="1900" dirty="0" smtClean="0"/>
                <a:t> additions</a:t>
              </a:r>
            </a:p>
          </p:txBody>
        </p:sp>
        <p:sp>
          <p:nvSpPr>
            <p:cNvPr id="5" name="Left Arrow 4"/>
            <p:cNvSpPr/>
            <p:nvPr/>
          </p:nvSpPr>
          <p:spPr>
            <a:xfrm rot="20026432">
              <a:off x="7600243" y="3226741"/>
              <a:ext cx="828799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7204" y="3786952"/>
            <a:ext cx="1702734" cy="921926"/>
            <a:chOff x="4957204" y="3786952"/>
            <a:chExt cx="1702734" cy="921926"/>
          </a:xfrm>
        </p:grpSpPr>
        <p:sp>
          <p:nvSpPr>
            <p:cNvPr id="32" name="Content Placeholder 61"/>
            <p:cNvSpPr txBox="1">
              <a:spLocks/>
            </p:cNvSpPr>
            <p:nvPr/>
          </p:nvSpPr>
          <p:spPr>
            <a:xfrm>
              <a:off x="4957204" y="4301067"/>
              <a:ext cx="170273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i="1" baseline="30000" dirty="0">
                  <a:latin typeface="Times New Roman"/>
                  <a:cs typeface="Times New Roman"/>
                </a:rPr>
                <a:t>3</a:t>
              </a:r>
              <a:r>
                <a:rPr lang="en-US" sz="1900" dirty="0" smtClean="0"/>
                <a:t> additions</a:t>
              </a:r>
            </a:p>
          </p:txBody>
        </p:sp>
        <p:sp>
          <p:nvSpPr>
            <p:cNvPr id="33" name="Left Arrow 32"/>
            <p:cNvSpPr/>
            <p:nvPr/>
          </p:nvSpPr>
          <p:spPr>
            <a:xfrm rot="20026432">
              <a:off x="5127562" y="3786952"/>
              <a:ext cx="828799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16887" y="4312916"/>
            <a:ext cx="1702734" cy="921926"/>
            <a:chOff x="3616887" y="4312916"/>
            <a:chExt cx="1702734" cy="921926"/>
          </a:xfrm>
        </p:grpSpPr>
        <p:sp>
          <p:nvSpPr>
            <p:cNvPr id="36" name="Content Placeholder 61"/>
            <p:cNvSpPr txBox="1">
              <a:spLocks/>
            </p:cNvSpPr>
            <p:nvPr/>
          </p:nvSpPr>
          <p:spPr>
            <a:xfrm>
              <a:off x="3616887" y="4827031"/>
              <a:ext cx="170273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i="1" baseline="30000" dirty="0">
                  <a:latin typeface="Times New Roman"/>
                  <a:cs typeface="Times New Roman"/>
                </a:rPr>
                <a:t>3</a:t>
              </a:r>
              <a:r>
                <a:rPr lang="en-US" sz="1900" dirty="0" smtClean="0"/>
                <a:t> additions</a:t>
              </a:r>
            </a:p>
          </p:txBody>
        </p:sp>
        <p:sp>
          <p:nvSpPr>
            <p:cNvPr id="38" name="Left Arrow 37"/>
            <p:cNvSpPr/>
            <p:nvPr/>
          </p:nvSpPr>
          <p:spPr>
            <a:xfrm rot="20026432">
              <a:off x="3787245" y="4312916"/>
              <a:ext cx="828799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74916" y="4873127"/>
            <a:ext cx="1702734" cy="921926"/>
            <a:chOff x="1974916" y="4873127"/>
            <a:chExt cx="1702734" cy="921926"/>
          </a:xfrm>
        </p:grpSpPr>
        <p:sp>
          <p:nvSpPr>
            <p:cNvPr id="39" name="Content Placeholder 61"/>
            <p:cNvSpPr txBox="1">
              <a:spLocks/>
            </p:cNvSpPr>
            <p:nvPr/>
          </p:nvSpPr>
          <p:spPr>
            <a:xfrm>
              <a:off x="1974916" y="5387242"/>
              <a:ext cx="170273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i="1" baseline="30000" dirty="0" smtClean="0">
                  <a:latin typeface="Times New Roman"/>
                  <a:cs typeface="Times New Roman"/>
                </a:rPr>
                <a:t>2</a:t>
              </a:r>
              <a:r>
                <a:rPr lang="en-US" sz="1900" dirty="0" smtClean="0"/>
                <a:t> additions</a:t>
              </a:r>
            </a:p>
          </p:txBody>
        </p:sp>
        <p:sp>
          <p:nvSpPr>
            <p:cNvPr id="42" name="Left Arrow 41"/>
            <p:cNvSpPr/>
            <p:nvPr/>
          </p:nvSpPr>
          <p:spPr>
            <a:xfrm rot="20026432">
              <a:off x="2145274" y="4873127"/>
              <a:ext cx="828799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612" y="5635134"/>
            <a:ext cx="1702734" cy="859270"/>
            <a:chOff x="725612" y="5635134"/>
            <a:chExt cx="1702734" cy="859270"/>
          </a:xfrm>
        </p:grpSpPr>
        <p:sp>
          <p:nvSpPr>
            <p:cNvPr id="43" name="Content Placeholder 61"/>
            <p:cNvSpPr txBox="1">
              <a:spLocks/>
            </p:cNvSpPr>
            <p:nvPr/>
          </p:nvSpPr>
          <p:spPr>
            <a:xfrm>
              <a:off x="725612" y="6086593"/>
              <a:ext cx="170273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dirty="0" smtClean="0"/>
                <a:t> additions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5400000">
              <a:off x="1160363" y="5705175"/>
              <a:ext cx="375268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Content Placeholder 61"/>
          <p:cNvSpPr txBox="1">
            <a:spLocks/>
          </p:cNvSpPr>
          <p:nvPr/>
        </p:nvSpPr>
        <p:spPr>
          <a:xfrm>
            <a:off x="4176889" y="5387241"/>
            <a:ext cx="4261459" cy="1334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Naïve solution requires </a:t>
            </a:r>
            <a:r>
              <a:rPr lang="en-US" sz="1900" i="1" dirty="0" smtClean="0">
                <a:latin typeface="Times New Roman"/>
                <a:cs typeface="Times New Roman"/>
              </a:rPr>
              <a:t>3</a:t>
            </a:r>
            <a:r>
              <a:rPr lang="en-US" sz="1900" i="1" baseline="30000" dirty="0" smtClean="0">
                <a:latin typeface="Times New Roman"/>
                <a:cs typeface="Times New Roman"/>
              </a:rPr>
              <a:t>5</a:t>
            </a:r>
            <a:r>
              <a:rPr lang="en-US" sz="1900" i="1" dirty="0" smtClean="0">
                <a:latin typeface="Times New Roman"/>
                <a:cs typeface="Times New Roman"/>
              </a:rPr>
              <a:t>=243</a:t>
            </a:r>
            <a:r>
              <a:rPr lang="en-US" sz="1900" dirty="0" smtClean="0"/>
              <a:t> additions.</a:t>
            </a:r>
          </a:p>
          <a:p>
            <a:pPr marL="0" indent="0">
              <a:buNone/>
            </a:pPr>
            <a:r>
              <a:rPr lang="en-US" sz="1900" dirty="0" smtClean="0"/>
              <a:t>Variable elimination only requires </a:t>
            </a:r>
            <a:r>
              <a:rPr lang="en-US" sz="1900" i="1" dirty="0" smtClean="0">
                <a:latin typeface="Times New Roman"/>
                <a:cs typeface="Times New Roman"/>
              </a:rPr>
              <a:t>3+3</a:t>
            </a:r>
            <a:r>
              <a:rPr lang="en-US" sz="1900" i="1" baseline="30000" dirty="0" smtClean="0">
                <a:latin typeface="Times New Roman"/>
                <a:cs typeface="Times New Roman"/>
              </a:rPr>
              <a:t>2</a:t>
            </a:r>
            <a:r>
              <a:rPr lang="en-US" sz="1900" i="1" dirty="0">
                <a:latin typeface="Times New Roman"/>
                <a:cs typeface="Times New Roman"/>
              </a:rPr>
              <a:t>+</a:t>
            </a:r>
            <a:r>
              <a:rPr lang="en-US" sz="1900" i="1" dirty="0" smtClean="0">
                <a:latin typeface="Times New Roman"/>
                <a:cs typeface="Times New Roman"/>
              </a:rPr>
              <a:t>3</a:t>
            </a:r>
            <a:r>
              <a:rPr lang="en-US" sz="1900" i="1" baseline="30000" dirty="0" smtClean="0">
                <a:latin typeface="Times New Roman"/>
                <a:cs typeface="Times New Roman"/>
              </a:rPr>
              <a:t>3</a:t>
            </a:r>
            <a:r>
              <a:rPr lang="en-US" sz="1900" i="1" dirty="0">
                <a:latin typeface="Times New Roman"/>
                <a:cs typeface="Times New Roman"/>
              </a:rPr>
              <a:t>+</a:t>
            </a:r>
            <a:r>
              <a:rPr lang="en-US" sz="1900" i="1" dirty="0" smtClean="0">
                <a:latin typeface="Times New Roman"/>
                <a:cs typeface="Times New Roman"/>
              </a:rPr>
              <a:t>3</a:t>
            </a:r>
            <a:r>
              <a:rPr lang="en-US" sz="1900" i="1" baseline="30000" dirty="0" smtClean="0">
                <a:latin typeface="Times New Roman"/>
                <a:cs typeface="Times New Roman"/>
              </a:rPr>
              <a:t>3</a:t>
            </a:r>
            <a:r>
              <a:rPr lang="en-US" sz="1900" i="1" dirty="0">
                <a:latin typeface="Times New Roman"/>
                <a:cs typeface="Times New Roman"/>
              </a:rPr>
              <a:t>+</a:t>
            </a:r>
            <a:r>
              <a:rPr lang="en-US" sz="1900" i="1" dirty="0" smtClean="0">
                <a:latin typeface="Times New Roman"/>
                <a:cs typeface="Times New Roman"/>
              </a:rPr>
              <a:t>3</a:t>
            </a:r>
            <a:r>
              <a:rPr lang="en-US" sz="1900" i="1" baseline="30000" dirty="0">
                <a:latin typeface="Times New Roman"/>
                <a:cs typeface="Times New Roman"/>
              </a:rPr>
              <a:t>2</a:t>
            </a:r>
            <a:r>
              <a:rPr lang="en-US" sz="1900" i="1" dirty="0" smtClean="0">
                <a:latin typeface="Times New Roman"/>
                <a:cs typeface="Times New Roman"/>
              </a:rPr>
              <a:t> = 75 </a:t>
            </a:r>
            <a:r>
              <a:rPr lang="en-US" sz="1900" dirty="0" smtClean="0"/>
              <a:t>additions.</a:t>
            </a:r>
          </a:p>
        </p:txBody>
      </p:sp>
    </p:spTree>
    <p:extLst>
      <p:ext uri="{BB962C8B-B14F-4D97-AF65-F5344CB8AC3E}">
        <p14:creationId xmlns:p14="http://schemas.microsoft.com/office/powerpoint/2010/main" val="1214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2" y="2701357"/>
            <a:ext cx="8195310" cy="2937510"/>
          </a:xfrm>
          <a:prstGeom prst="rect">
            <a:avLst/>
          </a:prstGeom>
        </p:spPr>
      </p:pic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42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310096" y="1069981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457200" y="1110831"/>
            <a:ext cx="4716874" cy="1257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The same trick can be used to compute </a:t>
            </a:r>
            <a:r>
              <a:rPr lang="en-US" sz="1900" b="1" dirty="0" smtClean="0"/>
              <a:t>marginal probabilities</a:t>
            </a:r>
            <a:r>
              <a:rPr lang="en-US" sz="1900" dirty="0" smtClean="0"/>
              <a:t>. Just choose the variable elimination order such that the query variables are last.</a:t>
            </a:r>
            <a:endParaRPr lang="en-US" sz="19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41745" y="3254962"/>
            <a:ext cx="1702734" cy="921926"/>
            <a:chOff x="7429885" y="3226741"/>
            <a:chExt cx="1702734" cy="921926"/>
          </a:xfrm>
        </p:grpSpPr>
        <p:sp>
          <p:nvSpPr>
            <p:cNvPr id="30" name="Content Placeholder 61"/>
            <p:cNvSpPr txBox="1">
              <a:spLocks/>
            </p:cNvSpPr>
            <p:nvPr/>
          </p:nvSpPr>
          <p:spPr>
            <a:xfrm>
              <a:off x="7429885" y="3740856"/>
              <a:ext cx="170273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i="1" baseline="30000" dirty="0" smtClean="0">
                  <a:latin typeface="Times New Roman"/>
                  <a:cs typeface="Times New Roman"/>
                </a:rPr>
                <a:t>2</a:t>
              </a:r>
              <a:r>
                <a:rPr lang="en-US" sz="1900" dirty="0" smtClean="0"/>
                <a:t> additions</a:t>
              </a:r>
            </a:p>
          </p:txBody>
        </p:sp>
        <p:sp>
          <p:nvSpPr>
            <p:cNvPr id="5" name="Left Arrow 4"/>
            <p:cNvSpPr/>
            <p:nvPr/>
          </p:nvSpPr>
          <p:spPr>
            <a:xfrm rot="20026432">
              <a:off x="7600243" y="3226741"/>
              <a:ext cx="828799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34913" y="3862208"/>
            <a:ext cx="1702734" cy="921926"/>
            <a:chOff x="4957204" y="3786952"/>
            <a:chExt cx="1702734" cy="921926"/>
          </a:xfrm>
        </p:grpSpPr>
        <p:sp>
          <p:nvSpPr>
            <p:cNvPr id="32" name="Content Placeholder 61"/>
            <p:cNvSpPr txBox="1">
              <a:spLocks/>
            </p:cNvSpPr>
            <p:nvPr/>
          </p:nvSpPr>
          <p:spPr>
            <a:xfrm>
              <a:off x="4957204" y="4301067"/>
              <a:ext cx="170273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i="1" baseline="30000" dirty="0">
                  <a:latin typeface="Times New Roman"/>
                  <a:cs typeface="Times New Roman"/>
                </a:rPr>
                <a:t>3</a:t>
              </a:r>
              <a:r>
                <a:rPr lang="en-US" sz="1900" dirty="0" smtClean="0"/>
                <a:t> additions</a:t>
              </a:r>
            </a:p>
          </p:txBody>
        </p:sp>
        <p:sp>
          <p:nvSpPr>
            <p:cNvPr id="33" name="Left Arrow 32"/>
            <p:cNvSpPr/>
            <p:nvPr/>
          </p:nvSpPr>
          <p:spPr>
            <a:xfrm rot="20026432">
              <a:off x="5127562" y="3786952"/>
              <a:ext cx="828799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94596" y="4482242"/>
            <a:ext cx="1702734" cy="921926"/>
            <a:chOff x="3616887" y="4312916"/>
            <a:chExt cx="1702734" cy="921926"/>
          </a:xfrm>
        </p:grpSpPr>
        <p:sp>
          <p:nvSpPr>
            <p:cNvPr id="36" name="Content Placeholder 61"/>
            <p:cNvSpPr txBox="1">
              <a:spLocks/>
            </p:cNvSpPr>
            <p:nvPr/>
          </p:nvSpPr>
          <p:spPr>
            <a:xfrm>
              <a:off x="3616887" y="4827031"/>
              <a:ext cx="170273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i="1" baseline="30000" dirty="0">
                  <a:latin typeface="Times New Roman"/>
                  <a:cs typeface="Times New Roman"/>
                </a:rPr>
                <a:t>3</a:t>
              </a:r>
              <a:r>
                <a:rPr lang="en-US" sz="1900" dirty="0" smtClean="0"/>
                <a:t> additions</a:t>
              </a:r>
            </a:p>
          </p:txBody>
        </p:sp>
        <p:sp>
          <p:nvSpPr>
            <p:cNvPr id="38" name="Left Arrow 37"/>
            <p:cNvSpPr/>
            <p:nvPr/>
          </p:nvSpPr>
          <p:spPr>
            <a:xfrm rot="20026432">
              <a:off x="3787245" y="4312916"/>
              <a:ext cx="828799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52625" y="5089488"/>
            <a:ext cx="1702734" cy="921926"/>
            <a:chOff x="1974916" y="4873127"/>
            <a:chExt cx="1702734" cy="921926"/>
          </a:xfrm>
        </p:grpSpPr>
        <p:sp>
          <p:nvSpPr>
            <p:cNvPr id="39" name="Content Placeholder 61"/>
            <p:cNvSpPr txBox="1">
              <a:spLocks/>
            </p:cNvSpPr>
            <p:nvPr/>
          </p:nvSpPr>
          <p:spPr>
            <a:xfrm>
              <a:off x="1974916" y="5387242"/>
              <a:ext cx="170273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i="1" baseline="30000" dirty="0" smtClean="0">
                  <a:latin typeface="Times New Roman"/>
                  <a:cs typeface="Times New Roman"/>
                </a:rPr>
                <a:t>2</a:t>
              </a:r>
              <a:r>
                <a:rPr lang="en-US" sz="1900" dirty="0" smtClean="0"/>
                <a:t> additions</a:t>
              </a:r>
            </a:p>
          </p:txBody>
        </p:sp>
        <p:sp>
          <p:nvSpPr>
            <p:cNvPr id="42" name="Left Arrow 41"/>
            <p:cNvSpPr/>
            <p:nvPr/>
          </p:nvSpPr>
          <p:spPr>
            <a:xfrm rot="20026432">
              <a:off x="2145274" y="4873127"/>
              <a:ext cx="828799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1035" y="3179704"/>
            <a:ext cx="2740054" cy="3515321"/>
            <a:chOff x="725612" y="2979083"/>
            <a:chExt cx="2740054" cy="3515321"/>
          </a:xfrm>
        </p:grpSpPr>
        <p:sp>
          <p:nvSpPr>
            <p:cNvPr id="43" name="Content Placeholder 61"/>
            <p:cNvSpPr txBox="1">
              <a:spLocks/>
            </p:cNvSpPr>
            <p:nvPr/>
          </p:nvSpPr>
          <p:spPr>
            <a:xfrm>
              <a:off x="725612" y="6086593"/>
              <a:ext cx="2740054" cy="4078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900" i="1" dirty="0" smtClean="0">
                  <a:latin typeface="Times New Roman"/>
                  <a:cs typeface="Times New Roman"/>
                </a:rPr>
                <a:t>3</a:t>
              </a:r>
              <a:r>
                <a:rPr lang="en-US" sz="1900" dirty="0" smtClean="0"/>
                <a:t> different values on LHS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5400000">
              <a:off x="-566538" y="4377150"/>
              <a:ext cx="3031320" cy="2351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Content Placeholder 61"/>
          <p:cNvSpPr txBox="1">
            <a:spLocks/>
          </p:cNvSpPr>
          <p:nvPr/>
        </p:nvSpPr>
        <p:spPr>
          <a:xfrm>
            <a:off x="4176889" y="5495698"/>
            <a:ext cx="4261459" cy="1296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For directed graphs, Z = 1.</a:t>
            </a:r>
          </a:p>
          <a:p>
            <a:pPr marL="0" indent="0">
              <a:buNone/>
            </a:pPr>
            <a:r>
              <a:rPr lang="en-US" sz="1900" dirty="0" smtClean="0"/>
              <a:t>For undirected graphs, if we compute each (</a:t>
            </a:r>
            <a:r>
              <a:rPr lang="en-US" sz="1900" dirty="0" err="1" smtClean="0"/>
              <a:t>unnormalized</a:t>
            </a:r>
            <a:r>
              <a:rPr lang="en-US" sz="1900" dirty="0" smtClean="0"/>
              <a:t>) value on the LHS, we can sum them to get Z.</a:t>
            </a:r>
          </a:p>
        </p:txBody>
      </p:sp>
    </p:spTree>
    <p:extLst>
      <p:ext uri="{BB962C8B-B14F-4D97-AF65-F5344CB8AC3E}">
        <p14:creationId xmlns:p14="http://schemas.microsoft.com/office/powerpoint/2010/main" val="88610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876815" y="3283184"/>
            <a:ext cx="743185" cy="479777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05037" y="2699926"/>
            <a:ext cx="2105346" cy="54563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43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779503" y="1069981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2329946" y="4980228"/>
            <a:ext cx="4716874" cy="952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In a factor </a:t>
            </a:r>
            <a:r>
              <a:rPr lang="en-US" sz="1900" dirty="0" smtClean="0"/>
              <a:t>graph, variable </a:t>
            </a:r>
            <a:r>
              <a:rPr lang="en-US" sz="1900" b="1" dirty="0" smtClean="0"/>
              <a:t>elimination</a:t>
            </a:r>
            <a:r>
              <a:rPr lang="en-US" sz="1900" dirty="0" smtClean="0"/>
              <a:t> </a:t>
            </a:r>
            <a:r>
              <a:rPr lang="en-US" sz="1900" dirty="0"/>
              <a:t>corresponds to replacement of a </a:t>
            </a:r>
            <a:r>
              <a:rPr lang="en-US" sz="1900" dirty="0" err="1"/>
              <a:t>subgraph</a:t>
            </a:r>
            <a:r>
              <a:rPr lang="en-US" sz="1900" dirty="0"/>
              <a:t> with a factor.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0"/>
          <a:stretch/>
        </p:blipFill>
        <p:spPr>
          <a:xfrm>
            <a:off x="823502" y="2783253"/>
            <a:ext cx="7983855" cy="16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76815" y="3283184"/>
            <a:ext cx="743185" cy="479777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05037" y="2699926"/>
            <a:ext cx="2105346" cy="54563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44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779503" y="1069981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7" idx="0"/>
            </p:cNvCxnSpPr>
            <p:nvPr/>
          </p:nvCxnSpPr>
          <p:spPr bwMode="auto">
            <a:xfrm flipH="1">
              <a:off x="4902401" y="3274239"/>
              <a:ext cx="4677" cy="41336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687608"/>
              <a:ext cx="239713" cy="2397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2329946" y="4980228"/>
            <a:ext cx="4716874" cy="952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In a factor </a:t>
            </a:r>
            <a:r>
              <a:rPr lang="en-US" sz="1900" dirty="0" smtClean="0"/>
              <a:t>graph, variable </a:t>
            </a:r>
            <a:r>
              <a:rPr lang="en-US" sz="1900" b="1" dirty="0" smtClean="0"/>
              <a:t>elimination</a:t>
            </a:r>
            <a:r>
              <a:rPr lang="en-US" sz="1900" dirty="0" smtClean="0"/>
              <a:t> </a:t>
            </a:r>
            <a:r>
              <a:rPr lang="en-US" sz="1900" dirty="0"/>
              <a:t>corresponds to replacement of a </a:t>
            </a:r>
            <a:r>
              <a:rPr lang="en-US" sz="1900" dirty="0" err="1"/>
              <a:t>subgraph</a:t>
            </a:r>
            <a:r>
              <a:rPr lang="en-US" sz="1900" dirty="0"/>
              <a:t> with a factor.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0"/>
          <a:stretch/>
        </p:blipFill>
        <p:spPr>
          <a:xfrm>
            <a:off x="823502" y="2783253"/>
            <a:ext cx="7983855" cy="16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197165" y="3838220"/>
            <a:ext cx="946125" cy="479777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27859" y="3283184"/>
            <a:ext cx="3373325" cy="54563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45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779503" y="1069981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7" idx="0"/>
            </p:cNvCxnSpPr>
            <p:nvPr/>
          </p:nvCxnSpPr>
          <p:spPr bwMode="auto">
            <a:xfrm flipH="1">
              <a:off x="4902401" y="3274239"/>
              <a:ext cx="4677" cy="41336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687608"/>
              <a:ext cx="239713" cy="2397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2329946" y="4980228"/>
            <a:ext cx="4716874" cy="952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In a factor </a:t>
            </a:r>
            <a:r>
              <a:rPr lang="en-US" sz="1900" dirty="0" smtClean="0"/>
              <a:t>graph, variable </a:t>
            </a:r>
            <a:r>
              <a:rPr lang="en-US" sz="1900" b="1" dirty="0" smtClean="0"/>
              <a:t>elimination</a:t>
            </a:r>
            <a:r>
              <a:rPr lang="en-US" sz="1900" dirty="0" smtClean="0"/>
              <a:t> </a:t>
            </a:r>
            <a:r>
              <a:rPr lang="en-US" sz="1900" dirty="0"/>
              <a:t>corresponds to replacement of a </a:t>
            </a:r>
            <a:r>
              <a:rPr lang="en-US" sz="1900" dirty="0" err="1"/>
              <a:t>subgraph</a:t>
            </a:r>
            <a:r>
              <a:rPr lang="en-US" sz="1900" dirty="0"/>
              <a:t> with a factor.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0"/>
          <a:stretch/>
        </p:blipFill>
        <p:spPr>
          <a:xfrm>
            <a:off x="823502" y="2783253"/>
            <a:ext cx="7983855" cy="16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8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197165" y="3838220"/>
            <a:ext cx="946125" cy="479777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27859" y="3283184"/>
            <a:ext cx="3373325" cy="54563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Variable Elimination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46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779503" y="1071568"/>
            <a:ext cx="3362888" cy="1490663"/>
            <a:chOff x="1654292" y="2780526"/>
            <a:chExt cx="3362888" cy="1490663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6"/>
              <a:endCxn id="35" idx="1"/>
            </p:cNvCxnSpPr>
            <p:nvPr/>
          </p:nvCxnSpPr>
          <p:spPr bwMode="auto">
            <a:xfrm>
              <a:off x="3635491" y="3028176"/>
              <a:ext cx="1140389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775880" y="2907526"/>
              <a:ext cx="241300" cy="2413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2"/>
              <a:endCxn id="11" idx="6"/>
            </p:cNvCxnSpPr>
            <p:nvPr/>
          </p:nvCxnSpPr>
          <p:spPr bwMode="auto">
            <a:xfrm flipH="1">
              <a:off x="2152767" y="3148826"/>
              <a:ext cx="2743763" cy="87550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2329946" y="4980228"/>
            <a:ext cx="4716874" cy="952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In a factor </a:t>
            </a:r>
            <a:r>
              <a:rPr lang="en-US" sz="1900" dirty="0" smtClean="0"/>
              <a:t>graph, variable </a:t>
            </a:r>
            <a:r>
              <a:rPr lang="en-US" sz="1900" b="1" dirty="0" smtClean="0"/>
              <a:t>elimination</a:t>
            </a:r>
            <a:r>
              <a:rPr lang="en-US" sz="1900" dirty="0" smtClean="0"/>
              <a:t> </a:t>
            </a:r>
            <a:r>
              <a:rPr lang="en-US" sz="1900" dirty="0"/>
              <a:t>corresponds to replacement of a </a:t>
            </a:r>
            <a:r>
              <a:rPr lang="en-US" sz="1900" dirty="0" err="1"/>
              <a:t>subgraph</a:t>
            </a:r>
            <a:r>
              <a:rPr lang="en-US" sz="1900" dirty="0"/>
              <a:t> with a factor.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0"/>
          <a:stretch/>
        </p:blipFill>
        <p:spPr>
          <a:xfrm>
            <a:off x="823502" y="2783253"/>
            <a:ext cx="7983855" cy="16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61"/>
          <p:cNvSpPr txBox="1">
            <a:spLocks/>
          </p:cNvSpPr>
          <p:nvPr/>
        </p:nvSpPr>
        <p:spPr>
          <a:xfrm>
            <a:off x="827852" y="2913093"/>
            <a:ext cx="7485878" cy="35497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 smtClean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 Elimination Complexity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72444" y="3142074"/>
            <a:ext cx="3084689" cy="12135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Naïve solution is O(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13024" y="3142074"/>
            <a:ext cx="3084689" cy="12135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Variable elimination is </a:t>
            </a:r>
            <a:r>
              <a:rPr lang="en-US" dirty="0"/>
              <a:t>O</a:t>
            </a:r>
            <a:r>
              <a:rPr lang="en-US" dirty="0" smtClean="0"/>
              <a:t>(</a:t>
            </a:r>
            <a:r>
              <a:rPr lang="en-US" dirty="0" err="1" smtClean="0"/>
              <a:t>nk</a:t>
            </a:r>
            <a:r>
              <a:rPr lang="en-US" baseline="30000" dirty="0" err="1"/>
              <a:t>r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47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310096" y="1069981"/>
            <a:ext cx="3497261" cy="1492250"/>
            <a:chOff x="1654292" y="2778939"/>
            <a:chExt cx="3497261" cy="1492250"/>
          </a:xfrm>
        </p:grpSpPr>
        <p:sp>
          <p:nvSpPr>
            <p:cNvPr id="11" name="Oval 10"/>
            <p:cNvSpPr/>
            <p:nvPr/>
          </p:nvSpPr>
          <p:spPr bwMode="auto">
            <a:xfrm>
              <a:off x="1663817" y="3777476"/>
              <a:ext cx="488950" cy="4937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54292" y="2780526"/>
              <a:ext cx="487362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  <a:endCxn id="11" idx="0"/>
            </p:cNvCxnSpPr>
            <p:nvPr/>
          </p:nvCxnSpPr>
          <p:spPr bwMode="auto">
            <a:xfrm>
              <a:off x="1898767" y="3275826"/>
              <a:ext cx="9525" cy="5016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20" idx="2"/>
            </p:cNvCxnSpPr>
            <p:nvPr/>
          </p:nvCxnSpPr>
          <p:spPr bwMode="auto">
            <a:xfrm>
              <a:off x="2141654" y="3028176"/>
              <a:ext cx="100488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2524241" y="2898001"/>
              <a:ext cx="239712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146541" y="2780526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20" idx="4"/>
              <a:endCxn id="35" idx="0"/>
            </p:cNvCxnSpPr>
            <p:nvPr/>
          </p:nvCxnSpPr>
          <p:spPr bwMode="auto">
            <a:xfrm>
              <a:off x="3391016" y="3275826"/>
              <a:ext cx="1587" cy="3293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6"/>
              <a:endCxn id="24" idx="2"/>
            </p:cNvCxnSpPr>
            <p:nvPr/>
          </p:nvCxnSpPr>
          <p:spPr bwMode="auto">
            <a:xfrm flipV="1">
              <a:off x="3635491" y="3025001"/>
              <a:ext cx="102711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018079" y="2898001"/>
              <a:ext cx="238125" cy="2381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62603" y="2778939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35" idx="3"/>
            </p:cNvCxnSpPr>
            <p:nvPr/>
          </p:nvCxnSpPr>
          <p:spPr bwMode="auto">
            <a:xfrm flipH="1">
              <a:off x="3513253" y="3201704"/>
              <a:ext cx="1220955" cy="52408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4"/>
              <a:endCxn id="28" idx="0"/>
            </p:cNvCxnSpPr>
            <p:nvPr/>
          </p:nvCxnSpPr>
          <p:spPr bwMode="auto">
            <a:xfrm flipH="1">
              <a:off x="4902401" y="3274239"/>
              <a:ext cx="4677" cy="4343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4782544" y="3377177"/>
              <a:ext cx="239713" cy="2397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57926" y="3708613"/>
              <a:ext cx="488950" cy="4953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37" idx="3"/>
            </p:cNvCxnSpPr>
            <p:nvPr/>
          </p:nvCxnSpPr>
          <p:spPr bwMode="auto">
            <a:xfrm flipH="1">
              <a:off x="4441909" y="3956263"/>
              <a:ext cx="21601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auto">
            <a:xfrm>
              <a:off x="1779704" y="3407589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1953" y="3605136"/>
              <a:ext cx="241300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234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02197" y="3835613"/>
              <a:ext cx="239712" cy="2413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r>
                <a:rPr lang="en-US" sz="1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1200" i="1" baseline="-250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>
              <a:stCxn id="35" idx="1"/>
              <a:endCxn id="11" idx="6"/>
            </p:cNvCxnSpPr>
            <p:nvPr/>
          </p:nvCxnSpPr>
          <p:spPr bwMode="auto">
            <a:xfrm flipH="1">
              <a:off x="2152767" y="3725786"/>
              <a:ext cx="1119186" cy="29854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61"/>
          <p:cNvSpPr txBox="1">
            <a:spLocks/>
          </p:cNvSpPr>
          <p:nvPr/>
        </p:nvSpPr>
        <p:spPr>
          <a:xfrm>
            <a:off x="457200" y="1508683"/>
            <a:ext cx="4716874" cy="63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Instead, capitalize on the factorization of </a:t>
            </a:r>
            <a:r>
              <a:rPr lang="en-US" sz="1900" i="1" dirty="0">
                <a:latin typeface="Times New Roman"/>
                <a:cs typeface="Times New Roman"/>
              </a:rPr>
              <a:t>p(</a:t>
            </a:r>
            <a:r>
              <a:rPr lang="en-US" sz="1900" b="1" i="1" dirty="0">
                <a:latin typeface="Times New Roman"/>
                <a:cs typeface="Times New Roman"/>
              </a:rPr>
              <a:t>x</a:t>
            </a:r>
            <a:r>
              <a:rPr lang="en-US" sz="1900" i="1" dirty="0" smtClean="0">
                <a:latin typeface="Times New Roman"/>
                <a:cs typeface="Times New Roman"/>
              </a:rPr>
              <a:t>)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46" name="Content Placeholder 6"/>
          <p:cNvSpPr txBox="1">
            <a:spLocks/>
          </p:cNvSpPr>
          <p:nvPr/>
        </p:nvSpPr>
        <p:spPr>
          <a:xfrm>
            <a:off x="2469882" y="4272844"/>
            <a:ext cx="3084689" cy="121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3631729" y="4378207"/>
            <a:ext cx="4465984" cy="1642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 = # of variables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k = max # values a variable can take</a:t>
            </a:r>
          </a:p>
          <a:p>
            <a:pPr marL="0" indent="0">
              <a:buFont typeface="Arial"/>
              <a:buNone/>
            </a:pPr>
            <a:r>
              <a:rPr lang="en-US" dirty="0"/>
              <a:t>r</a:t>
            </a:r>
            <a:r>
              <a:rPr lang="en-US" dirty="0" smtClean="0"/>
              <a:t> = # variables participating in</a:t>
            </a:r>
            <a:br>
              <a:rPr lang="en-US" dirty="0" smtClean="0"/>
            </a:br>
            <a:r>
              <a:rPr lang="en-US" dirty="0" smtClean="0"/>
              <a:t>      largest “intermediate”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1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Sum-Product Belief Propagation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Exact marginal inference for factor trees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val 5"/>
          <p:cNvSpPr>
            <a:spLocks noChangeArrowheads="1"/>
          </p:cNvSpPr>
          <p:nvPr/>
        </p:nvSpPr>
        <p:spPr bwMode="auto">
          <a:xfrm>
            <a:off x="3763963" y="3043238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86" name="Oval 5"/>
          <p:cNvSpPr>
            <a:spLocks noChangeArrowheads="1"/>
          </p:cNvSpPr>
          <p:nvPr/>
        </p:nvSpPr>
        <p:spPr bwMode="auto">
          <a:xfrm>
            <a:off x="52435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87" name="Oval 5"/>
          <p:cNvSpPr>
            <a:spLocks noChangeArrowheads="1"/>
          </p:cNvSpPr>
          <p:nvPr/>
        </p:nvSpPr>
        <p:spPr bwMode="auto">
          <a:xfrm>
            <a:off x="66151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79867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22717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8239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 ____  ____ __      ______  ______</a:t>
            </a:r>
          </a:p>
        </p:txBody>
      </p:sp>
      <p:sp>
        <p:nvSpPr>
          <p:cNvPr id="41992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cs typeface="Arial" charset="0"/>
              </a:rPr>
              <a:t>Great Ideas in ML: Message Passing</a:t>
            </a:r>
          </a:p>
        </p:txBody>
      </p:sp>
      <p:cxnSp>
        <p:nvCxnSpPr>
          <p:cNvPr id="29729" name="Straight Arrow Connector 65"/>
          <p:cNvCxnSpPr>
            <a:cxnSpLocks noChangeShapeType="1"/>
          </p:cNvCxnSpPr>
          <p:nvPr/>
        </p:nvCxnSpPr>
        <p:spPr bwMode="auto">
          <a:xfrm>
            <a:off x="4419600" y="359886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52" name="AutoShape 56"/>
          <p:cNvSpPr>
            <a:spLocks noChangeArrowheads="1"/>
          </p:cNvSpPr>
          <p:nvPr/>
        </p:nvSpPr>
        <p:spPr bwMode="auto">
          <a:xfrm>
            <a:off x="41910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3 behind you</a:t>
            </a:r>
          </a:p>
        </p:txBody>
      </p:sp>
      <p:cxnSp>
        <p:nvCxnSpPr>
          <p:cNvPr id="29754" name="Straight Arrow Connector 65"/>
          <p:cNvCxnSpPr>
            <a:cxnSpLocks noChangeShapeType="1"/>
          </p:cNvCxnSpPr>
          <p:nvPr/>
        </p:nvCxnSpPr>
        <p:spPr bwMode="auto">
          <a:xfrm>
            <a:off x="5867400" y="359092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55" name="AutoShape 59"/>
          <p:cNvSpPr>
            <a:spLocks noChangeArrowheads="1"/>
          </p:cNvSpPr>
          <p:nvPr/>
        </p:nvSpPr>
        <p:spPr bwMode="auto">
          <a:xfrm>
            <a:off x="56388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2 behind you</a:t>
            </a:r>
          </a:p>
        </p:txBody>
      </p:sp>
      <p:cxnSp>
        <p:nvCxnSpPr>
          <p:cNvPr id="29756" name="Straight Arrow Connector 65"/>
          <p:cNvCxnSpPr>
            <a:cxnSpLocks noChangeShapeType="1"/>
          </p:cNvCxnSpPr>
          <p:nvPr/>
        </p:nvCxnSpPr>
        <p:spPr bwMode="auto">
          <a:xfrm>
            <a:off x="7239000" y="359092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57" name="AutoShape 61"/>
          <p:cNvSpPr>
            <a:spLocks noChangeArrowheads="1"/>
          </p:cNvSpPr>
          <p:nvPr/>
        </p:nvSpPr>
        <p:spPr bwMode="auto">
          <a:xfrm>
            <a:off x="70104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1 behind you</a:t>
            </a:r>
          </a:p>
        </p:txBody>
      </p:sp>
      <p:cxnSp>
        <p:nvCxnSpPr>
          <p:cNvPr id="29758" name="Straight Arrow Connector 65"/>
          <p:cNvCxnSpPr>
            <a:cxnSpLocks noChangeShapeType="1"/>
          </p:cNvCxnSpPr>
          <p:nvPr/>
        </p:nvCxnSpPr>
        <p:spPr bwMode="auto">
          <a:xfrm>
            <a:off x="2971800" y="359886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59" name="AutoShape 63"/>
          <p:cNvSpPr>
            <a:spLocks noChangeArrowheads="1"/>
          </p:cNvSpPr>
          <p:nvPr/>
        </p:nvSpPr>
        <p:spPr bwMode="auto">
          <a:xfrm>
            <a:off x="27432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4 behind you</a:t>
            </a:r>
          </a:p>
        </p:txBody>
      </p:sp>
      <p:grpSp>
        <p:nvGrpSpPr>
          <p:cNvPr id="29793" name="Group 97"/>
          <p:cNvGrpSpPr>
            <a:grpSpLocks/>
          </p:cNvGrpSpPr>
          <p:nvPr/>
        </p:nvGrpSpPr>
        <p:grpSpPr bwMode="auto">
          <a:xfrm>
            <a:off x="762000" y="2722563"/>
            <a:ext cx="7772400" cy="1622425"/>
            <a:chOff x="480" y="1715"/>
            <a:chExt cx="4896" cy="1022"/>
          </a:xfrm>
        </p:grpSpPr>
        <p:grpSp>
          <p:nvGrpSpPr>
            <p:cNvPr id="42020" name="Group 67"/>
            <p:cNvGrpSpPr>
              <a:grpSpLocks/>
            </p:cNvGrpSpPr>
            <p:nvPr/>
          </p:nvGrpSpPr>
          <p:grpSpPr bwMode="auto">
            <a:xfrm>
              <a:off x="2332" y="1715"/>
              <a:ext cx="384" cy="1009"/>
              <a:chOff x="2332" y="1715"/>
              <a:chExt cx="384" cy="1009"/>
            </a:xfrm>
          </p:grpSpPr>
          <p:sp>
            <p:nvSpPr>
              <p:cNvPr id="42036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37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1" name="Group 70"/>
            <p:cNvGrpSpPr>
              <a:grpSpLocks/>
            </p:cNvGrpSpPr>
            <p:nvPr/>
          </p:nvGrpSpPr>
          <p:grpSpPr bwMode="auto">
            <a:xfrm>
              <a:off x="3264" y="1728"/>
              <a:ext cx="384" cy="1009"/>
              <a:chOff x="2332" y="1715"/>
              <a:chExt cx="384" cy="1009"/>
            </a:xfrm>
          </p:grpSpPr>
          <p:sp>
            <p:nvSpPr>
              <p:cNvPr id="42034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35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2" name="Group 73"/>
            <p:cNvGrpSpPr>
              <a:grpSpLocks/>
            </p:cNvGrpSpPr>
            <p:nvPr/>
          </p:nvGrpSpPr>
          <p:grpSpPr bwMode="auto">
            <a:xfrm>
              <a:off x="4128" y="1728"/>
              <a:ext cx="384" cy="1009"/>
              <a:chOff x="2332" y="1715"/>
              <a:chExt cx="384" cy="1009"/>
            </a:xfrm>
          </p:grpSpPr>
          <p:sp>
            <p:nvSpPr>
              <p:cNvPr id="42032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33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3" name="Group 76"/>
            <p:cNvGrpSpPr>
              <a:grpSpLocks/>
            </p:cNvGrpSpPr>
            <p:nvPr/>
          </p:nvGrpSpPr>
          <p:grpSpPr bwMode="auto">
            <a:xfrm>
              <a:off x="4992" y="1728"/>
              <a:ext cx="384" cy="1009"/>
              <a:chOff x="2332" y="1715"/>
              <a:chExt cx="384" cy="1009"/>
            </a:xfrm>
          </p:grpSpPr>
          <p:sp>
            <p:nvSpPr>
              <p:cNvPr id="42030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31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4" name="Group 79"/>
            <p:cNvGrpSpPr>
              <a:grpSpLocks/>
            </p:cNvGrpSpPr>
            <p:nvPr/>
          </p:nvGrpSpPr>
          <p:grpSpPr bwMode="auto">
            <a:xfrm>
              <a:off x="1392" y="1728"/>
              <a:ext cx="384" cy="1009"/>
              <a:chOff x="2332" y="1715"/>
              <a:chExt cx="384" cy="1009"/>
            </a:xfrm>
          </p:grpSpPr>
          <p:sp>
            <p:nvSpPr>
              <p:cNvPr id="42028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29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5" name="Group 82"/>
            <p:cNvGrpSpPr>
              <a:grpSpLocks/>
            </p:cNvGrpSpPr>
            <p:nvPr/>
          </p:nvGrpSpPr>
          <p:grpSpPr bwMode="auto">
            <a:xfrm>
              <a:off x="480" y="1728"/>
              <a:ext cx="384" cy="1009"/>
              <a:chOff x="2332" y="1715"/>
              <a:chExt cx="384" cy="1009"/>
            </a:xfrm>
          </p:grpSpPr>
          <p:sp>
            <p:nvSpPr>
              <p:cNvPr id="42026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27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29794" name="Straight Arrow Connector 65"/>
          <p:cNvCxnSpPr>
            <a:cxnSpLocks noChangeShapeType="1"/>
          </p:cNvCxnSpPr>
          <p:nvPr/>
        </p:nvCxnSpPr>
        <p:spPr bwMode="auto">
          <a:xfrm>
            <a:off x="1447800" y="359886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95" name="AutoShape 99"/>
          <p:cNvSpPr>
            <a:spLocks noChangeArrowheads="1"/>
          </p:cNvSpPr>
          <p:nvPr/>
        </p:nvSpPr>
        <p:spPr bwMode="auto">
          <a:xfrm>
            <a:off x="12192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5 behind you</a:t>
            </a:r>
          </a:p>
        </p:txBody>
      </p:sp>
      <p:cxnSp>
        <p:nvCxnSpPr>
          <p:cNvPr id="29804" name="Straight Arrow Connector 65"/>
          <p:cNvCxnSpPr>
            <a:cxnSpLocks noChangeShapeType="1"/>
          </p:cNvCxnSpPr>
          <p:nvPr/>
        </p:nvCxnSpPr>
        <p:spPr bwMode="auto">
          <a:xfrm flipH="1" flipV="1">
            <a:off x="1524000" y="321627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05" name="AutoShape 109"/>
          <p:cNvSpPr>
            <a:spLocks noChangeArrowheads="1"/>
          </p:cNvSpPr>
          <p:nvPr/>
        </p:nvSpPr>
        <p:spPr bwMode="auto">
          <a:xfrm>
            <a:off x="131445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1 </a:t>
            </a:r>
            <a:br>
              <a:rPr lang="en-US" sz="2000"/>
            </a:br>
            <a:r>
              <a:rPr lang="en-US" sz="2000"/>
              <a:t>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cxnSp>
        <p:nvCxnSpPr>
          <p:cNvPr id="29812" name="Straight Arrow Connector 65"/>
          <p:cNvCxnSpPr>
            <a:cxnSpLocks noChangeShapeType="1"/>
          </p:cNvCxnSpPr>
          <p:nvPr/>
        </p:nvCxnSpPr>
        <p:spPr bwMode="auto">
          <a:xfrm flipH="1" flipV="1">
            <a:off x="3048000" y="321627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13" name="AutoShape 117"/>
          <p:cNvSpPr>
            <a:spLocks noChangeArrowheads="1"/>
          </p:cNvSpPr>
          <p:nvPr/>
        </p:nvSpPr>
        <p:spPr bwMode="auto">
          <a:xfrm>
            <a:off x="283845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2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grpSp>
        <p:nvGrpSpPr>
          <p:cNvPr id="29811" name="Group 115"/>
          <p:cNvGrpSpPr>
            <a:grpSpLocks/>
          </p:cNvGrpSpPr>
          <p:nvPr/>
        </p:nvGrpSpPr>
        <p:grpSpPr bwMode="auto">
          <a:xfrm>
            <a:off x="3505200" y="1312863"/>
            <a:ext cx="773113" cy="1735137"/>
            <a:chOff x="2208" y="827"/>
            <a:chExt cx="487" cy="1093"/>
          </a:xfrm>
        </p:grpSpPr>
        <p:sp>
          <p:nvSpPr>
            <p:cNvPr id="42018" name="Line 35"/>
            <p:cNvSpPr>
              <a:spLocks noChangeShapeType="1"/>
            </p:cNvSpPr>
            <p:nvPr/>
          </p:nvSpPr>
          <p:spPr bwMode="auto">
            <a:xfrm flipV="1">
              <a:off x="2514" y="1200"/>
              <a:ext cx="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9" name="Rectangle 36"/>
            <p:cNvSpPr>
              <a:spLocks noChangeArrowheads="1"/>
            </p:cNvSpPr>
            <p:nvPr/>
          </p:nvSpPr>
          <p:spPr bwMode="auto">
            <a:xfrm flipV="1">
              <a:off x="2208" y="827"/>
              <a:ext cx="487" cy="388"/>
            </a:xfrm>
            <a:prstGeom prst="rect">
              <a:avLst/>
            </a:prstGeom>
            <a:solidFill>
              <a:srgbClr val="FFDE8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spAutoFit/>
            </a:bodyPr>
            <a:lstStyle/>
            <a:p>
              <a:r>
                <a:rPr lang="en-US" sz="2000"/>
                <a:t>there's</a:t>
              </a:r>
            </a:p>
            <a:p>
              <a:r>
                <a:rPr lang="en-US" sz="2000"/>
                <a:t>1 of me</a:t>
              </a:r>
            </a:p>
          </p:txBody>
        </p:sp>
      </p:grpSp>
      <p:cxnSp>
        <p:nvCxnSpPr>
          <p:cNvPr id="29815" name="Straight Arrow Connector 65"/>
          <p:cNvCxnSpPr>
            <a:cxnSpLocks noChangeShapeType="1"/>
          </p:cNvCxnSpPr>
          <p:nvPr/>
        </p:nvCxnSpPr>
        <p:spPr bwMode="auto">
          <a:xfrm flipH="1" flipV="1">
            <a:off x="4495800" y="321786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16" name="AutoShape 120"/>
          <p:cNvSpPr>
            <a:spLocks noChangeArrowheads="1"/>
          </p:cNvSpPr>
          <p:nvPr/>
        </p:nvSpPr>
        <p:spPr bwMode="auto">
          <a:xfrm>
            <a:off x="428625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3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cxnSp>
        <p:nvCxnSpPr>
          <p:cNvPr id="29817" name="Straight Arrow Connector 65"/>
          <p:cNvCxnSpPr>
            <a:cxnSpLocks noChangeShapeType="1"/>
          </p:cNvCxnSpPr>
          <p:nvPr/>
        </p:nvCxnSpPr>
        <p:spPr bwMode="auto">
          <a:xfrm flipH="1" flipV="1">
            <a:off x="5943600" y="3208338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18" name="AutoShape 122"/>
          <p:cNvSpPr>
            <a:spLocks noChangeArrowheads="1"/>
          </p:cNvSpPr>
          <p:nvPr/>
        </p:nvSpPr>
        <p:spPr bwMode="auto">
          <a:xfrm>
            <a:off x="573405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4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cxnSp>
        <p:nvCxnSpPr>
          <p:cNvPr id="29819" name="Straight Arrow Connector 65"/>
          <p:cNvCxnSpPr>
            <a:cxnSpLocks noChangeShapeType="1"/>
          </p:cNvCxnSpPr>
          <p:nvPr/>
        </p:nvCxnSpPr>
        <p:spPr bwMode="auto">
          <a:xfrm flipH="1" flipV="1">
            <a:off x="7391400" y="319881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20" name="AutoShape 124"/>
          <p:cNvSpPr>
            <a:spLocks noChangeArrowheads="1"/>
          </p:cNvSpPr>
          <p:nvPr/>
        </p:nvSpPr>
        <p:spPr bwMode="auto">
          <a:xfrm>
            <a:off x="716280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5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sp>
        <p:nvSpPr>
          <p:cNvPr id="441356" name="Rectangle 12"/>
          <p:cNvSpPr>
            <a:spLocks noChangeArrowheads="1"/>
          </p:cNvSpPr>
          <p:nvPr/>
        </p:nvSpPr>
        <p:spPr bwMode="auto">
          <a:xfrm>
            <a:off x="465138" y="838200"/>
            <a:ext cx="2147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>
                <a:solidFill>
                  <a:schemeClr val="tx2"/>
                </a:solidFill>
                <a:latin typeface="Garamond" pitchFamily="18" charset="0"/>
              </a:rPr>
              <a:t>Count the soldiers</a:t>
            </a:r>
          </a:p>
        </p:txBody>
      </p:sp>
      <p:sp>
        <p:nvSpPr>
          <p:cNvPr id="5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D7F990-A9FA-4B5D-976F-8A293A04ECD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453188"/>
            <a:ext cx="3990975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adapted from MacKay (2003) textbook</a:t>
            </a:r>
          </a:p>
        </p:txBody>
      </p:sp>
    </p:spTree>
    <p:extLst>
      <p:ext uri="{BB962C8B-B14F-4D97-AF65-F5344CB8AC3E}">
        <p14:creationId xmlns:p14="http://schemas.microsoft.com/office/powerpoint/2010/main" val="13921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2" grpId="0" animBg="1"/>
      <p:bldP spid="29755" grpId="0" animBg="1"/>
      <p:bldP spid="29757" grpId="0" animBg="1"/>
      <p:bldP spid="29759" grpId="0" animBg="1"/>
      <p:bldP spid="29795" grpId="0" animBg="1"/>
      <p:bldP spid="29805" grpId="0" animBg="1"/>
      <p:bldP spid="29813" grpId="0" animBg="1"/>
      <p:bldP spid="29816" grpId="0" animBg="1"/>
      <p:bldP spid="29818" grpId="0" animBg="1"/>
      <p:bldP spid="29820" grpId="0" animBg="1"/>
      <p:bldP spid="4413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Graphs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Representation of both directed and undirected graphical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4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Great Ideas in ML: Message Passing</a:t>
            </a:r>
          </a:p>
        </p:txBody>
      </p:sp>
      <p:cxnSp>
        <p:nvCxnSpPr>
          <p:cNvPr id="44034" name="Straight Arrow Connector 65"/>
          <p:cNvCxnSpPr>
            <a:cxnSpLocks noChangeShapeType="1"/>
          </p:cNvCxnSpPr>
          <p:nvPr/>
        </p:nvCxnSpPr>
        <p:spPr bwMode="auto">
          <a:xfrm>
            <a:off x="4419600" y="3581400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44035" name="AutoShape 6"/>
          <p:cNvSpPr>
            <a:spLocks noChangeArrowheads="1"/>
          </p:cNvSpPr>
          <p:nvPr/>
        </p:nvSpPr>
        <p:spPr bwMode="auto">
          <a:xfrm>
            <a:off x="41910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3 behind you</a:t>
            </a:r>
          </a:p>
        </p:txBody>
      </p:sp>
      <p:grpSp>
        <p:nvGrpSpPr>
          <p:cNvPr id="44036" name="Group 7"/>
          <p:cNvGrpSpPr>
            <a:grpSpLocks/>
          </p:cNvGrpSpPr>
          <p:nvPr/>
        </p:nvGrpSpPr>
        <p:grpSpPr bwMode="auto">
          <a:xfrm>
            <a:off x="762000" y="2722563"/>
            <a:ext cx="7772400" cy="1622425"/>
            <a:chOff x="480" y="1715"/>
            <a:chExt cx="4896" cy="1022"/>
          </a:xfrm>
        </p:grpSpPr>
        <p:grpSp>
          <p:nvGrpSpPr>
            <p:cNvPr id="44072" name="Group 8"/>
            <p:cNvGrpSpPr>
              <a:grpSpLocks/>
            </p:cNvGrpSpPr>
            <p:nvPr/>
          </p:nvGrpSpPr>
          <p:grpSpPr bwMode="auto">
            <a:xfrm>
              <a:off x="2332" y="1715"/>
              <a:ext cx="384" cy="1009"/>
              <a:chOff x="2332" y="1715"/>
              <a:chExt cx="384" cy="1009"/>
            </a:xfrm>
          </p:grpSpPr>
          <p:sp>
            <p:nvSpPr>
              <p:cNvPr id="44088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9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3" name="Group 11"/>
            <p:cNvGrpSpPr>
              <a:grpSpLocks/>
            </p:cNvGrpSpPr>
            <p:nvPr/>
          </p:nvGrpSpPr>
          <p:grpSpPr bwMode="auto">
            <a:xfrm>
              <a:off x="3264" y="1728"/>
              <a:ext cx="384" cy="1009"/>
              <a:chOff x="2332" y="1715"/>
              <a:chExt cx="384" cy="1009"/>
            </a:xfrm>
          </p:grpSpPr>
          <p:sp>
            <p:nvSpPr>
              <p:cNvPr id="44086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7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4" name="Group 14"/>
            <p:cNvGrpSpPr>
              <a:grpSpLocks/>
            </p:cNvGrpSpPr>
            <p:nvPr/>
          </p:nvGrpSpPr>
          <p:grpSpPr bwMode="auto">
            <a:xfrm>
              <a:off x="4128" y="1728"/>
              <a:ext cx="384" cy="1009"/>
              <a:chOff x="2332" y="1715"/>
              <a:chExt cx="384" cy="1009"/>
            </a:xfrm>
          </p:grpSpPr>
          <p:sp>
            <p:nvSpPr>
              <p:cNvPr id="44084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5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5" name="Group 17"/>
            <p:cNvGrpSpPr>
              <a:grpSpLocks/>
            </p:cNvGrpSpPr>
            <p:nvPr/>
          </p:nvGrpSpPr>
          <p:grpSpPr bwMode="auto">
            <a:xfrm>
              <a:off x="4992" y="1728"/>
              <a:ext cx="384" cy="1009"/>
              <a:chOff x="2332" y="1715"/>
              <a:chExt cx="384" cy="1009"/>
            </a:xfrm>
          </p:grpSpPr>
          <p:sp>
            <p:nvSpPr>
              <p:cNvPr id="44082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3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6" name="Group 20"/>
            <p:cNvGrpSpPr>
              <a:grpSpLocks/>
            </p:cNvGrpSpPr>
            <p:nvPr/>
          </p:nvGrpSpPr>
          <p:grpSpPr bwMode="auto">
            <a:xfrm>
              <a:off x="1392" y="1728"/>
              <a:ext cx="384" cy="1009"/>
              <a:chOff x="2332" y="1715"/>
              <a:chExt cx="384" cy="1009"/>
            </a:xfrm>
          </p:grpSpPr>
          <p:sp>
            <p:nvSpPr>
              <p:cNvPr id="44080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1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7" name="Group 23"/>
            <p:cNvGrpSpPr>
              <a:grpSpLocks/>
            </p:cNvGrpSpPr>
            <p:nvPr/>
          </p:nvGrpSpPr>
          <p:grpSpPr bwMode="auto">
            <a:xfrm>
              <a:off x="480" y="1728"/>
              <a:ext cx="384" cy="1009"/>
              <a:chOff x="2332" y="1715"/>
              <a:chExt cx="384" cy="1009"/>
            </a:xfrm>
          </p:grpSpPr>
          <p:sp>
            <p:nvSpPr>
              <p:cNvPr id="44078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79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4037" name="AutoShape 26"/>
          <p:cNvSpPr>
            <a:spLocks noChangeArrowheads="1"/>
          </p:cNvSpPr>
          <p:nvPr/>
        </p:nvSpPr>
        <p:spPr bwMode="auto">
          <a:xfrm>
            <a:off x="281940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2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grpSp>
        <p:nvGrpSpPr>
          <p:cNvPr id="44038" name="Group 27"/>
          <p:cNvGrpSpPr>
            <a:grpSpLocks/>
          </p:cNvGrpSpPr>
          <p:nvPr/>
        </p:nvGrpSpPr>
        <p:grpSpPr bwMode="auto">
          <a:xfrm>
            <a:off x="3505200" y="1312863"/>
            <a:ext cx="773113" cy="1735137"/>
            <a:chOff x="2208" y="827"/>
            <a:chExt cx="487" cy="1093"/>
          </a:xfrm>
        </p:grpSpPr>
        <p:sp>
          <p:nvSpPr>
            <p:cNvPr id="44070" name="Line 35"/>
            <p:cNvSpPr>
              <a:spLocks noChangeShapeType="1"/>
            </p:cNvSpPr>
            <p:nvPr/>
          </p:nvSpPr>
          <p:spPr bwMode="auto">
            <a:xfrm flipV="1">
              <a:off x="2514" y="1200"/>
              <a:ext cx="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71" name="Rectangle 36"/>
            <p:cNvSpPr>
              <a:spLocks noChangeArrowheads="1"/>
            </p:cNvSpPr>
            <p:nvPr/>
          </p:nvSpPr>
          <p:spPr bwMode="auto">
            <a:xfrm flipV="1">
              <a:off x="2208" y="827"/>
              <a:ext cx="487" cy="388"/>
            </a:xfrm>
            <a:prstGeom prst="rect">
              <a:avLst/>
            </a:prstGeom>
            <a:solidFill>
              <a:srgbClr val="FFDE8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spAutoFit/>
            </a:bodyPr>
            <a:lstStyle/>
            <a:p>
              <a:r>
                <a:rPr lang="en-US" sz="2000"/>
                <a:t>there's</a:t>
              </a:r>
            </a:p>
            <a:p>
              <a:r>
                <a:rPr lang="en-US" sz="2000"/>
                <a:t>1 of me</a:t>
              </a:r>
            </a:p>
          </p:txBody>
        </p:sp>
      </p:grpSp>
      <p:sp>
        <p:nvSpPr>
          <p:cNvPr id="170014" name="AutoShape 30"/>
          <p:cNvSpPr>
            <a:spLocks noChangeArrowheads="1"/>
          </p:cNvSpPr>
          <p:nvPr/>
        </p:nvSpPr>
        <p:spPr bwMode="auto">
          <a:xfrm>
            <a:off x="4724400" y="1057275"/>
            <a:ext cx="2362200" cy="1676400"/>
          </a:xfrm>
          <a:prstGeom prst="cloudCallout">
            <a:avLst>
              <a:gd name="adj1" fmla="val -69556"/>
              <a:gd name="adj2" fmla="val 6770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Belief:</a:t>
            </a:r>
            <a:br>
              <a:rPr lang="en-US" sz="1800" dirty="0">
                <a:latin typeface="+mn-lt"/>
                <a:cs typeface="+mn-cs"/>
              </a:rPr>
            </a:br>
            <a:r>
              <a:rPr lang="en-US" sz="1800" dirty="0">
                <a:latin typeface="+mn-lt"/>
                <a:cs typeface="+mn-cs"/>
              </a:rPr>
              <a:t>Must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2 + 1 + 3 = 6 of us</a:t>
            </a:r>
          </a:p>
        </p:txBody>
      </p:sp>
      <p:sp>
        <p:nvSpPr>
          <p:cNvPr id="44040" name="Text Box 32"/>
          <p:cNvSpPr txBox="1">
            <a:spLocks noChangeArrowheads="1"/>
          </p:cNvSpPr>
          <p:nvPr/>
        </p:nvSpPr>
        <p:spPr bwMode="auto">
          <a:xfrm>
            <a:off x="2667000" y="3810000"/>
            <a:ext cx="1414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only see</a:t>
            </a:r>
          </a:p>
          <a:p>
            <a:r>
              <a:rPr lang="en-US" sz="1800">
                <a:solidFill>
                  <a:srgbClr val="FF0000"/>
                </a:solidFill>
              </a:rPr>
              <a:t>my incoming</a:t>
            </a:r>
          </a:p>
          <a:p>
            <a:r>
              <a:rPr lang="en-US" sz="1800">
                <a:solidFill>
                  <a:srgbClr val="FF0000"/>
                </a:solidFill>
              </a:rPr>
              <a:t>messages</a:t>
            </a:r>
          </a:p>
        </p:txBody>
      </p:sp>
      <p:cxnSp>
        <p:nvCxnSpPr>
          <p:cNvPr id="44041" name="Straight Arrow Connector 65"/>
          <p:cNvCxnSpPr>
            <a:cxnSpLocks noChangeShapeType="1"/>
          </p:cNvCxnSpPr>
          <p:nvPr/>
        </p:nvCxnSpPr>
        <p:spPr bwMode="auto">
          <a:xfrm flipH="1" flipV="1">
            <a:off x="3048000" y="319881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grpSp>
        <p:nvGrpSpPr>
          <p:cNvPr id="170031" name="Group 47"/>
          <p:cNvGrpSpPr>
            <a:grpSpLocks/>
          </p:cNvGrpSpPr>
          <p:nvPr/>
        </p:nvGrpSpPr>
        <p:grpSpPr bwMode="auto">
          <a:xfrm>
            <a:off x="5094288" y="1930400"/>
            <a:ext cx="812800" cy="304800"/>
            <a:chOff x="3224" y="1216"/>
            <a:chExt cx="512" cy="192"/>
          </a:xfrm>
        </p:grpSpPr>
        <p:sp>
          <p:nvSpPr>
            <p:cNvPr id="44067" name="Text Box 34"/>
            <p:cNvSpPr txBox="1">
              <a:spLocks noChangeArrowheads="1"/>
            </p:cNvSpPr>
            <p:nvPr/>
          </p:nvSpPr>
          <p:spPr bwMode="auto">
            <a:xfrm>
              <a:off x="3224" y="1216"/>
              <a:ext cx="96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2</a:t>
              </a:r>
            </a:p>
          </p:txBody>
        </p:sp>
        <p:sp>
          <p:nvSpPr>
            <p:cNvPr id="44068" name="Text Box 45"/>
            <p:cNvSpPr txBox="1">
              <a:spLocks noChangeArrowheads="1"/>
            </p:cNvSpPr>
            <p:nvPr/>
          </p:nvSpPr>
          <p:spPr bwMode="auto">
            <a:xfrm>
              <a:off x="3640" y="1216"/>
              <a:ext cx="96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3</a:t>
              </a:r>
            </a:p>
          </p:txBody>
        </p:sp>
        <p:sp>
          <p:nvSpPr>
            <p:cNvPr id="170030" name="Text Box 46"/>
            <p:cNvSpPr txBox="1">
              <a:spLocks noChangeArrowheads="1"/>
            </p:cNvSpPr>
            <p:nvPr/>
          </p:nvSpPr>
          <p:spPr bwMode="auto">
            <a:xfrm>
              <a:off x="3440" y="1216"/>
              <a:ext cx="96" cy="19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dirty="0"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465138" y="838200"/>
            <a:ext cx="2147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>
                <a:solidFill>
                  <a:schemeClr val="tx2"/>
                </a:solidFill>
                <a:latin typeface="Garamond" pitchFamily="18" charset="0"/>
              </a:rPr>
              <a:t>Count the soldiers</a:t>
            </a:r>
          </a:p>
        </p:txBody>
      </p:sp>
      <p:sp>
        <p:nvSpPr>
          <p:cNvPr id="41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42B55E-82DA-4878-8F46-9039F18E0DF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453188"/>
            <a:ext cx="3990975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adapted from MacKay (2003) textbook</a:t>
            </a:r>
          </a:p>
        </p:txBody>
      </p:sp>
      <p:grpSp>
        <p:nvGrpSpPr>
          <p:cNvPr id="44046" name="Group 7"/>
          <p:cNvGrpSpPr>
            <a:grpSpLocks/>
          </p:cNvGrpSpPr>
          <p:nvPr/>
        </p:nvGrpSpPr>
        <p:grpSpPr bwMode="auto">
          <a:xfrm>
            <a:off x="762000" y="2722563"/>
            <a:ext cx="7772400" cy="1622425"/>
            <a:chOff x="480" y="1715"/>
            <a:chExt cx="4896" cy="1022"/>
          </a:xfrm>
        </p:grpSpPr>
        <p:grpSp>
          <p:nvGrpSpPr>
            <p:cNvPr id="44049" name="Group 8"/>
            <p:cNvGrpSpPr>
              <a:grpSpLocks/>
            </p:cNvGrpSpPr>
            <p:nvPr/>
          </p:nvGrpSpPr>
          <p:grpSpPr bwMode="auto">
            <a:xfrm>
              <a:off x="2332" y="1715"/>
              <a:ext cx="384" cy="1009"/>
              <a:chOff x="2332" y="1715"/>
              <a:chExt cx="384" cy="1009"/>
            </a:xfrm>
          </p:grpSpPr>
          <p:sp>
            <p:nvSpPr>
              <p:cNvPr id="44065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66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0" name="Group 11"/>
            <p:cNvGrpSpPr>
              <a:grpSpLocks/>
            </p:cNvGrpSpPr>
            <p:nvPr/>
          </p:nvGrpSpPr>
          <p:grpSpPr bwMode="auto">
            <a:xfrm>
              <a:off x="3264" y="1728"/>
              <a:ext cx="384" cy="1009"/>
              <a:chOff x="2332" y="1715"/>
              <a:chExt cx="384" cy="1009"/>
            </a:xfrm>
          </p:grpSpPr>
          <p:sp>
            <p:nvSpPr>
              <p:cNvPr id="44063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64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1" name="Group 14"/>
            <p:cNvGrpSpPr>
              <a:grpSpLocks/>
            </p:cNvGrpSpPr>
            <p:nvPr/>
          </p:nvGrpSpPr>
          <p:grpSpPr bwMode="auto">
            <a:xfrm>
              <a:off x="4128" y="1728"/>
              <a:ext cx="384" cy="1009"/>
              <a:chOff x="2332" y="1715"/>
              <a:chExt cx="384" cy="1009"/>
            </a:xfrm>
          </p:grpSpPr>
          <p:sp>
            <p:nvSpPr>
              <p:cNvPr id="44061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62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2" name="Group 17"/>
            <p:cNvGrpSpPr>
              <a:grpSpLocks/>
            </p:cNvGrpSpPr>
            <p:nvPr/>
          </p:nvGrpSpPr>
          <p:grpSpPr bwMode="auto">
            <a:xfrm>
              <a:off x="4992" y="1728"/>
              <a:ext cx="384" cy="1009"/>
              <a:chOff x="2332" y="1715"/>
              <a:chExt cx="384" cy="1009"/>
            </a:xfrm>
          </p:grpSpPr>
          <p:sp>
            <p:nvSpPr>
              <p:cNvPr id="44059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60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3" name="Group 20"/>
            <p:cNvGrpSpPr>
              <a:grpSpLocks/>
            </p:cNvGrpSpPr>
            <p:nvPr/>
          </p:nvGrpSpPr>
          <p:grpSpPr bwMode="auto">
            <a:xfrm>
              <a:off x="1392" y="1728"/>
              <a:ext cx="384" cy="1009"/>
              <a:chOff x="2332" y="1715"/>
              <a:chExt cx="384" cy="1009"/>
            </a:xfrm>
          </p:grpSpPr>
          <p:sp>
            <p:nvSpPr>
              <p:cNvPr id="44057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58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4" name="Group 23"/>
            <p:cNvGrpSpPr>
              <a:grpSpLocks/>
            </p:cNvGrpSpPr>
            <p:nvPr/>
          </p:nvGrpSpPr>
          <p:grpSpPr bwMode="auto">
            <a:xfrm>
              <a:off x="480" y="1728"/>
              <a:ext cx="384" cy="1009"/>
              <a:chOff x="2332" y="1715"/>
              <a:chExt cx="384" cy="1009"/>
            </a:xfrm>
          </p:grpSpPr>
          <p:sp>
            <p:nvSpPr>
              <p:cNvPr id="44055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56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4047" name="AutoShape 26"/>
          <p:cNvSpPr>
            <a:spLocks noChangeArrowheads="1"/>
          </p:cNvSpPr>
          <p:nvPr/>
        </p:nvSpPr>
        <p:spPr bwMode="auto">
          <a:xfrm>
            <a:off x="2828925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2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sp>
        <p:nvSpPr>
          <p:cNvPr id="44048" name="Freeform 85"/>
          <p:cNvSpPr>
            <a:spLocks noChangeArrowheads="1"/>
          </p:cNvSpPr>
          <p:nvPr/>
        </p:nvSpPr>
        <p:spPr bwMode="auto">
          <a:xfrm flipV="1">
            <a:off x="3352800" y="2743200"/>
            <a:ext cx="1295400" cy="1295400"/>
          </a:xfrm>
          <a:custGeom>
            <a:avLst/>
            <a:gdLst>
              <a:gd name="T0" fmla="*/ 97703 w 1298089"/>
              <a:gd name="T1" fmla="*/ 63589 h 1253266"/>
              <a:gd name="T2" fmla="*/ 172314 w 1298089"/>
              <a:gd name="T3" fmla="*/ 1259067 h 1253266"/>
              <a:gd name="T4" fmla="*/ 1131593 w 1298089"/>
              <a:gd name="T5" fmla="*/ 1271783 h 1253266"/>
              <a:gd name="T6" fmla="*/ 1099617 w 1298089"/>
              <a:gd name="T7" fmla="*/ 0 h 1253266"/>
              <a:gd name="T8" fmla="*/ 0 60000 65536"/>
              <a:gd name="T9" fmla="*/ 0 60000 65536"/>
              <a:gd name="T10" fmla="*/ 0 60000 65536"/>
              <a:gd name="T11" fmla="*/ 0 60000 65536"/>
              <a:gd name="T12" fmla="*/ 0 w 1298089"/>
              <a:gd name="T13" fmla="*/ 0 h 1253266"/>
              <a:gd name="T14" fmla="*/ 1298089 w 1298089"/>
              <a:gd name="T15" fmla="*/ 1253266 h 12532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8089" h="1253266">
                <a:moveTo>
                  <a:pt x="98611" y="53788"/>
                </a:moveTo>
                <a:cubicBezTo>
                  <a:pt x="49305" y="474233"/>
                  <a:pt x="0" y="894678"/>
                  <a:pt x="173915" y="1065007"/>
                </a:cubicBezTo>
                <a:cubicBezTo>
                  <a:pt x="347830" y="1235336"/>
                  <a:pt x="986117" y="1253266"/>
                  <a:pt x="1142103" y="1075765"/>
                </a:cubicBezTo>
                <a:cubicBezTo>
                  <a:pt x="1298089" y="898264"/>
                  <a:pt x="1203959" y="449132"/>
                  <a:pt x="1109830" y="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8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8" name="Title 4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Great Ideas in ML: Message Passing</a:t>
            </a:r>
          </a:p>
        </p:txBody>
      </p:sp>
      <p:cxnSp>
        <p:nvCxnSpPr>
          <p:cNvPr id="46082" name="Straight Arrow Connector 65"/>
          <p:cNvCxnSpPr>
            <a:cxnSpLocks noChangeShapeType="1"/>
          </p:cNvCxnSpPr>
          <p:nvPr/>
        </p:nvCxnSpPr>
        <p:spPr bwMode="auto">
          <a:xfrm>
            <a:off x="2895600" y="356552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46083" name="AutoShape 12"/>
          <p:cNvSpPr>
            <a:spLocks noChangeArrowheads="1"/>
          </p:cNvSpPr>
          <p:nvPr/>
        </p:nvSpPr>
        <p:spPr bwMode="auto">
          <a:xfrm>
            <a:off x="2667000" y="3794125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4 behind you</a:t>
            </a:r>
          </a:p>
        </p:txBody>
      </p:sp>
      <p:grpSp>
        <p:nvGrpSpPr>
          <p:cNvPr id="46084" name="Group 19"/>
          <p:cNvGrpSpPr>
            <a:grpSpLocks/>
          </p:cNvGrpSpPr>
          <p:nvPr/>
        </p:nvGrpSpPr>
        <p:grpSpPr bwMode="auto">
          <a:xfrm>
            <a:off x="762000" y="2722563"/>
            <a:ext cx="7772400" cy="1622425"/>
            <a:chOff x="480" y="1715"/>
            <a:chExt cx="4896" cy="1022"/>
          </a:xfrm>
        </p:grpSpPr>
        <p:grpSp>
          <p:nvGrpSpPr>
            <p:cNvPr id="46105" name="Group 20"/>
            <p:cNvGrpSpPr>
              <a:grpSpLocks/>
            </p:cNvGrpSpPr>
            <p:nvPr/>
          </p:nvGrpSpPr>
          <p:grpSpPr bwMode="auto">
            <a:xfrm>
              <a:off x="2332" y="1715"/>
              <a:ext cx="384" cy="1009"/>
              <a:chOff x="2332" y="1715"/>
              <a:chExt cx="384" cy="1009"/>
            </a:xfrm>
          </p:grpSpPr>
          <p:sp>
            <p:nvSpPr>
              <p:cNvPr id="46121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22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06" name="Group 23"/>
            <p:cNvGrpSpPr>
              <a:grpSpLocks/>
            </p:cNvGrpSpPr>
            <p:nvPr/>
          </p:nvGrpSpPr>
          <p:grpSpPr bwMode="auto">
            <a:xfrm>
              <a:off x="3264" y="1728"/>
              <a:ext cx="384" cy="1009"/>
              <a:chOff x="2332" y="1715"/>
              <a:chExt cx="384" cy="1009"/>
            </a:xfrm>
          </p:grpSpPr>
          <p:sp>
            <p:nvSpPr>
              <p:cNvPr id="46119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20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07" name="Group 26"/>
            <p:cNvGrpSpPr>
              <a:grpSpLocks/>
            </p:cNvGrpSpPr>
            <p:nvPr/>
          </p:nvGrpSpPr>
          <p:grpSpPr bwMode="auto">
            <a:xfrm>
              <a:off x="4128" y="1728"/>
              <a:ext cx="384" cy="1009"/>
              <a:chOff x="2332" y="1715"/>
              <a:chExt cx="384" cy="1009"/>
            </a:xfrm>
          </p:grpSpPr>
          <p:sp>
            <p:nvSpPr>
              <p:cNvPr id="46117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18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08" name="Group 29"/>
            <p:cNvGrpSpPr>
              <a:grpSpLocks/>
            </p:cNvGrpSpPr>
            <p:nvPr/>
          </p:nvGrpSpPr>
          <p:grpSpPr bwMode="auto">
            <a:xfrm>
              <a:off x="4992" y="1728"/>
              <a:ext cx="384" cy="1009"/>
              <a:chOff x="2332" y="1715"/>
              <a:chExt cx="384" cy="1009"/>
            </a:xfrm>
          </p:grpSpPr>
          <p:sp>
            <p:nvSpPr>
              <p:cNvPr id="46115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16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09" name="Group 32"/>
            <p:cNvGrpSpPr>
              <a:grpSpLocks/>
            </p:cNvGrpSpPr>
            <p:nvPr/>
          </p:nvGrpSpPr>
          <p:grpSpPr bwMode="auto">
            <a:xfrm>
              <a:off x="1392" y="1728"/>
              <a:ext cx="384" cy="1009"/>
              <a:chOff x="2332" y="1715"/>
              <a:chExt cx="384" cy="1009"/>
            </a:xfrm>
          </p:grpSpPr>
          <p:sp>
            <p:nvSpPr>
              <p:cNvPr id="46113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14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10" name="Group 35"/>
            <p:cNvGrpSpPr>
              <a:grpSpLocks/>
            </p:cNvGrpSpPr>
            <p:nvPr/>
          </p:nvGrpSpPr>
          <p:grpSpPr bwMode="auto">
            <a:xfrm>
              <a:off x="480" y="1728"/>
              <a:ext cx="384" cy="1009"/>
              <a:chOff x="2332" y="1715"/>
              <a:chExt cx="384" cy="1009"/>
            </a:xfrm>
          </p:grpSpPr>
          <p:sp>
            <p:nvSpPr>
              <p:cNvPr id="46111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12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6085" name="AutoShape 43"/>
          <p:cNvSpPr>
            <a:spLocks noChangeArrowheads="1"/>
          </p:cNvSpPr>
          <p:nvPr/>
        </p:nvSpPr>
        <p:spPr bwMode="auto">
          <a:xfrm>
            <a:off x="1295400" y="2041525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1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grpSp>
        <p:nvGrpSpPr>
          <p:cNvPr id="46086" name="Group 44"/>
          <p:cNvGrpSpPr>
            <a:grpSpLocks/>
          </p:cNvGrpSpPr>
          <p:nvPr/>
        </p:nvGrpSpPr>
        <p:grpSpPr bwMode="auto">
          <a:xfrm>
            <a:off x="1981200" y="1296988"/>
            <a:ext cx="773113" cy="1735137"/>
            <a:chOff x="2208" y="827"/>
            <a:chExt cx="487" cy="1093"/>
          </a:xfrm>
        </p:grpSpPr>
        <p:sp>
          <p:nvSpPr>
            <p:cNvPr id="46103" name="Line 35"/>
            <p:cNvSpPr>
              <a:spLocks noChangeShapeType="1"/>
            </p:cNvSpPr>
            <p:nvPr/>
          </p:nvSpPr>
          <p:spPr bwMode="auto">
            <a:xfrm flipV="1">
              <a:off x="2514" y="1200"/>
              <a:ext cx="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04" name="Rectangle 36"/>
            <p:cNvSpPr>
              <a:spLocks noChangeArrowheads="1"/>
            </p:cNvSpPr>
            <p:nvPr/>
          </p:nvSpPr>
          <p:spPr bwMode="auto">
            <a:xfrm flipV="1">
              <a:off x="2208" y="827"/>
              <a:ext cx="487" cy="388"/>
            </a:xfrm>
            <a:prstGeom prst="rect">
              <a:avLst/>
            </a:prstGeom>
            <a:solidFill>
              <a:srgbClr val="FFDE8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spAutoFit/>
            </a:bodyPr>
            <a:lstStyle/>
            <a:p>
              <a:r>
                <a:rPr lang="en-US" sz="2000"/>
                <a:t>there's</a:t>
              </a:r>
            </a:p>
            <a:p>
              <a:r>
                <a:rPr lang="en-US" sz="2000"/>
                <a:t>1 of me</a:t>
              </a:r>
            </a:p>
          </p:txBody>
        </p:sp>
      </p:grpSp>
      <p:sp>
        <p:nvSpPr>
          <p:cNvPr id="46087" name="Freeform 85"/>
          <p:cNvSpPr>
            <a:spLocks noChangeArrowheads="1"/>
          </p:cNvSpPr>
          <p:nvPr/>
        </p:nvSpPr>
        <p:spPr bwMode="auto">
          <a:xfrm flipV="1">
            <a:off x="1828800" y="2727325"/>
            <a:ext cx="1295400" cy="1295400"/>
          </a:xfrm>
          <a:custGeom>
            <a:avLst/>
            <a:gdLst>
              <a:gd name="T0" fmla="*/ 97703 w 1298089"/>
              <a:gd name="T1" fmla="*/ 63589 h 1253266"/>
              <a:gd name="T2" fmla="*/ 172314 w 1298089"/>
              <a:gd name="T3" fmla="*/ 1259067 h 1253266"/>
              <a:gd name="T4" fmla="*/ 1131593 w 1298089"/>
              <a:gd name="T5" fmla="*/ 1271783 h 1253266"/>
              <a:gd name="T6" fmla="*/ 1099617 w 1298089"/>
              <a:gd name="T7" fmla="*/ 0 h 1253266"/>
              <a:gd name="T8" fmla="*/ 0 60000 65536"/>
              <a:gd name="T9" fmla="*/ 0 60000 65536"/>
              <a:gd name="T10" fmla="*/ 0 60000 65536"/>
              <a:gd name="T11" fmla="*/ 0 60000 65536"/>
              <a:gd name="T12" fmla="*/ 0 w 1298089"/>
              <a:gd name="T13" fmla="*/ 0 h 1253266"/>
              <a:gd name="T14" fmla="*/ 1298089 w 1298089"/>
              <a:gd name="T15" fmla="*/ 1253266 h 12532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8089" h="1253266">
                <a:moveTo>
                  <a:pt x="98611" y="53788"/>
                </a:moveTo>
                <a:cubicBezTo>
                  <a:pt x="49305" y="474233"/>
                  <a:pt x="0" y="894678"/>
                  <a:pt x="173915" y="1065007"/>
                </a:cubicBezTo>
                <a:cubicBezTo>
                  <a:pt x="347830" y="1235336"/>
                  <a:pt x="986117" y="1253266"/>
                  <a:pt x="1142103" y="1075765"/>
                </a:cubicBezTo>
                <a:cubicBezTo>
                  <a:pt x="1298089" y="898264"/>
                  <a:pt x="1203959" y="449132"/>
                  <a:pt x="1109830" y="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46088" name="Text Box 55"/>
          <p:cNvSpPr txBox="1">
            <a:spLocks noChangeArrowheads="1"/>
          </p:cNvSpPr>
          <p:nvPr/>
        </p:nvSpPr>
        <p:spPr bwMode="auto">
          <a:xfrm>
            <a:off x="1143000" y="3794125"/>
            <a:ext cx="1414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only see</a:t>
            </a:r>
          </a:p>
          <a:p>
            <a:r>
              <a:rPr lang="en-US" sz="1800">
                <a:solidFill>
                  <a:srgbClr val="FF0000"/>
                </a:solidFill>
              </a:rPr>
              <a:t>my incoming</a:t>
            </a:r>
          </a:p>
          <a:p>
            <a:r>
              <a:rPr lang="en-US" sz="1800">
                <a:solidFill>
                  <a:srgbClr val="FF0000"/>
                </a:solidFill>
              </a:rPr>
              <a:t>messages</a:t>
            </a:r>
          </a:p>
        </p:txBody>
      </p:sp>
      <p:cxnSp>
        <p:nvCxnSpPr>
          <p:cNvPr id="46089" name="Straight Arrow Connector 65"/>
          <p:cNvCxnSpPr>
            <a:cxnSpLocks noChangeShapeType="1"/>
          </p:cNvCxnSpPr>
          <p:nvPr/>
        </p:nvCxnSpPr>
        <p:spPr bwMode="auto">
          <a:xfrm flipH="1" flipV="1">
            <a:off x="1524000" y="3182938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465138" y="838200"/>
            <a:ext cx="2147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>
                <a:solidFill>
                  <a:schemeClr val="tx2"/>
                </a:solidFill>
                <a:latin typeface="Garamond" pitchFamily="18" charset="0"/>
              </a:rPr>
              <a:t>Count the soldiers</a:t>
            </a:r>
          </a:p>
        </p:txBody>
      </p:sp>
      <p:sp>
        <p:nvSpPr>
          <p:cNvPr id="50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331E70-EBA0-47B9-B7C5-B8698D8D4D3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453188"/>
            <a:ext cx="3990975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adapted from MacKay (2003) textbook</a:t>
            </a:r>
          </a:p>
        </p:txBody>
      </p:sp>
      <p:sp>
        <p:nvSpPr>
          <p:cNvPr id="170014" name="AutoShape 30"/>
          <p:cNvSpPr>
            <a:spLocks noChangeArrowheads="1"/>
          </p:cNvSpPr>
          <p:nvPr/>
        </p:nvSpPr>
        <p:spPr bwMode="auto">
          <a:xfrm>
            <a:off x="4724400" y="1057275"/>
            <a:ext cx="2362200" cy="1676400"/>
          </a:xfrm>
          <a:prstGeom prst="cloudCallout">
            <a:avLst>
              <a:gd name="adj1" fmla="val -69556"/>
              <a:gd name="adj2" fmla="val 6770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Belief:</a:t>
            </a:r>
            <a:br>
              <a:rPr lang="en-US" sz="1800" dirty="0">
                <a:latin typeface="+mn-lt"/>
                <a:cs typeface="+mn-cs"/>
              </a:rPr>
            </a:br>
            <a:r>
              <a:rPr lang="en-US" sz="1800" dirty="0">
                <a:latin typeface="+mn-lt"/>
                <a:cs typeface="+mn-cs"/>
              </a:rPr>
              <a:t>Must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2 + 1 + 3 = 6 of us</a:t>
            </a:r>
          </a:p>
        </p:txBody>
      </p:sp>
      <p:grpSp>
        <p:nvGrpSpPr>
          <p:cNvPr id="46094" name="Group 47"/>
          <p:cNvGrpSpPr>
            <a:grpSpLocks/>
          </p:cNvGrpSpPr>
          <p:nvPr/>
        </p:nvGrpSpPr>
        <p:grpSpPr bwMode="auto">
          <a:xfrm>
            <a:off x="5094288" y="1930400"/>
            <a:ext cx="812800" cy="304800"/>
            <a:chOff x="3224" y="1216"/>
            <a:chExt cx="512" cy="192"/>
          </a:xfrm>
        </p:grpSpPr>
        <p:sp>
          <p:nvSpPr>
            <p:cNvPr id="46100" name="Text Box 34"/>
            <p:cNvSpPr txBox="1">
              <a:spLocks noChangeArrowheads="1"/>
            </p:cNvSpPr>
            <p:nvPr/>
          </p:nvSpPr>
          <p:spPr bwMode="auto">
            <a:xfrm>
              <a:off x="3224" y="1216"/>
              <a:ext cx="96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2</a:t>
              </a:r>
            </a:p>
          </p:txBody>
        </p:sp>
        <p:sp>
          <p:nvSpPr>
            <p:cNvPr id="46101" name="Text Box 45"/>
            <p:cNvSpPr txBox="1">
              <a:spLocks noChangeArrowheads="1"/>
            </p:cNvSpPr>
            <p:nvPr/>
          </p:nvSpPr>
          <p:spPr bwMode="auto">
            <a:xfrm>
              <a:off x="3640" y="1216"/>
              <a:ext cx="96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3</a:t>
              </a:r>
            </a:p>
          </p:txBody>
        </p:sp>
        <p:sp>
          <p:nvSpPr>
            <p:cNvPr id="2" name="Text Box 46"/>
            <p:cNvSpPr txBox="1">
              <a:spLocks noChangeArrowheads="1"/>
            </p:cNvSpPr>
            <p:nvPr/>
          </p:nvSpPr>
          <p:spPr bwMode="auto">
            <a:xfrm>
              <a:off x="3440" y="1216"/>
              <a:ext cx="96" cy="19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dirty="0"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3186113" y="1038225"/>
            <a:ext cx="2362200" cy="1676400"/>
          </a:xfrm>
          <a:prstGeom prst="cloudCallout">
            <a:avLst>
              <a:gd name="adj1" fmla="val -82995"/>
              <a:gd name="adj2" fmla="val 66477"/>
            </a:avLst>
          </a:prstGeom>
          <a:solidFill>
            <a:srgbClr val="FED46C"/>
          </a:solidFill>
          <a:ln w="9525">
            <a:solidFill>
              <a:srgbClr val="C58D0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/>
              <a:t>Belief:</a:t>
            </a:r>
            <a:br>
              <a:rPr lang="en-US" sz="1800"/>
            </a:br>
            <a:r>
              <a:rPr lang="en-US" sz="1800"/>
              <a:t>Must be</a:t>
            </a:r>
          </a:p>
          <a:p>
            <a:r>
              <a:rPr lang="en-US" sz="1800"/>
              <a:t>1 + 1 + 4 = 6 of us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3536950" y="1892300"/>
            <a:ext cx="812800" cy="274638"/>
            <a:chOff x="3224" y="1216"/>
            <a:chExt cx="512" cy="173"/>
          </a:xfrm>
        </p:grpSpPr>
        <p:sp>
          <p:nvSpPr>
            <p:cNvPr id="46097" name="Text Box 34"/>
            <p:cNvSpPr txBox="1">
              <a:spLocks noChangeArrowheads="1"/>
            </p:cNvSpPr>
            <p:nvPr/>
          </p:nvSpPr>
          <p:spPr bwMode="auto">
            <a:xfrm>
              <a:off x="3224" y="1216"/>
              <a:ext cx="96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1</a:t>
              </a:r>
            </a:p>
          </p:txBody>
        </p:sp>
        <p:sp>
          <p:nvSpPr>
            <p:cNvPr id="46098" name="Text Box 45"/>
            <p:cNvSpPr txBox="1">
              <a:spLocks noChangeArrowheads="1"/>
            </p:cNvSpPr>
            <p:nvPr/>
          </p:nvSpPr>
          <p:spPr bwMode="auto">
            <a:xfrm>
              <a:off x="3640" y="1216"/>
              <a:ext cx="96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4</a:t>
              </a:r>
            </a:p>
          </p:txBody>
        </p:sp>
        <p:sp>
          <p:nvSpPr>
            <p:cNvPr id="170030" name="Text Box 46"/>
            <p:cNvSpPr txBox="1">
              <a:spLocks noChangeArrowheads="1"/>
            </p:cNvSpPr>
            <p:nvPr/>
          </p:nvSpPr>
          <p:spPr bwMode="auto">
            <a:xfrm>
              <a:off x="3440" y="1216"/>
              <a:ext cx="96" cy="17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dirty="0"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46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48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48143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4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5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6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7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8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9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0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1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2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3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4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5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6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48157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58" name="Rectangle 15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9" name="Rectangle 16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60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Great Ideas in ML: Message Passing</a:t>
            </a: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 flipV="1">
            <a:off x="5334000" y="3505200"/>
            <a:ext cx="24765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4724400" y="2514600"/>
            <a:ext cx="381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5486400" y="2438400"/>
            <a:ext cx="533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AutoShape 37"/>
          <p:cNvSpPr>
            <a:spLocks noChangeArrowheads="1"/>
          </p:cNvSpPr>
          <p:nvPr/>
        </p:nvSpPr>
        <p:spPr bwMode="auto">
          <a:xfrm>
            <a:off x="3581400" y="2667000"/>
            <a:ext cx="1143000" cy="396875"/>
          </a:xfrm>
          <a:prstGeom prst="wedgeRoundRectCallout">
            <a:avLst>
              <a:gd name="adj1" fmla="val 20278"/>
              <a:gd name="adj2" fmla="val -137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</p:txBody>
      </p:sp>
      <p:sp>
        <p:nvSpPr>
          <p:cNvPr id="30758" name="AutoShape 38"/>
          <p:cNvSpPr>
            <a:spLocks noChangeArrowheads="1"/>
          </p:cNvSpPr>
          <p:nvPr/>
        </p:nvSpPr>
        <p:spPr bwMode="auto">
          <a:xfrm>
            <a:off x="5105400" y="1905000"/>
            <a:ext cx="1143000" cy="396875"/>
          </a:xfrm>
          <a:prstGeom prst="wedgeRoundRectCallout">
            <a:avLst>
              <a:gd name="adj1" fmla="val 44028"/>
              <a:gd name="adj2" fmla="val 7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30759" name="AutoShape 39"/>
          <p:cNvSpPr>
            <a:spLocks noChangeArrowheads="1"/>
          </p:cNvSpPr>
          <p:nvPr/>
        </p:nvSpPr>
        <p:spPr bwMode="auto">
          <a:xfrm>
            <a:off x="3810000" y="3641725"/>
            <a:ext cx="1371600" cy="625475"/>
          </a:xfrm>
          <a:prstGeom prst="wedgeRoundRectCallout">
            <a:avLst>
              <a:gd name="adj1" fmla="val 52431"/>
              <a:gd name="adj2" fmla="val -9974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11 here</a:t>
            </a:r>
          </a:p>
          <a:p>
            <a:pPr>
              <a:lnSpc>
                <a:spcPct val="80000"/>
              </a:lnSpc>
            </a:pPr>
            <a:r>
              <a:rPr lang="en-US" sz="1800"/>
              <a:t>(= 7+3+1)</a:t>
            </a:r>
          </a:p>
        </p:txBody>
      </p: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5683250" y="2971800"/>
            <a:ext cx="1239838" cy="342900"/>
            <a:chOff x="3580" y="1872"/>
            <a:chExt cx="781" cy="216"/>
          </a:xfrm>
        </p:grpSpPr>
        <p:sp>
          <p:nvSpPr>
            <p:cNvPr id="48141" name="Line 35"/>
            <p:cNvSpPr>
              <a:spLocks noChangeShapeType="1"/>
            </p:cNvSpPr>
            <p:nvPr/>
          </p:nvSpPr>
          <p:spPr bwMode="auto">
            <a:xfrm>
              <a:off x="3580" y="1957"/>
              <a:ext cx="216" cy="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2" name="Rectangle 36"/>
            <p:cNvSpPr>
              <a:spLocks noChangeArrowheads="1"/>
            </p:cNvSpPr>
            <p:nvPr/>
          </p:nvSpPr>
          <p:spPr bwMode="auto">
            <a:xfrm flipV="1">
              <a:off x="3792" y="1872"/>
              <a:ext cx="569" cy="216"/>
            </a:xfrm>
            <a:prstGeom prst="rect">
              <a:avLst/>
            </a:prstGeom>
            <a:solidFill>
              <a:srgbClr val="FFDE8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spAutoFit/>
            </a:bodyPr>
            <a:lstStyle/>
            <a:p>
              <a:r>
                <a:rPr lang="en-US" sz="1800"/>
                <a:t>1 of me</a:t>
              </a:r>
            </a:p>
          </p:txBody>
        </p:sp>
      </p:grpSp>
      <p:sp>
        <p:nvSpPr>
          <p:cNvPr id="48138" name="Rectangle 12"/>
          <p:cNvSpPr>
            <a:spLocks noChangeArrowheads="1"/>
          </p:cNvSpPr>
          <p:nvPr/>
        </p:nvSpPr>
        <p:spPr bwMode="auto">
          <a:xfrm>
            <a:off x="465138" y="838200"/>
            <a:ext cx="5900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>
                <a:solidFill>
                  <a:schemeClr val="tx2"/>
                </a:solidFill>
                <a:latin typeface="Garamond" pitchFamily="18" charset="0"/>
              </a:rPr>
              <a:t>Each soldier receives reports from all branches of tree</a:t>
            </a:r>
          </a:p>
        </p:txBody>
      </p:sp>
      <p:sp>
        <p:nvSpPr>
          <p:cNvPr id="3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801E31-7293-41DF-B9F5-676767BAB80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453188"/>
            <a:ext cx="3990975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adapted from MacKay (2003) textbook</a:t>
            </a:r>
          </a:p>
        </p:txBody>
      </p:sp>
    </p:spTree>
    <p:extLst>
      <p:ext uri="{BB962C8B-B14F-4D97-AF65-F5344CB8AC3E}">
        <p14:creationId xmlns:p14="http://schemas.microsoft.com/office/powerpoint/2010/main" val="278310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 animBg="1"/>
      <p:bldP spid="30754" grpId="1" animBg="1"/>
      <p:bldP spid="30754" grpId="2" animBg="1"/>
      <p:bldP spid="30755" grpId="0" animBg="1"/>
      <p:bldP spid="30756" grpId="0" animBg="1"/>
      <p:bldP spid="30757" grpId="0" animBg="1"/>
      <p:bldP spid="30758" grpId="0" animBg="1"/>
      <p:bldP spid="3075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2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50188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89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0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1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2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3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4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5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6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7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8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9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00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01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50202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3" name="Rectangle 18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04" name="Rectangle 19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05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Great Ideas in ML: Message Passing</a:t>
            </a:r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4692650" y="2613025"/>
            <a:ext cx="393700" cy="4540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H="1" flipV="1">
            <a:off x="5410200" y="3500438"/>
            <a:ext cx="198438" cy="4048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 flipH="1">
            <a:off x="5486400" y="2457450"/>
            <a:ext cx="533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AutoShape 27"/>
          <p:cNvSpPr>
            <a:spLocks noChangeArrowheads="1"/>
          </p:cNvSpPr>
          <p:nvPr/>
        </p:nvSpPr>
        <p:spPr bwMode="auto">
          <a:xfrm>
            <a:off x="4343400" y="3886200"/>
            <a:ext cx="1143000" cy="396875"/>
          </a:xfrm>
          <a:prstGeom prst="wedgeRoundRectCallout">
            <a:avLst>
              <a:gd name="adj1" fmla="val 60972"/>
              <a:gd name="adj2" fmla="val 600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6156" name="AutoShape 28"/>
          <p:cNvSpPr>
            <a:spLocks noChangeArrowheads="1"/>
          </p:cNvSpPr>
          <p:nvPr/>
        </p:nvSpPr>
        <p:spPr bwMode="auto">
          <a:xfrm>
            <a:off x="5105400" y="1905000"/>
            <a:ext cx="1143000" cy="396875"/>
          </a:xfrm>
          <a:prstGeom prst="wedgeRoundRectCallout">
            <a:avLst>
              <a:gd name="adj1" fmla="val 44028"/>
              <a:gd name="adj2" fmla="val 7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6157" name="AutoShape 29"/>
          <p:cNvSpPr>
            <a:spLocks noChangeArrowheads="1"/>
          </p:cNvSpPr>
          <p:nvPr/>
        </p:nvSpPr>
        <p:spPr bwMode="auto">
          <a:xfrm>
            <a:off x="3276600" y="2819400"/>
            <a:ext cx="1371600" cy="625475"/>
          </a:xfrm>
          <a:prstGeom prst="wedgeRoundRectCallout">
            <a:avLst>
              <a:gd name="adj1" fmla="val 90625"/>
              <a:gd name="adj2" fmla="val 25634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  <a:p>
            <a:pPr>
              <a:lnSpc>
                <a:spcPct val="80000"/>
              </a:lnSpc>
            </a:pPr>
            <a:r>
              <a:rPr lang="en-US" sz="1800"/>
              <a:t>(= 3+3+1)</a:t>
            </a:r>
          </a:p>
        </p:txBody>
      </p:sp>
      <p:sp>
        <p:nvSpPr>
          <p:cNvPr id="50185" name="Rectangle 12"/>
          <p:cNvSpPr>
            <a:spLocks noChangeArrowheads="1"/>
          </p:cNvSpPr>
          <p:nvPr/>
        </p:nvSpPr>
        <p:spPr bwMode="auto">
          <a:xfrm>
            <a:off x="465138" y="838200"/>
            <a:ext cx="5900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>
                <a:solidFill>
                  <a:schemeClr val="tx2"/>
                </a:solidFill>
                <a:latin typeface="Garamond" pitchFamily="18" charset="0"/>
              </a:rPr>
              <a:t>Each soldier receives reports from all branches of tree</a:t>
            </a:r>
          </a:p>
        </p:txBody>
      </p:sp>
      <p:sp>
        <p:nvSpPr>
          <p:cNvPr id="33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CDA4DA-A2E1-4A93-81DF-299D860C15F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453188"/>
            <a:ext cx="3990975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adapted from MacKay (2003) textbook</a:t>
            </a:r>
          </a:p>
        </p:txBody>
      </p:sp>
    </p:spTree>
    <p:extLst>
      <p:ext uri="{BB962C8B-B14F-4D97-AF65-F5344CB8AC3E}">
        <p14:creationId xmlns:p14="http://schemas.microsoft.com/office/powerpoint/2010/main" val="108933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2" grpId="0" animBg="1"/>
      <p:bldP spid="176152" grpId="1" animBg="1"/>
      <p:bldP spid="176152" grpId="2" animBg="1"/>
      <p:bldP spid="176153" grpId="0" animBg="1"/>
      <p:bldP spid="176154" grpId="0" animBg="1"/>
      <p:bldP spid="176155" grpId="0" animBg="1"/>
      <p:bldP spid="176156" grpId="0" animBg="1"/>
      <p:bldP spid="1761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2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52236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37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38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39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0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1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2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3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4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5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6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7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8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9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52250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1" name="Rectangle 18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52" name="Rectangle 19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53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174101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Great Ideas in ML: Message Passing</a:t>
            </a:r>
          </a:p>
        </p:txBody>
      </p:sp>
      <p:sp>
        <p:nvSpPr>
          <p:cNvPr id="174104" name="Line 24"/>
          <p:cNvSpPr>
            <a:spLocks noChangeShapeType="1"/>
          </p:cNvSpPr>
          <p:nvPr/>
        </p:nvSpPr>
        <p:spPr bwMode="auto">
          <a:xfrm flipH="1">
            <a:off x="5581650" y="2430463"/>
            <a:ext cx="495300" cy="3508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>
            <a:off x="4724400" y="2514600"/>
            <a:ext cx="381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 flipH="1" flipV="1">
            <a:off x="5410200" y="3505200"/>
            <a:ext cx="228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7" name="AutoShape 27"/>
          <p:cNvSpPr>
            <a:spLocks noChangeArrowheads="1"/>
          </p:cNvSpPr>
          <p:nvPr/>
        </p:nvSpPr>
        <p:spPr bwMode="auto">
          <a:xfrm>
            <a:off x="3581400" y="2667000"/>
            <a:ext cx="1143000" cy="396875"/>
          </a:xfrm>
          <a:prstGeom prst="wedgeRoundRectCallout">
            <a:avLst>
              <a:gd name="adj1" fmla="val 20278"/>
              <a:gd name="adj2" fmla="val -137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</p:txBody>
      </p:sp>
      <p:sp>
        <p:nvSpPr>
          <p:cNvPr id="174108" name="AutoShape 28"/>
          <p:cNvSpPr>
            <a:spLocks noChangeArrowheads="1"/>
          </p:cNvSpPr>
          <p:nvPr/>
        </p:nvSpPr>
        <p:spPr bwMode="auto">
          <a:xfrm>
            <a:off x="4267200" y="3810000"/>
            <a:ext cx="1143000" cy="396875"/>
          </a:xfrm>
          <a:prstGeom prst="wedgeRoundRectCallout">
            <a:avLst>
              <a:gd name="adj1" fmla="val 65278"/>
              <a:gd name="adj2" fmla="val 73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4109" name="AutoShape 29"/>
          <p:cNvSpPr>
            <a:spLocks noChangeArrowheads="1"/>
          </p:cNvSpPr>
          <p:nvPr/>
        </p:nvSpPr>
        <p:spPr bwMode="auto">
          <a:xfrm>
            <a:off x="4876800" y="1584325"/>
            <a:ext cx="1371600" cy="625475"/>
          </a:xfrm>
          <a:prstGeom prst="wedgeRoundRectCallout">
            <a:avLst>
              <a:gd name="adj1" fmla="val -12963"/>
              <a:gd name="adj2" fmla="val 16015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11 here</a:t>
            </a:r>
          </a:p>
          <a:p>
            <a:pPr>
              <a:lnSpc>
                <a:spcPct val="80000"/>
              </a:lnSpc>
            </a:pPr>
            <a:r>
              <a:rPr lang="en-US" sz="1800"/>
              <a:t>(= 7+3+1)</a:t>
            </a:r>
          </a:p>
        </p:txBody>
      </p:sp>
      <p:sp>
        <p:nvSpPr>
          <p:cNvPr id="52233" name="Rectangle 12"/>
          <p:cNvSpPr>
            <a:spLocks noChangeArrowheads="1"/>
          </p:cNvSpPr>
          <p:nvPr/>
        </p:nvSpPr>
        <p:spPr bwMode="auto">
          <a:xfrm>
            <a:off x="465138" y="838200"/>
            <a:ext cx="5900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>
                <a:solidFill>
                  <a:schemeClr val="tx2"/>
                </a:solidFill>
                <a:latin typeface="Garamond" pitchFamily="18" charset="0"/>
              </a:rPr>
              <a:t>Each soldier receives reports from all branches of tree</a:t>
            </a:r>
          </a:p>
        </p:txBody>
      </p:sp>
      <p:sp>
        <p:nvSpPr>
          <p:cNvPr id="33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FE4896-BF2A-49C6-8631-135D484A747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453188"/>
            <a:ext cx="3990975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adapted from MacKay (2003) textbook</a:t>
            </a:r>
          </a:p>
        </p:txBody>
      </p:sp>
    </p:spTree>
    <p:extLst>
      <p:ext uri="{BB962C8B-B14F-4D97-AF65-F5344CB8AC3E}">
        <p14:creationId xmlns:p14="http://schemas.microsoft.com/office/powerpoint/2010/main" val="208805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4" grpId="0" animBg="1"/>
      <p:bldP spid="174104" grpId="1" animBg="1"/>
      <p:bldP spid="174104" grpId="2" animBg="1"/>
      <p:bldP spid="174105" grpId="0" animBg="1"/>
      <p:bldP spid="174106" grpId="0" animBg="1"/>
      <p:bldP spid="174107" grpId="0" animBg="1"/>
      <p:bldP spid="174108" grpId="0" animBg="1"/>
      <p:bldP spid="17410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2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54285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86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87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88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89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0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1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2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3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4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5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6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7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8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54299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00" name="Rectangle 18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301" name="Rectangle 19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302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178197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Great Ideas in ML: Message Passing</a:t>
            </a:r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4724400" y="2514600"/>
            <a:ext cx="381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 flipH="1" flipV="1">
            <a:off x="5410200" y="3505200"/>
            <a:ext cx="228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203" name="AutoShape 27"/>
          <p:cNvSpPr>
            <a:spLocks noChangeArrowheads="1"/>
          </p:cNvSpPr>
          <p:nvPr/>
        </p:nvSpPr>
        <p:spPr bwMode="auto">
          <a:xfrm>
            <a:off x="3581400" y="2667000"/>
            <a:ext cx="1143000" cy="396875"/>
          </a:xfrm>
          <a:prstGeom prst="wedgeRoundRectCallout">
            <a:avLst>
              <a:gd name="adj1" fmla="val 20278"/>
              <a:gd name="adj2" fmla="val -137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</p:txBody>
      </p:sp>
      <p:sp>
        <p:nvSpPr>
          <p:cNvPr id="178204" name="AutoShape 28"/>
          <p:cNvSpPr>
            <a:spLocks noChangeArrowheads="1"/>
          </p:cNvSpPr>
          <p:nvPr/>
        </p:nvSpPr>
        <p:spPr bwMode="auto">
          <a:xfrm>
            <a:off x="4267200" y="3810000"/>
            <a:ext cx="1143000" cy="396875"/>
          </a:xfrm>
          <a:prstGeom prst="wedgeRoundRectCallout">
            <a:avLst>
              <a:gd name="adj1" fmla="val 65278"/>
              <a:gd name="adj2" fmla="val 73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H="1">
            <a:off x="5486400" y="2438400"/>
            <a:ext cx="533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207" name="AutoShape 31"/>
          <p:cNvSpPr>
            <a:spLocks noChangeArrowheads="1"/>
          </p:cNvSpPr>
          <p:nvPr/>
        </p:nvSpPr>
        <p:spPr bwMode="auto">
          <a:xfrm>
            <a:off x="5105400" y="1905000"/>
            <a:ext cx="1143000" cy="396875"/>
          </a:xfrm>
          <a:prstGeom prst="wedgeRoundRectCallout">
            <a:avLst>
              <a:gd name="adj1" fmla="val 44028"/>
              <a:gd name="adj2" fmla="val 7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8209" name="AutoShape 33"/>
          <p:cNvSpPr>
            <a:spLocks noChangeArrowheads="1"/>
          </p:cNvSpPr>
          <p:nvPr/>
        </p:nvSpPr>
        <p:spPr bwMode="auto">
          <a:xfrm>
            <a:off x="6248400" y="2971800"/>
            <a:ext cx="2362200" cy="1295400"/>
          </a:xfrm>
          <a:prstGeom prst="cloudCallout">
            <a:avLst>
              <a:gd name="adj1" fmla="val -71102"/>
              <a:gd name="adj2" fmla="val -3308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Belief: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Must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14 of us</a:t>
            </a:r>
          </a:p>
        </p:txBody>
      </p:sp>
      <p:sp>
        <p:nvSpPr>
          <p:cNvPr id="54282" name="Rectangle 12"/>
          <p:cNvSpPr>
            <a:spLocks noChangeArrowheads="1"/>
          </p:cNvSpPr>
          <p:nvPr/>
        </p:nvSpPr>
        <p:spPr bwMode="auto">
          <a:xfrm>
            <a:off x="465138" y="838200"/>
            <a:ext cx="5900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>
                <a:solidFill>
                  <a:schemeClr val="tx2"/>
                </a:solidFill>
                <a:latin typeface="Garamond" pitchFamily="18" charset="0"/>
              </a:rPr>
              <a:t>Each soldier receives reports from all branches of tree</a:t>
            </a:r>
          </a:p>
        </p:txBody>
      </p:sp>
      <p:sp>
        <p:nvSpPr>
          <p:cNvPr id="3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D6462F-26F6-4380-93E5-7F1E67D1B8B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453188"/>
            <a:ext cx="3990975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adapted from MacKay (2003) textbook</a:t>
            </a:r>
          </a:p>
        </p:txBody>
      </p:sp>
    </p:spTree>
    <p:extLst>
      <p:ext uri="{BB962C8B-B14F-4D97-AF65-F5344CB8AC3E}">
        <p14:creationId xmlns:p14="http://schemas.microsoft.com/office/powerpoint/2010/main" val="257262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1" grpId="0" animBg="1"/>
      <p:bldP spid="178202" grpId="0" animBg="1"/>
      <p:bldP spid="178203" grpId="0" animBg="1"/>
      <p:bldP spid="178204" grpId="0" animBg="1"/>
      <p:bldP spid="178206" grpId="0" animBg="1"/>
      <p:bldP spid="178207" grpId="0" animBg="1"/>
      <p:bldP spid="178209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45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Great Ideas in ML: Message Passing</a:t>
            </a:r>
          </a:p>
        </p:txBody>
      </p:sp>
      <p:sp>
        <p:nvSpPr>
          <p:cNvPr id="56322" name="Rectangle 12"/>
          <p:cNvSpPr>
            <a:spLocks noChangeArrowheads="1"/>
          </p:cNvSpPr>
          <p:nvPr/>
        </p:nvSpPr>
        <p:spPr bwMode="auto">
          <a:xfrm>
            <a:off x="465138" y="838200"/>
            <a:ext cx="5900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>
                <a:solidFill>
                  <a:schemeClr val="tx2"/>
                </a:solidFill>
                <a:latin typeface="Garamond" pitchFamily="18" charset="0"/>
              </a:rPr>
              <a:t>Each soldier receives reports from all branches of tree</a:t>
            </a:r>
          </a:p>
        </p:txBody>
      </p:sp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56335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36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37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38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39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0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1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2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3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4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5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6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7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8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56349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0" name="Rectangle 18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51" name="Rectangle 19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52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56324" name="Line 24"/>
          <p:cNvSpPr>
            <a:spLocks noChangeShapeType="1"/>
          </p:cNvSpPr>
          <p:nvPr/>
        </p:nvSpPr>
        <p:spPr bwMode="auto">
          <a:xfrm>
            <a:off x="4724400" y="2514600"/>
            <a:ext cx="381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25"/>
          <p:cNvSpPr>
            <a:spLocks noChangeShapeType="1"/>
          </p:cNvSpPr>
          <p:nvPr/>
        </p:nvSpPr>
        <p:spPr bwMode="auto">
          <a:xfrm flipH="1" flipV="1">
            <a:off x="5410200" y="3505200"/>
            <a:ext cx="228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AutoShape 26"/>
          <p:cNvSpPr>
            <a:spLocks noChangeArrowheads="1"/>
          </p:cNvSpPr>
          <p:nvPr/>
        </p:nvSpPr>
        <p:spPr bwMode="auto">
          <a:xfrm>
            <a:off x="3581400" y="2667000"/>
            <a:ext cx="1143000" cy="396875"/>
          </a:xfrm>
          <a:prstGeom prst="wedgeRoundRectCallout">
            <a:avLst>
              <a:gd name="adj1" fmla="val 20278"/>
              <a:gd name="adj2" fmla="val -137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</p:txBody>
      </p:sp>
      <p:sp>
        <p:nvSpPr>
          <p:cNvPr id="56327" name="AutoShape 27"/>
          <p:cNvSpPr>
            <a:spLocks noChangeArrowheads="1"/>
          </p:cNvSpPr>
          <p:nvPr/>
        </p:nvSpPr>
        <p:spPr bwMode="auto">
          <a:xfrm>
            <a:off x="4267200" y="3810000"/>
            <a:ext cx="1143000" cy="396875"/>
          </a:xfrm>
          <a:prstGeom prst="wedgeRoundRectCallout">
            <a:avLst>
              <a:gd name="adj1" fmla="val 65278"/>
              <a:gd name="adj2" fmla="val 73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56328" name="Line 28"/>
          <p:cNvSpPr>
            <a:spLocks noChangeShapeType="1"/>
          </p:cNvSpPr>
          <p:nvPr/>
        </p:nvSpPr>
        <p:spPr bwMode="auto">
          <a:xfrm flipH="1">
            <a:off x="5486400" y="2438400"/>
            <a:ext cx="533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AutoShape 29"/>
          <p:cNvSpPr>
            <a:spLocks noChangeArrowheads="1"/>
          </p:cNvSpPr>
          <p:nvPr/>
        </p:nvSpPr>
        <p:spPr bwMode="auto">
          <a:xfrm>
            <a:off x="5105400" y="1905000"/>
            <a:ext cx="1143000" cy="396875"/>
          </a:xfrm>
          <a:prstGeom prst="wedgeRoundRectCallout">
            <a:avLst>
              <a:gd name="adj1" fmla="val 44028"/>
              <a:gd name="adj2" fmla="val 7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80254" name="AutoShape 30"/>
          <p:cNvSpPr>
            <a:spLocks noChangeArrowheads="1"/>
          </p:cNvSpPr>
          <p:nvPr/>
        </p:nvSpPr>
        <p:spPr bwMode="auto">
          <a:xfrm>
            <a:off x="6248400" y="2971800"/>
            <a:ext cx="2362200" cy="1295400"/>
          </a:xfrm>
          <a:prstGeom prst="cloudCallout">
            <a:avLst>
              <a:gd name="adj1" fmla="val -71102"/>
              <a:gd name="adj2" fmla="val -3308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Belief:</a:t>
            </a:r>
            <a:br>
              <a:rPr lang="en-US" sz="1800">
                <a:latin typeface="+mn-lt"/>
                <a:cs typeface="+mn-cs"/>
              </a:rPr>
            </a:br>
            <a:r>
              <a:rPr lang="en-US" sz="1800">
                <a:latin typeface="+mn-lt"/>
                <a:cs typeface="+mn-cs"/>
              </a:rPr>
              <a:t>Must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14 of us</a:t>
            </a:r>
          </a:p>
        </p:txBody>
      </p:sp>
      <p:sp>
        <p:nvSpPr>
          <p:cNvPr id="180256" name="Line 32"/>
          <p:cNvSpPr>
            <a:spLocks noChangeShapeType="1"/>
          </p:cNvSpPr>
          <p:nvPr/>
        </p:nvSpPr>
        <p:spPr bwMode="auto">
          <a:xfrm flipV="1">
            <a:off x="2971800" y="5267325"/>
            <a:ext cx="3065463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257" name="Text Box 33"/>
          <p:cNvSpPr txBox="1">
            <a:spLocks noChangeArrowheads="1"/>
          </p:cNvSpPr>
          <p:nvPr/>
        </p:nvSpPr>
        <p:spPr bwMode="auto">
          <a:xfrm rot="-139922">
            <a:off x="3271838" y="5421313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99FF"/>
                </a:solidFill>
              </a:rPr>
              <a:t>wouldn't work correctly</a:t>
            </a:r>
            <a:br>
              <a:rPr lang="en-US" sz="1800">
                <a:solidFill>
                  <a:srgbClr val="6699FF"/>
                </a:solidFill>
              </a:rPr>
            </a:br>
            <a:r>
              <a:rPr lang="en-US" sz="1800">
                <a:solidFill>
                  <a:srgbClr val="6699FF"/>
                </a:solidFill>
              </a:rPr>
              <a:t>with a 'loopy' (cyclic) graph</a:t>
            </a:r>
          </a:p>
        </p:txBody>
      </p:sp>
      <p:sp>
        <p:nvSpPr>
          <p:cNvPr id="3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3DE5E4-67D5-423B-AE3E-EA1A4726FC7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453188"/>
            <a:ext cx="3990975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adapted from MacKay (2003) textbook</a:t>
            </a:r>
          </a:p>
        </p:txBody>
      </p:sp>
    </p:spTree>
    <p:extLst>
      <p:ext uri="{BB962C8B-B14F-4D97-AF65-F5344CB8AC3E}">
        <p14:creationId xmlns:p14="http://schemas.microsoft.com/office/powerpoint/2010/main" val="307684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56" grpId="0" animBg="1"/>
      <p:bldP spid="18025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Message Passing in Belief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5CC9D-C088-47AC-81E5-D52F92214F93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8371" name="Oval 165"/>
          <p:cNvSpPr>
            <a:spLocks noChangeArrowheads="1"/>
          </p:cNvSpPr>
          <p:nvPr/>
        </p:nvSpPr>
        <p:spPr bwMode="auto">
          <a:xfrm flipH="1">
            <a:off x="2082800" y="2973388"/>
            <a:ext cx="1155700" cy="11303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440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8372" name="Oval 163"/>
          <p:cNvSpPr>
            <a:spLocks noChangeArrowheads="1"/>
          </p:cNvSpPr>
          <p:nvPr/>
        </p:nvSpPr>
        <p:spPr bwMode="auto">
          <a:xfrm flipH="1">
            <a:off x="6972300" y="2627313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8373" name="Straight Connector 51"/>
          <p:cNvCxnSpPr>
            <a:cxnSpLocks noChangeShapeType="1"/>
          </p:cNvCxnSpPr>
          <p:nvPr/>
        </p:nvCxnSpPr>
        <p:spPr bwMode="auto">
          <a:xfrm flipH="1">
            <a:off x="3252788" y="3538538"/>
            <a:ext cx="2562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4" name="Rectangle 60"/>
          <p:cNvSpPr>
            <a:spLocks noChangeArrowheads="1"/>
          </p:cNvSpPr>
          <p:nvPr/>
        </p:nvSpPr>
        <p:spPr bwMode="auto">
          <a:xfrm flipH="1">
            <a:off x="5815013" y="3216275"/>
            <a:ext cx="652462" cy="652463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r>
              <a:rPr lang="el-GR" sz="3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Ψ</a:t>
            </a:r>
          </a:p>
        </p:txBody>
      </p:sp>
      <p:cxnSp>
        <p:nvCxnSpPr>
          <p:cNvPr id="58375" name="Straight Connector 77"/>
          <p:cNvCxnSpPr>
            <a:cxnSpLocks noChangeShapeType="1"/>
            <a:stCxn id="58376" idx="0"/>
          </p:cNvCxnSpPr>
          <p:nvPr/>
        </p:nvCxnSpPr>
        <p:spPr bwMode="auto">
          <a:xfrm flipH="1" flipV="1">
            <a:off x="2662238" y="4076700"/>
            <a:ext cx="4762" cy="3524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6" name="Rectangle 78"/>
          <p:cNvSpPr>
            <a:spLocks noChangeArrowheads="1"/>
          </p:cNvSpPr>
          <p:nvPr/>
        </p:nvSpPr>
        <p:spPr bwMode="auto">
          <a:xfrm flipH="1">
            <a:off x="2533650" y="4443413"/>
            <a:ext cx="265113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377" name="Straight Connector 46"/>
          <p:cNvCxnSpPr>
            <a:cxnSpLocks noChangeShapeType="1"/>
          </p:cNvCxnSpPr>
          <p:nvPr/>
        </p:nvCxnSpPr>
        <p:spPr bwMode="auto">
          <a:xfrm>
            <a:off x="1654175" y="3538538"/>
            <a:ext cx="4222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8" name="Rectangle 47"/>
          <p:cNvSpPr>
            <a:spLocks noChangeArrowheads="1"/>
          </p:cNvSpPr>
          <p:nvPr/>
        </p:nvSpPr>
        <p:spPr bwMode="auto">
          <a:xfrm>
            <a:off x="1389063" y="3398838"/>
            <a:ext cx="265112" cy="265112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Ctr="1"/>
          <a:lstStyle/>
          <a:p>
            <a:pPr algn="ctr"/>
            <a:endParaRPr lang="en-US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379" name="Group 36"/>
          <p:cNvGrpSpPr>
            <a:grpSpLocks/>
          </p:cNvGrpSpPr>
          <p:nvPr/>
        </p:nvGrpSpPr>
        <p:grpSpPr bwMode="auto">
          <a:xfrm>
            <a:off x="695325" y="3187700"/>
            <a:ext cx="693738" cy="519113"/>
            <a:chOff x="419" y="1642"/>
            <a:chExt cx="437" cy="327"/>
          </a:xfrm>
        </p:grpSpPr>
        <p:sp>
          <p:nvSpPr>
            <p:cNvPr id="58433" name="Text Box 28"/>
            <p:cNvSpPr txBox="1">
              <a:spLocks noChangeArrowheads="1"/>
            </p:cNvSpPr>
            <p:nvPr/>
          </p:nvSpPr>
          <p:spPr bwMode="auto">
            <a:xfrm flipH="1">
              <a:off x="419" y="1642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/>
                <a:t>…</a:t>
              </a:r>
            </a:p>
          </p:txBody>
        </p:sp>
        <p:sp>
          <p:nvSpPr>
            <p:cNvPr id="58434" name="Line 29"/>
            <p:cNvSpPr>
              <a:spLocks noChangeShapeType="1"/>
            </p:cNvSpPr>
            <p:nvPr/>
          </p:nvSpPr>
          <p:spPr bwMode="auto">
            <a:xfrm flipH="1">
              <a:off x="759" y="1855"/>
              <a:ext cx="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0" name="Line 30"/>
          <p:cNvSpPr>
            <a:spLocks noChangeShapeType="1"/>
          </p:cNvSpPr>
          <p:nvPr/>
        </p:nvSpPr>
        <p:spPr bwMode="auto">
          <a:xfrm rot="5400000" flipH="1">
            <a:off x="2609056" y="4771232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Text Box 31"/>
          <p:cNvSpPr txBox="1">
            <a:spLocks noChangeArrowheads="1"/>
          </p:cNvSpPr>
          <p:nvPr/>
        </p:nvSpPr>
        <p:spPr bwMode="auto">
          <a:xfrm flipH="1">
            <a:off x="2498725" y="4986338"/>
            <a:ext cx="6111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58382" name="Line 32"/>
          <p:cNvSpPr>
            <a:spLocks noChangeShapeType="1"/>
          </p:cNvSpPr>
          <p:nvPr/>
        </p:nvSpPr>
        <p:spPr bwMode="auto">
          <a:xfrm flipV="1">
            <a:off x="6467475" y="2973388"/>
            <a:ext cx="509588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33"/>
          <p:cNvSpPr>
            <a:spLocks noChangeShapeType="1"/>
          </p:cNvSpPr>
          <p:nvPr/>
        </p:nvSpPr>
        <p:spPr bwMode="auto">
          <a:xfrm>
            <a:off x="6486525" y="3895725"/>
            <a:ext cx="509588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Oval 163"/>
          <p:cNvSpPr>
            <a:spLocks noChangeArrowheads="1"/>
          </p:cNvSpPr>
          <p:nvPr/>
        </p:nvSpPr>
        <p:spPr bwMode="auto">
          <a:xfrm flipH="1">
            <a:off x="6991350" y="3932238"/>
            <a:ext cx="514350" cy="51752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8385" name="Text Box 38"/>
          <p:cNvSpPr txBox="1">
            <a:spLocks noChangeArrowheads="1"/>
          </p:cNvSpPr>
          <p:nvPr/>
        </p:nvSpPr>
        <p:spPr bwMode="auto">
          <a:xfrm flipH="1">
            <a:off x="7708900" y="251777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58386" name="Line 39"/>
          <p:cNvSpPr>
            <a:spLocks noChangeShapeType="1"/>
          </p:cNvSpPr>
          <p:nvPr/>
        </p:nvSpPr>
        <p:spPr bwMode="auto">
          <a:xfrm flipH="1">
            <a:off x="7497763" y="2867025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Text Box 40"/>
          <p:cNvSpPr txBox="1">
            <a:spLocks noChangeArrowheads="1"/>
          </p:cNvSpPr>
          <p:nvPr/>
        </p:nvSpPr>
        <p:spPr bwMode="auto">
          <a:xfrm flipH="1">
            <a:off x="7747000" y="38227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58388" name="Line 41"/>
          <p:cNvSpPr>
            <a:spLocks noChangeShapeType="1"/>
          </p:cNvSpPr>
          <p:nvPr/>
        </p:nvSpPr>
        <p:spPr bwMode="auto">
          <a:xfrm flipH="1">
            <a:off x="7535863" y="4171950"/>
            <a:ext cx="15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625" name="Group 49"/>
          <p:cNvGrpSpPr>
            <a:grpSpLocks/>
          </p:cNvGrpSpPr>
          <p:nvPr/>
        </p:nvGrpSpPr>
        <p:grpSpPr bwMode="auto">
          <a:xfrm>
            <a:off x="3043238" y="2257425"/>
            <a:ext cx="2389187" cy="993775"/>
            <a:chOff x="1917" y="1536"/>
            <a:chExt cx="1505" cy="626"/>
          </a:xfrm>
        </p:grpSpPr>
        <p:sp>
          <p:nvSpPr>
            <p:cNvPr id="58431" name="Line 24"/>
            <p:cNvSpPr>
              <a:spLocks noChangeShapeType="1"/>
            </p:cNvSpPr>
            <p:nvPr/>
          </p:nvSpPr>
          <p:spPr bwMode="auto">
            <a:xfrm>
              <a:off x="2323" y="2162"/>
              <a:ext cx="960" cy="0"/>
            </a:xfrm>
            <a:prstGeom prst="line">
              <a:avLst/>
            </a:prstGeom>
            <a:noFill/>
            <a:ln w="38100">
              <a:solidFill>
                <a:srgbClr val="84AA3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2" name="AutoShape 44"/>
            <p:cNvSpPr>
              <a:spLocks noChangeArrowheads="1"/>
            </p:cNvSpPr>
            <p:nvPr/>
          </p:nvSpPr>
          <p:spPr bwMode="auto">
            <a:xfrm>
              <a:off x="1917" y="1536"/>
              <a:ext cx="1505" cy="491"/>
            </a:xfrm>
            <a:prstGeom prst="wedgeRoundRectCallout">
              <a:avLst>
                <a:gd name="adj1" fmla="val -44819"/>
                <a:gd name="adj2" fmla="val 70366"/>
                <a:gd name="adj3" fmla="val 16667"/>
              </a:avLst>
            </a:prstGeom>
            <a:noFill/>
            <a:ln w="9525">
              <a:solidFill>
                <a:srgbClr val="84AA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r>
                <a:rPr lang="en-US" sz="2000">
                  <a:solidFill>
                    <a:srgbClr val="84AA33"/>
                  </a:solidFill>
                </a:rPr>
                <a:t>My other factors think I’m a noun</a:t>
              </a:r>
            </a:p>
          </p:txBody>
        </p:sp>
      </p:grpSp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3500438" y="3797300"/>
            <a:ext cx="2389187" cy="1292225"/>
            <a:chOff x="2205" y="2506"/>
            <a:chExt cx="1505" cy="814"/>
          </a:xfrm>
        </p:grpSpPr>
        <p:sp>
          <p:nvSpPr>
            <p:cNvPr id="58429" name="Line 24"/>
            <p:cNvSpPr>
              <a:spLocks noChangeShapeType="1"/>
            </p:cNvSpPr>
            <p:nvPr/>
          </p:nvSpPr>
          <p:spPr bwMode="auto">
            <a:xfrm flipH="1" flipV="1">
              <a:off x="2344" y="2506"/>
              <a:ext cx="960" cy="0"/>
            </a:xfrm>
            <a:prstGeom prst="line">
              <a:avLst/>
            </a:prstGeom>
            <a:noFill/>
            <a:ln w="38100">
              <a:solidFill>
                <a:srgbClr val="84AA3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0" name="AutoShape 48"/>
            <p:cNvSpPr>
              <a:spLocks noChangeArrowheads="1"/>
            </p:cNvSpPr>
            <p:nvPr/>
          </p:nvSpPr>
          <p:spPr bwMode="auto">
            <a:xfrm flipH="1">
              <a:off x="2205" y="2641"/>
              <a:ext cx="1505" cy="679"/>
            </a:xfrm>
            <a:prstGeom prst="wedgeRoundRectCallout">
              <a:avLst>
                <a:gd name="adj1" fmla="val -45282"/>
                <a:gd name="adj2" fmla="val -72389"/>
                <a:gd name="adj3" fmla="val 16667"/>
              </a:avLst>
            </a:prstGeom>
            <a:noFill/>
            <a:ln w="9525">
              <a:solidFill>
                <a:srgbClr val="84AA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84AA33"/>
                  </a:solidFill>
                </a:rPr>
                <a:t>But my other variables and I think you’re a verb</a:t>
              </a:r>
            </a:p>
          </p:txBody>
        </p:sp>
      </p:grpSp>
      <p:graphicFrame>
        <p:nvGraphicFramePr>
          <p:cNvPr id="42038" name="Group 54"/>
          <p:cNvGraphicFramePr>
            <a:graphicFrameLocks noGrp="1"/>
          </p:cNvGraphicFramePr>
          <p:nvPr/>
        </p:nvGraphicFramePr>
        <p:xfrm>
          <a:off x="4122738" y="1441450"/>
          <a:ext cx="533400" cy="808355"/>
        </p:xfrm>
        <a:graphic>
          <a:graphicData uri="http://schemas.openxmlformats.org/drawingml/2006/table">
            <a:tbl>
              <a:tblPr/>
              <a:tblGrid>
                <a:gridCol w="298450"/>
                <a:gridCol w="2349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v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51" name="Group 75"/>
          <p:cNvGraphicFramePr>
            <a:graphicFrameLocks noGrp="1"/>
          </p:cNvGraphicFramePr>
          <p:nvPr/>
        </p:nvGraphicFramePr>
        <p:xfrm>
          <a:off x="4419600" y="5076825"/>
          <a:ext cx="533400" cy="798830"/>
        </p:xfrm>
        <a:graphic>
          <a:graphicData uri="http://schemas.openxmlformats.org/drawingml/2006/table">
            <a:tbl>
              <a:tblPr/>
              <a:tblGrid>
                <a:gridCol w="304800"/>
                <a:gridCol w="2286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v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42040" name="Line 24"/>
          <p:cNvSpPr>
            <a:spLocks noChangeShapeType="1"/>
          </p:cNvSpPr>
          <p:nvPr/>
        </p:nvSpPr>
        <p:spPr bwMode="auto">
          <a:xfrm>
            <a:off x="1447800" y="3248025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2" name="Line 24"/>
          <p:cNvSpPr>
            <a:spLocks noChangeShapeType="1"/>
          </p:cNvSpPr>
          <p:nvPr/>
        </p:nvSpPr>
        <p:spPr bwMode="auto">
          <a:xfrm rot="-5400000">
            <a:off x="2086768" y="4390232"/>
            <a:ext cx="525463" cy="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3" name="Line 24"/>
          <p:cNvSpPr>
            <a:spLocks noChangeShapeType="1"/>
          </p:cNvSpPr>
          <p:nvPr/>
        </p:nvSpPr>
        <p:spPr bwMode="auto">
          <a:xfrm flipH="1">
            <a:off x="6548438" y="3143250"/>
            <a:ext cx="423862" cy="2286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4" name="Line 24"/>
          <p:cNvSpPr>
            <a:spLocks noChangeShapeType="1"/>
          </p:cNvSpPr>
          <p:nvPr/>
        </p:nvSpPr>
        <p:spPr bwMode="auto">
          <a:xfrm flipH="1" flipV="1">
            <a:off x="6396038" y="4048125"/>
            <a:ext cx="423862" cy="2286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1503363" y="1000125"/>
            <a:ext cx="1295400" cy="1295400"/>
          </a:xfrm>
          <a:prstGeom prst="cloudCallout">
            <a:avLst>
              <a:gd name="adj1" fmla="val 17278"/>
              <a:gd name="adj2" fmla="val 94852"/>
            </a:avLst>
          </a:prstGeom>
          <a:solidFill>
            <a:srgbClr val="FED46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4205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93828"/>
              </p:ext>
            </p:extLst>
          </p:nvPr>
        </p:nvGraphicFramePr>
        <p:xfrm>
          <a:off x="1770063" y="1228725"/>
          <a:ext cx="685800" cy="822960"/>
        </p:xfrm>
        <a:graphic>
          <a:graphicData uri="http://schemas.openxmlformats.org/drawingml/2006/table">
            <a:tbl>
              <a:tblPr/>
              <a:tblGrid>
                <a:gridCol w="304800"/>
                <a:gridCol w="381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v </a:t>
                      </a:r>
                    </a:p>
                  </a:txBody>
                  <a:tcPr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n</a:t>
                      </a:r>
                    </a:p>
                  </a:txBody>
                  <a:tcPr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cs typeface="Rockwell"/>
                        </a:rPr>
                        <a:t>a</a:t>
                      </a:r>
                    </a:p>
                  </a:txBody>
                  <a:tcPr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</a:tr>
            </a:tbl>
          </a:graphicData>
        </a:graphic>
      </p:graphicFrame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230188" y="6026150"/>
            <a:ext cx="8387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i="1" dirty="0">
                <a:solidFill>
                  <a:schemeClr val="folHlink"/>
                </a:solidFill>
              </a:rPr>
              <a:t>Both</a:t>
            </a:r>
            <a:r>
              <a:rPr lang="en-US" sz="2400" dirty="0">
                <a:solidFill>
                  <a:schemeClr val="folHlink"/>
                </a:solidFill>
              </a:rPr>
              <a:t> of these messages judge the possible values of variable </a:t>
            </a:r>
            <a:r>
              <a:rPr lang="en-US" sz="2400" i="1" dirty="0">
                <a:solidFill>
                  <a:schemeClr val="folHlink"/>
                </a:solidFill>
                <a:latin typeface="Times New Roman"/>
                <a:cs typeface="Times New Roman"/>
              </a:rPr>
              <a:t>X</a:t>
            </a:r>
            <a:r>
              <a:rPr lang="en-US" sz="2400" dirty="0">
                <a:solidFill>
                  <a:schemeClr val="folHlink"/>
                </a:solidFill>
              </a:rPr>
              <a:t>.</a:t>
            </a:r>
          </a:p>
          <a:p>
            <a:pPr defTabSz="914400"/>
            <a:r>
              <a:rPr lang="en-US" sz="2400" dirty="0">
                <a:solidFill>
                  <a:schemeClr val="folHlink"/>
                </a:solidFill>
              </a:rPr>
              <a:t>Their product = belief at </a:t>
            </a:r>
            <a:r>
              <a:rPr lang="en-US" sz="2400" i="1" dirty="0">
                <a:solidFill>
                  <a:schemeClr val="folHlink"/>
                </a:solidFill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dirty="0">
                <a:solidFill>
                  <a:schemeClr val="folHlink"/>
                </a:solidFill>
              </a:rPr>
              <a:t>= product of all 3 messages to </a:t>
            </a:r>
            <a:r>
              <a:rPr lang="en-US" sz="2400" i="1" dirty="0">
                <a:solidFill>
                  <a:schemeClr val="folHlink"/>
                </a:solidFill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solidFill>
                  <a:schemeClr val="folHlink"/>
                </a:solidFill>
              </a:rPr>
              <a:t>.</a:t>
            </a:r>
            <a:endParaRPr lang="en-US" sz="2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1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"/>
                                        <p:tgtEl>
                                          <p:spTgt spid="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0" grpId="0" animBg="1"/>
      <p:bldP spid="42042" grpId="0" animBg="1"/>
      <p:bldP spid="42043" grpId="0" animBg="1"/>
      <p:bldP spid="42044" grpId="0" animBg="1"/>
      <p:bldP spid="81922" grpId="0" animBg="1"/>
      <p:bldP spid="4205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Sum-Product Belief Propagation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244BB5-19BB-4595-AE8D-B29B86EED3D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59395" name="Group 15"/>
          <p:cNvGrpSpPr>
            <a:grpSpLocks/>
          </p:cNvGrpSpPr>
          <p:nvPr/>
        </p:nvGrpSpPr>
        <p:grpSpPr bwMode="auto">
          <a:xfrm>
            <a:off x="365125" y="1023938"/>
            <a:ext cx="7997825" cy="5005387"/>
            <a:chOff x="457200" y="997096"/>
            <a:chExt cx="8225709" cy="4872608"/>
          </a:xfrm>
        </p:grpSpPr>
        <p:grpSp>
          <p:nvGrpSpPr>
            <p:cNvPr id="59490" name="Group 9"/>
            <p:cNvGrpSpPr>
              <a:grpSpLocks/>
            </p:cNvGrpSpPr>
            <p:nvPr/>
          </p:nvGrpSpPr>
          <p:grpSpPr bwMode="auto">
            <a:xfrm>
              <a:off x="968571" y="1422452"/>
              <a:ext cx="7714338" cy="4447252"/>
              <a:chOff x="972462" y="1605523"/>
              <a:chExt cx="7703278" cy="477541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72137" y="1605121"/>
                <a:ext cx="3855877" cy="23879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72137" y="3993029"/>
                <a:ext cx="3855877" cy="2387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819863" y="1605121"/>
                <a:ext cx="3855877" cy="23879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9863" y="3993029"/>
                <a:ext cx="3855877" cy="2387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7200" y="1422452"/>
              <a:ext cx="511371" cy="2223626"/>
            </a:xfrm>
            <a:prstGeom prst="rect">
              <a:avLst/>
            </a:prstGeom>
            <a:noFill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atin typeface="+mn-lt"/>
                  <a:cs typeface="+mn-cs"/>
                </a:rPr>
                <a:t>Beliefs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8421" y="3646078"/>
              <a:ext cx="511371" cy="2223626"/>
            </a:xfrm>
            <a:prstGeom prst="rect">
              <a:avLst/>
            </a:prstGeom>
            <a:noFill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atin typeface="+mn-lt"/>
                  <a:cs typeface="+mn-cs"/>
                </a:rPr>
                <a:t>Messages</a:t>
              </a:r>
            </a:p>
          </p:txBody>
        </p:sp>
        <p:sp>
          <p:nvSpPr>
            <p:cNvPr id="59493" name="TextBox 12"/>
            <p:cNvSpPr txBox="1">
              <a:spLocks noChangeArrowheads="1"/>
            </p:cNvSpPr>
            <p:nvPr/>
          </p:nvSpPr>
          <p:spPr bwMode="auto">
            <a:xfrm>
              <a:off x="968571" y="997096"/>
              <a:ext cx="3861060" cy="42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1"/>
                <a:t>Variables</a:t>
              </a:r>
            </a:p>
          </p:txBody>
        </p:sp>
        <p:sp>
          <p:nvSpPr>
            <p:cNvPr id="59494" name="TextBox 14"/>
            <p:cNvSpPr txBox="1">
              <a:spLocks noChangeArrowheads="1"/>
            </p:cNvSpPr>
            <p:nvPr/>
          </p:nvSpPr>
          <p:spPr bwMode="auto">
            <a:xfrm>
              <a:off x="4821849" y="997097"/>
              <a:ext cx="3861060" cy="42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1"/>
                <a:t>Factors</a:t>
              </a:r>
            </a:p>
          </p:txBody>
        </p:sp>
      </p:grpSp>
      <p:grpSp>
        <p:nvGrpSpPr>
          <p:cNvPr id="59396" name="Group 310"/>
          <p:cNvGrpSpPr>
            <a:grpSpLocks/>
          </p:cNvGrpSpPr>
          <p:nvPr/>
        </p:nvGrpSpPr>
        <p:grpSpPr bwMode="auto">
          <a:xfrm>
            <a:off x="4654550" y="3790950"/>
            <a:ext cx="3656013" cy="2028825"/>
            <a:chOff x="4655276" y="3790948"/>
            <a:chExt cx="3655520" cy="2028227"/>
          </a:xfrm>
        </p:grpSpPr>
        <p:sp>
          <p:nvSpPr>
            <p:cNvPr id="136" name="Oval 135"/>
            <p:cNvSpPr/>
            <p:nvPr/>
          </p:nvSpPr>
          <p:spPr>
            <a:xfrm>
              <a:off x="6237801" y="4287690"/>
              <a:ext cx="541264" cy="5491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482" y="5404960"/>
              <a:ext cx="265076" cy="265034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8" name="Straight Connector 137"/>
            <p:cNvCxnSpPr>
              <a:stCxn id="136" idx="4"/>
              <a:endCxn id="137" idx="0"/>
            </p:cNvCxnSpPr>
            <p:nvPr/>
          </p:nvCxnSpPr>
          <p:spPr>
            <a:xfrm>
              <a:off x="6507639" y="4836803"/>
              <a:ext cx="1587" cy="568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474" name="Group 138"/>
            <p:cNvGrpSpPr>
              <a:grpSpLocks/>
            </p:cNvGrpSpPr>
            <p:nvPr/>
          </p:nvGrpSpPr>
          <p:grpSpPr bwMode="auto"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152" name="Straight Connector 151"/>
              <p:cNvCxnSpPr>
                <a:stCxn id="137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2210686" y="5469362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37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75" name="Group 139"/>
            <p:cNvGrpSpPr>
              <a:grpSpLocks/>
            </p:cNvGrpSpPr>
            <p:nvPr/>
          </p:nvGrpSpPr>
          <p:grpSpPr bwMode="auto"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3345037" y="5600120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76" name="Group 140"/>
            <p:cNvGrpSpPr>
              <a:grpSpLocks/>
            </p:cNvGrpSpPr>
            <p:nvPr/>
          </p:nvGrpSpPr>
          <p:grpSpPr bwMode="auto"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3345037" y="5596879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Oval 141"/>
            <p:cNvSpPr/>
            <p:nvPr/>
          </p:nvSpPr>
          <p:spPr>
            <a:xfrm>
              <a:off x="5164795" y="5258953"/>
              <a:ext cx="539677" cy="5491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3" name="Straight Connector 142"/>
            <p:cNvCxnSpPr>
              <a:stCxn id="142" idx="6"/>
              <a:endCxn id="137" idx="1"/>
            </p:cNvCxnSpPr>
            <p:nvPr/>
          </p:nvCxnSpPr>
          <p:spPr>
            <a:xfrm>
              <a:off x="5704473" y="5533509"/>
              <a:ext cx="673009" cy="3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7261599" y="5271649"/>
              <a:ext cx="541265" cy="54752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5" name="Straight Connector 144"/>
            <p:cNvCxnSpPr>
              <a:stCxn id="137" idx="3"/>
              <a:endCxn id="144" idx="2"/>
            </p:cNvCxnSpPr>
            <p:nvPr/>
          </p:nvCxnSpPr>
          <p:spPr>
            <a:xfrm>
              <a:off x="6642558" y="5536683"/>
              <a:ext cx="619042" cy="793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397" name="Group 289"/>
          <p:cNvGrpSpPr>
            <a:grpSpLocks/>
          </p:cNvGrpSpPr>
          <p:nvPr/>
        </p:nvGrpSpPr>
        <p:grpSpPr bwMode="auto">
          <a:xfrm>
            <a:off x="920750" y="3825875"/>
            <a:ext cx="3609975" cy="1973263"/>
            <a:chOff x="920829" y="3825274"/>
            <a:chExt cx="3609756" cy="1974166"/>
          </a:xfrm>
        </p:grpSpPr>
        <p:sp>
          <p:nvSpPr>
            <p:cNvPr id="212" name="Oval 211"/>
            <p:cNvSpPr/>
            <p:nvPr/>
          </p:nvSpPr>
          <p:spPr>
            <a:xfrm>
              <a:off x="2487597" y="5251501"/>
              <a:ext cx="541304" cy="54793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625701" y="4341448"/>
              <a:ext cx="265097" cy="26364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4" name="Straight Connector 213"/>
            <p:cNvCxnSpPr>
              <a:stCxn id="212" idx="0"/>
              <a:endCxn id="213" idx="2"/>
            </p:cNvCxnSpPr>
            <p:nvPr/>
          </p:nvCxnSpPr>
          <p:spPr>
            <a:xfrm flipV="1">
              <a:off x="2757456" y="4605094"/>
              <a:ext cx="0" cy="64640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2" idx="6"/>
              <a:endCxn id="216" idx="1"/>
            </p:cNvCxnSpPr>
            <p:nvPr/>
          </p:nvCxnSpPr>
          <p:spPr>
            <a:xfrm flipV="1">
              <a:off x="3028901" y="5523089"/>
              <a:ext cx="731794" cy="158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3760695" y="5391265"/>
              <a:ext cx="265096" cy="26523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431973" y="5392854"/>
              <a:ext cx="265097" cy="26523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8" name="Straight Connector 217"/>
            <p:cNvCxnSpPr>
              <a:stCxn id="212" idx="2"/>
              <a:endCxn id="217" idx="3"/>
            </p:cNvCxnSpPr>
            <p:nvPr/>
          </p:nvCxnSpPr>
          <p:spPr>
            <a:xfrm flipH="1">
              <a:off x="1697070" y="5524676"/>
              <a:ext cx="79052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459" name="Group 218"/>
            <p:cNvGrpSpPr>
              <a:grpSpLocks/>
            </p:cNvGrpSpPr>
            <p:nvPr/>
          </p:nvGrpSpPr>
          <p:grpSpPr bwMode="auto"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228" name="Straight Connector 227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H="1">
                <a:off x="2210686" y="5481100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60" name="Group 219"/>
            <p:cNvGrpSpPr>
              <a:grpSpLocks/>
            </p:cNvGrpSpPr>
            <p:nvPr/>
          </p:nvGrpSpPr>
          <p:grpSpPr bwMode="auto"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>
                <a:off x="3345037" y="5599423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61" name="Group 220"/>
            <p:cNvGrpSpPr>
              <a:grpSpLocks/>
            </p:cNvGrpSpPr>
            <p:nvPr/>
          </p:nvGrpSpPr>
          <p:grpSpPr bwMode="auto"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3345037" y="560053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3" name="Straight Arrow Connector 262"/>
          <p:cNvCxnSpPr/>
          <p:nvPr/>
        </p:nvCxnSpPr>
        <p:spPr>
          <a:xfrm>
            <a:off x="1825625" y="5418138"/>
            <a:ext cx="593725" cy="3175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399" name="Group 290"/>
          <p:cNvGrpSpPr>
            <a:grpSpLocks/>
          </p:cNvGrpSpPr>
          <p:nvPr/>
        </p:nvGrpSpPr>
        <p:grpSpPr bwMode="auto">
          <a:xfrm>
            <a:off x="927100" y="1531938"/>
            <a:ext cx="3609975" cy="1974850"/>
            <a:chOff x="920829" y="3825274"/>
            <a:chExt cx="3609756" cy="1974166"/>
          </a:xfrm>
        </p:grpSpPr>
        <p:sp>
          <p:nvSpPr>
            <p:cNvPr id="292" name="Oval 291"/>
            <p:cNvSpPr/>
            <p:nvPr/>
          </p:nvSpPr>
          <p:spPr>
            <a:xfrm>
              <a:off x="2487597" y="5251942"/>
              <a:ext cx="541304" cy="54749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2625701" y="4341032"/>
              <a:ext cx="265097" cy="26502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94" name="Straight Connector 293"/>
            <p:cNvCxnSpPr>
              <a:stCxn id="292" idx="0"/>
              <a:endCxn id="293" idx="2"/>
            </p:cNvCxnSpPr>
            <p:nvPr/>
          </p:nvCxnSpPr>
          <p:spPr>
            <a:xfrm flipV="1">
              <a:off x="2757456" y="4606053"/>
              <a:ext cx="0" cy="64588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92" idx="6"/>
              <a:endCxn id="296" idx="1"/>
            </p:cNvCxnSpPr>
            <p:nvPr/>
          </p:nvCxnSpPr>
          <p:spPr>
            <a:xfrm flipV="1">
              <a:off x="3028901" y="5523311"/>
              <a:ext cx="731794" cy="158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Rectangle 295"/>
            <p:cNvSpPr/>
            <p:nvPr/>
          </p:nvSpPr>
          <p:spPr>
            <a:xfrm>
              <a:off x="3760695" y="5391593"/>
              <a:ext cx="265096" cy="26502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431973" y="5393181"/>
              <a:ext cx="265097" cy="2650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98" name="Straight Connector 297"/>
            <p:cNvCxnSpPr>
              <a:stCxn id="292" idx="2"/>
              <a:endCxn id="297" idx="3"/>
            </p:cNvCxnSpPr>
            <p:nvPr/>
          </p:nvCxnSpPr>
          <p:spPr>
            <a:xfrm flipH="1">
              <a:off x="1697070" y="5524897"/>
              <a:ext cx="79052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440" name="Group 298"/>
            <p:cNvGrpSpPr>
              <a:grpSpLocks/>
            </p:cNvGrpSpPr>
            <p:nvPr/>
          </p:nvGrpSpPr>
          <p:grpSpPr bwMode="auto"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H="1">
                <a:off x="2210686" y="547052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41" name="Group 299"/>
            <p:cNvGrpSpPr>
              <a:grpSpLocks/>
            </p:cNvGrpSpPr>
            <p:nvPr/>
          </p:nvGrpSpPr>
          <p:grpSpPr bwMode="auto"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05" name="Straight Connector 304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H="1">
                <a:off x="3345037" y="559895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42" name="Group 300"/>
            <p:cNvGrpSpPr>
              <a:grpSpLocks/>
            </p:cNvGrpSpPr>
            <p:nvPr/>
          </p:nvGrpSpPr>
          <p:grpSpPr bwMode="auto"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H="1">
                <a:off x="3345037" y="5600792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400" name="Group 311"/>
          <p:cNvGrpSpPr>
            <a:grpSpLocks/>
          </p:cNvGrpSpPr>
          <p:nvPr/>
        </p:nvGrpSpPr>
        <p:grpSpPr bwMode="auto">
          <a:xfrm>
            <a:off x="4667250" y="1498600"/>
            <a:ext cx="3654425" cy="2027238"/>
            <a:chOff x="4655276" y="3790948"/>
            <a:chExt cx="3655520" cy="2028227"/>
          </a:xfrm>
        </p:grpSpPr>
        <p:sp>
          <p:nvSpPr>
            <p:cNvPr id="313" name="Oval 312"/>
            <p:cNvSpPr/>
            <p:nvPr/>
          </p:nvSpPr>
          <p:spPr>
            <a:xfrm>
              <a:off x="6236900" y="4288078"/>
              <a:ext cx="541500" cy="54795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376642" y="5404635"/>
              <a:ext cx="265192" cy="265242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15" name="Straight Connector 314"/>
            <p:cNvCxnSpPr>
              <a:stCxn id="313" idx="4"/>
              <a:endCxn id="314" idx="0"/>
            </p:cNvCxnSpPr>
            <p:nvPr/>
          </p:nvCxnSpPr>
          <p:spPr>
            <a:xfrm>
              <a:off x="6508444" y="4836033"/>
              <a:ext cx="1587" cy="5686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417" name="Group 315"/>
            <p:cNvGrpSpPr>
              <a:grpSpLocks/>
            </p:cNvGrpSpPr>
            <p:nvPr/>
          </p:nvGrpSpPr>
          <p:grpSpPr bwMode="auto"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329" name="Straight Connector 328"/>
              <p:cNvCxnSpPr>
                <a:stCxn id="314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flipH="1">
                <a:off x="2210686" y="5470973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>
                <a:stCxn id="314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18" name="Group 316"/>
            <p:cNvGrpSpPr>
              <a:grpSpLocks/>
            </p:cNvGrpSpPr>
            <p:nvPr/>
          </p:nvGrpSpPr>
          <p:grpSpPr bwMode="auto"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flipH="1">
                <a:off x="3345037" y="5598501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19" name="Group 317"/>
            <p:cNvGrpSpPr>
              <a:grpSpLocks/>
            </p:cNvGrpSpPr>
            <p:nvPr/>
          </p:nvGrpSpPr>
          <p:grpSpPr bwMode="auto"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flipH="1">
                <a:off x="3345037" y="560267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9" name="Oval 318"/>
            <p:cNvSpPr/>
            <p:nvPr/>
          </p:nvSpPr>
          <p:spPr>
            <a:xfrm>
              <a:off x="5163428" y="5260102"/>
              <a:ext cx="541500" cy="54795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0" name="Straight Connector 319"/>
            <p:cNvCxnSpPr>
              <a:stCxn id="319" idx="6"/>
              <a:endCxn id="314" idx="1"/>
            </p:cNvCxnSpPr>
            <p:nvPr/>
          </p:nvCxnSpPr>
          <p:spPr>
            <a:xfrm>
              <a:off x="5704928" y="5533286"/>
              <a:ext cx="671713" cy="31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/>
            <p:cNvSpPr/>
            <p:nvPr/>
          </p:nvSpPr>
          <p:spPr>
            <a:xfrm>
              <a:off x="7261145" y="5271220"/>
              <a:ext cx="541499" cy="54795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2" name="Straight Connector 321"/>
            <p:cNvCxnSpPr>
              <a:stCxn id="314" idx="3"/>
              <a:endCxn id="321" idx="2"/>
            </p:cNvCxnSpPr>
            <p:nvPr/>
          </p:nvCxnSpPr>
          <p:spPr>
            <a:xfrm>
              <a:off x="6641834" y="5536462"/>
              <a:ext cx="619311" cy="794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2" name="Straight Arrow Connector 331"/>
          <p:cNvCxnSpPr/>
          <p:nvPr/>
        </p:nvCxnSpPr>
        <p:spPr>
          <a:xfrm>
            <a:off x="2868613" y="4711700"/>
            <a:ext cx="0" cy="528638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1835150" y="3122613"/>
            <a:ext cx="593725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2879725" y="2416175"/>
            <a:ext cx="0" cy="528638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3057525" y="3121025"/>
            <a:ext cx="593725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/>
          <p:nvPr/>
        </p:nvCxnSpPr>
        <p:spPr>
          <a:xfrm>
            <a:off x="3119438" y="5399088"/>
            <a:ext cx="595312" cy="158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803900" y="3148013"/>
            <a:ext cx="503238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6596063" y="2614613"/>
            <a:ext cx="0" cy="4381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 flipH="1">
            <a:off x="6694488" y="3157538"/>
            <a:ext cx="503237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783263" y="5443538"/>
            <a:ext cx="503237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/>
          <p:nvPr/>
        </p:nvCxnSpPr>
        <p:spPr>
          <a:xfrm>
            <a:off x="6599238" y="4921250"/>
            <a:ext cx="0" cy="4381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/>
          <p:nvPr/>
        </p:nvCxnSpPr>
        <p:spPr>
          <a:xfrm>
            <a:off x="6767513" y="5413375"/>
            <a:ext cx="501650" cy="1588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9" name="AutoShape 180"/>
          <p:cNvSpPr>
            <a:spLocks noChangeArrowheads="1"/>
          </p:cNvSpPr>
          <p:nvPr/>
        </p:nvSpPr>
        <p:spPr bwMode="auto">
          <a:xfrm>
            <a:off x="3049588" y="3303588"/>
            <a:ext cx="487362" cy="422275"/>
          </a:xfrm>
          <a:prstGeom prst="cloudCallout">
            <a:avLst>
              <a:gd name="adj1" fmla="val -75816"/>
              <a:gd name="adj2" fmla="val -5004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350" name="AutoShape 180"/>
          <p:cNvSpPr>
            <a:spLocks noChangeArrowheads="1"/>
          </p:cNvSpPr>
          <p:nvPr/>
        </p:nvSpPr>
        <p:spPr bwMode="auto">
          <a:xfrm>
            <a:off x="6756400" y="3298825"/>
            <a:ext cx="488950" cy="423863"/>
          </a:xfrm>
          <a:prstGeom prst="cloudCallout">
            <a:avLst>
              <a:gd name="adj1" fmla="val -75816"/>
              <a:gd name="adj2" fmla="val -5004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23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/>
      <p:bldP spid="35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73"/>
          <p:cNvGrpSpPr>
            <a:grpSpLocks/>
          </p:cNvGrpSpPr>
          <p:nvPr/>
        </p:nvGrpSpPr>
        <p:grpSpPr bwMode="auto">
          <a:xfrm>
            <a:off x="1704975" y="1214438"/>
            <a:ext cx="5702300" cy="3117850"/>
            <a:chOff x="920829" y="3825274"/>
            <a:chExt cx="3609756" cy="1974166"/>
          </a:xfrm>
        </p:grpSpPr>
        <p:sp>
          <p:nvSpPr>
            <p:cNvPr id="75" name="Oval 74"/>
            <p:cNvSpPr/>
            <p:nvPr/>
          </p:nvSpPr>
          <p:spPr>
            <a:xfrm>
              <a:off x="2487536" y="5251619"/>
              <a:ext cx="540659" cy="5478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625213" y="4340929"/>
              <a:ext cx="265305" cy="26536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7" name="Straight Connector 76"/>
            <p:cNvCxnSpPr>
              <a:stCxn id="75" idx="0"/>
              <a:endCxn id="76" idx="2"/>
            </p:cNvCxnSpPr>
            <p:nvPr/>
          </p:nvCxnSpPr>
          <p:spPr>
            <a:xfrm flipV="1">
              <a:off x="2757865" y="4606296"/>
              <a:ext cx="0" cy="6453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5" idx="6"/>
              <a:endCxn id="79" idx="1"/>
            </p:cNvCxnSpPr>
            <p:nvPr/>
          </p:nvCxnSpPr>
          <p:spPr>
            <a:xfrm flipV="1">
              <a:off x="3028195" y="5523016"/>
              <a:ext cx="731599" cy="20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759794" y="5391338"/>
              <a:ext cx="265305" cy="26436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432345" y="5392343"/>
              <a:ext cx="265305" cy="26536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1" name="Straight Connector 80"/>
            <p:cNvCxnSpPr>
              <a:stCxn id="75" idx="2"/>
              <a:endCxn id="80" idx="3"/>
            </p:cNvCxnSpPr>
            <p:nvPr/>
          </p:nvCxnSpPr>
          <p:spPr>
            <a:xfrm flipH="1">
              <a:off x="1697650" y="5525027"/>
              <a:ext cx="789885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448" name="Group 81"/>
            <p:cNvGrpSpPr>
              <a:grpSpLocks/>
            </p:cNvGrpSpPr>
            <p:nvPr/>
          </p:nvGrpSpPr>
          <p:grpSpPr bwMode="auto"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2210686" y="5468572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449" name="Group 82"/>
            <p:cNvGrpSpPr>
              <a:grpSpLocks/>
            </p:cNvGrpSpPr>
            <p:nvPr/>
          </p:nvGrpSpPr>
          <p:grpSpPr bwMode="auto"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345037" y="5600579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450" name="Group 83"/>
            <p:cNvGrpSpPr>
              <a:grpSpLocks/>
            </p:cNvGrpSpPr>
            <p:nvPr/>
          </p:nvGrpSpPr>
          <p:grpSpPr bwMode="auto"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3345037" y="559938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Straight Arrow Connector 101"/>
          <p:cNvCxnSpPr/>
          <p:nvPr/>
        </p:nvCxnSpPr>
        <p:spPr>
          <a:xfrm>
            <a:off x="3138488" y="3725863"/>
            <a:ext cx="938212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787900" y="2611438"/>
            <a:ext cx="0" cy="83343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5068888" y="3724275"/>
            <a:ext cx="938212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2" name="Table 151"/>
          <p:cNvGraphicFramePr>
            <a:graphicFrameLocks noGrp="1"/>
          </p:cNvGraphicFramePr>
          <p:nvPr/>
        </p:nvGraphicFramePr>
        <p:xfrm>
          <a:off x="3244358" y="2742319"/>
          <a:ext cx="727418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Sum</a:t>
            </a:r>
            <a:r>
              <a:rPr lang="en-US" dirty="0" smtClean="0"/>
              <a:t>-Product </a:t>
            </a:r>
            <a:r>
              <a:rPr lang="en-US" dirty="0"/>
              <a:t>Belief Propagation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5521C8-DD95-4BB4-8A28-65A4FB1E3F0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4947709" y="2046266"/>
          <a:ext cx="727418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37" name="Table 236"/>
          <p:cNvGraphicFramePr>
            <a:graphicFrameLocks noGrp="1"/>
          </p:cNvGraphicFramePr>
          <p:nvPr/>
        </p:nvGraphicFramePr>
        <p:xfrm>
          <a:off x="5825716" y="2782426"/>
          <a:ext cx="727418" cy="77876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080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Cloud Callout 9"/>
          <p:cNvSpPr/>
          <p:nvPr/>
        </p:nvSpPr>
        <p:spPr>
          <a:xfrm>
            <a:off x="4962525" y="4046538"/>
            <a:ext cx="828675" cy="1106487"/>
          </a:xfrm>
          <a:prstGeom prst="cloudCallout">
            <a:avLst>
              <a:gd name="adj1" fmla="val -71408"/>
              <a:gd name="adj2" fmla="val -4781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44078" name="Group 46"/>
          <p:cNvGraphicFramePr>
            <a:graphicFrameLocks noGrp="1"/>
          </p:cNvGraphicFramePr>
          <p:nvPr/>
        </p:nvGraphicFramePr>
        <p:xfrm>
          <a:off x="5033963" y="4162425"/>
          <a:ext cx="727075" cy="787400"/>
        </p:xfrm>
        <a:graphic>
          <a:graphicData uri="http://schemas.openxmlformats.org/drawingml/2006/table">
            <a:tbl>
              <a:tblPr/>
              <a:tblGrid>
                <a:gridCol w="363537"/>
                <a:gridCol w="363538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ea typeface="Rockwell"/>
                          <a:cs typeface="Rockwell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ea typeface="Rockwell"/>
                          <a:cs typeface="Rockwell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/>
                          <a:ea typeface="Rockwell"/>
                          <a:cs typeface="Rockwell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642938" y="1023938"/>
            <a:ext cx="3246437" cy="43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n-cs"/>
              </a:rPr>
              <a:t>Variable Belief</a:t>
            </a:r>
          </a:p>
        </p:txBody>
      </p:sp>
      <p:grpSp>
        <p:nvGrpSpPr>
          <p:cNvPr id="60438" name="Group 37"/>
          <p:cNvGrpSpPr>
            <a:grpSpLocks/>
          </p:cNvGrpSpPr>
          <p:nvPr/>
        </p:nvGrpSpPr>
        <p:grpSpPr bwMode="auto">
          <a:xfrm>
            <a:off x="2498725" y="5387975"/>
            <a:ext cx="4206875" cy="1093788"/>
            <a:chOff x="1823167" y="4697111"/>
            <a:chExt cx="2136379" cy="555701"/>
          </a:xfrm>
        </p:grpSpPr>
        <p:pic>
          <p:nvPicPr>
            <p:cNvPr id="60439" name="Picture 38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4754256"/>
              <a:ext cx="19526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823167" y="4697111"/>
              <a:ext cx="2136379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04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Sampling from a Joint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5D936-24E9-4E29-85F7-FE8D155779A2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-34925" y="5526088"/>
            <a:ext cx="8697913" cy="1208087"/>
            <a:chOff x="-46350" y="2349603"/>
            <a:chExt cx="8698419" cy="1208034"/>
          </a:xfrm>
        </p:grpSpPr>
        <p:grpSp>
          <p:nvGrpSpPr>
            <p:cNvPr id="36905" name="Group 67"/>
            <p:cNvGrpSpPr>
              <a:grpSpLocks/>
            </p:cNvGrpSpPr>
            <p:nvPr/>
          </p:nvGrpSpPr>
          <p:grpSpPr bwMode="auto">
            <a:xfrm>
              <a:off x="1391508" y="3223775"/>
              <a:ext cx="7260561" cy="333862"/>
              <a:chOff x="492120" y="3950977"/>
              <a:chExt cx="8067290" cy="370958"/>
            </a:xfrm>
          </p:grpSpPr>
          <p:sp>
            <p:nvSpPr>
              <p:cNvPr id="36933" name="TextBox 95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36934" name="TextBox 96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36935" name="TextBox 97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36936" name="TextBox 98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36937" name="TextBox 99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60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1731753" y="2351190"/>
              <a:ext cx="487391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71" idx="4"/>
              <a:endCxn id="89" idx="0"/>
            </p:cNvCxnSpPr>
            <p:nvPr/>
          </p:nvCxnSpPr>
          <p:spPr>
            <a:xfrm>
              <a:off x="1974656" y="2844881"/>
              <a:ext cx="1587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6"/>
              <a:endCxn id="75" idx="2"/>
            </p:cNvCxnSpPr>
            <p:nvPr/>
          </p:nvCxnSpPr>
          <p:spPr>
            <a:xfrm>
              <a:off x="2219145" y="2598829"/>
              <a:ext cx="1000183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2598579" y="2467073"/>
              <a:ext cx="239727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219328" y="2351190"/>
              <a:ext cx="487390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4"/>
              <a:endCxn id="90" idx="0"/>
            </p:cNvCxnSpPr>
            <p:nvPr/>
          </p:nvCxnSpPr>
          <p:spPr>
            <a:xfrm>
              <a:off x="3463817" y="2844881"/>
              <a:ext cx="1587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5" idx="6"/>
              <a:endCxn id="79" idx="2"/>
            </p:cNvCxnSpPr>
            <p:nvPr/>
          </p:nvCxnSpPr>
          <p:spPr>
            <a:xfrm flipV="1">
              <a:off x="3706718" y="2595654"/>
              <a:ext cx="1023998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087740" y="2467073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730716" y="2349603"/>
              <a:ext cx="485803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79" idx="4"/>
              <a:endCxn id="91" idx="0"/>
            </p:cNvCxnSpPr>
            <p:nvPr/>
          </p:nvCxnSpPr>
          <p:spPr>
            <a:xfrm>
              <a:off x="4973617" y="2843293"/>
              <a:ext cx="0" cy="1349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6"/>
              <a:endCxn id="83" idx="2"/>
            </p:cNvCxnSpPr>
            <p:nvPr/>
          </p:nvCxnSpPr>
          <p:spPr>
            <a:xfrm>
              <a:off x="5216519" y="2595654"/>
              <a:ext cx="1008121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597541" y="246548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6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24640" y="2351190"/>
              <a:ext cx="487391" cy="49369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>
              <a:stCxn id="83" idx="4"/>
              <a:endCxn id="92" idx="0"/>
            </p:cNvCxnSpPr>
            <p:nvPr/>
          </p:nvCxnSpPr>
          <p:spPr>
            <a:xfrm>
              <a:off x="6469129" y="2844881"/>
              <a:ext cx="1588" cy="1333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6"/>
              <a:endCxn id="87" idx="2"/>
            </p:cNvCxnSpPr>
            <p:nvPr/>
          </p:nvCxnSpPr>
          <p:spPr>
            <a:xfrm flipV="1">
              <a:off x="6712031" y="2595654"/>
              <a:ext cx="1000183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093053" y="2467073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712214" y="2349603"/>
              <a:ext cx="487390" cy="49369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>
              <a:stCxn id="87" idx="4"/>
              <a:endCxn id="93" idx="0"/>
            </p:cNvCxnSpPr>
            <p:nvPr/>
          </p:nvCxnSpPr>
          <p:spPr>
            <a:xfrm>
              <a:off x="7956704" y="2843293"/>
              <a:ext cx="1587" cy="1349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1857174" y="2978225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44747" y="2978225"/>
              <a:ext cx="239727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54548" y="297822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50060" y="2978225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839222" y="2978225"/>
              <a:ext cx="238139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809363" y="2597242"/>
              <a:ext cx="919215" cy="317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1149108" y="2481359"/>
              <a:ext cx="239726" cy="23811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21971" y="2351190"/>
              <a:ext cx="487391" cy="493691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0</a:t>
              </a:r>
              <a:endParaRPr lang="en-US" sz="16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932" name="TextBox 104"/>
            <p:cNvSpPr txBox="1">
              <a:spLocks noChangeArrowheads="1"/>
            </p:cNvSpPr>
            <p:nvPr/>
          </p:nvSpPr>
          <p:spPr bwMode="auto">
            <a:xfrm>
              <a:off x="-46350" y="2924169"/>
              <a:ext cx="1316384" cy="32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>
                  <a:latin typeface="Rockwell"/>
                  <a:ea typeface="Rockwell"/>
                  <a:cs typeface="Rockwell"/>
                </a:rPr>
                <a:t>&lt;START&gt;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1743075" y="4959350"/>
            <a:ext cx="487363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45" name="Oval 44"/>
          <p:cNvSpPr/>
          <p:nvPr/>
        </p:nvSpPr>
        <p:spPr>
          <a:xfrm>
            <a:off x="3230563" y="4959350"/>
            <a:ext cx="487362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46" name="Oval 45"/>
          <p:cNvSpPr/>
          <p:nvPr/>
        </p:nvSpPr>
        <p:spPr>
          <a:xfrm>
            <a:off x="4741863" y="4957763"/>
            <a:ext cx="485775" cy="49371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47" name="Oval 46"/>
          <p:cNvSpPr/>
          <p:nvPr/>
        </p:nvSpPr>
        <p:spPr>
          <a:xfrm>
            <a:off x="6237288" y="4959350"/>
            <a:ext cx="485775" cy="493713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48" name="Oval 47"/>
          <p:cNvSpPr/>
          <p:nvPr/>
        </p:nvSpPr>
        <p:spPr>
          <a:xfrm>
            <a:off x="7724775" y="4957763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63" y="4957763"/>
            <a:ext cx="1301750" cy="49053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6:</a:t>
            </a:r>
          </a:p>
        </p:txBody>
      </p:sp>
      <p:sp>
        <p:nvSpPr>
          <p:cNvPr id="52" name="Oval 51"/>
          <p:cNvSpPr/>
          <p:nvPr/>
        </p:nvSpPr>
        <p:spPr>
          <a:xfrm>
            <a:off x="1751013" y="4368800"/>
            <a:ext cx="487362" cy="492125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53" name="Oval 52"/>
          <p:cNvSpPr/>
          <p:nvPr/>
        </p:nvSpPr>
        <p:spPr>
          <a:xfrm>
            <a:off x="3238500" y="4368800"/>
            <a:ext cx="487363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54" name="Oval 53"/>
          <p:cNvSpPr/>
          <p:nvPr/>
        </p:nvSpPr>
        <p:spPr>
          <a:xfrm>
            <a:off x="4748213" y="4365625"/>
            <a:ext cx="487362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55" name="Oval 54"/>
          <p:cNvSpPr/>
          <p:nvPr/>
        </p:nvSpPr>
        <p:spPr>
          <a:xfrm>
            <a:off x="6243638" y="4368800"/>
            <a:ext cx="487362" cy="492125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7731125" y="4365625"/>
            <a:ext cx="487363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7800" y="4365625"/>
            <a:ext cx="1301750" cy="492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5:</a:t>
            </a:r>
          </a:p>
        </p:txBody>
      </p:sp>
      <p:sp>
        <p:nvSpPr>
          <p:cNvPr id="59" name="Oval 58"/>
          <p:cNvSpPr/>
          <p:nvPr/>
        </p:nvSpPr>
        <p:spPr>
          <a:xfrm>
            <a:off x="1739900" y="3787775"/>
            <a:ext cx="487363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60" name="Oval 59"/>
          <p:cNvSpPr/>
          <p:nvPr/>
        </p:nvSpPr>
        <p:spPr>
          <a:xfrm>
            <a:off x="3227388" y="3787775"/>
            <a:ext cx="487362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61" name="Oval 60"/>
          <p:cNvSpPr/>
          <p:nvPr/>
        </p:nvSpPr>
        <p:spPr>
          <a:xfrm>
            <a:off x="4738688" y="3786188"/>
            <a:ext cx="485775" cy="493712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62" name="Oval 61"/>
          <p:cNvSpPr/>
          <p:nvPr/>
        </p:nvSpPr>
        <p:spPr>
          <a:xfrm>
            <a:off x="6234113" y="3787775"/>
            <a:ext cx="485775" cy="493713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63" name="Oval 62"/>
          <p:cNvSpPr/>
          <p:nvPr/>
        </p:nvSpPr>
        <p:spPr>
          <a:xfrm>
            <a:off x="7721600" y="3786188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6688" y="3786188"/>
            <a:ext cx="1301750" cy="49053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4:</a:t>
            </a:r>
          </a:p>
        </p:txBody>
      </p:sp>
      <p:sp>
        <p:nvSpPr>
          <p:cNvPr id="69" name="Oval 68"/>
          <p:cNvSpPr/>
          <p:nvPr/>
        </p:nvSpPr>
        <p:spPr>
          <a:xfrm>
            <a:off x="1739900" y="3208338"/>
            <a:ext cx="487363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70" name="Oval 69"/>
          <p:cNvSpPr/>
          <p:nvPr/>
        </p:nvSpPr>
        <p:spPr>
          <a:xfrm>
            <a:off x="3227388" y="3208338"/>
            <a:ext cx="487362" cy="49371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94" name="Oval 93"/>
          <p:cNvSpPr/>
          <p:nvPr/>
        </p:nvSpPr>
        <p:spPr>
          <a:xfrm>
            <a:off x="4738688" y="3206750"/>
            <a:ext cx="485775" cy="493713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95" name="Oval 94"/>
          <p:cNvSpPr/>
          <p:nvPr/>
        </p:nvSpPr>
        <p:spPr>
          <a:xfrm>
            <a:off x="6234113" y="3208338"/>
            <a:ext cx="485775" cy="49371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01" name="Oval 100"/>
          <p:cNvSpPr/>
          <p:nvPr/>
        </p:nvSpPr>
        <p:spPr>
          <a:xfrm>
            <a:off x="7721600" y="3206750"/>
            <a:ext cx="485775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6688" y="3206750"/>
            <a:ext cx="1301750" cy="4905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3:</a:t>
            </a:r>
          </a:p>
        </p:txBody>
      </p:sp>
      <p:sp>
        <p:nvSpPr>
          <p:cNvPr id="108" name="Oval 107"/>
          <p:cNvSpPr/>
          <p:nvPr/>
        </p:nvSpPr>
        <p:spPr>
          <a:xfrm>
            <a:off x="1739900" y="2638425"/>
            <a:ext cx="487363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09" name="Oval 108"/>
          <p:cNvSpPr/>
          <p:nvPr/>
        </p:nvSpPr>
        <p:spPr>
          <a:xfrm>
            <a:off x="3227388" y="2638425"/>
            <a:ext cx="487362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0" name="Oval 109"/>
          <p:cNvSpPr/>
          <p:nvPr/>
        </p:nvSpPr>
        <p:spPr>
          <a:xfrm>
            <a:off x="4738688" y="2635250"/>
            <a:ext cx="485775" cy="493713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111" name="Oval 110"/>
          <p:cNvSpPr/>
          <p:nvPr/>
        </p:nvSpPr>
        <p:spPr>
          <a:xfrm>
            <a:off x="6234113" y="2638425"/>
            <a:ext cx="485775" cy="492125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12" name="Oval 111"/>
          <p:cNvSpPr/>
          <p:nvPr/>
        </p:nvSpPr>
        <p:spPr>
          <a:xfrm>
            <a:off x="7721600" y="2635250"/>
            <a:ext cx="485775" cy="493713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66688" y="2635250"/>
            <a:ext cx="1301750" cy="492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2:</a:t>
            </a:r>
          </a:p>
        </p:txBody>
      </p:sp>
      <p:sp>
        <p:nvSpPr>
          <p:cNvPr id="115" name="Oval 114"/>
          <p:cNvSpPr/>
          <p:nvPr/>
        </p:nvSpPr>
        <p:spPr>
          <a:xfrm>
            <a:off x="1739900" y="2046288"/>
            <a:ext cx="485775" cy="493712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16" name="Oval 115"/>
          <p:cNvSpPr/>
          <p:nvPr/>
        </p:nvSpPr>
        <p:spPr>
          <a:xfrm>
            <a:off x="3227388" y="2046288"/>
            <a:ext cx="485775" cy="493712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v</a:t>
            </a:r>
          </a:p>
        </p:txBody>
      </p:sp>
      <p:sp>
        <p:nvSpPr>
          <p:cNvPr id="117" name="Oval 116"/>
          <p:cNvSpPr/>
          <p:nvPr/>
        </p:nvSpPr>
        <p:spPr>
          <a:xfrm>
            <a:off x="4737100" y="2044700"/>
            <a:ext cx="487363" cy="492125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p</a:t>
            </a:r>
          </a:p>
        </p:txBody>
      </p:sp>
      <p:sp>
        <p:nvSpPr>
          <p:cNvPr id="118" name="Oval 117"/>
          <p:cNvSpPr/>
          <p:nvPr/>
        </p:nvSpPr>
        <p:spPr>
          <a:xfrm>
            <a:off x="6232525" y="2046288"/>
            <a:ext cx="487363" cy="493712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d</a:t>
            </a:r>
          </a:p>
        </p:txBody>
      </p:sp>
      <p:sp>
        <p:nvSpPr>
          <p:cNvPr id="119" name="Oval 118"/>
          <p:cNvSpPr/>
          <p:nvPr/>
        </p:nvSpPr>
        <p:spPr>
          <a:xfrm>
            <a:off x="7720013" y="2044700"/>
            <a:ext cx="487362" cy="492125"/>
          </a:xfrm>
          <a:prstGeom prst="ellipse">
            <a:avLst/>
          </a:prstGeom>
          <a:solidFill>
            <a:schemeClr val="accent4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65100" y="2044700"/>
            <a:ext cx="1303338" cy="4905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+mn-cs"/>
              </a:rPr>
              <a:t>Sample 1:</a:t>
            </a: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447675" y="1120775"/>
            <a:ext cx="82296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>
                <a:latin typeface="Candara" pitchFamily="34" charset="0"/>
              </a:rPr>
              <a:t>A </a:t>
            </a:r>
            <a:r>
              <a:rPr lang="en-US" sz="1600" b="1">
                <a:latin typeface="Candara" pitchFamily="34" charset="0"/>
              </a:rPr>
              <a:t>joint distribution </a:t>
            </a:r>
            <a:r>
              <a:rPr lang="en-US" sz="1600">
                <a:latin typeface="Candara" pitchFamily="34" charset="0"/>
              </a:rPr>
              <a:t>defines a probability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>
                <a:latin typeface="Candara" pitchFamily="34" charset="0"/>
              </a:rPr>
              <a:t>for each assignment of values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600">
                <a:latin typeface="Candara" pitchFamily="34" charset="0"/>
              </a:rPr>
              <a:t>to variables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Candara" pitchFamily="34" charset="0"/>
              </a:rPr>
              <a:t>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>
                <a:latin typeface="Candara" pitchFamily="34" charset="0"/>
              </a:rPr>
              <a:t>This gives the </a:t>
            </a:r>
            <a:r>
              <a:rPr lang="en-US" sz="1600" b="1">
                <a:latin typeface="Candara" pitchFamily="34" charset="0"/>
              </a:rPr>
              <a:t>proportion</a:t>
            </a:r>
            <a:r>
              <a:rPr lang="en-US" sz="1600">
                <a:latin typeface="Candara" pitchFamily="34" charset="0"/>
              </a:rPr>
              <a:t> of samples that will equal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Candar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5230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7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9" grpId="0" animBg="1"/>
      <p:bldP spid="60" grpId="0" animBg="1"/>
      <p:bldP spid="61" grpId="0" animBg="1"/>
      <p:bldP spid="62" grpId="0" animBg="1"/>
      <p:bldP spid="63" grpId="0" animBg="1"/>
      <p:bldP spid="65" grpId="0"/>
      <p:bldP spid="69" grpId="0" animBg="1"/>
      <p:bldP spid="70" grpId="0" animBg="1"/>
      <p:bldP spid="94" grpId="0" animBg="1"/>
      <p:bldP spid="95" grpId="0" animBg="1"/>
      <p:bldP spid="101" grpId="0" animBg="1"/>
      <p:bldP spid="106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73"/>
          <p:cNvGrpSpPr>
            <a:grpSpLocks/>
          </p:cNvGrpSpPr>
          <p:nvPr/>
        </p:nvGrpSpPr>
        <p:grpSpPr bwMode="auto">
          <a:xfrm>
            <a:off x="1704975" y="1214438"/>
            <a:ext cx="5702300" cy="3117850"/>
            <a:chOff x="920829" y="3825274"/>
            <a:chExt cx="3609756" cy="1974166"/>
          </a:xfrm>
        </p:grpSpPr>
        <p:sp>
          <p:nvSpPr>
            <p:cNvPr id="75" name="Oval 74"/>
            <p:cNvSpPr/>
            <p:nvPr/>
          </p:nvSpPr>
          <p:spPr>
            <a:xfrm>
              <a:off x="2487536" y="5251619"/>
              <a:ext cx="540659" cy="5478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625213" y="4340929"/>
              <a:ext cx="265305" cy="26536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7" name="Straight Connector 76"/>
            <p:cNvCxnSpPr>
              <a:stCxn id="75" idx="0"/>
              <a:endCxn id="76" idx="2"/>
            </p:cNvCxnSpPr>
            <p:nvPr/>
          </p:nvCxnSpPr>
          <p:spPr>
            <a:xfrm flipV="1">
              <a:off x="2757865" y="4606296"/>
              <a:ext cx="0" cy="6453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5" idx="6"/>
              <a:endCxn id="79" idx="1"/>
            </p:cNvCxnSpPr>
            <p:nvPr/>
          </p:nvCxnSpPr>
          <p:spPr>
            <a:xfrm flipV="1">
              <a:off x="3028195" y="5523016"/>
              <a:ext cx="731599" cy="201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759794" y="5391338"/>
              <a:ext cx="265305" cy="26436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432345" y="5392343"/>
              <a:ext cx="265305" cy="26536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1" name="Straight Connector 80"/>
            <p:cNvCxnSpPr>
              <a:stCxn id="75" idx="2"/>
              <a:endCxn id="80" idx="3"/>
            </p:cNvCxnSpPr>
            <p:nvPr/>
          </p:nvCxnSpPr>
          <p:spPr>
            <a:xfrm flipH="1">
              <a:off x="1697650" y="5525027"/>
              <a:ext cx="789885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61" name="Group 81"/>
            <p:cNvGrpSpPr>
              <a:grpSpLocks/>
            </p:cNvGrpSpPr>
            <p:nvPr/>
          </p:nvGrpSpPr>
          <p:grpSpPr bwMode="auto"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2210686" y="5475564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62" name="Group 82"/>
            <p:cNvGrpSpPr>
              <a:grpSpLocks/>
            </p:cNvGrpSpPr>
            <p:nvPr/>
          </p:nvGrpSpPr>
          <p:grpSpPr bwMode="auto"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345037" y="5600579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63" name="Group 83"/>
            <p:cNvGrpSpPr>
              <a:grpSpLocks/>
            </p:cNvGrpSpPr>
            <p:nvPr/>
          </p:nvGrpSpPr>
          <p:grpSpPr bwMode="auto"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3345037" y="559938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Straight Arrow Connector 56"/>
          <p:cNvCxnSpPr/>
          <p:nvPr/>
        </p:nvCxnSpPr>
        <p:spPr>
          <a:xfrm>
            <a:off x="5181600" y="3687763"/>
            <a:ext cx="919163" cy="4762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Sum</a:t>
            </a:r>
            <a:r>
              <a:rPr lang="en-US" dirty="0" smtClean="0"/>
              <a:t>-Product </a:t>
            </a:r>
            <a:r>
              <a:rPr lang="en-US" dirty="0"/>
              <a:t>Belief Propagation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5915A6-85C6-46FE-B10C-21761517C8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37" name="Table 236"/>
          <p:cNvGraphicFramePr>
            <a:graphicFrameLocks noGrp="1"/>
          </p:cNvGraphicFramePr>
          <p:nvPr/>
        </p:nvGraphicFramePr>
        <p:xfrm>
          <a:off x="5825716" y="2782426"/>
          <a:ext cx="727418" cy="77876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080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642938" y="1023938"/>
            <a:ext cx="3246437" cy="43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n-cs"/>
              </a:rPr>
              <a:t>Variable Message</a:t>
            </a:r>
          </a:p>
        </p:txBody>
      </p:sp>
      <p:grpSp>
        <p:nvGrpSpPr>
          <p:cNvPr id="61447" name="Group 34"/>
          <p:cNvGrpSpPr>
            <a:grpSpLocks/>
          </p:cNvGrpSpPr>
          <p:nvPr/>
        </p:nvGrpSpPr>
        <p:grpSpPr bwMode="auto">
          <a:xfrm>
            <a:off x="1965325" y="5059363"/>
            <a:ext cx="5283200" cy="1096962"/>
            <a:chOff x="1136920" y="3747287"/>
            <a:chExt cx="2822626" cy="585936"/>
          </a:xfrm>
        </p:grpSpPr>
        <p:pic>
          <p:nvPicPr>
            <p:cNvPr id="61452" name="Picture 35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38" y="3795713"/>
              <a:ext cx="264318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3138488" y="3725863"/>
            <a:ext cx="938212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787900" y="2611438"/>
            <a:ext cx="0" cy="83343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2" name="Table 151"/>
          <p:cNvGraphicFramePr>
            <a:graphicFrameLocks noGrp="1"/>
          </p:cNvGraphicFramePr>
          <p:nvPr/>
        </p:nvGraphicFramePr>
        <p:xfrm>
          <a:off x="3244358" y="2742319"/>
          <a:ext cx="727418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4947709" y="2046266"/>
          <a:ext cx="727418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1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Sum</a:t>
            </a:r>
            <a:r>
              <a:rPr lang="en-US" dirty="0" smtClean="0"/>
              <a:t>-Product </a:t>
            </a:r>
            <a:r>
              <a:rPr lang="en-US" dirty="0"/>
              <a:t>Belief Propagation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03B0C5-C74F-4ED2-AC08-4A225035F72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42938" y="1023938"/>
            <a:ext cx="3246437" cy="43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n-cs"/>
              </a:rPr>
              <a:t>Factor Belief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08488" y="2832100"/>
            <a:ext cx="420687" cy="420688"/>
          </a:xfrm>
          <a:prstGeom prst="rect">
            <a:avLst/>
          </a:prstGeom>
          <a:solidFill>
            <a:schemeClr val="accent3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62469" name="Group 35"/>
          <p:cNvGrpSpPr>
            <a:grpSpLocks/>
          </p:cNvGrpSpPr>
          <p:nvPr/>
        </p:nvGrpSpPr>
        <p:grpSpPr bwMode="auto">
          <a:xfrm>
            <a:off x="1679575" y="2814638"/>
            <a:ext cx="796925" cy="454025"/>
            <a:chOff x="2210684" y="5337292"/>
            <a:chExt cx="382896" cy="286889"/>
          </a:xfrm>
        </p:grpSpPr>
        <p:cxnSp>
          <p:nvCxnSpPr>
            <p:cNvPr id="49" name="Straight Connector 48"/>
            <p:cNvCxnSpPr>
              <a:stCxn id="34" idx="1"/>
            </p:cNvCxnSpPr>
            <p:nvPr/>
          </p:nvCxnSpPr>
          <p:spPr>
            <a:xfrm flipH="1" flipV="1">
              <a:off x="2210684" y="5337292"/>
              <a:ext cx="382892" cy="134494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210688" y="5471238"/>
              <a:ext cx="382892" cy="0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4" idx="1"/>
            </p:cNvCxnSpPr>
            <p:nvPr/>
          </p:nvCxnSpPr>
          <p:spPr>
            <a:xfrm flipH="1">
              <a:off x="2210686" y="5471790"/>
              <a:ext cx="382892" cy="15239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70" name="Group 36"/>
          <p:cNvGrpSpPr>
            <a:grpSpLocks/>
          </p:cNvGrpSpPr>
          <p:nvPr/>
        </p:nvGrpSpPr>
        <p:grpSpPr bwMode="auto">
          <a:xfrm rot="10800000">
            <a:off x="6677025" y="2798763"/>
            <a:ext cx="796925" cy="454025"/>
            <a:chOff x="3345037" y="5465825"/>
            <a:chExt cx="382892" cy="286902"/>
          </a:xfrm>
        </p:grpSpPr>
        <p:cxnSp>
          <p:nvCxnSpPr>
            <p:cNvPr id="46" name="Straight Connector 45"/>
            <p:cNvCxnSpPr/>
            <p:nvPr/>
          </p:nvCxnSpPr>
          <p:spPr>
            <a:xfrm flipH="1" flipV="1">
              <a:off x="3345037" y="5465825"/>
              <a:ext cx="382892" cy="134502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345037" y="5598800"/>
              <a:ext cx="382892" cy="0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345037" y="5600327"/>
              <a:ext cx="382892" cy="152400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/>
          <p:cNvSpPr/>
          <p:nvPr/>
        </p:nvSpPr>
        <p:spPr>
          <a:xfrm>
            <a:off x="2486025" y="2603500"/>
            <a:ext cx="857250" cy="8683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Straight Connector 39"/>
          <p:cNvCxnSpPr>
            <a:stCxn id="39" idx="6"/>
            <a:endCxn id="34" idx="1"/>
          </p:cNvCxnSpPr>
          <p:nvPr/>
        </p:nvCxnSpPr>
        <p:spPr>
          <a:xfrm>
            <a:off x="3343275" y="3036888"/>
            <a:ext cx="1065213" cy="47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811838" y="2620963"/>
            <a:ext cx="857250" cy="86836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2" name="Straight Connector 41"/>
          <p:cNvCxnSpPr>
            <a:stCxn id="34" idx="3"/>
            <a:endCxn id="41" idx="2"/>
          </p:cNvCxnSpPr>
          <p:nvPr/>
        </p:nvCxnSpPr>
        <p:spPr>
          <a:xfrm>
            <a:off x="4829175" y="3041650"/>
            <a:ext cx="982663" cy="142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482975" y="2890838"/>
            <a:ext cx="796925" cy="476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892675" y="2906713"/>
            <a:ext cx="798513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5326422" y="1930601"/>
          <a:ext cx="727418" cy="53492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2979015" y="1736089"/>
          <a:ext cx="727418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4106128" y="1583048"/>
          <a:ext cx="989277" cy="1069844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329759"/>
                <a:gridCol w="329759"/>
                <a:gridCol w="329759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2" name="Cloud Callout 61"/>
          <p:cNvSpPr/>
          <p:nvPr/>
        </p:nvSpPr>
        <p:spPr>
          <a:xfrm>
            <a:off x="3889375" y="3471863"/>
            <a:ext cx="1504950" cy="1539875"/>
          </a:xfrm>
          <a:prstGeom prst="cloudCallout">
            <a:avLst>
              <a:gd name="adj1" fmla="val -6580"/>
              <a:gd name="adj2" fmla="val -6292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272"/>
              </p:ext>
            </p:extLst>
          </p:nvPr>
        </p:nvGraphicFramePr>
        <p:xfrm>
          <a:off x="4119563" y="3695700"/>
          <a:ext cx="989277" cy="106984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9759"/>
                <a:gridCol w="329759"/>
                <a:gridCol w="329759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6.4</a:t>
                      </a:r>
                      <a:endParaRPr lang="en-US" sz="16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2499" name="Group 29"/>
          <p:cNvGrpSpPr>
            <a:grpSpLocks/>
          </p:cNvGrpSpPr>
          <p:nvPr/>
        </p:nvGrpSpPr>
        <p:grpSpPr bwMode="auto">
          <a:xfrm>
            <a:off x="1636713" y="5392738"/>
            <a:ext cx="6110287" cy="1096962"/>
            <a:chOff x="4044607" y="4697111"/>
            <a:chExt cx="3094421" cy="555701"/>
          </a:xfrm>
        </p:grpSpPr>
        <p:pic>
          <p:nvPicPr>
            <p:cNvPr id="62500" name="Picture 30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6863" y="4764498"/>
              <a:ext cx="295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4044607" y="4697111"/>
              <a:ext cx="3094421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82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14E-7 -8.8719E-7 L 0.00156 0.12903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Sum</a:t>
            </a:r>
            <a:r>
              <a:rPr lang="en-US" dirty="0" smtClean="0"/>
              <a:t>-Product </a:t>
            </a:r>
            <a:r>
              <a:rPr lang="en-US" dirty="0"/>
              <a:t>Belief Propagation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6641DF-737B-40A2-B2D1-0516AD3AB71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42938" y="1023938"/>
            <a:ext cx="3246437" cy="43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n-cs"/>
              </a:rPr>
              <a:t>Factor Belief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1679575" y="2603500"/>
            <a:ext cx="5794375" cy="885825"/>
            <a:chOff x="1674792" y="4044868"/>
            <a:chExt cx="5794409" cy="886896"/>
          </a:xfrm>
        </p:grpSpPr>
        <p:sp>
          <p:nvSpPr>
            <p:cNvPr id="34" name="Rectangle 33"/>
            <p:cNvSpPr/>
            <p:nvPr/>
          </p:nvSpPr>
          <p:spPr>
            <a:xfrm>
              <a:off x="4403721" y="4273744"/>
              <a:ext cx="420689" cy="421197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63521" name="Group 35"/>
            <p:cNvGrpSpPr>
              <a:grpSpLocks/>
            </p:cNvGrpSpPr>
            <p:nvPr/>
          </p:nvGrpSpPr>
          <p:grpSpPr bwMode="auto">
            <a:xfrm>
              <a:off x="1674792" y="4256792"/>
              <a:ext cx="797191" cy="454777"/>
              <a:chOff x="2210684" y="5337292"/>
              <a:chExt cx="382896" cy="286889"/>
            </a:xfrm>
          </p:grpSpPr>
          <p:cxnSp>
            <p:nvCxnSpPr>
              <p:cNvPr id="49" name="Straight Connector 48"/>
              <p:cNvCxnSpPr>
                <a:stCxn id="34" idx="1"/>
              </p:cNvCxnSpPr>
              <p:nvPr/>
            </p:nvCxnSpPr>
            <p:spPr>
              <a:xfrm flipH="1" flipV="1">
                <a:off x="2210684" y="5337292"/>
                <a:ext cx="382892" cy="134494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2210688" y="5470843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34" idx="1"/>
              </p:cNvCxnSpPr>
              <p:nvPr/>
            </p:nvCxnSpPr>
            <p:spPr>
              <a:xfrm flipH="1">
                <a:off x="2210686" y="5471790"/>
                <a:ext cx="382892" cy="152391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522" name="Group 36"/>
            <p:cNvGrpSpPr>
              <a:grpSpLocks/>
            </p:cNvGrpSpPr>
            <p:nvPr/>
          </p:nvGrpSpPr>
          <p:grpSpPr bwMode="auto">
            <a:xfrm rot="10800000">
              <a:off x="6672018" y="4239574"/>
              <a:ext cx="797183" cy="454771"/>
              <a:chOff x="3345037" y="5465825"/>
              <a:chExt cx="382892" cy="28690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3345037" y="559836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2481247" y="4044868"/>
              <a:ext cx="857255" cy="8694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0" name="Straight Connector 39"/>
            <p:cNvCxnSpPr>
              <a:stCxn id="39" idx="6"/>
              <a:endCxn id="34" idx="1"/>
            </p:cNvCxnSpPr>
            <p:nvPr/>
          </p:nvCxnSpPr>
          <p:spPr>
            <a:xfrm>
              <a:off x="3338502" y="4478780"/>
              <a:ext cx="1065219" cy="476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807079" y="4062352"/>
              <a:ext cx="857255" cy="86941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2" name="Straight Connector 41"/>
            <p:cNvCxnSpPr>
              <a:stCxn id="34" idx="3"/>
              <a:endCxn id="41" idx="2"/>
            </p:cNvCxnSpPr>
            <p:nvPr/>
          </p:nvCxnSpPr>
          <p:spPr>
            <a:xfrm>
              <a:off x="4824410" y="4483548"/>
              <a:ext cx="982669" cy="143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478203" y="4332553"/>
              <a:ext cx="796930" cy="4768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4887911" y="4348448"/>
              <a:ext cx="798518" cy="0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493" name="Table 60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62224">
            <a:off x="4017963" y="1493837"/>
            <a:ext cx="116998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Cloud Callout 61"/>
          <p:cNvSpPr/>
          <p:nvPr/>
        </p:nvSpPr>
        <p:spPr>
          <a:xfrm>
            <a:off x="3889375" y="3471863"/>
            <a:ext cx="1504950" cy="1539875"/>
          </a:xfrm>
          <a:prstGeom prst="cloudCallout">
            <a:avLst>
              <a:gd name="adj1" fmla="val -6580"/>
              <a:gd name="adj2" fmla="val -6292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39303"/>
              </p:ext>
            </p:extLst>
          </p:nvPr>
        </p:nvGraphicFramePr>
        <p:xfrm>
          <a:off x="4119563" y="3695700"/>
          <a:ext cx="989277" cy="106984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9759"/>
                <a:gridCol w="329759"/>
                <a:gridCol w="329759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6.4</a:t>
                      </a:r>
                      <a:endParaRPr lang="en-US" sz="16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3513" name="Group 29"/>
          <p:cNvGrpSpPr>
            <a:grpSpLocks/>
          </p:cNvGrpSpPr>
          <p:nvPr/>
        </p:nvGrpSpPr>
        <p:grpSpPr bwMode="auto">
          <a:xfrm>
            <a:off x="1636713" y="5392738"/>
            <a:ext cx="6110287" cy="1096962"/>
            <a:chOff x="4044607" y="4697111"/>
            <a:chExt cx="3094421" cy="555701"/>
          </a:xfrm>
        </p:grpSpPr>
        <p:pic>
          <p:nvPicPr>
            <p:cNvPr id="63518" name="Picture 30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6863" y="4764498"/>
              <a:ext cx="295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4044607" y="4697111"/>
              <a:ext cx="3094421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sp>
        <p:nvSpPr>
          <p:cNvPr id="63514" name="AutoShape 46"/>
          <p:cNvSpPr>
            <a:spLocks noChangeArrowheads="1"/>
          </p:cNvSpPr>
          <p:nvPr/>
        </p:nvSpPr>
        <p:spPr bwMode="auto">
          <a:xfrm rot="2961764">
            <a:off x="4014788" y="1600200"/>
            <a:ext cx="330200" cy="2667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515" name="Table 58"/>
          <p:cNvPicPr>
            <a:picLocks noGrp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36170">
            <a:off x="3413126" y="855662"/>
            <a:ext cx="908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16" name="AutoShape 47"/>
          <p:cNvSpPr>
            <a:spLocks noChangeArrowheads="1"/>
          </p:cNvSpPr>
          <p:nvPr/>
        </p:nvSpPr>
        <p:spPr bwMode="auto">
          <a:xfrm rot="19318535" flipH="1">
            <a:off x="4938713" y="1603375"/>
            <a:ext cx="330200" cy="2667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517" name="Table 57"/>
          <p:cNvPicPr>
            <a:picLocks noGrp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510980">
            <a:off x="5010150" y="1096963"/>
            <a:ext cx="9080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44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</a:t>
            </a:r>
            <a:r>
              <a:rPr lang="en-US" dirty="0" smtClean="0"/>
              <a:t>-Product </a:t>
            </a:r>
            <a:r>
              <a:rPr lang="en-US" dirty="0"/>
              <a:t>Belief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79041" y="2603047"/>
            <a:ext cx="5794409" cy="886896"/>
            <a:chOff x="1674792" y="4044868"/>
            <a:chExt cx="5794409" cy="886896"/>
          </a:xfrm>
        </p:grpSpPr>
        <p:sp>
          <p:nvSpPr>
            <p:cNvPr id="34" name="Rectangle 33"/>
            <p:cNvSpPr/>
            <p:nvPr/>
          </p:nvSpPr>
          <p:spPr>
            <a:xfrm>
              <a:off x="4404440" y="4274012"/>
              <a:ext cx="420333" cy="420333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74792" y="4256792"/>
              <a:ext cx="797191" cy="454777"/>
              <a:chOff x="2210684" y="5337292"/>
              <a:chExt cx="382896" cy="286889"/>
            </a:xfrm>
          </p:grpSpPr>
          <p:cxnSp>
            <p:nvCxnSpPr>
              <p:cNvPr id="49" name="Straight Connector 48"/>
              <p:cNvCxnSpPr>
                <a:stCxn id="34" idx="1"/>
              </p:cNvCxnSpPr>
              <p:nvPr/>
            </p:nvCxnSpPr>
            <p:spPr>
              <a:xfrm flipH="1" flipV="1">
                <a:off x="2210684" y="5337292"/>
                <a:ext cx="382892" cy="134494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4" idx="1"/>
              </p:cNvCxnSpPr>
              <p:nvPr/>
            </p:nvCxnSpPr>
            <p:spPr>
              <a:xfrm flipH="1">
                <a:off x="2210688" y="547178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34" idx="1"/>
              </p:cNvCxnSpPr>
              <p:nvPr/>
            </p:nvCxnSpPr>
            <p:spPr>
              <a:xfrm flipH="1">
                <a:off x="2210686" y="5471790"/>
                <a:ext cx="382892" cy="152391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6672018" y="4239574"/>
              <a:ext cx="797183" cy="454771"/>
              <a:chOff x="3345037" y="5465825"/>
              <a:chExt cx="382892" cy="28690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2481214" y="4044868"/>
              <a:ext cx="857261" cy="86888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0" name="Straight Connector 39"/>
            <p:cNvCxnSpPr>
              <a:stCxn id="39" idx="6"/>
              <a:endCxn id="34" idx="1"/>
            </p:cNvCxnSpPr>
            <p:nvPr/>
          </p:nvCxnSpPr>
          <p:spPr>
            <a:xfrm>
              <a:off x="3338474" y="4479309"/>
              <a:ext cx="1065966" cy="486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806324" y="4062883"/>
              <a:ext cx="857261" cy="86888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2" name="Straight Connector 41"/>
            <p:cNvCxnSpPr>
              <a:stCxn id="34" idx="3"/>
              <a:endCxn id="41" idx="2"/>
            </p:cNvCxnSpPr>
            <p:nvPr/>
          </p:nvCxnSpPr>
          <p:spPr>
            <a:xfrm>
              <a:off x="4824773" y="4484178"/>
              <a:ext cx="981551" cy="1314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4888699" y="4348629"/>
              <a:ext cx="797183" cy="0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18464"/>
              </p:ext>
            </p:extLst>
          </p:nvPr>
        </p:nvGraphicFramePr>
        <p:xfrm>
          <a:off x="5326422" y="1930601"/>
          <a:ext cx="727418" cy="53492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3709"/>
                <a:gridCol w="363709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24494"/>
              </p:ext>
            </p:extLst>
          </p:nvPr>
        </p:nvGraphicFramePr>
        <p:xfrm>
          <a:off x="4106128" y="1583048"/>
          <a:ext cx="989277" cy="1069844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329759"/>
                <a:gridCol w="329759"/>
                <a:gridCol w="329759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>
            <a:off x="3440279" y="2904643"/>
            <a:ext cx="804672" cy="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168385"/>
              </p:ext>
            </p:extLst>
          </p:nvPr>
        </p:nvGraphicFramePr>
        <p:xfrm>
          <a:off x="2632205" y="1754896"/>
          <a:ext cx="1291965" cy="80238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78251"/>
                <a:gridCol w="913714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 + 0.16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 + 0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+ 0.2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42938" y="1023938"/>
            <a:ext cx="3246437" cy="43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n-cs"/>
              </a:rPr>
              <a:t>Factor Message</a:t>
            </a:r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215900" y="4716463"/>
            <a:ext cx="8810625" cy="1096962"/>
            <a:chOff x="4061771" y="3747287"/>
            <a:chExt cx="4705817" cy="585936"/>
          </a:xfrm>
        </p:grpSpPr>
        <p:pic>
          <p:nvPicPr>
            <p:cNvPr id="28" name="Picture 34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6863" y="3795713"/>
              <a:ext cx="456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04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14E-7 -8.8719E-7 L 0.00156 0.12903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Sum</a:t>
            </a:r>
            <a:r>
              <a:rPr lang="en-US" dirty="0" smtClean="0"/>
              <a:t>-Product </a:t>
            </a:r>
            <a:r>
              <a:rPr lang="en-US" dirty="0"/>
              <a:t>Belief Propagation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2938" y="1023938"/>
            <a:ext cx="3246437" cy="43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n-cs"/>
              </a:rPr>
              <a:t>Factor Message</a:t>
            </a:r>
          </a:p>
        </p:txBody>
      </p:sp>
      <p:pic>
        <p:nvPicPr>
          <p:cNvPr id="30" name="Table 29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37182">
            <a:off x="2955925" y="730250"/>
            <a:ext cx="14763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6" name="AutoShape 46"/>
          <p:cNvSpPr>
            <a:spLocks noChangeArrowheads="1"/>
          </p:cNvSpPr>
          <p:nvPr/>
        </p:nvSpPr>
        <p:spPr bwMode="auto">
          <a:xfrm rot="2961764" flipH="1" flipV="1">
            <a:off x="4014788" y="1600200"/>
            <a:ext cx="330200" cy="2667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7BF7D59-E280-404A-98CA-01C010E1C17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08488" y="2832100"/>
            <a:ext cx="420687" cy="420688"/>
          </a:xfrm>
          <a:prstGeom prst="rect">
            <a:avLst/>
          </a:prstGeom>
          <a:solidFill>
            <a:schemeClr val="accent3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65543" name="Group 35"/>
          <p:cNvGrpSpPr>
            <a:grpSpLocks/>
          </p:cNvGrpSpPr>
          <p:nvPr/>
        </p:nvGrpSpPr>
        <p:grpSpPr bwMode="auto">
          <a:xfrm>
            <a:off x="1679575" y="2814638"/>
            <a:ext cx="796925" cy="454025"/>
            <a:chOff x="2210684" y="5337292"/>
            <a:chExt cx="382896" cy="286889"/>
          </a:xfrm>
        </p:grpSpPr>
        <p:cxnSp>
          <p:nvCxnSpPr>
            <p:cNvPr id="49" name="Straight Connector 48"/>
            <p:cNvCxnSpPr>
              <a:stCxn id="34" idx="1"/>
            </p:cNvCxnSpPr>
            <p:nvPr/>
          </p:nvCxnSpPr>
          <p:spPr>
            <a:xfrm flipH="1" flipV="1">
              <a:off x="2210684" y="5337292"/>
              <a:ext cx="382892" cy="134494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210688" y="5471238"/>
              <a:ext cx="382892" cy="0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4" idx="1"/>
            </p:cNvCxnSpPr>
            <p:nvPr/>
          </p:nvCxnSpPr>
          <p:spPr>
            <a:xfrm flipH="1">
              <a:off x="2210686" y="5471790"/>
              <a:ext cx="382892" cy="15239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544" name="Group 36"/>
          <p:cNvGrpSpPr>
            <a:grpSpLocks/>
          </p:cNvGrpSpPr>
          <p:nvPr/>
        </p:nvGrpSpPr>
        <p:grpSpPr bwMode="auto">
          <a:xfrm rot="10800000">
            <a:off x="6677025" y="2798763"/>
            <a:ext cx="796925" cy="454025"/>
            <a:chOff x="3345037" y="5465825"/>
            <a:chExt cx="382892" cy="286902"/>
          </a:xfrm>
        </p:grpSpPr>
        <p:cxnSp>
          <p:nvCxnSpPr>
            <p:cNvPr id="46" name="Straight Connector 45"/>
            <p:cNvCxnSpPr/>
            <p:nvPr/>
          </p:nvCxnSpPr>
          <p:spPr>
            <a:xfrm flipH="1" flipV="1">
              <a:off x="3345037" y="5465825"/>
              <a:ext cx="382892" cy="134502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345037" y="5598800"/>
              <a:ext cx="382892" cy="0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345037" y="5600327"/>
              <a:ext cx="382892" cy="152400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/>
          <p:cNvSpPr/>
          <p:nvPr/>
        </p:nvSpPr>
        <p:spPr>
          <a:xfrm>
            <a:off x="2486025" y="2603500"/>
            <a:ext cx="857250" cy="86836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Straight Connector 39"/>
          <p:cNvCxnSpPr>
            <a:stCxn id="39" idx="6"/>
            <a:endCxn id="34" idx="1"/>
          </p:cNvCxnSpPr>
          <p:nvPr/>
        </p:nvCxnSpPr>
        <p:spPr>
          <a:xfrm>
            <a:off x="3343275" y="3036888"/>
            <a:ext cx="1065213" cy="47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811838" y="2620963"/>
            <a:ext cx="857250" cy="868362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16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2" name="Straight Connector 41"/>
          <p:cNvCxnSpPr>
            <a:stCxn id="34" idx="3"/>
            <a:endCxn id="41" idx="2"/>
          </p:cNvCxnSpPr>
          <p:nvPr/>
        </p:nvCxnSpPr>
        <p:spPr>
          <a:xfrm>
            <a:off x="4829175" y="3041650"/>
            <a:ext cx="982663" cy="1428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40113" y="2905125"/>
            <a:ext cx="804862" cy="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550" name="Group 32"/>
          <p:cNvGrpSpPr>
            <a:grpSpLocks/>
          </p:cNvGrpSpPr>
          <p:nvPr/>
        </p:nvGrpSpPr>
        <p:grpSpPr bwMode="auto">
          <a:xfrm>
            <a:off x="215900" y="4716463"/>
            <a:ext cx="8810625" cy="1096962"/>
            <a:chOff x="4061771" y="3747287"/>
            <a:chExt cx="4705817" cy="585936"/>
          </a:xfrm>
        </p:grpSpPr>
        <p:pic>
          <p:nvPicPr>
            <p:cNvPr id="65556" name="Picture 34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6863" y="3795713"/>
              <a:ext cx="456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>
            <a:off x="4892675" y="2906713"/>
            <a:ext cx="798513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552" name="Table 60"/>
          <p:cNvPicPr>
            <a:picLocks noGrp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62224">
            <a:off x="4017963" y="1493837"/>
            <a:ext cx="116998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3" name="AutoShape 47"/>
          <p:cNvSpPr>
            <a:spLocks noChangeArrowheads="1"/>
          </p:cNvSpPr>
          <p:nvPr/>
        </p:nvSpPr>
        <p:spPr bwMode="auto">
          <a:xfrm rot="19318535" flipH="1">
            <a:off x="4938713" y="1603375"/>
            <a:ext cx="330200" cy="2667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54" name="Table 57"/>
          <p:cNvPicPr>
            <a:picLocks noGrp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510980">
            <a:off x="5010150" y="1096963"/>
            <a:ext cx="9080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5702300" y="1511300"/>
            <a:ext cx="314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>
                <a:solidFill>
                  <a:srgbClr val="E77071"/>
                </a:solidFill>
              </a:rPr>
              <a:t>matrix-vector product</a:t>
            </a:r>
            <a:br>
              <a:rPr lang="en-US" sz="2400">
                <a:solidFill>
                  <a:srgbClr val="E77071"/>
                </a:solidFill>
              </a:rPr>
            </a:br>
            <a:r>
              <a:rPr lang="en-US" sz="2000">
                <a:solidFill>
                  <a:srgbClr val="E77071"/>
                </a:solidFill>
              </a:rPr>
              <a:t>(for a binary factor)</a:t>
            </a:r>
          </a:p>
        </p:txBody>
      </p:sp>
    </p:spTree>
    <p:extLst>
      <p:ext uri="{BB962C8B-B14F-4D97-AF65-F5344CB8AC3E}">
        <p14:creationId xmlns:p14="http://schemas.microsoft.com/office/powerpoint/2010/main" val="40219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6" grpId="0" animBg="1"/>
      <p:bldP spid="5225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44575"/>
            <a:ext cx="8389938" cy="53117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Input: </a:t>
            </a:r>
            <a:r>
              <a:rPr lang="en-US" dirty="0" smtClean="0"/>
              <a:t>a factor graph with no cycles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Output: </a:t>
            </a:r>
            <a:r>
              <a:rPr lang="en-US" dirty="0" smtClean="0"/>
              <a:t>exact </a:t>
            </a:r>
            <a:r>
              <a:rPr lang="en-US" dirty="0" err="1" smtClean="0"/>
              <a:t>marginals</a:t>
            </a:r>
            <a:r>
              <a:rPr lang="en-US" dirty="0" smtClean="0"/>
              <a:t> for each variable and factor</a:t>
            </a:r>
            <a:endParaRPr lang="en-US" b="1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Algorithm:</a:t>
            </a: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Initialize the messages to the uniform </a:t>
            </a:r>
            <a:r>
              <a:rPr lang="en-US" dirty="0" smtClean="0"/>
              <a:t>distribution.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Choose a root </a:t>
            </a:r>
            <a:r>
              <a:rPr lang="en-US" dirty="0" smtClean="0"/>
              <a:t>node.</a:t>
            </a: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Send messages from the </a:t>
            </a:r>
            <a:r>
              <a:rPr lang="en-US" b="1" dirty="0"/>
              <a:t>leaves</a:t>
            </a:r>
            <a:r>
              <a:rPr lang="en-US" dirty="0"/>
              <a:t> to the </a:t>
            </a:r>
            <a:r>
              <a:rPr lang="en-US" b="1" dirty="0" smtClean="0"/>
              <a:t>root</a:t>
            </a:r>
            <a:r>
              <a:rPr lang="en-US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Send </a:t>
            </a:r>
            <a:r>
              <a:rPr lang="en-US" dirty="0"/>
              <a:t>messages from the </a:t>
            </a:r>
            <a:r>
              <a:rPr lang="en-US" b="1" dirty="0"/>
              <a:t>root</a:t>
            </a:r>
            <a:r>
              <a:rPr lang="en-US" dirty="0"/>
              <a:t> to the </a:t>
            </a:r>
            <a:r>
              <a:rPr lang="en-US" b="1" dirty="0" smtClean="0"/>
              <a:t>leaves</a:t>
            </a:r>
            <a:r>
              <a:rPr lang="en-US" dirty="0" smtClean="0"/>
              <a:t>.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b="1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Compute the beliefs </a:t>
            </a:r>
            <a:r>
              <a:rPr lang="en-US" dirty="0"/>
              <a:t>(</a:t>
            </a:r>
            <a:r>
              <a:rPr lang="en-US" dirty="0" err="1" smtClean="0"/>
              <a:t>unnormalized</a:t>
            </a:r>
            <a:r>
              <a:rPr lang="en-US" dirty="0" smtClean="0"/>
              <a:t> </a:t>
            </a:r>
            <a:r>
              <a:rPr lang="en-US" dirty="0" err="1"/>
              <a:t>marginals</a:t>
            </a:r>
            <a:r>
              <a:rPr lang="en-US" dirty="0"/>
              <a:t>).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Normalize beliefs and return the </a:t>
            </a:r>
            <a:r>
              <a:rPr lang="en-US" b="1" dirty="0"/>
              <a:t>exact</a:t>
            </a:r>
            <a:r>
              <a:rPr lang="en-US" dirty="0"/>
              <a:t> </a:t>
            </a:r>
            <a:r>
              <a:rPr lang="en-US" dirty="0" err="1" smtClean="0"/>
              <a:t>marginals</a:t>
            </a:r>
            <a:r>
              <a:rPr lang="en-US" dirty="0" smtClean="0"/>
              <a:t>.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Sum-Product Belief 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93FD2-07B9-4FE6-977C-0D2BB13D257C}" type="slidenum">
              <a:rPr lang="en-US"/>
              <a:pPr>
                <a:defRPr/>
              </a:pPr>
              <a:t>65</a:t>
            </a:fld>
            <a:endParaRPr lang="en-US"/>
          </a:p>
        </p:txBody>
      </p:sp>
      <p:grpSp>
        <p:nvGrpSpPr>
          <p:cNvPr id="66564" name="Group 13"/>
          <p:cNvGrpSpPr>
            <a:grpSpLocks/>
          </p:cNvGrpSpPr>
          <p:nvPr/>
        </p:nvGrpSpPr>
        <p:grpSpPr bwMode="auto">
          <a:xfrm>
            <a:off x="1136650" y="3746500"/>
            <a:ext cx="2822575" cy="587375"/>
            <a:chOff x="1136920" y="3747287"/>
            <a:chExt cx="2822626" cy="585936"/>
          </a:xfrm>
        </p:grpSpPr>
        <p:pic>
          <p:nvPicPr>
            <p:cNvPr id="66586" name="Picture 14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38" y="3795713"/>
              <a:ext cx="264318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66565" name="Group 16"/>
          <p:cNvGrpSpPr>
            <a:grpSpLocks/>
          </p:cNvGrpSpPr>
          <p:nvPr/>
        </p:nvGrpSpPr>
        <p:grpSpPr bwMode="auto">
          <a:xfrm>
            <a:off x="4062413" y="3746500"/>
            <a:ext cx="4705350" cy="587375"/>
            <a:chOff x="4061771" y="3747287"/>
            <a:chExt cx="4705817" cy="585936"/>
          </a:xfrm>
        </p:grpSpPr>
        <p:pic>
          <p:nvPicPr>
            <p:cNvPr id="66584" name="Picture 17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6863" y="3795713"/>
              <a:ext cx="456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66566" name="Group 19"/>
          <p:cNvGrpSpPr>
            <a:grpSpLocks/>
          </p:cNvGrpSpPr>
          <p:nvPr/>
        </p:nvGrpSpPr>
        <p:grpSpPr bwMode="auto">
          <a:xfrm>
            <a:off x="2305050" y="2573338"/>
            <a:ext cx="1654175" cy="328612"/>
            <a:chOff x="2304565" y="2574082"/>
            <a:chExt cx="1654981" cy="327260"/>
          </a:xfrm>
        </p:grpSpPr>
        <p:pic>
          <p:nvPicPr>
            <p:cNvPr id="66582" name="Picture 20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97125" y="2611438"/>
              <a:ext cx="1460500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2304565" y="2574082"/>
              <a:ext cx="1654981" cy="32726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66567" name="Group 22"/>
          <p:cNvGrpSpPr>
            <a:grpSpLocks/>
          </p:cNvGrpSpPr>
          <p:nvPr/>
        </p:nvGrpSpPr>
        <p:grpSpPr bwMode="auto">
          <a:xfrm>
            <a:off x="4044950" y="2573338"/>
            <a:ext cx="1598613" cy="328612"/>
            <a:chOff x="4044608" y="2574082"/>
            <a:chExt cx="1599015" cy="327260"/>
          </a:xfrm>
        </p:grpSpPr>
        <p:pic>
          <p:nvPicPr>
            <p:cNvPr id="66580" name="Picture 23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06863" y="2611438"/>
              <a:ext cx="1460500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4044608" y="2574082"/>
              <a:ext cx="1599015" cy="32726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66568" name="Group 25"/>
          <p:cNvGrpSpPr>
            <a:grpSpLocks/>
          </p:cNvGrpSpPr>
          <p:nvPr/>
        </p:nvGrpSpPr>
        <p:grpSpPr bwMode="auto">
          <a:xfrm>
            <a:off x="1822450" y="4697413"/>
            <a:ext cx="2136775" cy="555625"/>
            <a:chOff x="1823167" y="4697111"/>
            <a:chExt cx="2136379" cy="555701"/>
          </a:xfrm>
        </p:grpSpPr>
        <p:pic>
          <p:nvPicPr>
            <p:cNvPr id="66578" name="Picture 26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5000" y="4754256"/>
              <a:ext cx="19526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1823167" y="4697111"/>
              <a:ext cx="2136379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66569" name="Group 28"/>
          <p:cNvGrpSpPr>
            <a:grpSpLocks/>
          </p:cNvGrpSpPr>
          <p:nvPr/>
        </p:nvGrpSpPr>
        <p:grpSpPr bwMode="auto">
          <a:xfrm>
            <a:off x="4044950" y="4697413"/>
            <a:ext cx="3094038" cy="555625"/>
            <a:chOff x="4044607" y="4697111"/>
            <a:chExt cx="3094421" cy="555701"/>
          </a:xfrm>
        </p:grpSpPr>
        <p:pic>
          <p:nvPicPr>
            <p:cNvPr id="66576" name="Picture 29" descr="latex-image-1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06863" y="4764498"/>
              <a:ext cx="295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4044607" y="4697111"/>
              <a:ext cx="3094421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66570" name="Group 31"/>
          <p:cNvGrpSpPr>
            <a:grpSpLocks/>
          </p:cNvGrpSpPr>
          <p:nvPr/>
        </p:nvGrpSpPr>
        <p:grpSpPr bwMode="auto">
          <a:xfrm>
            <a:off x="2309813" y="5702300"/>
            <a:ext cx="1649412" cy="327025"/>
            <a:chOff x="2309168" y="5702506"/>
            <a:chExt cx="1650377" cy="327260"/>
          </a:xfrm>
        </p:grpSpPr>
        <p:pic>
          <p:nvPicPr>
            <p:cNvPr id="66574" name="Picture 32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78075" y="5729288"/>
              <a:ext cx="1479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2309168" y="5702506"/>
              <a:ext cx="1650377" cy="3272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66571" name="Group 34"/>
          <p:cNvGrpSpPr>
            <a:grpSpLocks/>
          </p:cNvGrpSpPr>
          <p:nvPr/>
        </p:nvGrpSpPr>
        <p:grpSpPr bwMode="auto">
          <a:xfrm>
            <a:off x="4044950" y="5694363"/>
            <a:ext cx="1922463" cy="327025"/>
            <a:chOff x="4044608" y="5694773"/>
            <a:chExt cx="1922767" cy="327260"/>
          </a:xfrm>
        </p:grpSpPr>
        <p:pic>
          <p:nvPicPr>
            <p:cNvPr id="66572" name="Picture 35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06863" y="5729288"/>
              <a:ext cx="17891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4044608" y="5694773"/>
              <a:ext cx="1922767" cy="3272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13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Sum-Product Belief 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56EA6-55B8-4953-BD2A-F366331F110E}" type="slidenum">
              <a:rPr lang="en-US"/>
              <a:pPr>
                <a:defRPr/>
              </a:pPr>
              <a:t>66</a:t>
            </a:fld>
            <a:endParaRPr lang="en-US"/>
          </a:p>
        </p:txBody>
      </p:sp>
      <p:grpSp>
        <p:nvGrpSpPr>
          <p:cNvPr id="67587" name="Group 15"/>
          <p:cNvGrpSpPr>
            <a:grpSpLocks/>
          </p:cNvGrpSpPr>
          <p:nvPr/>
        </p:nvGrpSpPr>
        <p:grpSpPr bwMode="auto">
          <a:xfrm>
            <a:off x="365125" y="1023938"/>
            <a:ext cx="7997825" cy="5005387"/>
            <a:chOff x="457200" y="997096"/>
            <a:chExt cx="8225709" cy="4872608"/>
          </a:xfrm>
        </p:grpSpPr>
        <p:grpSp>
          <p:nvGrpSpPr>
            <p:cNvPr id="67689" name="Group 9"/>
            <p:cNvGrpSpPr>
              <a:grpSpLocks/>
            </p:cNvGrpSpPr>
            <p:nvPr/>
          </p:nvGrpSpPr>
          <p:grpSpPr bwMode="auto">
            <a:xfrm>
              <a:off x="968571" y="1422452"/>
              <a:ext cx="7714338" cy="4447252"/>
              <a:chOff x="972462" y="1605523"/>
              <a:chExt cx="7703278" cy="477541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72137" y="1605121"/>
                <a:ext cx="3855877" cy="23879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72137" y="3993029"/>
                <a:ext cx="3855877" cy="2387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819863" y="1605121"/>
                <a:ext cx="3855877" cy="23879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9863" y="3993029"/>
                <a:ext cx="3855877" cy="2387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7200" y="1422452"/>
              <a:ext cx="511371" cy="2223626"/>
            </a:xfrm>
            <a:prstGeom prst="rect">
              <a:avLst/>
            </a:prstGeom>
            <a:noFill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atin typeface="+mn-lt"/>
                  <a:cs typeface="+mn-cs"/>
                </a:rPr>
                <a:t>Beliefs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8421" y="3646078"/>
              <a:ext cx="511371" cy="2223626"/>
            </a:xfrm>
            <a:prstGeom prst="rect">
              <a:avLst/>
            </a:prstGeom>
            <a:noFill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atin typeface="+mn-lt"/>
                  <a:cs typeface="+mn-cs"/>
                </a:rPr>
                <a:t>Messages</a:t>
              </a:r>
            </a:p>
          </p:txBody>
        </p:sp>
        <p:sp>
          <p:nvSpPr>
            <p:cNvPr id="67692" name="TextBox 12"/>
            <p:cNvSpPr txBox="1">
              <a:spLocks noChangeArrowheads="1"/>
            </p:cNvSpPr>
            <p:nvPr/>
          </p:nvSpPr>
          <p:spPr bwMode="auto">
            <a:xfrm>
              <a:off x="968571" y="997096"/>
              <a:ext cx="3861060" cy="42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1"/>
                <a:t>Variables</a:t>
              </a:r>
            </a:p>
          </p:txBody>
        </p:sp>
        <p:sp>
          <p:nvSpPr>
            <p:cNvPr id="67693" name="TextBox 14"/>
            <p:cNvSpPr txBox="1">
              <a:spLocks noChangeArrowheads="1"/>
            </p:cNvSpPr>
            <p:nvPr/>
          </p:nvSpPr>
          <p:spPr bwMode="auto">
            <a:xfrm>
              <a:off x="4821849" y="997097"/>
              <a:ext cx="3861060" cy="42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1"/>
                <a:t>Factors</a:t>
              </a:r>
            </a:p>
          </p:txBody>
        </p:sp>
      </p:grpSp>
      <p:grpSp>
        <p:nvGrpSpPr>
          <p:cNvPr id="67588" name="Group 310"/>
          <p:cNvGrpSpPr>
            <a:grpSpLocks/>
          </p:cNvGrpSpPr>
          <p:nvPr/>
        </p:nvGrpSpPr>
        <p:grpSpPr bwMode="auto">
          <a:xfrm>
            <a:off x="4654550" y="3790950"/>
            <a:ext cx="3656013" cy="2028825"/>
            <a:chOff x="4655276" y="3790948"/>
            <a:chExt cx="3655520" cy="2028227"/>
          </a:xfrm>
        </p:grpSpPr>
        <p:sp>
          <p:nvSpPr>
            <p:cNvPr id="136" name="Oval 135"/>
            <p:cNvSpPr/>
            <p:nvPr/>
          </p:nvSpPr>
          <p:spPr>
            <a:xfrm>
              <a:off x="6237801" y="4287690"/>
              <a:ext cx="541264" cy="5491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482" y="5404960"/>
              <a:ext cx="265076" cy="265034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8" name="Straight Connector 137"/>
            <p:cNvCxnSpPr>
              <a:stCxn id="136" idx="4"/>
              <a:endCxn id="137" idx="0"/>
            </p:cNvCxnSpPr>
            <p:nvPr/>
          </p:nvCxnSpPr>
          <p:spPr>
            <a:xfrm>
              <a:off x="6507639" y="4836803"/>
              <a:ext cx="1587" cy="568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673" name="Group 138"/>
            <p:cNvGrpSpPr>
              <a:grpSpLocks/>
            </p:cNvGrpSpPr>
            <p:nvPr/>
          </p:nvGrpSpPr>
          <p:grpSpPr bwMode="auto"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152" name="Straight Connector 151"/>
              <p:cNvCxnSpPr>
                <a:stCxn id="137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37" idx="1"/>
              </p:cNvCxnSpPr>
              <p:nvPr/>
            </p:nvCxnSpPr>
            <p:spPr>
              <a:xfrm flipH="1">
                <a:off x="2210686" y="5381044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37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74" name="Group 139"/>
            <p:cNvGrpSpPr>
              <a:grpSpLocks/>
            </p:cNvGrpSpPr>
            <p:nvPr/>
          </p:nvGrpSpPr>
          <p:grpSpPr bwMode="auto"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3345037" y="5478683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75" name="Group 140"/>
            <p:cNvGrpSpPr>
              <a:grpSpLocks/>
            </p:cNvGrpSpPr>
            <p:nvPr/>
          </p:nvGrpSpPr>
          <p:grpSpPr bwMode="auto"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3345037" y="5475422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Oval 141"/>
            <p:cNvSpPr/>
            <p:nvPr/>
          </p:nvSpPr>
          <p:spPr>
            <a:xfrm>
              <a:off x="5164795" y="5258953"/>
              <a:ext cx="539677" cy="5491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3" name="Straight Connector 142"/>
            <p:cNvCxnSpPr>
              <a:stCxn id="142" idx="6"/>
              <a:endCxn id="137" idx="1"/>
            </p:cNvCxnSpPr>
            <p:nvPr/>
          </p:nvCxnSpPr>
          <p:spPr>
            <a:xfrm>
              <a:off x="5704473" y="5533509"/>
              <a:ext cx="673009" cy="3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7261599" y="5271649"/>
              <a:ext cx="541265" cy="54752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5" name="Straight Connector 144"/>
            <p:cNvCxnSpPr>
              <a:stCxn id="137" idx="3"/>
              <a:endCxn id="144" idx="2"/>
            </p:cNvCxnSpPr>
            <p:nvPr/>
          </p:nvCxnSpPr>
          <p:spPr>
            <a:xfrm>
              <a:off x="6642558" y="5536683"/>
              <a:ext cx="619042" cy="793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589" name="Group 289"/>
          <p:cNvGrpSpPr>
            <a:grpSpLocks/>
          </p:cNvGrpSpPr>
          <p:nvPr/>
        </p:nvGrpSpPr>
        <p:grpSpPr bwMode="auto">
          <a:xfrm>
            <a:off x="920750" y="3825875"/>
            <a:ext cx="3609975" cy="1973263"/>
            <a:chOff x="920829" y="3825274"/>
            <a:chExt cx="3609756" cy="1974166"/>
          </a:xfrm>
        </p:grpSpPr>
        <p:sp>
          <p:nvSpPr>
            <p:cNvPr id="212" name="Oval 211"/>
            <p:cNvSpPr/>
            <p:nvPr/>
          </p:nvSpPr>
          <p:spPr>
            <a:xfrm>
              <a:off x="2487597" y="5251501"/>
              <a:ext cx="541304" cy="54793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625701" y="4341448"/>
              <a:ext cx="265097" cy="26364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4" name="Straight Connector 213"/>
            <p:cNvCxnSpPr>
              <a:stCxn id="212" idx="0"/>
              <a:endCxn id="213" idx="2"/>
            </p:cNvCxnSpPr>
            <p:nvPr/>
          </p:nvCxnSpPr>
          <p:spPr>
            <a:xfrm flipV="1">
              <a:off x="2757456" y="4605094"/>
              <a:ext cx="0" cy="64640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2" idx="6"/>
              <a:endCxn id="216" idx="1"/>
            </p:cNvCxnSpPr>
            <p:nvPr/>
          </p:nvCxnSpPr>
          <p:spPr>
            <a:xfrm flipV="1">
              <a:off x="3028901" y="5523089"/>
              <a:ext cx="731794" cy="158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3760695" y="5391265"/>
              <a:ext cx="265096" cy="26523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431973" y="5392854"/>
              <a:ext cx="265097" cy="26523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8" name="Straight Connector 217"/>
            <p:cNvCxnSpPr>
              <a:stCxn id="212" idx="2"/>
              <a:endCxn id="217" idx="3"/>
            </p:cNvCxnSpPr>
            <p:nvPr/>
          </p:nvCxnSpPr>
          <p:spPr>
            <a:xfrm flipH="1">
              <a:off x="1697070" y="5524676"/>
              <a:ext cx="79052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658" name="Group 218"/>
            <p:cNvGrpSpPr>
              <a:grpSpLocks/>
            </p:cNvGrpSpPr>
            <p:nvPr/>
          </p:nvGrpSpPr>
          <p:grpSpPr bwMode="auto"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228" name="Straight Connector 227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H="1">
                <a:off x="2210686" y="538166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59" name="Group 219"/>
            <p:cNvGrpSpPr>
              <a:grpSpLocks/>
            </p:cNvGrpSpPr>
            <p:nvPr/>
          </p:nvGrpSpPr>
          <p:grpSpPr bwMode="auto"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>
                <a:off x="3345037" y="5477895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60" name="Group 220"/>
            <p:cNvGrpSpPr>
              <a:grpSpLocks/>
            </p:cNvGrpSpPr>
            <p:nvPr/>
          </p:nvGrpSpPr>
          <p:grpSpPr bwMode="auto"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3345037" y="5479071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3" name="Straight Arrow Connector 262"/>
          <p:cNvCxnSpPr/>
          <p:nvPr/>
        </p:nvCxnSpPr>
        <p:spPr>
          <a:xfrm>
            <a:off x="1825625" y="5418138"/>
            <a:ext cx="593725" cy="3175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591" name="Group 290"/>
          <p:cNvGrpSpPr>
            <a:grpSpLocks/>
          </p:cNvGrpSpPr>
          <p:nvPr/>
        </p:nvGrpSpPr>
        <p:grpSpPr bwMode="auto">
          <a:xfrm>
            <a:off x="927100" y="1531938"/>
            <a:ext cx="3609975" cy="1974850"/>
            <a:chOff x="920829" y="3825274"/>
            <a:chExt cx="3609756" cy="1974166"/>
          </a:xfrm>
        </p:grpSpPr>
        <p:sp>
          <p:nvSpPr>
            <p:cNvPr id="292" name="Oval 291"/>
            <p:cNvSpPr/>
            <p:nvPr/>
          </p:nvSpPr>
          <p:spPr>
            <a:xfrm>
              <a:off x="2487597" y="5251942"/>
              <a:ext cx="541304" cy="54749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2625701" y="4341032"/>
              <a:ext cx="265097" cy="26502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94" name="Straight Connector 293"/>
            <p:cNvCxnSpPr>
              <a:stCxn id="292" idx="0"/>
              <a:endCxn id="293" idx="2"/>
            </p:cNvCxnSpPr>
            <p:nvPr/>
          </p:nvCxnSpPr>
          <p:spPr>
            <a:xfrm flipV="1">
              <a:off x="2757456" y="4606053"/>
              <a:ext cx="0" cy="64588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92" idx="6"/>
              <a:endCxn id="296" idx="1"/>
            </p:cNvCxnSpPr>
            <p:nvPr/>
          </p:nvCxnSpPr>
          <p:spPr>
            <a:xfrm flipV="1">
              <a:off x="3028901" y="5523311"/>
              <a:ext cx="731794" cy="158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Rectangle 295"/>
            <p:cNvSpPr/>
            <p:nvPr/>
          </p:nvSpPr>
          <p:spPr>
            <a:xfrm>
              <a:off x="3760695" y="5391593"/>
              <a:ext cx="265096" cy="26502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431973" y="5393181"/>
              <a:ext cx="265097" cy="2650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98" name="Straight Connector 297"/>
            <p:cNvCxnSpPr>
              <a:stCxn id="292" idx="2"/>
              <a:endCxn id="297" idx="3"/>
            </p:cNvCxnSpPr>
            <p:nvPr/>
          </p:nvCxnSpPr>
          <p:spPr>
            <a:xfrm flipH="1">
              <a:off x="1697070" y="5524897"/>
              <a:ext cx="79052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639" name="Group 298"/>
            <p:cNvGrpSpPr>
              <a:grpSpLocks/>
            </p:cNvGrpSpPr>
            <p:nvPr/>
          </p:nvGrpSpPr>
          <p:grpSpPr bwMode="auto"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H="1">
                <a:off x="2210686" y="5382212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40" name="Group 299"/>
            <p:cNvGrpSpPr>
              <a:grpSpLocks/>
            </p:cNvGrpSpPr>
            <p:nvPr/>
          </p:nvGrpSpPr>
          <p:grpSpPr bwMode="auto"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05" name="Straight Connector 304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H="1">
                <a:off x="3345037" y="547752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41" name="Group 300"/>
            <p:cNvGrpSpPr>
              <a:grpSpLocks/>
            </p:cNvGrpSpPr>
            <p:nvPr/>
          </p:nvGrpSpPr>
          <p:grpSpPr bwMode="auto"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H="1">
                <a:off x="3345037" y="547932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592" name="Group 311"/>
          <p:cNvGrpSpPr>
            <a:grpSpLocks/>
          </p:cNvGrpSpPr>
          <p:nvPr/>
        </p:nvGrpSpPr>
        <p:grpSpPr bwMode="auto">
          <a:xfrm>
            <a:off x="4667250" y="1498600"/>
            <a:ext cx="3654425" cy="2027238"/>
            <a:chOff x="4655276" y="3790948"/>
            <a:chExt cx="3655520" cy="2028227"/>
          </a:xfrm>
        </p:grpSpPr>
        <p:sp>
          <p:nvSpPr>
            <p:cNvPr id="313" name="Oval 312"/>
            <p:cNvSpPr/>
            <p:nvPr/>
          </p:nvSpPr>
          <p:spPr>
            <a:xfrm>
              <a:off x="6236900" y="4288078"/>
              <a:ext cx="541500" cy="54795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376642" y="5404635"/>
              <a:ext cx="265192" cy="265242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15" name="Straight Connector 314"/>
            <p:cNvCxnSpPr>
              <a:stCxn id="313" idx="4"/>
              <a:endCxn id="314" idx="0"/>
            </p:cNvCxnSpPr>
            <p:nvPr/>
          </p:nvCxnSpPr>
          <p:spPr>
            <a:xfrm>
              <a:off x="6508444" y="4836033"/>
              <a:ext cx="1587" cy="5686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616" name="Group 315"/>
            <p:cNvGrpSpPr>
              <a:grpSpLocks/>
            </p:cNvGrpSpPr>
            <p:nvPr/>
          </p:nvGrpSpPr>
          <p:grpSpPr bwMode="auto"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329" name="Straight Connector 328"/>
              <p:cNvCxnSpPr>
                <a:stCxn id="314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>
                <a:stCxn id="314" idx="1"/>
              </p:cNvCxnSpPr>
              <p:nvPr/>
            </p:nvCxnSpPr>
            <p:spPr>
              <a:xfrm flipH="1">
                <a:off x="2210686" y="538258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>
                <a:stCxn id="314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17" name="Group 316"/>
            <p:cNvGrpSpPr>
              <a:grpSpLocks/>
            </p:cNvGrpSpPr>
            <p:nvPr/>
          </p:nvGrpSpPr>
          <p:grpSpPr bwMode="auto"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flipH="1">
                <a:off x="3345037" y="5476968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18" name="Group 317"/>
            <p:cNvGrpSpPr>
              <a:grpSpLocks/>
            </p:cNvGrpSpPr>
            <p:nvPr/>
          </p:nvGrpSpPr>
          <p:grpSpPr bwMode="auto"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flipH="1">
                <a:off x="3345037" y="548116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9" name="Oval 318"/>
            <p:cNvSpPr/>
            <p:nvPr/>
          </p:nvSpPr>
          <p:spPr>
            <a:xfrm>
              <a:off x="5163428" y="5260102"/>
              <a:ext cx="541500" cy="54795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0" name="Straight Connector 319"/>
            <p:cNvCxnSpPr>
              <a:stCxn id="319" idx="6"/>
              <a:endCxn id="314" idx="1"/>
            </p:cNvCxnSpPr>
            <p:nvPr/>
          </p:nvCxnSpPr>
          <p:spPr>
            <a:xfrm>
              <a:off x="5704928" y="5533286"/>
              <a:ext cx="671713" cy="31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/>
            <p:cNvSpPr/>
            <p:nvPr/>
          </p:nvSpPr>
          <p:spPr>
            <a:xfrm>
              <a:off x="7261145" y="5271220"/>
              <a:ext cx="541499" cy="54795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2" name="Straight Connector 321"/>
            <p:cNvCxnSpPr>
              <a:stCxn id="314" idx="3"/>
              <a:endCxn id="321" idx="2"/>
            </p:cNvCxnSpPr>
            <p:nvPr/>
          </p:nvCxnSpPr>
          <p:spPr>
            <a:xfrm>
              <a:off x="6641834" y="5536462"/>
              <a:ext cx="619311" cy="794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2" name="Straight Arrow Connector 331"/>
          <p:cNvCxnSpPr/>
          <p:nvPr/>
        </p:nvCxnSpPr>
        <p:spPr>
          <a:xfrm>
            <a:off x="2868613" y="4711700"/>
            <a:ext cx="0" cy="528638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1835150" y="3122613"/>
            <a:ext cx="593725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2879725" y="2416175"/>
            <a:ext cx="0" cy="528638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3057525" y="3121025"/>
            <a:ext cx="593725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/>
          <p:nvPr/>
        </p:nvCxnSpPr>
        <p:spPr>
          <a:xfrm>
            <a:off x="3119438" y="5399088"/>
            <a:ext cx="595312" cy="158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803900" y="3148013"/>
            <a:ext cx="503238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6596063" y="2614613"/>
            <a:ext cx="0" cy="4381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 flipH="1">
            <a:off x="6694488" y="3157538"/>
            <a:ext cx="503237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783263" y="5443538"/>
            <a:ext cx="503237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/>
          <p:nvPr/>
        </p:nvCxnSpPr>
        <p:spPr>
          <a:xfrm>
            <a:off x="6599238" y="4921250"/>
            <a:ext cx="0" cy="4381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/>
          <p:nvPr/>
        </p:nvCxnSpPr>
        <p:spPr>
          <a:xfrm>
            <a:off x="6767513" y="5413375"/>
            <a:ext cx="501650" cy="1588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9" name="AutoShape 180"/>
          <p:cNvSpPr>
            <a:spLocks noChangeArrowheads="1"/>
          </p:cNvSpPr>
          <p:nvPr/>
        </p:nvSpPr>
        <p:spPr bwMode="auto">
          <a:xfrm>
            <a:off x="3049588" y="3303588"/>
            <a:ext cx="487362" cy="422275"/>
          </a:xfrm>
          <a:prstGeom prst="cloudCallout">
            <a:avLst>
              <a:gd name="adj1" fmla="val -75816"/>
              <a:gd name="adj2" fmla="val -5004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350" name="AutoShape 180"/>
          <p:cNvSpPr>
            <a:spLocks noChangeArrowheads="1"/>
          </p:cNvSpPr>
          <p:nvPr/>
        </p:nvSpPr>
        <p:spPr bwMode="auto">
          <a:xfrm>
            <a:off x="6756400" y="3298825"/>
            <a:ext cx="488950" cy="423863"/>
          </a:xfrm>
          <a:prstGeom prst="cloudCallout">
            <a:avLst>
              <a:gd name="adj1" fmla="val -75816"/>
              <a:gd name="adj2" fmla="val -5004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52413" y="3768725"/>
            <a:ext cx="8686800" cy="230346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7607" name="Group 114"/>
          <p:cNvGrpSpPr>
            <a:grpSpLocks/>
          </p:cNvGrpSpPr>
          <p:nvPr/>
        </p:nvGrpSpPr>
        <p:grpSpPr bwMode="auto">
          <a:xfrm>
            <a:off x="1800225" y="6165850"/>
            <a:ext cx="2136775" cy="555625"/>
            <a:chOff x="1823167" y="4697111"/>
            <a:chExt cx="2136379" cy="555701"/>
          </a:xfrm>
        </p:grpSpPr>
        <p:pic>
          <p:nvPicPr>
            <p:cNvPr id="67611" name="Picture 116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4754256"/>
              <a:ext cx="19526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" name="Rectangle 117"/>
            <p:cNvSpPr/>
            <p:nvPr/>
          </p:nvSpPr>
          <p:spPr>
            <a:xfrm>
              <a:off x="1823167" y="4697111"/>
              <a:ext cx="2136379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67608" name="Group 118"/>
          <p:cNvGrpSpPr>
            <a:grpSpLocks/>
          </p:cNvGrpSpPr>
          <p:nvPr/>
        </p:nvGrpSpPr>
        <p:grpSpPr bwMode="auto">
          <a:xfrm>
            <a:off x="4973638" y="6165850"/>
            <a:ext cx="3095625" cy="555625"/>
            <a:chOff x="4044607" y="4697111"/>
            <a:chExt cx="3094421" cy="555701"/>
          </a:xfrm>
        </p:grpSpPr>
        <p:pic>
          <p:nvPicPr>
            <p:cNvPr id="67609" name="Picture 119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6863" y="4764498"/>
              <a:ext cx="29559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Rectangle 120"/>
            <p:cNvSpPr/>
            <p:nvPr/>
          </p:nvSpPr>
          <p:spPr>
            <a:xfrm>
              <a:off x="4044607" y="4697111"/>
              <a:ext cx="3094421" cy="5557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53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Sum-Product Belief 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B324D-969D-4B36-9DCD-CF29E7D1967D}" type="slidenum">
              <a:rPr lang="en-US"/>
              <a:pPr>
                <a:defRPr/>
              </a:pPr>
              <a:t>67</a:t>
            </a:fld>
            <a:endParaRPr lang="en-US"/>
          </a:p>
        </p:txBody>
      </p:sp>
      <p:grpSp>
        <p:nvGrpSpPr>
          <p:cNvPr id="68611" name="Group 15"/>
          <p:cNvGrpSpPr>
            <a:grpSpLocks/>
          </p:cNvGrpSpPr>
          <p:nvPr/>
        </p:nvGrpSpPr>
        <p:grpSpPr bwMode="auto">
          <a:xfrm>
            <a:off x="365125" y="1023938"/>
            <a:ext cx="7997825" cy="5005387"/>
            <a:chOff x="457200" y="997096"/>
            <a:chExt cx="8225709" cy="4872608"/>
          </a:xfrm>
        </p:grpSpPr>
        <p:grpSp>
          <p:nvGrpSpPr>
            <p:cNvPr id="68713" name="Group 9"/>
            <p:cNvGrpSpPr>
              <a:grpSpLocks/>
            </p:cNvGrpSpPr>
            <p:nvPr/>
          </p:nvGrpSpPr>
          <p:grpSpPr bwMode="auto">
            <a:xfrm>
              <a:off x="968571" y="1422452"/>
              <a:ext cx="7714338" cy="4447252"/>
              <a:chOff x="972462" y="1605523"/>
              <a:chExt cx="7703278" cy="477541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72137" y="1605121"/>
                <a:ext cx="3855877" cy="23879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72137" y="3993029"/>
                <a:ext cx="3855877" cy="2387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819863" y="1605121"/>
                <a:ext cx="3855877" cy="23879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9863" y="3993029"/>
                <a:ext cx="3855877" cy="2387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7200" y="1422452"/>
              <a:ext cx="511371" cy="2223626"/>
            </a:xfrm>
            <a:prstGeom prst="rect">
              <a:avLst/>
            </a:prstGeom>
            <a:noFill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atin typeface="+mn-lt"/>
                  <a:cs typeface="+mn-cs"/>
                </a:rPr>
                <a:t>Beliefs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8421" y="3646078"/>
              <a:ext cx="511371" cy="2223626"/>
            </a:xfrm>
            <a:prstGeom prst="rect">
              <a:avLst/>
            </a:prstGeom>
            <a:noFill/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atin typeface="+mn-lt"/>
                  <a:cs typeface="+mn-cs"/>
                </a:rPr>
                <a:t>Messages</a:t>
              </a:r>
            </a:p>
          </p:txBody>
        </p:sp>
        <p:sp>
          <p:nvSpPr>
            <p:cNvPr id="68716" name="TextBox 12"/>
            <p:cNvSpPr txBox="1">
              <a:spLocks noChangeArrowheads="1"/>
            </p:cNvSpPr>
            <p:nvPr/>
          </p:nvSpPr>
          <p:spPr bwMode="auto">
            <a:xfrm>
              <a:off x="968571" y="997096"/>
              <a:ext cx="3861060" cy="42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1"/>
                <a:t>Variables</a:t>
              </a:r>
            </a:p>
          </p:txBody>
        </p:sp>
        <p:sp>
          <p:nvSpPr>
            <p:cNvPr id="68717" name="TextBox 14"/>
            <p:cNvSpPr txBox="1">
              <a:spLocks noChangeArrowheads="1"/>
            </p:cNvSpPr>
            <p:nvPr/>
          </p:nvSpPr>
          <p:spPr bwMode="auto">
            <a:xfrm>
              <a:off x="4821849" y="997097"/>
              <a:ext cx="3861060" cy="42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1"/>
                <a:t>Factors</a:t>
              </a:r>
            </a:p>
          </p:txBody>
        </p:sp>
      </p:grpSp>
      <p:grpSp>
        <p:nvGrpSpPr>
          <p:cNvPr id="68612" name="Group 310"/>
          <p:cNvGrpSpPr>
            <a:grpSpLocks/>
          </p:cNvGrpSpPr>
          <p:nvPr/>
        </p:nvGrpSpPr>
        <p:grpSpPr bwMode="auto">
          <a:xfrm>
            <a:off x="4654550" y="3790950"/>
            <a:ext cx="3656013" cy="2028825"/>
            <a:chOff x="4655276" y="3790948"/>
            <a:chExt cx="3655520" cy="2028227"/>
          </a:xfrm>
        </p:grpSpPr>
        <p:sp>
          <p:nvSpPr>
            <p:cNvPr id="136" name="Oval 135"/>
            <p:cNvSpPr/>
            <p:nvPr/>
          </p:nvSpPr>
          <p:spPr>
            <a:xfrm>
              <a:off x="6237801" y="4287690"/>
              <a:ext cx="541264" cy="5491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482" y="5404960"/>
              <a:ext cx="265076" cy="265034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8" name="Straight Connector 137"/>
            <p:cNvCxnSpPr>
              <a:stCxn id="136" idx="4"/>
              <a:endCxn id="137" idx="0"/>
            </p:cNvCxnSpPr>
            <p:nvPr/>
          </p:nvCxnSpPr>
          <p:spPr>
            <a:xfrm>
              <a:off x="6507639" y="4836803"/>
              <a:ext cx="1587" cy="5681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97" name="Group 138"/>
            <p:cNvGrpSpPr>
              <a:grpSpLocks/>
            </p:cNvGrpSpPr>
            <p:nvPr/>
          </p:nvGrpSpPr>
          <p:grpSpPr bwMode="auto"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152" name="Straight Connector 151"/>
              <p:cNvCxnSpPr>
                <a:stCxn id="137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37" idx="1"/>
              </p:cNvCxnSpPr>
              <p:nvPr/>
            </p:nvCxnSpPr>
            <p:spPr>
              <a:xfrm flipH="1">
                <a:off x="2210686" y="5381044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37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98" name="Group 139"/>
            <p:cNvGrpSpPr>
              <a:grpSpLocks/>
            </p:cNvGrpSpPr>
            <p:nvPr/>
          </p:nvGrpSpPr>
          <p:grpSpPr bwMode="auto"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3345037" y="5478683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99" name="Group 140"/>
            <p:cNvGrpSpPr>
              <a:grpSpLocks/>
            </p:cNvGrpSpPr>
            <p:nvPr/>
          </p:nvGrpSpPr>
          <p:grpSpPr bwMode="auto"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3345037" y="5475422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Oval 141"/>
            <p:cNvSpPr/>
            <p:nvPr/>
          </p:nvSpPr>
          <p:spPr>
            <a:xfrm>
              <a:off x="5164795" y="5258953"/>
              <a:ext cx="539677" cy="54911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3" name="Straight Connector 142"/>
            <p:cNvCxnSpPr>
              <a:stCxn id="142" idx="6"/>
              <a:endCxn id="137" idx="1"/>
            </p:cNvCxnSpPr>
            <p:nvPr/>
          </p:nvCxnSpPr>
          <p:spPr>
            <a:xfrm>
              <a:off x="5704473" y="5533509"/>
              <a:ext cx="673009" cy="3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7261599" y="5271649"/>
              <a:ext cx="541265" cy="547526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5" name="Straight Connector 144"/>
            <p:cNvCxnSpPr>
              <a:stCxn id="137" idx="3"/>
              <a:endCxn id="144" idx="2"/>
            </p:cNvCxnSpPr>
            <p:nvPr/>
          </p:nvCxnSpPr>
          <p:spPr>
            <a:xfrm>
              <a:off x="6642558" y="5536683"/>
              <a:ext cx="619042" cy="793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13" name="Group 289"/>
          <p:cNvGrpSpPr>
            <a:grpSpLocks/>
          </p:cNvGrpSpPr>
          <p:nvPr/>
        </p:nvGrpSpPr>
        <p:grpSpPr bwMode="auto">
          <a:xfrm>
            <a:off x="920750" y="3825875"/>
            <a:ext cx="3609975" cy="1973263"/>
            <a:chOff x="920829" y="3825274"/>
            <a:chExt cx="3609756" cy="1974166"/>
          </a:xfrm>
        </p:grpSpPr>
        <p:sp>
          <p:nvSpPr>
            <p:cNvPr id="212" name="Oval 211"/>
            <p:cNvSpPr/>
            <p:nvPr/>
          </p:nvSpPr>
          <p:spPr>
            <a:xfrm>
              <a:off x="2487597" y="5251501"/>
              <a:ext cx="541304" cy="54793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625701" y="4341448"/>
              <a:ext cx="265097" cy="26364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4" name="Straight Connector 213"/>
            <p:cNvCxnSpPr>
              <a:stCxn id="212" idx="0"/>
              <a:endCxn id="213" idx="2"/>
            </p:cNvCxnSpPr>
            <p:nvPr/>
          </p:nvCxnSpPr>
          <p:spPr>
            <a:xfrm flipV="1">
              <a:off x="2757456" y="4605094"/>
              <a:ext cx="0" cy="64640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2" idx="6"/>
              <a:endCxn id="216" idx="1"/>
            </p:cNvCxnSpPr>
            <p:nvPr/>
          </p:nvCxnSpPr>
          <p:spPr>
            <a:xfrm flipV="1">
              <a:off x="3028901" y="5523089"/>
              <a:ext cx="731794" cy="158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3760695" y="5391265"/>
              <a:ext cx="265096" cy="26523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431973" y="5392854"/>
              <a:ext cx="265097" cy="26523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18" name="Straight Connector 217"/>
            <p:cNvCxnSpPr>
              <a:stCxn id="212" idx="2"/>
              <a:endCxn id="217" idx="3"/>
            </p:cNvCxnSpPr>
            <p:nvPr/>
          </p:nvCxnSpPr>
          <p:spPr>
            <a:xfrm flipH="1">
              <a:off x="1697070" y="5524676"/>
              <a:ext cx="79052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82" name="Group 218"/>
            <p:cNvGrpSpPr>
              <a:grpSpLocks/>
            </p:cNvGrpSpPr>
            <p:nvPr/>
          </p:nvGrpSpPr>
          <p:grpSpPr bwMode="auto"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228" name="Straight Connector 227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H="1">
                <a:off x="2210686" y="538166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83" name="Group 219"/>
            <p:cNvGrpSpPr>
              <a:grpSpLocks/>
            </p:cNvGrpSpPr>
            <p:nvPr/>
          </p:nvGrpSpPr>
          <p:grpSpPr bwMode="auto"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>
                <a:off x="3345037" y="5477895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84" name="Group 220"/>
            <p:cNvGrpSpPr>
              <a:grpSpLocks/>
            </p:cNvGrpSpPr>
            <p:nvPr/>
          </p:nvGrpSpPr>
          <p:grpSpPr bwMode="auto"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3345037" y="5479071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3" name="Straight Arrow Connector 262"/>
          <p:cNvCxnSpPr/>
          <p:nvPr/>
        </p:nvCxnSpPr>
        <p:spPr>
          <a:xfrm>
            <a:off x="1825625" y="5418138"/>
            <a:ext cx="593725" cy="3175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615" name="Group 290"/>
          <p:cNvGrpSpPr>
            <a:grpSpLocks/>
          </p:cNvGrpSpPr>
          <p:nvPr/>
        </p:nvGrpSpPr>
        <p:grpSpPr bwMode="auto">
          <a:xfrm>
            <a:off x="927100" y="1531938"/>
            <a:ext cx="3609975" cy="1974850"/>
            <a:chOff x="920829" y="3825274"/>
            <a:chExt cx="3609756" cy="1974166"/>
          </a:xfrm>
        </p:grpSpPr>
        <p:sp>
          <p:nvSpPr>
            <p:cNvPr id="292" name="Oval 291"/>
            <p:cNvSpPr/>
            <p:nvPr/>
          </p:nvSpPr>
          <p:spPr>
            <a:xfrm>
              <a:off x="2487597" y="5251942"/>
              <a:ext cx="541304" cy="54749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2625701" y="4341032"/>
              <a:ext cx="265097" cy="26502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94" name="Straight Connector 293"/>
            <p:cNvCxnSpPr>
              <a:stCxn id="292" idx="0"/>
              <a:endCxn id="293" idx="2"/>
            </p:cNvCxnSpPr>
            <p:nvPr/>
          </p:nvCxnSpPr>
          <p:spPr>
            <a:xfrm flipV="1">
              <a:off x="2757456" y="4606053"/>
              <a:ext cx="0" cy="64588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92" idx="6"/>
              <a:endCxn id="296" idx="1"/>
            </p:cNvCxnSpPr>
            <p:nvPr/>
          </p:nvCxnSpPr>
          <p:spPr>
            <a:xfrm flipV="1">
              <a:off x="3028901" y="5523311"/>
              <a:ext cx="731794" cy="158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Rectangle 295"/>
            <p:cNvSpPr/>
            <p:nvPr/>
          </p:nvSpPr>
          <p:spPr>
            <a:xfrm>
              <a:off x="3760695" y="5391593"/>
              <a:ext cx="265096" cy="26502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431973" y="5393181"/>
              <a:ext cx="265097" cy="26502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98" name="Straight Connector 297"/>
            <p:cNvCxnSpPr>
              <a:stCxn id="292" idx="2"/>
              <a:endCxn id="297" idx="3"/>
            </p:cNvCxnSpPr>
            <p:nvPr/>
          </p:nvCxnSpPr>
          <p:spPr>
            <a:xfrm flipH="1">
              <a:off x="1697070" y="5524897"/>
              <a:ext cx="790527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63" name="Group 298"/>
            <p:cNvGrpSpPr>
              <a:grpSpLocks/>
            </p:cNvGrpSpPr>
            <p:nvPr/>
          </p:nvGrpSpPr>
          <p:grpSpPr bwMode="auto"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H="1">
                <a:off x="2210686" y="5382212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64" name="Group 299"/>
            <p:cNvGrpSpPr>
              <a:grpSpLocks/>
            </p:cNvGrpSpPr>
            <p:nvPr/>
          </p:nvGrpSpPr>
          <p:grpSpPr bwMode="auto"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05" name="Straight Connector 304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H="1">
                <a:off x="3345037" y="547752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65" name="Group 300"/>
            <p:cNvGrpSpPr>
              <a:grpSpLocks/>
            </p:cNvGrpSpPr>
            <p:nvPr/>
          </p:nvGrpSpPr>
          <p:grpSpPr bwMode="auto"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H="1">
                <a:off x="3345037" y="547932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616" name="Group 311"/>
          <p:cNvGrpSpPr>
            <a:grpSpLocks/>
          </p:cNvGrpSpPr>
          <p:nvPr/>
        </p:nvGrpSpPr>
        <p:grpSpPr bwMode="auto">
          <a:xfrm>
            <a:off x="4667250" y="1498600"/>
            <a:ext cx="3654425" cy="2027238"/>
            <a:chOff x="4655276" y="3790948"/>
            <a:chExt cx="3655520" cy="2028227"/>
          </a:xfrm>
        </p:grpSpPr>
        <p:sp>
          <p:nvSpPr>
            <p:cNvPr id="313" name="Oval 312"/>
            <p:cNvSpPr/>
            <p:nvPr/>
          </p:nvSpPr>
          <p:spPr>
            <a:xfrm>
              <a:off x="6236900" y="4288078"/>
              <a:ext cx="541500" cy="54795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376642" y="5404635"/>
              <a:ext cx="265192" cy="265242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15" name="Straight Connector 314"/>
            <p:cNvCxnSpPr>
              <a:stCxn id="313" idx="4"/>
              <a:endCxn id="314" idx="0"/>
            </p:cNvCxnSpPr>
            <p:nvPr/>
          </p:nvCxnSpPr>
          <p:spPr>
            <a:xfrm>
              <a:off x="6508444" y="4836033"/>
              <a:ext cx="1587" cy="5686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40" name="Group 315"/>
            <p:cNvGrpSpPr>
              <a:grpSpLocks/>
            </p:cNvGrpSpPr>
            <p:nvPr/>
          </p:nvGrpSpPr>
          <p:grpSpPr bwMode="auto"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329" name="Straight Connector 328"/>
              <p:cNvCxnSpPr>
                <a:stCxn id="314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>
                <a:stCxn id="314" idx="1"/>
              </p:cNvCxnSpPr>
              <p:nvPr/>
            </p:nvCxnSpPr>
            <p:spPr>
              <a:xfrm flipH="1">
                <a:off x="2210686" y="538258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>
                <a:stCxn id="314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1" name="Group 316"/>
            <p:cNvGrpSpPr>
              <a:grpSpLocks/>
            </p:cNvGrpSpPr>
            <p:nvPr/>
          </p:nvGrpSpPr>
          <p:grpSpPr bwMode="auto"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flipH="1">
                <a:off x="3345037" y="5476968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2" name="Group 317"/>
            <p:cNvGrpSpPr>
              <a:grpSpLocks/>
            </p:cNvGrpSpPr>
            <p:nvPr/>
          </p:nvGrpSpPr>
          <p:grpSpPr bwMode="auto"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flipH="1">
                <a:off x="3345037" y="548116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9" name="Oval 318"/>
            <p:cNvSpPr/>
            <p:nvPr/>
          </p:nvSpPr>
          <p:spPr>
            <a:xfrm>
              <a:off x="5163428" y="5260102"/>
              <a:ext cx="541500" cy="54795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0" name="Straight Connector 319"/>
            <p:cNvCxnSpPr>
              <a:stCxn id="319" idx="6"/>
              <a:endCxn id="314" idx="1"/>
            </p:cNvCxnSpPr>
            <p:nvPr/>
          </p:nvCxnSpPr>
          <p:spPr>
            <a:xfrm>
              <a:off x="5704928" y="5533286"/>
              <a:ext cx="671713" cy="317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/>
            <p:cNvSpPr/>
            <p:nvPr/>
          </p:nvSpPr>
          <p:spPr>
            <a:xfrm>
              <a:off x="7261145" y="5271220"/>
              <a:ext cx="541499" cy="54795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2" name="Straight Connector 321"/>
            <p:cNvCxnSpPr>
              <a:stCxn id="314" idx="3"/>
              <a:endCxn id="321" idx="2"/>
            </p:cNvCxnSpPr>
            <p:nvPr/>
          </p:nvCxnSpPr>
          <p:spPr>
            <a:xfrm>
              <a:off x="6641834" y="5536462"/>
              <a:ext cx="619311" cy="794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2" name="Straight Arrow Connector 331"/>
          <p:cNvCxnSpPr/>
          <p:nvPr/>
        </p:nvCxnSpPr>
        <p:spPr>
          <a:xfrm>
            <a:off x="2868613" y="4711700"/>
            <a:ext cx="0" cy="528638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1835150" y="3122613"/>
            <a:ext cx="593725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2879725" y="2416175"/>
            <a:ext cx="0" cy="528638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>
            <a:off x="3057525" y="3121025"/>
            <a:ext cx="593725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/>
          <p:nvPr/>
        </p:nvCxnSpPr>
        <p:spPr>
          <a:xfrm>
            <a:off x="3119438" y="5399088"/>
            <a:ext cx="595312" cy="158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803900" y="3148013"/>
            <a:ext cx="503238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6596063" y="2614613"/>
            <a:ext cx="0" cy="4381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 flipH="1">
            <a:off x="6694488" y="3157538"/>
            <a:ext cx="503237" cy="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783263" y="5443538"/>
            <a:ext cx="503237" cy="3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/>
          <p:nvPr/>
        </p:nvCxnSpPr>
        <p:spPr>
          <a:xfrm>
            <a:off x="6599238" y="4921250"/>
            <a:ext cx="0" cy="4381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/>
          <p:nvPr/>
        </p:nvCxnSpPr>
        <p:spPr>
          <a:xfrm>
            <a:off x="6767513" y="5413375"/>
            <a:ext cx="501650" cy="1588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9" name="AutoShape 180"/>
          <p:cNvSpPr>
            <a:spLocks noChangeArrowheads="1"/>
          </p:cNvSpPr>
          <p:nvPr/>
        </p:nvSpPr>
        <p:spPr bwMode="auto">
          <a:xfrm>
            <a:off x="3049588" y="3303588"/>
            <a:ext cx="487362" cy="422275"/>
          </a:xfrm>
          <a:prstGeom prst="cloudCallout">
            <a:avLst>
              <a:gd name="adj1" fmla="val -75816"/>
              <a:gd name="adj2" fmla="val -5004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350" name="AutoShape 180"/>
          <p:cNvSpPr>
            <a:spLocks noChangeArrowheads="1"/>
          </p:cNvSpPr>
          <p:nvPr/>
        </p:nvSpPr>
        <p:spPr bwMode="auto">
          <a:xfrm>
            <a:off x="6756400" y="3298825"/>
            <a:ext cx="488950" cy="423863"/>
          </a:xfrm>
          <a:prstGeom prst="cloudCallout">
            <a:avLst>
              <a:gd name="adj1" fmla="val -75816"/>
              <a:gd name="adj2" fmla="val -5004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65113" y="1425575"/>
            <a:ext cx="8686800" cy="230505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8631" name="Group 115"/>
          <p:cNvGrpSpPr>
            <a:grpSpLocks/>
          </p:cNvGrpSpPr>
          <p:nvPr/>
        </p:nvGrpSpPr>
        <p:grpSpPr bwMode="auto">
          <a:xfrm>
            <a:off x="1095375" y="6135688"/>
            <a:ext cx="2589213" cy="536575"/>
            <a:chOff x="1136920" y="3747287"/>
            <a:chExt cx="2822626" cy="585936"/>
          </a:xfrm>
        </p:grpSpPr>
        <p:pic>
          <p:nvPicPr>
            <p:cNvPr id="68635" name="Picture 116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38" y="3795713"/>
              <a:ext cx="264318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Rectangle 118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68632" name="Group 119"/>
          <p:cNvGrpSpPr>
            <a:grpSpLocks/>
          </p:cNvGrpSpPr>
          <p:nvPr/>
        </p:nvGrpSpPr>
        <p:grpSpPr bwMode="auto">
          <a:xfrm>
            <a:off x="4041775" y="6135688"/>
            <a:ext cx="4314825" cy="536575"/>
            <a:chOff x="4061771" y="3747287"/>
            <a:chExt cx="4705817" cy="585936"/>
          </a:xfrm>
        </p:grpSpPr>
        <p:pic>
          <p:nvPicPr>
            <p:cNvPr id="68633" name="Picture 120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6863" y="3795713"/>
              <a:ext cx="456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Rectangle 121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2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94" name="AutoShape 66"/>
          <p:cNvSpPr>
            <a:spLocks noChangeArrowheads="1"/>
          </p:cNvSpPr>
          <p:nvPr/>
        </p:nvSpPr>
        <p:spPr bwMode="auto">
          <a:xfrm rot="-7781544">
            <a:off x="5097462" y="4349751"/>
            <a:ext cx="225425" cy="1200150"/>
          </a:xfrm>
          <a:prstGeom prst="roundRect">
            <a:avLst>
              <a:gd name="adj" fmla="val 50000"/>
            </a:avLst>
          </a:prstGeom>
          <a:solidFill>
            <a:srgbClr val="FED46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93" name="AutoShape 65"/>
          <p:cNvSpPr>
            <a:spLocks noChangeArrowheads="1"/>
          </p:cNvSpPr>
          <p:nvPr/>
        </p:nvSpPr>
        <p:spPr bwMode="auto">
          <a:xfrm>
            <a:off x="5943600" y="3962400"/>
            <a:ext cx="198438" cy="457200"/>
          </a:xfrm>
          <a:prstGeom prst="roundRect">
            <a:avLst>
              <a:gd name="adj" fmla="val 50000"/>
            </a:avLst>
          </a:prstGeom>
          <a:solidFill>
            <a:srgbClr val="FED46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92" name="AutoShape 64"/>
          <p:cNvSpPr>
            <a:spLocks noChangeArrowheads="1"/>
          </p:cNvSpPr>
          <p:nvPr/>
        </p:nvSpPr>
        <p:spPr bwMode="auto">
          <a:xfrm rot="-4309691">
            <a:off x="6265069" y="4215607"/>
            <a:ext cx="198437" cy="457200"/>
          </a:xfrm>
          <a:prstGeom prst="roundRect">
            <a:avLst>
              <a:gd name="adj" fmla="val 50000"/>
            </a:avLst>
          </a:prstGeom>
          <a:solidFill>
            <a:srgbClr val="FED46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(Acyclic) Belief Propagation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B2356-E636-48A9-AC35-2860454F83B3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57200" y="1044575"/>
            <a:ext cx="8389938" cy="193833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/>
              <a:t>In a factor graph with no cycles: </a:t>
            </a:r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Candara" pitchFamily="34" charset="0"/>
              <a:buAutoNum type="arabicPeriod"/>
              <a:defRPr/>
            </a:pPr>
            <a:r>
              <a:rPr lang="en-US" sz="2000"/>
              <a:t>Pick any node to serve as the root.</a:t>
            </a:r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Candara" pitchFamily="34" charset="0"/>
              <a:buAutoNum type="arabicPeriod"/>
              <a:defRPr/>
            </a:pPr>
            <a:r>
              <a:rPr lang="en-US" sz="2000"/>
              <a:t>Send messages from the </a:t>
            </a:r>
            <a:r>
              <a:rPr lang="en-US" sz="2000" b="1"/>
              <a:t>leaves</a:t>
            </a:r>
            <a:r>
              <a:rPr lang="en-US" sz="2000"/>
              <a:t> to the </a:t>
            </a:r>
            <a:r>
              <a:rPr lang="en-US" sz="2000" b="1"/>
              <a:t>root</a:t>
            </a:r>
            <a:r>
              <a:rPr lang="en-US" sz="2000"/>
              <a:t>.</a:t>
            </a:r>
            <a:endParaRPr lang="en-US" sz="2000" b="1"/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Candara" pitchFamily="34" charset="0"/>
              <a:buAutoNum type="arabicPeriod"/>
              <a:defRPr/>
            </a:pPr>
            <a:r>
              <a:rPr lang="en-US" sz="2000"/>
              <a:t>Send messages from the </a:t>
            </a:r>
            <a:r>
              <a:rPr lang="en-US" sz="2000" b="1"/>
              <a:t>root</a:t>
            </a:r>
            <a:r>
              <a:rPr lang="en-US" sz="2000"/>
              <a:t> to the </a:t>
            </a:r>
            <a:r>
              <a:rPr lang="en-US" sz="2000" b="1"/>
              <a:t>leaves</a:t>
            </a:r>
            <a:r>
              <a:rPr lang="en-US" sz="2000"/>
              <a:t>.</a:t>
            </a:r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/>
              <a:t>A node computes an outgoing message along an edge </a:t>
            </a:r>
            <a:br>
              <a:rPr lang="en-US" sz="2000"/>
            </a:br>
            <a:r>
              <a:rPr lang="en-US" sz="2000"/>
              <a:t>only after it has received incoming messages along all its other edges.</a:t>
            </a:r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000"/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000"/>
          </a:p>
        </p:txBody>
      </p:sp>
      <p:grpSp>
        <p:nvGrpSpPr>
          <p:cNvPr id="89095" name="Group 3"/>
          <p:cNvGrpSpPr>
            <a:grpSpLocks/>
          </p:cNvGrpSpPr>
          <p:nvPr/>
        </p:nvGrpSpPr>
        <p:grpSpPr bwMode="auto">
          <a:xfrm>
            <a:off x="1524000" y="3068638"/>
            <a:ext cx="6096000" cy="3754437"/>
            <a:chOff x="619510" y="1501169"/>
            <a:chExt cx="8067290" cy="4970132"/>
          </a:xfrm>
        </p:grpSpPr>
        <p:sp>
          <p:nvSpPr>
            <p:cNvPr id="84" name="Oval 83"/>
            <p:cNvSpPr/>
            <p:nvPr/>
          </p:nvSpPr>
          <p:spPr>
            <a:xfrm>
              <a:off x="1014471" y="4584122"/>
              <a:ext cx="539921" cy="54850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63633" y="5687429"/>
              <a:ext cx="2647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7" name="Straight Connector 86"/>
            <p:cNvCxnSpPr>
              <a:stCxn id="84" idx="4"/>
              <a:endCxn id="85" idx="0"/>
            </p:cNvCxnSpPr>
            <p:nvPr/>
          </p:nvCxnSpPr>
          <p:spPr>
            <a:xfrm>
              <a:off x="1285482" y="5132623"/>
              <a:ext cx="10504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667846" y="4584122"/>
              <a:ext cx="539920" cy="54850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817006" y="5687429"/>
              <a:ext cx="2647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4" name="Straight Connector 93"/>
            <p:cNvCxnSpPr>
              <a:stCxn id="88" idx="4"/>
              <a:endCxn id="89" idx="0"/>
            </p:cNvCxnSpPr>
            <p:nvPr/>
          </p:nvCxnSpPr>
          <p:spPr>
            <a:xfrm>
              <a:off x="2936756" y="5132623"/>
              <a:ext cx="12605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346430" y="4582021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95591" y="5685327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7" name="Straight Connector 96"/>
            <p:cNvCxnSpPr>
              <a:stCxn id="95" idx="4"/>
              <a:endCxn id="96" idx="0"/>
            </p:cNvCxnSpPr>
            <p:nvPr/>
          </p:nvCxnSpPr>
          <p:spPr>
            <a:xfrm>
              <a:off x="4615340" y="5130521"/>
              <a:ext cx="12605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6006107" y="4584122"/>
              <a:ext cx="542021" cy="54850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155268" y="5687429"/>
              <a:ext cx="2668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0" name="Straight Connector 99"/>
            <p:cNvCxnSpPr>
              <a:stCxn id="98" idx="4"/>
              <a:endCxn id="99" idx="0"/>
            </p:cNvCxnSpPr>
            <p:nvPr/>
          </p:nvCxnSpPr>
          <p:spPr>
            <a:xfrm>
              <a:off x="6277118" y="5132623"/>
              <a:ext cx="10504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7659482" y="4582021"/>
              <a:ext cx="5420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08642" y="5685327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3" name="Straight Connector 102"/>
            <p:cNvCxnSpPr>
              <a:stCxn id="101" idx="4"/>
              <a:endCxn id="102" idx="0"/>
            </p:cNvCxnSpPr>
            <p:nvPr/>
          </p:nvCxnSpPr>
          <p:spPr>
            <a:xfrm>
              <a:off x="7930492" y="5130521"/>
              <a:ext cx="10505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128" name="Group 103"/>
            <p:cNvGrpSpPr>
              <a:grpSpLocks/>
            </p:cNvGrpSpPr>
            <p:nvPr/>
          </p:nvGrpSpPr>
          <p:grpSpPr bwMode="auto">
            <a:xfrm>
              <a:off x="619510" y="6100343"/>
              <a:ext cx="8067290" cy="370958"/>
              <a:chOff x="492120" y="3950977"/>
              <a:chExt cx="8067290" cy="370958"/>
            </a:xfrm>
          </p:grpSpPr>
          <p:sp>
            <p:nvSpPr>
              <p:cNvPr id="89149" name="TextBox 104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89150" name="TextBox 105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89151" name="TextBox 106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89152" name="TextBox 107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89153" name="TextBox 108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6829643" y="3472410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970401" y="4161714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2" name="Straight Connector 111"/>
            <p:cNvCxnSpPr>
              <a:stCxn id="111" idx="1"/>
              <a:endCxn id="98" idx="0"/>
            </p:cNvCxnSpPr>
            <p:nvPr/>
          </p:nvCxnSpPr>
          <p:spPr>
            <a:xfrm flipH="1">
              <a:off x="6277118" y="4294110"/>
              <a:ext cx="693283" cy="29001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1" idx="0"/>
              <a:endCxn id="110" idx="4"/>
            </p:cNvCxnSpPr>
            <p:nvPr/>
          </p:nvCxnSpPr>
          <p:spPr>
            <a:xfrm flipH="1" flipV="1">
              <a:off x="7098552" y="4020910"/>
              <a:ext cx="4202" cy="1408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1" idx="3"/>
              <a:endCxn id="101" idx="0"/>
            </p:cNvCxnSpPr>
            <p:nvPr/>
          </p:nvCxnSpPr>
          <p:spPr>
            <a:xfrm>
              <a:off x="7235109" y="4294110"/>
              <a:ext cx="695383" cy="28791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4359035" y="1501169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99793" y="2190473"/>
              <a:ext cx="2647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7" name="Straight Connector 116"/>
            <p:cNvCxnSpPr>
              <a:stCxn id="116" idx="1"/>
              <a:endCxn id="125" idx="0"/>
            </p:cNvCxnSpPr>
            <p:nvPr/>
          </p:nvCxnSpPr>
          <p:spPr>
            <a:xfrm flipH="1">
              <a:off x="2096413" y="2324971"/>
              <a:ext cx="2403380" cy="114113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6" idx="0"/>
              <a:endCxn id="115" idx="4"/>
            </p:cNvCxnSpPr>
            <p:nvPr/>
          </p:nvCxnSpPr>
          <p:spPr>
            <a:xfrm flipH="1" flipV="1">
              <a:off x="4630046" y="2049669"/>
              <a:ext cx="2100" cy="1408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6" idx="3"/>
              <a:endCxn id="120" idx="0"/>
            </p:cNvCxnSpPr>
            <p:nvPr/>
          </p:nvCxnSpPr>
          <p:spPr>
            <a:xfrm>
              <a:off x="4764501" y="2324971"/>
              <a:ext cx="1567239" cy="12609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060729" y="2451063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201487" y="3161382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2" name="Straight Connector 121"/>
            <p:cNvCxnSpPr>
              <a:stCxn id="121" idx="1"/>
              <a:endCxn id="95" idx="0"/>
            </p:cNvCxnSpPr>
            <p:nvPr/>
          </p:nvCxnSpPr>
          <p:spPr>
            <a:xfrm flipH="1">
              <a:off x="4615340" y="3293779"/>
              <a:ext cx="1586148" cy="128824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21" idx="0"/>
              <a:endCxn id="120" idx="4"/>
            </p:cNvCxnSpPr>
            <p:nvPr/>
          </p:nvCxnSpPr>
          <p:spPr>
            <a:xfrm flipH="1" flipV="1">
              <a:off x="6331740" y="2999564"/>
              <a:ext cx="2100" cy="1618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3"/>
              <a:endCxn id="110" idx="0"/>
            </p:cNvCxnSpPr>
            <p:nvPr/>
          </p:nvCxnSpPr>
          <p:spPr>
            <a:xfrm>
              <a:off x="6466195" y="3293779"/>
              <a:ext cx="632357" cy="1786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825402" y="3466105"/>
              <a:ext cx="542021" cy="5463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968260" y="4155408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7" name="Straight Connector 126"/>
            <p:cNvCxnSpPr>
              <a:stCxn id="126" idx="1"/>
              <a:endCxn id="84" idx="0"/>
            </p:cNvCxnSpPr>
            <p:nvPr/>
          </p:nvCxnSpPr>
          <p:spPr>
            <a:xfrm flipH="1">
              <a:off x="1285482" y="4287806"/>
              <a:ext cx="682778" cy="296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6" idx="0"/>
              <a:endCxn id="125" idx="4"/>
            </p:cNvCxnSpPr>
            <p:nvPr/>
          </p:nvCxnSpPr>
          <p:spPr>
            <a:xfrm flipH="1" flipV="1">
              <a:off x="2096413" y="4012504"/>
              <a:ext cx="4202" cy="1429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6" idx="3"/>
              <a:endCxn id="88" idx="0"/>
            </p:cNvCxnSpPr>
            <p:nvPr/>
          </p:nvCxnSpPr>
          <p:spPr>
            <a:xfrm>
              <a:off x="2232968" y="4287806"/>
              <a:ext cx="703788" cy="296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Straight Arrow Connector 129"/>
          <p:cNvCxnSpPr/>
          <p:nvPr/>
        </p:nvCxnSpPr>
        <p:spPr>
          <a:xfrm flipH="1" flipV="1">
            <a:off x="2109788" y="5827713"/>
            <a:ext cx="3175" cy="3206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3351213" y="5811838"/>
            <a:ext cx="3175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 flipV="1">
            <a:off x="4629150" y="5811838"/>
            <a:ext cx="3175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5875338" y="5830888"/>
            <a:ext cx="4762" cy="3206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 flipV="1">
            <a:off x="7148513" y="5830888"/>
            <a:ext cx="3175" cy="3206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2220913" y="5273675"/>
            <a:ext cx="292100" cy="13176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 flipV="1">
            <a:off x="2924175" y="5178425"/>
            <a:ext cx="376238" cy="141288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2841625" y="4860925"/>
            <a:ext cx="0" cy="217488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4838700" y="4630738"/>
            <a:ext cx="769938" cy="62706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6003925" y="5278438"/>
            <a:ext cx="257175" cy="12700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 flipV="1">
            <a:off x="6710363" y="5173663"/>
            <a:ext cx="392112" cy="1460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6653213" y="4827588"/>
            <a:ext cx="0" cy="24606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3276600" y="3840163"/>
            <a:ext cx="1047750" cy="511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6142038" y="4394200"/>
            <a:ext cx="381000" cy="1047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064250" y="4057650"/>
            <a:ext cx="0" cy="2476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 flipV="1">
            <a:off x="4994275" y="3638550"/>
            <a:ext cx="811213" cy="6826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4781550" y="3335338"/>
            <a:ext cx="0" cy="2476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94" grpId="0" animBg="1"/>
      <p:bldP spid="73793" grpId="0" animBg="1"/>
      <p:bldP spid="7379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39" name="AutoShape 87"/>
          <p:cNvSpPr>
            <a:spLocks noChangeArrowheads="1"/>
          </p:cNvSpPr>
          <p:nvPr/>
        </p:nvSpPr>
        <p:spPr bwMode="auto">
          <a:xfrm rot="-7781544">
            <a:off x="4935537" y="4206876"/>
            <a:ext cx="225425" cy="1200150"/>
          </a:xfrm>
          <a:prstGeom prst="roundRect">
            <a:avLst>
              <a:gd name="adj" fmla="val 50000"/>
            </a:avLst>
          </a:prstGeom>
          <a:solidFill>
            <a:srgbClr val="FED46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40" name="AutoShape 88"/>
          <p:cNvSpPr>
            <a:spLocks noChangeArrowheads="1"/>
          </p:cNvSpPr>
          <p:nvPr/>
        </p:nvSpPr>
        <p:spPr bwMode="auto">
          <a:xfrm>
            <a:off x="5543550" y="4010025"/>
            <a:ext cx="198438" cy="457200"/>
          </a:xfrm>
          <a:prstGeom prst="roundRect">
            <a:avLst>
              <a:gd name="adj" fmla="val 50000"/>
            </a:avLst>
          </a:prstGeom>
          <a:solidFill>
            <a:srgbClr val="FED46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41" name="AutoShape 89"/>
          <p:cNvSpPr>
            <a:spLocks noChangeArrowheads="1"/>
          </p:cNvSpPr>
          <p:nvPr/>
        </p:nvSpPr>
        <p:spPr bwMode="auto">
          <a:xfrm rot="-4309691">
            <a:off x="6265069" y="4215607"/>
            <a:ext cx="198437" cy="457200"/>
          </a:xfrm>
          <a:prstGeom prst="roundRect">
            <a:avLst>
              <a:gd name="adj" fmla="val 50000"/>
            </a:avLst>
          </a:prstGeom>
          <a:solidFill>
            <a:srgbClr val="FED46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(Acyclic) Belief Propagation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0013B-D08A-4A4F-A00A-381988AD566F}" type="slidenum">
              <a:rPr lang="en-US"/>
              <a:pPr>
                <a:defRPr/>
              </a:pPr>
              <a:t>69</a:t>
            </a:fld>
            <a:endParaRPr lang="en-US"/>
          </a:p>
        </p:txBody>
      </p:sp>
      <p:grpSp>
        <p:nvGrpSpPr>
          <p:cNvPr id="90118" name="Group 3"/>
          <p:cNvGrpSpPr>
            <a:grpSpLocks/>
          </p:cNvGrpSpPr>
          <p:nvPr/>
        </p:nvGrpSpPr>
        <p:grpSpPr bwMode="auto">
          <a:xfrm>
            <a:off x="1524000" y="3059113"/>
            <a:ext cx="6096000" cy="3754437"/>
            <a:chOff x="619510" y="1501169"/>
            <a:chExt cx="8067290" cy="4970132"/>
          </a:xfrm>
        </p:grpSpPr>
        <p:sp>
          <p:nvSpPr>
            <p:cNvPr id="84" name="Oval 83"/>
            <p:cNvSpPr/>
            <p:nvPr/>
          </p:nvSpPr>
          <p:spPr>
            <a:xfrm>
              <a:off x="1014471" y="4584122"/>
              <a:ext cx="539921" cy="54850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63633" y="5687429"/>
              <a:ext cx="2647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7" name="Straight Connector 86"/>
            <p:cNvCxnSpPr>
              <a:stCxn id="84" idx="4"/>
              <a:endCxn id="85" idx="0"/>
            </p:cNvCxnSpPr>
            <p:nvPr/>
          </p:nvCxnSpPr>
          <p:spPr>
            <a:xfrm>
              <a:off x="1285482" y="5132623"/>
              <a:ext cx="10504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667846" y="4584122"/>
              <a:ext cx="539920" cy="54850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817006" y="5687429"/>
              <a:ext cx="2647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4" name="Straight Connector 93"/>
            <p:cNvCxnSpPr>
              <a:stCxn id="88" idx="4"/>
              <a:endCxn id="89" idx="0"/>
            </p:cNvCxnSpPr>
            <p:nvPr/>
          </p:nvCxnSpPr>
          <p:spPr>
            <a:xfrm>
              <a:off x="2936756" y="5132623"/>
              <a:ext cx="12605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346430" y="4582021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95591" y="5685327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7" name="Straight Connector 96"/>
            <p:cNvCxnSpPr>
              <a:stCxn id="95" idx="4"/>
              <a:endCxn id="96" idx="0"/>
            </p:cNvCxnSpPr>
            <p:nvPr/>
          </p:nvCxnSpPr>
          <p:spPr>
            <a:xfrm>
              <a:off x="4615340" y="5130521"/>
              <a:ext cx="12605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6006107" y="4584122"/>
              <a:ext cx="542021" cy="54850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155268" y="5687429"/>
              <a:ext cx="2668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0" name="Straight Connector 99"/>
            <p:cNvCxnSpPr>
              <a:stCxn id="98" idx="4"/>
              <a:endCxn id="99" idx="0"/>
            </p:cNvCxnSpPr>
            <p:nvPr/>
          </p:nvCxnSpPr>
          <p:spPr>
            <a:xfrm>
              <a:off x="6277118" y="5132623"/>
              <a:ext cx="10504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7659482" y="4582021"/>
              <a:ext cx="5420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08642" y="5685327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3" name="Straight Connector 102"/>
            <p:cNvCxnSpPr>
              <a:stCxn id="101" idx="4"/>
              <a:endCxn id="102" idx="0"/>
            </p:cNvCxnSpPr>
            <p:nvPr/>
          </p:nvCxnSpPr>
          <p:spPr>
            <a:xfrm>
              <a:off x="7930492" y="5130521"/>
              <a:ext cx="10505" cy="554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170" name="Group 103"/>
            <p:cNvGrpSpPr>
              <a:grpSpLocks/>
            </p:cNvGrpSpPr>
            <p:nvPr/>
          </p:nvGrpSpPr>
          <p:grpSpPr bwMode="auto">
            <a:xfrm>
              <a:off x="619510" y="6100343"/>
              <a:ext cx="8067290" cy="370958"/>
              <a:chOff x="492120" y="3950977"/>
              <a:chExt cx="8067290" cy="370958"/>
            </a:xfrm>
          </p:grpSpPr>
          <p:sp>
            <p:nvSpPr>
              <p:cNvPr id="90191" name="TextBox 104"/>
              <p:cNvSpPr txBox="1">
                <a:spLocks noChangeArrowheads="1"/>
              </p:cNvSpPr>
              <p:nvPr/>
            </p:nvSpPr>
            <p:spPr bwMode="auto">
              <a:xfrm>
                <a:off x="492120" y="3962637"/>
                <a:ext cx="1330509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time</a:t>
                </a:r>
              </a:p>
            </p:txBody>
          </p:sp>
          <p:sp>
            <p:nvSpPr>
              <p:cNvPr id="90192" name="TextBox 105"/>
              <p:cNvSpPr txBox="1">
                <a:spLocks noChangeArrowheads="1"/>
              </p:cNvSpPr>
              <p:nvPr/>
            </p:nvSpPr>
            <p:spPr bwMode="auto">
              <a:xfrm>
                <a:off x="3769260" y="395097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like</a:t>
                </a:r>
              </a:p>
            </p:txBody>
          </p:sp>
          <p:sp>
            <p:nvSpPr>
              <p:cNvPr id="90193" name="TextBox 106"/>
              <p:cNvSpPr txBox="1">
                <a:spLocks noChangeArrowheads="1"/>
              </p:cNvSpPr>
              <p:nvPr/>
            </p:nvSpPr>
            <p:spPr bwMode="auto"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flies</a:t>
                </a:r>
              </a:p>
            </p:txBody>
          </p:sp>
          <p:sp>
            <p:nvSpPr>
              <p:cNvPr id="90194" name="TextBox 107"/>
              <p:cNvSpPr txBox="1">
                <a:spLocks noChangeArrowheads="1"/>
              </p:cNvSpPr>
              <p:nvPr/>
            </p:nvSpPr>
            <p:spPr bwMode="auto">
              <a:xfrm>
                <a:off x="5446910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an</a:t>
                </a:r>
              </a:p>
            </p:txBody>
          </p:sp>
          <p:sp>
            <p:nvSpPr>
              <p:cNvPr id="90195" name="TextBox 108"/>
              <p:cNvSpPr txBox="1">
                <a:spLocks noChangeArrowheads="1"/>
              </p:cNvSpPr>
              <p:nvPr/>
            </p:nvSpPr>
            <p:spPr bwMode="auto">
              <a:xfrm>
                <a:off x="7108264" y="3962637"/>
                <a:ext cx="1451146" cy="35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latin typeface="Rockwell"/>
                    <a:ea typeface="Rockwell"/>
                    <a:cs typeface="Rockwell"/>
                  </a:rPr>
                  <a:t>arrow</a:t>
                </a: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6829643" y="3472410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970401" y="4161714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2" name="Straight Connector 111"/>
            <p:cNvCxnSpPr>
              <a:stCxn id="111" idx="1"/>
              <a:endCxn id="98" idx="0"/>
            </p:cNvCxnSpPr>
            <p:nvPr/>
          </p:nvCxnSpPr>
          <p:spPr>
            <a:xfrm flipH="1">
              <a:off x="6277118" y="4294110"/>
              <a:ext cx="693283" cy="29001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1" idx="0"/>
              <a:endCxn id="110" idx="4"/>
            </p:cNvCxnSpPr>
            <p:nvPr/>
          </p:nvCxnSpPr>
          <p:spPr>
            <a:xfrm flipH="1" flipV="1">
              <a:off x="7098552" y="4020910"/>
              <a:ext cx="4202" cy="1408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1" idx="3"/>
              <a:endCxn id="101" idx="0"/>
            </p:cNvCxnSpPr>
            <p:nvPr/>
          </p:nvCxnSpPr>
          <p:spPr>
            <a:xfrm>
              <a:off x="7235109" y="4294110"/>
              <a:ext cx="695383" cy="28791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4359035" y="1501169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99793" y="2190473"/>
              <a:ext cx="264708" cy="2668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7" name="Straight Connector 116"/>
            <p:cNvCxnSpPr>
              <a:stCxn id="116" idx="1"/>
              <a:endCxn id="125" idx="0"/>
            </p:cNvCxnSpPr>
            <p:nvPr/>
          </p:nvCxnSpPr>
          <p:spPr>
            <a:xfrm flipH="1">
              <a:off x="2096413" y="2324971"/>
              <a:ext cx="2403380" cy="114113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6" idx="0"/>
              <a:endCxn id="115" idx="4"/>
            </p:cNvCxnSpPr>
            <p:nvPr/>
          </p:nvCxnSpPr>
          <p:spPr>
            <a:xfrm flipH="1" flipV="1">
              <a:off x="4630046" y="2049669"/>
              <a:ext cx="2100" cy="1408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6" idx="3"/>
              <a:endCxn id="120" idx="0"/>
            </p:cNvCxnSpPr>
            <p:nvPr/>
          </p:nvCxnSpPr>
          <p:spPr>
            <a:xfrm>
              <a:off x="4764501" y="2324971"/>
              <a:ext cx="1567239" cy="12609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060729" y="2451063"/>
              <a:ext cx="539921" cy="5485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201487" y="3161382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2" name="Straight Connector 121"/>
            <p:cNvCxnSpPr>
              <a:stCxn id="121" idx="1"/>
              <a:endCxn id="95" idx="0"/>
            </p:cNvCxnSpPr>
            <p:nvPr/>
          </p:nvCxnSpPr>
          <p:spPr>
            <a:xfrm flipH="1">
              <a:off x="4615340" y="3293779"/>
              <a:ext cx="1586148" cy="128824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21" idx="0"/>
              <a:endCxn id="120" idx="4"/>
            </p:cNvCxnSpPr>
            <p:nvPr/>
          </p:nvCxnSpPr>
          <p:spPr>
            <a:xfrm flipH="1" flipV="1">
              <a:off x="6331740" y="2999564"/>
              <a:ext cx="2100" cy="1618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3"/>
              <a:endCxn id="110" idx="0"/>
            </p:cNvCxnSpPr>
            <p:nvPr/>
          </p:nvCxnSpPr>
          <p:spPr>
            <a:xfrm>
              <a:off x="6466195" y="3293779"/>
              <a:ext cx="632357" cy="1786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825402" y="3466105"/>
              <a:ext cx="542021" cy="5463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968260" y="4155408"/>
              <a:ext cx="264708" cy="26479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7" name="Straight Connector 126"/>
            <p:cNvCxnSpPr>
              <a:stCxn id="126" idx="1"/>
              <a:endCxn id="84" idx="0"/>
            </p:cNvCxnSpPr>
            <p:nvPr/>
          </p:nvCxnSpPr>
          <p:spPr>
            <a:xfrm flipH="1">
              <a:off x="1285482" y="4287806"/>
              <a:ext cx="682778" cy="296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6" idx="0"/>
              <a:endCxn id="125" idx="4"/>
            </p:cNvCxnSpPr>
            <p:nvPr/>
          </p:nvCxnSpPr>
          <p:spPr>
            <a:xfrm flipH="1" flipV="1">
              <a:off x="2096413" y="4012504"/>
              <a:ext cx="4202" cy="14290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6" idx="3"/>
              <a:endCxn id="88" idx="0"/>
            </p:cNvCxnSpPr>
            <p:nvPr/>
          </p:nvCxnSpPr>
          <p:spPr>
            <a:xfrm>
              <a:off x="2232968" y="4287806"/>
              <a:ext cx="703788" cy="296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Straight Arrow Connector 129"/>
          <p:cNvCxnSpPr/>
          <p:nvPr/>
        </p:nvCxnSpPr>
        <p:spPr>
          <a:xfrm flipH="1" flipV="1">
            <a:off x="1933575" y="5864225"/>
            <a:ext cx="4763" cy="3206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3175000" y="5862638"/>
            <a:ext cx="3175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 flipV="1">
            <a:off x="4452938" y="5862638"/>
            <a:ext cx="3175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5699125" y="5868988"/>
            <a:ext cx="4763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 flipV="1">
            <a:off x="6953250" y="5868988"/>
            <a:ext cx="4763" cy="31908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1933575" y="5168900"/>
            <a:ext cx="360363" cy="1714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 flipV="1">
            <a:off x="2844800" y="5316538"/>
            <a:ext cx="255588" cy="10636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2462213" y="4962525"/>
            <a:ext cx="0" cy="217488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4600575" y="4587875"/>
            <a:ext cx="771525" cy="62706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5811838" y="5180013"/>
            <a:ext cx="258762" cy="12541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 flipV="1">
            <a:off x="6618288" y="5299075"/>
            <a:ext cx="257175" cy="12382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6224588" y="4941888"/>
            <a:ext cx="0" cy="247650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2998788" y="3773488"/>
            <a:ext cx="1046162" cy="511175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6021388" y="4527550"/>
            <a:ext cx="209550" cy="7461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5656263" y="4189413"/>
            <a:ext cx="0" cy="24606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 flipV="1">
            <a:off x="4838700" y="3789363"/>
            <a:ext cx="809625" cy="68262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4291013" y="3409950"/>
            <a:ext cx="0" cy="24606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/>
          <p:cNvSpPr txBox="1">
            <a:spLocks/>
          </p:cNvSpPr>
          <p:nvPr/>
        </p:nvSpPr>
        <p:spPr>
          <a:xfrm>
            <a:off x="457200" y="1044575"/>
            <a:ext cx="8389938" cy="193833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/>
              <a:t>In a factor graph with no cycles: </a:t>
            </a:r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Candara" pitchFamily="34" charset="0"/>
              <a:buAutoNum type="arabicPeriod"/>
              <a:defRPr/>
            </a:pPr>
            <a:r>
              <a:rPr lang="en-US" sz="2000"/>
              <a:t>Pick any node to serve as the root.</a:t>
            </a:r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Candara" pitchFamily="34" charset="0"/>
              <a:buAutoNum type="arabicPeriod"/>
              <a:defRPr/>
            </a:pPr>
            <a:r>
              <a:rPr lang="en-US" sz="2000"/>
              <a:t>Send messages from the </a:t>
            </a:r>
            <a:r>
              <a:rPr lang="en-US" sz="2000" b="1"/>
              <a:t>leaves</a:t>
            </a:r>
            <a:r>
              <a:rPr lang="en-US" sz="2000"/>
              <a:t> to the </a:t>
            </a:r>
            <a:r>
              <a:rPr lang="en-US" sz="2000" b="1"/>
              <a:t>root</a:t>
            </a:r>
            <a:r>
              <a:rPr lang="en-US" sz="2000"/>
              <a:t>.</a:t>
            </a:r>
            <a:endParaRPr lang="en-US" sz="2000" b="1"/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Candara" pitchFamily="34" charset="0"/>
              <a:buAutoNum type="arabicPeriod"/>
              <a:defRPr/>
            </a:pPr>
            <a:r>
              <a:rPr lang="en-US" sz="2000"/>
              <a:t>Send messages from the </a:t>
            </a:r>
            <a:r>
              <a:rPr lang="en-US" sz="2000" b="1"/>
              <a:t>root</a:t>
            </a:r>
            <a:r>
              <a:rPr lang="en-US" sz="2000"/>
              <a:t> to the </a:t>
            </a:r>
            <a:r>
              <a:rPr lang="en-US" sz="2000" b="1"/>
              <a:t>leaves</a:t>
            </a:r>
            <a:r>
              <a:rPr lang="en-US" sz="2000"/>
              <a:t>.</a:t>
            </a:r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/>
              <a:t>A node computes an outgoing message along an edge </a:t>
            </a:r>
            <a:br>
              <a:rPr lang="en-US" sz="2000"/>
            </a:br>
            <a:r>
              <a:rPr lang="en-US" sz="2000"/>
              <a:t>only after it has received incoming messages along all its other edges.</a:t>
            </a:r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000"/>
          </a:p>
          <a:p>
            <a:pPr marL="280988" indent="-2809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000"/>
          </a:p>
        </p:txBody>
      </p:sp>
      <p:grpSp>
        <p:nvGrpSpPr>
          <p:cNvPr id="90137" name="Group 82"/>
          <p:cNvGrpSpPr>
            <a:grpSpLocks/>
          </p:cNvGrpSpPr>
          <p:nvPr/>
        </p:nvGrpSpPr>
        <p:grpSpPr bwMode="auto">
          <a:xfrm>
            <a:off x="2109788" y="3335338"/>
            <a:ext cx="5041900" cy="2816225"/>
            <a:chOff x="1329" y="2101"/>
            <a:chExt cx="3176" cy="1774"/>
          </a:xfrm>
        </p:grpSpPr>
        <p:cxnSp>
          <p:nvCxnSpPr>
            <p:cNvPr id="90138" name="Straight Arrow Connector 129"/>
            <p:cNvCxnSpPr>
              <a:cxnSpLocks noChangeShapeType="1"/>
            </p:cNvCxnSpPr>
            <p:nvPr/>
          </p:nvCxnSpPr>
          <p:spPr bwMode="auto">
            <a:xfrm flipH="1" flipV="1">
              <a:off x="1329" y="3671"/>
              <a:ext cx="2" cy="202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39" name="Straight Arrow Connector 130"/>
            <p:cNvCxnSpPr>
              <a:cxnSpLocks noChangeShapeType="1"/>
            </p:cNvCxnSpPr>
            <p:nvPr/>
          </p:nvCxnSpPr>
          <p:spPr bwMode="auto">
            <a:xfrm flipH="1" flipV="1">
              <a:off x="2111" y="3661"/>
              <a:ext cx="2" cy="201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0" name="Straight Arrow Connector 131"/>
            <p:cNvCxnSpPr>
              <a:cxnSpLocks noChangeShapeType="1"/>
            </p:cNvCxnSpPr>
            <p:nvPr/>
          </p:nvCxnSpPr>
          <p:spPr bwMode="auto">
            <a:xfrm flipH="1" flipV="1">
              <a:off x="2916" y="3661"/>
              <a:ext cx="2" cy="201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1" name="Straight Arrow Connector 132"/>
            <p:cNvCxnSpPr>
              <a:cxnSpLocks noChangeShapeType="1"/>
            </p:cNvCxnSpPr>
            <p:nvPr/>
          </p:nvCxnSpPr>
          <p:spPr bwMode="auto">
            <a:xfrm flipH="1" flipV="1">
              <a:off x="3701" y="3673"/>
              <a:ext cx="3" cy="202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2" name="Straight Arrow Connector 133"/>
            <p:cNvCxnSpPr>
              <a:cxnSpLocks noChangeShapeType="1"/>
            </p:cNvCxnSpPr>
            <p:nvPr/>
          </p:nvCxnSpPr>
          <p:spPr bwMode="auto">
            <a:xfrm flipH="1" flipV="1">
              <a:off x="4503" y="3673"/>
              <a:ext cx="2" cy="202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3" name="Straight Arrow Connector 134"/>
            <p:cNvCxnSpPr>
              <a:cxnSpLocks noChangeShapeType="1"/>
            </p:cNvCxnSpPr>
            <p:nvPr/>
          </p:nvCxnSpPr>
          <p:spPr bwMode="auto">
            <a:xfrm flipV="1">
              <a:off x="1399" y="3322"/>
              <a:ext cx="184" cy="83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4" name="Straight Arrow Connector 135"/>
            <p:cNvCxnSpPr>
              <a:cxnSpLocks noChangeShapeType="1"/>
            </p:cNvCxnSpPr>
            <p:nvPr/>
          </p:nvCxnSpPr>
          <p:spPr bwMode="auto">
            <a:xfrm flipH="1" flipV="1">
              <a:off x="1842" y="3262"/>
              <a:ext cx="237" cy="89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5" name="Straight Arrow Connector 136"/>
            <p:cNvCxnSpPr>
              <a:cxnSpLocks noChangeShapeType="1"/>
            </p:cNvCxnSpPr>
            <p:nvPr/>
          </p:nvCxnSpPr>
          <p:spPr bwMode="auto">
            <a:xfrm flipV="1">
              <a:off x="1790" y="3062"/>
              <a:ext cx="0" cy="137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6" name="Straight Arrow Connector 138"/>
            <p:cNvCxnSpPr>
              <a:cxnSpLocks noChangeShapeType="1"/>
            </p:cNvCxnSpPr>
            <p:nvPr/>
          </p:nvCxnSpPr>
          <p:spPr bwMode="auto">
            <a:xfrm flipV="1">
              <a:off x="3048" y="2917"/>
              <a:ext cx="485" cy="395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7" name="Straight Arrow Connector 139"/>
            <p:cNvCxnSpPr>
              <a:cxnSpLocks noChangeShapeType="1"/>
            </p:cNvCxnSpPr>
            <p:nvPr/>
          </p:nvCxnSpPr>
          <p:spPr bwMode="auto">
            <a:xfrm flipV="1">
              <a:off x="3782" y="3325"/>
              <a:ext cx="162" cy="80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8" name="Straight Arrow Connector 140"/>
            <p:cNvCxnSpPr>
              <a:cxnSpLocks noChangeShapeType="1"/>
            </p:cNvCxnSpPr>
            <p:nvPr/>
          </p:nvCxnSpPr>
          <p:spPr bwMode="auto">
            <a:xfrm flipH="1" flipV="1">
              <a:off x="4227" y="3259"/>
              <a:ext cx="247" cy="92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49" name="Straight Arrow Connector 141"/>
            <p:cNvCxnSpPr>
              <a:cxnSpLocks noChangeShapeType="1"/>
            </p:cNvCxnSpPr>
            <p:nvPr/>
          </p:nvCxnSpPr>
          <p:spPr bwMode="auto">
            <a:xfrm flipV="1">
              <a:off x="4191" y="3041"/>
              <a:ext cx="0" cy="155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50" name="Straight Arrow Connector 143"/>
            <p:cNvCxnSpPr>
              <a:cxnSpLocks noChangeShapeType="1"/>
            </p:cNvCxnSpPr>
            <p:nvPr/>
          </p:nvCxnSpPr>
          <p:spPr bwMode="auto">
            <a:xfrm flipV="1">
              <a:off x="2064" y="2419"/>
              <a:ext cx="660" cy="322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51" name="Straight Arrow Connector 144"/>
            <p:cNvCxnSpPr>
              <a:cxnSpLocks noChangeShapeType="1"/>
            </p:cNvCxnSpPr>
            <p:nvPr/>
          </p:nvCxnSpPr>
          <p:spPr bwMode="auto">
            <a:xfrm flipH="1" flipV="1">
              <a:off x="3869" y="2768"/>
              <a:ext cx="240" cy="66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52" name="Straight Arrow Connector 145"/>
            <p:cNvCxnSpPr>
              <a:cxnSpLocks noChangeShapeType="1"/>
            </p:cNvCxnSpPr>
            <p:nvPr/>
          </p:nvCxnSpPr>
          <p:spPr bwMode="auto">
            <a:xfrm flipV="1">
              <a:off x="3820" y="2556"/>
              <a:ext cx="0" cy="156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53" name="Straight Arrow Connector 146"/>
            <p:cNvCxnSpPr>
              <a:cxnSpLocks noChangeShapeType="1"/>
            </p:cNvCxnSpPr>
            <p:nvPr/>
          </p:nvCxnSpPr>
          <p:spPr bwMode="auto">
            <a:xfrm flipH="1" flipV="1">
              <a:off x="3146" y="2292"/>
              <a:ext cx="511" cy="43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90154" name="Straight Arrow Connector 147"/>
            <p:cNvCxnSpPr>
              <a:cxnSpLocks noChangeShapeType="1"/>
            </p:cNvCxnSpPr>
            <p:nvPr/>
          </p:nvCxnSpPr>
          <p:spPr bwMode="auto">
            <a:xfrm flipV="1">
              <a:off x="3012" y="2101"/>
              <a:ext cx="0" cy="156"/>
            </a:xfrm>
            <a:prstGeom prst="straightConnector1">
              <a:avLst/>
            </a:prstGeom>
            <a:noFill/>
            <a:ln w="12700" algn="ctr">
              <a:solidFill>
                <a:srgbClr val="84AA33"/>
              </a:solidFill>
              <a:round/>
              <a:headEnd type="oval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0927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39" grpId="0" animBg="1"/>
      <p:bldP spid="74840" grpId="0" animBg="1"/>
      <p:bldP spid="748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Sampling from a Joint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5EA32-3237-4D45-8B0D-B17843B28AFB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38915" name="Group 158"/>
          <p:cNvGrpSpPr>
            <a:grpSpLocks/>
          </p:cNvGrpSpPr>
          <p:nvPr/>
        </p:nvGrpSpPr>
        <p:grpSpPr bwMode="auto">
          <a:xfrm>
            <a:off x="2659063" y="5129213"/>
            <a:ext cx="3789362" cy="1568450"/>
            <a:chOff x="928406" y="2087696"/>
            <a:chExt cx="6751545" cy="2792854"/>
          </a:xfrm>
        </p:grpSpPr>
        <p:sp>
          <p:nvSpPr>
            <p:cNvPr id="160" name="Oval 159"/>
            <p:cNvSpPr/>
            <p:nvPr/>
          </p:nvSpPr>
          <p:spPr>
            <a:xfrm>
              <a:off x="928406" y="2935729"/>
              <a:ext cx="540236" cy="54839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078314" y="3874218"/>
              <a:ext cx="263048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2" name="Straight Connector 161"/>
            <p:cNvCxnSpPr>
              <a:stCxn id="160" idx="4"/>
              <a:endCxn id="161" idx="0"/>
            </p:cNvCxnSpPr>
            <p:nvPr/>
          </p:nvCxnSpPr>
          <p:spPr>
            <a:xfrm>
              <a:off x="1199939" y="3484123"/>
              <a:ext cx="11314" cy="39009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60" idx="6"/>
              <a:endCxn id="165" idx="2"/>
            </p:cNvCxnSpPr>
            <p:nvPr/>
          </p:nvCxnSpPr>
          <p:spPr>
            <a:xfrm>
              <a:off x="1468642" y="3209925"/>
              <a:ext cx="520438" cy="83107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ectangle 163"/>
            <p:cNvSpPr/>
            <p:nvPr/>
          </p:nvSpPr>
          <p:spPr>
            <a:xfrm>
              <a:off x="1584610" y="3455855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1989079" y="3766801"/>
              <a:ext cx="543065" cy="54839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127675" y="4614833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7" name="Straight Connector 166"/>
            <p:cNvCxnSpPr>
              <a:stCxn id="165" idx="4"/>
              <a:endCxn id="166" idx="0"/>
            </p:cNvCxnSpPr>
            <p:nvPr/>
          </p:nvCxnSpPr>
          <p:spPr>
            <a:xfrm>
              <a:off x="2260612" y="4315195"/>
              <a:ext cx="0" cy="2996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5" idx="7"/>
              <a:endCxn id="170" idx="3"/>
            </p:cNvCxnSpPr>
            <p:nvPr/>
          </p:nvCxnSpPr>
          <p:spPr>
            <a:xfrm flipV="1">
              <a:off x="2452948" y="3153389"/>
              <a:ext cx="975821" cy="69538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2829134" y="3388013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3349572" y="2686972"/>
              <a:ext cx="540236" cy="54556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499480" y="3625462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2" name="Straight Connector 171"/>
            <p:cNvCxnSpPr>
              <a:stCxn id="170" idx="4"/>
              <a:endCxn id="171" idx="0"/>
            </p:cNvCxnSpPr>
            <p:nvPr/>
          </p:nvCxnSpPr>
          <p:spPr>
            <a:xfrm>
              <a:off x="3621105" y="3232539"/>
              <a:ext cx="11314" cy="39292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70" idx="5"/>
              <a:endCxn id="175" idx="2"/>
            </p:cNvCxnSpPr>
            <p:nvPr/>
          </p:nvCxnSpPr>
          <p:spPr>
            <a:xfrm>
              <a:off x="3810611" y="3153389"/>
              <a:ext cx="1176641" cy="51447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4254681" y="3260807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4987252" y="3393666"/>
              <a:ext cx="540238" cy="54839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134333" y="4332156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7" name="Straight Connector 176"/>
            <p:cNvCxnSpPr>
              <a:stCxn id="175" idx="4"/>
              <a:endCxn id="176" idx="0"/>
            </p:cNvCxnSpPr>
            <p:nvPr/>
          </p:nvCxnSpPr>
          <p:spPr>
            <a:xfrm>
              <a:off x="5255957" y="3942061"/>
              <a:ext cx="11314" cy="39009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79" idx="2"/>
              <a:endCxn id="180" idx="2"/>
            </p:cNvCxnSpPr>
            <p:nvPr/>
          </p:nvCxnSpPr>
          <p:spPr>
            <a:xfrm>
              <a:off x="6112981" y="3806375"/>
              <a:ext cx="1026734" cy="18939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178"/>
            <p:cNvSpPr/>
            <p:nvPr/>
          </p:nvSpPr>
          <p:spPr>
            <a:xfrm>
              <a:off x="5980044" y="3540659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7139715" y="3721572"/>
              <a:ext cx="540236" cy="54556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289623" y="4586565"/>
              <a:ext cx="263048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82" name="Straight Connector 181"/>
            <p:cNvCxnSpPr>
              <a:stCxn id="180" idx="4"/>
              <a:endCxn id="181" idx="0"/>
            </p:cNvCxnSpPr>
            <p:nvPr/>
          </p:nvCxnSpPr>
          <p:spPr>
            <a:xfrm>
              <a:off x="7408418" y="4267139"/>
              <a:ext cx="11314" cy="319426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79" idx="0"/>
              <a:endCxn id="185" idx="3"/>
            </p:cNvCxnSpPr>
            <p:nvPr/>
          </p:nvCxnSpPr>
          <p:spPr>
            <a:xfrm flipV="1">
              <a:off x="6112981" y="2754815"/>
              <a:ext cx="1023904" cy="78584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5" idx="6"/>
              <a:endCxn id="179" idx="1"/>
            </p:cNvCxnSpPr>
            <p:nvPr/>
          </p:nvCxnSpPr>
          <p:spPr>
            <a:xfrm>
              <a:off x="5527490" y="3667863"/>
              <a:ext cx="452554" cy="5654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7057689" y="2288396"/>
              <a:ext cx="540238" cy="54839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7207598" y="3153389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87" name="Straight Connector 186"/>
            <p:cNvCxnSpPr>
              <a:stCxn id="185" idx="4"/>
              <a:endCxn id="186" idx="0"/>
            </p:cNvCxnSpPr>
            <p:nvPr/>
          </p:nvCxnSpPr>
          <p:spPr>
            <a:xfrm>
              <a:off x="7329221" y="2836791"/>
              <a:ext cx="11314" cy="31659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2025850" y="2087696"/>
              <a:ext cx="540236" cy="54839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172931" y="2935729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90" name="Straight Connector 189"/>
            <p:cNvCxnSpPr>
              <a:stCxn id="188" idx="4"/>
              <a:endCxn id="189" idx="0"/>
            </p:cNvCxnSpPr>
            <p:nvPr/>
          </p:nvCxnSpPr>
          <p:spPr>
            <a:xfrm>
              <a:off x="2294554" y="2636090"/>
              <a:ext cx="11314" cy="2996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8" idx="5"/>
              <a:endCxn id="170" idx="1"/>
            </p:cNvCxnSpPr>
            <p:nvPr/>
          </p:nvCxnSpPr>
          <p:spPr>
            <a:xfrm>
              <a:off x="2486889" y="2556941"/>
              <a:ext cx="941880" cy="20918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2834791" y="2508885"/>
              <a:ext cx="265876" cy="26571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7663" y="1906588"/>
            <a:ext cx="3975100" cy="1939925"/>
            <a:chOff x="348245" y="1907047"/>
            <a:chExt cx="3974082" cy="1939712"/>
          </a:xfrm>
        </p:grpSpPr>
        <p:sp>
          <p:nvSpPr>
            <p:cNvPr id="274" name="TextBox 273"/>
            <p:cNvSpPr txBox="1"/>
            <p:nvPr/>
          </p:nvSpPr>
          <p:spPr>
            <a:xfrm>
              <a:off x="348245" y="1907047"/>
              <a:ext cx="3974082" cy="193971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accent6"/>
                  </a:solidFill>
                  <a:latin typeface="+mn-lt"/>
                  <a:cs typeface="+mn-cs"/>
                </a:rPr>
                <a:t>Sample 1:</a:t>
              </a:r>
            </a:p>
          </p:txBody>
        </p:sp>
        <p:grpSp>
          <p:nvGrpSpPr>
            <p:cNvPr id="39027" name="Group 203"/>
            <p:cNvGrpSpPr>
              <a:grpSpLocks/>
            </p:cNvGrpSpPr>
            <p:nvPr/>
          </p:nvGrpSpPr>
          <p:grpSpPr bwMode="auto">
            <a:xfrm>
              <a:off x="462486" y="2229818"/>
              <a:ext cx="3788844" cy="1567302"/>
              <a:chOff x="928406" y="2087696"/>
              <a:chExt cx="6751545" cy="2792854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928459" y="2935287"/>
                <a:ext cx="540171" cy="548736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1078349" y="3874361"/>
                <a:ext cx="263017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07" name="Straight Connector 206"/>
              <p:cNvCxnSpPr>
                <a:stCxn id="205" idx="4"/>
                <a:endCxn id="206" idx="0"/>
              </p:cNvCxnSpPr>
              <p:nvPr/>
            </p:nvCxnSpPr>
            <p:spPr>
              <a:xfrm>
                <a:off x="1199960" y="3484023"/>
                <a:ext cx="11313" cy="3903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205" idx="6"/>
                <a:endCxn id="210" idx="2"/>
              </p:cNvCxnSpPr>
              <p:nvPr/>
            </p:nvCxnSpPr>
            <p:spPr>
              <a:xfrm>
                <a:off x="1468631" y="3209656"/>
                <a:ext cx="520375" cy="8315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Rectangle 208"/>
              <p:cNvSpPr/>
              <p:nvPr/>
            </p:nvSpPr>
            <p:spPr>
              <a:xfrm>
                <a:off x="1584585" y="3455738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1989006" y="3766877"/>
                <a:ext cx="543000" cy="548736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127585" y="4615437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12" name="Straight Connector 211"/>
              <p:cNvCxnSpPr>
                <a:stCxn id="210" idx="4"/>
                <a:endCxn id="211" idx="0"/>
              </p:cNvCxnSpPr>
              <p:nvPr/>
            </p:nvCxnSpPr>
            <p:spPr>
              <a:xfrm>
                <a:off x="2260506" y="4315613"/>
                <a:ext cx="0" cy="2998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>
                <a:stCxn id="210" idx="7"/>
                <a:endCxn id="215" idx="3"/>
              </p:cNvCxnSpPr>
              <p:nvPr/>
            </p:nvCxnSpPr>
            <p:spPr>
              <a:xfrm flipV="1">
                <a:off x="2452819" y="3153085"/>
                <a:ext cx="975705" cy="69582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Rectangle 213"/>
              <p:cNvSpPr/>
              <p:nvPr/>
            </p:nvSpPr>
            <p:spPr>
              <a:xfrm>
                <a:off x="2828961" y="3387853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349336" y="2686376"/>
                <a:ext cx="540171" cy="545908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499226" y="3625450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17" name="Straight Connector 216"/>
              <p:cNvCxnSpPr>
                <a:stCxn id="215" idx="4"/>
                <a:endCxn id="216" idx="0"/>
              </p:cNvCxnSpPr>
              <p:nvPr/>
            </p:nvCxnSpPr>
            <p:spPr>
              <a:xfrm>
                <a:off x="3620836" y="3232284"/>
                <a:ext cx="11313" cy="39316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stCxn id="215" idx="5"/>
                <a:endCxn id="220" idx="2"/>
              </p:cNvCxnSpPr>
              <p:nvPr/>
            </p:nvCxnSpPr>
            <p:spPr>
              <a:xfrm>
                <a:off x="3810320" y="3153085"/>
                <a:ext cx="1176501" cy="51479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Rectangle 218"/>
              <p:cNvSpPr/>
              <p:nvPr/>
            </p:nvSpPr>
            <p:spPr>
              <a:xfrm>
                <a:off x="4254337" y="3260570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4986821" y="3393510"/>
                <a:ext cx="540173" cy="548736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5133883" y="4332584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58" name="Straight Connector 257"/>
              <p:cNvCxnSpPr>
                <a:stCxn id="220" idx="4"/>
                <a:endCxn id="257" idx="0"/>
              </p:cNvCxnSpPr>
              <p:nvPr/>
            </p:nvCxnSpPr>
            <p:spPr>
              <a:xfrm>
                <a:off x="5255494" y="3942246"/>
                <a:ext cx="11313" cy="3903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60" idx="2"/>
                <a:endCxn id="261" idx="2"/>
              </p:cNvCxnSpPr>
              <p:nvPr/>
            </p:nvCxnSpPr>
            <p:spPr>
              <a:xfrm>
                <a:off x="6112415" y="3806476"/>
                <a:ext cx="1026611" cy="18951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Rectangle 259"/>
              <p:cNvSpPr/>
              <p:nvPr/>
            </p:nvSpPr>
            <p:spPr>
              <a:xfrm>
                <a:off x="5979494" y="3540594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8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139026" y="3721620"/>
                <a:ext cx="540171" cy="545908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288916" y="4587152"/>
                <a:ext cx="263017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9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63" name="Straight Connector 262"/>
              <p:cNvCxnSpPr>
                <a:stCxn id="261" idx="4"/>
                <a:endCxn id="262" idx="0"/>
              </p:cNvCxnSpPr>
              <p:nvPr/>
            </p:nvCxnSpPr>
            <p:spPr>
              <a:xfrm>
                <a:off x="7407697" y="4267528"/>
                <a:ext cx="11313" cy="31962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>
                <a:stCxn id="260" idx="0"/>
                <a:endCxn id="266" idx="3"/>
              </p:cNvCxnSpPr>
              <p:nvPr/>
            </p:nvCxnSpPr>
            <p:spPr>
              <a:xfrm flipV="1">
                <a:off x="6112415" y="2754261"/>
                <a:ext cx="1023782" cy="78633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>
                <a:stCxn id="220" idx="6"/>
                <a:endCxn id="260" idx="1"/>
              </p:cNvCxnSpPr>
              <p:nvPr/>
            </p:nvCxnSpPr>
            <p:spPr>
              <a:xfrm>
                <a:off x="5526994" y="3667879"/>
                <a:ext cx="452500" cy="565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Oval 265"/>
              <p:cNvSpPr/>
              <p:nvPr/>
            </p:nvSpPr>
            <p:spPr>
              <a:xfrm>
                <a:off x="7057010" y="2287554"/>
                <a:ext cx="540173" cy="548736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7206901" y="3153085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10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68" name="Straight Connector 267"/>
              <p:cNvCxnSpPr>
                <a:stCxn id="266" idx="4"/>
                <a:endCxn id="267" idx="0"/>
              </p:cNvCxnSpPr>
              <p:nvPr/>
            </p:nvCxnSpPr>
            <p:spPr>
              <a:xfrm>
                <a:off x="7328510" y="2836290"/>
                <a:ext cx="11313" cy="31679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Oval 268"/>
              <p:cNvSpPr/>
              <p:nvPr/>
            </p:nvSpPr>
            <p:spPr>
              <a:xfrm>
                <a:off x="2025773" y="2086727"/>
                <a:ext cx="540171" cy="548736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172835" y="2935287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71" name="Straight Connector 270"/>
              <p:cNvCxnSpPr>
                <a:stCxn id="269" idx="4"/>
                <a:endCxn id="270" idx="0"/>
              </p:cNvCxnSpPr>
              <p:nvPr/>
            </p:nvCxnSpPr>
            <p:spPr>
              <a:xfrm>
                <a:off x="2294444" y="2635463"/>
                <a:ext cx="11313" cy="2998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>
                <a:stCxn id="269" idx="5"/>
                <a:endCxn id="215" idx="1"/>
              </p:cNvCxnSpPr>
              <p:nvPr/>
            </p:nvCxnSpPr>
            <p:spPr>
              <a:xfrm>
                <a:off x="2486756" y="2556264"/>
                <a:ext cx="941767" cy="209312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Rectangle 272"/>
              <p:cNvSpPr/>
              <p:nvPr/>
            </p:nvSpPr>
            <p:spPr>
              <a:xfrm>
                <a:off x="2834617" y="2508179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11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22788" y="1917700"/>
            <a:ext cx="3975100" cy="1939925"/>
            <a:chOff x="4523529" y="1918135"/>
            <a:chExt cx="3974082" cy="1939712"/>
          </a:xfrm>
        </p:grpSpPr>
        <p:sp>
          <p:nvSpPr>
            <p:cNvPr id="328" name="TextBox 327"/>
            <p:cNvSpPr txBox="1"/>
            <p:nvPr/>
          </p:nvSpPr>
          <p:spPr>
            <a:xfrm>
              <a:off x="4523529" y="1918135"/>
              <a:ext cx="3974082" cy="193971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>
                  <a:solidFill>
                    <a:schemeClr val="accent6"/>
                  </a:solidFill>
                  <a:latin typeface="+mn-lt"/>
                  <a:cs typeface="+mn-cs"/>
                </a:rPr>
                <a:t>Sample 2:</a:t>
              </a:r>
              <a:endParaRPr lang="en-US" sz="1800" dirty="0">
                <a:solidFill>
                  <a:schemeClr val="accent6"/>
                </a:solidFill>
                <a:latin typeface="+mn-lt"/>
                <a:cs typeface="+mn-cs"/>
              </a:endParaRPr>
            </a:p>
          </p:txBody>
        </p:sp>
        <p:grpSp>
          <p:nvGrpSpPr>
            <p:cNvPr id="38992" name="Group 328"/>
            <p:cNvGrpSpPr>
              <a:grpSpLocks/>
            </p:cNvGrpSpPr>
            <p:nvPr/>
          </p:nvGrpSpPr>
          <p:grpSpPr bwMode="auto">
            <a:xfrm>
              <a:off x="4637770" y="2240906"/>
              <a:ext cx="3788844" cy="1567302"/>
              <a:chOff x="928406" y="2087696"/>
              <a:chExt cx="6751545" cy="2792854"/>
            </a:xfrm>
          </p:grpSpPr>
          <p:sp>
            <p:nvSpPr>
              <p:cNvPr id="330" name="Oval 329"/>
              <p:cNvSpPr/>
              <p:nvPr/>
            </p:nvSpPr>
            <p:spPr>
              <a:xfrm>
                <a:off x="928459" y="2935289"/>
                <a:ext cx="540171" cy="548736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1078349" y="3874363"/>
                <a:ext cx="263017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32" name="Straight Connector 331"/>
              <p:cNvCxnSpPr>
                <a:stCxn id="330" idx="4"/>
                <a:endCxn id="331" idx="0"/>
              </p:cNvCxnSpPr>
              <p:nvPr/>
            </p:nvCxnSpPr>
            <p:spPr>
              <a:xfrm>
                <a:off x="1199960" y="3484025"/>
                <a:ext cx="11313" cy="3903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>
                <a:stCxn id="330" idx="6"/>
                <a:endCxn id="335" idx="2"/>
              </p:cNvCxnSpPr>
              <p:nvPr/>
            </p:nvCxnSpPr>
            <p:spPr>
              <a:xfrm>
                <a:off x="1468631" y="3209656"/>
                <a:ext cx="520375" cy="8315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4" name="Rectangle 333"/>
              <p:cNvSpPr/>
              <p:nvPr/>
            </p:nvSpPr>
            <p:spPr>
              <a:xfrm>
                <a:off x="1584585" y="3455740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1989006" y="3766879"/>
                <a:ext cx="543000" cy="548736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2127585" y="4615439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37" name="Straight Connector 336"/>
              <p:cNvCxnSpPr>
                <a:stCxn id="335" idx="4"/>
                <a:endCxn id="336" idx="0"/>
              </p:cNvCxnSpPr>
              <p:nvPr/>
            </p:nvCxnSpPr>
            <p:spPr>
              <a:xfrm>
                <a:off x="2260506" y="4315614"/>
                <a:ext cx="0" cy="2998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>
                <a:stCxn id="335" idx="7"/>
                <a:endCxn id="340" idx="3"/>
              </p:cNvCxnSpPr>
              <p:nvPr/>
            </p:nvCxnSpPr>
            <p:spPr>
              <a:xfrm flipV="1">
                <a:off x="2452819" y="3153085"/>
                <a:ext cx="975705" cy="69582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Rectangle 338"/>
              <p:cNvSpPr/>
              <p:nvPr/>
            </p:nvSpPr>
            <p:spPr>
              <a:xfrm>
                <a:off x="2828961" y="3387855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3349336" y="2686378"/>
                <a:ext cx="540171" cy="545906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3499226" y="3625452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42" name="Straight Connector 341"/>
              <p:cNvCxnSpPr>
                <a:stCxn id="340" idx="4"/>
                <a:endCxn id="341" idx="0"/>
              </p:cNvCxnSpPr>
              <p:nvPr/>
            </p:nvCxnSpPr>
            <p:spPr>
              <a:xfrm>
                <a:off x="3620836" y="3232284"/>
                <a:ext cx="11313" cy="3931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stCxn id="340" idx="5"/>
                <a:endCxn id="345" idx="2"/>
              </p:cNvCxnSpPr>
              <p:nvPr/>
            </p:nvCxnSpPr>
            <p:spPr>
              <a:xfrm>
                <a:off x="3810320" y="3153085"/>
                <a:ext cx="1176501" cy="51479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4" name="Rectangle 343"/>
              <p:cNvSpPr/>
              <p:nvPr/>
            </p:nvSpPr>
            <p:spPr>
              <a:xfrm>
                <a:off x="4254337" y="3260570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4986821" y="3393512"/>
                <a:ext cx="540173" cy="548736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5133883" y="4332586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47" name="Straight Connector 346"/>
              <p:cNvCxnSpPr>
                <a:stCxn id="345" idx="4"/>
                <a:endCxn id="346" idx="0"/>
              </p:cNvCxnSpPr>
              <p:nvPr/>
            </p:nvCxnSpPr>
            <p:spPr>
              <a:xfrm>
                <a:off x="5255494" y="3942248"/>
                <a:ext cx="11313" cy="3903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stCxn id="349" idx="2"/>
                <a:endCxn id="350" idx="2"/>
              </p:cNvCxnSpPr>
              <p:nvPr/>
            </p:nvCxnSpPr>
            <p:spPr>
              <a:xfrm>
                <a:off x="6112415" y="3806478"/>
                <a:ext cx="1026611" cy="18951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Rectangle 348"/>
              <p:cNvSpPr/>
              <p:nvPr/>
            </p:nvSpPr>
            <p:spPr>
              <a:xfrm>
                <a:off x="5979494" y="3540596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8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7139026" y="3721622"/>
                <a:ext cx="540171" cy="545906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7288916" y="4587154"/>
                <a:ext cx="263017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9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52" name="Straight Connector 351"/>
              <p:cNvCxnSpPr>
                <a:stCxn id="350" idx="4"/>
                <a:endCxn id="351" idx="0"/>
              </p:cNvCxnSpPr>
              <p:nvPr/>
            </p:nvCxnSpPr>
            <p:spPr>
              <a:xfrm>
                <a:off x="7407697" y="4267528"/>
                <a:ext cx="11313" cy="3196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49" idx="0"/>
                <a:endCxn id="355" idx="3"/>
              </p:cNvCxnSpPr>
              <p:nvPr/>
            </p:nvCxnSpPr>
            <p:spPr>
              <a:xfrm flipV="1">
                <a:off x="6112415" y="2754263"/>
                <a:ext cx="1023782" cy="78633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>
                <a:stCxn id="345" idx="6"/>
                <a:endCxn id="349" idx="1"/>
              </p:cNvCxnSpPr>
              <p:nvPr/>
            </p:nvCxnSpPr>
            <p:spPr>
              <a:xfrm>
                <a:off x="5526994" y="3667879"/>
                <a:ext cx="452500" cy="565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5" name="Oval 354"/>
              <p:cNvSpPr/>
              <p:nvPr/>
            </p:nvSpPr>
            <p:spPr>
              <a:xfrm>
                <a:off x="7057010" y="2287554"/>
                <a:ext cx="540173" cy="548736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7206901" y="3153085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10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57" name="Straight Connector 356"/>
              <p:cNvCxnSpPr>
                <a:stCxn id="355" idx="4"/>
                <a:endCxn id="356" idx="0"/>
              </p:cNvCxnSpPr>
              <p:nvPr/>
            </p:nvCxnSpPr>
            <p:spPr>
              <a:xfrm>
                <a:off x="7328510" y="2836290"/>
                <a:ext cx="11313" cy="31679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" name="Oval 357"/>
              <p:cNvSpPr/>
              <p:nvPr/>
            </p:nvSpPr>
            <p:spPr>
              <a:xfrm>
                <a:off x="2025773" y="2086729"/>
                <a:ext cx="540171" cy="548736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2172835" y="2935289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60" name="Straight Connector 359"/>
              <p:cNvCxnSpPr>
                <a:stCxn id="358" idx="4"/>
                <a:endCxn id="359" idx="0"/>
              </p:cNvCxnSpPr>
              <p:nvPr/>
            </p:nvCxnSpPr>
            <p:spPr>
              <a:xfrm>
                <a:off x="2294444" y="2635464"/>
                <a:ext cx="11313" cy="2998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5"/>
                <a:endCxn id="340" idx="1"/>
              </p:cNvCxnSpPr>
              <p:nvPr/>
            </p:nvCxnSpPr>
            <p:spPr>
              <a:xfrm>
                <a:off x="2486756" y="2556265"/>
                <a:ext cx="941767" cy="209312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Rectangle 361"/>
              <p:cNvSpPr/>
              <p:nvPr/>
            </p:nvSpPr>
            <p:spPr>
              <a:xfrm>
                <a:off x="2834617" y="2508179"/>
                <a:ext cx="265844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11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84225" y="3103563"/>
            <a:ext cx="3973513" cy="1939925"/>
            <a:chOff x="784118" y="3103397"/>
            <a:chExt cx="3974082" cy="1939712"/>
          </a:xfrm>
        </p:grpSpPr>
        <p:sp>
          <p:nvSpPr>
            <p:cNvPr id="109" name="TextBox 108"/>
            <p:cNvSpPr txBox="1"/>
            <p:nvPr/>
          </p:nvSpPr>
          <p:spPr>
            <a:xfrm>
              <a:off x="784118" y="3103397"/>
              <a:ext cx="3974082" cy="1939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accent6"/>
                  </a:solidFill>
                  <a:latin typeface="+mn-lt"/>
                  <a:cs typeface="+mn-cs"/>
                </a:rPr>
                <a:t>Sample 3:</a:t>
              </a:r>
            </a:p>
          </p:txBody>
        </p:sp>
        <p:grpSp>
          <p:nvGrpSpPr>
            <p:cNvPr id="38957" name="Group 109"/>
            <p:cNvGrpSpPr>
              <a:grpSpLocks/>
            </p:cNvGrpSpPr>
            <p:nvPr/>
          </p:nvGrpSpPr>
          <p:grpSpPr bwMode="auto">
            <a:xfrm>
              <a:off x="898359" y="3426168"/>
              <a:ext cx="3788844" cy="1567302"/>
              <a:chOff x="928406" y="2087696"/>
              <a:chExt cx="6751545" cy="2792854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928540" y="2935287"/>
                <a:ext cx="540389" cy="548736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078491" y="3874361"/>
                <a:ext cx="26312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13" name="Straight Connector 112"/>
              <p:cNvCxnSpPr>
                <a:stCxn id="111" idx="4"/>
                <a:endCxn id="112" idx="0"/>
              </p:cNvCxnSpPr>
              <p:nvPr/>
            </p:nvCxnSpPr>
            <p:spPr>
              <a:xfrm>
                <a:off x="1200148" y="3484023"/>
                <a:ext cx="11317" cy="3903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1" idx="6"/>
                <a:endCxn id="116" idx="2"/>
              </p:cNvCxnSpPr>
              <p:nvPr/>
            </p:nvCxnSpPr>
            <p:spPr>
              <a:xfrm>
                <a:off x="1468929" y="3209656"/>
                <a:ext cx="520583" cy="8315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1584927" y="3455738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989512" y="3766877"/>
                <a:ext cx="540387" cy="548736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128144" y="4615437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18" name="Straight Connector 117"/>
              <p:cNvCxnSpPr>
                <a:stCxn id="116" idx="4"/>
                <a:endCxn id="117" idx="0"/>
              </p:cNvCxnSpPr>
              <p:nvPr/>
            </p:nvCxnSpPr>
            <p:spPr>
              <a:xfrm>
                <a:off x="2261120" y="4315613"/>
                <a:ext cx="0" cy="2998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6" idx="7"/>
                <a:endCxn id="122" idx="3"/>
              </p:cNvCxnSpPr>
              <p:nvPr/>
            </p:nvCxnSpPr>
            <p:spPr>
              <a:xfrm flipV="1">
                <a:off x="2450680" y="3153085"/>
                <a:ext cx="978923" cy="69582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/>
              <p:cNvSpPr/>
              <p:nvPr/>
            </p:nvSpPr>
            <p:spPr>
              <a:xfrm>
                <a:off x="2829800" y="3387853"/>
                <a:ext cx="263122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350383" y="2686376"/>
                <a:ext cx="540389" cy="545908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0335" y="3625450"/>
                <a:ext cx="26312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24" name="Straight Connector 123"/>
              <p:cNvCxnSpPr>
                <a:stCxn id="122" idx="4"/>
                <a:endCxn id="123" idx="0"/>
              </p:cNvCxnSpPr>
              <p:nvPr/>
            </p:nvCxnSpPr>
            <p:spPr>
              <a:xfrm>
                <a:off x="3619163" y="3232284"/>
                <a:ext cx="11317" cy="39316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22" idx="5"/>
                <a:endCxn id="127" idx="2"/>
              </p:cNvCxnSpPr>
              <p:nvPr/>
            </p:nvCxnSpPr>
            <p:spPr>
              <a:xfrm>
                <a:off x="3811553" y="3153085"/>
                <a:ext cx="1174141" cy="51479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/>
              <p:cNvSpPr/>
              <p:nvPr/>
            </p:nvSpPr>
            <p:spPr>
              <a:xfrm>
                <a:off x="4252917" y="3260570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985693" y="3393510"/>
                <a:ext cx="540389" cy="548736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135645" y="4332584"/>
                <a:ext cx="26312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29" name="Straight Connector 128"/>
              <p:cNvCxnSpPr>
                <a:stCxn id="127" idx="4"/>
                <a:endCxn id="128" idx="0"/>
              </p:cNvCxnSpPr>
              <p:nvPr/>
            </p:nvCxnSpPr>
            <p:spPr>
              <a:xfrm>
                <a:off x="5257302" y="3942246"/>
                <a:ext cx="11317" cy="3903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31" idx="2"/>
                <a:endCxn id="132" idx="2"/>
              </p:cNvCxnSpPr>
              <p:nvPr/>
            </p:nvCxnSpPr>
            <p:spPr>
              <a:xfrm>
                <a:off x="6111737" y="3806476"/>
                <a:ext cx="1027021" cy="18951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 130"/>
              <p:cNvSpPr/>
              <p:nvPr/>
            </p:nvSpPr>
            <p:spPr>
              <a:xfrm>
                <a:off x="5981592" y="3540594"/>
                <a:ext cx="263122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8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138758" y="3721620"/>
                <a:ext cx="540387" cy="545908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288708" y="4587152"/>
                <a:ext cx="263122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9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34" name="Straight Connector 133"/>
              <p:cNvCxnSpPr>
                <a:stCxn id="132" idx="4"/>
                <a:endCxn id="133" idx="0"/>
              </p:cNvCxnSpPr>
              <p:nvPr/>
            </p:nvCxnSpPr>
            <p:spPr>
              <a:xfrm>
                <a:off x="7407537" y="4267528"/>
                <a:ext cx="11317" cy="31962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31" idx="0"/>
                <a:endCxn id="137" idx="3"/>
              </p:cNvCxnSpPr>
              <p:nvPr/>
            </p:nvCxnSpPr>
            <p:spPr>
              <a:xfrm flipV="1">
                <a:off x="6111737" y="2754261"/>
                <a:ext cx="1024191" cy="78633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7" idx="6"/>
                <a:endCxn id="131" idx="1"/>
              </p:cNvCxnSpPr>
              <p:nvPr/>
            </p:nvCxnSpPr>
            <p:spPr>
              <a:xfrm>
                <a:off x="5526082" y="3667879"/>
                <a:ext cx="455509" cy="565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Oval 136"/>
              <p:cNvSpPr/>
              <p:nvPr/>
            </p:nvSpPr>
            <p:spPr>
              <a:xfrm>
                <a:off x="7056709" y="2287554"/>
                <a:ext cx="543217" cy="548736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206661" y="3153085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10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39" name="Straight Connector 138"/>
              <p:cNvCxnSpPr>
                <a:stCxn id="137" idx="4"/>
                <a:endCxn id="138" idx="0"/>
              </p:cNvCxnSpPr>
              <p:nvPr/>
            </p:nvCxnSpPr>
            <p:spPr>
              <a:xfrm>
                <a:off x="7328318" y="2836290"/>
                <a:ext cx="11317" cy="31679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2026291" y="2086727"/>
                <a:ext cx="540389" cy="548736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173412" y="2935287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42" name="Straight Connector 141"/>
              <p:cNvCxnSpPr>
                <a:stCxn id="140" idx="4"/>
                <a:endCxn id="141" idx="0"/>
              </p:cNvCxnSpPr>
              <p:nvPr/>
            </p:nvCxnSpPr>
            <p:spPr>
              <a:xfrm>
                <a:off x="2295071" y="2635463"/>
                <a:ext cx="11317" cy="2998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40" idx="5"/>
                <a:endCxn id="122" idx="1"/>
              </p:cNvCxnSpPr>
              <p:nvPr/>
            </p:nvCxnSpPr>
            <p:spPr>
              <a:xfrm>
                <a:off x="2487461" y="2556264"/>
                <a:ext cx="942141" cy="209312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ctangle 143"/>
              <p:cNvSpPr/>
              <p:nvPr/>
            </p:nvSpPr>
            <p:spPr>
              <a:xfrm>
                <a:off x="2835458" y="2508179"/>
                <a:ext cx="263122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11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57763" y="3082925"/>
            <a:ext cx="3973512" cy="1939925"/>
            <a:chOff x="4957270" y="3082894"/>
            <a:chExt cx="3974082" cy="1939712"/>
          </a:xfrm>
        </p:grpSpPr>
        <p:sp>
          <p:nvSpPr>
            <p:cNvPr id="145" name="TextBox 144"/>
            <p:cNvSpPr txBox="1"/>
            <p:nvPr/>
          </p:nvSpPr>
          <p:spPr>
            <a:xfrm>
              <a:off x="4957270" y="3082894"/>
              <a:ext cx="3974082" cy="1939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accent6"/>
                  </a:solidFill>
                  <a:latin typeface="+mn-lt"/>
                  <a:cs typeface="+mn-cs"/>
                </a:rPr>
                <a:t>Sample 4:</a:t>
              </a:r>
            </a:p>
          </p:txBody>
        </p:sp>
        <p:grpSp>
          <p:nvGrpSpPr>
            <p:cNvPr id="38922" name="Group 145"/>
            <p:cNvGrpSpPr>
              <a:grpSpLocks/>
            </p:cNvGrpSpPr>
            <p:nvPr/>
          </p:nvGrpSpPr>
          <p:grpSpPr bwMode="auto">
            <a:xfrm>
              <a:off x="5071511" y="3405665"/>
              <a:ext cx="3788844" cy="1567302"/>
              <a:chOff x="928406" y="2087696"/>
              <a:chExt cx="6751545" cy="2792854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928540" y="2935289"/>
                <a:ext cx="540387" cy="548736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078489" y="3874363"/>
                <a:ext cx="263122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49" name="Straight Connector 148"/>
              <p:cNvCxnSpPr>
                <a:stCxn id="147" idx="4"/>
                <a:endCxn id="148" idx="0"/>
              </p:cNvCxnSpPr>
              <p:nvPr/>
            </p:nvCxnSpPr>
            <p:spPr>
              <a:xfrm>
                <a:off x="1200148" y="3484025"/>
                <a:ext cx="11317" cy="3903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47" idx="6"/>
                <a:endCxn id="152" idx="2"/>
              </p:cNvCxnSpPr>
              <p:nvPr/>
            </p:nvCxnSpPr>
            <p:spPr>
              <a:xfrm>
                <a:off x="1468927" y="3209656"/>
                <a:ext cx="520583" cy="8315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angle 150"/>
              <p:cNvSpPr/>
              <p:nvPr/>
            </p:nvSpPr>
            <p:spPr>
              <a:xfrm>
                <a:off x="1584927" y="3455740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989510" y="3766879"/>
                <a:ext cx="540389" cy="548736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2128145" y="4615439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54" name="Straight Connector 153"/>
              <p:cNvCxnSpPr>
                <a:stCxn id="152" idx="4"/>
                <a:endCxn id="153" idx="0"/>
              </p:cNvCxnSpPr>
              <p:nvPr/>
            </p:nvCxnSpPr>
            <p:spPr>
              <a:xfrm>
                <a:off x="2261119" y="4315614"/>
                <a:ext cx="0" cy="2998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52" idx="7"/>
                <a:endCxn id="157" idx="3"/>
              </p:cNvCxnSpPr>
              <p:nvPr/>
            </p:nvCxnSpPr>
            <p:spPr>
              <a:xfrm flipV="1">
                <a:off x="2450680" y="3153085"/>
                <a:ext cx="978923" cy="69582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55"/>
              <p:cNvSpPr/>
              <p:nvPr/>
            </p:nvSpPr>
            <p:spPr>
              <a:xfrm>
                <a:off x="2829800" y="3387855"/>
                <a:ext cx="26312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350384" y="2686378"/>
                <a:ext cx="540387" cy="545906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0334" y="3625452"/>
                <a:ext cx="263122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93" name="Straight Connector 192"/>
              <p:cNvCxnSpPr>
                <a:stCxn id="157" idx="4"/>
                <a:endCxn id="158" idx="0"/>
              </p:cNvCxnSpPr>
              <p:nvPr/>
            </p:nvCxnSpPr>
            <p:spPr>
              <a:xfrm>
                <a:off x="3619162" y="3232284"/>
                <a:ext cx="11317" cy="3931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57" idx="5"/>
                <a:endCxn id="196" idx="2"/>
              </p:cNvCxnSpPr>
              <p:nvPr/>
            </p:nvCxnSpPr>
            <p:spPr>
              <a:xfrm>
                <a:off x="3811552" y="3153085"/>
                <a:ext cx="1174143" cy="51479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>
              <a:xfrm>
                <a:off x="4252916" y="3260570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985694" y="3393512"/>
                <a:ext cx="540387" cy="548736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135644" y="4332586"/>
                <a:ext cx="263122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98" name="Straight Connector 197"/>
              <p:cNvCxnSpPr>
                <a:stCxn id="196" idx="4"/>
                <a:endCxn id="197" idx="0"/>
              </p:cNvCxnSpPr>
              <p:nvPr/>
            </p:nvCxnSpPr>
            <p:spPr>
              <a:xfrm>
                <a:off x="5257303" y="3942248"/>
                <a:ext cx="11317" cy="3903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200" idx="2"/>
                <a:endCxn id="201" idx="2"/>
              </p:cNvCxnSpPr>
              <p:nvPr/>
            </p:nvCxnSpPr>
            <p:spPr>
              <a:xfrm>
                <a:off x="6111739" y="3806478"/>
                <a:ext cx="1027019" cy="18951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angle 199"/>
              <p:cNvSpPr/>
              <p:nvPr/>
            </p:nvSpPr>
            <p:spPr>
              <a:xfrm>
                <a:off x="5981593" y="3540596"/>
                <a:ext cx="26312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8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138758" y="3721622"/>
                <a:ext cx="540389" cy="545906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288710" y="4587154"/>
                <a:ext cx="26312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9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03" name="Straight Connector 202"/>
              <p:cNvCxnSpPr>
                <a:stCxn id="201" idx="4"/>
                <a:endCxn id="202" idx="0"/>
              </p:cNvCxnSpPr>
              <p:nvPr/>
            </p:nvCxnSpPr>
            <p:spPr>
              <a:xfrm>
                <a:off x="7407539" y="4267528"/>
                <a:ext cx="11317" cy="3196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200" idx="0"/>
                <a:endCxn id="223" idx="3"/>
              </p:cNvCxnSpPr>
              <p:nvPr/>
            </p:nvCxnSpPr>
            <p:spPr>
              <a:xfrm flipV="1">
                <a:off x="6111739" y="2754263"/>
                <a:ext cx="1024191" cy="786333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196" idx="6"/>
                <a:endCxn id="200" idx="1"/>
              </p:cNvCxnSpPr>
              <p:nvPr/>
            </p:nvCxnSpPr>
            <p:spPr>
              <a:xfrm>
                <a:off x="5526082" y="3667879"/>
                <a:ext cx="455511" cy="565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Oval 222"/>
              <p:cNvSpPr/>
              <p:nvPr/>
            </p:nvSpPr>
            <p:spPr>
              <a:xfrm>
                <a:off x="7056711" y="2287554"/>
                <a:ext cx="543217" cy="548736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206660" y="3153085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10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25" name="Straight Connector 224"/>
              <p:cNvCxnSpPr>
                <a:stCxn id="223" idx="4"/>
                <a:endCxn id="224" idx="0"/>
              </p:cNvCxnSpPr>
              <p:nvPr/>
            </p:nvCxnSpPr>
            <p:spPr>
              <a:xfrm>
                <a:off x="7328319" y="2836290"/>
                <a:ext cx="11317" cy="31679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Oval 225"/>
              <p:cNvSpPr/>
              <p:nvPr/>
            </p:nvSpPr>
            <p:spPr>
              <a:xfrm>
                <a:off x="2026291" y="2086729"/>
                <a:ext cx="540387" cy="548736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173413" y="2935289"/>
                <a:ext cx="26595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28" name="Straight Connector 227"/>
              <p:cNvCxnSpPr>
                <a:stCxn id="226" idx="4"/>
                <a:endCxn id="227" idx="0"/>
              </p:cNvCxnSpPr>
              <p:nvPr/>
            </p:nvCxnSpPr>
            <p:spPr>
              <a:xfrm>
                <a:off x="2295070" y="2635464"/>
                <a:ext cx="11317" cy="2998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26" idx="5"/>
                <a:endCxn id="157" idx="1"/>
              </p:cNvCxnSpPr>
              <p:nvPr/>
            </p:nvCxnSpPr>
            <p:spPr>
              <a:xfrm>
                <a:off x="2487459" y="2556265"/>
                <a:ext cx="942144" cy="209312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Rectangle 229"/>
              <p:cNvSpPr/>
              <p:nvPr/>
            </p:nvSpPr>
            <p:spPr>
              <a:xfrm>
                <a:off x="2835459" y="2508179"/>
                <a:ext cx="263120" cy="2658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8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11</a:t>
                </a:r>
                <a:endPara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121" name="Content Placeholder 2"/>
          <p:cNvSpPr txBox="1">
            <a:spLocks/>
          </p:cNvSpPr>
          <p:nvPr/>
        </p:nvSpPr>
        <p:spPr>
          <a:xfrm>
            <a:off x="447675" y="1120775"/>
            <a:ext cx="82296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>
                <a:latin typeface="Candara" pitchFamily="34" charset="0"/>
              </a:rPr>
              <a:t>A </a:t>
            </a:r>
            <a:r>
              <a:rPr lang="en-US" sz="1600" b="1">
                <a:latin typeface="Candara" pitchFamily="34" charset="0"/>
              </a:rPr>
              <a:t>joint distribution </a:t>
            </a:r>
            <a:r>
              <a:rPr lang="en-US" sz="1600">
                <a:latin typeface="Candara" pitchFamily="34" charset="0"/>
              </a:rPr>
              <a:t>defines a probability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>
                <a:latin typeface="Candara" pitchFamily="34" charset="0"/>
              </a:rPr>
              <a:t>for each assignment of values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600">
                <a:latin typeface="Candara" pitchFamily="34" charset="0"/>
              </a:rPr>
              <a:t>to variables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Candara" pitchFamily="34" charset="0"/>
              </a:rPr>
              <a:t>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>
                <a:latin typeface="Candara" pitchFamily="34" charset="0"/>
              </a:rPr>
              <a:t>This gives the </a:t>
            </a:r>
            <a:r>
              <a:rPr lang="en-US" sz="1600" b="1">
                <a:latin typeface="Candara" pitchFamily="34" charset="0"/>
              </a:rPr>
              <a:t>proportion</a:t>
            </a:r>
            <a:r>
              <a:rPr lang="en-US" sz="1600">
                <a:latin typeface="Candara" pitchFamily="34" charset="0"/>
              </a:rPr>
              <a:t> of samples that will equal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Candar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6620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68" descr="ql_ac7c632a19ccbae3c363b0ef8ea793e7_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933450"/>
            <a:ext cx="90963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722312"/>
          </a:xfrm>
        </p:spPr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83F1E-D6A9-42A7-98A3-9A0FC539D07A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49225" y="5386388"/>
            <a:ext cx="407988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61938" y="6219825"/>
            <a:ext cx="200025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2" name="Straight Connector 91"/>
          <p:cNvCxnSpPr>
            <a:stCxn id="90" idx="4"/>
            <a:endCxn id="91" idx="0"/>
          </p:cNvCxnSpPr>
          <p:nvPr/>
        </p:nvCxnSpPr>
        <p:spPr>
          <a:xfrm>
            <a:off x="354013" y="5800725"/>
            <a:ext cx="7937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1398588" y="5386388"/>
            <a:ext cx="409575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11300" y="6219825"/>
            <a:ext cx="200025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5" name="Straight Connector 94"/>
          <p:cNvCxnSpPr>
            <a:stCxn id="93" idx="4"/>
            <a:endCxn id="94" idx="0"/>
          </p:cNvCxnSpPr>
          <p:nvPr/>
        </p:nvCxnSpPr>
        <p:spPr>
          <a:xfrm>
            <a:off x="1603375" y="5800725"/>
            <a:ext cx="7938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667000" y="5384800"/>
            <a:ext cx="407988" cy="4143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779713" y="6218238"/>
            <a:ext cx="200025" cy="200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5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8" name="Straight Connector 97"/>
          <p:cNvCxnSpPr>
            <a:stCxn id="96" idx="4"/>
            <a:endCxn id="97" idx="0"/>
          </p:cNvCxnSpPr>
          <p:nvPr/>
        </p:nvCxnSpPr>
        <p:spPr>
          <a:xfrm>
            <a:off x="2871788" y="5799138"/>
            <a:ext cx="7937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922713" y="5386388"/>
            <a:ext cx="407987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4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035425" y="6219825"/>
            <a:ext cx="200025" cy="20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7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Connector 100"/>
          <p:cNvCxnSpPr>
            <a:stCxn id="99" idx="4"/>
            <a:endCxn id="100" idx="0"/>
          </p:cNvCxnSpPr>
          <p:nvPr/>
        </p:nvCxnSpPr>
        <p:spPr>
          <a:xfrm>
            <a:off x="4127500" y="5800725"/>
            <a:ext cx="7938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172075" y="5384800"/>
            <a:ext cx="409575" cy="4143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5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84788" y="6218238"/>
            <a:ext cx="200025" cy="20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9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4" name="Straight Connector 103"/>
          <p:cNvCxnSpPr>
            <a:stCxn id="102" idx="4"/>
            <a:endCxn id="103" idx="0"/>
          </p:cNvCxnSpPr>
          <p:nvPr/>
        </p:nvCxnSpPr>
        <p:spPr>
          <a:xfrm>
            <a:off x="5376863" y="5799138"/>
            <a:ext cx="7937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155" name="Group 104"/>
          <p:cNvGrpSpPr>
            <a:grpSpLocks/>
          </p:cNvGrpSpPr>
          <p:nvPr/>
        </p:nvGrpSpPr>
        <p:grpSpPr bwMode="auto">
          <a:xfrm>
            <a:off x="-149225" y="6530975"/>
            <a:ext cx="6097588" cy="280988"/>
            <a:chOff x="492120" y="3950977"/>
            <a:chExt cx="8067290" cy="370958"/>
          </a:xfrm>
        </p:grpSpPr>
        <p:sp>
          <p:nvSpPr>
            <p:cNvPr id="91194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91195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91196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91197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91198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sp>
        <p:nvSpPr>
          <p:cNvPr id="106" name="Oval 105"/>
          <p:cNvSpPr/>
          <p:nvPr/>
        </p:nvSpPr>
        <p:spPr>
          <a:xfrm>
            <a:off x="4543425" y="4545013"/>
            <a:ext cx="409575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6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51375" y="5067300"/>
            <a:ext cx="200025" cy="20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10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Straight Connector 107"/>
          <p:cNvCxnSpPr>
            <a:stCxn id="107" idx="1"/>
            <a:endCxn id="99" idx="0"/>
          </p:cNvCxnSpPr>
          <p:nvPr/>
        </p:nvCxnSpPr>
        <p:spPr>
          <a:xfrm flipH="1">
            <a:off x="4127500" y="5167313"/>
            <a:ext cx="523875" cy="2190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7" idx="0"/>
            <a:endCxn id="106" idx="4"/>
          </p:cNvCxnSpPr>
          <p:nvPr/>
        </p:nvCxnSpPr>
        <p:spPr>
          <a:xfrm flipH="1" flipV="1">
            <a:off x="4748213" y="4959350"/>
            <a:ext cx="3175" cy="1079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7" idx="3"/>
            <a:endCxn id="102" idx="0"/>
          </p:cNvCxnSpPr>
          <p:nvPr/>
        </p:nvCxnSpPr>
        <p:spPr>
          <a:xfrm>
            <a:off x="4851400" y="5167313"/>
            <a:ext cx="525463" cy="21748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2417763" y="2889250"/>
            <a:ext cx="407987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100" i="1">
              <a:solidFill>
                <a:srgbClr val="E17B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22538" y="3411538"/>
            <a:ext cx="201612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12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13" name="Straight Connector 112"/>
          <p:cNvCxnSpPr>
            <a:stCxn id="112" idx="1"/>
            <a:endCxn id="121" idx="0"/>
          </p:cNvCxnSpPr>
          <p:nvPr/>
        </p:nvCxnSpPr>
        <p:spPr>
          <a:xfrm flipH="1">
            <a:off x="966788" y="3511550"/>
            <a:ext cx="1555750" cy="10287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2" idx="0"/>
            <a:endCxn id="111" idx="4"/>
          </p:cNvCxnSpPr>
          <p:nvPr/>
        </p:nvCxnSpPr>
        <p:spPr>
          <a:xfrm flipH="1" flipV="1">
            <a:off x="2622550" y="3303588"/>
            <a:ext cx="1588" cy="1079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2" idx="3"/>
            <a:endCxn id="116" idx="0"/>
          </p:cNvCxnSpPr>
          <p:nvPr/>
        </p:nvCxnSpPr>
        <p:spPr>
          <a:xfrm>
            <a:off x="2724150" y="3511550"/>
            <a:ext cx="1201738" cy="1333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3722688" y="3644900"/>
            <a:ext cx="407987" cy="4143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9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9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9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627438" y="4279900"/>
            <a:ext cx="200025" cy="200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14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18" name="Straight Connector 117"/>
          <p:cNvCxnSpPr>
            <a:stCxn id="117" idx="1"/>
            <a:endCxn id="96" idx="0"/>
          </p:cNvCxnSpPr>
          <p:nvPr/>
        </p:nvCxnSpPr>
        <p:spPr>
          <a:xfrm flipH="1">
            <a:off x="2871788" y="4379913"/>
            <a:ext cx="755650" cy="100488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7" idx="0"/>
            <a:endCxn id="116" idx="4"/>
          </p:cNvCxnSpPr>
          <p:nvPr/>
        </p:nvCxnSpPr>
        <p:spPr>
          <a:xfrm flipV="1">
            <a:off x="3727450" y="4059238"/>
            <a:ext cx="198438" cy="2206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8" idx="3"/>
            <a:endCxn id="106" idx="0"/>
          </p:cNvCxnSpPr>
          <p:nvPr/>
        </p:nvCxnSpPr>
        <p:spPr>
          <a:xfrm>
            <a:off x="4373563" y="4341813"/>
            <a:ext cx="374650" cy="2032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762000" y="4540250"/>
            <a:ext cx="409575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9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69950" y="5062538"/>
            <a:ext cx="200025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13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23" name="Straight Connector 122"/>
          <p:cNvCxnSpPr>
            <a:stCxn id="122" idx="1"/>
            <a:endCxn id="90" idx="0"/>
          </p:cNvCxnSpPr>
          <p:nvPr/>
        </p:nvCxnSpPr>
        <p:spPr>
          <a:xfrm flipH="1">
            <a:off x="354013" y="5162550"/>
            <a:ext cx="515937" cy="2238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2" idx="0"/>
            <a:endCxn id="121" idx="4"/>
          </p:cNvCxnSpPr>
          <p:nvPr/>
        </p:nvCxnSpPr>
        <p:spPr>
          <a:xfrm flipH="1" flipV="1">
            <a:off x="966788" y="4954588"/>
            <a:ext cx="3175" cy="1079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3"/>
            <a:endCxn id="93" idx="0"/>
          </p:cNvCxnSpPr>
          <p:nvPr/>
        </p:nvCxnSpPr>
        <p:spPr>
          <a:xfrm>
            <a:off x="1069975" y="5162550"/>
            <a:ext cx="533400" cy="2238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71950" y="4241800"/>
            <a:ext cx="201613" cy="201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11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>
            <a:stCxn id="48" idx="0"/>
            <a:endCxn id="116" idx="4"/>
          </p:cNvCxnSpPr>
          <p:nvPr/>
        </p:nvCxnSpPr>
        <p:spPr>
          <a:xfrm flipH="1" flipV="1">
            <a:off x="3925888" y="4059238"/>
            <a:ext cx="347662" cy="1825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178" name="TextBox 16"/>
          <p:cNvSpPr txBox="1">
            <a:spLocks noChangeArrowheads="1"/>
          </p:cNvSpPr>
          <p:nvPr/>
        </p:nvSpPr>
        <p:spPr bwMode="auto">
          <a:xfrm>
            <a:off x="2328863" y="3803650"/>
            <a:ext cx="6508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91179" name="TextBox 63"/>
          <p:cNvSpPr txBox="1">
            <a:spLocks noChangeArrowheads="1"/>
          </p:cNvSpPr>
          <p:nvPr/>
        </p:nvSpPr>
        <p:spPr bwMode="auto">
          <a:xfrm>
            <a:off x="3168650" y="4867275"/>
            <a:ext cx="65246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>
                <a:solidFill>
                  <a:srgbClr val="84AA33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91180" name="TextBox 64"/>
          <p:cNvSpPr txBox="1">
            <a:spLocks noChangeArrowheads="1"/>
          </p:cNvSpPr>
          <p:nvPr/>
        </p:nvSpPr>
        <p:spPr bwMode="auto">
          <a:xfrm>
            <a:off x="4957763" y="4725988"/>
            <a:ext cx="65246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pSp>
        <p:nvGrpSpPr>
          <p:cNvPr id="75838" name="Group 62"/>
          <p:cNvGrpSpPr>
            <a:grpSpLocks/>
          </p:cNvGrpSpPr>
          <p:nvPr/>
        </p:nvGrpSpPr>
        <p:grpSpPr bwMode="auto">
          <a:xfrm>
            <a:off x="-755650" y="2609850"/>
            <a:ext cx="4454525" cy="4600575"/>
            <a:chOff x="-382" y="1596"/>
            <a:chExt cx="2806" cy="2898"/>
          </a:xfrm>
        </p:grpSpPr>
        <p:sp>
          <p:nvSpPr>
            <p:cNvPr id="14" name="Freeform 13"/>
            <p:cNvSpPr/>
            <p:nvPr/>
          </p:nvSpPr>
          <p:spPr>
            <a:xfrm>
              <a:off x="-382" y="1596"/>
              <a:ext cx="2420" cy="2898"/>
            </a:xfrm>
            <a:custGeom>
              <a:avLst/>
              <a:gdLst>
                <a:gd name="connsiteX0" fmla="*/ 1391191 w 3840866"/>
                <a:gd name="connsiteY0" fmla="*/ 4522590 h 4601899"/>
                <a:gd name="connsiteX1" fmla="*/ 64257 w 3840866"/>
                <a:gd name="connsiteY1" fmla="*/ 3972907 h 4601899"/>
                <a:gd name="connsiteX2" fmla="*/ 3201509 w 3840866"/>
                <a:gd name="connsiteY2" fmla="*/ 77744 h 4601899"/>
                <a:gd name="connsiteX3" fmla="*/ 3817586 w 3840866"/>
                <a:gd name="connsiteY3" fmla="*/ 1480382 h 4601899"/>
                <a:gd name="connsiteX4" fmla="*/ 2774995 w 3840866"/>
                <a:gd name="connsiteY4" fmla="*/ 2807201 h 4601899"/>
                <a:gd name="connsiteX5" fmla="*/ 2670735 w 3840866"/>
                <a:gd name="connsiteY5" fmla="*/ 4351999 h 4601899"/>
                <a:gd name="connsiteX6" fmla="*/ 2414827 w 3840866"/>
                <a:gd name="connsiteY6" fmla="*/ 4598408 h 460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0866" h="4601899">
                  <a:moveTo>
                    <a:pt x="1391191" y="4522590"/>
                  </a:moveTo>
                  <a:cubicBezTo>
                    <a:pt x="576864" y="4618152"/>
                    <a:pt x="-237463" y="4713715"/>
                    <a:pt x="64257" y="3972907"/>
                  </a:cubicBezTo>
                  <a:cubicBezTo>
                    <a:pt x="365977" y="3232099"/>
                    <a:pt x="2575954" y="493165"/>
                    <a:pt x="3201509" y="77744"/>
                  </a:cubicBezTo>
                  <a:cubicBezTo>
                    <a:pt x="3827064" y="-337677"/>
                    <a:pt x="3888672" y="1025472"/>
                    <a:pt x="3817586" y="1480382"/>
                  </a:cubicBezTo>
                  <a:cubicBezTo>
                    <a:pt x="3746500" y="1935291"/>
                    <a:pt x="2966137" y="2328598"/>
                    <a:pt x="2774995" y="2807201"/>
                  </a:cubicBezTo>
                  <a:cubicBezTo>
                    <a:pt x="2583853" y="3285804"/>
                    <a:pt x="2730763" y="4053465"/>
                    <a:pt x="2670735" y="4351999"/>
                  </a:cubicBezTo>
                  <a:cubicBezTo>
                    <a:pt x="2610707" y="4650533"/>
                    <a:pt x="2414827" y="4598408"/>
                    <a:pt x="2414827" y="4598408"/>
                  </a:cubicBezTo>
                </a:path>
              </a:pathLst>
            </a:custGeom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 flipV="1">
              <a:off x="2034" y="2128"/>
              <a:ext cx="390" cy="43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836" name="Group 60"/>
          <p:cNvGrpSpPr>
            <a:grpSpLocks/>
          </p:cNvGrpSpPr>
          <p:nvPr/>
        </p:nvGrpSpPr>
        <p:grpSpPr bwMode="auto">
          <a:xfrm>
            <a:off x="2268538" y="3994150"/>
            <a:ext cx="1712912" cy="3140075"/>
            <a:chOff x="1525" y="2468"/>
            <a:chExt cx="1079" cy="1978"/>
          </a:xfrm>
        </p:grpSpPr>
        <p:sp>
          <p:nvSpPr>
            <p:cNvPr id="10" name="Freeform 9"/>
            <p:cNvSpPr/>
            <p:nvPr/>
          </p:nvSpPr>
          <p:spPr>
            <a:xfrm>
              <a:off x="1525" y="2543"/>
              <a:ext cx="1079" cy="1903"/>
            </a:xfrm>
            <a:custGeom>
              <a:avLst/>
              <a:gdLst>
                <a:gd name="connsiteX0" fmla="*/ 1107442 w 1711934"/>
                <a:gd name="connsiteY0" fmla="*/ 2975773 h 3022126"/>
                <a:gd name="connsiteX1" fmla="*/ 1311389 w 1711934"/>
                <a:gd name="connsiteY1" fmla="*/ 1455378 h 3022126"/>
                <a:gd name="connsiteX2" fmla="*/ 1710012 w 1711934"/>
                <a:gd name="connsiteY2" fmla="*/ 491225 h 3022126"/>
                <a:gd name="connsiteX3" fmla="*/ 1394821 w 1711934"/>
                <a:gd name="connsiteY3" fmla="*/ 36961 h 3022126"/>
                <a:gd name="connsiteX4" fmla="*/ 78438 w 1711934"/>
                <a:gd name="connsiteY4" fmla="*/ 1427566 h 3022126"/>
                <a:gd name="connsiteX5" fmla="*/ 263844 w 1711934"/>
                <a:gd name="connsiteY5" fmla="*/ 3022126 h 3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1934" h="3022126">
                  <a:moveTo>
                    <a:pt x="1107442" y="2975773"/>
                  </a:moveTo>
                  <a:cubicBezTo>
                    <a:pt x="1159201" y="2422621"/>
                    <a:pt x="1210961" y="1869469"/>
                    <a:pt x="1311389" y="1455378"/>
                  </a:cubicBezTo>
                  <a:cubicBezTo>
                    <a:pt x="1411817" y="1041287"/>
                    <a:pt x="1696107" y="727628"/>
                    <a:pt x="1710012" y="491225"/>
                  </a:cubicBezTo>
                  <a:cubicBezTo>
                    <a:pt x="1723917" y="254822"/>
                    <a:pt x="1666750" y="-119096"/>
                    <a:pt x="1394821" y="36961"/>
                  </a:cubicBezTo>
                  <a:cubicBezTo>
                    <a:pt x="1122892" y="193018"/>
                    <a:pt x="266934" y="930038"/>
                    <a:pt x="78438" y="1427566"/>
                  </a:cubicBezTo>
                  <a:cubicBezTo>
                    <a:pt x="-110058" y="1925094"/>
                    <a:pt x="76893" y="2473610"/>
                    <a:pt x="263844" y="3022126"/>
                  </a:cubicBezTo>
                </a:path>
              </a:pathLst>
            </a:custGeom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2291" y="2468"/>
              <a:ext cx="135" cy="179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837" name="Group 61"/>
          <p:cNvGrpSpPr>
            <a:grpSpLocks/>
          </p:cNvGrpSpPr>
          <p:nvPr/>
        </p:nvGrpSpPr>
        <p:grpSpPr bwMode="auto">
          <a:xfrm>
            <a:off x="3770313" y="3965575"/>
            <a:ext cx="2109787" cy="3292475"/>
            <a:chOff x="2471" y="2450"/>
            <a:chExt cx="1329" cy="2074"/>
          </a:xfrm>
        </p:grpSpPr>
        <p:sp>
          <p:nvSpPr>
            <p:cNvPr id="11" name="Freeform 10"/>
            <p:cNvSpPr/>
            <p:nvPr/>
          </p:nvSpPr>
          <p:spPr>
            <a:xfrm>
              <a:off x="2471" y="2525"/>
              <a:ext cx="1329" cy="1999"/>
            </a:xfrm>
            <a:custGeom>
              <a:avLst/>
              <a:gdLst>
                <a:gd name="connsiteX0" fmla="*/ 2110326 w 2110326"/>
                <a:gd name="connsiteY0" fmla="*/ 2698560 h 3174226"/>
                <a:gd name="connsiteX1" fmla="*/ 1730243 w 2110326"/>
                <a:gd name="connsiteY1" fmla="*/ 390156 h 3174226"/>
                <a:gd name="connsiteX2" fmla="*/ 413859 w 2110326"/>
                <a:gd name="connsiteY2" fmla="*/ 47140 h 3174226"/>
                <a:gd name="connsiteX3" fmla="*/ 423130 w 2110326"/>
                <a:gd name="connsiteY3" fmla="*/ 900044 h 3174226"/>
                <a:gd name="connsiteX4" fmla="*/ 5966 w 2110326"/>
                <a:gd name="connsiteY4" fmla="*/ 1428474 h 3174226"/>
                <a:gd name="connsiteX5" fmla="*/ 293345 w 2110326"/>
                <a:gd name="connsiteY5" fmla="*/ 3041576 h 3174226"/>
                <a:gd name="connsiteX6" fmla="*/ 1711702 w 2110326"/>
                <a:gd name="connsiteY6" fmla="*/ 3078659 h 317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326" h="3174226">
                  <a:moveTo>
                    <a:pt x="2110326" y="2698560"/>
                  </a:moveTo>
                  <a:cubicBezTo>
                    <a:pt x="2061656" y="1765309"/>
                    <a:pt x="2012987" y="832059"/>
                    <a:pt x="1730243" y="390156"/>
                  </a:cubicBezTo>
                  <a:cubicBezTo>
                    <a:pt x="1447499" y="-51747"/>
                    <a:pt x="631711" y="-37841"/>
                    <a:pt x="413859" y="47140"/>
                  </a:cubicBezTo>
                  <a:cubicBezTo>
                    <a:pt x="196007" y="132121"/>
                    <a:pt x="491112" y="669822"/>
                    <a:pt x="423130" y="900044"/>
                  </a:cubicBezTo>
                  <a:cubicBezTo>
                    <a:pt x="355148" y="1130266"/>
                    <a:pt x="27597" y="1071552"/>
                    <a:pt x="5966" y="1428474"/>
                  </a:cubicBezTo>
                  <a:cubicBezTo>
                    <a:pt x="-15665" y="1785396"/>
                    <a:pt x="9056" y="2766545"/>
                    <a:pt x="293345" y="3041576"/>
                  </a:cubicBezTo>
                  <a:cubicBezTo>
                    <a:pt x="577634" y="3316607"/>
                    <a:pt x="1711702" y="3078659"/>
                    <a:pt x="1711702" y="3078659"/>
                  </a:cubicBezTo>
                </a:path>
              </a:pathLst>
            </a:cu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2764" y="2450"/>
              <a:ext cx="240" cy="67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184" name="TextBox 19"/>
          <p:cNvSpPr txBox="1">
            <a:spLocks noChangeArrowheads="1"/>
          </p:cNvSpPr>
          <p:nvPr/>
        </p:nvSpPr>
        <p:spPr bwMode="auto">
          <a:xfrm>
            <a:off x="6183313" y="6003925"/>
            <a:ext cx="296068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/>
              <a:t>Figure adapted from </a:t>
            </a:r>
            <a:br>
              <a:rPr lang="en-US" sz="1800"/>
            </a:br>
            <a:r>
              <a:rPr lang="en-US" sz="1800"/>
              <a:t>Burkett &amp; Klein (2012)</a:t>
            </a:r>
          </a:p>
        </p:txBody>
      </p:sp>
      <p:grpSp>
        <p:nvGrpSpPr>
          <p:cNvPr id="75846" name="Group 70"/>
          <p:cNvGrpSpPr>
            <a:grpSpLocks/>
          </p:cNvGrpSpPr>
          <p:nvPr/>
        </p:nvGrpSpPr>
        <p:grpSpPr bwMode="auto">
          <a:xfrm>
            <a:off x="6129338" y="1416050"/>
            <a:ext cx="3054350" cy="4230688"/>
            <a:chOff x="3861" y="892"/>
            <a:chExt cx="1924" cy="2665"/>
          </a:xfrm>
        </p:grpSpPr>
        <p:sp>
          <p:nvSpPr>
            <p:cNvPr id="91186" name="Text Box 60"/>
            <p:cNvSpPr txBox="1">
              <a:spLocks noChangeArrowheads="1"/>
            </p:cNvSpPr>
            <p:nvPr/>
          </p:nvSpPr>
          <p:spPr bwMode="auto">
            <a:xfrm>
              <a:off x="3940" y="1874"/>
              <a:ext cx="182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z="2000" b="1" dirty="0" err="1">
                  <a:solidFill>
                    <a:srgbClr val="3891A7"/>
                  </a:solidFill>
                </a:rPr>
                <a:t>Subproblem</a:t>
              </a:r>
              <a:r>
                <a:rPr lang="en-US" sz="2000" b="1" dirty="0">
                  <a:solidFill>
                    <a:srgbClr val="3891A7"/>
                  </a:solidFill>
                </a:rPr>
                <a:t>:</a:t>
              </a:r>
            </a:p>
            <a:p>
              <a:pPr defTabSz="914400"/>
              <a:r>
                <a:rPr lang="en-US" sz="2000" dirty="0">
                  <a:solidFill>
                    <a:srgbClr val="3891A7"/>
                  </a:solidFill>
                </a:rPr>
                <a:t>Inference using just the factors in </a:t>
              </a:r>
              <a:r>
                <a:rPr lang="en-US" sz="2000" dirty="0" err="1">
                  <a:solidFill>
                    <a:srgbClr val="3891A7"/>
                  </a:solidFill>
                </a:rPr>
                <a:t>subgraph</a:t>
              </a:r>
              <a:r>
                <a:rPr lang="en-US" sz="2000" dirty="0">
                  <a:solidFill>
                    <a:srgbClr val="3891A7"/>
                  </a:solidFill>
                </a:rPr>
                <a:t> </a:t>
              </a:r>
              <a:r>
                <a:rPr lang="en-US" sz="2000" i="1" dirty="0">
                  <a:solidFill>
                    <a:srgbClr val="3891A7"/>
                  </a:solidFill>
                  <a:latin typeface="Times New Roman"/>
                  <a:cs typeface="Times New Roman"/>
                </a:rPr>
                <a:t>H</a:t>
              </a:r>
            </a:p>
          </p:txBody>
        </p:sp>
        <p:sp>
          <p:nvSpPr>
            <p:cNvPr id="91187" name="Freeform 69"/>
            <p:cNvSpPr>
              <a:spLocks/>
            </p:cNvSpPr>
            <p:nvPr/>
          </p:nvSpPr>
          <p:spPr bwMode="auto">
            <a:xfrm>
              <a:off x="3861" y="892"/>
              <a:ext cx="1924" cy="2665"/>
            </a:xfrm>
            <a:custGeom>
              <a:avLst/>
              <a:gdLst>
                <a:gd name="T0" fmla="*/ 1912 w 1924"/>
                <a:gd name="T1" fmla="*/ 0 h 2665"/>
                <a:gd name="T2" fmla="*/ 443 w 1924"/>
                <a:gd name="T3" fmla="*/ 0 h 2665"/>
                <a:gd name="T4" fmla="*/ 443 w 1924"/>
                <a:gd name="T5" fmla="*/ 918 h 2665"/>
                <a:gd name="T6" fmla="*/ 0 w 1924"/>
                <a:gd name="T7" fmla="*/ 918 h 2665"/>
                <a:gd name="T8" fmla="*/ 0 w 1924"/>
                <a:gd name="T9" fmla="*/ 2665 h 2665"/>
                <a:gd name="T10" fmla="*/ 1924 w 1924"/>
                <a:gd name="T11" fmla="*/ 2665 h 2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4"/>
                <a:gd name="T19" fmla="*/ 0 h 2665"/>
                <a:gd name="T20" fmla="*/ 1924 w 1924"/>
                <a:gd name="T21" fmla="*/ 2665 h 26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4" h="2665">
                  <a:moveTo>
                    <a:pt x="1912" y="0"/>
                  </a:moveTo>
                  <a:lnTo>
                    <a:pt x="443" y="0"/>
                  </a:lnTo>
                  <a:lnTo>
                    <a:pt x="443" y="918"/>
                  </a:lnTo>
                  <a:lnTo>
                    <a:pt x="0" y="918"/>
                  </a:lnTo>
                  <a:lnTo>
                    <a:pt x="0" y="2665"/>
                  </a:lnTo>
                  <a:lnTo>
                    <a:pt x="1924" y="2665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" name="Picture 32" descr="latex-image-1.pdf"/>
          <p:cNvPicPr>
            <a:picLocks noChangeAspect="1"/>
          </p:cNvPicPr>
          <p:nvPr/>
        </p:nvPicPr>
        <p:blipFill rotWithShape="1">
          <a:blip r:embed="rId4"/>
          <a:srcRect l="42558" r="38346"/>
          <a:stretch/>
        </p:blipFill>
        <p:spPr bwMode="auto">
          <a:xfrm>
            <a:off x="1087152" y="969868"/>
            <a:ext cx="282369" cy="24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97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ql_ac7c632a19ccbae3c363b0ef8ea793e7_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933450"/>
            <a:ext cx="90963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0813"/>
            <a:ext cx="8229600" cy="722312"/>
          </a:xfrm>
        </p:spPr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9F04D5-3A3A-464E-AE6E-A54B8B9ACD5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49225" y="5386388"/>
            <a:ext cx="407988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398588" y="5386388"/>
            <a:ext cx="409575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2667000" y="5384800"/>
            <a:ext cx="407988" cy="4143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922713" y="5386388"/>
            <a:ext cx="407987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4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035425" y="6219825"/>
            <a:ext cx="200025" cy="20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7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Connector 100"/>
          <p:cNvCxnSpPr>
            <a:stCxn id="99" idx="4"/>
            <a:endCxn id="100" idx="0"/>
          </p:cNvCxnSpPr>
          <p:nvPr/>
        </p:nvCxnSpPr>
        <p:spPr>
          <a:xfrm>
            <a:off x="4127500" y="5800725"/>
            <a:ext cx="7938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172075" y="5384800"/>
            <a:ext cx="409575" cy="4143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5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84788" y="6218238"/>
            <a:ext cx="200025" cy="20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9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4" name="Straight Connector 103"/>
          <p:cNvCxnSpPr>
            <a:stCxn id="102" idx="4"/>
            <a:endCxn id="103" idx="0"/>
          </p:cNvCxnSpPr>
          <p:nvPr/>
        </p:nvCxnSpPr>
        <p:spPr>
          <a:xfrm>
            <a:off x="5376863" y="5799138"/>
            <a:ext cx="7937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197" name="Group 104"/>
          <p:cNvGrpSpPr>
            <a:grpSpLocks/>
          </p:cNvGrpSpPr>
          <p:nvPr/>
        </p:nvGrpSpPr>
        <p:grpSpPr bwMode="auto">
          <a:xfrm>
            <a:off x="-149225" y="6530975"/>
            <a:ext cx="6097588" cy="280988"/>
            <a:chOff x="492120" y="3950977"/>
            <a:chExt cx="8067290" cy="370958"/>
          </a:xfrm>
        </p:grpSpPr>
        <p:sp>
          <p:nvSpPr>
            <p:cNvPr id="93216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93217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93218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93219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93220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sp>
        <p:nvSpPr>
          <p:cNvPr id="106" name="Oval 105"/>
          <p:cNvSpPr/>
          <p:nvPr/>
        </p:nvSpPr>
        <p:spPr>
          <a:xfrm>
            <a:off x="4543425" y="4545013"/>
            <a:ext cx="409575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6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51375" y="5067300"/>
            <a:ext cx="200025" cy="20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10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Straight Connector 107"/>
          <p:cNvCxnSpPr>
            <a:stCxn id="107" idx="1"/>
            <a:endCxn id="99" idx="0"/>
          </p:cNvCxnSpPr>
          <p:nvPr/>
        </p:nvCxnSpPr>
        <p:spPr>
          <a:xfrm flipH="1">
            <a:off x="4127500" y="5167313"/>
            <a:ext cx="523875" cy="2190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7" idx="0"/>
            <a:endCxn id="106" idx="4"/>
          </p:cNvCxnSpPr>
          <p:nvPr/>
        </p:nvCxnSpPr>
        <p:spPr>
          <a:xfrm flipH="1" flipV="1">
            <a:off x="4748213" y="4959350"/>
            <a:ext cx="3175" cy="1079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7" idx="3"/>
            <a:endCxn id="102" idx="0"/>
          </p:cNvCxnSpPr>
          <p:nvPr/>
        </p:nvCxnSpPr>
        <p:spPr>
          <a:xfrm>
            <a:off x="4851400" y="5167313"/>
            <a:ext cx="525463" cy="21748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2417763" y="2889250"/>
            <a:ext cx="407987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100" i="1">
              <a:solidFill>
                <a:srgbClr val="E17B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722688" y="3644900"/>
            <a:ext cx="407987" cy="4143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9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9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9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0" name="Straight Connector 119"/>
          <p:cNvCxnSpPr>
            <a:stCxn id="48" idx="3"/>
            <a:endCxn id="106" idx="0"/>
          </p:cNvCxnSpPr>
          <p:nvPr/>
        </p:nvCxnSpPr>
        <p:spPr>
          <a:xfrm>
            <a:off x="4373563" y="4341813"/>
            <a:ext cx="374650" cy="2032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762000" y="4540250"/>
            <a:ext cx="409575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9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71950" y="4241800"/>
            <a:ext cx="201613" cy="201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11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>
            <a:stCxn id="48" idx="0"/>
            <a:endCxn id="116" idx="4"/>
          </p:cNvCxnSpPr>
          <p:nvPr/>
        </p:nvCxnSpPr>
        <p:spPr>
          <a:xfrm flipH="1" flipV="1">
            <a:off x="3925888" y="4059238"/>
            <a:ext cx="347662" cy="1825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209" name="TextBox 64"/>
          <p:cNvSpPr txBox="1">
            <a:spLocks noChangeArrowheads="1"/>
          </p:cNvSpPr>
          <p:nvPr/>
        </p:nvSpPr>
        <p:spPr bwMode="auto">
          <a:xfrm>
            <a:off x="4957763" y="4725988"/>
            <a:ext cx="65246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pSp>
        <p:nvGrpSpPr>
          <p:cNvPr id="93210" name="Group 57"/>
          <p:cNvGrpSpPr>
            <a:grpSpLocks/>
          </p:cNvGrpSpPr>
          <p:nvPr/>
        </p:nvGrpSpPr>
        <p:grpSpPr bwMode="auto">
          <a:xfrm>
            <a:off x="3770313" y="3965575"/>
            <a:ext cx="2109787" cy="3292475"/>
            <a:chOff x="2471" y="2450"/>
            <a:chExt cx="1329" cy="2074"/>
          </a:xfrm>
        </p:grpSpPr>
        <p:sp>
          <p:nvSpPr>
            <p:cNvPr id="11" name="Freeform 10"/>
            <p:cNvSpPr/>
            <p:nvPr/>
          </p:nvSpPr>
          <p:spPr>
            <a:xfrm>
              <a:off x="2471" y="2525"/>
              <a:ext cx="1329" cy="1999"/>
            </a:xfrm>
            <a:custGeom>
              <a:avLst/>
              <a:gdLst>
                <a:gd name="connsiteX0" fmla="*/ 2110326 w 2110326"/>
                <a:gd name="connsiteY0" fmla="*/ 2698560 h 3174226"/>
                <a:gd name="connsiteX1" fmla="*/ 1730243 w 2110326"/>
                <a:gd name="connsiteY1" fmla="*/ 390156 h 3174226"/>
                <a:gd name="connsiteX2" fmla="*/ 413859 w 2110326"/>
                <a:gd name="connsiteY2" fmla="*/ 47140 h 3174226"/>
                <a:gd name="connsiteX3" fmla="*/ 423130 w 2110326"/>
                <a:gd name="connsiteY3" fmla="*/ 900044 h 3174226"/>
                <a:gd name="connsiteX4" fmla="*/ 5966 w 2110326"/>
                <a:gd name="connsiteY4" fmla="*/ 1428474 h 3174226"/>
                <a:gd name="connsiteX5" fmla="*/ 293345 w 2110326"/>
                <a:gd name="connsiteY5" fmla="*/ 3041576 h 3174226"/>
                <a:gd name="connsiteX6" fmla="*/ 1711702 w 2110326"/>
                <a:gd name="connsiteY6" fmla="*/ 3078659 h 317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326" h="3174226">
                  <a:moveTo>
                    <a:pt x="2110326" y="2698560"/>
                  </a:moveTo>
                  <a:cubicBezTo>
                    <a:pt x="2061656" y="1765309"/>
                    <a:pt x="2012987" y="832059"/>
                    <a:pt x="1730243" y="390156"/>
                  </a:cubicBezTo>
                  <a:cubicBezTo>
                    <a:pt x="1447499" y="-51747"/>
                    <a:pt x="631711" y="-37841"/>
                    <a:pt x="413859" y="47140"/>
                  </a:cubicBezTo>
                  <a:cubicBezTo>
                    <a:pt x="196007" y="132121"/>
                    <a:pt x="491112" y="669822"/>
                    <a:pt x="423130" y="900044"/>
                  </a:cubicBezTo>
                  <a:cubicBezTo>
                    <a:pt x="355148" y="1130266"/>
                    <a:pt x="27597" y="1071552"/>
                    <a:pt x="5966" y="1428474"/>
                  </a:cubicBezTo>
                  <a:cubicBezTo>
                    <a:pt x="-15665" y="1785396"/>
                    <a:pt x="9056" y="2766545"/>
                    <a:pt x="293345" y="3041576"/>
                  </a:cubicBezTo>
                  <a:cubicBezTo>
                    <a:pt x="577634" y="3316607"/>
                    <a:pt x="1711702" y="3078659"/>
                    <a:pt x="1711702" y="3078659"/>
                  </a:cubicBezTo>
                </a:path>
              </a:pathLst>
            </a:cu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2764" y="2450"/>
              <a:ext cx="240" cy="67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211" name="Text Box 60"/>
          <p:cNvSpPr txBox="1">
            <a:spLocks noChangeArrowheads="1"/>
          </p:cNvSpPr>
          <p:nvPr/>
        </p:nvSpPr>
        <p:spPr bwMode="auto">
          <a:xfrm>
            <a:off x="6254750" y="2974975"/>
            <a:ext cx="28892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dirty="0" err="1">
                <a:solidFill>
                  <a:srgbClr val="3891A7"/>
                </a:solidFill>
              </a:rPr>
              <a:t>Subproblem</a:t>
            </a:r>
            <a:r>
              <a:rPr lang="en-US" sz="2000" b="1" dirty="0">
                <a:solidFill>
                  <a:srgbClr val="3891A7"/>
                </a:solidFill>
              </a:rPr>
              <a:t>:</a:t>
            </a:r>
          </a:p>
          <a:p>
            <a:pPr defTabSz="914400"/>
            <a:r>
              <a:rPr lang="en-US" sz="2000" dirty="0">
                <a:solidFill>
                  <a:srgbClr val="3891A7"/>
                </a:solidFill>
              </a:rPr>
              <a:t>Inference using just the factors in </a:t>
            </a:r>
            <a:r>
              <a:rPr lang="en-US" sz="2000" dirty="0" err="1">
                <a:solidFill>
                  <a:srgbClr val="3891A7"/>
                </a:solidFill>
              </a:rPr>
              <a:t>subgraph</a:t>
            </a:r>
            <a:r>
              <a:rPr lang="en-US" sz="2000" dirty="0">
                <a:solidFill>
                  <a:srgbClr val="3891A7"/>
                </a:solidFill>
              </a:rPr>
              <a:t> </a:t>
            </a:r>
            <a:r>
              <a:rPr lang="en-US" sz="2000" i="1" dirty="0">
                <a:solidFill>
                  <a:srgbClr val="3891A7"/>
                </a:solidFill>
                <a:latin typeface="Times New Roman"/>
                <a:cs typeface="Times New Roman"/>
              </a:rPr>
              <a:t>H</a:t>
            </a:r>
            <a:endParaRPr lang="en-US" sz="2000" i="1" dirty="0">
              <a:solidFill>
                <a:srgbClr val="3891A7"/>
              </a:solidFill>
              <a:sym typeface="Symbol" pitchFamily="18" charset="2"/>
            </a:endParaRPr>
          </a:p>
          <a:p>
            <a:pPr defTabSz="914400"/>
            <a:endParaRPr lang="en-US" sz="2000" dirty="0">
              <a:solidFill>
                <a:srgbClr val="3891A7"/>
              </a:solidFill>
            </a:endParaRPr>
          </a:p>
          <a:p>
            <a:pPr defTabSz="914400"/>
            <a:r>
              <a:rPr lang="en-US" sz="2000" dirty="0">
                <a:solidFill>
                  <a:srgbClr val="3891A7"/>
                </a:solidFill>
              </a:rPr>
              <a:t>The marginal of </a:t>
            </a:r>
            <a:r>
              <a:rPr lang="en-US" sz="2000" i="1" dirty="0">
                <a:solidFill>
                  <a:srgbClr val="3891A7"/>
                </a:solidFill>
                <a:latin typeface="Times New Roman"/>
                <a:cs typeface="Times New Roman"/>
              </a:rPr>
              <a:t>X</a:t>
            </a:r>
            <a:r>
              <a:rPr lang="en-US" sz="2000" i="1" baseline="-25000" dirty="0">
                <a:solidFill>
                  <a:srgbClr val="3891A7"/>
                </a:solidFill>
                <a:latin typeface="Times New Roman"/>
                <a:cs typeface="Times New Roman"/>
              </a:rPr>
              <a:t>i</a:t>
            </a:r>
            <a:r>
              <a:rPr lang="en-US" sz="2000" baseline="-25000" dirty="0">
                <a:solidFill>
                  <a:srgbClr val="3891A7"/>
                </a:solidFill>
              </a:rPr>
              <a:t> </a:t>
            </a:r>
            <a:r>
              <a:rPr lang="en-US" sz="2000" dirty="0">
                <a:solidFill>
                  <a:srgbClr val="3891A7"/>
                </a:solidFill>
              </a:rPr>
              <a:t> in </a:t>
            </a:r>
            <a:br>
              <a:rPr lang="en-US" sz="2000" dirty="0">
                <a:solidFill>
                  <a:srgbClr val="3891A7"/>
                </a:solidFill>
              </a:rPr>
            </a:br>
            <a:r>
              <a:rPr lang="en-US" sz="2000" dirty="0">
                <a:solidFill>
                  <a:srgbClr val="3891A7"/>
                </a:solidFill>
              </a:rPr>
              <a:t>that smaller model is the message sent to </a:t>
            </a:r>
            <a:r>
              <a:rPr lang="en-US" sz="2000" i="1" dirty="0" smtClean="0">
                <a:solidFill>
                  <a:srgbClr val="3891A7"/>
                </a:solidFill>
                <a:latin typeface="Times New Roman"/>
                <a:cs typeface="Times New Roman"/>
              </a:rPr>
              <a:t>X</a:t>
            </a:r>
            <a:r>
              <a:rPr lang="en-US" sz="2000" i="1" baseline="-25000" dirty="0" smtClean="0">
                <a:solidFill>
                  <a:srgbClr val="3891A7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3891A7"/>
                </a:solidFill>
              </a:rPr>
              <a:t> </a:t>
            </a:r>
            <a:r>
              <a:rPr lang="en-US" sz="2000" dirty="0">
                <a:solidFill>
                  <a:srgbClr val="3891A7"/>
                </a:solidFill>
              </a:rPr>
              <a:t>from </a:t>
            </a:r>
            <a:r>
              <a:rPr lang="en-US" sz="2000" dirty="0" err="1">
                <a:solidFill>
                  <a:srgbClr val="3891A7"/>
                </a:solidFill>
              </a:rPr>
              <a:t>subgraph</a:t>
            </a:r>
            <a:r>
              <a:rPr lang="en-US" sz="2000" dirty="0">
                <a:solidFill>
                  <a:srgbClr val="3891A7"/>
                </a:solidFill>
              </a:rPr>
              <a:t> </a:t>
            </a:r>
            <a:r>
              <a:rPr lang="en-US" sz="2000" i="1" dirty="0">
                <a:solidFill>
                  <a:srgbClr val="3891A7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93212" name="Freeform 62"/>
          <p:cNvSpPr>
            <a:spLocks/>
          </p:cNvSpPr>
          <p:nvPr/>
        </p:nvSpPr>
        <p:spPr bwMode="auto">
          <a:xfrm>
            <a:off x="6129338" y="1416050"/>
            <a:ext cx="3054350" cy="4230688"/>
          </a:xfrm>
          <a:custGeom>
            <a:avLst/>
            <a:gdLst>
              <a:gd name="T0" fmla="*/ 1912 w 1924"/>
              <a:gd name="T1" fmla="*/ 0 h 2665"/>
              <a:gd name="T2" fmla="*/ 443 w 1924"/>
              <a:gd name="T3" fmla="*/ 0 h 2665"/>
              <a:gd name="T4" fmla="*/ 443 w 1924"/>
              <a:gd name="T5" fmla="*/ 918 h 2665"/>
              <a:gd name="T6" fmla="*/ 0 w 1924"/>
              <a:gd name="T7" fmla="*/ 918 h 2665"/>
              <a:gd name="T8" fmla="*/ 0 w 1924"/>
              <a:gd name="T9" fmla="*/ 2665 h 2665"/>
              <a:gd name="T10" fmla="*/ 1924 w 1924"/>
              <a:gd name="T11" fmla="*/ 2665 h 26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4"/>
              <a:gd name="T19" fmla="*/ 0 h 2665"/>
              <a:gd name="T20" fmla="*/ 1924 w 1924"/>
              <a:gd name="T21" fmla="*/ 2665 h 26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4" h="2665">
                <a:moveTo>
                  <a:pt x="1912" y="0"/>
                </a:moveTo>
                <a:lnTo>
                  <a:pt x="443" y="0"/>
                </a:lnTo>
                <a:lnTo>
                  <a:pt x="443" y="918"/>
                </a:lnTo>
                <a:lnTo>
                  <a:pt x="0" y="918"/>
                </a:lnTo>
                <a:lnTo>
                  <a:pt x="0" y="2665"/>
                </a:lnTo>
                <a:lnTo>
                  <a:pt x="1924" y="2665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91" name="Rectangle 63"/>
          <p:cNvSpPr>
            <a:spLocks noChangeArrowheads="1"/>
          </p:cNvSpPr>
          <p:nvPr/>
        </p:nvSpPr>
        <p:spPr bwMode="auto">
          <a:xfrm>
            <a:off x="6629400" y="5802313"/>
            <a:ext cx="1587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i="1">
                <a:solidFill>
                  <a:srgbClr val="3891A7"/>
                </a:solidFill>
              </a:rPr>
              <a:t>Message </a:t>
            </a:r>
            <a:r>
              <a:rPr lang="en-US" sz="2400" b="1" i="1">
                <a:solidFill>
                  <a:srgbClr val="3891A7"/>
                </a:solidFill>
              </a:rPr>
              <a:t>to</a:t>
            </a:r>
            <a:r>
              <a:rPr lang="en-US" sz="2400" i="1">
                <a:solidFill>
                  <a:srgbClr val="3891A7"/>
                </a:solidFill>
              </a:rPr>
              <a:t/>
            </a:r>
            <a:br>
              <a:rPr lang="en-US" sz="2400" i="1">
                <a:solidFill>
                  <a:srgbClr val="3891A7"/>
                </a:solidFill>
              </a:rPr>
            </a:br>
            <a:r>
              <a:rPr lang="en-US" sz="2400" i="1">
                <a:solidFill>
                  <a:srgbClr val="3891A7"/>
                </a:solidFill>
              </a:rPr>
              <a:t>a variable</a:t>
            </a:r>
          </a:p>
        </p:txBody>
      </p:sp>
      <p:pic>
        <p:nvPicPr>
          <p:cNvPr id="38" name="Picture 32" descr="latex-image-1.pdf"/>
          <p:cNvPicPr>
            <a:picLocks noChangeAspect="1"/>
          </p:cNvPicPr>
          <p:nvPr/>
        </p:nvPicPr>
        <p:blipFill rotWithShape="1">
          <a:blip r:embed="rId4"/>
          <a:srcRect l="42558" r="38346"/>
          <a:stretch/>
        </p:blipFill>
        <p:spPr bwMode="auto">
          <a:xfrm>
            <a:off x="1087152" y="969868"/>
            <a:ext cx="282369" cy="24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01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9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ql_ac7c632a19ccbae3c363b0ef8ea793e7_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933450"/>
            <a:ext cx="90963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0813"/>
            <a:ext cx="8229600" cy="722312"/>
          </a:xfrm>
        </p:spPr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37C623-EF2A-4300-9B7E-7A1B7DC317D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49225" y="5386388"/>
            <a:ext cx="407988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398588" y="5386388"/>
            <a:ext cx="409575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2667000" y="5384800"/>
            <a:ext cx="407988" cy="4143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779713" y="6218238"/>
            <a:ext cx="200025" cy="200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5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8" name="Straight Connector 97"/>
          <p:cNvCxnSpPr>
            <a:stCxn id="96" idx="4"/>
            <a:endCxn id="97" idx="0"/>
          </p:cNvCxnSpPr>
          <p:nvPr/>
        </p:nvCxnSpPr>
        <p:spPr>
          <a:xfrm>
            <a:off x="2871788" y="5799138"/>
            <a:ext cx="7937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922713" y="5386388"/>
            <a:ext cx="407987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4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172075" y="5384800"/>
            <a:ext cx="409575" cy="4143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5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95243" name="Group 104"/>
          <p:cNvGrpSpPr>
            <a:grpSpLocks/>
          </p:cNvGrpSpPr>
          <p:nvPr/>
        </p:nvGrpSpPr>
        <p:grpSpPr bwMode="auto">
          <a:xfrm>
            <a:off x="-149225" y="6530975"/>
            <a:ext cx="6097588" cy="280988"/>
            <a:chOff x="492120" y="3950977"/>
            <a:chExt cx="8067290" cy="370958"/>
          </a:xfrm>
        </p:grpSpPr>
        <p:sp>
          <p:nvSpPr>
            <p:cNvPr id="95260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95261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95262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95263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95264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sp>
        <p:nvSpPr>
          <p:cNvPr id="106" name="Oval 105"/>
          <p:cNvSpPr/>
          <p:nvPr/>
        </p:nvSpPr>
        <p:spPr>
          <a:xfrm>
            <a:off x="4543425" y="4545013"/>
            <a:ext cx="409575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6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417763" y="2889250"/>
            <a:ext cx="407987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100" i="1">
              <a:solidFill>
                <a:srgbClr val="E17B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722688" y="3644900"/>
            <a:ext cx="407987" cy="4143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9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9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9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627438" y="4279900"/>
            <a:ext cx="200025" cy="200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14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18" name="Straight Connector 117"/>
          <p:cNvCxnSpPr>
            <a:stCxn id="117" idx="1"/>
            <a:endCxn id="96" idx="0"/>
          </p:cNvCxnSpPr>
          <p:nvPr/>
        </p:nvCxnSpPr>
        <p:spPr>
          <a:xfrm flipH="1">
            <a:off x="2871788" y="4379913"/>
            <a:ext cx="755650" cy="100488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7" idx="0"/>
            <a:endCxn id="116" idx="4"/>
          </p:cNvCxnSpPr>
          <p:nvPr/>
        </p:nvCxnSpPr>
        <p:spPr>
          <a:xfrm flipV="1">
            <a:off x="3727450" y="4059238"/>
            <a:ext cx="198438" cy="2206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762000" y="4540250"/>
            <a:ext cx="409575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9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5251" name="TextBox 63"/>
          <p:cNvSpPr txBox="1">
            <a:spLocks noChangeArrowheads="1"/>
          </p:cNvSpPr>
          <p:nvPr/>
        </p:nvSpPr>
        <p:spPr bwMode="auto">
          <a:xfrm>
            <a:off x="3168650" y="4867275"/>
            <a:ext cx="65246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>
                <a:solidFill>
                  <a:srgbClr val="84AA33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grpSp>
        <p:nvGrpSpPr>
          <p:cNvPr id="95252" name="Group 54"/>
          <p:cNvGrpSpPr>
            <a:grpSpLocks/>
          </p:cNvGrpSpPr>
          <p:nvPr/>
        </p:nvGrpSpPr>
        <p:grpSpPr bwMode="auto">
          <a:xfrm>
            <a:off x="2268538" y="3994150"/>
            <a:ext cx="1712912" cy="3140075"/>
            <a:chOff x="1525" y="2468"/>
            <a:chExt cx="1079" cy="1978"/>
          </a:xfrm>
        </p:grpSpPr>
        <p:sp>
          <p:nvSpPr>
            <p:cNvPr id="10" name="Freeform 9"/>
            <p:cNvSpPr/>
            <p:nvPr/>
          </p:nvSpPr>
          <p:spPr>
            <a:xfrm>
              <a:off x="1525" y="2543"/>
              <a:ext cx="1079" cy="1903"/>
            </a:xfrm>
            <a:custGeom>
              <a:avLst/>
              <a:gdLst>
                <a:gd name="connsiteX0" fmla="*/ 1107442 w 1711934"/>
                <a:gd name="connsiteY0" fmla="*/ 2975773 h 3022126"/>
                <a:gd name="connsiteX1" fmla="*/ 1311389 w 1711934"/>
                <a:gd name="connsiteY1" fmla="*/ 1455378 h 3022126"/>
                <a:gd name="connsiteX2" fmla="*/ 1710012 w 1711934"/>
                <a:gd name="connsiteY2" fmla="*/ 491225 h 3022126"/>
                <a:gd name="connsiteX3" fmla="*/ 1394821 w 1711934"/>
                <a:gd name="connsiteY3" fmla="*/ 36961 h 3022126"/>
                <a:gd name="connsiteX4" fmla="*/ 78438 w 1711934"/>
                <a:gd name="connsiteY4" fmla="*/ 1427566 h 3022126"/>
                <a:gd name="connsiteX5" fmla="*/ 263844 w 1711934"/>
                <a:gd name="connsiteY5" fmla="*/ 3022126 h 3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1934" h="3022126">
                  <a:moveTo>
                    <a:pt x="1107442" y="2975773"/>
                  </a:moveTo>
                  <a:cubicBezTo>
                    <a:pt x="1159201" y="2422621"/>
                    <a:pt x="1210961" y="1869469"/>
                    <a:pt x="1311389" y="1455378"/>
                  </a:cubicBezTo>
                  <a:cubicBezTo>
                    <a:pt x="1411817" y="1041287"/>
                    <a:pt x="1696107" y="727628"/>
                    <a:pt x="1710012" y="491225"/>
                  </a:cubicBezTo>
                  <a:cubicBezTo>
                    <a:pt x="1723917" y="254822"/>
                    <a:pt x="1666750" y="-119096"/>
                    <a:pt x="1394821" y="36961"/>
                  </a:cubicBezTo>
                  <a:cubicBezTo>
                    <a:pt x="1122892" y="193018"/>
                    <a:pt x="266934" y="930038"/>
                    <a:pt x="78438" y="1427566"/>
                  </a:cubicBezTo>
                  <a:cubicBezTo>
                    <a:pt x="-110058" y="1925094"/>
                    <a:pt x="76893" y="2473610"/>
                    <a:pt x="263844" y="3022126"/>
                  </a:cubicBezTo>
                </a:path>
              </a:pathLst>
            </a:custGeom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2291" y="2468"/>
              <a:ext cx="135" cy="179"/>
            </a:xfrm>
            <a:prstGeom prst="straightConnector1">
              <a:avLst/>
            </a:prstGeom>
            <a:ln w="3810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flipH="1" flipV="1">
            <a:off x="4246563" y="3965575"/>
            <a:ext cx="381000" cy="106363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254" name="Group 61"/>
          <p:cNvGrpSpPr>
            <a:grpSpLocks/>
          </p:cNvGrpSpPr>
          <p:nvPr/>
        </p:nvGrpSpPr>
        <p:grpSpPr bwMode="auto">
          <a:xfrm>
            <a:off x="6129338" y="1416050"/>
            <a:ext cx="3054350" cy="4230688"/>
            <a:chOff x="3861" y="892"/>
            <a:chExt cx="1924" cy="2665"/>
          </a:xfrm>
        </p:grpSpPr>
        <p:sp>
          <p:nvSpPr>
            <p:cNvPr id="95256" name="Text Box 60"/>
            <p:cNvSpPr txBox="1">
              <a:spLocks noChangeArrowheads="1"/>
            </p:cNvSpPr>
            <p:nvPr/>
          </p:nvSpPr>
          <p:spPr bwMode="auto">
            <a:xfrm>
              <a:off x="3940" y="1874"/>
              <a:ext cx="1820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z="2000" b="1" dirty="0" err="1">
                  <a:solidFill>
                    <a:srgbClr val="3891A7"/>
                  </a:solidFill>
                </a:rPr>
                <a:t>Subproblem</a:t>
              </a:r>
              <a:r>
                <a:rPr lang="en-US" sz="2000" b="1" dirty="0">
                  <a:solidFill>
                    <a:srgbClr val="3891A7"/>
                  </a:solidFill>
                </a:rPr>
                <a:t>:</a:t>
              </a:r>
            </a:p>
            <a:p>
              <a:pPr defTabSz="914400"/>
              <a:r>
                <a:rPr lang="en-US" sz="2000" dirty="0">
                  <a:solidFill>
                    <a:srgbClr val="3891A7"/>
                  </a:solidFill>
                </a:rPr>
                <a:t>Inference using just the factors in </a:t>
              </a:r>
              <a:r>
                <a:rPr lang="en-US" sz="2000" dirty="0" err="1">
                  <a:solidFill>
                    <a:srgbClr val="3891A7"/>
                  </a:solidFill>
                </a:rPr>
                <a:t>subgraph</a:t>
              </a:r>
              <a:r>
                <a:rPr lang="en-US" sz="2000" dirty="0">
                  <a:solidFill>
                    <a:srgbClr val="3891A7"/>
                  </a:solidFill>
                </a:rPr>
                <a:t> </a:t>
              </a:r>
              <a:r>
                <a:rPr lang="en-US" sz="2000" i="1" dirty="0">
                  <a:solidFill>
                    <a:srgbClr val="3891A7"/>
                  </a:solidFill>
                  <a:latin typeface="Times New Roman"/>
                  <a:cs typeface="Times New Roman"/>
                </a:rPr>
                <a:t>H</a:t>
              </a:r>
              <a:endParaRPr lang="en-US" sz="2000" i="1" dirty="0">
                <a:solidFill>
                  <a:srgbClr val="3891A7"/>
                </a:solidFill>
                <a:sym typeface="Symbol" pitchFamily="18" charset="2"/>
              </a:endParaRPr>
            </a:p>
            <a:p>
              <a:pPr defTabSz="914400"/>
              <a:endParaRPr lang="en-US" sz="2000" dirty="0">
                <a:solidFill>
                  <a:srgbClr val="3891A7"/>
                </a:solidFill>
              </a:endParaRPr>
            </a:p>
            <a:p>
              <a:pPr defTabSz="914400"/>
              <a:r>
                <a:rPr lang="en-US" sz="2000" dirty="0">
                  <a:solidFill>
                    <a:srgbClr val="3891A7"/>
                  </a:solidFill>
                </a:rPr>
                <a:t>The marginal of </a:t>
              </a:r>
              <a:r>
                <a:rPr lang="en-US" sz="2000" i="1" dirty="0">
                  <a:solidFill>
                    <a:srgbClr val="3891A7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000" i="1" baseline="-25000" dirty="0">
                  <a:solidFill>
                    <a:srgbClr val="3891A7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baseline="-25000" dirty="0">
                  <a:solidFill>
                    <a:srgbClr val="3891A7"/>
                  </a:solidFill>
                </a:rPr>
                <a:t> </a:t>
              </a:r>
              <a:r>
                <a:rPr lang="en-US" sz="2000" dirty="0">
                  <a:solidFill>
                    <a:srgbClr val="3891A7"/>
                  </a:solidFill>
                </a:rPr>
                <a:t> in </a:t>
              </a:r>
              <a:br>
                <a:rPr lang="en-US" sz="2000" dirty="0">
                  <a:solidFill>
                    <a:srgbClr val="3891A7"/>
                  </a:solidFill>
                </a:rPr>
              </a:br>
              <a:r>
                <a:rPr lang="en-US" sz="2000" dirty="0">
                  <a:solidFill>
                    <a:srgbClr val="3891A7"/>
                  </a:solidFill>
                </a:rPr>
                <a:t>that smaller model is the message sent to </a:t>
              </a:r>
              <a:r>
                <a:rPr lang="en-US" sz="2000" i="1" dirty="0">
                  <a:solidFill>
                    <a:srgbClr val="3891A7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000" i="1" baseline="-25000" dirty="0">
                  <a:solidFill>
                    <a:srgbClr val="3891A7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dirty="0">
                  <a:solidFill>
                    <a:srgbClr val="3891A7"/>
                  </a:solidFill>
                </a:rPr>
                <a:t> from </a:t>
              </a:r>
              <a:r>
                <a:rPr lang="en-US" sz="2000" dirty="0" err="1">
                  <a:solidFill>
                    <a:srgbClr val="3891A7"/>
                  </a:solidFill>
                </a:rPr>
                <a:t>subgraph</a:t>
              </a:r>
              <a:r>
                <a:rPr lang="en-US" sz="2000" dirty="0">
                  <a:solidFill>
                    <a:srgbClr val="3891A7"/>
                  </a:solidFill>
                </a:rPr>
                <a:t> </a:t>
              </a:r>
              <a:r>
                <a:rPr lang="en-US" sz="2000" i="1" dirty="0" smtClean="0">
                  <a:solidFill>
                    <a:srgbClr val="3891A7"/>
                  </a:solidFill>
                  <a:latin typeface="Times New Roman"/>
                  <a:cs typeface="Times New Roman"/>
                </a:rPr>
                <a:t>H</a:t>
              </a:r>
              <a:endParaRPr lang="en-US" sz="2000" i="1" dirty="0">
                <a:solidFill>
                  <a:srgbClr val="3891A7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5257" name="Freeform 63"/>
            <p:cNvSpPr>
              <a:spLocks/>
            </p:cNvSpPr>
            <p:nvPr/>
          </p:nvSpPr>
          <p:spPr bwMode="auto">
            <a:xfrm>
              <a:off x="3861" y="892"/>
              <a:ext cx="1924" cy="2665"/>
            </a:xfrm>
            <a:custGeom>
              <a:avLst/>
              <a:gdLst>
                <a:gd name="T0" fmla="*/ 1912 w 1924"/>
                <a:gd name="T1" fmla="*/ 0 h 2665"/>
                <a:gd name="T2" fmla="*/ 443 w 1924"/>
                <a:gd name="T3" fmla="*/ 0 h 2665"/>
                <a:gd name="T4" fmla="*/ 443 w 1924"/>
                <a:gd name="T5" fmla="*/ 918 h 2665"/>
                <a:gd name="T6" fmla="*/ 0 w 1924"/>
                <a:gd name="T7" fmla="*/ 918 h 2665"/>
                <a:gd name="T8" fmla="*/ 0 w 1924"/>
                <a:gd name="T9" fmla="*/ 2665 h 2665"/>
                <a:gd name="T10" fmla="*/ 1924 w 1924"/>
                <a:gd name="T11" fmla="*/ 2665 h 2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4"/>
                <a:gd name="T19" fmla="*/ 0 h 2665"/>
                <a:gd name="T20" fmla="*/ 1924 w 1924"/>
                <a:gd name="T21" fmla="*/ 2665 h 26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4" h="2665">
                  <a:moveTo>
                    <a:pt x="1912" y="0"/>
                  </a:moveTo>
                  <a:lnTo>
                    <a:pt x="443" y="0"/>
                  </a:lnTo>
                  <a:lnTo>
                    <a:pt x="443" y="918"/>
                  </a:lnTo>
                  <a:lnTo>
                    <a:pt x="0" y="918"/>
                  </a:lnTo>
                  <a:lnTo>
                    <a:pt x="0" y="2665"/>
                  </a:lnTo>
                  <a:lnTo>
                    <a:pt x="1924" y="2665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5" name="Rectangle 64"/>
          <p:cNvSpPr>
            <a:spLocks noChangeArrowheads="1"/>
          </p:cNvSpPr>
          <p:nvPr/>
        </p:nvSpPr>
        <p:spPr bwMode="auto">
          <a:xfrm>
            <a:off x="6629400" y="5802313"/>
            <a:ext cx="1587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3891A7"/>
                </a:solidFill>
              </a:rPr>
              <a:t>Message </a:t>
            </a:r>
            <a:r>
              <a:rPr lang="en-US" sz="2400" b="1" i="1">
                <a:solidFill>
                  <a:srgbClr val="3891A7"/>
                </a:solidFill>
              </a:rPr>
              <a:t>to</a:t>
            </a:r>
            <a:r>
              <a:rPr lang="en-US" sz="2400" i="1">
                <a:solidFill>
                  <a:srgbClr val="3891A7"/>
                </a:solidFill>
              </a:rPr>
              <a:t/>
            </a:r>
            <a:br>
              <a:rPr lang="en-US" sz="2400" i="1">
                <a:solidFill>
                  <a:srgbClr val="3891A7"/>
                </a:solidFill>
              </a:rPr>
            </a:br>
            <a:r>
              <a:rPr lang="en-US" sz="2400" i="1">
                <a:solidFill>
                  <a:srgbClr val="3891A7"/>
                </a:solidFill>
              </a:rPr>
              <a:t>a variable</a:t>
            </a:r>
          </a:p>
        </p:txBody>
      </p:sp>
      <p:pic>
        <p:nvPicPr>
          <p:cNvPr id="34" name="Picture 32" descr="latex-image-1.pdf"/>
          <p:cNvPicPr>
            <a:picLocks noChangeAspect="1"/>
          </p:cNvPicPr>
          <p:nvPr/>
        </p:nvPicPr>
        <p:blipFill rotWithShape="1">
          <a:blip r:embed="rId4"/>
          <a:srcRect l="42558" r="38346"/>
          <a:stretch/>
        </p:blipFill>
        <p:spPr bwMode="auto">
          <a:xfrm>
            <a:off x="1087152" y="969868"/>
            <a:ext cx="282369" cy="24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90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ql_ac7c632a19ccbae3c363b0ef8ea793e7_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933450"/>
            <a:ext cx="90963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0813"/>
            <a:ext cx="8229600" cy="722312"/>
          </a:xfrm>
        </p:spPr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8FD3F5-57ED-4DEF-85C9-1267E2D4F22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49225" y="5386388"/>
            <a:ext cx="407988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61938" y="6219825"/>
            <a:ext cx="200025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2" name="Straight Connector 91"/>
          <p:cNvCxnSpPr>
            <a:stCxn id="90" idx="4"/>
            <a:endCxn id="91" idx="0"/>
          </p:cNvCxnSpPr>
          <p:nvPr/>
        </p:nvCxnSpPr>
        <p:spPr>
          <a:xfrm>
            <a:off x="354013" y="5800725"/>
            <a:ext cx="7937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1398588" y="5386388"/>
            <a:ext cx="409575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11300" y="6219825"/>
            <a:ext cx="200025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5" name="Straight Connector 94"/>
          <p:cNvCxnSpPr>
            <a:stCxn id="93" idx="4"/>
            <a:endCxn id="94" idx="0"/>
          </p:cNvCxnSpPr>
          <p:nvPr/>
        </p:nvCxnSpPr>
        <p:spPr>
          <a:xfrm>
            <a:off x="1603375" y="5800725"/>
            <a:ext cx="7938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667000" y="5384800"/>
            <a:ext cx="407988" cy="4143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922713" y="5386388"/>
            <a:ext cx="407987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4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172075" y="5384800"/>
            <a:ext cx="409575" cy="4143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5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97293" name="Group 104"/>
          <p:cNvGrpSpPr>
            <a:grpSpLocks/>
          </p:cNvGrpSpPr>
          <p:nvPr/>
        </p:nvGrpSpPr>
        <p:grpSpPr bwMode="auto">
          <a:xfrm>
            <a:off x="-149225" y="6530975"/>
            <a:ext cx="6097588" cy="280988"/>
            <a:chOff x="492120" y="3950977"/>
            <a:chExt cx="8067290" cy="370958"/>
          </a:xfrm>
        </p:grpSpPr>
        <p:sp>
          <p:nvSpPr>
            <p:cNvPr id="97316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97317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97318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97319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97320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sp>
        <p:nvSpPr>
          <p:cNvPr id="106" name="Oval 105"/>
          <p:cNvSpPr/>
          <p:nvPr/>
        </p:nvSpPr>
        <p:spPr>
          <a:xfrm>
            <a:off x="4543425" y="4545013"/>
            <a:ext cx="409575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6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417763" y="2889250"/>
            <a:ext cx="407987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100" i="1">
                <a:solidFill>
                  <a:srgbClr val="E17B7C"/>
                </a:solidFill>
                <a:latin typeface="Times New Roman" pitchFamily="18" charset="0"/>
                <a:cs typeface="Times New Roman" pitchFamily="18" charset="0"/>
              </a:rPr>
              <a:t>X		</a:t>
            </a:r>
            <a:r>
              <a:rPr lang="en-US" sz="1100" i="1" baseline="-25000">
                <a:solidFill>
                  <a:srgbClr val="E17B7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100" i="1">
              <a:solidFill>
                <a:srgbClr val="E17B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22538" y="3411538"/>
            <a:ext cx="201612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12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13" name="Straight Connector 112"/>
          <p:cNvCxnSpPr>
            <a:stCxn id="112" idx="1"/>
            <a:endCxn id="121" idx="0"/>
          </p:cNvCxnSpPr>
          <p:nvPr/>
        </p:nvCxnSpPr>
        <p:spPr>
          <a:xfrm flipH="1">
            <a:off x="966788" y="3511550"/>
            <a:ext cx="1555750" cy="10287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2" idx="0"/>
            <a:endCxn id="111" idx="4"/>
          </p:cNvCxnSpPr>
          <p:nvPr/>
        </p:nvCxnSpPr>
        <p:spPr>
          <a:xfrm flipH="1" flipV="1">
            <a:off x="2622550" y="3303588"/>
            <a:ext cx="1588" cy="1079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2" idx="3"/>
            <a:endCxn id="116" idx="0"/>
          </p:cNvCxnSpPr>
          <p:nvPr/>
        </p:nvCxnSpPr>
        <p:spPr>
          <a:xfrm>
            <a:off x="2724150" y="3511550"/>
            <a:ext cx="1201738" cy="1333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3722688" y="3644900"/>
            <a:ext cx="407987" cy="4143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9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9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9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62000" y="4540250"/>
            <a:ext cx="409575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9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69950" y="5062538"/>
            <a:ext cx="200025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13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23" name="Straight Connector 122"/>
          <p:cNvCxnSpPr>
            <a:stCxn id="122" idx="1"/>
            <a:endCxn id="90" idx="0"/>
          </p:cNvCxnSpPr>
          <p:nvPr/>
        </p:nvCxnSpPr>
        <p:spPr>
          <a:xfrm flipH="1">
            <a:off x="354013" y="5162550"/>
            <a:ext cx="515937" cy="2238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2" idx="0"/>
            <a:endCxn id="121" idx="4"/>
          </p:cNvCxnSpPr>
          <p:nvPr/>
        </p:nvCxnSpPr>
        <p:spPr>
          <a:xfrm flipH="1" flipV="1">
            <a:off x="966788" y="4954588"/>
            <a:ext cx="3175" cy="1079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3"/>
            <a:endCxn id="93" idx="0"/>
          </p:cNvCxnSpPr>
          <p:nvPr/>
        </p:nvCxnSpPr>
        <p:spPr>
          <a:xfrm>
            <a:off x="1069975" y="5162550"/>
            <a:ext cx="533400" cy="2238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306" name="TextBox 16"/>
          <p:cNvSpPr txBox="1">
            <a:spLocks noChangeArrowheads="1"/>
          </p:cNvSpPr>
          <p:nvPr/>
        </p:nvSpPr>
        <p:spPr bwMode="auto">
          <a:xfrm>
            <a:off x="2328863" y="3803650"/>
            <a:ext cx="6508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grpSp>
        <p:nvGrpSpPr>
          <p:cNvPr id="97307" name="Group 51"/>
          <p:cNvGrpSpPr>
            <a:grpSpLocks/>
          </p:cNvGrpSpPr>
          <p:nvPr/>
        </p:nvGrpSpPr>
        <p:grpSpPr bwMode="auto">
          <a:xfrm>
            <a:off x="-755650" y="2609850"/>
            <a:ext cx="4454525" cy="4600575"/>
            <a:chOff x="-382" y="1596"/>
            <a:chExt cx="2806" cy="2898"/>
          </a:xfrm>
        </p:grpSpPr>
        <p:sp>
          <p:nvSpPr>
            <p:cNvPr id="14" name="Freeform 13"/>
            <p:cNvSpPr/>
            <p:nvPr/>
          </p:nvSpPr>
          <p:spPr>
            <a:xfrm>
              <a:off x="-382" y="1596"/>
              <a:ext cx="2420" cy="2898"/>
            </a:xfrm>
            <a:custGeom>
              <a:avLst/>
              <a:gdLst>
                <a:gd name="connsiteX0" fmla="*/ 1391191 w 3840866"/>
                <a:gd name="connsiteY0" fmla="*/ 4522590 h 4601899"/>
                <a:gd name="connsiteX1" fmla="*/ 64257 w 3840866"/>
                <a:gd name="connsiteY1" fmla="*/ 3972907 h 4601899"/>
                <a:gd name="connsiteX2" fmla="*/ 3201509 w 3840866"/>
                <a:gd name="connsiteY2" fmla="*/ 77744 h 4601899"/>
                <a:gd name="connsiteX3" fmla="*/ 3817586 w 3840866"/>
                <a:gd name="connsiteY3" fmla="*/ 1480382 h 4601899"/>
                <a:gd name="connsiteX4" fmla="*/ 2774995 w 3840866"/>
                <a:gd name="connsiteY4" fmla="*/ 2807201 h 4601899"/>
                <a:gd name="connsiteX5" fmla="*/ 2670735 w 3840866"/>
                <a:gd name="connsiteY5" fmla="*/ 4351999 h 4601899"/>
                <a:gd name="connsiteX6" fmla="*/ 2414827 w 3840866"/>
                <a:gd name="connsiteY6" fmla="*/ 4598408 h 460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0866" h="4601899">
                  <a:moveTo>
                    <a:pt x="1391191" y="4522590"/>
                  </a:moveTo>
                  <a:cubicBezTo>
                    <a:pt x="576864" y="4618152"/>
                    <a:pt x="-237463" y="4713715"/>
                    <a:pt x="64257" y="3972907"/>
                  </a:cubicBezTo>
                  <a:cubicBezTo>
                    <a:pt x="365977" y="3232099"/>
                    <a:pt x="2575954" y="493165"/>
                    <a:pt x="3201509" y="77744"/>
                  </a:cubicBezTo>
                  <a:cubicBezTo>
                    <a:pt x="3827064" y="-337677"/>
                    <a:pt x="3888672" y="1025472"/>
                    <a:pt x="3817586" y="1480382"/>
                  </a:cubicBezTo>
                  <a:cubicBezTo>
                    <a:pt x="3746500" y="1935291"/>
                    <a:pt x="2966137" y="2328598"/>
                    <a:pt x="2774995" y="2807201"/>
                  </a:cubicBezTo>
                  <a:cubicBezTo>
                    <a:pt x="2583853" y="3285804"/>
                    <a:pt x="2730763" y="4053465"/>
                    <a:pt x="2670735" y="4351999"/>
                  </a:cubicBezTo>
                  <a:cubicBezTo>
                    <a:pt x="2610707" y="4650533"/>
                    <a:pt x="2414827" y="4598408"/>
                    <a:pt x="2414827" y="4598408"/>
                  </a:cubicBezTo>
                </a:path>
              </a:pathLst>
            </a:custGeom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 flipV="1">
              <a:off x="2034" y="2128"/>
              <a:ext cx="390" cy="43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 flipV="1">
            <a:off x="3484563" y="3994150"/>
            <a:ext cx="214312" cy="284163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235450" y="3965575"/>
            <a:ext cx="381000" cy="106363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310" name="Group 61"/>
          <p:cNvGrpSpPr>
            <a:grpSpLocks/>
          </p:cNvGrpSpPr>
          <p:nvPr/>
        </p:nvGrpSpPr>
        <p:grpSpPr bwMode="auto">
          <a:xfrm>
            <a:off x="6129338" y="1416050"/>
            <a:ext cx="3054350" cy="4230688"/>
            <a:chOff x="3861" y="892"/>
            <a:chExt cx="1924" cy="2665"/>
          </a:xfrm>
        </p:grpSpPr>
        <p:sp>
          <p:nvSpPr>
            <p:cNvPr id="97312" name="Text Box 60"/>
            <p:cNvSpPr txBox="1">
              <a:spLocks noChangeArrowheads="1"/>
            </p:cNvSpPr>
            <p:nvPr/>
          </p:nvSpPr>
          <p:spPr bwMode="auto">
            <a:xfrm>
              <a:off x="3940" y="1874"/>
              <a:ext cx="1820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z="2000" b="1" dirty="0" err="1">
                  <a:solidFill>
                    <a:srgbClr val="3891A7"/>
                  </a:solidFill>
                </a:rPr>
                <a:t>Subproblem</a:t>
              </a:r>
              <a:r>
                <a:rPr lang="en-US" sz="2000" b="1" dirty="0">
                  <a:solidFill>
                    <a:srgbClr val="3891A7"/>
                  </a:solidFill>
                </a:rPr>
                <a:t>:</a:t>
              </a:r>
            </a:p>
            <a:p>
              <a:pPr defTabSz="914400"/>
              <a:r>
                <a:rPr lang="en-US" sz="2000" dirty="0">
                  <a:solidFill>
                    <a:srgbClr val="3891A7"/>
                  </a:solidFill>
                </a:rPr>
                <a:t>Inference using just the factors in </a:t>
              </a:r>
              <a:r>
                <a:rPr lang="en-US" sz="2000" dirty="0" err="1">
                  <a:solidFill>
                    <a:srgbClr val="3891A7"/>
                  </a:solidFill>
                </a:rPr>
                <a:t>subgraph</a:t>
              </a:r>
              <a:r>
                <a:rPr lang="en-US" sz="2000" dirty="0">
                  <a:solidFill>
                    <a:srgbClr val="3891A7"/>
                  </a:solidFill>
                </a:rPr>
                <a:t> </a:t>
              </a:r>
              <a:r>
                <a:rPr lang="en-US" sz="2000" i="1" dirty="0">
                  <a:solidFill>
                    <a:srgbClr val="3891A7"/>
                  </a:solidFill>
                  <a:latin typeface="Times New Roman"/>
                  <a:cs typeface="Times New Roman"/>
                </a:rPr>
                <a:t>H</a:t>
              </a:r>
              <a:endParaRPr lang="en-US" sz="2000" i="1" dirty="0">
                <a:solidFill>
                  <a:srgbClr val="3891A7"/>
                </a:solidFill>
                <a:sym typeface="Symbol" pitchFamily="18" charset="2"/>
              </a:endParaRPr>
            </a:p>
            <a:p>
              <a:pPr defTabSz="914400"/>
              <a:endParaRPr lang="en-US" sz="2000" dirty="0">
                <a:solidFill>
                  <a:srgbClr val="3891A7"/>
                </a:solidFill>
              </a:endParaRPr>
            </a:p>
            <a:p>
              <a:pPr defTabSz="914400"/>
              <a:r>
                <a:rPr lang="en-US" sz="2000" dirty="0">
                  <a:solidFill>
                    <a:srgbClr val="3891A7"/>
                  </a:solidFill>
                </a:rPr>
                <a:t>The marginal of </a:t>
              </a:r>
              <a:r>
                <a:rPr lang="en-US" sz="2000" i="1" dirty="0">
                  <a:solidFill>
                    <a:srgbClr val="3891A7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000" i="1" baseline="-25000" dirty="0">
                  <a:solidFill>
                    <a:srgbClr val="3891A7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baseline="-25000" dirty="0">
                  <a:solidFill>
                    <a:srgbClr val="3891A7"/>
                  </a:solidFill>
                </a:rPr>
                <a:t> </a:t>
              </a:r>
              <a:r>
                <a:rPr lang="en-US" sz="2000" dirty="0">
                  <a:solidFill>
                    <a:srgbClr val="3891A7"/>
                  </a:solidFill>
                </a:rPr>
                <a:t> in </a:t>
              </a:r>
              <a:br>
                <a:rPr lang="en-US" sz="2000" dirty="0">
                  <a:solidFill>
                    <a:srgbClr val="3891A7"/>
                  </a:solidFill>
                </a:rPr>
              </a:br>
              <a:r>
                <a:rPr lang="en-US" sz="2000" dirty="0">
                  <a:solidFill>
                    <a:srgbClr val="3891A7"/>
                  </a:solidFill>
                </a:rPr>
                <a:t>that smaller model is the message sent to </a:t>
              </a:r>
              <a:r>
                <a:rPr lang="en-US" sz="2000" i="1" dirty="0">
                  <a:solidFill>
                    <a:srgbClr val="3891A7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000" i="1" baseline="-25000" dirty="0">
                  <a:solidFill>
                    <a:srgbClr val="3891A7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dirty="0">
                  <a:solidFill>
                    <a:srgbClr val="3891A7"/>
                  </a:solidFill>
                </a:rPr>
                <a:t> from </a:t>
              </a:r>
              <a:r>
                <a:rPr lang="en-US" sz="2000" dirty="0" err="1">
                  <a:solidFill>
                    <a:srgbClr val="3891A7"/>
                  </a:solidFill>
                </a:rPr>
                <a:t>subgraph</a:t>
              </a:r>
              <a:r>
                <a:rPr lang="en-US" sz="2000" dirty="0">
                  <a:solidFill>
                    <a:srgbClr val="3891A7"/>
                  </a:solidFill>
                </a:rPr>
                <a:t> </a:t>
              </a:r>
              <a:r>
                <a:rPr lang="en-US" sz="2000" i="1" dirty="0" smtClean="0">
                  <a:solidFill>
                    <a:srgbClr val="3891A7"/>
                  </a:solidFill>
                  <a:latin typeface="Times New Roman"/>
                  <a:cs typeface="Times New Roman"/>
                </a:rPr>
                <a:t>H</a:t>
              </a:r>
              <a:endParaRPr lang="en-US" sz="2000" i="1" dirty="0">
                <a:solidFill>
                  <a:srgbClr val="3891A7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313" name="Freeform 63"/>
            <p:cNvSpPr>
              <a:spLocks/>
            </p:cNvSpPr>
            <p:nvPr/>
          </p:nvSpPr>
          <p:spPr bwMode="auto">
            <a:xfrm>
              <a:off x="3861" y="892"/>
              <a:ext cx="1924" cy="2665"/>
            </a:xfrm>
            <a:custGeom>
              <a:avLst/>
              <a:gdLst>
                <a:gd name="T0" fmla="*/ 1912 w 1924"/>
                <a:gd name="T1" fmla="*/ 0 h 2665"/>
                <a:gd name="T2" fmla="*/ 443 w 1924"/>
                <a:gd name="T3" fmla="*/ 0 h 2665"/>
                <a:gd name="T4" fmla="*/ 443 w 1924"/>
                <a:gd name="T5" fmla="*/ 918 h 2665"/>
                <a:gd name="T6" fmla="*/ 0 w 1924"/>
                <a:gd name="T7" fmla="*/ 918 h 2665"/>
                <a:gd name="T8" fmla="*/ 0 w 1924"/>
                <a:gd name="T9" fmla="*/ 2665 h 2665"/>
                <a:gd name="T10" fmla="*/ 1924 w 1924"/>
                <a:gd name="T11" fmla="*/ 2665 h 2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4"/>
                <a:gd name="T19" fmla="*/ 0 h 2665"/>
                <a:gd name="T20" fmla="*/ 1924 w 1924"/>
                <a:gd name="T21" fmla="*/ 2665 h 26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4" h="2665">
                  <a:moveTo>
                    <a:pt x="1912" y="0"/>
                  </a:moveTo>
                  <a:lnTo>
                    <a:pt x="443" y="0"/>
                  </a:lnTo>
                  <a:lnTo>
                    <a:pt x="443" y="918"/>
                  </a:lnTo>
                  <a:lnTo>
                    <a:pt x="0" y="918"/>
                  </a:lnTo>
                  <a:lnTo>
                    <a:pt x="0" y="2665"/>
                  </a:lnTo>
                  <a:lnTo>
                    <a:pt x="1924" y="2665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11" name="Rectangle 67"/>
          <p:cNvSpPr>
            <a:spLocks noChangeArrowheads="1"/>
          </p:cNvSpPr>
          <p:nvPr/>
        </p:nvSpPr>
        <p:spPr bwMode="auto">
          <a:xfrm>
            <a:off x="6629400" y="5802313"/>
            <a:ext cx="1587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3891A7"/>
                </a:solidFill>
              </a:rPr>
              <a:t>Message </a:t>
            </a:r>
            <a:r>
              <a:rPr lang="en-US" sz="2400" b="1" i="1">
                <a:solidFill>
                  <a:srgbClr val="3891A7"/>
                </a:solidFill>
              </a:rPr>
              <a:t>to</a:t>
            </a:r>
            <a:r>
              <a:rPr lang="en-US" sz="2400" i="1">
                <a:solidFill>
                  <a:srgbClr val="3891A7"/>
                </a:solidFill>
              </a:rPr>
              <a:t/>
            </a:r>
            <a:br>
              <a:rPr lang="en-US" sz="2400" i="1">
                <a:solidFill>
                  <a:srgbClr val="3891A7"/>
                </a:solidFill>
              </a:rPr>
            </a:br>
            <a:r>
              <a:rPr lang="en-US" sz="2400" i="1">
                <a:solidFill>
                  <a:srgbClr val="3891A7"/>
                </a:solidFill>
              </a:rPr>
              <a:t>a variable</a:t>
            </a:r>
          </a:p>
        </p:txBody>
      </p:sp>
      <p:pic>
        <p:nvPicPr>
          <p:cNvPr id="42" name="Picture 32" descr="latex-image-1.pdf"/>
          <p:cNvPicPr>
            <a:picLocks noChangeAspect="1"/>
          </p:cNvPicPr>
          <p:nvPr/>
        </p:nvPicPr>
        <p:blipFill rotWithShape="1">
          <a:blip r:embed="rId4"/>
          <a:srcRect l="42558" r="38346"/>
          <a:stretch/>
        </p:blipFill>
        <p:spPr bwMode="auto">
          <a:xfrm>
            <a:off x="1087152" y="969868"/>
            <a:ext cx="282369" cy="24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221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-735013" y="2609850"/>
            <a:ext cx="3841751" cy="4600575"/>
          </a:xfrm>
          <a:custGeom>
            <a:avLst/>
            <a:gdLst>
              <a:gd name="T0" fmla="*/ 1391511 w 3840866"/>
              <a:gd name="T1" fmla="*/ 4521290 h 4601899"/>
              <a:gd name="T2" fmla="*/ 64272 w 3840866"/>
              <a:gd name="T3" fmla="*/ 3971765 h 4601899"/>
              <a:gd name="T4" fmla="*/ 3202245 w 3840866"/>
              <a:gd name="T5" fmla="*/ 77722 h 4601899"/>
              <a:gd name="T6" fmla="*/ 3818465 w 3840866"/>
              <a:gd name="T7" fmla="*/ 1479957 h 4601899"/>
              <a:gd name="T8" fmla="*/ 2775633 w 3840866"/>
              <a:gd name="T9" fmla="*/ 2806394 h 4601899"/>
              <a:gd name="T10" fmla="*/ 2671349 w 3840866"/>
              <a:gd name="T11" fmla="*/ 4350747 h 4601899"/>
              <a:gd name="T12" fmla="*/ 2415382 w 3840866"/>
              <a:gd name="T13" fmla="*/ 4597088 h 46018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40866" h="4601899">
                <a:moveTo>
                  <a:pt x="1391191" y="4522590"/>
                </a:moveTo>
                <a:cubicBezTo>
                  <a:pt x="576864" y="4618152"/>
                  <a:pt x="-237463" y="4713715"/>
                  <a:pt x="64257" y="3972907"/>
                </a:cubicBezTo>
                <a:cubicBezTo>
                  <a:pt x="365977" y="3232099"/>
                  <a:pt x="2575954" y="493165"/>
                  <a:pt x="3201509" y="77744"/>
                </a:cubicBezTo>
                <a:cubicBezTo>
                  <a:pt x="3827064" y="-337677"/>
                  <a:pt x="3888672" y="1025472"/>
                  <a:pt x="3817586" y="1480382"/>
                </a:cubicBezTo>
                <a:cubicBezTo>
                  <a:pt x="3746500" y="1935291"/>
                  <a:pt x="2966137" y="2328598"/>
                  <a:pt x="2774995" y="2807201"/>
                </a:cubicBezTo>
                <a:cubicBezTo>
                  <a:pt x="2583853" y="3285804"/>
                  <a:pt x="2730763" y="4053465"/>
                  <a:pt x="2670735" y="4351999"/>
                </a:cubicBezTo>
                <a:cubicBezTo>
                  <a:pt x="2610707" y="4650533"/>
                  <a:pt x="2414827" y="4598408"/>
                  <a:pt x="2414827" y="4598408"/>
                </a:cubicBezTo>
              </a:path>
            </a:pathLst>
          </a:custGeom>
          <a:noFill/>
          <a:ln w="25400" cap="flat" cmpd="sng" algn="ctr">
            <a:solidFill>
              <a:srgbClr val="9C6487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790950" y="4084638"/>
            <a:ext cx="2109788" cy="3173412"/>
          </a:xfrm>
          <a:custGeom>
            <a:avLst/>
            <a:gdLst>
              <a:gd name="T0" fmla="*/ 2109305 w 2110326"/>
              <a:gd name="T1" fmla="*/ 2697971 h 3174226"/>
              <a:gd name="T2" fmla="*/ 1729406 w 2110326"/>
              <a:gd name="T3" fmla="*/ 390071 h 3174226"/>
              <a:gd name="T4" fmla="*/ 413659 w 2110326"/>
              <a:gd name="T5" fmla="*/ 47130 h 3174226"/>
              <a:gd name="T6" fmla="*/ 422925 w 2110326"/>
              <a:gd name="T7" fmla="*/ 899847 h 3174226"/>
              <a:gd name="T8" fmla="*/ 5963 w 2110326"/>
              <a:gd name="T9" fmla="*/ 1428162 h 3174226"/>
              <a:gd name="T10" fmla="*/ 293203 w 2110326"/>
              <a:gd name="T11" fmla="*/ 3040912 h 3174226"/>
              <a:gd name="T12" fmla="*/ 1710874 w 2110326"/>
              <a:gd name="T13" fmla="*/ 3077986 h 3174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10326" h="3174226">
                <a:moveTo>
                  <a:pt x="2110326" y="2698560"/>
                </a:moveTo>
                <a:cubicBezTo>
                  <a:pt x="2061656" y="1765309"/>
                  <a:pt x="2012987" y="832059"/>
                  <a:pt x="1730243" y="390156"/>
                </a:cubicBezTo>
                <a:cubicBezTo>
                  <a:pt x="1447499" y="-51747"/>
                  <a:pt x="631711" y="-37841"/>
                  <a:pt x="413859" y="47140"/>
                </a:cubicBezTo>
                <a:cubicBezTo>
                  <a:pt x="196007" y="132121"/>
                  <a:pt x="491112" y="669822"/>
                  <a:pt x="423130" y="900044"/>
                </a:cubicBezTo>
                <a:cubicBezTo>
                  <a:pt x="355148" y="1130266"/>
                  <a:pt x="27597" y="1071552"/>
                  <a:pt x="5966" y="1428474"/>
                </a:cubicBezTo>
                <a:cubicBezTo>
                  <a:pt x="-15665" y="1785396"/>
                  <a:pt x="9056" y="2766545"/>
                  <a:pt x="293345" y="3041576"/>
                </a:cubicBezTo>
                <a:cubicBezTo>
                  <a:pt x="577634" y="3316607"/>
                  <a:pt x="1711702" y="3078659"/>
                  <a:pt x="1711702" y="3078659"/>
                </a:cubicBezTo>
              </a:path>
            </a:pathLst>
          </a:custGeom>
          <a:noFill/>
          <a:ln w="25400" cap="flat" cmpd="sng" algn="ctr">
            <a:solidFill>
              <a:srgbClr val="9C6487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9331" name="Freeform 70"/>
          <p:cNvSpPr>
            <a:spLocks/>
          </p:cNvSpPr>
          <p:nvPr/>
        </p:nvSpPr>
        <p:spPr bwMode="auto">
          <a:xfrm>
            <a:off x="2803525" y="2733675"/>
            <a:ext cx="392113" cy="1425575"/>
          </a:xfrm>
          <a:custGeom>
            <a:avLst/>
            <a:gdLst>
              <a:gd name="T0" fmla="*/ 0 w 247"/>
              <a:gd name="T1" fmla="*/ 0 h 898"/>
              <a:gd name="T2" fmla="*/ 133 w 247"/>
              <a:gd name="T3" fmla="*/ 898 h 898"/>
              <a:gd name="T4" fmla="*/ 247 w 247"/>
              <a:gd name="T5" fmla="*/ 785 h 898"/>
              <a:gd name="T6" fmla="*/ 152 w 247"/>
              <a:gd name="T7" fmla="*/ 135 h 898"/>
              <a:gd name="T8" fmla="*/ 0 w 247"/>
              <a:gd name="T9" fmla="*/ 0 h 8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"/>
              <a:gd name="T16" fmla="*/ 0 h 898"/>
              <a:gd name="T17" fmla="*/ 247 w 247"/>
              <a:gd name="T18" fmla="*/ 898 h 8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" h="898">
                <a:moveTo>
                  <a:pt x="0" y="0"/>
                </a:moveTo>
                <a:lnTo>
                  <a:pt x="133" y="898"/>
                </a:lnTo>
                <a:lnTo>
                  <a:pt x="247" y="785"/>
                </a:lnTo>
                <a:lnTo>
                  <a:pt x="152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2" name="Freeform 71"/>
          <p:cNvSpPr>
            <a:spLocks/>
          </p:cNvSpPr>
          <p:nvPr/>
        </p:nvSpPr>
        <p:spPr bwMode="auto">
          <a:xfrm>
            <a:off x="4049713" y="3979863"/>
            <a:ext cx="984250" cy="531812"/>
          </a:xfrm>
          <a:custGeom>
            <a:avLst/>
            <a:gdLst>
              <a:gd name="T0" fmla="*/ 0 w 620"/>
              <a:gd name="T1" fmla="*/ 132 h 335"/>
              <a:gd name="T2" fmla="*/ 101 w 620"/>
              <a:gd name="T3" fmla="*/ 44 h 335"/>
              <a:gd name="T4" fmla="*/ 247 w 620"/>
              <a:gd name="T5" fmla="*/ 0 h 335"/>
              <a:gd name="T6" fmla="*/ 487 w 620"/>
              <a:gd name="T7" fmla="*/ 63 h 335"/>
              <a:gd name="T8" fmla="*/ 557 w 620"/>
              <a:gd name="T9" fmla="*/ 82 h 335"/>
              <a:gd name="T10" fmla="*/ 620 w 620"/>
              <a:gd name="T11" fmla="*/ 151 h 335"/>
              <a:gd name="T12" fmla="*/ 367 w 620"/>
              <a:gd name="T13" fmla="*/ 126 h 335"/>
              <a:gd name="T14" fmla="*/ 171 w 620"/>
              <a:gd name="T15" fmla="*/ 126 h 335"/>
              <a:gd name="T16" fmla="*/ 107 w 620"/>
              <a:gd name="T17" fmla="*/ 132 h 335"/>
              <a:gd name="T18" fmla="*/ 57 w 620"/>
              <a:gd name="T19" fmla="*/ 335 h 3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0"/>
              <a:gd name="T31" fmla="*/ 0 h 335"/>
              <a:gd name="T32" fmla="*/ 620 w 620"/>
              <a:gd name="T33" fmla="*/ 335 h 3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0" h="335">
                <a:moveTo>
                  <a:pt x="0" y="132"/>
                </a:moveTo>
                <a:lnTo>
                  <a:pt x="101" y="44"/>
                </a:lnTo>
                <a:lnTo>
                  <a:pt x="247" y="0"/>
                </a:lnTo>
                <a:lnTo>
                  <a:pt x="487" y="63"/>
                </a:lnTo>
                <a:lnTo>
                  <a:pt x="557" y="82"/>
                </a:lnTo>
                <a:lnTo>
                  <a:pt x="620" y="151"/>
                </a:lnTo>
                <a:lnTo>
                  <a:pt x="367" y="126"/>
                </a:lnTo>
                <a:lnTo>
                  <a:pt x="171" y="126"/>
                </a:lnTo>
                <a:lnTo>
                  <a:pt x="107" y="132"/>
                </a:lnTo>
                <a:lnTo>
                  <a:pt x="57" y="335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9333" name="Picture 2" descr="ql_ac7c632a19ccbae3c363b0ef8ea793e7_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933450"/>
            <a:ext cx="90963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0813"/>
            <a:ext cx="8229600" cy="722312"/>
          </a:xfrm>
        </p:spPr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61C97D-CE44-4DE6-80BE-156431374E8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49225" y="5386388"/>
            <a:ext cx="407988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61938" y="6219825"/>
            <a:ext cx="200025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2" name="Straight Connector 91"/>
          <p:cNvCxnSpPr>
            <a:stCxn id="90" idx="4"/>
            <a:endCxn id="91" idx="0"/>
          </p:cNvCxnSpPr>
          <p:nvPr/>
        </p:nvCxnSpPr>
        <p:spPr>
          <a:xfrm>
            <a:off x="354013" y="5800725"/>
            <a:ext cx="7937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1398588" y="5386388"/>
            <a:ext cx="409575" cy="4143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11300" y="6219825"/>
            <a:ext cx="200025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5" name="Straight Connector 94"/>
          <p:cNvCxnSpPr>
            <a:stCxn id="93" idx="4"/>
            <a:endCxn id="94" idx="0"/>
          </p:cNvCxnSpPr>
          <p:nvPr/>
        </p:nvCxnSpPr>
        <p:spPr>
          <a:xfrm>
            <a:off x="1603375" y="5800725"/>
            <a:ext cx="7938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667000" y="5384800"/>
            <a:ext cx="407988" cy="4143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779713" y="6218238"/>
            <a:ext cx="200025" cy="200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5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8" name="Straight Connector 97"/>
          <p:cNvCxnSpPr>
            <a:stCxn id="96" idx="4"/>
            <a:endCxn id="97" idx="0"/>
          </p:cNvCxnSpPr>
          <p:nvPr/>
        </p:nvCxnSpPr>
        <p:spPr>
          <a:xfrm>
            <a:off x="2871788" y="5799138"/>
            <a:ext cx="7937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922713" y="5386388"/>
            <a:ext cx="407987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4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035425" y="6219825"/>
            <a:ext cx="200025" cy="20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7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Straight Connector 100"/>
          <p:cNvCxnSpPr>
            <a:stCxn id="99" idx="4"/>
            <a:endCxn id="100" idx="0"/>
          </p:cNvCxnSpPr>
          <p:nvPr/>
        </p:nvCxnSpPr>
        <p:spPr>
          <a:xfrm>
            <a:off x="4127500" y="5800725"/>
            <a:ext cx="7938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172075" y="5384800"/>
            <a:ext cx="409575" cy="4143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5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84788" y="6218238"/>
            <a:ext cx="200025" cy="20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9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4" name="Straight Connector 103"/>
          <p:cNvCxnSpPr>
            <a:stCxn id="102" idx="4"/>
            <a:endCxn id="103" idx="0"/>
          </p:cNvCxnSpPr>
          <p:nvPr/>
        </p:nvCxnSpPr>
        <p:spPr>
          <a:xfrm>
            <a:off x="5376863" y="5799138"/>
            <a:ext cx="7937" cy="4191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351" name="Group 104"/>
          <p:cNvGrpSpPr>
            <a:grpSpLocks/>
          </p:cNvGrpSpPr>
          <p:nvPr/>
        </p:nvGrpSpPr>
        <p:grpSpPr bwMode="auto">
          <a:xfrm>
            <a:off x="-149225" y="6530975"/>
            <a:ext cx="6097588" cy="280988"/>
            <a:chOff x="492120" y="3950977"/>
            <a:chExt cx="8067290" cy="370958"/>
          </a:xfrm>
        </p:grpSpPr>
        <p:sp>
          <p:nvSpPr>
            <p:cNvPr id="99382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99383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99384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99385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99386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sp>
        <p:nvSpPr>
          <p:cNvPr id="106" name="Oval 105"/>
          <p:cNvSpPr/>
          <p:nvPr/>
        </p:nvSpPr>
        <p:spPr>
          <a:xfrm>
            <a:off x="4543425" y="4545013"/>
            <a:ext cx="409575" cy="414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6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51375" y="5067300"/>
            <a:ext cx="200025" cy="200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10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Straight Connector 107"/>
          <p:cNvCxnSpPr>
            <a:stCxn id="107" idx="1"/>
            <a:endCxn id="99" idx="0"/>
          </p:cNvCxnSpPr>
          <p:nvPr/>
        </p:nvCxnSpPr>
        <p:spPr>
          <a:xfrm flipH="1">
            <a:off x="4127500" y="5167313"/>
            <a:ext cx="523875" cy="219075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7" idx="0"/>
            <a:endCxn id="106" idx="4"/>
          </p:cNvCxnSpPr>
          <p:nvPr/>
        </p:nvCxnSpPr>
        <p:spPr>
          <a:xfrm flipH="1" flipV="1">
            <a:off x="4748213" y="4959350"/>
            <a:ext cx="3175" cy="1079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7" idx="3"/>
            <a:endCxn id="102" idx="0"/>
          </p:cNvCxnSpPr>
          <p:nvPr/>
        </p:nvCxnSpPr>
        <p:spPr>
          <a:xfrm>
            <a:off x="4851400" y="5167313"/>
            <a:ext cx="525463" cy="21748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2417763" y="2889250"/>
            <a:ext cx="407987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100" i="1">
              <a:solidFill>
                <a:srgbClr val="E17B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22538" y="3411538"/>
            <a:ext cx="201612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12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13" name="Straight Connector 112"/>
          <p:cNvCxnSpPr>
            <a:stCxn id="112" idx="1"/>
            <a:endCxn id="121" idx="0"/>
          </p:cNvCxnSpPr>
          <p:nvPr/>
        </p:nvCxnSpPr>
        <p:spPr>
          <a:xfrm flipH="1">
            <a:off x="966788" y="3511550"/>
            <a:ext cx="1555750" cy="10287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2" idx="0"/>
            <a:endCxn id="111" idx="4"/>
          </p:cNvCxnSpPr>
          <p:nvPr/>
        </p:nvCxnSpPr>
        <p:spPr>
          <a:xfrm flipH="1" flipV="1">
            <a:off x="2622550" y="3303588"/>
            <a:ext cx="1588" cy="1079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2" idx="3"/>
            <a:endCxn id="116" idx="0"/>
          </p:cNvCxnSpPr>
          <p:nvPr/>
        </p:nvCxnSpPr>
        <p:spPr>
          <a:xfrm>
            <a:off x="2724150" y="3511550"/>
            <a:ext cx="1201738" cy="1333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3722688" y="3644900"/>
            <a:ext cx="407987" cy="4143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9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90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9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627438" y="4279900"/>
            <a:ext cx="200025" cy="200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14</a:t>
            </a:r>
            <a:endParaRPr lang="en-US" sz="11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18" name="Straight Connector 117"/>
          <p:cNvCxnSpPr>
            <a:stCxn id="117" idx="1"/>
            <a:endCxn id="96" idx="0"/>
          </p:cNvCxnSpPr>
          <p:nvPr/>
        </p:nvCxnSpPr>
        <p:spPr>
          <a:xfrm flipH="1">
            <a:off x="2871788" y="4379913"/>
            <a:ext cx="755650" cy="100488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7" idx="0"/>
            <a:endCxn id="116" idx="4"/>
          </p:cNvCxnSpPr>
          <p:nvPr/>
        </p:nvCxnSpPr>
        <p:spPr>
          <a:xfrm flipV="1">
            <a:off x="3727450" y="4059238"/>
            <a:ext cx="198438" cy="2206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8" idx="3"/>
            <a:endCxn id="106" idx="0"/>
          </p:cNvCxnSpPr>
          <p:nvPr/>
        </p:nvCxnSpPr>
        <p:spPr>
          <a:xfrm>
            <a:off x="4373563" y="4341813"/>
            <a:ext cx="374650" cy="20320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762000" y="4540250"/>
            <a:ext cx="409575" cy="4143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9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69950" y="5062538"/>
            <a:ext cx="200025" cy="200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13</a:t>
            </a:r>
            <a:endParaRPr lang="en-US" sz="11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23" name="Straight Connector 122"/>
          <p:cNvCxnSpPr>
            <a:stCxn id="122" idx="1"/>
            <a:endCxn id="90" idx="0"/>
          </p:cNvCxnSpPr>
          <p:nvPr/>
        </p:nvCxnSpPr>
        <p:spPr>
          <a:xfrm flipH="1">
            <a:off x="354013" y="5162550"/>
            <a:ext cx="515937" cy="2238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2" idx="0"/>
            <a:endCxn id="121" idx="4"/>
          </p:cNvCxnSpPr>
          <p:nvPr/>
        </p:nvCxnSpPr>
        <p:spPr>
          <a:xfrm flipH="1" flipV="1">
            <a:off x="966788" y="4954588"/>
            <a:ext cx="3175" cy="10795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3"/>
            <a:endCxn id="93" idx="0"/>
          </p:cNvCxnSpPr>
          <p:nvPr/>
        </p:nvCxnSpPr>
        <p:spPr>
          <a:xfrm>
            <a:off x="1069975" y="5162550"/>
            <a:ext cx="533400" cy="22383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71950" y="4241800"/>
            <a:ext cx="201613" cy="201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ψ</a:t>
            </a:r>
            <a:r>
              <a:rPr lang="en-US" sz="11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11</a:t>
            </a:r>
            <a:endParaRPr lang="en-US" sz="11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Straight Connector 52"/>
          <p:cNvCxnSpPr>
            <a:stCxn id="48" idx="0"/>
            <a:endCxn id="116" idx="4"/>
          </p:cNvCxnSpPr>
          <p:nvPr/>
        </p:nvCxnSpPr>
        <p:spPr>
          <a:xfrm flipH="1" flipV="1">
            <a:off x="3925888" y="4059238"/>
            <a:ext cx="347662" cy="182562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374" name="TextBox 16"/>
          <p:cNvSpPr txBox="1">
            <a:spLocks noChangeArrowheads="1"/>
          </p:cNvSpPr>
          <p:nvPr/>
        </p:nvSpPr>
        <p:spPr bwMode="auto">
          <a:xfrm>
            <a:off x="2328863" y="3803650"/>
            <a:ext cx="6508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>
                <a:solidFill>
                  <a:srgbClr val="C32D2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99375" name="TextBox 64"/>
          <p:cNvSpPr txBox="1">
            <a:spLocks noChangeArrowheads="1"/>
          </p:cNvSpPr>
          <p:nvPr/>
        </p:nvSpPr>
        <p:spPr bwMode="auto">
          <a:xfrm>
            <a:off x="4957763" y="4725988"/>
            <a:ext cx="65246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4812" name="Text Box 60"/>
          <p:cNvSpPr txBox="1">
            <a:spLocks noChangeArrowheads="1"/>
          </p:cNvSpPr>
          <p:nvPr/>
        </p:nvSpPr>
        <p:spPr bwMode="auto">
          <a:xfrm>
            <a:off x="6254750" y="2974975"/>
            <a:ext cx="28892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dirty="0" err="1">
                <a:solidFill>
                  <a:srgbClr val="9C6487"/>
                </a:solidFill>
              </a:rPr>
              <a:t>Subproblem</a:t>
            </a:r>
            <a:r>
              <a:rPr lang="en-US" sz="2000" b="1" dirty="0">
                <a:solidFill>
                  <a:srgbClr val="9C6487"/>
                </a:solidFill>
              </a:rPr>
              <a:t>:</a:t>
            </a:r>
          </a:p>
          <a:p>
            <a:pPr defTabSz="914400"/>
            <a:r>
              <a:rPr lang="en-US" sz="2000" dirty="0">
                <a:solidFill>
                  <a:srgbClr val="9C6487"/>
                </a:solidFill>
              </a:rPr>
              <a:t>Inference using just the factors in </a:t>
            </a:r>
            <a:r>
              <a:rPr lang="en-US" sz="2000" dirty="0" err="1">
                <a:solidFill>
                  <a:srgbClr val="9C6487"/>
                </a:solidFill>
              </a:rPr>
              <a:t>subgraph</a:t>
            </a:r>
            <a:r>
              <a:rPr lang="en-US" sz="2000" dirty="0">
                <a:solidFill>
                  <a:srgbClr val="9C6487"/>
                </a:solidFill>
              </a:rPr>
              <a:t> </a:t>
            </a:r>
            <a:r>
              <a:rPr lang="en-US" sz="2000" i="1" dirty="0">
                <a:solidFill>
                  <a:srgbClr val="9C6487"/>
                </a:solidFill>
                <a:latin typeface="Times New Roman"/>
                <a:cs typeface="Times New Roman"/>
              </a:rPr>
              <a:t>F</a:t>
            </a:r>
            <a:r>
              <a:rPr lang="en-US" sz="2000" dirty="0">
                <a:solidFill>
                  <a:srgbClr val="9C6487"/>
                </a:solidFill>
                <a:latin typeface="Times New Roman"/>
                <a:cs typeface="Times New Roman"/>
                <a:sym typeface="Symbol" pitchFamily="18" charset="2"/>
              </a:rPr>
              <a:t></a:t>
            </a:r>
            <a:r>
              <a:rPr lang="en-US" sz="2000" i="1" dirty="0">
                <a:solidFill>
                  <a:srgbClr val="9C6487"/>
                </a:solidFill>
                <a:latin typeface="Times New Roman"/>
                <a:cs typeface="Times New Roman"/>
                <a:sym typeface="Symbol" pitchFamily="18" charset="2"/>
              </a:rPr>
              <a:t>H</a:t>
            </a:r>
          </a:p>
          <a:p>
            <a:pPr defTabSz="914400"/>
            <a:endParaRPr lang="en-US" sz="2000" dirty="0">
              <a:solidFill>
                <a:srgbClr val="3891A7"/>
              </a:solidFill>
            </a:endParaRPr>
          </a:p>
          <a:p>
            <a:pPr defTabSz="914400"/>
            <a:r>
              <a:rPr lang="en-US" sz="2000" dirty="0">
                <a:solidFill>
                  <a:srgbClr val="9C6487"/>
                </a:solidFill>
              </a:rPr>
              <a:t>The marginal of </a:t>
            </a:r>
            <a:r>
              <a:rPr lang="en-US" sz="2000" i="1" dirty="0">
                <a:solidFill>
                  <a:srgbClr val="9C6487"/>
                </a:solidFill>
                <a:latin typeface="Times New Roman"/>
                <a:cs typeface="Times New Roman"/>
              </a:rPr>
              <a:t>X</a:t>
            </a:r>
            <a:r>
              <a:rPr lang="en-US" sz="2000" i="1" baseline="-25000" dirty="0">
                <a:solidFill>
                  <a:srgbClr val="9C6487"/>
                </a:solidFill>
                <a:latin typeface="Times New Roman"/>
                <a:cs typeface="Times New Roman"/>
              </a:rPr>
              <a:t>i</a:t>
            </a:r>
            <a:r>
              <a:rPr lang="en-US" sz="2000" baseline="-25000" dirty="0">
                <a:solidFill>
                  <a:srgbClr val="9C6487"/>
                </a:solidFill>
              </a:rPr>
              <a:t> </a:t>
            </a:r>
            <a:r>
              <a:rPr lang="en-US" sz="2000" dirty="0">
                <a:solidFill>
                  <a:srgbClr val="9C6487"/>
                </a:solidFill>
              </a:rPr>
              <a:t> in </a:t>
            </a:r>
            <a:br>
              <a:rPr lang="en-US" sz="2000" dirty="0">
                <a:solidFill>
                  <a:srgbClr val="9C6487"/>
                </a:solidFill>
              </a:rPr>
            </a:br>
            <a:r>
              <a:rPr lang="en-US" sz="2000" dirty="0">
                <a:solidFill>
                  <a:srgbClr val="9C6487"/>
                </a:solidFill>
              </a:rPr>
              <a:t>that smaller model is the message sent by </a:t>
            </a:r>
            <a:r>
              <a:rPr lang="en-US" sz="2000" i="1" dirty="0" smtClean="0">
                <a:solidFill>
                  <a:srgbClr val="9C6487"/>
                </a:solidFill>
                <a:latin typeface="Times New Roman"/>
                <a:cs typeface="Times New Roman"/>
              </a:rPr>
              <a:t>X</a:t>
            </a:r>
            <a:r>
              <a:rPr lang="en-US" sz="2000" i="1" baseline="-25000" dirty="0" smtClean="0">
                <a:solidFill>
                  <a:srgbClr val="9C6487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9C6487"/>
                </a:solidFill>
              </a:rPr>
              <a:t> </a:t>
            </a:r>
            <a:r>
              <a:rPr lang="en-US" sz="2000" dirty="0">
                <a:solidFill>
                  <a:srgbClr val="9C6487"/>
                </a:solidFill>
              </a:rPr>
              <a:t/>
            </a:r>
            <a:br>
              <a:rPr lang="en-US" sz="2000" dirty="0">
                <a:solidFill>
                  <a:srgbClr val="9C6487"/>
                </a:solidFill>
              </a:rPr>
            </a:br>
            <a:r>
              <a:rPr lang="en-US" sz="2000" u="sng" dirty="0">
                <a:solidFill>
                  <a:srgbClr val="9C6487"/>
                </a:solidFill>
              </a:rPr>
              <a:t>out of</a:t>
            </a:r>
            <a:r>
              <a:rPr lang="en-US" sz="2000" dirty="0">
                <a:solidFill>
                  <a:srgbClr val="9C6487"/>
                </a:solidFill>
              </a:rPr>
              <a:t> </a:t>
            </a:r>
            <a:r>
              <a:rPr lang="en-US" sz="2000" dirty="0" err="1">
                <a:solidFill>
                  <a:srgbClr val="9C6487"/>
                </a:solidFill>
              </a:rPr>
              <a:t>subgraph</a:t>
            </a:r>
            <a:r>
              <a:rPr lang="en-US" sz="2000" dirty="0">
                <a:solidFill>
                  <a:srgbClr val="3891A7"/>
                </a:solidFill>
              </a:rPr>
              <a:t> </a:t>
            </a:r>
            <a:r>
              <a:rPr lang="en-US" sz="2000" i="1" dirty="0">
                <a:solidFill>
                  <a:srgbClr val="9C6487"/>
                </a:solidFill>
                <a:latin typeface="Times New Roman"/>
                <a:cs typeface="Times New Roman"/>
              </a:rPr>
              <a:t>F</a:t>
            </a:r>
            <a:r>
              <a:rPr lang="en-US" sz="2000" dirty="0">
                <a:solidFill>
                  <a:srgbClr val="9C6487"/>
                </a:solidFill>
                <a:latin typeface="Times New Roman"/>
                <a:cs typeface="Times New Roman"/>
                <a:sym typeface="Symbol" pitchFamily="18" charset="2"/>
              </a:rPr>
              <a:t></a:t>
            </a:r>
            <a:r>
              <a:rPr lang="en-US" sz="2000" i="1" dirty="0">
                <a:solidFill>
                  <a:srgbClr val="9C6487"/>
                </a:solidFill>
                <a:latin typeface="Times New Roman"/>
                <a:cs typeface="Times New Roman"/>
                <a:sym typeface="Symbol" pitchFamily="18" charset="2"/>
              </a:rPr>
              <a:t>H</a:t>
            </a:r>
          </a:p>
        </p:txBody>
      </p:sp>
      <p:sp>
        <p:nvSpPr>
          <p:cNvPr id="99377" name="Freeform 63"/>
          <p:cNvSpPr>
            <a:spLocks/>
          </p:cNvSpPr>
          <p:nvPr/>
        </p:nvSpPr>
        <p:spPr bwMode="auto">
          <a:xfrm>
            <a:off x="2200275" y="1476375"/>
            <a:ext cx="6983413" cy="4170363"/>
          </a:xfrm>
          <a:custGeom>
            <a:avLst/>
            <a:gdLst>
              <a:gd name="T0" fmla="*/ 4374 w 4399"/>
              <a:gd name="T1" fmla="*/ 13 h 2627"/>
              <a:gd name="T2" fmla="*/ 0 w 4399"/>
              <a:gd name="T3" fmla="*/ 0 h 2627"/>
              <a:gd name="T4" fmla="*/ 0 w 4399"/>
              <a:gd name="T5" fmla="*/ 627 h 2627"/>
              <a:gd name="T6" fmla="*/ 1462 w 4399"/>
              <a:gd name="T7" fmla="*/ 614 h 2627"/>
              <a:gd name="T8" fmla="*/ 1462 w 4399"/>
              <a:gd name="T9" fmla="*/ 32 h 2627"/>
              <a:gd name="T10" fmla="*/ 2918 w 4399"/>
              <a:gd name="T11" fmla="*/ 32 h 2627"/>
              <a:gd name="T12" fmla="*/ 2918 w 4399"/>
              <a:gd name="T13" fmla="*/ 880 h 2627"/>
              <a:gd name="T14" fmla="*/ 2475 w 4399"/>
              <a:gd name="T15" fmla="*/ 880 h 2627"/>
              <a:gd name="T16" fmla="*/ 2475 w 4399"/>
              <a:gd name="T17" fmla="*/ 2627 h 2627"/>
              <a:gd name="T18" fmla="*/ 4399 w 4399"/>
              <a:gd name="T19" fmla="*/ 2627 h 26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99"/>
              <a:gd name="T31" fmla="*/ 0 h 2627"/>
              <a:gd name="T32" fmla="*/ 4399 w 4399"/>
              <a:gd name="T33" fmla="*/ 2627 h 26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99" h="2627">
                <a:moveTo>
                  <a:pt x="4374" y="13"/>
                </a:moveTo>
                <a:lnTo>
                  <a:pt x="0" y="0"/>
                </a:lnTo>
                <a:lnTo>
                  <a:pt x="0" y="627"/>
                </a:lnTo>
                <a:lnTo>
                  <a:pt x="1462" y="614"/>
                </a:lnTo>
                <a:lnTo>
                  <a:pt x="1462" y="32"/>
                </a:lnTo>
                <a:lnTo>
                  <a:pt x="2918" y="32"/>
                </a:lnTo>
                <a:lnTo>
                  <a:pt x="2918" y="880"/>
                </a:lnTo>
                <a:lnTo>
                  <a:pt x="2475" y="880"/>
                </a:lnTo>
                <a:lnTo>
                  <a:pt x="2475" y="2627"/>
                </a:lnTo>
                <a:lnTo>
                  <a:pt x="4399" y="2627"/>
                </a:lnTo>
              </a:path>
            </a:pathLst>
          </a:custGeom>
          <a:noFill/>
          <a:ln w="9525">
            <a:solidFill>
              <a:srgbClr val="9C648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8" name="Line 64"/>
          <p:cNvSpPr>
            <a:spLocks noChangeShapeType="1"/>
          </p:cNvSpPr>
          <p:nvPr/>
        </p:nvSpPr>
        <p:spPr bwMode="auto">
          <a:xfrm flipH="1">
            <a:off x="3414713" y="4049713"/>
            <a:ext cx="223837" cy="280987"/>
          </a:xfrm>
          <a:prstGeom prst="line">
            <a:avLst/>
          </a:prstGeom>
          <a:noFill/>
          <a:ln w="38100">
            <a:solidFill>
              <a:srgbClr val="9C6487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588" name="Freeform 68"/>
          <p:cNvSpPr>
            <a:spLocks/>
          </p:cNvSpPr>
          <p:nvPr/>
        </p:nvSpPr>
        <p:spPr bwMode="auto">
          <a:xfrm>
            <a:off x="2824163" y="2673350"/>
            <a:ext cx="2270125" cy="1506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0" y="949"/>
              </a:cxn>
            </a:cxnLst>
            <a:rect l="0" t="0" r="r" b="b"/>
            <a:pathLst>
              <a:path w="1430" h="949">
                <a:moveTo>
                  <a:pt x="0" y="0"/>
                </a:moveTo>
                <a:cubicBezTo>
                  <a:pt x="597" y="396"/>
                  <a:pt x="1194" y="793"/>
                  <a:pt x="1430" y="949"/>
                </a:cubicBezTo>
              </a:path>
            </a:pathLst>
          </a:custGeom>
          <a:noFill/>
          <a:ln w="25400" cap="flat" cmpd="sng">
            <a:solidFill>
              <a:srgbClr val="9C6487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7589" name="Freeform 69"/>
          <p:cNvSpPr>
            <a:spLocks/>
          </p:cNvSpPr>
          <p:nvPr/>
        </p:nvSpPr>
        <p:spPr bwMode="auto">
          <a:xfrm>
            <a:off x="3065463" y="3862388"/>
            <a:ext cx="1144587" cy="839787"/>
          </a:xfrm>
          <a:custGeom>
            <a:avLst/>
            <a:gdLst/>
            <a:ahLst/>
            <a:cxnLst>
              <a:cxn ang="0">
                <a:pos x="0" y="187"/>
              </a:cxn>
              <a:cxn ang="0">
                <a:pos x="208" y="4"/>
              </a:cxn>
              <a:cxn ang="0">
                <a:pos x="512" y="213"/>
              </a:cxn>
              <a:cxn ang="0">
                <a:pos x="721" y="529"/>
              </a:cxn>
            </a:cxnLst>
            <a:rect l="0" t="0" r="r" b="b"/>
            <a:pathLst>
              <a:path w="721" h="529">
                <a:moveTo>
                  <a:pt x="0" y="187"/>
                </a:moveTo>
                <a:cubicBezTo>
                  <a:pt x="35" y="157"/>
                  <a:pt x="123" y="0"/>
                  <a:pt x="208" y="4"/>
                </a:cubicBezTo>
                <a:cubicBezTo>
                  <a:pt x="293" y="8"/>
                  <a:pt x="426" y="125"/>
                  <a:pt x="512" y="213"/>
                </a:cubicBezTo>
                <a:cubicBezTo>
                  <a:pt x="598" y="301"/>
                  <a:pt x="677" y="463"/>
                  <a:pt x="721" y="529"/>
                </a:cubicBezTo>
              </a:path>
            </a:pathLst>
          </a:custGeom>
          <a:noFill/>
          <a:ln w="25400" cap="flat" cmpd="sng">
            <a:solidFill>
              <a:srgbClr val="9C6487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7592" name="Rectangle 72"/>
          <p:cNvSpPr>
            <a:spLocks noChangeArrowheads="1"/>
          </p:cNvSpPr>
          <p:nvPr/>
        </p:nvSpPr>
        <p:spPr bwMode="auto">
          <a:xfrm>
            <a:off x="6629400" y="5802313"/>
            <a:ext cx="1939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9C6487"/>
                </a:solidFill>
              </a:rPr>
              <a:t>Message </a:t>
            </a:r>
            <a:r>
              <a:rPr lang="en-US" sz="2400" b="1" i="1">
                <a:solidFill>
                  <a:srgbClr val="9C6487"/>
                </a:solidFill>
              </a:rPr>
              <a:t>from</a:t>
            </a:r>
            <a:r>
              <a:rPr lang="en-US" sz="2400" i="1">
                <a:solidFill>
                  <a:srgbClr val="9C6487"/>
                </a:solidFill>
              </a:rPr>
              <a:t/>
            </a:r>
            <a:br>
              <a:rPr lang="en-US" sz="2400" i="1">
                <a:solidFill>
                  <a:srgbClr val="9C6487"/>
                </a:solidFill>
              </a:rPr>
            </a:br>
            <a:r>
              <a:rPr lang="en-US" sz="2400" i="1">
                <a:solidFill>
                  <a:srgbClr val="9C6487"/>
                </a:solidFill>
              </a:rPr>
              <a:t>a variable</a:t>
            </a:r>
          </a:p>
        </p:txBody>
      </p:sp>
      <p:pic>
        <p:nvPicPr>
          <p:cNvPr id="60" name="Picture 32" descr="latex-image-1.pdf"/>
          <p:cNvPicPr>
            <a:picLocks noChangeAspect="1"/>
          </p:cNvPicPr>
          <p:nvPr/>
        </p:nvPicPr>
        <p:blipFill rotWithShape="1">
          <a:blip r:embed="rId4"/>
          <a:srcRect l="42558" r="38346"/>
          <a:stretch/>
        </p:blipFill>
        <p:spPr bwMode="auto">
          <a:xfrm>
            <a:off x="1087152" y="969868"/>
            <a:ext cx="282369" cy="244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26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9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977900"/>
            <a:ext cx="8510588" cy="173831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If you want the </a:t>
            </a:r>
            <a:r>
              <a:rPr lang="en-US" b="1" dirty="0"/>
              <a:t>marginal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r>
              <a:rPr lang="en-US" dirty="0"/>
              <a:t>has degree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/>
              <a:t>, you can think of that summation as a </a:t>
            </a:r>
            <a:r>
              <a:rPr lang="en-US" b="1" dirty="0"/>
              <a:t>product of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 </a:t>
            </a:r>
            <a:r>
              <a:rPr lang="en-US" b="1" dirty="0" err="1"/>
              <a:t>marginals</a:t>
            </a:r>
            <a:r>
              <a:rPr lang="en-US" dirty="0"/>
              <a:t> computed on smaller </a:t>
            </a:r>
            <a:r>
              <a:rPr lang="en-US" dirty="0" err="1"/>
              <a:t>subgraphs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Each </a:t>
            </a:r>
            <a:r>
              <a:rPr lang="en-US" dirty="0" err="1"/>
              <a:t>subgraph</a:t>
            </a:r>
            <a:r>
              <a:rPr lang="en-US" dirty="0"/>
              <a:t> is obtained by </a:t>
            </a:r>
            <a:r>
              <a:rPr lang="en-US" b="1" dirty="0"/>
              <a:t>cutting</a:t>
            </a:r>
            <a:r>
              <a:rPr lang="en-US" dirty="0"/>
              <a:t> some edge of the tree.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message-passing algorithm uses </a:t>
            </a:r>
            <a:r>
              <a:rPr lang="en-US" b="1" dirty="0"/>
              <a:t>dynamic programming</a:t>
            </a:r>
            <a:r>
              <a:rPr lang="en-US" dirty="0"/>
              <a:t> to compute the </a:t>
            </a:r>
            <a:r>
              <a:rPr lang="en-US" dirty="0" err="1"/>
              <a:t>marginals</a:t>
            </a:r>
            <a:r>
              <a:rPr lang="en-US" dirty="0"/>
              <a:t> on all such </a:t>
            </a:r>
            <a:r>
              <a:rPr lang="en-US" dirty="0" err="1"/>
              <a:t>subgraphs</a:t>
            </a:r>
            <a:r>
              <a:rPr lang="en-US" dirty="0"/>
              <a:t>, working from </a:t>
            </a:r>
            <a:r>
              <a:rPr lang="en-US" b="1" dirty="0"/>
              <a:t>smaller to bigger</a:t>
            </a:r>
            <a:r>
              <a:rPr lang="en-US" dirty="0"/>
              <a:t>.  So you can compute all the </a:t>
            </a:r>
            <a:r>
              <a:rPr lang="en-US" dirty="0" err="1"/>
              <a:t>marginals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04EB1-CC7C-4316-B0A0-F13493F4609D}" type="slidenum">
              <a:rPr lang="en-US"/>
              <a:pPr>
                <a:defRPr/>
              </a:pPr>
              <a:t>75</a:t>
            </a:fld>
            <a:endParaRPr lang="en-US"/>
          </a:p>
        </p:txBody>
      </p:sp>
      <p:grpSp>
        <p:nvGrpSpPr>
          <p:cNvPr id="101380" name="Group 104"/>
          <p:cNvGrpSpPr>
            <a:grpSpLocks/>
          </p:cNvGrpSpPr>
          <p:nvPr/>
        </p:nvGrpSpPr>
        <p:grpSpPr bwMode="auto">
          <a:xfrm>
            <a:off x="4763" y="6456363"/>
            <a:ext cx="6096000" cy="279400"/>
            <a:chOff x="492120" y="3950977"/>
            <a:chExt cx="8067290" cy="370958"/>
          </a:xfrm>
        </p:grpSpPr>
        <p:sp>
          <p:nvSpPr>
            <p:cNvPr id="101421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101422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101423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101424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101425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01381" name="Group 4"/>
          <p:cNvGrpSpPr>
            <a:grpSpLocks/>
          </p:cNvGrpSpPr>
          <p:nvPr/>
        </p:nvGrpSpPr>
        <p:grpSpPr bwMode="auto">
          <a:xfrm>
            <a:off x="303213" y="2813050"/>
            <a:ext cx="5429250" cy="3532188"/>
            <a:chOff x="302603" y="2813593"/>
            <a:chExt cx="5430412" cy="3531291"/>
          </a:xfrm>
        </p:grpSpPr>
        <p:sp>
          <p:nvSpPr>
            <p:cNvPr id="90" name="Oval 89"/>
            <p:cNvSpPr/>
            <p:nvPr/>
          </p:nvSpPr>
          <p:spPr>
            <a:xfrm>
              <a:off x="302603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5339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0" idx="4"/>
              <a:endCxn id="91" idx="0"/>
            </p:cNvCxnSpPr>
            <p:nvPr/>
          </p:nvCxnSpPr>
          <p:spPr>
            <a:xfrm>
              <a:off x="507434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552232" y="5310097"/>
              <a:ext cx="408075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4970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5" name="Straight Connector 94"/>
            <p:cNvCxnSpPr>
              <a:stCxn id="93" idx="4"/>
              <a:endCxn id="94" idx="0"/>
            </p:cNvCxnSpPr>
            <p:nvPr/>
          </p:nvCxnSpPr>
          <p:spPr>
            <a:xfrm>
              <a:off x="1755476" y="5724329"/>
              <a:ext cx="9527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19329" y="5308509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32066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96" idx="4"/>
              <a:endCxn id="97" idx="0"/>
            </p:cNvCxnSpPr>
            <p:nvPr/>
          </p:nvCxnSpPr>
          <p:spPr>
            <a:xfrm>
              <a:off x="3024160" y="5722742"/>
              <a:ext cx="7939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075310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88046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1" name="Straight Connector 100"/>
            <p:cNvCxnSpPr>
              <a:stCxn id="99" idx="4"/>
              <a:endCxn id="100" idx="0"/>
            </p:cNvCxnSpPr>
            <p:nvPr/>
          </p:nvCxnSpPr>
          <p:spPr>
            <a:xfrm>
              <a:off x="4280141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324940" y="5308509"/>
              <a:ext cx="408075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37677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4" name="Straight Connector 103"/>
            <p:cNvCxnSpPr>
              <a:stCxn id="102" idx="4"/>
              <a:endCxn id="103" idx="0"/>
            </p:cNvCxnSpPr>
            <p:nvPr/>
          </p:nvCxnSpPr>
          <p:spPr>
            <a:xfrm>
              <a:off x="5528183" y="5722742"/>
              <a:ext cx="9527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4696155" y="4468936"/>
              <a:ext cx="409663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04128" y="49910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Connector 107"/>
            <p:cNvCxnSpPr>
              <a:stCxn id="107" idx="1"/>
              <a:endCxn id="99" idx="0"/>
            </p:cNvCxnSpPr>
            <p:nvPr/>
          </p:nvCxnSpPr>
          <p:spPr>
            <a:xfrm flipH="1">
              <a:off x="4280141" y="5091077"/>
              <a:ext cx="523987" cy="2190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0"/>
              <a:endCxn id="106" idx="4"/>
            </p:cNvCxnSpPr>
            <p:nvPr/>
          </p:nvCxnSpPr>
          <p:spPr>
            <a:xfrm flipH="1" flipV="1">
              <a:off x="4900987" y="488316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3"/>
              <a:endCxn id="102" idx="0"/>
            </p:cNvCxnSpPr>
            <p:nvPr/>
          </p:nvCxnSpPr>
          <p:spPr>
            <a:xfrm>
              <a:off x="5004196" y="5091077"/>
              <a:ext cx="523987" cy="2174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2570038" y="2813593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76423" y="3335748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3" name="Straight Connector 112"/>
            <p:cNvCxnSpPr>
              <a:stCxn id="112" idx="1"/>
              <a:endCxn id="121" idx="0"/>
            </p:cNvCxnSpPr>
            <p:nvPr/>
          </p:nvCxnSpPr>
          <p:spPr>
            <a:xfrm flipH="1">
              <a:off x="1120340" y="3435735"/>
              <a:ext cx="1556083" cy="10284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  <a:endCxn id="111" idx="4"/>
            </p:cNvCxnSpPr>
            <p:nvPr/>
          </p:nvCxnSpPr>
          <p:spPr>
            <a:xfrm flipH="1" flipV="1">
              <a:off x="2774869" y="3227826"/>
              <a:ext cx="1588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3"/>
              <a:endCxn id="116" idx="0"/>
            </p:cNvCxnSpPr>
            <p:nvPr/>
          </p:nvCxnSpPr>
          <p:spPr>
            <a:xfrm>
              <a:off x="2876491" y="3435735"/>
              <a:ext cx="1201995" cy="133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3875242" y="3569051"/>
              <a:ext cx="408074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72" y="42038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1"/>
              <a:endCxn id="96" idx="0"/>
            </p:cNvCxnSpPr>
            <p:nvPr/>
          </p:nvCxnSpPr>
          <p:spPr>
            <a:xfrm flipH="1">
              <a:off x="3024160" y="4303877"/>
              <a:ext cx="755812" cy="10046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0"/>
              <a:endCxn id="116" idx="4"/>
            </p:cNvCxnSpPr>
            <p:nvPr/>
          </p:nvCxnSpPr>
          <p:spPr>
            <a:xfrm flipV="1">
              <a:off x="3880005" y="3983284"/>
              <a:ext cx="198480" cy="2206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3"/>
              <a:endCxn id="106" idx="0"/>
            </p:cNvCxnSpPr>
            <p:nvPr/>
          </p:nvCxnSpPr>
          <p:spPr>
            <a:xfrm>
              <a:off x="4526257" y="4267374"/>
              <a:ext cx="374730" cy="20156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915509" y="4464174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23482" y="4986329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3" name="Straight Connector 122"/>
            <p:cNvCxnSpPr>
              <a:stCxn id="122" idx="1"/>
              <a:endCxn id="90" idx="0"/>
            </p:cNvCxnSpPr>
            <p:nvPr/>
          </p:nvCxnSpPr>
          <p:spPr>
            <a:xfrm flipH="1">
              <a:off x="507434" y="5086316"/>
              <a:ext cx="516048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2" idx="0"/>
              <a:endCxn id="121" idx="4"/>
            </p:cNvCxnSpPr>
            <p:nvPr/>
          </p:nvCxnSpPr>
          <p:spPr>
            <a:xfrm flipH="1" flipV="1">
              <a:off x="1120340" y="487840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2" idx="3"/>
              <a:endCxn id="93" idx="0"/>
            </p:cNvCxnSpPr>
            <p:nvPr/>
          </p:nvCxnSpPr>
          <p:spPr>
            <a:xfrm>
              <a:off x="1223550" y="5086316"/>
              <a:ext cx="531926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324601" y="4167387"/>
              <a:ext cx="201656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3" name="Straight Connector 52"/>
            <p:cNvCxnSpPr>
              <a:stCxn id="48" idx="0"/>
              <a:endCxn id="116" idx="4"/>
            </p:cNvCxnSpPr>
            <p:nvPr/>
          </p:nvCxnSpPr>
          <p:spPr>
            <a:xfrm flipH="1" flipV="1">
              <a:off x="4078486" y="3983284"/>
              <a:ext cx="346149" cy="1841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>
            <a:spLocks/>
          </p:cNvSpPr>
          <p:nvPr/>
        </p:nvSpPr>
        <p:spPr bwMode="auto">
          <a:xfrm>
            <a:off x="1477963" y="5965825"/>
            <a:ext cx="539750" cy="831850"/>
          </a:xfrm>
          <a:custGeom>
            <a:avLst/>
            <a:gdLst>
              <a:gd name="T0" fmla="*/ 24061 w 864942"/>
              <a:gd name="T1" fmla="*/ 794781 h 832149"/>
              <a:gd name="T2" fmla="*/ 52985 w 864942"/>
              <a:gd name="T3" fmla="*/ 173868 h 832149"/>
              <a:gd name="T4" fmla="*/ 492642 w 864942"/>
              <a:gd name="T5" fmla="*/ 44124 h 832149"/>
              <a:gd name="T6" fmla="*/ 527351 w 864942"/>
              <a:gd name="T7" fmla="*/ 831850 h 8321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64942" h="832149">
                <a:moveTo>
                  <a:pt x="38557" y="795067"/>
                </a:moveTo>
                <a:cubicBezTo>
                  <a:pt x="-842" y="547075"/>
                  <a:pt x="-40241" y="299084"/>
                  <a:pt x="84908" y="173930"/>
                </a:cubicBezTo>
                <a:cubicBezTo>
                  <a:pt x="210057" y="48776"/>
                  <a:pt x="662758" y="-65563"/>
                  <a:pt x="789452" y="44140"/>
                </a:cubicBezTo>
                <a:cubicBezTo>
                  <a:pt x="916146" y="153843"/>
                  <a:pt x="845073" y="832149"/>
                  <a:pt x="845073" y="832149"/>
                </a:cubicBezTo>
              </a:path>
            </a:pathLst>
          </a:custGeom>
          <a:noFill/>
          <a:ln w="28575" cap="flat" cmpd="sng" algn="ctr">
            <a:solidFill>
              <a:srgbClr val="84AA33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1383" name="Line 77"/>
          <p:cNvSpPr>
            <a:spLocks noChangeShapeType="1"/>
          </p:cNvSpPr>
          <p:nvPr/>
        </p:nvSpPr>
        <p:spPr bwMode="auto">
          <a:xfrm flipV="1">
            <a:off x="1905000" y="5724525"/>
            <a:ext cx="76200" cy="2667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925" y="977900"/>
            <a:ext cx="8510588" cy="173831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If you want the </a:t>
            </a:r>
            <a:r>
              <a:rPr lang="en-US" b="1" dirty="0"/>
              <a:t>marginal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r>
              <a:rPr lang="en-US" dirty="0"/>
              <a:t>has degree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/>
              <a:t>, you can think of that summation as a </a:t>
            </a:r>
            <a:r>
              <a:rPr lang="en-US" b="1" dirty="0"/>
              <a:t>product of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 </a:t>
            </a:r>
            <a:r>
              <a:rPr lang="en-US" b="1" dirty="0" err="1"/>
              <a:t>marginals</a:t>
            </a:r>
            <a:r>
              <a:rPr lang="en-US" dirty="0"/>
              <a:t> computed on smaller </a:t>
            </a:r>
            <a:r>
              <a:rPr lang="en-US" dirty="0" err="1"/>
              <a:t>subgraphs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Each </a:t>
            </a:r>
            <a:r>
              <a:rPr lang="en-US" dirty="0" err="1"/>
              <a:t>subgraph</a:t>
            </a:r>
            <a:r>
              <a:rPr lang="en-US" dirty="0"/>
              <a:t> is obtained by </a:t>
            </a:r>
            <a:r>
              <a:rPr lang="en-US" b="1" dirty="0"/>
              <a:t>cutting</a:t>
            </a:r>
            <a:r>
              <a:rPr lang="en-US" dirty="0"/>
              <a:t> some edge of the tree.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message-passing algorithm uses </a:t>
            </a:r>
            <a:r>
              <a:rPr lang="en-US" b="1" dirty="0"/>
              <a:t>dynamic programming</a:t>
            </a:r>
            <a:r>
              <a:rPr lang="en-US" dirty="0"/>
              <a:t> to compute the </a:t>
            </a:r>
            <a:r>
              <a:rPr lang="en-US" dirty="0" err="1"/>
              <a:t>marginals</a:t>
            </a:r>
            <a:r>
              <a:rPr lang="en-US" dirty="0"/>
              <a:t> on all such </a:t>
            </a:r>
            <a:r>
              <a:rPr lang="en-US" dirty="0" err="1"/>
              <a:t>subgraphs</a:t>
            </a:r>
            <a:r>
              <a:rPr lang="en-US" dirty="0"/>
              <a:t>, working from </a:t>
            </a:r>
            <a:r>
              <a:rPr lang="en-US" b="1" dirty="0"/>
              <a:t>smaller to bigger</a:t>
            </a:r>
            <a:r>
              <a:rPr lang="en-US" dirty="0"/>
              <a:t>.  So you can compute all the </a:t>
            </a:r>
            <a:r>
              <a:rPr lang="en-US" dirty="0" err="1"/>
              <a:t>marginals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24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FB7254-D235-4F0A-A28F-A7F06FFB2D4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02404" name="Group 104"/>
          <p:cNvGrpSpPr>
            <a:grpSpLocks/>
          </p:cNvGrpSpPr>
          <p:nvPr/>
        </p:nvGrpSpPr>
        <p:grpSpPr bwMode="auto">
          <a:xfrm>
            <a:off x="4763" y="6456363"/>
            <a:ext cx="6096000" cy="279400"/>
            <a:chOff x="492120" y="3950977"/>
            <a:chExt cx="8067290" cy="370958"/>
          </a:xfrm>
        </p:grpSpPr>
        <p:sp>
          <p:nvSpPr>
            <p:cNvPr id="102446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102447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102448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102449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102450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02405" name="Group 4"/>
          <p:cNvGrpSpPr>
            <a:grpSpLocks/>
          </p:cNvGrpSpPr>
          <p:nvPr/>
        </p:nvGrpSpPr>
        <p:grpSpPr bwMode="auto">
          <a:xfrm>
            <a:off x="303213" y="2813050"/>
            <a:ext cx="5429250" cy="3532188"/>
            <a:chOff x="302603" y="2813593"/>
            <a:chExt cx="5430412" cy="3531291"/>
          </a:xfrm>
        </p:grpSpPr>
        <p:sp>
          <p:nvSpPr>
            <p:cNvPr id="90" name="Oval 89"/>
            <p:cNvSpPr/>
            <p:nvPr/>
          </p:nvSpPr>
          <p:spPr>
            <a:xfrm>
              <a:off x="302603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5339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0" idx="4"/>
              <a:endCxn id="91" idx="0"/>
            </p:cNvCxnSpPr>
            <p:nvPr/>
          </p:nvCxnSpPr>
          <p:spPr>
            <a:xfrm>
              <a:off x="507434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552232" y="5310097"/>
              <a:ext cx="408075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4970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5" name="Straight Connector 94"/>
            <p:cNvCxnSpPr>
              <a:stCxn id="93" idx="4"/>
              <a:endCxn id="94" idx="0"/>
            </p:cNvCxnSpPr>
            <p:nvPr/>
          </p:nvCxnSpPr>
          <p:spPr>
            <a:xfrm>
              <a:off x="1755476" y="5724329"/>
              <a:ext cx="9527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19329" y="5308509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32066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96" idx="4"/>
              <a:endCxn id="97" idx="0"/>
            </p:cNvCxnSpPr>
            <p:nvPr/>
          </p:nvCxnSpPr>
          <p:spPr>
            <a:xfrm>
              <a:off x="3024160" y="5722742"/>
              <a:ext cx="7939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075310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88046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1" name="Straight Connector 100"/>
            <p:cNvCxnSpPr>
              <a:stCxn id="99" idx="4"/>
              <a:endCxn id="100" idx="0"/>
            </p:cNvCxnSpPr>
            <p:nvPr/>
          </p:nvCxnSpPr>
          <p:spPr>
            <a:xfrm>
              <a:off x="4280141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324940" y="5308509"/>
              <a:ext cx="408075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37677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4" name="Straight Connector 103"/>
            <p:cNvCxnSpPr>
              <a:stCxn id="102" idx="4"/>
              <a:endCxn id="103" idx="0"/>
            </p:cNvCxnSpPr>
            <p:nvPr/>
          </p:nvCxnSpPr>
          <p:spPr>
            <a:xfrm>
              <a:off x="5528183" y="5722742"/>
              <a:ext cx="9527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4696155" y="4468936"/>
              <a:ext cx="409663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04128" y="49910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Connector 107"/>
            <p:cNvCxnSpPr>
              <a:stCxn id="107" idx="1"/>
              <a:endCxn id="99" idx="0"/>
            </p:cNvCxnSpPr>
            <p:nvPr/>
          </p:nvCxnSpPr>
          <p:spPr>
            <a:xfrm flipH="1">
              <a:off x="4280141" y="5091077"/>
              <a:ext cx="523987" cy="2190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0"/>
              <a:endCxn id="106" idx="4"/>
            </p:cNvCxnSpPr>
            <p:nvPr/>
          </p:nvCxnSpPr>
          <p:spPr>
            <a:xfrm flipH="1" flipV="1">
              <a:off x="4900987" y="488316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3"/>
              <a:endCxn id="102" idx="0"/>
            </p:cNvCxnSpPr>
            <p:nvPr/>
          </p:nvCxnSpPr>
          <p:spPr>
            <a:xfrm>
              <a:off x="5004196" y="5091077"/>
              <a:ext cx="523987" cy="2174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2570038" y="2813593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76423" y="3335748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3" name="Straight Connector 112"/>
            <p:cNvCxnSpPr>
              <a:stCxn id="112" idx="1"/>
              <a:endCxn id="121" idx="0"/>
            </p:cNvCxnSpPr>
            <p:nvPr/>
          </p:nvCxnSpPr>
          <p:spPr>
            <a:xfrm flipH="1">
              <a:off x="1120340" y="3435735"/>
              <a:ext cx="1556083" cy="10284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  <a:endCxn id="111" idx="4"/>
            </p:cNvCxnSpPr>
            <p:nvPr/>
          </p:nvCxnSpPr>
          <p:spPr>
            <a:xfrm flipH="1" flipV="1">
              <a:off x="2774869" y="3227826"/>
              <a:ext cx="1588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3"/>
              <a:endCxn id="116" idx="0"/>
            </p:cNvCxnSpPr>
            <p:nvPr/>
          </p:nvCxnSpPr>
          <p:spPr>
            <a:xfrm>
              <a:off x="2876491" y="3435735"/>
              <a:ext cx="1201995" cy="133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3875242" y="3569051"/>
              <a:ext cx="408074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72" y="42038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1"/>
              <a:endCxn id="96" idx="0"/>
            </p:cNvCxnSpPr>
            <p:nvPr/>
          </p:nvCxnSpPr>
          <p:spPr>
            <a:xfrm flipH="1">
              <a:off x="3024160" y="4303877"/>
              <a:ext cx="755812" cy="10046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0"/>
              <a:endCxn id="116" idx="4"/>
            </p:cNvCxnSpPr>
            <p:nvPr/>
          </p:nvCxnSpPr>
          <p:spPr>
            <a:xfrm flipV="1">
              <a:off x="3880005" y="3983284"/>
              <a:ext cx="198480" cy="2206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3"/>
              <a:endCxn id="106" idx="0"/>
            </p:cNvCxnSpPr>
            <p:nvPr/>
          </p:nvCxnSpPr>
          <p:spPr>
            <a:xfrm>
              <a:off x="4526257" y="4267374"/>
              <a:ext cx="374730" cy="20156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915509" y="4464174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23482" y="4986329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3" name="Straight Connector 122"/>
            <p:cNvCxnSpPr>
              <a:stCxn id="122" idx="1"/>
              <a:endCxn id="90" idx="0"/>
            </p:cNvCxnSpPr>
            <p:nvPr/>
          </p:nvCxnSpPr>
          <p:spPr>
            <a:xfrm flipH="1">
              <a:off x="507434" y="5086316"/>
              <a:ext cx="516048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2" idx="0"/>
              <a:endCxn id="121" idx="4"/>
            </p:cNvCxnSpPr>
            <p:nvPr/>
          </p:nvCxnSpPr>
          <p:spPr>
            <a:xfrm flipH="1" flipV="1">
              <a:off x="1120340" y="487840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2" idx="3"/>
              <a:endCxn id="93" idx="0"/>
            </p:cNvCxnSpPr>
            <p:nvPr/>
          </p:nvCxnSpPr>
          <p:spPr>
            <a:xfrm>
              <a:off x="1223550" y="5086316"/>
              <a:ext cx="531926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324601" y="4167387"/>
              <a:ext cx="201656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3" name="Straight Connector 52"/>
            <p:cNvCxnSpPr>
              <a:stCxn id="48" idx="0"/>
              <a:endCxn id="116" idx="4"/>
            </p:cNvCxnSpPr>
            <p:nvPr/>
          </p:nvCxnSpPr>
          <p:spPr>
            <a:xfrm flipH="1" flipV="1">
              <a:off x="4078486" y="3983284"/>
              <a:ext cx="346149" cy="1841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>
            <a:spLocks/>
          </p:cNvSpPr>
          <p:nvPr/>
        </p:nvSpPr>
        <p:spPr bwMode="auto">
          <a:xfrm>
            <a:off x="1477963" y="5965825"/>
            <a:ext cx="539750" cy="831850"/>
          </a:xfrm>
          <a:custGeom>
            <a:avLst/>
            <a:gdLst>
              <a:gd name="T0" fmla="*/ 24061 w 864942"/>
              <a:gd name="T1" fmla="*/ 794781 h 832149"/>
              <a:gd name="T2" fmla="*/ 52985 w 864942"/>
              <a:gd name="T3" fmla="*/ 173868 h 832149"/>
              <a:gd name="T4" fmla="*/ 492642 w 864942"/>
              <a:gd name="T5" fmla="*/ 44124 h 832149"/>
              <a:gd name="T6" fmla="*/ 527351 w 864942"/>
              <a:gd name="T7" fmla="*/ 831850 h 8321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64942" h="832149">
                <a:moveTo>
                  <a:pt x="38557" y="795067"/>
                </a:moveTo>
                <a:cubicBezTo>
                  <a:pt x="-842" y="547075"/>
                  <a:pt x="-40241" y="299084"/>
                  <a:pt x="84908" y="173930"/>
                </a:cubicBezTo>
                <a:cubicBezTo>
                  <a:pt x="210057" y="48776"/>
                  <a:pt x="662758" y="-65563"/>
                  <a:pt x="789452" y="44140"/>
                </a:cubicBezTo>
                <a:cubicBezTo>
                  <a:pt x="916146" y="153843"/>
                  <a:pt x="845073" y="832149"/>
                  <a:pt x="845073" y="832149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407" name="Line 50"/>
          <p:cNvSpPr>
            <a:spLocks noChangeShapeType="1"/>
          </p:cNvSpPr>
          <p:nvPr/>
        </p:nvSpPr>
        <p:spPr bwMode="auto">
          <a:xfrm flipH="1" flipV="1">
            <a:off x="1371600" y="5029200"/>
            <a:ext cx="293688" cy="90488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11275" y="5065713"/>
            <a:ext cx="830263" cy="1646237"/>
          </a:xfrm>
          <a:custGeom>
            <a:avLst/>
            <a:gdLst>
              <a:gd name="T0" fmla="*/ 70726 w 830949"/>
              <a:gd name="T1" fmla="*/ 1618414 h 1645586"/>
              <a:gd name="T2" fmla="*/ 52200 w 830949"/>
              <a:gd name="T3" fmla="*/ 412746 h 1645586"/>
              <a:gd name="T4" fmla="*/ 654272 w 830949"/>
              <a:gd name="T5" fmla="*/ 69596 h 1645586"/>
              <a:gd name="T6" fmla="*/ 830263 w 830949"/>
              <a:gd name="T7" fmla="*/ 1646237 h 16455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0949" h="1645586">
                <a:moveTo>
                  <a:pt x="70784" y="1617774"/>
                </a:moveTo>
                <a:cubicBezTo>
                  <a:pt x="12844" y="1144195"/>
                  <a:pt x="-45095" y="670617"/>
                  <a:pt x="52243" y="412583"/>
                </a:cubicBezTo>
                <a:cubicBezTo>
                  <a:pt x="149581" y="154549"/>
                  <a:pt x="525029" y="-135932"/>
                  <a:pt x="654813" y="69568"/>
                </a:cubicBezTo>
                <a:cubicBezTo>
                  <a:pt x="784597" y="275068"/>
                  <a:pt x="830949" y="1645586"/>
                  <a:pt x="830949" y="1645586"/>
                </a:cubicBezTo>
              </a:path>
            </a:pathLst>
          </a:custGeom>
          <a:noFill/>
          <a:ln w="28575" cap="flat" cmpd="sng" algn="ctr">
            <a:solidFill>
              <a:srgbClr val="84AA33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925" y="977900"/>
            <a:ext cx="8510588" cy="173831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If you want the </a:t>
            </a:r>
            <a:r>
              <a:rPr lang="en-US" b="1" dirty="0"/>
              <a:t>marginal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r>
              <a:rPr lang="en-US" dirty="0"/>
              <a:t>has degree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/>
              <a:t>, you can think of that summation as a </a:t>
            </a:r>
            <a:r>
              <a:rPr lang="en-US" b="1" dirty="0"/>
              <a:t>product of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 </a:t>
            </a:r>
            <a:r>
              <a:rPr lang="en-US" b="1" dirty="0" err="1"/>
              <a:t>marginals</a:t>
            </a:r>
            <a:r>
              <a:rPr lang="en-US" dirty="0"/>
              <a:t> computed on smaller </a:t>
            </a:r>
            <a:r>
              <a:rPr lang="en-US" dirty="0" err="1"/>
              <a:t>subgraphs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Each </a:t>
            </a:r>
            <a:r>
              <a:rPr lang="en-US" dirty="0" err="1"/>
              <a:t>subgraph</a:t>
            </a:r>
            <a:r>
              <a:rPr lang="en-US" dirty="0"/>
              <a:t> is obtained by </a:t>
            </a:r>
            <a:r>
              <a:rPr lang="en-US" b="1" dirty="0"/>
              <a:t>cutting</a:t>
            </a:r>
            <a:r>
              <a:rPr lang="en-US" dirty="0"/>
              <a:t> some edge of the tree.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message-passing algorithm uses </a:t>
            </a:r>
            <a:r>
              <a:rPr lang="en-US" b="1" dirty="0"/>
              <a:t>dynamic programming</a:t>
            </a:r>
            <a:r>
              <a:rPr lang="en-US" dirty="0"/>
              <a:t> to compute the </a:t>
            </a:r>
            <a:r>
              <a:rPr lang="en-US" dirty="0" err="1"/>
              <a:t>marginals</a:t>
            </a:r>
            <a:r>
              <a:rPr lang="en-US" dirty="0"/>
              <a:t> on all such </a:t>
            </a:r>
            <a:r>
              <a:rPr lang="en-US" dirty="0" err="1"/>
              <a:t>subgraphs</a:t>
            </a:r>
            <a:r>
              <a:rPr lang="en-US" dirty="0"/>
              <a:t>, working from </a:t>
            </a:r>
            <a:r>
              <a:rPr lang="en-US" b="1" dirty="0"/>
              <a:t>smaller to bigger</a:t>
            </a:r>
            <a:r>
              <a:rPr lang="en-US" dirty="0"/>
              <a:t>.  So you can compute all the </a:t>
            </a:r>
            <a:r>
              <a:rPr lang="en-US" dirty="0" err="1"/>
              <a:t>marginals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34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71CBBE-B752-4174-828E-B00DFCC6BDB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03428" name="Group 104"/>
          <p:cNvGrpSpPr>
            <a:grpSpLocks/>
          </p:cNvGrpSpPr>
          <p:nvPr/>
        </p:nvGrpSpPr>
        <p:grpSpPr bwMode="auto">
          <a:xfrm>
            <a:off x="4763" y="6456363"/>
            <a:ext cx="6096000" cy="279400"/>
            <a:chOff x="492120" y="3950977"/>
            <a:chExt cx="8067290" cy="370958"/>
          </a:xfrm>
        </p:grpSpPr>
        <p:sp>
          <p:nvSpPr>
            <p:cNvPr id="103471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103472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103473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103474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103475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03429" name="Group 4"/>
          <p:cNvGrpSpPr>
            <a:grpSpLocks/>
          </p:cNvGrpSpPr>
          <p:nvPr/>
        </p:nvGrpSpPr>
        <p:grpSpPr bwMode="auto">
          <a:xfrm>
            <a:off x="303213" y="2813050"/>
            <a:ext cx="5429250" cy="3532188"/>
            <a:chOff x="302603" y="2813593"/>
            <a:chExt cx="5430412" cy="3531291"/>
          </a:xfrm>
        </p:grpSpPr>
        <p:sp>
          <p:nvSpPr>
            <p:cNvPr id="90" name="Oval 89"/>
            <p:cNvSpPr/>
            <p:nvPr/>
          </p:nvSpPr>
          <p:spPr>
            <a:xfrm>
              <a:off x="302603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5339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0" idx="4"/>
              <a:endCxn id="91" idx="0"/>
            </p:cNvCxnSpPr>
            <p:nvPr/>
          </p:nvCxnSpPr>
          <p:spPr>
            <a:xfrm>
              <a:off x="507434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552232" y="5310097"/>
              <a:ext cx="408075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4970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5" name="Straight Connector 94"/>
            <p:cNvCxnSpPr>
              <a:stCxn id="93" idx="4"/>
              <a:endCxn id="94" idx="0"/>
            </p:cNvCxnSpPr>
            <p:nvPr/>
          </p:nvCxnSpPr>
          <p:spPr>
            <a:xfrm>
              <a:off x="1755476" y="5724329"/>
              <a:ext cx="9527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19329" y="5308509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32066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96" idx="4"/>
              <a:endCxn id="97" idx="0"/>
            </p:cNvCxnSpPr>
            <p:nvPr/>
          </p:nvCxnSpPr>
          <p:spPr>
            <a:xfrm>
              <a:off x="3024160" y="5722742"/>
              <a:ext cx="7939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075310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88046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1" name="Straight Connector 100"/>
            <p:cNvCxnSpPr>
              <a:stCxn id="99" idx="4"/>
              <a:endCxn id="100" idx="0"/>
            </p:cNvCxnSpPr>
            <p:nvPr/>
          </p:nvCxnSpPr>
          <p:spPr>
            <a:xfrm>
              <a:off x="4280141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324940" y="5308509"/>
              <a:ext cx="408075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37677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4" name="Straight Connector 103"/>
            <p:cNvCxnSpPr>
              <a:stCxn id="102" idx="4"/>
              <a:endCxn id="103" idx="0"/>
            </p:cNvCxnSpPr>
            <p:nvPr/>
          </p:nvCxnSpPr>
          <p:spPr>
            <a:xfrm>
              <a:off x="5528183" y="5722742"/>
              <a:ext cx="9527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4696155" y="4468936"/>
              <a:ext cx="409663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04128" y="49910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Connector 107"/>
            <p:cNvCxnSpPr>
              <a:stCxn id="107" idx="1"/>
              <a:endCxn id="99" idx="0"/>
            </p:cNvCxnSpPr>
            <p:nvPr/>
          </p:nvCxnSpPr>
          <p:spPr>
            <a:xfrm flipH="1">
              <a:off x="4280141" y="5091077"/>
              <a:ext cx="523987" cy="2190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0"/>
              <a:endCxn id="106" idx="4"/>
            </p:cNvCxnSpPr>
            <p:nvPr/>
          </p:nvCxnSpPr>
          <p:spPr>
            <a:xfrm flipH="1" flipV="1">
              <a:off x="4900987" y="488316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3"/>
              <a:endCxn id="102" idx="0"/>
            </p:cNvCxnSpPr>
            <p:nvPr/>
          </p:nvCxnSpPr>
          <p:spPr>
            <a:xfrm>
              <a:off x="5004196" y="5091077"/>
              <a:ext cx="523987" cy="2174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2570038" y="2813593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76423" y="3335748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3" name="Straight Connector 112"/>
            <p:cNvCxnSpPr>
              <a:stCxn id="112" idx="1"/>
              <a:endCxn id="121" idx="0"/>
            </p:cNvCxnSpPr>
            <p:nvPr/>
          </p:nvCxnSpPr>
          <p:spPr>
            <a:xfrm flipH="1">
              <a:off x="1120340" y="3435735"/>
              <a:ext cx="1556083" cy="10284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  <a:endCxn id="111" idx="4"/>
            </p:cNvCxnSpPr>
            <p:nvPr/>
          </p:nvCxnSpPr>
          <p:spPr>
            <a:xfrm flipH="1" flipV="1">
              <a:off x="2774869" y="3227826"/>
              <a:ext cx="1588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3"/>
              <a:endCxn id="116" idx="0"/>
            </p:cNvCxnSpPr>
            <p:nvPr/>
          </p:nvCxnSpPr>
          <p:spPr>
            <a:xfrm>
              <a:off x="2876491" y="3435735"/>
              <a:ext cx="1201995" cy="133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3875242" y="3569051"/>
              <a:ext cx="408074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72" y="42038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1"/>
              <a:endCxn id="96" idx="0"/>
            </p:cNvCxnSpPr>
            <p:nvPr/>
          </p:nvCxnSpPr>
          <p:spPr>
            <a:xfrm flipH="1">
              <a:off x="3024160" y="4303877"/>
              <a:ext cx="755812" cy="10046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0"/>
              <a:endCxn id="116" idx="4"/>
            </p:cNvCxnSpPr>
            <p:nvPr/>
          </p:nvCxnSpPr>
          <p:spPr>
            <a:xfrm flipV="1">
              <a:off x="3880005" y="3983284"/>
              <a:ext cx="198480" cy="2206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3"/>
              <a:endCxn id="106" idx="0"/>
            </p:cNvCxnSpPr>
            <p:nvPr/>
          </p:nvCxnSpPr>
          <p:spPr>
            <a:xfrm>
              <a:off x="4526257" y="4267374"/>
              <a:ext cx="374730" cy="20156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915509" y="4464174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23482" y="4986329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3" name="Straight Connector 122"/>
            <p:cNvCxnSpPr>
              <a:stCxn id="122" idx="1"/>
              <a:endCxn id="90" idx="0"/>
            </p:cNvCxnSpPr>
            <p:nvPr/>
          </p:nvCxnSpPr>
          <p:spPr>
            <a:xfrm flipH="1">
              <a:off x="507434" y="5086316"/>
              <a:ext cx="516048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2" idx="0"/>
              <a:endCxn id="121" idx="4"/>
            </p:cNvCxnSpPr>
            <p:nvPr/>
          </p:nvCxnSpPr>
          <p:spPr>
            <a:xfrm flipH="1" flipV="1">
              <a:off x="1120340" y="487840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2" idx="3"/>
              <a:endCxn id="93" idx="0"/>
            </p:cNvCxnSpPr>
            <p:nvPr/>
          </p:nvCxnSpPr>
          <p:spPr>
            <a:xfrm>
              <a:off x="1223550" y="5086316"/>
              <a:ext cx="531926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324601" y="4167387"/>
              <a:ext cx="201656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3" name="Straight Connector 52"/>
            <p:cNvCxnSpPr>
              <a:stCxn id="48" idx="0"/>
              <a:endCxn id="116" idx="4"/>
            </p:cNvCxnSpPr>
            <p:nvPr/>
          </p:nvCxnSpPr>
          <p:spPr>
            <a:xfrm flipH="1" flipV="1">
              <a:off x="4078486" y="3983284"/>
              <a:ext cx="346149" cy="1841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666" name="Line 50"/>
          <p:cNvSpPr>
            <a:spLocks noChangeShapeType="1"/>
          </p:cNvSpPr>
          <p:nvPr/>
        </p:nvSpPr>
        <p:spPr bwMode="auto">
          <a:xfrm flipH="1" flipV="1">
            <a:off x="1524000" y="4464050"/>
            <a:ext cx="17463" cy="331788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11275" y="5065713"/>
            <a:ext cx="830263" cy="1646237"/>
          </a:xfrm>
          <a:custGeom>
            <a:avLst/>
            <a:gdLst>
              <a:gd name="T0" fmla="*/ 70726 w 830949"/>
              <a:gd name="T1" fmla="*/ 1618414 h 1645586"/>
              <a:gd name="T2" fmla="*/ 52200 w 830949"/>
              <a:gd name="T3" fmla="*/ 412746 h 1645586"/>
              <a:gd name="T4" fmla="*/ 654272 w 830949"/>
              <a:gd name="T5" fmla="*/ 69596 h 1645586"/>
              <a:gd name="T6" fmla="*/ 830263 w 830949"/>
              <a:gd name="T7" fmla="*/ 1646237 h 16455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0949" h="1645586">
                <a:moveTo>
                  <a:pt x="70784" y="1617774"/>
                </a:moveTo>
                <a:cubicBezTo>
                  <a:pt x="12844" y="1144195"/>
                  <a:pt x="-45095" y="670617"/>
                  <a:pt x="52243" y="412583"/>
                </a:cubicBezTo>
                <a:cubicBezTo>
                  <a:pt x="149581" y="154549"/>
                  <a:pt x="525029" y="-135932"/>
                  <a:pt x="654813" y="69568"/>
                </a:cubicBezTo>
                <a:cubicBezTo>
                  <a:pt x="784597" y="275068"/>
                  <a:pt x="830949" y="1645586"/>
                  <a:pt x="830949" y="1645586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-44450" y="4752975"/>
            <a:ext cx="2393950" cy="2108200"/>
          </a:xfrm>
          <a:custGeom>
            <a:avLst/>
            <a:gdLst>
              <a:gd name="T0" fmla="*/ 97676 w 2393096"/>
              <a:gd name="T1" fmla="*/ 2032390 h 2108411"/>
              <a:gd name="T2" fmla="*/ 88194 w 2393096"/>
              <a:gd name="T3" fmla="*/ 402460 h 2108411"/>
              <a:gd name="T4" fmla="*/ 1036343 w 2393096"/>
              <a:gd name="T5" fmla="*/ 193980 h 2108411"/>
              <a:gd name="T6" fmla="*/ 2231010 w 2393096"/>
              <a:gd name="T7" fmla="*/ 137122 h 2108411"/>
              <a:gd name="T8" fmla="*/ 2382714 w 2393096"/>
              <a:gd name="T9" fmla="*/ 2108200 h 2108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93096" h="2108411">
                <a:moveTo>
                  <a:pt x="97641" y="2032593"/>
                </a:moveTo>
                <a:cubicBezTo>
                  <a:pt x="14707" y="1370762"/>
                  <a:pt x="-68226" y="708932"/>
                  <a:pt x="88163" y="402500"/>
                </a:cubicBezTo>
                <a:cubicBezTo>
                  <a:pt x="244552" y="96068"/>
                  <a:pt x="678965" y="238226"/>
                  <a:pt x="1035973" y="193999"/>
                </a:cubicBezTo>
                <a:cubicBezTo>
                  <a:pt x="1392981" y="149772"/>
                  <a:pt x="2005899" y="-181933"/>
                  <a:pt x="2230214" y="137136"/>
                </a:cubicBezTo>
                <a:cubicBezTo>
                  <a:pt x="2454529" y="456205"/>
                  <a:pt x="2381864" y="2108411"/>
                  <a:pt x="2381864" y="2108411"/>
                </a:cubicBezTo>
              </a:path>
            </a:pathLst>
          </a:custGeom>
          <a:noFill/>
          <a:ln w="28575" cap="flat" cmpd="sng" algn="ctr">
            <a:solidFill>
              <a:srgbClr val="84AA33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2388" y="5146675"/>
            <a:ext cx="898525" cy="1611313"/>
          </a:xfrm>
          <a:custGeom>
            <a:avLst/>
            <a:gdLst>
              <a:gd name="T0" fmla="*/ 30686 w 898398"/>
              <a:gd name="T1" fmla="*/ 1546419 h 1611327"/>
              <a:gd name="T2" fmla="*/ 95588 w 898398"/>
              <a:gd name="T3" fmla="*/ 137285 h 1611327"/>
              <a:gd name="T4" fmla="*/ 828045 w 898398"/>
              <a:gd name="T5" fmla="*/ 220720 h 1611327"/>
              <a:gd name="T6" fmla="*/ 828045 w 898398"/>
              <a:gd name="T7" fmla="*/ 1611313 h 16113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8398" h="1611327">
                <a:moveTo>
                  <a:pt x="30682" y="1546432"/>
                </a:moveTo>
                <a:cubicBezTo>
                  <a:pt x="-3309" y="952335"/>
                  <a:pt x="-37300" y="358238"/>
                  <a:pt x="95574" y="137286"/>
                </a:cubicBezTo>
                <a:cubicBezTo>
                  <a:pt x="228448" y="-83666"/>
                  <a:pt x="705869" y="-24951"/>
                  <a:pt x="827928" y="220722"/>
                </a:cubicBezTo>
                <a:cubicBezTo>
                  <a:pt x="949987" y="466395"/>
                  <a:pt x="888957" y="1038861"/>
                  <a:pt x="827928" y="1611327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5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6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925" y="977900"/>
            <a:ext cx="8510588" cy="173831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If you want the </a:t>
            </a:r>
            <a:r>
              <a:rPr lang="en-US" b="1" dirty="0"/>
              <a:t>marginal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r>
              <a:rPr lang="en-US" dirty="0"/>
              <a:t>has degree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/>
              <a:t>, you can think of that summation as a </a:t>
            </a:r>
            <a:r>
              <a:rPr lang="en-US" b="1" dirty="0"/>
              <a:t>product of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 </a:t>
            </a:r>
            <a:r>
              <a:rPr lang="en-US" b="1" dirty="0" err="1"/>
              <a:t>marginals</a:t>
            </a:r>
            <a:r>
              <a:rPr lang="en-US" dirty="0"/>
              <a:t> computed on smaller </a:t>
            </a:r>
            <a:r>
              <a:rPr lang="en-US" dirty="0" err="1"/>
              <a:t>subgraphs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Each </a:t>
            </a:r>
            <a:r>
              <a:rPr lang="en-US" dirty="0" err="1"/>
              <a:t>subgraph</a:t>
            </a:r>
            <a:r>
              <a:rPr lang="en-US" dirty="0"/>
              <a:t> is obtained by </a:t>
            </a:r>
            <a:r>
              <a:rPr lang="en-US" b="1" dirty="0"/>
              <a:t>cutting</a:t>
            </a:r>
            <a:r>
              <a:rPr lang="en-US" dirty="0"/>
              <a:t> some edge of the tree.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message-passing algorithm uses </a:t>
            </a:r>
            <a:r>
              <a:rPr lang="en-US" b="1" dirty="0"/>
              <a:t>dynamic programming</a:t>
            </a:r>
            <a:r>
              <a:rPr lang="en-US" dirty="0"/>
              <a:t> to compute the </a:t>
            </a:r>
            <a:r>
              <a:rPr lang="en-US" dirty="0" err="1"/>
              <a:t>marginals</a:t>
            </a:r>
            <a:r>
              <a:rPr lang="en-US" dirty="0"/>
              <a:t> on all such </a:t>
            </a:r>
            <a:r>
              <a:rPr lang="en-US" dirty="0" err="1"/>
              <a:t>subgraphs</a:t>
            </a:r>
            <a:r>
              <a:rPr lang="en-US" dirty="0"/>
              <a:t>, working from </a:t>
            </a:r>
            <a:r>
              <a:rPr lang="en-US" b="1" dirty="0"/>
              <a:t>smaller to bigger</a:t>
            </a:r>
            <a:r>
              <a:rPr lang="en-US" dirty="0"/>
              <a:t>.  So you can compute all the </a:t>
            </a:r>
            <a:r>
              <a:rPr lang="en-US" dirty="0" err="1"/>
              <a:t>marginals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1A692C-B309-4E69-A8FE-F308444A09D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04452" name="Group 104"/>
          <p:cNvGrpSpPr>
            <a:grpSpLocks/>
          </p:cNvGrpSpPr>
          <p:nvPr/>
        </p:nvGrpSpPr>
        <p:grpSpPr bwMode="auto">
          <a:xfrm>
            <a:off x="4763" y="6456363"/>
            <a:ext cx="6096000" cy="279400"/>
            <a:chOff x="492120" y="3950977"/>
            <a:chExt cx="8067290" cy="370958"/>
          </a:xfrm>
        </p:grpSpPr>
        <p:sp>
          <p:nvSpPr>
            <p:cNvPr id="104494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104495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104496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104497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104498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04453" name="Group 4"/>
          <p:cNvGrpSpPr>
            <a:grpSpLocks/>
          </p:cNvGrpSpPr>
          <p:nvPr/>
        </p:nvGrpSpPr>
        <p:grpSpPr bwMode="auto">
          <a:xfrm>
            <a:off x="303213" y="2813050"/>
            <a:ext cx="5429250" cy="3532188"/>
            <a:chOff x="302603" y="2813593"/>
            <a:chExt cx="5430412" cy="3531291"/>
          </a:xfrm>
        </p:grpSpPr>
        <p:sp>
          <p:nvSpPr>
            <p:cNvPr id="90" name="Oval 89"/>
            <p:cNvSpPr/>
            <p:nvPr/>
          </p:nvSpPr>
          <p:spPr>
            <a:xfrm>
              <a:off x="302603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5339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0" idx="4"/>
              <a:endCxn id="91" idx="0"/>
            </p:cNvCxnSpPr>
            <p:nvPr/>
          </p:nvCxnSpPr>
          <p:spPr>
            <a:xfrm>
              <a:off x="507434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552232" y="5310097"/>
              <a:ext cx="408075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4970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5" name="Straight Connector 94"/>
            <p:cNvCxnSpPr>
              <a:stCxn id="93" idx="4"/>
              <a:endCxn id="94" idx="0"/>
            </p:cNvCxnSpPr>
            <p:nvPr/>
          </p:nvCxnSpPr>
          <p:spPr>
            <a:xfrm>
              <a:off x="1755476" y="5724329"/>
              <a:ext cx="9527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19329" y="5308509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32066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96" idx="4"/>
              <a:endCxn id="97" idx="0"/>
            </p:cNvCxnSpPr>
            <p:nvPr/>
          </p:nvCxnSpPr>
          <p:spPr>
            <a:xfrm>
              <a:off x="3024160" y="5722742"/>
              <a:ext cx="7939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075310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88046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1" name="Straight Connector 100"/>
            <p:cNvCxnSpPr>
              <a:stCxn id="99" idx="4"/>
              <a:endCxn id="100" idx="0"/>
            </p:cNvCxnSpPr>
            <p:nvPr/>
          </p:nvCxnSpPr>
          <p:spPr>
            <a:xfrm>
              <a:off x="4280141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324940" y="5308509"/>
              <a:ext cx="408075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37677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4" name="Straight Connector 103"/>
            <p:cNvCxnSpPr>
              <a:stCxn id="102" idx="4"/>
              <a:endCxn id="103" idx="0"/>
            </p:cNvCxnSpPr>
            <p:nvPr/>
          </p:nvCxnSpPr>
          <p:spPr>
            <a:xfrm>
              <a:off x="5528183" y="5722742"/>
              <a:ext cx="9527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4696155" y="4468936"/>
              <a:ext cx="409663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04128" y="49910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Connector 107"/>
            <p:cNvCxnSpPr>
              <a:stCxn id="107" idx="1"/>
              <a:endCxn id="99" idx="0"/>
            </p:cNvCxnSpPr>
            <p:nvPr/>
          </p:nvCxnSpPr>
          <p:spPr>
            <a:xfrm flipH="1">
              <a:off x="4280141" y="5091077"/>
              <a:ext cx="523987" cy="2190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0"/>
              <a:endCxn id="106" idx="4"/>
            </p:cNvCxnSpPr>
            <p:nvPr/>
          </p:nvCxnSpPr>
          <p:spPr>
            <a:xfrm flipH="1" flipV="1">
              <a:off x="4900987" y="488316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3"/>
              <a:endCxn id="102" idx="0"/>
            </p:cNvCxnSpPr>
            <p:nvPr/>
          </p:nvCxnSpPr>
          <p:spPr>
            <a:xfrm>
              <a:off x="5004196" y="5091077"/>
              <a:ext cx="523987" cy="2174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2570038" y="2813593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76423" y="3335748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3" name="Straight Connector 112"/>
            <p:cNvCxnSpPr>
              <a:stCxn id="112" idx="1"/>
              <a:endCxn id="121" idx="0"/>
            </p:cNvCxnSpPr>
            <p:nvPr/>
          </p:nvCxnSpPr>
          <p:spPr>
            <a:xfrm flipH="1">
              <a:off x="1120340" y="3435735"/>
              <a:ext cx="1556083" cy="10284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  <a:endCxn id="111" idx="4"/>
            </p:cNvCxnSpPr>
            <p:nvPr/>
          </p:nvCxnSpPr>
          <p:spPr>
            <a:xfrm flipH="1" flipV="1">
              <a:off x="2774869" y="3227826"/>
              <a:ext cx="1588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3"/>
              <a:endCxn id="116" idx="0"/>
            </p:cNvCxnSpPr>
            <p:nvPr/>
          </p:nvCxnSpPr>
          <p:spPr>
            <a:xfrm>
              <a:off x="2876491" y="3435735"/>
              <a:ext cx="1201995" cy="133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3875242" y="3569051"/>
              <a:ext cx="408074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72" y="42038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1"/>
              <a:endCxn id="96" idx="0"/>
            </p:cNvCxnSpPr>
            <p:nvPr/>
          </p:nvCxnSpPr>
          <p:spPr>
            <a:xfrm flipH="1">
              <a:off x="3024160" y="4303877"/>
              <a:ext cx="755812" cy="10046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0"/>
              <a:endCxn id="116" idx="4"/>
            </p:cNvCxnSpPr>
            <p:nvPr/>
          </p:nvCxnSpPr>
          <p:spPr>
            <a:xfrm flipV="1">
              <a:off x="3880005" y="3983284"/>
              <a:ext cx="198480" cy="2206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3"/>
              <a:endCxn id="106" idx="0"/>
            </p:cNvCxnSpPr>
            <p:nvPr/>
          </p:nvCxnSpPr>
          <p:spPr>
            <a:xfrm>
              <a:off x="4526257" y="4267374"/>
              <a:ext cx="374730" cy="20156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915509" y="4464174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23482" y="4986329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3" name="Straight Connector 122"/>
            <p:cNvCxnSpPr>
              <a:stCxn id="122" idx="1"/>
              <a:endCxn id="90" idx="0"/>
            </p:cNvCxnSpPr>
            <p:nvPr/>
          </p:nvCxnSpPr>
          <p:spPr>
            <a:xfrm flipH="1">
              <a:off x="507434" y="5086316"/>
              <a:ext cx="516048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2" idx="0"/>
              <a:endCxn id="121" idx="4"/>
            </p:cNvCxnSpPr>
            <p:nvPr/>
          </p:nvCxnSpPr>
          <p:spPr>
            <a:xfrm flipH="1" flipV="1">
              <a:off x="1120340" y="487840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2" idx="3"/>
              <a:endCxn id="93" idx="0"/>
            </p:cNvCxnSpPr>
            <p:nvPr/>
          </p:nvCxnSpPr>
          <p:spPr>
            <a:xfrm>
              <a:off x="1223550" y="5086316"/>
              <a:ext cx="531926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324601" y="4167387"/>
              <a:ext cx="201656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3" name="Straight Connector 52"/>
            <p:cNvCxnSpPr>
              <a:stCxn id="48" idx="0"/>
              <a:endCxn id="116" idx="4"/>
            </p:cNvCxnSpPr>
            <p:nvPr/>
          </p:nvCxnSpPr>
          <p:spPr>
            <a:xfrm flipH="1" flipV="1">
              <a:off x="4078486" y="3983284"/>
              <a:ext cx="346149" cy="1841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54" name="Line 49"/>
          <p:cNvSpPr>
            <a:spLocks noChangeShapeType="1"/>
          </p:cNvSpPr>
          <p:nvPr/>
        </p:nvSpPr>
        <p:spPr bwMode="auto">
          <a:xfrm flipV="1">
            <a:off x="1295400" y="3533775"/>
            <a:ext cx="762000" cy="609600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-44450" y="4752975"/>
            <a:ext cx="2393950" cy="2108200"/>
          </a:xfrm>
          <a:custGeom>
            <a:avLst/>
            <a:gdLst>
              <a:gd name="connsiteX0" fmla="*/ 97641 w 2393096"/>
              <a:gd name="connsiteY0" fmla="*/ 2032593 h 2108411"/>
              <a:gd name="connsiteX1" fmla="*/ 88163 w 2393096"/>
              <a:gd name="connsiteY1" fmla="*/ 402500 h 2108411"/>
              <a:gd name="connsiteX2" fmla="*/ 1035973 w 2393096"/>
              <a:gd name="connsiteY2" fmla="*/ 193999 h 2108411"/>
              <a:gd name="connsiteX3" fmla="*/ 2230214 w 2393096"/>
              <a:gd name="connsiteY3" fmla="*/ 137136 h 2108411"/>
              <a:gd name="connsiteX4" fmla="*/ 2381864 w 2393096"/>
              <a:gd name="connsiteY4" fmla="*/ 2108411 h 210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096" h="2108411">
                <a:moveTo>
                  <a:pt x="97641" y="2032593"/>
                </a:moveTo>
                <a:cubicBezTo>
                  <a:pt x="14707" y="1370762"/>
                  <a:pt x="-68226" y="708932"/>
                  <a:pt x="88163" y="402500"/>
                </a:cubicBezTo>
                <a:cubicBezTo>
                  <a:pt x="244552" y="96068"/>
                  <a:pt x="678965" y="238226"/>
                  <a:pt x="1035973" y="193999"/>
                </a:cubicBezTo>
                <a:cubicBezTo>
                  <a:pt x="1392981" y="149772"/>
                  <a:pt x="2005899" y="-181933"/>
                  <a:pt x="2230214" y="137136"/>
                </a:cubicBezTo>
                <a:cubicBezTo>
                  <a:pt x="2454529" y="456205"/>
                  <a:pt x="2381864" y="2108411"/>
                  <a:pt x="2381864" y="2108411"/>
                </a:cubicBezTo>
              </a:path>
            </a:pathLst>
          </a:cu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Freeform 72"/>
          <p:cNvSpPr>
            <a:spLocks/>
          </p:cNvSpPr>
          <p:nvPr/>
        </p:nvSpPr>
        <p:spPr bwMode="auto">
          <a:xfrm>
            <a:off x="-387350" y="3983038"/>
            <a:ext cx="2940050" cy="3030537"/>
          </a:xfrm>
          <a:custGeom>
            <a:avLst/>
            <a:gdLst>
              <a:gd name="T0" fmla="*/ 97676 w 2393096"/>
              <a:gd name="T1" fmla="*/ 2032390 h 2108411"/>
              <a:gd name="T2" fmla="*/ 88194 w 2393096"/>
              <a:gd name="T3" fmla="*/ 402460 h 2108411"/>
              <a:gd name="T4" fmla="*/ 1036343 w 2393096"/>
              <a:gd name="T5" fmla="*/ 193980 h 2108411"/>
              <a:gd name="T6" fmla="*/ 2231010 w 2393096"/>
              <a:gd name="T7" fmla="*/ 137122 h 2108411"/>
              <a:gd name="T8" fmla="*/ 2382714 w 2393096"/>
              <a:gd name="T9" fmla="*/ 2108200 h 2108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93096" h="2108411">
                <a:moveTo>
                  <a:pt x="97641" y="2032593"/>
                </a:moveTo>
                <a:cubicBezTo>
                  <a:pt x="14707" y="1370762"/>
                  <a:pt x="-68226" y="708932"/>
                  <a:pt x="88163" y="402500"/>
                </a:cubicBezTo>
                <a:cubicBezTo>
                  <a:pt x="244552" y="96068"/>
                  <a:pt x="678965" y="238226"/>
                  <a:pt x="1035973" y="193999"/>
                </a:cubicBezTo>
                <a:cubicBezTo>
                  <a:pt x="1392981" y="149772"/>
                  <a:pt x="2005899" y="-181933"/>
                  <a:pt x="2230214" y="137136"/>
                </a:cubicBezTo>
                <a:cubicBezTo>
                  <a:pt x="2454529" y="456205"/>
                  <a:pt x="2381864" y="2108411"/>
                  <a:pt x="2381864" y="2108411"/>
                </a:cubicBezTo>
              </a:path>
            </a:pathLst>
          </a:custGeom>
          <a:noFill/>
          <a:ln w="28575" cap="flat" cmpd="sng" algn="ctr">
            <a:solidFill>
              <a:srgbClr val="84AA33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925" y="977900"/>
            <a:ext cx="8510588" cy="173831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If you want the </a:t>
            </a:r>
            <a:r>
              <a:rPr lang="en-US" b="1" dirty="0"/>
              <a:t>marginal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r>
              <a:rPr lang="en-US" dirty="0"/>
              <a:t>has degree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/>
              <a:t>, you can think of that summation as a </a:t>
            </a:r>
            <a:r>
              <a:rPr lang="en-US" b="1" dirty="0"/>
              <a:t>product of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 </a:t>
            </a:r>
            <a:r>
              <a:rPr lang="en-US" b="1" dirty="0" err="1"/>
              <a:t>marginals</a:t>
            </a:r>
            <a:r>
              <a:rPr lang="en-US" dirty="0"/>
              <a:t> computed on smaller </a:t>
            </a:r>
            <a:r>
              <a:rPr lang="en-US" dirty="0" err="1"/>
              <a:t>subgraphs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Each </a:t>
            </a:r>
            <a:r>
              <a:rPr lang="en-US" dirty="0" err="1"/>
              <a:t>subgraph</a:t>
            </a:r>
            <a:r>
              <a:rPr lang="en-US" dirty="0"/>
              <a:t> is obtained by </a:t>
            </a:r>
            <a:r>
              <a:rPr lang="en-US" b="1" dirty="0"/>
              <a:t>cutting</a:t>
            </a:r>
            <a:r>
              <a:rPr lang="en-US" dirty="0"/>
              <a:t> some edge of the tree.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message-passing algorithm uses </a:t>
            </a:r>
            <a:r>
              <a:rPr lang="en-US" b="1" dirty="0"/>
              <a:t>dynamic programming</a:t>
            </a:r>
            <a:r>
              <a:rPr lang="en-US" dirty="0"/>
              <a:t> to compute the </a:t>
            </a:r>
            <a:r>
              <a:rPr lang="en-US" dirty="0" err="1"/>
              <a:t>marginals</a:t>
            </a:r>
            <a:r>
              <a:rPr lang="en-US" dirty="0"/>
              <a:t> on all such </a:t>
            </a:r>
            <a:r>
              <a:rPr lang="en-US" dirty="0" err="1"/>
              <a:t>subgraphs</a:t>
            </a:r>
            <a:r>
              <a:rPr lang="en-US" dirty="0"/>
              <a:t>, working from </a:t>
            </a:r>
            <a:r>
              <a:rPr lang="en-US" b="1" dirty="0"/>
              <a:t>smaller to bigger</a:t>
            </a:r>
            <a:r>
              <a:rPr lang="en-US" dirty="0"/>
              <a:t>.  So you can compute all the </a:t>
            </a:r>
            <a:r>
              <a:rPr lang="en-US" dirty="0" err="1"/>
              <a:t>marginals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ACDC25-8899-4ABD-ABF9-7B25D2DF681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05476" name="Group 104"/>
          <p:cNvGrpSpPr>
            <a:grpSpLocks/>
          </p:cNvGrpSpPr>
          <p:nvPr/>
        </p:nvGrpSpPr>
        <p:grpSpPr bwMode="auto">
          <a:xfrm>
            <a:off x="4763" y="6456363"/>
            <a:ext cx="6096000" cy="279400"/>
            <a:chOff x="492120" y="3950977"/>
            <a:chExt cx="8067290" cy="370958"/>
          </a:xfrm>
        </p:grpSpPr>
        <p:sp>
          <p:nvSpPr>
            <p:cNvPr id="105519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105520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105521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105522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105523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05477" name="Group 4"/>
          <p:cNvGrpSpPr>
            <a:grpSpLocks/>
          </p:cNvGrpSpPr>
          <p:nvPr/>
        </p:nvGrpSpPr>
        <p:grpSpPr bwMode="auto">
          <a:xfrm>
            <a:off x="303213" y="2813050"/>
            <a:ext cx="5429250" cy="3532188"/>
            <a:chOff x="302603" y="2813593"/>
            <a:chExt cx="5430412" cy="3531291"/>
          </a:xfrm>
        </p:grpSpPr>
        <p:sp>
          <p:nvSpPr>
            <p:cNvPr id="90" name="Oval 89"/>
            <p:cNvSpPr/>
            <p:nvPr/>
          </p:nvSpPr>
          <p:spPr>
            <a:xfrm>
              <a:off x="302603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5339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0" idx="4"/>
              <a:endCxn id="91" idx="0"/>
            </p:cNvCxnSpPr>
            <p:nvPr/>
          </p:nvCxnSpPr>
          <p:spPr>
            <a:xfrm>
              <a:off x="507434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552232" y="5310097"/>
              <a:ext cx="408075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4970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5" name="Straight Connector 94"/>
            <p:cNvCxnSpPr>
              <a:stCxn id="93" idx="4"/>
              <a:endCxn id="94" idx="0"/>
            </p:cNvCxnSpPr>
            <p:nvPr/>
          </p:nvCxnSpPr>
          <p:spPr>
            <a:xfrm>
              <a:off x="1755476" y="5724329"/>
              <a:ext cx="9527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19329" y="5308509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32066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96" idx="4"/>
              <a:endCxn id="97" idx="0"/>
            </p:cNvCxnSpPr>
            <p:nvPr/>
          </p:nvCxnSpPr>
          <p:spPr>
            <a:xfrm>
              <a:off x="3024160" y="5722742"/>
              <a:ext cx="7939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075310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88046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1" name="Straight Connector 100"/>
            <p:cNvCxnSpPr>
              <a:stCxn id="99" idx="4"/>
              <a:endCxn id="100" idx="0"/>
            </p:cNvCxnSpPr>
            <p:nvPr/>
          </p:nvCxnSpPr>
          <p:spPr>
            <a:xfrm>
              <a:off x="4280141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324940" y="5308509"/>
              <a:ext cx="408075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37677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4" name="Straight Connector 103"/>
            <p:cNvCxnSpPr>
              <a:stCxn id="102" idx="4"/>
              <a:endCxn id="103" idx="0"/>
            </p:cNvCxnSpPr>
            <p:nvPr/>
          </p:nvCxnSpPr>
          <p:spPr>
            <a:xfrm>
              <a:off x="5528183" y="5722742"/>
              <a:ext cx="9527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4696155" y="4468936"/>
              <a:ext cx="409663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04128" y="49910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Connector 107"/>
            <p:cNvCxnSpPr>
              <a:stCxn id="107" idx="1"/>
              <a:endCxn id="99" idx="0"/>
            </p:cNvCxnSpPr>
            <p:nvPr/>
          </p:nvCxnSpPr>
          <p:spPr>
            <a:xfrm flipH="1">
              <a:off x="4280141" y="5091077"/>
              <a:ext cx="523987" cy="2190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0"/>
              <a:endCxn id="106" idx="4"/>
            </p:cNvCxnSpPr>
            <p:nvPr/>
          </p:nvCxnSpPr>
          <p:spPr>
            <a:xfrm flipH="1" flipV="1">
              <a:off x="4900987" y="488316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3"/>
              <a:endCxn id="102" idx="0"/>
            </p:cNvCxnSpPr>
            <p:nvPr/>
          </p:nvCxnSpPr>
          <p:spPr>
            <a:xfrm>
              <a:off x="5004196" y="5091077"/>
              <a:ext cx="523987" cy="2174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2570038" y="2813593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76423" y="3335748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3" name="Straight Connector 112"/>
            <p:cNvCxnSpPr>
              <a:stCxn id="112" idx="1"/>
              <a:endCxn id="121" idx="0"/>
            </p:cNvCxnSpPr>
            <p:nvPr/>
          </p:nvCxnSpPr>
          <p:spPr>
            <a:xfrm flipH="1">
              <a:off x="1120340" y="3435735"/>
              <a:ext cx="1556083" cy="10284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  <a:endCxn id="111" idx="4"/>
            </p:cNvCxnSpPr>
            <p:nvPr/>
          </p:nvCxnSpPr>
          <p:spPr>
            <a:xfrm flipH="1" flipV="1">
              <a:off x="2774869" y="3227826"/>
              <a:ext cx="1588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3"/>
              <a:endCxn id="116" idx="0"/>
            </p:cNvCxnSpPr>
            <p:nvPr/>
          </p:nvCxnSpPr>
          <p:spPr>
            <a:xfrm>
              <a:off x="2876491" y="3435735"/>
              <a:ext cx="1201995" cy="133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3875242" y="3569051"/>
              <a:ext cx="408074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72" y="42038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1"/>
              <a:endCxn id="96" idx="0"/>
            </p:cNvCxnSpPr>
            <p:nvPr/>
          </p:nvCxnSpPr>
          <p:spPr>
            <a:xfrm flipH="1">
              <a:off x="3024160" y="4303877"/>
              <a:ext cx="755812" cy="10046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0"/>
              <a:endCxn id="116" idx="4"/>
            </p:cNvCxnSpPr>
            <p:nvPr/>
          </p:nvCxnSpPr>
          <p:spPr>
            <a:xfrm flipV="1">
              <a:off x="3880005" y="3983284"/>
              <a:ext cx="198480" cy="2206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3"/>
              <a:endCxn id="106" idx="0"/>
            </p:cNvCxnSpPr>
            <p:nvPr/>
          </p:nvCxnSpPr>
          <p:spPr>
            <a:xfrm>
              <a:off x="4526257" y="4267374"/>
              <a:ext cx="374730" cy="20156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915509" y="4464174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23482" y="4986329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3" name="Straight Connector 122"/>
            <p:cNvCxnSpPr>
              <a:stCxn id="122" idx="1"/>
              <a:endCxn id="90" idx="0"/>
            </p:cNvCxnSpPr>
            <p:nvPr/>
          </p:nvCxnSpPr>
          <p:spPr>
            <a:xfrm flipH="1">
              <a:off x="507434" y="5086316"/>
              <a:ext cx="516048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2" idx="0"/>
              <a:endCxn id="121" idx="4"/>
            </p:cNvCxnSpPr>
            <p:nvPr/>
          </p:nvCxnSpPr>
          <p:spPr>
            <a:xfrm flipH="1" flipV="1">
              <a:off x="1120340" y="487840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2" idx="3"/>
              <a:endCxn id="93" idx="0"/>
            </p:cNvCxnSpPr>
            <p:nvPr/>
          </p:nvCxnSpPr>
          <p:spPr>
            <a:xfrm>
              <a:off x="1223550" y="5086316"/>
              <a:ext cx="531926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324601" y="4167387"/>
              <a:ext cx="201656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3" name="Straight Connector 52"/>
            <p:cNvCxnSpPr>
              <a:stCxn id="48" idx="0"/>
              <a:endCxn id="116" idx="4"/>
            </p:cNvCxnSpPr>
            <p:nvPr/>
          </p:nvCxnSpPr>
          <p:spPr>
            <a:xfrm flipH="1" flipV="1">
              <a:off x="4078486" y="3983284"/>
              <a:ext cx="346149" cy="1841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reeform 72"/>
          <p:cNvSpPr>
            <a:spLocks/>
          </p:cNvSpPr>
          <p:nvPr/>
        </p:nvSpPr>
        <p:spPr bwMode="auto">
          <a:xfrm>
            <a:off x="2230438" y="2803525"/>
            <a:ext cx="1044575" cy="500063"/>
          </a:xfrm>
          <a:custGeom>
            <a:avLst/>
            <a:gdLst>
              <a:gd name="T0" fmla="*/ 97676 w 658"/>
              <a:gd name="T1" fmla="*/ 2032390 h 315"/>
              <a:gd name="T2" fmla="*/ 88194 w 658"/>
              <a:gd name="T3" fmla="*/ 402460 h 315"/>
              <a:gd name="T4" fmla="*/ 1036343 w 658"/>
              <a:gd name="T5" fmla="*/ 193980 h 315"/>
              <a:gd name="T6" fmla="*/ 2231010 w 658"/>
              <a:gd name="T7" fmla="*/ 137122 h 315"/>
              <a:gd name="T8" fmla="*/ 2382714 w 658"/>
              <a:gd name="T9" fmla="*/ 210820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8" h="315">
                <a:moveTo>
                  <a:pt x="0" y="0"/>
                </a:moveTo>
                <a:cubicBezTo>
                  <a:pt x="20" y="43"/>
                  <a:pt x="34" y="214"/>
                  <a:pt x="120" y="259"/>
                </a:cubicBezTo>
                <a:cubicBezTo>
                  <a:pt x="206" y="304"/>
                  <a:pt x="429" y="315"/>
                  <a:pt x="519" y="272"/>
                </a:cubicBezTo>
                <a:cubicBezTo>
                  <a:pt x="609" y="229"/>
                  <a:pt x="629" y="57"/>
                  <a:pt x="658" y="0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4740" name="Line 52"/>
          <p:cNvSpPr>
            <a:spLocks noChangeShapeType="1"/>
          </p:cNvSpPr>
          <p:nvPr/>
        </p:nvSpPr>
        <p:spPr bwMode="auto">
          <a:xfrm>
            <a:off x="3403600" y="3227388"/>
            <a:ext cx="606425" cy="49212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72"/>
          <p:cNvSpPr>
            <a:spLocks/>
          </p:cNvSpPr>
          <p:nvPr/>
        </p:nvSpPr>
        <p:spPr bwMode="auto">
          <a:xfrm>
            <a:off x="2641600" y="2722563"/>
            <a:ext cx="1025525" cy="4137025"/>
          </a:xfrm>
          <a:custGeom>
            <a:avLst/>
            <a:gdLst>
              <a:gd name="T0" fmla="*/ 97676 w 646"/>
              <a:gd name="T1" fmla="*/ 2032390 h 2606"/>
              <a:gd name="T2" fmla="*/ 88194 w 646"/>
              <a:gd name="T3" fmla="*/ 402460 h 2606"/>
              <a:gd name="T4" fmla="*/ 1036343 w 646"/>
              <a:gd name="T5" fmla="*/ 193980 h 2606"/>
              <a:gd name="T6" fmla="*/ 2231010 w 646"/>
              <a:gd name="T7" fmla="*/ 137122 h 2606"/>
              <a:gd name="T8" fmla="*/ 2382714 w 646"/>
              <a:gd name="T9" fmla="*/ 2108200 h 2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6" h="2606">
                <a:moveTo>
                  <a:pt x="646" y="0"/>
                </a:moveTo>
                <a:cubicBezTo>
                  <a:pt x="555" y="187"/>
                  <a:pt x="204" y="693"/>
                  <a:pt x="102" y="1127"/>
                </a:cubicBezTo>
                <a:cubicBezTo>
                  <a:pt x="0" y="1561"/>
                  <a:pt x="46" y="2298"/>
                  <a:pt x="31" y="2606"/>
                </a:cubicBezTo>
              </a:path>
            </a:pathLst>
          </a:custGeom>
          <a:noFill/>
          <a:ln w="28575" cap="flat" cmpd="sng" algn="ctr">
            <a:solidFill>
              <a:srgbClr val="84AA33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72"/>
          <p:cNvSpPr/>
          <p:nvPr/>
        </p:nvSpPr>
        <p:spPr>
          <a:xfrm>
            <a:off x="-387350" y="3983038"/>
            <a:ext cx="2940050" cy="3030537"/>
          </a:xfrm>
          <a:custGeom>
            <a:avLst/>
            <a:gdLst>
              <a:gd name="connsiteX0" fmla="*/ 97641 w 2393096"/>
              <a:gd name="connsiteY0" fmla="*/ 2032593 h 2108411"/>
              <a:gd name="connsiteX1" fmla="*/ 88163 w 2393096"/>
              <a:gd name="connsiteY1" fmla="*/ 402500 h 2108411"/>
              <a:gd name="connsiteX2" fmla="*/ 1035973 w 2393096"/>
              <a:gd name="connsiteY2" fmla="*/ 193999 h 2108411"/>
              <a:gd name="connsiteX3" fmla="*/ 2230214 w 2393096"/>
              <a:gd name="connsiteY3" fmla="*/ 137136 h 2108411"/>
              <a:gd name="connsiteX4" fmla="*/ 2381864 w 2393096"/>
              <a:gd name="connsiteY4" fmla="*/ 2108411 h 210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096" h="2108411">
                <a:moveTo>
                  <a:pt x="97641" y="2032593"/>
                </a:moveTo>
                <a:cubicBezTo>
                  <a:pt x="14707" y="1370762"/>
                  <a:pt x="-68226" y="708932"/>
                  <a:pt x="88163" y="402500"/>
                </a:cubicBezTo>
                <a:cubicBezTo>
                  <a:pt x="244552" y="96068"/>
                  <a:pt x="678965" y="238226"/>
                  <a:pt x="1035973" y="193999"/>
                </a:cubicBezTo>
                <a:cubicBezTo>
                  <a:pt x="1392981" y="149772"/>
                  <a:pt x="2005899" y="-181933"/>
                  <a:pt x="2230214" y="137136"/>
                </a:cubicBezTo>
                <a:cubicBezTo>
                  <a:pt x="2454529" y="456205"/>
                  <a:pt x="2381864" y="2108411"/>
                  <a:pt x="2381864" y="2108411"/>
                </a:cubicBezTo>
              </a:path>
            </a:pathLst>
          </a:cu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5099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24" name="Group 196"/>
          <p:cNvGrpSpPr>
            <a:grpSpLocks/>
          </p:cNvGrpSpPr>
          <p:nvPr/>
        </p:nvGrpSpPr>
        <p:grpSpPr bwMode="auto">
          <a:xfrm>
            <a:off x="1128713" y="2763838"/>
            <a:ext cx="6210300" cy="841375"/>
            <a:chOff x="711" y="2875"/>
            <a:chExt cx="3912" cy="530"/>
          </a:xfrm>
        </p:grpSpPr>
        <p:grpSp>
          <p:nvGrpSpPr>
            <p:cNvPr id="41065" name="Group 274"/>
            <p:cNvGrpSpPr>
              <a:grpSpLocks/>
            </p:cNvGrpSpPr>
            <p:nvPr/>
          </p:nvGrpSpPr>
          <p:grpSpPr bwMode="auto">
            <a:xfrm>
              <a:off x="711" y="2909"/>
              <a:ext cx="3912" cy="496"/>
              <a:chOff x="1109405" y="2058552"/>
              <a:chExt cx="6209145" cy="786974"/>
            </a:xfrm>
          </p:grpSpPr>
          <p:sp>
            <p:nvSpPr>
              <p:cNvPr id="276" name="Oval 275"/>
              <p:cNvSpPr/>
              <p:nvPr/>
            </p:nvSpPr>
            <p:spPr>
              <a:xfrm>
                <a:off x="2263302" y="2060138"/>
                <a:ext cx="360296" cy="364927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3364822" y="2060138"/>
                <a:ext cx="360296" cy="364927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4482215" y="2058552"/>
                <a:ext cx="360296" cy="364927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v</a:t>
                </a: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5588497" y="2060138"/>
                <a:ext cx="360295" cy="364927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d</a:t>
                </a: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688429" y="2058552"/>
                <a:ext cx="360296" cy="364927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41072" name="TextBox 280"/>
              <p:cNvSpPr txBox="1">
                <a:spLocks noChangeArrowheads="1"/>
              </p:cNvSpPr>
              <p:nvPr/>
            </p:nvSpPr>
            <p:spPr bwMode="auto">
              <a:xfrm>
                <a:off x="1109405" y="2212456"/>
                <a:ext cx="963433" cy="363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rgbClr val="475A8D"/>
                    </a:solidFill>
                    <a:latin typeface="Candara" pitchFamily="34" charset="0"/>
                  </a:rPr>
                  <a:t>Sample 2:</a:t>
                </a:r>
              </a:p>
            </p:txBody>
          </p:sp>
          <p:grpSp>
            <p:nvGrpSpPr>
              <p:cNvPr id="41073" name="Group 281"/>
              <p:cNvGrpSpPr>
                <a:grpSpLocks/>
              </p:cNvGrpSpPr>
              <p:nvPr/>
            </p:nvGrpSpPr>
            <p:grpSpPr bwMode="auto">
              <a:xfrm>
                <a:off x="1967849" y="2496632"/>
                <a:ext cx="5350701" cy="246041"/>
                <a:chOff x="492120" y="3950977"/>
                <a:chExt cx="8067290" cy="370958"/>
              </a:xfrm>
            </p:grpSpPr>
            <p:sp>
              <p:nvSpPr>
                <p:cNvPr id="41079" name="TextBox 287"/>
                <p:cNvSpPr txBox="1">
                  <a:spLocks noChangeArrowheads="1"/>
                </p:cNvSpPr>
                <p:nvPr/>
              </p:nvSpPr>
              <p:spPr bwMode="auto">
                <a:xfrm>
                  <a:off x="492120" y="3962637"/>
                  <a:ext cx="1330509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time</a:t>
                  </a:r>
                </a:p>
              </p:txBody>
            </p:sp>
            <p:sp>
              <p:nvSpPr>
                <p:cNvPr id="41080" name="TextBox 288"/>
                <p:cNvSpPr txBox="1">
                  <a:spLocks noChangeArrowheads="1"/>
                </p:cNvSpPr>
                <p:nvPr/>
              </p:nvSpPr>
              <p:spPr bwMode="auto">
                <a:xfrm>
                  <a:off x="3769260" y="395097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like</a:t>
                  </a:r>
                </a:p>
              </p:txBody>
            </p:sp>
            <p:sp>
              <p:nvSpPr>
                <p:cNvPr id="41081" name="TextBox 289"/>
                <p:cNvSpPr txBox="1">
                  <a:spLocks noChangeArrowheads="1"/>
                </p:cNvSpPr>
                <p:nvPr/>
              </p:nvSpPr>
              <p:spPr bwMode="auto">
                <a:xfrm>
                  <a:off x="2084801" y="3957332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flies</a:t>
                  </a:r>
                </a:p>
              </p:txBody>
            </p:sp>
            <p:sp>
              <p:nvSpPr>
                <p:cNvPr id="41082" name="TextBox 290"/>
                <p:cNvSpPr txBox="1">
                  <a:spLocks noChangeArrowheads="1"/>
                </p:cNvSpPr>
                <p:nvPr/>
              </p:nvSpPr>
              <p:spPr bwMode="auto">
                <a:xfrm>
                  <a:off x="5446910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an</a:t>
                  </a:r>
                </a:p>
              </p:txBody>
            </p:sp>
            <p:sp>
              <p:nvSpPr>
                <p:cNvPr id="41083" name="TextBox 291"/>
                <p:cNvSpPr txBox="1">
                  <a:spLocks noChangeArrowheads="1"/>
                </p:cNvSpPr>
                <p:nvPr/>
              </p:nvSpPr>
              <p:spPr bwMode="auto">
                <a:xfrm>
                  <a:off x="7108264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arrow</a:t>
                  </a:r>
                </a:p>
              </p:txBody>
            </p:sp>
          </p:grpSp>
          <p:sp>
            <p:nvSpPr>
              <p:cNvPr id="283" name="Oval 282"/>
              <p:cNvSpPr/>
              <p:nvPr/>
            </p:nvSpPr>
            <p:spPr>
              <a:xfrm>
                <a:off x="2236320" y="2480599"/>
                <a:ext cx="360295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3336253" y="2480599"/>
                <a:ext cx="360296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4453645" y="2479011"/>
                <a:ext cx="360296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559927" y="2480599"/>
                <a:ext cx="360295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6661447" y="2479011"/>
                <a:ext cx="360295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</p:grpSp>
        <p:sp>
          <p:nvSpPr>
            <p:cNvPr id="2" name="TextBox 273"/>
            <p:cNvSpPr txBox="1"/>
            <p:nvPr/>
          </p:nvSpPr>
          <p:spPr>
            <a:xfrm>
              <a:off x="711" y="2875"/>
              <a:ext cx="3840" cy="52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475A8D"/>
                </a:solidFill>
                <a:latin typeface="Candara" pitchFamily="34" charset="0"/>
              </a:endParaRPr>
            </a:p>
          </p:txBody>
        </p: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Sampling from a Joint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5C1AC-3F6C-4163-AEBF-7557DCBE3682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974725" y="5613400"/>
            <a:ext cx="6405563" cy="1319213"/>
            <a:chOff x="-52204" y="4959662"/>
            <a:chExt cx="8695396" cy="1791575"/>
          </a:xfrm>
        </p:grpSpPr>
        <p:grpSp>
          <p:nvGrpSpPr>
            <p:cNvPr id="41026" name="Group 106"/>
            <p:cNvGrpSpPr>
              <a:grpSpLocks/>
            </p:cNvGrpSpPr>
            <p:nvPr/>
          </p:nvGrpSpPr>
          <p:grpSpPr bwMode="auto">
            <a:xfrm>
              <a:off x="316783" y="4959662"/>
              <a:ext cx="8326409" cy="1791575"/>
              <a:chOff x="322637" y="2351147"/>
              <a:chExt cx="8326409" cy="1791575"/>
            </a:xfrm>
          </p:grpSpPr>
          <p:grpSp>
            <p:nvGrpSpPr>
              <p:cNvPr id="41028" name="Group 113"/>
              <p:cNvGrpSpPr>
                <a:grpSpLocks/>
              </p:cNvGrpSpPr>
              <p:nvPr/>
            </p:nvGrpSpPr>
            <p:grpSpPr bwMode="auto">
              <a:xfrm>
                <a:off x="1388485" y="3808860"/>
                <a:ext cx="7260561" cy="333862"/>
                <a:chOff x="492120" y="3950977"/>
                <a:chExt cx="8067290" cy="370958"/>
              </a:xfrm>
            </p:grpSpPr>
            <p:sp>
              <p:nvSpPr>
                <p:cNvPr id="41060" name="TextBox 152"/>
                <p:cNvSpPr txBox="1">
                  <a:spLocks noChangeArrowheads="1"/>
                </p:cNvSpPr>
                <p:nvPr/>
              </p:nvSpPr>
              <p:spPr bwMode="auto">
                <a:xfrm>
                  <a:off x="492120" y="3962637"/>
                  <a:ext cx="1330509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1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1061" name="TextBox 153"/>
                <p:cNvSpPr txBox="1">
                  <a:spLocks noChangeArrowheads="1"/>
                </p:cNvSpPr>
                <p:nvPr/>
              </p:nvSpPr>
              <p:spPr bwMode="auto">
                <a:xfrm>
                  <a:off x="3769260" y="395097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1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1062" name="TextBox 154"/>
                <p:cNvSpPr txBox="1">
                  <a:spLocks noChangeArrowheads="1"/>
                </p:cNvSpPr>
                <p:nvPr/>
              </p:nvSpPr>
              <p:spPr bwMode="auto">
                <a:xfrm>
                  <a:off x="2084801" y="3957332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1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1063" name="TextBox 155"/>
                <p:cNvSpPr txBox="1">
                  <a:spLocks noChangeArrowheads="1"/>
                </p:cNvSpPr>
                <p:nvPr/>
              </p:nvSpPr>
              <p:spPr bwMode="auto">
                <a:xfrm>
                  <a:off x="5446910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1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1064" name="TextBox 156"/>
                <p:cNvSpPr txBox="1">
                  <a:spLocks noChangeArrowheads="1"/>
                </p:cNvSpPr>
                <p:nvPr/>
              </p:nvSpPr>
              <p:spPr bwMode="auto">
                <a:xfrm>
                  <a:off x="7108264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100">
                    <a:latin typeface="Rockwell"/>
                    <a:ea typeface="Rockwell"/>
                    <a:cs typeface="Rockwell"/>
                  </a:endParaRPr>
                </a:p>
              </p:txBody>
            </p:sp>
          </p:grpSp>
          <p:sp>
            <p:nvSpPr>
              <p:cNvPr id="122" name="Oval 121"/>
              <p:cNvSpPr/>
              <p:nvPr/>
            </p:nvSpPr>
            <p:spPr>
              <a:xfrm>
                <a:off x="1737984" y="3347185"/>
                <a:ext cx="487028" cy="49155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W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227085" y="3347185"/>
                <a:ext cx="487028" cy="49155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W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737734" y="3345029"/>
                <a:ext cx="484874" cy="49155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W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231144" y="3347185"/>
                <a:ext cx="487028" cy="49155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W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720244" y="3345029"/>
                <a:ext cx="487028" cy="49155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W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729365" y="2353304"/>
                <a:ext cx="484874" cy="49370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28" name="Straight Connector 127"/>
              <p:cNvCxnSpPr>
                <a:stCxn id="127" idx="4"/>
                <a:endCxn id="122" idx="0"/>
              </p:cNvCxnSpPr>
              <p:nvPr/>
            </p:nvCxnSpPr>
            <p:spPr>
              <a:xfrm>
                <a:off x="1972879" y="2847010"/>
                <a:ext cx="8620" cy="500175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7" idx="6"/>
                <a:endCxn id="131" idx="2"/>
              </p:cNvCxnSpPr>
              <p:nvPr/>
            </p:nvCxnSpPr>
            <p:spPr>
              <a:xfrm>
                <a:off x="2214238" y="2599079"/>
                <a:ext cx="1002071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/>
              <p:cNvSpPr/>
              <p:nvPr/>
            </p:nvSpPr>
            <p:spPr>
              <a:xfrm>
                <a:off x="2595671" y="2469724"/>
                <a:ext cx="239205" cy="23715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216309" y="2353304"/>
                <a:ext cx="487028" cy="49370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32" name="Straight Connector 131"/>
              <p:cNvCxnSpPr>
                <a:stCxn id="131" idx="4"/>
                <a:endCxn id="123" idx="0"/>
              </p:cNvCxnSpPr>
              <p:nvPr/>
            </p:nvCxnSpPr>
            <p:spPr>
              <a:xfrm>
                <a:off x="3459824" y="2847010"/>
                <a:ext cx="10774" cy="500175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1" idx="6"/>
                <a:endCxn id="135" idx="2"/>
              </p:cNvCxnSpPr>
              <p:nvPr/>
            </p:nvCxnSpPr>
            <p:spPr>
              <a:xfrm flipV="1">
                <a:off x="3703338" y="2596923"/>
                <a:ext cx="1023622" cy="2157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/>
              <p:cNvSpPr/>
              <p:nvPr/>
            </p:nvSpPr>
            <p:spPr>
              <a:xfrm>
                <a:off x="4084772" y="2469724"/>
                <a:ext cx="237049" cy="23715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726960" y="2351147"/>
                <a:ext cx="487028" cy="493708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36" name="Straight Connector 135"/>
              <p:cNvCxnSpPr>
                <a:stCxn id="135" idx="4"/>
                <a:endCxn id="124" idx="0"/>
              </p:cNvCxnSpPr>
              <p:nvPr/>
            </p:nvCxnSpPr>
            <p:spPr>
              <a:xfrm>
                <a:off x="4970473" y="2844855"/>
                <a:ext cx="10776" cy="500175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5" idx="6"/>
                <a:endCxn id="139" idx="2"/>
              </p:cNvCxnSpPr>
              <p:nvPr/>
            </p:nvCxnSpPr>
            <p:spPr>
              <a:xfrm>
                <a:off x="5213988" y="2596923"/>
                <a:ext cx="1008536" cy="2157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5593267" y="2465412"/>
                <a:ext cx="239203" cy="239307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222524" y="2353304"/>
                <a:ext cx="487028" cy="49370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40" name="Straight Connector 139"/>
              <p:cNvCxnSpPr>
                <a:stCxn id="139" idx="4"/>
                <a:endCxn id="125" idx="0"/>
              </p:cNvCxnSpPr>
              <p:nvPr/>
            </p:nvCxnSpPr>
            <p:spPr>
              <a:xfrm>
                <a:off x="6466038" y="2847010"/>
                <a:ext cx="8620" cy="500175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39" idx="6"/>
                <a:endCxn id="143" idx="2"/>
              </p:cNvCxnSpPr>
              <p:nvPr/>
            </p:nvCxnSpPr>
            <p:spPr>
              <a:xfrm flipV="1">
                <a:off x="6709553" y="2596923"/>
                <a:ext cx="999917" cy="2157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 141"/>
              <p:cNvSpPr/>
              <p:nvPr/>
            </p:nvSpPr>
            <p:spPr>
              <a:xfrm>
                <a:off x="7088831" y="2469724"/>
                <a:ext cx="239203" cy="23715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8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709469" y="2351147"/>
                <a:ext cx="487028" cy="493708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44" name="Straight Connector 143"/>
              <p:cNvCxnSpPr>
                <a:stCxn id="143" idx="4"/>
                <a:endCxn id="126" idx="0"/>
              </p:cNvCxnSpPr>
              <p:nvPr/>
            </p:nvCxnSpPr>
            <p:spPr>
              <a:xfrm>
                <a:off x="7952983" y="2844855"/>
                <a:ext cx="10776" cy="500175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Rectangle 144"/>
              <p:cNvSpPr/>
              <p:nvPr/>
            </p:nvSpPr>
            <p:spPr>
              <a:xfrm>
                <a:off x="1854354" y="2978522"/>
                <a:ext cx="239205" cy="239307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341299" y="2978522"/>
                <a:ext cx="239205" cy="239307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849794" y="2978522"/>
                <a:ext cx="239205" cy="239307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347514" y="2978522"/>
                <a:ext cx="239203" cy="239307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834459" y="2978522"/>
                <a:ext cx="239203" cy="239307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9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50" name="Straight Connector 149"/>
              <p:cNvCxnSpPr>
                <a:stCxn id="152" idx="6"/>
                <a:endCxn id="127" idx="2"/>
              </p:cNvCxnSpPr>
              <p:nvPr/>
            </p:nvCxnSpPr>
            <p:spPr>
              <a:xfrm>
                <a:off x="809183" y="2596923"/>
                <a:ext cx="920181" cy="2157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angle 150"/>
              <p:cNvSpPr/>
              <p:nvPr/>
            </p:nvSpPr>
            <p:spPr>
              <a:xfrm>
                <a:off x="1149672" y="2480503"/>
                <a:ext cx="239203" cy="239308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22155" y="2351147"/>
                <a:ext cx="487028" cy="493708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i="1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100" i="1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0</a:t>
                </a:r>
                <a:endPara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41027" name="TextBox 157"/>
            <p:cNvSpPr txBox="1">
              <a:spLocks noChangeArrowheads="1"/>
            </p:cNvSpPr>
            <p:nvPr/>
          </p:nvSpPr>
          <p:spPr bwMode="auto">
            <a:xfrm>
              <a:off x="-52204" y="5532684"/>
              <a:ext cx="1316384" cy="32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>
                  <a:latin typeface="Rockwell"/>
                  <a:ea typeface="Rockwell"/>
                  <a:cs typeface="Rockwell"/>
                </a:rPr>
                <a:t>&lt;START&gt;</a:t>
              </a:r>
            </a:p>
          </p:txBody>
        </p:sp>
      </p:grpSp>
      <p:grpSp>
        <p:nvGrpSpPr>
          <p:cNvPr id="22721" name="Group 193"/>
          <p:cNvGrpSpPr>
            <a:grpSpLocks/>
          </p:cNvGrpSpPr>
          <p:nvPr/>
        </p:nvGrpSpPr>
        <p:grpSpPr bwMode="auto">
          <a:xfrm>
            <a:off x="1100138" y="1892300"/>
            <a:ext cx="6208712" cy="838200"/>
            <a:chOff x="699" y="1200"/>
            <a:chExt cx="3911" cy="528"/>
          </a:xfrm>
        </p:grpSpPr>
        <p:grpSp>
          <p:nvGrpSpPr>
            <p:cNvPr id="41007" name="Group 8"/>
            <p:cNvGrpSpPr>
              <a:grpSpLocks/>
            </p:cNvGrpSpPr>
            <p:nvPr/>
          </p:nvGrpSpPr>
          <p:grpSpPr bwMode="auto">
            <a:xfrm>
              <a:off x="699" y="1226"/>
              <a:ext cx="3911" cy="495"/>
              <a:chOff x="1109405" y="2058552"/>
              <a:chExt cx="6209145" cy="786974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2263597" y="2060142"/>
                <a:ext cx="360388" cy="365664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63812" y="2060142"/>
                <a:ext cx="360387" cy="365664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v</a:t>
                </a: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481490" y="2058552"/>
                <a:ext cx="360387" cy="365664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p</a:t>
                </a: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88054" y="2060142"/>
                <a:ext cx="360388" cy="365664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d</a:t>
                </a: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688269" y="2058552"/>
                <a:ext cx="360387" cy="365664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109405" y="2212768"/>
                <a:ext cx="963679" cy="364074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6"/>
                    </a:solidFill>
                    <a:latin typeface="+mn-lt"/>
                    <a:cs typeface="+mn-cs"/>
                  </a:rPr>
                  <a:t>Sample 1:</a:t>
                </a:r>
              </a:p>
            </p:txBody>
          </p:sp>
          <p:grpSp>
            <p:nvGrpSpPr>
              <p:cNvPr id="41015" name="Group 192"/>
              <p:cNvGrpSpPr>
                <a:grpSpLocks/>
              </p:cNvGrpSpPr>
              <p:nvPr/>
            </p:nvGrpSpPr>
            <p:grpSpPr bwMode="auto">
              <a:xfrm>
                <a:off x="1967849" y="2496632"/>
                <a:ext cx="5350701" cy="246041"/>
                <a:chOff x="492120" y="3950977"/>
                <a:chExt cx="8067290" cy="370958"/>
              </a:xfrm>
            </p:grpSpPr>
            <p:sp>
              <p:nvSpPr>
                <p:cNvPr id="41021" name="TextBox 193"/>
                <p:cNvSpPr txBox="1">
                  <a:spLocks noChangeArrowheads="1"/>
                </p:cNvSpPr>
                <p:nvPr/>
              </p:nvSpPr>
              <p:spPr bwMode="auto">
                <a:xfrm>
                  <a:off x="492120" y="3962637"/>
                  <a:ext cx="1330509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time</a:t>
                  </a:r>
                </a:p>
              </p:txBody>
            </p:sp>
            <p:sp>
              <p:nvSpPr>
                <p:cNvPr id="41022" name="TextBox 194"/>
                <p:cNvSpPr txBox="1">
                  <a:spLocks noChangeArrowheads="1"/>
                </p:cNvSpPr>
                <p:nvPr/>
              </p:nvSpPr>
              <p:spPr bwMode="auto">
                <a:xfrm>
                  <a:off x="3769260" y="395097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like</a:t>
                  </a:r>
                </a:p>
              </p:txBody>
            </p:sp>
            <p:sp>
              <p:nvSpPr>
                <p:cNvPr id="41023" name="TextBox 195"/>
                <p:cNvSpPr txBox="1">
                  <a:spLocks noChangeArrowheads="1"/>
                </p:cNvSpPr>
                <p:nvPr/>
              </p:nvSpPr>
              <p:spPr bwMode="auto">
                <a:xfrm>
                  <a:off x="2084801" y="3957332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flies</a:t>
                  </a:r>
                </a:p>
              </p:txBody>
            </p:sp>
            <p:sp>
              <p:nvSpPr>
                <p:cNvPr id="41024" name="TextBox 196"/>
                <p:cNvSpPr txBox="1">
                  <a:spLocks noChangeArrowheads="1"/>
                </p:cNvSpPr>
                <p:nvPr/>
              </p:nvSpPr>
              <p:spPr bwMode="auto">
                <a:xfrm>
                  <a:off x="5446910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an</a:t>
                  </a:r>
                </a:p>
              </p:txBody>
            </p:sp>
            <p:sp>
              <p:nvSpPr>
                <p:cNvPr id="41025" name="TextBox 197"/>
                <p:cNvSpPr txBox="1">
                  <a:spLocks noChangeArrowheads="1"/>
                </p:cNvSpPr>
                <p:nvPr/>
              </p:nvSpPr>
              <p:spPr bwMode="auto">
                <a:xfrm>
                  <a:off x="7108264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arrow</a:t>
                  </a:r>
                </a:p>
              </p:txBody>
            </p:sp>
          </p:grpSp>
          <p:sp>
            <p:nvSpPr>
              <p:cNvPr id="199" name="Oval 198"/>
              <p:cNvSpPr/>
              <p:nvPr/>
            </p:nvSpPr>
            <p:spPr>
              <a:xfrm>
                <a:off x="2235020" y="2479862"/>
                <a:ext cx="360388" cy="365664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3336822" y="2479862"/>
                <a:ext cx="360388" cy="365664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4454500" y="2478271"/>
                <a:ext cx="360388" cy="365664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5561065" y="2479862"/>
                <a:ext cx="358800" cy="365664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6661279" y="2478271"/>
                <a:ext cx="360388" cy="365664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</p:grpSp>
        <p:sp>
          <p:nvSpPr>
            <p:cNvPr id="3" name="TextBox 273"/>
            <p:cNvSpPr txBox="1"/>
            <p:nvPr/>
          </p:nvSpPr>
          <p:spPr>
            <a:xfrm>
              <a:off x="720" y="1200"/>
              <a:ext cx="3840" cy="52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475A8D"/>
                </a:solidFill>
                <a:latin typeface="Candara" pitchFamily="34" charset="0"/>
              </a:endParaRPr>
            </a:p>
          </p:txBody>
        </p:sp>
      </p:grpSp>
      <p:grpSp>
        <p:nvGrpSpPr>
          <p:cNvPr id="22722" name="Group 194"/>
          <p:cNvGrpSpPr>
            <a:grpSpLocks/>
          </p:cNvGrpSpPr>
          <p:nvPr/>
        </p:nvGrpSpPr>
        <p:grpSpPr bwMode="auto">
          <a:xfrm>
            <a:off x="1127125" y="4557713"/>
            <a:ext cx="6210300" cy="839787"/>
            <a:chOff x="710" y="1743"/>
            <a:chExt cx="3912" cy="529"/>
          </a:xfrm>
        </p:grpSpPr>
        <p:grpSp>
          <p:nvGrpSpPr>
            <p:cNvPr id="40988" name="Group 238"/>
            <p:cNvGrpSpPr>
              <a:grpSpLocks/>
            </p:cNvGrpSpPr>
            <p:nvPr/>
          </p:nvGrpSpPr>
          <p:grpSpPr bwMode="auto">
            <a:xfrm>
              <a:off x="710" y="1776"/>
              <a:ext cx="3912" cy="496"/>
              <a:chOff x="1109405" y="2058552"/>
              <a:chExt cx="6209145" cy="786974"/>
            </a:xfrm>
          </p:grpSpPr>
          <p:sp>
            <p:nvSpPr>
              <p:cNvPr id="240" name="Oval 239"/>
              <p:cNvSpPr/>
              <p:nvPr/>
            </p:nvSpPr>
            <p:spPr>
              <a:xfrm>
                <a:off x="2263303" y="2060139"/>
                <a:ext cx="360295" cy="364927"/>
              </a:xfrm>
              <a:prstGeom prst="ellipse">
                <a:avLst/>
              </a:prstGeom>
              <a:solidFill>
                <a:schemeClr val="accent3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p</a:t>
                </a: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364823" y="2060139"/>
                <a:ext cx="360295" cy="364927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482216" y="2058552"/>
                <a:ext cx="360295" cy="364927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588497" y="2060139"/>
                <a:ext cx="360296" cy="364927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v</a:t>
                </a: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688430" y="2058552"/>
                <a:ext cx="360295" cy="364927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v</a:t>
                </a:r>
              </a:p>
            </p:txBody>
          </p:sp>
          <p:sp>
            <p:nvSpPr>
              <p:cNvPr id="40995" name="TextBox 244"/>
              <p:cNvSpPr txBox="1">
                <a:spLocks noChangeArrowheads="1"/>
              </p:cNvSpPr>
              <p:nvPr/>
            </p:nvSpPr>
            <p:spPr bwMode="auto">
              <a:xfrm>
                <a:off x="1109405" y="2212457"/>
                <a:ext cx="963434" cy="363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rgbClr val="475A8D"/>
                    </a:solidFill>
                    <a:latin typeface="Candara" pitchFamily="34" charset="0"/>
                  </a:rPr>
                  <a:t>Sample 4:</a:t>
                </a:r>
              </a:p>
            </p:txBody>
          </p:sp>
          <p:grpSp>
            <p:nvGrpSpPr>
              <p:cNvPr id="40996" name="Group 245"/>
              <p:cNvGrpSpPr>
                <a:grpSpLocks/>
              </p:cNvGrpSpPr>
              <p:nvPr/>
            </p:nvGrpSpPr>
            <p:grpSpPr bwMode="auto">
              <a:xfrm>
                <a:off x="1967849" y="2496632"/>
                <a:ext cx="5350701" cy="246041"/>
                <a:chOff x="492120" y="3950977"/>
                <a:chExt cx="8067290" cy="370958"/>
              </a:xfrm>
            </p:grpSpPr>
            <p:sp>
              <p:nvSpPr>
                <p:cNvPr id="41002" name="TextBox 251"/>
                <p:cNvSpPr txBox="1">
                  <a:spLocks noChangeArrowheads="1"/>
                </p:cNvSpPr>
                <p:nvPr/>
              </p:nvSpPr>
              <p:spPr bwMode="auto">
                <a:xfrm>
                  <a:off x="492120" y="3962637"/>
                  <a:ext cx="1330509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with</a:t>
                  </a:r>
                </a:p>
              </p:txBody>
            </p:sp>
            <p:sp>
              <p:nvSpPr>
                <p:cNvPr id="41003" name="TextBox 252"/>
                <p:cNvSpPr txBox="1">
                  <a:spLocks noChangeArrowheads="1"/>
                </p:cNvSpPr>
                <p:nvPr/>
              </p:nvSpPr>
              <p:spPr bwMode="auto">
                <a:xfrm>
                  <a:off x="3769260" y="395097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you</a:t>
                  </a:r>
                </a:p>
              </p:txBody>
            </p:sp>
            <p:sp>
              <p:nvSpPr>
                <p:cNvPr id="41004" name="TextBox 253"/>
                <p:cNvSpPr txBox="1">
                  <a:spLocks noChangeArrowheads="1"/>
                </p:cNvSpPr>
                <p:nvPr/>
              </p:nvSpPr>
              <p:spPr bwMode="auto">
                <a:xfrm>
                  <a:off x="2084801" y="3957332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time</a:t>
                  </a:r>
                </a:p>
              </p:txBody>
            </p:sp>
            <p:sp>
              <p:nvSpPr>
                <p:cNvPr id="41005" name="TextBox 254"/>
                <p:cNvSpPr txBox="1">
                  <a:spLocks noChangeArrowheads="1"/>
                </p:cNvSpPr>
                <p:nvPr/>
              </p:nvSpPr>
              <p:spPr bwMode="auto">
                <a:xfrm>
                  <a:off x="5446910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will</a:t>
                  </a:r>
                </a:p>
              </p:txBody>
            </p:sp>
            <p:sp>
              <p:nvSpPr>
                <p:cNvPr id="41006" name="TextBox 255"/>
                <p:cNvSpPr txBox="1">
                  <a:spLocks noChangeArrowheads="1"/>
                </p:cNvSpPr>
                <p:nvPr/>
              </p:nvSpPr>
              <p:spPr bwMode="auto">
                <a:xfrm>
                  <a:off x="7108264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see</a:t>
                  </a:r>
                </a:p>
              </p:txBody>
            </p:sp>
          </p:grpSp>
          <p:sp>
            <p:nvSpPr>
              <p:cNvPr id="247" name="Oval 246"/>
              <p:cNvSpPr/>
              <p:nvPr/>
            </p:nvSpPr>
            <p:spPr>
              <a:xfrm>
                <a:off x="2236320" y="2480599"/>
                <a:ext cx="360296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336254" y="2480599"/>
                <a:ext cx="360295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4453646" y="2479012"/>
                <a:ext cx="360295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5559927" y="2480599"/>
                <a:ext cx="360296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661447" y="2479012"/>
                <a:ext cx="360296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</p:grpSp>
        <p:sp>
          <p:nvSpPr>
            <p:cNvPr id="5" name="TextBox 273"/>
            <p:cNvSpPr txBox="1"/>
            <p:nvPr/>
          </p:nvSpPr>
          <p:spPr>
            <a:xfrm>
              <a:off x="710" y="1743"/>
              <a:ext cx="3840" cy="52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475A8D"/>
                </a:solidFill>
                <a:latin typeface="Candara" pitchFamily="34" charset="0"/>
              </a:endParaRPr>
            </a:p>
          </p:txBody>
        </p:sp>
      </p:grpSp>
      <p:grpSp>
        <p:nvGrpSpPr>
          <p:cNvPr id="22723" name="Group 195"/>
          <p:cNvGrpSpPr>
            <a:grpSpLocks/>
          </p:cNvGrpSpPr>
          <p:nvPr/>
        </p:nvGrpSpPr>
        <p:grpSpPr bwMode="auto">
          <a:xfrm>
            <a:off x="1109663" y="3663950"/>
            <a:ext cx="6208712" cy="838200"/>
            <a:chOff x="699" y="2308"/>
            <a:chExt cx="3911" cy="528"/>
          </a:xfrm>
        </p:grpSpPr>
        <p:grpSp>
          <p:nvGrpSpPr>
            <p:cNvPr id="40969" name="Group 220"/>
            <p:cNvGrpSpPr>
              <a:grpSpLocks/>
            </p:cNvGrpSpPr>
            <p:nvPr/>
          </p:nvGrpSpPr>
          <p:grpSpPr bwMode="auto">
            <a:xfrm>
              <a:off x="699" y="2340"/>
              <a:ext cx="3911" cy="496"/>
              <a:chOff x="1109405" y="2058552"/>
              <a:chExt cx="6209145" cy="786974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2263597" y="2060139"/>
                <a:ext cx="360388" cy="364927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363812" y="2060139"/>
                <a:ext cx="360387" cy="364927"/>
              </a:xfrm>
              <a:prstGeom prst="ellipse">
                <a:avLst/>
              </a:prstGeom>
              <a:solidFill>
                <a:schemeClr val="accent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v</a:t>
                </a: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4481490" y="2058552"/>
                <a:ext cx="360387" cy="364927"/>
              </a:xfrm>
              <a:prstGeom prst="ellipse">
                <a:avLst/>
              </a:prstGeom>
              <a:solidFill>
                <a:schemeClr val="accent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p</a:t>
                </a: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588054" y="2060139"/>
                <a:ext cx="360388" cy="364927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6688269" y="2058552"/>
                <a:ext cx="360387" cy="364927"/>
              </a:xfrm>
              <a:prstGeom prst="ellipse">
                <a:avLst/>
              </a:prstGeom>
              <a:solidFill>
                <a:schemeClr val="accent4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1109405" y="2212457"/>
                <a:ext cx="963679" cy="363340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6"/>
                    </a:solidFill>
                    <a:latin typeface="+mn-lt"/>
                    <a:cs typeface="+mn-cs"/>
                  </a:rPr>
                  <a:t>Sample 3:</a:t>
                </a:r>
              </a:p>
            </p:txBody>
          </p:sp>
          <p:grpSp>
            <p:nvGrpSpPr>
              <p:cNvPr id="40977" name="Group 227"/>
              <p:cNvGrpSpPr>
                <a:grpSpLocks/>
              </p:cNvGrpSpPr>
              <p:nvPr/>
            </p:nvGrpSpPr>
            <p:grpSpPr bwMode="auto">
              <a:xfrm>
                <a:off x="1967849" y="2496632"/>
                <a:ext cx="5350701" cy="246041"/>
                <a:chOff x="492120" y="3950977"/>
                <a:chExt cx="8067290" cy="370958"/>
              </a:xfrm>
            </p:grpSpPr>
            <p:sp>
              <p:nvSpPr>
                <p:cNvPr id="40983" name="TextBox 233"/>
                <p:cNvSpPr txBox="1">
                  <a:spLocks noChangeArrowheads="1"/>
                </p:cNvSpPr>
                <p:nvPr/>
              </p:nvSpPr>
              <p:spPr bwMode="auto">
                <a:xfrm>
                  <a:off x="492120" y="3962637"/>
                  <a:ext cx="1330509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flies</a:t>
                  </a:r>
                </a:p>
              </p:txBody>
            </p:sp>
            <p:sp>
              <p:nvSpPr>
                <p:cNvPr id="40984" name="TextBox 234"/>
                <p:cNvSpPr txBox="1">
                  <a:spLocks noChangeArrowheads="1"/>
                </p:cNvSpPr>
                <p:nvPr/>
              </p:nvSpPr>
              <p:spPr bwMode="auto">
                <a:xfrm>
                  <a:off x="3769260" y="395097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with</a:t>
                  </a:r>
                </a:p>
              </p:txBody>
            </p:sp>
            <p:sp>
              <p:nvSpPr>
                <p:cNvPr id="40985" name="TextBox 235"/>
                <p:cNvSpPr txBox="1">
                  <a:spLocks noChangeArrowheads="1"/>
                </p:cNvSpPr>
                <p:nvPr/>
              </p:nvSpPr>
              <p:spPr bwMode="auto">
                <a:xfrm>
                  <a:off x="2084801" y="3957332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fly</a:t>
                  </a:r>
                </a:p>
              </p:txBody>
            </p:sp>
            <p:sp>
              <p:nvSpPr>
                <p:cNvPr id="40986" name="TextBox 236"/>
                <p:cNvSpPr txBox="1">
                  <a:spLocks noChangeArrowheads="1"/>
                </p:cNvSpPr>
                <p:nvPr/>
              </p:nvSpPr>
              <p:spPr bwMode="auto">
                <a:xfrm>
                  <a:off x="5446910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their</a:t>
                  </a:r>
                </a:p>
              </p:txBody>
            </p:sp>
            <p:sp>
              <p:nvSpPr>
                <p:cNvPr id="40987" name="TextBox 237"/>
                <p:cNvSpPr txBox="1">
                  <a:spLocks noChangeArrowheads="1"/>
                </p:cNvSpPr>
                <p:nvPr/>
              </p:nvSpPr>
              <p:spPr bwMode="auto">
                <a:xfrm>
                  <a:off x="7108264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200">
                      <a:latin typeface="Rockwell"/>
                      <a:ea typeface="Rockwell"/>
                      <a:cs typeface="Rockwell"/>
                    </a:rPr>
                    <a:t>wings</a:t>
                  </a:r>
                </a:p>
              </p:txBody>
            </p:sp>
          </p:grpSp>
          <p:sp>
            <p:nvSpPr>
              <p:cNvPr id="229" name="Oval 228"/>
              <p:cNvSpPr/>
              <p:nvPr/>
            </p:nvSpPr>
            <p:spPr>
              <a:xfrm>
                <a:off x="2235020" y="2480599"/>
                <a:ext cx="360388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336822" y="2480599"/>
                <a:ext cx="360388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4454500" y="2479012"/>
                <a:ext cx="360388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5561065" y="2480599"/>
                <a:ext cx="358800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6661279" y="2479012"/>
                <a:ext cx="360388" cy="36492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tx1"/>
                  </a:solidFill>
                  <a:latin typeface="Rockwell"/>
                  <a:cs typeface="Rockwell"/>
                </a:endParaRPr>
              </a:p>
            </p:txBody>
          </p:sp>
        </p:grpSp>
        <p:sp>
          <p:nvSpPr>
            <p:cNvPr id="274" name="TextBox 273"/>
            <p:cNvSpPr txBox="1"/>
            <p:nvPr/>
          </p:nvSpPr>
          <p:spPr>
            <a:xfrm>
              <a:off x="710" y="2308"/>
              <a:ext cx="3840" cy="52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475A8D"/>
                </a:solidFill>
                <a:latin typeface="Candara" pitchFamily="34" charset="0"/>
              </a:endParaRPr>
            </a:p>
          </p:txBody>
        </p:sp>
      </p:grpSp>
      <p:sp>
        <p:nvSpPr>
          <p:cNvPr id="121" name="Content Placeholder 2"/>
          <p:cNvSpPr txBox="1">
            <a:spLocks/>
          </p:cNvSpPr>
          <p:nvPr/>
        </p:nvSpPr>
        <p:spPr>
          <a:xfrm>
            <a:off x="447675" y="1120775"/>
            <a:ext cx="82296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>
                <a:latin typeface="Candara" pitchFamily="34" charset="0"/>
              </a:rPr>
              <a:t>A </a:t>
            </a:r>
            <a:r>
              <a:rPr lang="en-US" sz="1600" b="1">
                <a:latin typeface="Candara" pitchFamily="34" charset="0"/>
              </a:rPr>
              <a:t>joint distribution </a:t>
            </a:r>
            <a:r>
              <a:rPr lang="en-US" sz="1600">
                <a:latin typeface="Candara" pitchFamily="34" charset="0"/>
              </a:rPr>
              <a:t>defines a probability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>
                <a:latin typeface="Candara" pitchFamily="34" charset="0"/>
              </a:rPr>
              <a:t>for each assignment of values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600">
                <a:latin typeface="Candara" pitchFamily="34" charset="0"/>
              </a:rPr>
              <a:t>to variables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Candara" pitchFamily="34" charset="0"/>
              </a:rPr>
              <a:t>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>
                <a:latin typeface="Candara" pitchFamily="34" charset="0"/>
              </a:rPr>
              <a:t>This gives the </a:t>
            </a:r>
            <a:r>
              <a:rPr lang="en-US" sz="1600" b="1">
                <a:latin typeface="Candara" pitchFamily="34" charset="0"/>
              </a:rPr>
              <a:t>proportion</a:t>
            </a:r>
            <a:r>
              <a:rPr lang="en-US" sz="1600">
                <a:latin typeface="Candara" pitchFamily="34" charset="0"/>
              </a:rPr>
              <a:t> of samples that will equal 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Candar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6721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925" y="977900"/>
            <a:ext cx="8510588" cy="173831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If you want the </a:t>
            </a:r>
            <a:r>
              <a:rPr lang="en-US" b="1" dirty="0"/>
              <a:t>marginal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r>
              <a:rPr lang="en-US" dirty="0"/>
              <a:t>has degree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/>
              <a:t>, you can think of that summation as a </a:t>
            </a:r>
            <a:r>
              <a:rPr lang="en-US" b="1" dirty="0"/>
              <a:t>product of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 </a:t>
            </a:r>
            <a:r>
              <a:rPr lang="en-US" b="1" dirty="0" err="1"/>
              <a:t>marginals</a:t>
            </a:r>
            <a:r>
              <a:rPr lang="en-US" dirty="0"/>
              <a:t> computed on smaller </a:t>
            </a:r>
            <a:r>
              <a:rPr lang="en-US" dirty="0" err="1"/>
              <a:t>subgraphs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Each </a:t>
            </a:r>
            <a:r>
              <a:rPr lang="en-US" dirty="0" err="1"/>
              <a:t>subgraph</a:t>
            </a:r>
            <a:r>
              <a:rPr lang="en-US" dirty="0"/>
              <a:t> is obtained by </a:t>
            </a:r>
            <a:r>
              <a:rPr lang="en-US" b="1" dirty="0"/>
              <a:t>cutting</a:t>
            </a:r>
            <a:r>
              <a:rPr lang="en-US" dirty="0"/>
              <a:t> some edge of the tree.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message-passing algorithm uses </a:t>
            </a:r>
            <a:r>
              <a:rPr lang="en-US" b="1" dirty="0"/>
              <a:t>dynamic programming</a:t>
            </a:r>
            <a:r>
              <a:rPr lang="en-US" dirty="0"/>
              <a:t> to compute the </a:t>
            </a:r>
            <a:r>
              <a:rPr lang="en-US" dirty="0" err="1"/>
              <a:t>marginals</a:t>
            </a:r>
            <a:r>
              <a:rPr lang="en-US" dirty="0"/>
              <a:t> on all such </a:t>
            </a:r>
            <a:r>
              <a:rPr lang="en-US" dirty="0" err="1"/>
              <a:t>subgraphs</a:t>
            </a:r>
            <a:r>
              <a:rPr lang="en-US" dirty="0"/>
              <a:t>, working from </a:t>
            </a:r>
            <a:r>
              <a:rPr lang="en-US" b="1" dirty="0"/>
              <a:t>smaller to bigger</a:t>
            </a:r>
            <a:r>
              <a:rPr lang="en-US" dirty="0"/>
              <a:t>.  So you can compute all the </a:t>
            </a:r>
            <a:r>
              <a:rPr lang="en-US" dirty="0" err="1"/>
              <a:t>marginals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AFF334-757E-4FA5-AC4B-3D642D0118E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06500" name="Group 104"/>
          <p:cNvGrpSpPr>
            <a:grpSpLocks/>
          </p:cNvGrpSpPr>
          <p:nvPr/>
        </p:nvGrpSpPr>
        <p:grpSpPr bwMode="auto">
          <a:xfrm>
            <a:off x="4763" y="6456363"/>
            <a:ext cx="6096000" cy="279400"/>
            <a:chOff x="492120" y="3950977"/>
            <a:chExt cx="8067290" cy="370958"/>
          </a:xfrm>
        </p:grpSpPr>
        <p:sp>
          <p:nvSpPr>
            <p:cNvPr id="106543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106544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106545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106546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106547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06501" name="Group 4"/>
          <p:cNvGrpSpPr>
            <a:grpSpLocks/>
          </p:cNvGrpSpPr>
          <p:nvPr/>
        </p:nvGrpSpPr>
        <p:grpSpPr bwMode="auto">
          <a:xfrm>
            <a:off x="303213" y="2813050"/>
            <a:ext cx="5429250" cy="3532188"/>
            <a:chOff x="302603" y="2813593"/>
            <a:chExt cx="5430412" cy="3531291"/>
          </a:xfrm>
        </p:grpSpPr>
        <p:sp>
          <p:nvSpPr>
            <p:cNvPr id="90" name="Oval 89"/>
            <p:cNvSpPr/>
            <p:nvPr/>
          </p:nvSpPr>
          <p:spPr>
            <a:xfrm>
              <a:off x="302603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5339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0" idx="4"/>
              <a:endCxn id="91" idx="0"/>
            </p:cNvCxnSpPr>
            <p:nvPr/>
          </p:nvCxnSpPr>
          <p:spPr>
            <a:xfrm>
              <a:off x="507434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552232" y="5310097"/>
              <a:ext cx="408075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4970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5" name="Straight Connector 94"/>
            <p:cNvCxnSpPr>
              <a:stCxn id="93" idx="4"/>
              <a:endCxn id="94" idx="0"/>
            </p:cNvCxnSpPr>
            <p:nvPr/>
          </p:nvCxnSpPr>
          <p:spPr>
            <a:xfrm>
              <a:off x="1755476" y="5724329"/>
              <a:ext cx="9527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19329" y="5308509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32066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96" idx="4"/>
              <a:endCxn id="97" idx="0"/>
            </p:cNvCxnSpPr>
            <p:nvPr/>
          </p:nvCxnSpPr>
          <p:spPr>
            <a:xfrm>
              <a:off x="3024160" y="5722742"/>
              <a:ext cx="7939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075310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88046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1" name="Straight Connector 100"/>
            <p:cNvCxnSpPr>
              <a:stCxn id="99" idx="4"/>
              <a:endCxn id="100" idx="0"/>
            </p:cNvCxnSpPr>
            <p:nvPr/>
          </p:nvCxnSpPr>
          <p:spPr>
            <a:xfrm>
              <a:off x="4280141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324940" y="5308509"/>
              <a:ext cx="408075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37677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4" name="Straight Connector 103"/>
            <p:cNvCxnSpPr>
              <a:stCxn id="102" idx="4"/>
              <a:endCxn id="103" idx="0"/>
            </p:cNvCxnSpPr>
            <p:nvPr/>
          </p:nvCxnSpPr>
          <p:spPr>
            <a:xfrm>
              <a:off x="5528183" y="5722742"/>
              <a:ext cx="9527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4696155" y="4468936"/>
              <a:ext cx="409663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04128" y="49910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Connector 107"/>
            <p:cNvCxnSpPr>
              <a:stCxn id="107" idx="1"/>
              <a:endCxn id="99" idx="0"/>
            </p:cNvCxnSpPr>
            <p:nvPr/>
          </p:nvCxnSpPr>
          <p:spPr>
            <a:xfrm flipH="1">
              <a:off x="4280141" y="5091077"/>
              <a:ext cx="523987" cy="2190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0"/>
              <a:endCxn id="106" idx="4"/>
            </p:cNvCxnSpPr>
            <p:nvPr/>
          </p:nvCxnSpPr>
          <p:spPr>
            <a:xfrm flipH="1" flipV="1">
              <a:off x="4900987" y="488316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3"/>
              <a:endCxn id="102" idx="0"/>
            </p:cNvCxnSpPr>
            <p:nvPr/>
          </p:nvCxnSpPr>
          <p:spPr>
            <a:xfrm>
              <a:off x="5004196" y="5091077"/>
              <a:ext cx="523987" cy="2174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2570038" y="2813593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76423" y="3335748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3" name="Straight Connector 112"/>
            <p:cNvCxnSpPr>
              <a:stCxn id="112" idx="1"/>
              <a:endCxn id="121" idx="0"/>
            </p:cNvCxnSpPr>
            <p:nvPr/>
          </p:nvCxnSpPr>
          <p:spPr>
            <a:xfrm flipH="1">
              <a:off x="1120340" y="3435735"/>
              <a:ext cx="1556083" cy="10284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  <a:endCxn id="111" idx="4"/>
            </p:cNvCxnSpPr>
            <p:nvPr/>
          </p:nvCxnSpPr>
          <p:spPr>
            <a:xfrm flipH="1" flipV="1">
              <a:off x="2774869" y="3227826"/>
              <a:ext cx="1588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3"/>
              <a:endCxn id="116" idx="0"/>
            </p:cNvCxnSpPr>
            <p:nvPr/>
          </p:nvCxnSpPr>
          <p:spPr>
            <a:xfrm>
              <a:off x="2876491" y="3435735"/>
              <a:ext cx="1201995" cy="133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3875242" y="3569051"/>
              <a:ext cx="408074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72" y="42038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1"/>
              <a:endCxn id="96" idx="0"/>
            </p:cNvCxnSpPr>
            <p:nvPr/>
          </p:nvCxnSpPr>
          <p:spPr>
            <a:xfrm flipH="1">
              <a:off x="3024160" y="4303877"/>
              <a:ext cx="755812" cy="10046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0"/>
              <a:endCxn id="116" idx="4"/>
            </p:cNvCxnSpPr>
            <p:nvPr/>
          </p:nvCxnSpPr>
          <p:spPr>
            <a:xfrm flipV="1">
              <a:off x="3880005" y="3983284"/>
              <a:ext cx="198480" cy="2206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3"/>
              <a:endCxn id="106" idx="0"/>
            </p:cNvCxnSpPr>
            <p:nvPr/>
          </p:nvCxnSpPr>
          <p:spPr>
            <a:xfrm>
              <a:off x="4526257" y="4267374"/>
              <a:ext cx="374730" cy="20156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915509" y="4464174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23482" y="4986329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3" name="Straight Connector 122"/>
            <p:cNvCxnSpPr>
              <a:stCxn id="122" idx="1"/>
              <a:endCxn id="90" idx="0"/>
            </p:cNvCxnSpPr>
            <p:nvPr/>
          </p:nvCxnSpPr>
          <p:spPr>
            <a:xfrm flipH="1">
              <a:off x="507434" y="5086316"/>
              <a:ext cx="516048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2" idx="0"/>
              <a:endCxn id="121" idx="4"/>
            </p:cNvCxnSpPr>
            <p:nvPr/>
          </p:nvCxnSpPr>
          <p:spPr>
            <a:xfrm flipH="1" flipV="1">
              <a:off x="1120340" y="487840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2" idx="3"/>
              <a:endCxn id="93" idx="0"/>
            </p:cNvCxnSpPr>
            <p:nvPr/>
          </p:nvCxnSpPr>
          <p:spPr>
            <a:xfrm>
              <a:off x="1223550" y="5086316"/>
              <a:ext cx="531926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324601" y="4167387"/>
              <a:ext cx="201656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3" name="Straight Connector 52"/>
            <p:cNvCxnSpPr>
              <a:stCxn id="48" idx="0"/>
              <a:endCxn id="116" idx="4"/>
            </p:cNvCxnSpPr>
            <p:nvPr/>
          </p:nvCxnSpPr>
          <p:spPr>
            <a:xfrm flipH="1" flipV="1">
              <a:off x="4078486" y="3983284"/>
              <a:ext cx="346149" cy="1841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762" name="Line 50"/>
          <p:cNvSpPr>
            <a:spLocks noChangeShapeType="1"/>
          </p:cNvSpPr>
          <p:nvPr/>
        </p:nvSpPr>
        <p:spPr bwMode="auto">
          <a:xfrm flipH="1">
            <a:off x="3581400" y="3962400"/>
            <a:ext cx="293688" cy="284163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2641600" y="2722563"/>
            <a:ext cx="1025525" cy="4137025"/>
          </a:xfrm>
          <a:custGeom>
            <a:avLst/>
            <a:gdLst>
              <a:gd name="T0" fmla="*/ 97676 w 646"/>
              <a:gd name="T1" fmla="*/ 2032390 h 2606"/>
              <a:gd name="T2" fmla="*/ 88194 w 646"/>
              <a:gd name="T3" fmla="*/ 402460 h 2606"/>
              <a:gd name="T4" fmla="*/ 1036343 w 646"/>
              <a:gd name="T5" fmla="*/ 193980 h 2606"/>
              <a:gd name="T6" fmla="*/ 2231010 w 646"/>
              <a:gd name="T7" fmla="*/ 137122 h 2606"/>
              <a:gd name="T8" fmla="*/ 2382714 w 646"/>
              <a:gd name="T9" fmla="*/ 2108200 h 2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6" h="2606">
                <a:moveTo>
                  <a:pt x="646" y="0"/>
                </a:moveTo>
                <a:cubicBezTo>
                  <a:pt x="555" y="187"/>
                  <a:pt x="204" y="693"/>
                  <a:pt x="102" y="1127"/>
                </a:cubicBezTo>
                <a:cubicBezTo>
                  <a:pt x="0" y="1561"/>
                  <a:pt x="46" y="2298"/>
                  <a:pt x="31" y="2606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3922713" y="4008438"/>
            <a:ext cx="2109787" cy="3173412"/>
          </a:xfrm>
          <a:custGeom>
            <a:avLst/>
            <a:gdLst>
              <a:gd name="T0" fmla="*/ 2109787 w 2110326"/>
              <a:gd name="T1" fmla="*/ 2697868 h 3174226"/>
              <a:gd name="T2" fmla="*/ 1729801 w 2110326"/>
              <a:gd name="T3" fmla="*/ 390056 h 3174226"/>
              <a:gd name="T4" fmla="*/ 413753 w 2110326"/>
              <a:gd name="T5" fmla="*/ 47128 h 3174226"/>
              <a:gd name="T6" fmla="*/ 423022 w 2110326"/>
              <a:gd name="T7" fmla="*/ 899813 h 3174226"/>
              <a:gd name="T8" fmla="*/ 5964 w 2110326"/>
              <a:gd name="T9" fmla="*/ 1428108 h 3174226"/>
              <a:gd name="T10" fmla="*/ 293270 w 2110326"/>
              <a:gd name="T11" fmla="*/ 3040796 h 3174226"/>
              <a:gd name="T12" fmla="*/ 1711265 w 2110326"/>
              <a:gd name="T13" fmla="*/ 3077869 h 3174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10326" h="3174226">
                <a:moveTo>
                  <a:pt x="2110326" y="2698560"/>
                </a:moveTo>
                <a:cubicBezTo>
                  <a:pt x="2061656" y="1765309"/>
                  <a:pt x="2012987" y="832059"/>
                  <a:pt x="1730243" y="390156"/>
                </a:cubicBezTo>
                <a:cubicBezTo>
                  <a:pt x="1447499" y="-51747"/>
                  <a:pt x="631711" y="-37841"/>
                  <a:pt x="413859" y="47140"/>
                </a:cubicBezTo>
                <a:cubicBezTo>
                  <a:pt x="196007" y="132121"/>
                  <a:pt x="491112" y="669822"/>
                  <a:pt x="423130" y="900044"/>
                </a:cubicBezTo>
                <a:cubicBezTo>
                  <a:pt x="355148" y="1130266"/>
                  <a:pt x="27597" y="1071552"/>
                  <a:pt x="5966" y="1428474"/>
                </a:cubicBezTo>
                <a:cubicBezTo>
                  <a:pt x="-15665" y="1785396"/>
                  <a:pt x="9056" y="2766545"/>
                  <a:pt x="293345" y="3041576"/>
                </a:cubicBezTo>
                <a:cubicBezTo>
                  <a:pt x="577634" y="3316607"/>
                  <a:pt x="1711702" y="3078659"/>
                  <a:pt x="1711702" y="3078659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72"/>
          <p:cNvSpPr>
            <a:spLocks/>
          </p:cNvSpPr>
          <p:nvPr/>
        </p:nvSpPr>
        <p:spPr bwMode="auto">
          <a:xfrm>
            <a:off x="2719388" y="3935413"/>
            <a:ext cx="1435100" cy="3076575"/>
          </a:xfrm>
          <a:custGeom>
            <a:avLst/>
            <a:gdLst>
              <a:gd name="T0" fmla="*/ 97676 w 904"/>
              <a:gd name="T1" fmla="*/ 2032390 h 1938"/>
              <a:gd name="T2" fmla="*/ 88194 w 904"/>
              <a:gd name="T3" fmla="*/ 402460 h 1938"/>
              <a:gd name="T4" fmla="*/ 1036343 w 904"/>
              <a:gd name="T5" fmla="*/ 193980 h 1938"/>
              <a:gd name="T6" fmla="*/ 2231010 w 904"/>
              <a:gd name="T7" fmla="*/ 137122 h 1938"/>
              <a:gd name="T8" fmla="*/ 2382714 w 904"/>
              <a:gd name="T9" fmla="*/ 2108200 h 19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4" h="1938">
                <a:moveTo>
                  <a:pt x="728" y="1842"/>
                </a:moveTo>
                <a:cubicBezTo>
                  <a:pt x="720" y="1708"/>
                  <a:pt x="655" y="1277"/>
                  <a:pt x="680" y="1040"/>
                </a:cubicBezTo>
                <a:cubicBezTo>
                  <a:pt x="705" y="803"/>
                  <a:pt x="849" y="580"/>
                  <a:pt x="876" y="420"/>
                </a:cubicBezTo>
                <a:cubicBezTo>
                  <a:pt x="903" y="260"/>
                  <a:pt x="904" y="134"/>
                  <a:pt x="844" y="78"/>
                </a:cubicBezTo>
                <a:cubicBezTo>
                  <a:pt x="784" y="22"/>
                  <a:pt x="644" y="0"/>
                  <a:pt x="515" y="85"/>
                </a:cubicBezTo>
                <a:cubicBezTo>
                  <a:pt x="386" y="170"/>
                  <a:pt x="144" y="282"/>
                  <a:pt x="72" y="591"/>
                </a:cubicBezTo>
                <a:cubicBezTo>
                  <a:pt x="0" y="900"/>
                  <a:pt x="78" y="1658"/>
                  <a:pt x="80" y="1938"/>
                </a:cubicBezTo>
              </a:path>
            </a:pathLst>
          </a:custGeom>
          <a:noFill/>
          <a:ln w="28575" cap="flat" cmpd="sng" algn="ctr">
            <a:solidFill>
              <a:srgbClr val="84AA33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6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925" y="977900"/>
            <a:ext cx="8510588" cy="173831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If you want the </a:t>
            </a:r>
            <a:r>
              <a:rPr lang="en-US" b="1" dirty="0"/>
              <a:t>marginal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r>
              <a:rPr lang="en-US" dirty="0"/>
              <a:t>has degree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/>
              <a:t>, you can think of that summation as a </a:t>
            </a:r>
            <a:r>
              <a:rPr lang="en-US" b="1" dirty="0"/>
              <a:t>product of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 </a:t>
            </a:r>
            <a:r>
              <a:rPr lang="en-US" b="1" dirty="0" err="1"/>
              <a:t>marginals</a:t>
            </a:r>
            <a:r>
              <a:rPr lang="en-US" dirty="0"/>
              <a:t> computed on smaller </a:t>
            </a:r>
            <a:r>
              <a:rPr lang="en-US" dirty="0" err="1"/>
              <a:t>subgraphs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Each </a:t>
            </a:r>
            <a:r>
              <a:rPr lang="en-US" dirty="0" err="1"/>
              <a:t>subgraph</a:t>
            </a:r>
            <a:r>
              <a:rPr lang="en-US" dirty="0"/>
              <a:t> is obtained by </a:t>
            </a:r>
            <a:r>
              <a:rPr lang="en-US" b="1" dirty="0"/>
              <a:t>cutting</a:t>
            </a:r>
            <a:r>
              <a:rPr lang="en-US" dirty="0"/>
              <a:t> some edge of the tree.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message-passing algorithm uses </a:t>
            </a:r>
            <a:r>
              <a:rPr lang="en-US" b="1" dirty="0"/>
              <a:t>dynamic programming</a:t>
            </a:r>
            <a:r>
              <a:rPr lang="en-US" dirty="0"/>
              <a:t> to compute the </a:t>
            </a:r>
            <a:r>
              <a:rPr lang="en-US" dirty="0" err="1"/>
              <a:t>marginals</a:t>
            </a:r>
            <a:r>
              <a:rPr lang="en-US" dirty="0"/>
              <a:t> on all such </a:t>
            </a:r>
            <a:r>
              <a:rPr lang="en-US" dirty="0" err="1"/>
              <a:t>subgraphs</a:t>
            </a:r>
            <a:r>
              <a:rPr lang="en-US" dirty="0"/>
              <a:t>, working from </a:t>
            </a:r>
            <a:r>
              <a:rPr lang="en-US" b="1" dirty="0"/>
              <a:t>smaller to bigger</a:t>
            </a:r>
            <a:r>
              <a:rPr lang="en-US" dirty="0"/>
              <a:t>.  So you can compute all the </a:t>
            </a:r>
            <a:r>
              <a:rPr lang="en-US" dirty="0" err="1"/>
              <a:t>marginals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75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Acyclic BP as Dynamic Programming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92F761-D4D4-41E3-A40E-341F57414BB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07524" name="Group 104"/>
          <p:cNvGrpSpPr>
            <a:grpSpLocks/>
          </p:cNvGrpSpPr>
          <p:nvPr/>
        </p:nvGrpSpPr>
        <p:grpSpPr bwMode="auto">
          <a:xfrm>
            <a:off x="4763" y="6456363"/>
            <a:ext cx="6096000" cy="279400"/>
            <a:chOff x="492120" y="3950977"/>
            <a:chExt cx="8067290" cy="370958"/>
          </a:xfrm>
        </p:grpSpPr>
        <p:sp>
          <p:nvSpPr>
            <p:cNvPr id="107566" name="TextBox 125"/>
            <p:cNvSpPr txBox="1">
              <a:spLocks noChangeArrowheads="1"/>
            </p:cNvSpPr>
            <p:nvPr/>
          </p:nvSpPr>
          <p:spPr bwMode="auto">
            <a:xfrm>
              <a:off x="492120" y="3962637"/>
              <a:ext cx="1330509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time</a:t>
              </a:r>
            </a:p>
          </p:txBody>
        </p:sp>
        <p:sp>
          <p:nvSpPr>
            <p:cNvPr id="107567" name="TextBox 126"/>
            <p:cNvSpPr txBox="1">
              <a:spLocks noChangeArrowheads="1"/>
            </p:cNvSpPr>
            <p:nvPr/>
          </p:nvSpPr>
          <p:spPr bwMode="auto">
            <a:xfrm>
              <a:off x="3769260" y="395097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like</a:t>
              </a:r>
            </a:p>
          </p:txBody>
        </p:sp>
        <p:sp>
          <p:nvSpPr>
            <p:cNvPr id="107568" name="TextBox 127"/>
            <p:cNvSpPr txBox="1">
              <a:spLocks noChangeArrowheads="1"/>
            </p:cNvSpPr>
            <p:nvPr/>
          </p:nvSpPr>
          <p:spPr bwMode="auto">
            <a:xfrm>
              <a:off x="2084801" y="3957332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flies</a:t>
              </a:r>
            </a:p>
          </p:txBody>
        </p:sp>
        <p:sp>
          <p:nvSpPr>
            <p:cNvPr id="107569" name="TextBox 128"/>
            <p:cNvSpPr txBox="1">
              <a:spLocks noChangeArrowheads="1"/>
            </p:cNvSpPr>
            <p:nvPr/>
          </p:nvSpPr>
          <p:spPr bwMode="auto">
            <a:xfrm>
              <a:off x="5446910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an</a:t>
              </a:r>
            </a:p>
          </p:txBody>
        </p:sp>
        <p:sp>
          <p:nvSpPr>
            <p:cNvPr id="107570" name="TextBox 129"/>
            <p:cNvSpPr txBox="1">
              <a:spLocks noChangeArrowheads="1"/>
            </p:cNvSpPr>
            <p:nvPr/>
          </p:nvSpPr>
          <p:spPr bwMode="auto">
            <a:xfrm>
              <a:off x="7108264" y="3962637"/>
              <a:ext cx="1451146" cy="359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100" dirty="0">
                  <a:latin typeface="Rockwell"/>
                  <a:ea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07525" name="Group 4"/>
          <p:cNvGrpSpPr>
            <a:grpSpLocks/>
          </p:cNvGrpSpPr>
          <p:nvPr/>
        </p:nvGrpSpPr>
        <p:grpSpPr bwMode="auto">
          <a:xfrm>
            <a:off x="303213" y="2813050"/>
            <a:ext cx="5429250" cy="3532188"/>
            <a:chOff x="302603" y="2813593"/>
            <a:chExt cx="5430412" cy="3531291"/>
          </a:xfrm>
        </p:grpSpPr>
        <p:sp>
          <p:nvSpPr>
            <p:cNvPr id="90" name="Oval 89"/>
            <p:cNvSpPr/>
            <p:nvPr/>
          </p:nvSpPr>
          <p:spPr>
            <a:xfrm>
              <a:off x="302603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5339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0" idx="4"/>
              <a:endCxn id="91" idx="0"/>
            </p:cNvCxnSpPr>
            <p:nvPr/>
          </p:nvCxnSpPr>
          <p:spPr>
            <a:xfrm>
              <a:off x="507434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552232" y="5310097"/>
              <a:ext cx="408075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4970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5" name="Straight Connector 94"/>
            <p:cNvCxnSpPr>
              <a:stCxn id="93" idx="4"/>
              <a:endCxn id="94" idx="0"/>
            </p:cNvCxnSpPr>
            <p:nvPr/>
          </p:nvCxnSpPr>
          <p:spPr>
            <a:xfrm>
              <a:off x="1755476" y="5724329"/>
              <a:ext cx="9527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19329" y="5308509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932066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8" name="Straight Connector 97"/>
            <p:cNvCxnSpPr>
              <a:stCxn id="96" idx="4"/>
              <a:endCxn id="97" idx="0"/>
            </p:cNvCxnSpPr>
            <p:nvPr/>
          </p:nvCxnSpPr>
          <p:spPr>
            <a:xfrm>
              <a:off x="3024160" y="5722742"/>
              <a:ext cx="7939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075310" y="5310097"/>
              <a:ext cx="408074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88046" y="614491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1" name="Straight Connector 100"/>
            <p:cNvCxnSpPr>
              <a:stCxn id="99" idx="4"/>
              <a:endCxn id="100" idx="0"/>
            </p:cNvCxnSpPr>
            <p:nvPr/>
          </p:nvCxnSpPr>
          <p:spPr>
            <a:xfrm>
              <a:off x="4280141" y="5724329"/>
              <a:ext cx="7940" cy="4205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324940" y="5308509"/>
              <a:ext cx="408075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37677" y="6143322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4" name="Straight Connector 103"/>
            <p:cNvCxnSpPr>
              <a:stCxn id="102" idx="4"/>
              <a:endCxn id="103" idx="0"/>
            </p:cNvCxnSpPr>
            <p:nvPr/>
          </p:nvCxnSpPr>
          <p:spPr>
            <a:xfrm>
              <a:off x="5528183" y="5722742"/>
              <a:ext cx="9527" cy="4205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4696155" y="4468936"/>
              <a:ext cx="409663" cy="41423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04128" y="49910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8" name="Straight Connector 107"/>
            <p:cNvCxnSpPr>
              <a:stCxn id="107" idx="1"/>
              <a:endCxn id="99" idx="0"/>
            </p:cNvCxnSpPr>
            <p:nvPr/>
          </p:nvCxnSpPr>
          <p:spPr>
            <a:xfrm flipH="1">
              <a:off x="4280141" y="5091077"/>
              <a:ext cx="523987" cy="21901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0"/>
              <a:endCxn id="106" idx="4"/>
            </p:cNvCxnSpPr>
            <p:nvPr/>
          </p:nvCxnSpPr>
          <p:spPr>
            <a:xfrm flipH="1" flipV="1">
              <a:off x="4900987" y="488316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3"/>
              <a:endCxn id="102" idx="0"/>
            </p:cNvCxnSpPr>
            <p:nvPr/>
          </p:nvCxnSpPr>
          <p:spPr>
            <a:xfrm>
              <a:off x="5004196" y="5091077"/>
              <a:ext cx="523987" cy="2174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2570038" y="2813593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76423" y="3335748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3" name="Straight Connector 112"/>
            <p:cNvCxnSpPr>
              <a:stCxn id="112" idx="1"/>
              <a:endCxn id="121" idx="0"/>
            </p:cNvCxnSpPr>
            <p:nvPr/>
          </p:nvCxnSpPr>
          <p:spPr>
            <a:xfrm flipH="1">
              <a:off x="1120340" y="3435735"/>
              <a:ext cx="1556083" cy="102843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  <a:endCxn id="111" idx="4"/>
            </p:cNvCxnSpPr>
            <p:nvPr/>
          </p:nvCxnSpPr>
          <p:spPr>
            <a:xfrm flipH="1" flipV="1">
              <a:off x="2774869" y="3227826"/>
              <a:ext cx="1588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3"/>
              <a:endCxn id="116" idx="0"/>
            </p:cNvCxnSpPr>
            <p:nvPr/>
          </p:nvCxnSpPr>
          <p:spPr>
            <a:xfrm>
              <a:off x="2876491" y="3435735"/>
              <a:ext cx="1201995" cy="13331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3875242" y="3569051"/>
              <a:ext cx="408074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72" y="4203890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8" name="Straight Connector 117"/>
            <p:cNvCxnSpPr>
              <a:stCxn id="117" idx="1"/>
              <a:endCxn id="96" idx="0"/>
            </p:cNvCxnSpPr>
            <p:nvPr/>
          </p:nvCxnSpPr>
          <p:spPr>
            <a:xfrm flipH="1">
              <a:off x="3024160" y="4303877"/>
              <a:ext cx="755812" cy="10046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0"/>
              <a:endCxn id="116" idx="4"/>
            </p:cNvCxnSpPr>
            <p:nvPr/>
          </p:nvCxnSpPr>
          <p:spPr>
            <a:xfrm flipV="1">
              <a:off x="3880005" y="3983284"/>
              <a:ext cx="198480" cy="2206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3"/>
              <a:endCxn id="106" idx="0"/>
            </p:cNvCxnSpPr>
            <p:nvPr/>
          </p:nvCxnSpPr>
          <p:spPr>
            <a:xfrm>
              <a:off x="4526257" y="4267374"/>
              <a:ext cx="374730" cy="20156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915509" y="4464174"/>
              <a:ext cx="409663" cy="41423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1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11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23482" y="4986329"/>
              <a:ext cx="200068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3" name="Straight Connector 122"/>
            <p:cNvCxnSpPr>
              <a:stCxn id="122" idx="1"/>
              <a:endCxn id="90" idx="0"/>
            </p:cNvCxnSpPr>
            <p:nvPr/>
          </p:nvCxnSpPr>
          <p:spPr>
            <a:xfrm flipH="1">
              <a:off x="507434" y="5086316"/>
              <a:ext cx="516048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2" idx="0"/>
              <a:endCxn id="121" idx="4"/>
            </p:cNvCxnSpPr>
            <p:nvPr/>
          </p:nvCxnSpPr>
          <p:spPr>
            <a:xfrm flipH="1" flipV="1">
              <a:off x="1120340" y="4878407"/>
              <a:ext cx="3176" cy="1079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2" idx="3"/>
              <a:endCxn id="93" idx="0"/>
            </p:cNvCxnSpPr>
            <p:nvPr/>
          </p:nvCxnSpPr>
          <p:spPr>
            <a:xfrm>
              <a:off x="1223550" y="5086316"/>
              <a:ext cx="531926" cy="22378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324601" y="4167387"/>
              <a:ext cx="201656" cy="19997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1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1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3" name="Straight Connector 52"/>
            <p:cNvCxnSpPr>
              <a:stCxn id="48" idx="0"/>
              <a:endCxn id="116" idx="4"/>
            </p:cNvCxnSpPr>
            <p:nvPr/>
          </p:nvCxnSpPr>
          <p:spPr>
            <a:xfrm flipH="1" flipV="1">
              <a:off x="4078486" y="3983284"/>
              <a:ext cx="346149" cy="1841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785" name="Line 49"/>
          <p:cNvSpPr>
            <a:spLocks noChangeShapeType="1"/>
          </p:cNvSpPr>
          <p:nvPr/>
        </p:nvSpPr>
        <p:spPr bwMode="auto">
          <a:xfrm flipH="1">
            <a:off x="3124200" y="4648200"/>
            <a:ext cx="228600" cy="284163"/>
          </a:xfrm>
          <a:prstGeom prst="line">
            <a:avLst/>
          </a:prstGeom>
          <a:noFill/>
          <a:ln w="38100">
            <a:solidFill>
              <a:srgbClr val="84AA33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2719388" y="3935413"/>
            <a:ext cx="1435100" cy="3076575"/>
          </a:xfrm>
          <a:custGeom>
            <a:avLst/>
            <a:gdLst>
              <a:gd name="T0" fmla="*/ 97676 w 904"/>
              <a:gd name="T1" fmla="*/ 2032390 h 1938"/>
              <a:gd name="T2" fmla="*/ 88194 w 904"/>
              <a:gd name="T3" fmla="*/ 402460 h 1938"/>
              <a:gd name="T4" fmla="*/ 1036343 w 904"/>
              <a:gd name="T5" fmla="*/ 193980 h 1938"/>
              <a:gd name="T6" fmla="*/ 2231010 w 904"/>
              <a:gd name="T7" fmla="*/ 137122 h 1938"/>
              <a:gd name="T8" fmla="*/ 2382714 w 904"/>
              <a:gd name="T9" fmla="*/ 2108200 h 19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4" h="1938">
                <a:moveTo>
                  <a:pt x="728" y="1842"/>
                </a:moveTo>
                <a:cubicBezTo>
                  <a:pt x="720" y="1708"/>
                  <a:pt x="655" y="1277"/>
                  <a:pt x="680" y="1040"/>
                </a:cubicBezTo>
                <a:cubicBezTo>
                  <a:pt x="705" y="803"/>
                  <a:pt x="849" y="580"/>
                  <a:pt x="876" y="420"/>
                </a:cubicBezTo>
                <a:cubicBezTo>
                  <a:pt x="903" y="260"/>
                  <a:pt x="904" y="134"/>
                  <a:pt x="844" y="78"/>
                </a:cubicBezTo>
                <a:cubicBezTo>
                  <a:pt x="784" y="22"/>
                  <a:pt x="644" y="0"/>
                  <a:pt x="515" y="85"/>
                </a:cubicBezTo>
                <a:cubicBezTo>
                  <a:pt x="386" y="170"/>
                  <a:pt x="144" y="282"/>
                  <a:pt x="72" y="591"/>
                </a:cubicBezTo>
                <a:cubicBezTo>
                  <a:pt x="0" y="900"/>
                  <a:pt x="78" y="1658"/>
                  <a:pt x="80" y="1938"/>
                </a:cubicBezTo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72"/>
          <p:cNvSpPr>
            <a:spLocks/>
          </p:cNvSpPr>
          <p:nvPr/>
        </p:nvSpPr>
        <p:spPr bwMode="auto">
          <a:xfrm>
            <a:off x="2768600" y="4592638"/>
            <a:ext cx="766763" cy="2571750"/>
          </a:xfrm>
          <a:custGeom>
            <a:avLst/>
            <a:gdLst>
              <a:gd name="T0" fmla="*/ 97676 w 483"/>
              <a:gd name="T1" fmla="*/ 2032390 h 1620"/>
              <a:gd name="T2" fmla="*/ 88194 w 483"/>
              <a:gd name="T3" fmla="*/ 402460 h 1620"/>
              <a:gd name="T4" fmla="*/ 1036343 w 483"/>
              <a:gd name="T5" fmla="*/ 193980 h 1620"/>
              <a:gd name="T6" fmla="*/ 2231010 w 483"/>
              <a:gd name="T7" fmla="*/ 137122 h 1620"/>
              <a:gd name="T8" fmla="*/ 2382714 w 483"/>
              <a:gd name="T9" fmla="*/ 2108200 h 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3" h="1620">
                <a:moveTo>
                  <a:pt x="322" y="1536"/>
                </a:moveTo>
                <a:cubicBezTo>
                  <a:pt x="319" y="1418"/>
                  <a:pt x="280" y="1028"/>
                  <a:pt x="305" y="833"/>
                </a:cubicBezTo>
                <a:cubicBezTo>
                  <a:pt x="330" y="638"/>
                  <a:pt x="459" y="506"/>
                  <a:pt x="471" y="367"/>
                </a:cubicBezTo>
                <a:cubicBezTo>
                  <a:pt x="483" y="228"/>
                  <a:pt x="447" y="0"/>
                  <a:pt x="376" y="0"/>
                </a:cubicBezTo>
                <a:cubicBezTo>
                  <a:pt x="305" y="0"/>
                  <a:pt x="94" y="97"/>
                  <a:pt x="47" y="367"/>
                </a:cubicBezTo>
                <a:cubicBezTo>
                  <a:pt x="0" y="637"/>
                  <a:pt x="84" y="1359"/>
                  <a:pt x="93" y="1620"/>
                </a:cubicBezTo>
              </a:path>
            </a:pathLst>
          </a:custGeom>
          <a:noFill/>
          <a:ln w="28575" cap="flat" cmpd="sng" algn="ctr">
            <a:solidFill>
              <a:srgbClr val="84AA33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8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</a:t>
            </a:r>
            <a:r>
              <a:rPr lang="en-US" dirty="0" smtClean="0"/>
              <a:t>-Product Belief Propagation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Exact MAP inference for factor trees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6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Max-product Belief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Sum-product BP </a:t>
            </a:r>
            <a:r>
              <a:rPr lang="en-US" dirty="0" smtClean="0"/>
              <a:t>can be used to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compute the </a:t>
            </a:r>
            <a:r>
              <a:rPr lang="en-US" dirty="0" err="1">
                <a:solidFill>
                  <a:schemeClr val="accent1"/>
                </a:solidFill>
              </a:rPr>
              <a:t>marginals</a:t>
            </a:r>
            <a:r>
              <a:rPr lang="en-US" dirty="0"/>
              <a:t>,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Max-product BP </a:t>
            </a:r>
            <a:r>
              <a:rPr lang="en-US" dirty="0" smtClean="0"/>
              <a:t>can be used to 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compute </a:t>
            </a:r>
            <a:r>
              <a:rPr lang="en-US" dirty="0">
                <a:solidFill>
                  <a:schemeClr val="accent3"/>
                </a:solidFill>
              </a:rPr>
              <a:t>the most likely assignment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b="1" i="1" baseline="30000" dirty="0">
                <a:latin typeface="Times New Roman"/>
                <a:cs typeface="Times New Roman"/>
              </a:rPr>
              <a:t>*</a:t>
            </a:r>
            <a:r>
              <a:rPr lang="en-US" i="1" dirty="0">
                <a:latin typeface="Times New Roman"/>
                <a:cs typeface="Times New Roman"/>
              </a:rPr>
              <a:t> = </a:t>
            </a:r>
            <a:r>
              <a:rPr lang="en-US" dirty="0" err="1">
                <a:latin typeface="Times New Roman"/>
                <a:cs typeface="Times New Roman"/>
              </a:rPr>
              <a:t>argmax</a:t>
            </a:r>
            <a:r>
              <a:rPr lang="en-US" b="1" i="1" baseline="-25000" dirty="0" err="1">
                <a:latin typeface="Times New Roman"/>
                <a:cs typeface="Times New Roman"/>
              </a:rPr>
              <a:t>X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p(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i="1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2E25-4DBF-407B-8F23-9CF0338AA1D8}" type="slidenum">
              <a:rPr lang="en-US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9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Max-product Belief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Change the sum to a max: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Max-product BP</a:t>
            </a:r>
            <a:r>
              <a:rPr lang="en-US" dirty="0"/>
              <a:t> computes </a:t>
            </a:r>
            <a:r>
              <a:rPr lang="en-US" b="1" dirty="0"/>
              <a:t>max-</a:t>
            </a:r>
            <a:r>
              <a:rPr lang="en-US" b="1" dirty="0" err="1" smtClean="0"/>
              <a:t>marginals</a:t>
            </a:r>
            <a:r>
              <a:rPr lang="en-US" dirty="0" smtClean="0"/>
              <a:t>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 max-marginal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/>
              <a:t>is the </a:t>
            </a:r>
            <a:r>
              <a:rPr lang="en-US" dirty="0" smtClean="0"/>
              <a:t>(</a:t>
            </a:r>
            <a:r>
              <a:rPr lang="en-US" dirty="0" err="1" smtClean="0"/>
              <a:t>unnormalized</a:t>
            </a:r>
            <a:r>
              <a:rPr lang="en-US" dirty="0" smtClean="0"/>
              <a:t>) </a:t>
            </a:r>
            <a:r>
              <a:rPr lang="en-US" dirty="0"/>
              <a:t>probability of the MAP assignment under the constraint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= 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dirty="0" smtClean="0"/>
              <a:t>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For an acyclic graph, the MAP assignment (assuming there are no ties) is given by: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40B13-6275-4654-AD88-3D351BD49046}" type="slidenum">
              <a:rPr lang="en-US"/>
              <a:pPr>
                <a:defRPr/>
              </a:pPr>
              <a:t>84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90625" y="1951038"/>
            <a:ext cx="0" cy="733425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0913" y="2028825"/>
            <a:ext cx="0" cy="73501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832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826125"/>
            <a:ext cx="2441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380899" y="1702822"/>
            <a:ext cx="3298584" cy="684738"/>
            <a:chOff x="1136920" y="3747287"/>
            <a:chExt cx="2822626" cy="585936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80899" y="2492529"/>
            <a:ext cx="5857390" cy="729322"/>
            <a:chOff x="4061771" y="3747287"/>
            <a:chExt cx="4705817" cy="585936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8341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Max-product Belief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Change the sum to a max: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Max-product BP</a:t>
            </a:r>
            <a:r>
              <a:rPr lang="en-US" dirty="0"/>
              <a:t> computes </a:t>
            </a:r>
            <a:r>
              <a:rPr lang="en-US" b="1" dirty="0"/>
              <a:t>max-</a:t>
            </a:r>
            <a:r>
              <a:rPr lang="en-US" b="1" dirty="0" err="1" smtClean="0"/>
              <a:t>marginals</a:t>
            </a:r>
            <a:r>
              <a:rPr lang="en-US" dirty="0" smtClean="0"/>
              <a:t>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 max-marginal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/>
              <a:t>is the </a:t>
            </a:r>
            <a:r>
              <a:rPr lang="en-US" dirty="0" smtClean="0"/>
              <a:t>(</a:t>
            </a:r>
            <a:r>
              <a:rPr lang="en-US" dirty="0" err="1" smtClean="0"/>
              <a:t>unnormalized</a:t>
            </a:r>
            <a:r>
              <a:rPr lang="en-US" dirty="0" smtClean="0"/>
              <a:t>) </a:t>
            </a:r>
            <a:r>
              <a:rPr lang="en-US" dirty="0"/>
              <a:t>probability of the MAP assignment under the constraint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= 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/>
              <a:t>For an acyclic graph, the MAP assignment (assuming there are no ties) is given by: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40B13-6275-4654-AD88-3D351BD49046}" type="slidenum">
              <a:rPr lang="en-US"/>
              <a:pPr>
                <a:defRPr/>
              </a:pPr>
              <a:t>85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90625" y="1951038"/>
            <a:ext cx="0" cy="733425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0913" y="2028825"/>
            <a:ext cx="0" cy="73501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832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826125"/>
            <a:ext cx="2441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380899" y="2492529"/>
            <a:ext cx="5857390" cy="729322"/>
            <a:chOff x="1380899" y="2492529"/>
            <a:chExt cx="5857390" cy="729322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6228" y="2547386"/>
              <a:ext cx="5696712" cy="611632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1380899" y="2492529"/>
              <a:ext cx="5857390" cy="72932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80899" y="1702822"/>
            <a:ext cx="3298584" cy="684738"/>
            <a:chOff x="1136920" y="3747287"/>
            <a:chExt cx="2822626" cy="585936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4505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Semirings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Sum-product +/* and max-product max/* are commutative </a:t>
            </a:r>
            <a:r>
              <a:rPr lang="en-US" dirty="0" err="1" smtClean="0"/>
              <a:t>semirings</a:t>
            </a:r>
            <a:endParaRPr lang="en-US" dirty="0" smtClean="0"/>
          </a:p>
          <a:p>
            <a:r>
              <a:rPr lang="en-US" dirty="0" smtClean="0"/>
              <a:t>We can run BP with any such commutative </a:t>
            </a:r>
            <a:r>
              <a:rPr lang="en-US" dirty="0" err="1" smtClean="0"/>
              <a:t>semiring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practice, multiplying </a:t>
            </a:r>
            <a:r>
              <a:rPr lang="en-US" dirty="0"/>
              <a:t>many small numbers together can yield </a:t>
            </a:r>
            <a:r>
              <a:rPr lang="en-US" dirty="0" smtClean="0"/>
              <a:t>underflow</a:t>
            </a:r>
          </a:p>
          <a:p>
            <a:pPr lvl="1"/>
            <a:r>
              <a:rPr lang="en-US" dirty="0" smtClean="0"/>
              <a:t>instead of using +/*, we use log-add/+</a:t>
            </a:r>
          </a:p>
          <a:p>
            <a:pPr lvl="1"/>
            <a:r>
              <a:rPr lang="en-US" dirty="0" smtClean="0"/>
              <a:t>Instead of using max/*, we use max/+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56328" y="2606733"/>
            <a:ext cx="3298584" cy="684738"/>
            <a:chOff x="1136920" y="3747287"/>
            <a:chExt cx="2822626" cy="585936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56328" y="3396440"/>
            <a:ext cx="5857390" cy="729322"/>
            <a:chOff x="4061771" y="3747287"/>
            <a:chExt cx="4705817" cy="585936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5834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Factor Graphs</a:t>
            </a:r>
          </a:p>
          <a:p>
            <a:pPr lvl="1"/>
            <a:r>
              <a:rPr lang="en-US" dirty="0" smtClean="0"/>
              <a:t>Alternative representation of directed / undirected graphical models</a:t>
            </a:r>
          </a:p>
          <a:p>
            <a:pPr lvl="1"/>
            <a:r>
              <a:rPr lang="en-US" dirty="0" smtClean="0"/>
              <a:t>Make the cliques of an undirected GM explicit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Variable Elimination</a:t>
            </a:r>
          </a:p>
          <a:p>
            <a:pPr lvl="1"/>
            <a:r>
              <a:rPr lang="en-US" dirty="0" smtClean="0"/>
              <a:t>Simple and general approach to exact inference</a:t>
            </a:r>
          </a:p>
          <a:p>
            <a:pPr lvl="1"/>
            <a:r>
              <a:rPr lang="en-US" dirty="0" smtClean="0"/>
              <a:t>Just a matter of being clever when computing sum-products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Sum-product Belief Propagation</a:t>
            </a:r>
          </a:p>
          <a:p>
            <a:pPr lvl="1"/>
            <a:r>
              <a:rPr lang="en-US" dirty="0" smtClean="0"/>
              <a:t>Computes all the </a:t>
            </a:r>
            <a:r>
              <a:rPr lang="en-US" dirty="0" err="1" smtClean="0"/>
              <a:t>marginals</a:t>
            </a:r>
            <a:r>
              <a:rPr lang="en-US" dirty="0" smtClean="0"/>
              <a:t> and the partition function in only twice the work of Variable Elimination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Max-product Belief Propagation</a:t>
            </a:r>
          </a:p>
          <a:p>
            <a:pPr lvl="1"/>
            <a:r>
              <a:rPr lang="en-US" dirty="0" smtClean="0"/>
              <a:t>Identical to sum-product BP, but changes the </a:t>
            </a:r>
            <a:r>
              <a:rPr lang="en-US" dirty="0" err="1" smtClean="0"/>
              <a:t>semiring</a:t>
            </a:r>
            <a:endParaRPr lang="en-US" dirty="0" smtClean="0"/>
          </a:p>
          <a:p>
            <a:pPr lvl="1"/>
            <a:r>
              <a:rPr lang="en-US" dirty="0" smtClean="0"/>
              <a:t>Computes: max-</a:t>
            </a:r>
            <a:r>
              <a:rPr lang="en-US" dirty="0" err="1" smtClean="0"/>
              <a:t>marginals</a:t>
            </a:r>
            <a:r>
              <a:rPr lang="en-US" dirty="0" smtClean="0"/>
              <a:t>, probability of MAP assignment, and (with </a:t>
            </a:r>
            <a:r>
              <a:rPr lang="en-US" dirty="0" err="1" smtClean="0"/>
              <a:t>backpointers</a:t>
            </a:r>
            <a:r>
              <a:rPr lang="en-US" dirty="0" smtClean="0"/>
              <a:t>) the MAP assignment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-58738" y="4281488"/>
            <a:ext cx="8726488" cy="1797050"/>
            <a:chOff x="-52204" y="4959662"/>
            <a:chExt cx="8695396" cy="1791575"/>
          </a:xfrm>
        </p:grpSpPr>
        <p:grpSp>
          <p:nvGrpSpPr>
            <p:cNvPr id="43022" name="Group 106"/>
            <p:cNvGrpSpPr>
              <a:grpSpLocks/>
            </p:cNvGrpSpPr>
            <p:nvPr/>
          </p:nvGrpSpPr>
          <p:grpSpPr bwMode="auto">
            <a:xfrm>
              <a:off x="316783" y="4959662"/>
              <a:ext cx="8326409" cy="1791575"/>
              <a:chOff x="322637" y="2351147"/>
              <a:chExt cx="8326409" cy="1791575"/>
            </a:xfrm>
          </p:grpSpPr>
          <p:grpSp>
            <p:nvGrpSpPr>
              <p:cNvPr id="43024" name="Group 113"/>
              <p:cNvGrpSpPr>
                <a:grpSpLocks/>
              </p:cNvGrpSpPr>
              <p:nvPr/>
            </p:nvGrpSpPr>
            <p:grpSpPr bwMode="auto">
              <a:xfrm>
                <a:off x="1388485" y="3808860"/>
                <a:ext cx="7260561" cy="333862"/>
                <a:chOff x="492120" y="3950977"/>
                <a:chExt cx="8067290" cy="370958"/>
              </a:xfrm>
            </p:grpSpPr>
            <p:sp>
              <p:nvSpPr>
                <p:cNvPr id="43056" name="TextBox 152"/>
                <p:cNvSpPr txBox="1">
                  <a:spLocks noChangeArrowheads="1"/>
                </p:cNvSpPr>
                <p:nvPr/>
              </p:nvSpPr>
              <p:spPr bwMode="auto">
                <a:xfrm>
                  <a:off x="492120" y="3962637"/>
                  <a:ext cx="1330509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3057" name="TextBox 153"/>
                <p:cNvSpPr txBox="1">
                  <a:spLocks noChangeArrowheads="1"/>
                </p:cNvSpPr>
                <p:nvPr/>
              </p:nvSpPr>
              <p:spPr bwMode="auto">
                <a:xfrm>
                  <a:off x="3769260" y="395097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3058" name="TextBox 154"/>
                <p:cNvSpPr txBox="1">
                  <a:spLocks noChangeArrowheads="1"/>
                </p:cNvSpPr>
                <p:nvPr/>
              </p:nvSpPr>
              <p:spPr bwMode="auto">
                <a:xfrm>
                  <a:off x="2084801" y="3957332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3059" name="TextBox 155"/>
                <p:cNvSpPr txBox="1">
                  <a:spLocks noChangeArrowheads="1"/>
                </p:cNvSpPr>
                <p:nvPr/>
              </p:nvSpPr>
              <p:spPr bwMode="auto">
                <a:xfrm>
                  <a:off x="5446910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  <p:sp>
              <p:nvSpPr>
                <p:cNvPr id="43060" name="TextBox 156"/>
                <p:cNvSpPr txBox="1">
                  <a:spLocks noChangeArrowheads="1"/>
                </p:cNvSpPr>
                <p:nvPr/>
              </p:nvSpPr>
              <p:spPr bwMode="auto">
                <a:xfrm>
                  <a:off x="7108264" y="3962637"/>
                  <a:ext cx="1451146" cy="35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600">
                    <a:latin typeface="Rockwell"/>
                    <a:ea typeface="Rockwell"/>
                    <a:cs typeface="Rockwell"/>
                  </a:endParaRPr>
                </a:p>
              </p:txBody>
            </p:sp>
          </p:grpSp>
          <p:sp>
            <p:nvSpPr>
              <p:cNvPr id="122" name="Oval 121"/>
              <p:cNvSpPr/>
              <p:nvPr/>
            </p:nvSpPr>
            <p:spPr>
              <a:xfrm>
                <a:off x="1737971" y="3346642"/>
                <a:ext cx="487208" cy="492209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226486" y="3346642"/>
                <a:ext cx="487208" cy="492209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737147" y="3345060"/>
                <a:ext cx="485626" cy="492208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230407" y="3346642"/>
                <a:ext cx="487208" cy="492209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720504" y="3345060"/>
                <a:ext cx="487208" cy="492208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728480" y="2352729"/>
                <a:ext cx="485626" cy="49379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8" name="Straight Connector 127"/>
              <p:cNvCxnSpPr>
                <a:stCxn id="127" idx="4"/>
                <a:endCxn id="122" idx="0"/>
              </p:cNvCxnSpPr>
              <p:nvPr/>
            </p:nvCxnSpPr>
            <p:spPr>
              <a:xfrm>
                <a:off x="1972084" y="2846520"/>
                <a:ext cx="9491" cy="50012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7" idx="6"/>
                <a:endCxn id="131" idx="2"/>
              </p:cNvCxnSpPr>
              <p:nvPr/>
            </p:nvCxnSpPr>
            <p:spPr>
              <a:xfrm>
                <a:off x="2214106" y="2599625"/>
                <a:ext cx="1001308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/>
              <p:cNvSpPr/>
              <p:nvPr/>
            </p:nvSpPr>
            <p:spPr>
              <a:xfrm>
                <a:off x="2595330" y="2469846"/>
                <a:ext cx="238858" cy="237400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215413" y="2352729"/>
                <a:ext cx="487208" cy="49379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2" name="Straight Connector 131"/>
              <p:cNvCxnSpPr>
                <a:stCxn id="131" idx="4"/>
                <a:endCxn id="123" idx="0"/>
              </p:cNvCxnSpPr>
              <p:nvPr/>
            </p:nvCxnSpPr>
            <p:spPr>
              <a:xfrm>
                <a:off x="3459017" y="2846520"/>
                <a:ext cx="11072" cy="50012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1" idx="6"/>
                <a:endCxn id="135" idx="2"/>
              </p:cNvCxnSpPr>
              <p:nvPr/>
            </p:nvCxnSpPr>
            <p:spPr>
              <a:xfrm flipV="1">
                <a:off x="3702621" y="2596459"/>
                <a:ext cx="1023452" cy="3165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/>
              <p:cNvSpPr/>
              <p:nvPr/>
            </p:nvSpPr>
            <p:spPr>
              <a:xfrm>
                <a:off x="4083845" y="2469846"/>
                <a:ext cx="237277" cy="237400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726073" y="2351147"/>
                <a:ext cx="487208" cy="49379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6" name="Straight Connector 135"/>
              <p:cNvCxnSpPr>
                <a:stCxn id="135" idx="4"/>
                <a:endCxn id="124" idx="0"/>
              </p:cNvCxnSpPr>
              <p:nvPr/>
            </p:nvCxnSpPr>
            <p:spPr>
              <a:xfrm>
                <a:off x="4969677" y="2844938"/>
                <a:ext cx="11073" cy="50012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5" idx="6"/>
                <a:endCxn id="139" idx="2"/>
              </p:cNvCxnSpPr>
              <p:nvPr/>
            </p:nvCxnSpPr>
            <p:spPr>
              <a:xfrm>
                <a:off x="5213281" y="2596459"/>
                <a:ext cx="1009216" cy="3165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5592924" y="2465099"/>
                <a:ext cx="238859" cy="2389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222498" y="2352729"/>
                <a:ext cx="487208" cy="49379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0" name="Straight Connector 139"/>
              <p:cNvCxnSpPr>
                <a:stCxn id="139" idx="4"/>
                <a:endCxn id="125" idx="0"/>
              </p:cNvCxnSpPr>
              <p:nvPr/>
            </p:nvCxnSpPr>
            <p:spPr>
              <a:xfrm>
                <a:off x="6466102" y="2846520"/>
                <a:ext cx="7910" cy="50012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39" idx="6"/>
                <a:endCxn id="143" idx="2"/>
              </p:cNvCxnSpPr>
              <p:nvPr/>
            </p:nvCxnSpPr>
            <p:spPr>
              <a:xfrm flipV="1">
                <a:off x="6709706" y="2596459"/>
                <a:ext cx="999725" cy="3165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 141"/>
              <p:cNvSpPr/>
              <p:nvPr/>
            </p:nvSpPr>
            <p:spPr>
              <a:xfrm>
                <a:off x="7089348" y="2469846"/>
                <a:ext cx="238859" cy="237400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709431" y="2351147"/>
                <a:ext cx="487208" cy="493791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4" name="Straight Connector 143"/>
              <p:cNvCxnSpPr>
                <a:stCxn id="143" idx="4"/>
                <a:endCxn id="126" idx="0"/>
              </p:cNvCxnSpPr>
              <p:nvPr/>
            </p:nvCxnSpPr>
            <p:spPr>
              <a:xfrm>
                <a:off x="7953035" y="2844938"/>
                <a:ext cx="11073" cy="50012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Rectangle 144"/>
              <p:cNvSpPr/>
              <p:nvPr/>
            </p:nvSpPr>
            <p:spPr>
              <a:xfrm>
                <a:off x="1853445" y="2977882"/>
                <a:ext cx="240440" cy="240565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340378" y="2977882"/>
                <a:ext cx="240440" cy="240565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849457" y="2977882"/>
                <a:ext cx="238859" cy="240565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347464" y="2977882"/>
                <a:ext cx="238858" cy="240565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834397" y="2977882"/>
                <a:ext cx="238858" cy="240565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0" name="Straight Connector 149"/>
              <p:cNvCxnSpPr>
                <a:stCxn id="152" idx="6"/>
                <a:endCxn id="127" idx="2"/>
              </p:cNvCxnSpPr>
              <p:nvPr/>
            </p:nvCxnSpPr>
            <p:spPr>
              <a:xfrm>
                <a:off x="809428" y="2596459"/>
                <a:ext cx="919052" cy="3165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angle 150"/>
              <p:cNvSpPr/>
              <p:nvPr/>
            </p:nvSpPr>
            <p:spPr>
              <a:xfrm>
                <a:off x="1149525" y="2480925"/>
                <a:ext cx="238858" cy="238982"/>
              </a:xfrm>
              <a:prstGeom prst="rect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Ctr="1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16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22220" y="2351147"/>
                <a:ext cx="487208" cy="493791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600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600" i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16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23" name="TextBox 157"/>
            <p:cNvSpPr txBox="1">
              <a:spLocks noChangeArrowheads="1"/>
            </p:cNvSpPr>
            <p:nvPr/>
          </p:nvSpPr>
          <p:spPr bwMode="auto">
            <a:xfrm>
              <a:off x="-52204" y="5532684"/>
              <a:ext cx="1316384" cy="32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>
                  <a:latin typeface="Rockwell"/>
                  <a:ea typeface="Rockwell"/>
                  <a:cs typeface="Rockwell"/>
                </a:rPr>
                <a:t>&lt;START&gt;</a:t>
              </a:r>
            </a:p>
          </p:txBody>
        </p:sp>
      </p:grpSp>
      <p:sp>
        <p:nvSpPr>
          <p:cNvPr id="96" name="Isosceles Triangle 95"/>
          <p:cNvSpPr/>
          <p:nvPr/>
        </p:nvSpPr>
        <p:spPr>
          <a:xfrm rot="5400000" flipV="1">
            <a:off x="3331369" y="5236369"/>
            <a:ext cx="952500" cy="43021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1172369" y="5245894"/>
            <a:ext cx="952500" cy="411162"/>
          </a:xfrm>
          <a:prstGeom prst="triangle">
            <a:avLst>
              <a:gd name="adj" fmla="val 539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3" name="Trapezoid 92"/>
          <p:cNvSpPr/>
          <p:nvPr/>
        </p:nvSpPr>
        <p:spPr>
          <a:xfrm flipV="1">
            <a:off x="3576638" y="4100513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rapezoid 9"/>
          <p:cNvSpPr/>
          <p:nvPr/>
        </p:nvSpPr>
        <p:spPr>
          <a:xfrm flipV="1">
            <a:off x="1997075" y="4103688"/>
            <a:ext cx="1393825" cy="300037"/>
          </a:xfrm>
          <a:prstGeom prst="trapezoid">
            <a:avLst>
              <a:gd name="adj" fmla="val 19494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30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Factors have local opinions (≥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CA45C-7F46-4C57-814F-18C45753246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1211263"/>
            <a:ext cx="82296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600">
                <a:latin typeface="Candara" pitchFamily="34" charset="0"/>
              </a:rPr>
              <a:t>Each black box looks at </a:t>
            </a:r>
            <a:r>
              <a:rPr lang="en-US" sz="2600" i="1">
                <a:latin typeface="Candara" pitchFamily="34" charset="0"/>
              </a:rPr>
              <a:t>some</a:t>
            </a:r>
            <a:r>
              <a:rPr lang="en-US" sz="2600">
                <a:latin typeface="Candara" pitchFamily="34" charset="0"/>
              </a:rPr>
              <a:t> of the tags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>
                <a:latin typeface="Candara" pitchFamily="34" charset="0"/>
              </a:rPr>
              <a:t>and words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600" i="1" baseline="-2500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600">
              <a:latin typeface="Candara" pitchFamily="34" charset="0"/>
            </a:endParaRPr>
          </a:p>
        </p:txBody>
      </p: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1997765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3597127" y="2762239"/>
          <a:ext cx="1393565" cy="133730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78713"/>
              </a:tblGrid>
              <a:tr h="2674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119753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4022610" y="4985447"/>
          <a:ext cx="1338532" cy="1649331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78713"/>
                <a:gridCol w="278713"/>
                <a:gridCol w="278713"/>
                <a:gridCol w="278713"/>
                <a:gridCol w="223680"/>
              </a:tblGrid>
              <a:tr h="579487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time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flies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like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600" i="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v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n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p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d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4" name="Content Placeholder 2"/>
          <p:cNvSpPr txBox="1">
            <a:spLocks/>
          </p:cNvSpPr>
          <p:nvPr/>
        </p:nvSpPr>
        <p:spPr>
          <a:xfrm>
            <a:off x="5821363" y="2509838"/>
            <a:ext cx="2651125" cy="1252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Note: We chose to reuse the same factors at different positions in the sentence.</a:t>
            </a:r>
            <a:endParaRPr lang="en-US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017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" grpId="0" animBg="1"/>
      <p:bldP spid="84" grpId="0" animBg="1"/>
      <p:bldP spid="8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p(x) &amp;=&amp; \frac{1}{Z}\left(\prod_{i\in V}\psi(x_i)\prod_{(i,j) \in E}\psi(x_i,x_j)\right)\nonumber&#10;\end{eqnarray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2"/>
  <p:tag name="PICTUREFILESIZE" val="1874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p(x) = p(x_r) \prod_{(i,j)\in E} p(x_j|x_i)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0"/>
  <p:tag name="PICTUREFILESIZE" val="1008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 \psi(x_r) = p(x_r); ~~\psi(x_i,x_j) = p(x_j|x_i); \nonumber \\ &#10;&amp; &amp; Z=1, ~~ \psi(x_i)=1  \nonumber 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1"/>
  <p:tag name="PICTUREFILESIZE" val="145550"/>
</p:tagLst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41912</TotalTime>
  <Words>8865</Words>
  <Application>Microsoft Macintosh PowerPoint</Application>
  <PresentationFormat>On-screen Show (4:3)</PresentationFormat>
  <Paragraphs>3442</Paragraphs>
  <Slides>87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87</vt:i4>
      </vt:variant>
    </vt:vector>
  </HeadingPairs>
  <TitlesOfParts>
    <vt:vector size="92" baseType="lpstr">
      <vt:lpstr>Office Theme</vt:lpstr>
      <vt:lpstr>Network</vt:lpstr>
      <vt:lpstr>Contemporary Portrait</vt:lpstr>
      <vt:lpstr>1_Office Theme</vt:lpstr>
      <vt:lpstr>2_Office Theme</vt:lpstr>
      <vt:lpstr>Factor Graphs and Exact Inference</vt:lpstr>
      <vt:lpstr>Reminders</vt:lpstr>
      <vt:lpstr>Exact Inference</vt:lpstr>
      <vt:lpstr>Exact Inference</vt:lpstr>
      <vt:lpstr>Factor Graphs</vt:lpstr>
      <vt:lpstr>Sampling from a Joint Distribution</vt:lpstr>
      <vt:lpstr>Sampling from a Joint Distribution</vt:lpstr>
      <vt:lpstr>Sampling from a Joint Distribution</vt:lpstr>
      <vt:lpstr>Factors have local opinions (≥ 0)</vt:lpstr>
      <vt:lpstr>Factors have local opinions (≥ 0)</vt:lpstr>
      <vt:lpstr>Global probability = product of local opinions</vt:lpstr>
      <vt:lpstr>Markov Random Field (MRF)</vt:lpstr>
      <vt:lpstr>Bayesian Networks</vt:lpstr>
      <vt:lpstr>Markov Random Field (MRF)</vt:lpstr>
      <vt:lpstr>Conditional Random Field (CRF)</vt:lpstr>
      <vt:lpstr>How General Are Factor Graphs?</vt:lpstr>
      <vt:lpstr>Factor Graph Notation</vt:lpstr>
      <vt:lpstr>Factors are Tensors</vt:lpstr>
      <vt:lpstr>Converting to Factor Graphs</vt:lpstr>
      <vt:lpstr>Converting to Factor Graphs</vt:lpstr>
      <vt:lpstr>Equivalence of directed and undirected trees</vt:lpstr>
      <vt:lpstr>Factor Graph Examples</vt:lpstr>
      <vt:lpstr>Factor Graph Examples</vt:lpstr>
      <vt:lpstr>Tree-like Undirected GMs to Factor Trees</vt:lpstr>
      <vt:lpstr>Poly-trees to Factor trees</vt:lpstr>
      <vt:lpstr>Why factor graphs?</vt:lpstr>
      <vt:lpstr>Exact Inference</vt:lpstr>
      <vt:lpstr>Exact Inference</vt:lpstr>
      <vt:lpstr>5. Inference</vt:lpstr>
      <vt:lpstr>Marginals by Sampling on Factor Graph</vt:lpstr>
      <vt:lpstr>Marginals by Sampling on Factor Graph</vt:lpstr>
      <vt:lpstr>Marginals by Sampling on Factor Graph</vt:lpstr>
      <vt:lpstr>PowerPoint Presentation</vt:lpstr>
      <vt:lpstr>Variable Elimination</vt:lpstr>
      <vt:lpstr>The Variable Elimination Algorithm</vt:lpstr>
      <vt:lpstr>The Variable Elimination Algorithm</vt:lpstr>
      <vt:lpstr>The Variable Elimination Algorithm</vt:lpstr>
      <vt:lpstr>The Variable Elimination Algorithm</vt:lpstr>
      <vt:lpstr>The Variable Elimination Algorithm</vt:lpstr>
      <vt:lpstr>The Variable Elimination Algorithm</vt:lpstr>
      <vt:lpstr>The Variable Elimination Algorithm</vt:lpstr>
      <vt:lpstr>The Variable Elimination Algorithm</vt:lpstr>
      <vt:lpstr>The Variable Elimination Algorithm</vt:lpstr>
      <vt:lpstr>The Variable Elimination Algorithm</vt:lpstr>
      <vt:lpstr>The Variable Elimination Algorithm</vt:lpstr>
      <vt:lpstr>The Variable Elimination Algorithm</vt:lpstr>
      <vt:lpstr>Variable Elimination Complexity</vt:lpstr>
      <vt:lpstr>Sum-Product Belief Propagation</vt:lpstr>
      <vt:lpstr> ____  ____ __      ______  ______</vt:lpstr>
      <vt:lpstr>Great Ideas in ML: Message Passing</vt:lpstr>
      <vt:lpstr>Great Ideas in ML: Message Passing</vt:lpstr>
      <vt:lpstr>Great Ideas in ML: Message Passing</vt:lpstr>
      <vt:lpstr>Great Ideas in ML: Message Passing</vt:lpstr>
      <vt:lpstr>Great Ideas in ML: Message Passing</vt:lpstr>
      <vt:lpstr>Great Ideas in ML: Message Passing</vt:lpstr>
      <vt:lpstr>Great Ideas in ML: Message Passing</vt:lpstr>
      <vt:lpstr>Message Passing in Belief Propagation</vt:lpstr>
      <vt:lpstr>Sum-Product Belief Propagation</vt:lpstr>
      <vt:lpstr>Sum-Product Belief Propagation</vt:lpstr>
      <vt:lpstr>Sum-Product Belief Propagation</vt:lpstr>
      <vt:lpstr>Sum-Product Belief Propagation</vt:lpstr>
      <vt:lpstr>Sum-Product Belief Propagation</vt:lpstr>
      <vt:lpstr>Sum-Product Belief Propagation</vt:lpstr>
      <vt:lpstr>Sum-Product Belief Propagation</vt:lpstr>
      <vt:lpstr>Sum-Product Belief Propagation</vt:lpstr>
      <vt:lpstr>Sum-Product Belief Propagation</vt:lpstr>
      <vt:lpstr>Sum-Product Belief Propagation</vt:lpstr>
      <vt:lpstr>(Acyclic) Belief Propagation</vt:lpstr>
      <vt:lpstr>(Acyclic) Belief Propagation</vt:lpstr>
      <vt:lpstr>Acyclic BP as Dynamic Programming</vt:lpstr>
      <vt:lpstr>Acyclic BP as Dynamic Programming</vt:lpstr>
      <vt:lpstr>Acyclic BP as Dynamic Programming</vt:lpstr>
      <vt:lpstr>Acyclic BP as Dynamic Programming</vt:lpstr>
      <vt:lpstr>Acyclic BP as Dynamic Programming</vt:lpstr>
      <vt:lpstr>Acyclic BP as Dynamic Programming</vt:lpstr>
      <vt:lpstr>Acyclic BP as Dynamic Programming</vt:lpstr>
      <vt:lpstr>Acyclic BP as Dynamic Programming</vt:lpstr>
      <vt:lpstr>Acyclic BP as Dynamic Programming</vt:lpstr>
      <vt:lpstr>Acyclic BP as Dynamic Programming</vt:lpstr>
      <vt:lpstr>Acyclic BP as Dynamic Programming</vt:lpstr>
      <vt:lpstr>Acyclic BP as Dynamic Programming</vt:lpstr>
      <vt:lpstr>MAx-Product Belief Propagation</vt:lpstr>
      <vt:lpstr>Max-product Belief Propagation</vt:lpstr>
      <vt:lpstr>Max-product Belief Propagation</vt:lpstr>
      <vt:lpstr>Max-product Belief Propagation</vt:lpstr>
      <vt:lpstr>Semirings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Matt Gormley</cp:lastModifiedBy>
  <cp:revision>2681</cp:revision>
  <dcterms:created xsi:type="dcterms:W3CDTF">2014-04-15T19:33:39Z</dcterms:created>
  <dcterms:modified xsi:type="dcterms:W3CDTF">2016-11-16T01:50:35Z</dcterms:modified>
</cp:coreProperties>
</file>