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xlsx" ContentType="application/vnd.openxmlformats-officedocument.spreadsheetml.sheet"/>
  <Default Extension="emf" ContentType="image/x-em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2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3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4.xml" ContentType="application/vnd.openxmlformats-officedocument.theme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3" r:id="rId3"/>
    <p:sldMasterId id="2147483738" r:id="rId4"/>
    <p:sldMasterId id="2147483750" r:id="rId5"/>
  </p:sldMasterIdLst>
  <p:notesMasterIdLst>
    <p:notesMasterId r:id="rId46"/>
  </p:notesMasterIdLst>
  <p:handoutMasterIdLst>
    <p:handoutMasterId r:id="rId47"/>
  </p:handoutMasterIdLst>
  <p:sldIdLst>
    <p:sldId id="416" r:id="rId6"/>
    <p:sldId id="980" r:id="rId7"/>
    <p:sldId id="1187" r:id="rId8"/>
    <p:sldId id="1129" r:id="rId9"/>
    <p:sldId id="1130" r:id="rId10"/>
    <p:sldId id="1131" r:id="rId11"/>
    <p:sldId id="1132" r:id="rId12"/>
    <p:sldId id="1133" r:id="rId13"/>
    <p:sldId id="1134" r:id="rId14"/>
    <p:sldId id="1135" r:id="rId15"/>
    <p:sldId id="1136" r:id="rId16"/>
    <p:sldId id="1137" r:id="rId17"/>
    <p:sldId id="1138" r:id="rId18"/>
    <p:sldId id="1139" r:id="rId19"/>
    <p:sldId id="1140" r:id="rId20"/>
    <p:sldId id="1141" r:id="rId21"/>
    <p:sldId id="1142" r:id="rId22"/>
    <p:sldId id="1143" r:id="rId23"/>
    <p:sldId id="1144" r:id="rId24"/>
    <p:sldId id="1145" r:id="rId25"/>
    <p:sldId id="1146" r:id="rId26"/>
    <p:sldId id="1147" r:id="rId27"/>
    <p:sldId id="1148" r:id="rId28"/>
    <p:sldId id="1149" r:id="rId29"/>
    <p:sldId id="1150" r:id="rId30"/>
    <p:sldId id="1151" r:id="rId31"/>
    <p:sldId id="1152" r:id="rId32"/>
    <p:sldId id="1153" r:id="rId33"/>
    <p:sldId id="1154" r:id="rId34"/>
    <p:sldId id="1155" r:id="rId35"/>
    <p:sldId id="1156" r:id="rId36"/>
    <p:sldId id="1157" r:id="rId37"/>
    <p:sldId id="1158" r:id="rId38"/>
    <p:sldId id="1159" r:id="rId39"/>
    <p:sldId id="1160" r:id="rId40"/>
    <p:sldId id="1161" r:id="rId41"/>
    <p:sldId id="1162" r:id="rId42"/>
    <p:sldId id="1163" r:id="rId43"/>
    <p:sldId id="1164" r:id="rId44"/>
    <p:sldId id="1165" r:id="rId4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7AE77"/>
    <a:srgbClr val="C55D64"/>
    <a:srgbClr val="FF3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0424" autoAdjust="0"/>
  </p:normalViewPr>
  <p:slideViewPr>
    <p:cSldViewPr snapToGrid="0" snapToObjects="1">
      <p:cViewPr varScale="1">
        <p:scale>
          <a:sx n="126" d="100"/>
          <a:sy n="126" d="100"/>
        </p:scale>
        <p:origin x="-496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44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notesMaster" Target="notesMasters/notesMaster1.xml"/><Relationship Id="rId47" Type="http://schemas.openxmlformats.org/officeDocument/2006/relationships/handoutMaster" Target="handoutMasters/handoutMaster1.xml"/><Relationship Id="rId48" Type="http://schemas.openxmlformats.org/officeDocument/2006/relationships/printerSettings" Target="printerSettings/printerSettings1.bin"/><Relationship Id="rId49" Type="http://schemas.openxmlformats.org/officeDocument/2006/relationships/presProps" Target="presProps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50" Type="http://schemas.openxmlformats.org/officeDocument/2006/relationships/viewProps" Target="viewProps.xml"/><Relationship Id="rId51" Type="http://schemas.openxmlformats.org/officeDocument/2006/relationships/theme" Target="theme/theme1.xml"/><Relationship Id="rId5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9" Type="http://schemas.openxmlformats.org/officeDocument/2006/relationships/slide" Target="slides/slide4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package" Target="../embeddings/Microsoft_Excel_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.xml"/><Relationship Id="rId2" Type="http://schemas.openxmlformats.org/officeDocument/2006/relationships/package" Target="../embeddings/Microsoft_Excel_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Error</c:v>
                </c:pt>
              </c:strCache>
            </c:strRef>
          </c:tx>
          <c:spPr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effectLst/>
            </c:spPr>
          </c:dPt>
          <c:dPt>
            <c:idx val="1"/>
            <c:invertIfNegative val="0"/>
            <c:bubble3D val="0"/>
            <c:spPr>
              <a:noFill/>
              <a:effectLst/>
            </c:spPr>
          </c:dPt>
          <c:dPt>
            <c:idx val="2"/>
            <c:invertIfNegative val="0"/>
            <c:bubble3D val="0"/>
            <c:spPr>
              <a:noFill/>
              <a:effectLst/>
            </c:spPr>
          </c:dPt>
          <c:dPt>
            <c:idx val="3"/>
            <c:invertIfNegative val="0"/>
            <c:bubble3D val="0"/>
            <c:spPr>
              <a:noFill/>
              <a:effectLst/>
            </c:spPr>
          </c:dPt>
          <c:cat>
            <c:strRef>
              <c:f>Sheet1!$A$2:$A$5</c:f>
              <c:strCache>
                <c:ptCount val="4"/>
                <c:pt idx="0">
                  <c:v>Shallow Net</c:v>
                </c:pt>
                <c:pt idx="1">
                  <c:v>Idea #1_x000d_(Deep Net, no-pretraining) </c:v>
                </c:pt>
                <c:pt idx="2">
                  <c:v>Idea #2_x000d_(Deep Net, supervised pre-training)</c:v>
                </c:pt>
                <c:pt idx="3">
                  <c:v>Idea #3_x000d_(Deep Net, unsupervised pre-training)</c:v>
                </c:pt>
              </c:strCache>
            </c:strRef>
          </c:cat>
          <c:val>
            <c:numRef>
              <c:f>Sheet1!$B$2:$B$5</c:f>
              <c:numCache>
                <c:formatCode>0.0</c:formatCode>
                <c:ptCount val="4"/>
                <c:pt idx="0">
                  <c:v>1.9</c:v>
                </c:pt>
                <c:pt idx="1">
                  <c:v>2.4</c:v>
                </c:pt>
                <c:pt idx="2">
                  <c:v>2.0</c:v>
                </c:pt>
                <c:pt idx="3">
                  <c:v>1.4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37166216"/>
        <c:axId val="-2137163240"/>
      </c:barChart>
      <c:catAx>
        <c:axId val="-213716621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37163240"/>
        <c:crosses val="autoZero"/>
        <c:auto val="1"/>
        <c:lblAlgn val="ctr"/>
        <c:lblOffset val="100"/>
        <c:noMultiLvlLbl val="0"/>
      </c:catAx>
      <c:valAx>
        <c:axId val="-2137163240"/>
        <c:scaling>
          <c:orientation val="minMax"/>
          <c:min val="1.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% Error</a:t>
                </a:r>
                <a:endParaRPr lang="en-US" dirty="0"/>
              </a:p>
            </c:rich>
          </c:tx>
          <c:layout/>
          <c:overlay val="0"/>
        </c:title>
        <c:numFmt formatCode="0.0" sourceLinked="1"/>
        <c:majorTickMark val="out"/>
        <c:minorTickMark val="none"/>
        <c:tickLblPos val="nextTo"/>
        <c:crossAx val="-2137166216"/>
        <c:crosses val="autoZero"/>
        <c:crossBetween val="between"/>
        <c:majorUnit val="0.5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Error</c:v>
                </c:pt>
              </c:strCache>
            </c:strRef>
          </c:tx>
          <c:spPr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effectLst/>
            </c:spPr>
          </c:dPt>
          <c:dPt>
            <c:idx val="2"/>
            <c:invertIfNegative val="0"/>
            <c:bubble3D val="0"/>
            <c:spPr>
              <a:noFill/>
              <a:effectLst/>
            </c:spPr>
          </c:dPt>
          <c:dPt>
            <c:idx val="3"/>
            <c:invertIfNegative val="0"/>
            <c:bubble3D val="0"/>
            <c:spPr>
              <a:noFill/>
              <a:effectLst/>
            </c:spPr>
          </c:dPt>
          <c:cat>
            <c:strRef>
              <c:f>Sheet1!$A$2:$A$5</c:f>
              <c:strCache>
                <c:ptCount val="4"/>
                <c:pt idx="0">
                  <c:v>Shallow Net</c:v>
                </c:pt>
                <c:pt idx="1">
                  <c:v>Idea #1_x000d_(Deep Net, no-pretraining) </c:v>
                </c:pt>
                <c:pt idx="2">
                  <c:v>Idea #2_x000d_(Deep Net, supervised pre-training)</c:v>
                </c:pt>
                <c:pt idx="3">
                  <c:v>Idea #3_x000d_(Deep Net, unsupervised pre-training)</c:v>
                </c:pt>
              </c:strCache>
            </c:strRef>
          </c:cat>
          <c:val>
            <c:numRef>
              <c:f>Sheet1!$B$2:$B$5</c:f>
              <c:numCache>
                <c:formatCode>0.0</c:formatCode>
                <c:ptCount val="4"/>
                <c:pt idx="0">
                  <c:v>1.9</c:v>
                </c:pt>
                <c:pt idx="1">
                  <c:v>2.4</c:v>
                </c:pt>
                <c:pt idx="2">
                  <c:v>2.0</c:v>
                </c:pt>
                <c:pt idx="3">
                  <c:v>1.4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35687256"/>
        <c:axId val="-2135684280"/>
      </c:barChart>
      <c:catAx>
        <c:axId val="-213568725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35684280"/>
        <c:crosses val="autoZero"/>
        <c:auto val="1"/>
        <c:lblAlgn val="ctr"/>
        <c:lblOffset val="100"/>
        <c:noMultiLvlLbl val="0"/>
      </c:catAx>
      <c:valAx>
        <c:axId val="-2135684280"/>
        <c:scaling>
          <c:orientation val="minMax"/>
          <c:min val="1.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% Error</a:t>
                </a:r>
                <a:endParaRPr lang="en-US" dirty="0"/>
              </a:p>
            </c:rich>
          </c:tx>
          <c:layout/>
          <c:overlay val="0"/>
        </c:title>
        <c:numFmt formatCode="0.0" sourceLinked="1"/>
        <c:majorTickMark val="out"/>
        <c:minorTickMark val="none"/>
        <c:tickLblPos val="nextTo"/>
        <c:crossAx val="-2135687256"/>
        <c:crosses val="autoZero"/>
        <c:crossBetween val="between"/>
        <c:majorUnit val="0.5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Error</c:v>
                </c:pt>
              </c:strCache>
            </c:strRef>
          </c:tx>
          <c:spPr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effectLst/>
            </c:spPr>
          </c:dPt>
          <c:dPt>
            <c:idx val="2"/>
            <c:invertIfNegative val="0"/>
            <c:bubble3D val="0"/>
            <c:spPr>
              <a:noFill/>
              <a:effectLst/>
            </c:spPr>
          </c:dPt>
          <c:dPt>
            <c:idx val="3"/>
            <c:invertIfNegative val="0"/>
            <c:bubble3D val="0"/>
            <c:spPr>
              <a:noFill/>
              <a:effectLst/>
            </c:spPr>
          </c:dPt>
          <c:cat>
            <c:strRef>
              <c:f>Sheet1!$A$2:$A$5</c:f>
              <c:strCache>
                <c:ptCount val="4"/>
                <c:pt idx="0">
                  <c:v>Shallow Net</c:v>
                </c:pt>
                <c:pt idx="1">
                  <c:v>Idea #1_x000d_(Deep Net, no-pretraining) </c:v>
                </c:pt>
                <c:pt idx="2">
                  <c:v>Idea #2_x000d_(Deep Net, supervised pre-training)</c:v>
                </c:pt>
                <c:pt idx="3">
                  <c:v>Idea #3_x000d_(Deep Net, unsupervised pre-training)</c:v>
                </c:pt>
              </c:strCache>
            </c:strRef>
          </c:cat>
          <c:val>
            <c:numRef>
              <c:f>Sheet1!$B$2:$B$5</c:f>
              <c:numCache>
                <c:formatCode>0.0</c:formatCode>
                <c:ptCount val="4"/>
                <c:pt idx="0">
                  <c:v>1.9</c:v>
                </c:pt>
                <c:pt idx="1">
                  <c:v>2.4</c:v>
                </c:pt>
                <c:pt idx="2">
                  <c:v>2.0</c:v>
                </c:pt>
                <c:pt idx="3">
                  <c:v>1.4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35523384"/>
        <c:axId val="-2135520408"/>
      </c:barChart>
      <c:catAx>
        <c:axId val="-2135523384"/>
        <c:scaling>
          <c:orientation val="minMax"/>
        </c:scaling>
        <c:delete val="0"/>
        <c:axPos val="b"/>
        <c:majorTickMark val="out"/>
        <c:minorTickMark val="none"/>
        <c:tickLblPos val="nextTo"/>
        <c:crossAx val="-2135520408"/>
        <c:crosses val="autoZero"/>
        <c:auto val="1"/>
        <c:lblAlgn val="ctr"/>
        <c:lblOffset val="100"/>
        <c:noMultiLvlLbl val="0"/>
      </c:catAx>
      <c:valAx>
        <c:axId val="-2135520408"/>
        <c:scaling>
          <c:orientation val="minMax"/>
          <c:min val="1.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% Error</a:t>
                </a:r>
                <a:endParaRPr lang="en-US" dirty="0"/>
              </a:p>
            </c:rich>
          </c:tx>
          <c:layout/>
          <c:overlay val="0"/>
        </c:title>
        <c:numFmt formatCode="0.0" sourceLinked="1"/>
        <c:majorTickMark val="out"/>
        <c:minorTickMark val="none"/>
        <c:tickLblPos val="nextTo"/>
        <c:crossAx val="-2135523384"/>
        <c:crosses val="autoZero"/>
        <c:crossBetween val="between"/>
        <c:majorUnit val="0.5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Error</c:v>
                </c:pt>
              </c:strCache>
            </c:strRef>
          </c:tx>
          <c:spPr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effectLst/>
            </c:spPr>
          </c:dPt>
          <c:dPt>
            <c:idx val="3"/>
            <c:invertIfNegative val="0"/>
            <c:bubble3D val="0"/>
            <c:spPr>
              <a:noFill/>
              <a:effectLst/>
            </c:spPr>
          </c:dPt>
          <c:cat>
            <c:strRef>
              <c:f>Sheet1!$A$2:$A$5</c:f>
              <c:strCache>
                <c:ptCount val="4"/>
                <c:pt idx="0">
                  <c:v>Shallow Net</c:v>
                </c:pt>
                <c:pt idx="1">
                  <c:v>Idea #1_x000d_(Deep Net, no-pretraining) </c:v>
                </c:pt>
                <c:pt idx="2">
                  <c:v>Idea #2_x000d_(Deep Net, supervised pre-training)</c:v>
                </c:pt>
                <c:pt idx="3">
                  <c:v>Idea #3_x000d_(Deep Net, unsupervised pre-training)</c:v>
                </c:pt>
              </c:strCache>
            </c:strRef>
          </c:cat>
          <c:val>
            <c:numRef>
              <c:f>Sheet1!$B$2:$B$5</c:f>
              <c:numCache>
                <c:formatCode>0.0</c:formatCode>
                <c:ptCount val="4"/>
                <c:pt idx="0">
                  <c:v>1.9</c:v>
                </c:pt>
                <c:pt idx="1">
                  <c:v>2.4</c:v>
                </c:pt>
                <c:pt idx="2">
                  <c:v>2.0</c:v>
                </c:pt>
                <c:pt idx="3">
                  <c:v>1.4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35510872"/>
        <c:axId val="-2135507848"/>
      </c:barChart>
      <c:catAx>
        <c:axId val="-2135510872"/>
        <c:scaling>
          <c:orientation val="minMax"/>
        </c:scaling>
        <c:delete val="0"/>
        <c:axPos val="b"/>
        <c:majorTickMark val="out"/>
        <c:minorTickMark val="none"/>
        <c:tickLblPos val="nextTo"/>
        <c:crossAx val="-2135507848"/>
        <c:crosses val="autoZero"/>
        <c:auto val="1"/>
        <c:lblAlgn val="ctr"/>
        <c:lblOffset val="100"/>
        <c:noMultiLvlLbl val="0"/>
      </c:catAx>
      <c:valAx>
        <c:axId val="-2135507848"/>
        <c:scaling>
          <c:orientation val="minMax"/>
          <c:min val="1.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% Error</a:t>
                </a:r>
                <a:endParaRPr lang="en-US" dirty="0"/>
              </a:p>
            </c:rich>
          </c:tx>
          <c:layout/>
          <c:overlay val="0"/>
        </c:title>
        <c:numFmt formatCode="0.0" sourceLinked="1"/>
        <c:majorTickMark val="out"/>
        <c:minorTickMark val="none"/>
        <c:tickLblPos val="nextTo"/>
        <c:crossAx val="-2135510872"/>
        <c:crosses val="autoZero"/>
        <c:crossBetween val="between"/>
        <c:majorUnit val="0.5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Error</c:v>
                </c:pt>
              </c:strCache>
            </c:strRef>
          </c:tx>
          <c:spPr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effectLst/>
            </c:spPr>
          </c:dPt>
          <c:dPt>
            <c:idx val="3"/>
            <c:invertIfNegative val="0"/>
            <c:bubble3D val="0"/>
            <c:spPr>
              <a:noFill/>
              <a:effectLst/>
            </c:spPr>
          </c:dPt>
          <c:cat>
            <c:strRef>
              <c:f>Sheet1!$A$2:$A$5</c:f>
              <c:strCache>
                <c:ptCount val="4"/>
                <c:pt idx="0">
                  <c:v>Shallow Net</c:v>
                </c:pt>
                <c:pt idx="1">
                  <c:v>Idea #1_x000d_(Deep Net, no-pretraining) </c:v>
                </c:pt>
                <c:pt idx="2">
                  <c:v>Idea #2_x000d_(Deep Net, supervised pre-training)</c:v>
                </c:pt>
                <c:pt idx="3">
                  <c:v>Idea #3_x000d_(Deep Net, unsupervised pre-training)</c:v>
                </c:pt>
              </c:strCache>
            </c:strRef>
          </c:cat>
          <c:val>
            <c:numRef>
              <c:f>Sheet1!$B$2:$B$5</c:f>
              <c:numCache>
                <c:formatCode>0.0</c:formatCode>
                <c:ptCount val="4"/>
                <c:pt idx="0">
                  <c:v>1.9</c:v>
                </c:pt>
                <c:pt idx="1">
                  <c:v>2.4</c:v>
                </c:pt>
                <c:pt idx="2">
                  <c:v>2.0</c:v>
                </c:pt>
                <c:pt idx="3">
                  <c:v>1.4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29378056"/>
        <c:axId val="-2129338232"/>
      </c:barChart>
      <c:catAx>
        <c:axId val="-212937805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29338232"/>
        <c:crosses val="autoZero"/>
        <c:auto val="1"/>
        <c:lblAlgn val="ctr"/>
        <c:lblOffset val="100"/>
        <c:noMultiLvlLbl val="0"/>
      </c:catAx>
      <c:valAx>
        <c:axId val="-2129338232"/>
        <c:scaling>
          <c:orientation val="minMax"/>
          <c:min val="1.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% Error</a:t>
                </a:r>
                <a:endParaRPr lang="en-US" dirty="0"/>
              </a:p>
            </c:rich>
          </c:tx>
          <c:layout/>
          <c:overlay val="0"/>
        </c:title>
        <c:numFmt formatCode="0.0" sourceLinked="1"/>
        <c:majorTickMark val="out"/>
        <c:minorTickMark val="none"/>
        <c:tickLblPos val="nextTo"/>
        <c:crossAx val="-2129378056"/>
        <c:crosses val="autoZero"/>
        <c:crossBetween val="between"/>
        <c:majorUnit val="0.5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Error</c:v>
                </c:pt>
              </c:strCache>
            </c:strRef>
          </c:tx>
          <c:spPr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effectLst/>
            </c:spPr>
          </c:dPt>
          <c:cat>
            <c:strRef>
              <c:f>Sheet1!$A$2:$A$5</c:f>
              <c:strCache>
                <c:ptCount val="4"/>
                <c:pt idx="0">
                  <c:v>Shallow Net</c:v>
                </c:pt>
                <c:pt idx="1">
                  <c:v>Idea #1_x000d_(Deep Net, no-pretraining) </c:v>
                </c:pt>
                <c:pt idx="2">
                  <c:v>Idea #2_x000d_(Deep Net, supervised pre-training)</c:v>
                </c:pt>
                <c:pt idx="3">
                  <c:v>Idea #3_x000d_(Deep Net, unsupervised pre-training)</c:v>
                </c:pt>
              </c:strCache>
            </c:strRef>
          </c:cat>
          <c:val>
            <c:numRef>
              <c:f>Sheet1!$B$2:$B$5</c:f>
              <c:numCache>
                <c:formatCode>0.0</c:formatCode>
                <c:ptCount val="4"/>
                <c:pt idx="0">
                  <c:v>1.9</c:v>
                </c:pt>
                <c:pt idx="1">
                  <c:v>2.4</c:v>
                </c:pt>
                <c:pt idx="2">
                  <c:v>2.0</c:v>
                </c:pt>
                <c:pt idx="3">
                  <c:v>1.4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35908024"/>
        <c:axId val="-2129244104"/>
      </c:barChart>
      <c:catAx>
        <c:axId val="-2135908024"/>
        <c:scaling>
          <c:orientation val="minMax"/>
        </c:scaling>
        <c:delete val="0"/>
        <c:axPos val="b"/>
        <c:majorTickMark val="out"/>
        <c:minorTickMark val="none"/>
        <c:tickLblPos val="nextTo"/>
        <c:crossAx val="-2129244104"/>
        <c:crosses val="autoZero"/>
        <c:auto val="1"/>
        <c:lblAlgn val="ctr"/>
        <c:lblOffset val="100"/>
        <c:noMultiLvlLbl val="0"/>
      </c:catAx>
      <c:valAx>
        <c:axId val="-2129244104"/>
        <c:scaling>
          <c:orientation val="minMax"/>
          <c:min val="1.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% Error</a:t>
                </a:r>
                <a:endParaRPr lang="en-US" dirty="0"/>
              </a:p>
            </c:rich>
          </c:tx>
          <c:layout/>
          <c:overlay val="0"/>
        </c:title>
        <c:numFmt formatCode="0.0" sourceLinked="1"/>
        <c:majorTickMark val="out"/>
        <c:minorTickMark val="none"/>
        <c:tickLblPos val="nextTo"/>
        <c:crossAx val="-2135908024"/>
        <c:crosses val="autoZero"/>
        <c:crossBetween val="between"/>
        <c:majorUnit val="0.5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85FE80-612E-D248-B584-DA8E060B9D6E}" type="datetimeFigureOut">
              <a:rPr lang="en-US" smtClean="0"/>
              <a:t>10/26/16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8B8669-6234-4F44-A6CB-41A2A29AB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54162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16FA95-F25F-6A4E-9805-3808DEC8B84A}" type="datetimeFigureOut">
              <a:rPr lang="en-US" smtClean="0"/>
              <a:t>10/26/16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0A8895-A308-DC44-9938-C42D876EE2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62431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97D60-1F67-9049-9332-09B31DA49069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034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TODO:</a:t>
            </a:r>
            <a:r>
              <a:rPr lang="en-US" baseline="0" dirty="0" smtClean="0"/>
              <a:t> Important note: this surface is a function of the parameters – before we discussed surfaces which were functions of the input.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97D60-1F67-9049-9332-09B31DA49069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7638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TODO: Drop this. Too much detail.</a:t>
            </a:r>
          </a:p>
          <a:p>
            <a:r>
              <a:rPr lang="en-US" dirty="0" smtClean="0"/>
              <a:t>TODO: Show</a:t>
            </a:r>
            <a:r>
              <a:rPr lang="en-US" baseline="0" dirty="0" smtClean="0"/>
              <a:t> vanishing gradients as less dark over the layers. Suppose WLOG we scale everything such that the gradients are less than one. What happens with </a:t>
            </a:r>
            <a:r>
              <a:rPr lang="en-US" baseline="0" dirty="0" err="1" smtClean="0"/>
              <a:t>backprop</a:t>
            </a:r>
            <a:r>
              <a:rPr lang="en-US" baseline="0" dirty="0" smtClean="0"/>
              <a:t>? </a:t>
            </a:r>
          </a:p>
          <a:p>
            <a:r>
              <a:rPr lang="en-US" baseline="0" dirty="0" smtClean="0"/>
              <a:t>TODO: Mention the activation function. </a:t>
            </a:r>
            <a:r>
              <a:rPr lang="en-US" baseline="0" dirty="0" err="1" smtClean="0"/>
              <a:t>Relu</a:t>
            </a:r>
            <a:r>
              <a:rPr lang="en-US" baseline="0" dirty="0" smtClean="0"/>
              <a:t> can already start to solve this problem. Let’s try to solve it another way though.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97D60-1F67-9049-9332-09B31DA49069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679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TODO: Drop this. Too much detail.</a:t>
            </a:r>
          </a:p>
          <a:p>
            <a:r>
              <a:rPr lang="en-US" dirty="0" smtClean="0"/>
              <a:t>TODO: Show</a:t>
            </a:r>
            <a:r>
              <a:rPr lang="en-US" baseline="0" dirty="0" smtClean="0"/>
              <a:t> vanishing gradients as less dark over the layers. Suppose WLOG we scale everything such that the gradients are less than one. What happens with </a:t>
            </a:r>
            <a:r>
              <a:rPr lang="en-US" baseline="0" dirty="0" err="1" smtClean="0"/>
              <a:t>backprop</a:t>
            </a:r>
            <a:r>
              <a:rPr lang="en-US" baseline="0" dirty="0" smtClean="0"/>
              <a:t>? </a:t>
            </a:r>
          </a:p>
          <a:p>
            <a:r>
              <a:rPr lang="en-US" baseline="0" dirty="0" smtClean="0"/>
              <a:t>TODO: Mention the activation function. </a:t>
            </a:r>
            <a:r>
              <a:rPr lang="en-US" baseline="0" dirty="0" err="1" smtClean="0"/>
              <a:t>Relu</a:t>
            </a:r>
            <a:r>
              <a:rPr lang="en-US" baseline="0" dirty="0" smtClean="0"/>
              <a:t> can already start to solve this problem. Let’s try to solve it another way though.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97D60-1F67-9049-9332-09B31DA49069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679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TODO: Drop this. Too much detail.</a:t>
            </a:r>
          </a:p>
          <a:p>
            <a:r>
              <a:rPr lang="en-US" dirty="0" smtClean="0"/>
              <a:t>TODO: Show</a:t>
            </a:r>
            <a:r>
              <a:rPr lang="en-US" baseline="0" dirty="0" smtClean="0"/>
              <a:t> vanishing gradients as less dark over the layers. Suppose WLOG we scale everything such that the gradients are less than one. What happens with </a:t>
            </a:r>
            <a:r>
              <a:rPr lang="en-US" baseline="0" dirty="0" err="1" smtClean="0"/>
              <a:t>backprop</a:t>
            </a:r>
            <a:r>
              <a:rPr lang="en-US" baseline="0" dirty="0" smtClean="0"/>
              <a:t>? </a:t>
            </a:r>
          </a:p>
          <a:p>
            <a:r>
              <a:rPr lang="en-US" baseline="0" dirty="0" smtClean="0"/>
              <a:t>TODO: Mention the activation function. </a:t>
            </a:r>
            <a:r>
              <a:rPr lang="en-US" baseline="0" dirty="0" err="1" smtClean="0"/>
              <a:t>Relu</a:t>
            </a:r>
            <a:r>
              <a:rPr lang="en-US" baseline="0" dirty="0" smtClean="0"/>
              <a:t> can already start to solve this problem. Let’s try to solve it another way though.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97D60-1F67-9049-9332-09B31DA49069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679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TODO: doesn’t work </a:t>
            </a:r>
            <a:r>
              <a:rPr lang="en-US" dirty="0" smtClean="0">
                <a:sym typeface="Wingdings"/>
              </a:rPr>
              <a:t> works a little better ; or won’t work when labeled data is limited.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97D60-1F67-9049-9332-09B31DA49069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719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png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3EE38-C8CA-0C44-947F-F569C925BA56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215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9F761-062A-B94A-8542-9F565EB6F277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473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3F882-12AF-7E45-A669-9397B47E14F8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870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89993"/>
            <a:ext cx="4038600" cy="493617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89993"/>
            <a:ext cx="4038600" cy="493617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7FDFC-8405-6B4A-A08B-E3A56D1E6B31}" type="datetime1">
              <a:rPr lang="en-US" smtClean="0"/>
              <a:t>10/26/16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863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15232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54994"/>
            <a:ext cx="4040188" cy="42711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215232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854994"/>
            <a:ext cx="4041775" cy="42711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0A6AC-7802-B748-8BFC-963178D932F5}" type="datetime1">
              <a:rPr lang="en-US" smtClean="0"/>
              <a:t>10/26/16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726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975DF-1D7E-3D46-9FBF-32626F7C8B76}" type="datetime1">
              <a:rPr lang="en-US" smtClean="0"/>
              <a:t>10/26/16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349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3B7F1-0188-A940-BF5D-66E37647A655}" type="datetime1">
              <a:rPr lang="en-US" smtClean="0"/>
              <a:t>10/26/16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351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73F8A-3757-3D4C-A426-B0CD6A2F9C46}" type="datetime1">
              <a:rPr lang="en-US" smtClean="0"/>
              <a:t>10/26/16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137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1F7F2-6097-5847-AD96-B9054D2B06FC}" type="datetime1">
              <a:rPr lang="en-US" smtClean="0"/>
              <a:t>10/26/16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871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4FC9C-2E47-5D47-95CF-45E1ACF1DBF5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332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2B54D-F174-1149-BF06-CD7DD5AF9AA3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1426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7543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288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288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57200" y="3881438"/>
            <a:ext cx="8229600" cy="21304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sz="1000">
              <a:solidFill>
                <a:schemeClr val="tx1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z="800"/>
            </a:lvl1pPr>
          </a:lstStyle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fld id="{48DE5349-D7F5-4C1F-A5F4-CC997E27CB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51300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7543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288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881438"/>
            <a:ext cx="8229600" cy="21304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sz="1000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z="800"/>
            </a:lvl1pPr>
          </a:lstStyle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fld id="{9A6A1787-49D9-4C6E-B7C7-59753D4A4CE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23216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94419-EDFB-6F4E-A333-81B2AEE61551}" type="datetime1">
              <a:rPr lang="en-US" smtClean="0"/>
              <a:t>10/26/16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8518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10/26/16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3104519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10/26/16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310451958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10/26/16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341458781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60162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57198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94419-EDFB-6F4E-A333-81B2AEE61551}" type="datetime1">
              <a:rPr lang="en-US" smtClean="0"/>
              <a:t>10/26/16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802148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94419-EDFB-6F4E-A333-81B2AEE61551}" type="datetime1">
              <a:rPr lang="en-US" smtClean="0"/>
              <a:t>10/26/16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011593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94419-EDFB-6F4E-A333-81B2AEE61551}" type="datetime1">
              <a:rPr lang="en-US" smtClean="0"/>
              <a:t>10/26/16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24889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94419-EDFB-6F4E-A333-81B2AEE61551}" type="datetime1">
              <a:rPr lang="en-US" smtClean="0"/>
              <a:t>10/26/16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25405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10/26/16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183600190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10/26/16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293847029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10/26/16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179235354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10/26/16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289886182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10/26/16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410948453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10/26/16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1669808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10/26/16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78051331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07467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318773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488252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10/26/16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64261054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982341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58974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10/26/16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114780251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63652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088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4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25088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2500"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250885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50886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dirty="0"/>
          </a:p>
        </p:txBody>
      </p:sp>
      <p:sp>
        <p:nvSpPr>
          <p:cNvPr id="250887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54D584A2-0344-4A64-85F9-86CD4928F9D9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250889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0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1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2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3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4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5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6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7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8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9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0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1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2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3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4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5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6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7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8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9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0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1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2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3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4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5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6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7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8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9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50920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41" name="Group 41"/>
          <p:cNvGrpSpPr>
            <a:grpSpLocks/>
          </p:cNvGrpSpPr>
          <p:nvPr userDrawn="1"/>
        </p:nvGrpSpPr>
        <p:grpSpPr bwMode="auto">
          <a:xfrm>
            <a:off x="609600" y="152400"/>
            <a:ext cx="2438400" cy="420688"/>
            <a:chOff x="0" y="6"/>
            <a:chExt cx="1248" cy="265"/>
          </a:xfrm>
        </p:grpSpPr>
        <p:sp>
          <p:nvSpPr>
            <p:cNvPr id="42" name="Rectangle 42"/>
            <p:cNvSpPr>
              <a:spLocks noChangeArrowheads="1"/>
            </p:cNvSpPr>
            <p:nvPr userDrawn="1"/>
          </p:nvSpPr>
          <p:spPr bwMode="auto">
            <a:xfrm>
              <a:off x="0" y="6"/>
              <a:ext cx="124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1200">
                  <a:solidFill>
                    <a:srgbClr val="A50021"/>
                  </a:solidFill>
                  <a:latin typeface="Helvetica Neue Bold Condensed" pitchFamily="-12" charset="0"/>
                  <a:ea typeface="ＭＳ Ｐゴシック" pitchFamily="34" charset="-128"/>
                </a:rPr>
                <a:t>School of Computer Science</a:t>
              </a:r>
            </a:p>
          </p:txBody>
        </p:sp>
        <p:pic>
          <p:nvPicPr>
            <p:cNvPr id="43" name="Picture 43" descr="wordmarkred"/>
            <p:cNvPicPr>
              <a:picLocks noChangeAspect="1" noChangeArrowheads="1"/>
            </p:cNvPicPr>
            <p:nvPr userDrawn="1"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4" y="168"/>
              <a:ext cx="639" cy="1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4" name="Picture 44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90500" y="152400"/>
            <a:ext cx="430213" cy="4492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220469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30F549-F879-4053-8685-4286A63136E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682787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11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11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316BF4-0C06-46C4-8F64-4CF8DA863C5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721782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3FC620-C6B9-49BD-AA1C-2FA7D4C50EA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504240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70ADC6-CE19-4300-8EBE-7AC2ADD77F1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179562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0B5796-D054-4DD8-B5EF-73FA0ED3076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25440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2250" y="152400"/>
            <a:ext cx="2114550" cy="58594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191250" cy="58594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A96E2E-D738-4E1C-9FCE-771120A47E3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811884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7543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288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288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57200" y="3881438"/>
            <a:ext cx="8229600" cy="21304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sz="1000">
              <a:solidFill>
                <a:schemeClr val="tx1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z="800"/>
            </a:lvl1pPr>
          </a:lstStyle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fld id="{48DE5349-D7F5-4C1F-A5F4-CC997E27CB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657475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7543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116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4116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sz="1000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z="800"/>
            </a:lvl1pPr>
          </a:lstStyle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fld id="{CD3B44FC-3DD7-4F46-9E87-ED25DEAC5B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916143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7543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288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881438"/>
            <a:ext cx="8229600" cy="21304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sz="1000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z="800"/>
            </a:lvl1pPr>
          </a:lstStyle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fld id="{9A6A1787-49D9-4C6E-B7C7-59753D4A4CE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926701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A:\paint.GIF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C0C0C0"/>
              </a:clrFrom>
              <a:clrTo>
                <a:srgbClr val="C0C0C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0" y="1828800"/>
            <a:ext cx="82296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685800"/>
            <a:ext cx="7721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3886200"/>
            <a:ext cx="6400800" cy="1771650"/>
          </a:xfrm>
        </p:spPr>
        <p:txBody>
          <a:bodyPr/>
          <a:lstStyle>
            <a:lvl1pPr marL="0" indent="0">
              <a:buFont typeface="Wingdings" pitchFamily="2" charset="2"/>
              <a:buNone/>
              <a:defRPr>
                <a:latin typeface="Arial Black" pitchFamily="34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5123D27-44AE-1D4A-8491-6DE6BEA99891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01022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BB205A-3110-804D-BCA5-F8244F042B0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89396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B32D5A-8082-774C-9D29-4812EBF5DF8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17898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6400"/>
            <a:ext cx="40132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676400"/>
            <a:ext cx="40132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1AF86C-91F6-5344-B023-7256C9BAD80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86133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5ABEDB-4CFC-6847-9D03-9579480D8EA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41731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5F3CFA-B6A8-2742-B240-918F23D61C2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43938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749201-F89E-7B4D-A97E-1E7192B9306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44073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9A741F-EAD6-4748-BD6A-614FB90B4AF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18297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49901C-3A04-634F-B3E1-56190CCC448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87647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40EE36-526D-6644-8989-4EB02D9E87D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18371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8600" y="53975"/>
            <a:ext cx="2057400" cy="62706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6400" y="53975"/>
            <a:ext cx="6019800" cy="62706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C801EF-A2CD-0F4D-ABD3-8A65E309ED6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86939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8443C-72BE-CF4B-ACE7-DD445CD666F8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35550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54562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461FB-6672-D449-BF26-4C1DC7D36F2F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22071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94419-EDFB-6F4E-A333-81B2AEE61551}" type="datetime1">
              <a:rPr lang="en-US" smtClean="0"/>
              <a:t>10/26/16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96031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D2918-CC78-8D41-ABA1-1E8F61DC43D1}" type="datetime1">
              <a:rPr lang="en-US" smtClean="0"/>
              <a:t>10/26/16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4337535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10/26/16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316887834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2599B-CF4E-4745-A1C4-0A1EAD1AE797}" type="datetime1">
              <a:rPr lang="en-US" smtClean="0"/>
              <a:t>10/26/16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73855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83415-B2F7-814D-AB88-C1D4F5212AB3}" type="datetime1">
              <a:rPr lang="en-US" smtClean="0"/>
              <a:t>10/26/16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63683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EB1A2-967F-EF46-A281-A64C8735F71A}" type="datetime1">
              <a:rPr lang="en-US" smtClean="0"/>
              <a:t>10/26/16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09349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77EFC-DC2A-4140-AA88-6404FE9C25AF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188227464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E37D0-81EC-E749-AA69-D8326DE4460C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98663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94419-EDFB-6F4E-A333-81B2AEE61551}" type="datetime1">
              <a:rPr lang="en-US" smtClean="0"/>
              <a:t>10/26/16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85180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10/26/16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310451958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10/26/16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3104519589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636525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>
            <a:lvl1pPr>
              <a:defRPr b="1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1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400081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9400" y="292100"/>
            <a:ext cx="8648700" cy="804862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400" y="1257300"/>
            <a:ext cx="8648700" cy="5099050"/>
          </a:xfrm>
        </p:spPr>
        <p:txBody>
          <a:bodyPr/>
          <a:lstStyle>
            <a:lvl1pPr>
              <a:defRPr sz="3200"/>
            </a:lvl1pPr>
            <a:lvl2pPr>
              <a:defRPr sz="3200" baseline="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 with a 1 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1" y="6445251"/>
            <a:ext cx="2133600" cy="365125"/>
          </a:xfrm>
        </p:spPr>
        <p:txBody>
          <a:bodyPr/>
          <a:lstStyle/>
          <a:p>
            <a:fld id="{4FC35801-B62B-1347-8D7D-E1D9FD950611}" type="datetimeFigureOut">
              <a:rPr lang="en-US" smtClean="0"/>
              <a:pPr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445251"/>
            <a:ext cx="2895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81800" y="6445251"/>
            <a:ext cx="2133600" cy="365125"/>
          </a:xfrm>
        </p:spPr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1272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516188"/>
            <a:ext cx="7772400" cy="1362075"/>
          </a:xfrm>
        </p:spPr>
        <p:txBody>
          <a:bodyPr anchor="t">
            <a:normAutofit/>
          </a:bodyPr>
          <a:lstStyle>
            <a:lvl1pPr algn="ctr">
              <a:defRPr sz="3200" b="1" cap="all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016001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3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525741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10/26/16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893267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622177"/>
          </a:xfrm>
        </p:spPr>
        <p:txBody>
          <a:bodyPr>
            <a:normAutofit/>
          </a:bodyPr>
          <a:lstStyle>
            <a:lvl1pPr>
              <a:defRPr sz="3600" b="1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33969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 i="1"/>
            </a:lvl1pPr>
            <a:lvl2pPr marL="457177" indent="0">
              <a:buNone/>
              <a:defRPr sz="2000" b="1"/>
            </a:lvl2pPr>
            <a:lvl3pPr marL="914353" indent="0">
              <a:buNone/>
              <a:defRPr sz="1800" b="1"/>
            </a:lvl3pPr>
            <a:lvl4pPr marL="1371530" indent="0">
              <a:buNone/>
              <a:defRPr sz="1600" b="1"/>
            </a:lvl4pPr>
            <a:lvl5pPr marL="1828706" indent="0">
              <a:buNone/>
              <a:defRPr sz="1600" b="1"/>
            </a:lvl5pPr>
            <a:lvl6pPr marL="2285883" indent="0">
              <a:buNone/>
              <a:defRPr sz="1600" b="1"/>
            </a:lvl6pPr>
            <a:lvl7pPr marL="2743060" indent="0">
              <a:buNone/>
              <a:defRPr sz="1600" b="1"/>
            </a:lvl7pPr>
            <a:lvl8pPr marL="3200236" indent="0">
              <a:buNone/>
              <a:defRPr sz="1600" b="1"/>
            </a:lvl8pPr>
            <a:lvl9pPr marL="3657413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73731"/>
            <a:ext cx="4040188" cy="455122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033969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 i="1"/>
            </a:lvl1pPr>
            <a:lvl2pPr marL="457177" indent="0">
              <a:buNone/>
              <a:defRPr sz="2000" b="1"/>
            </a:lvl2pPr>
            <a:lvl3pPr marL="914353" indent="0">
              <a:buNone/>
              <a:defRPr sz="1800" b="1"/>
            </a:lvl3pPr>
            <a:lvl4pPr marL="1371530" indent="0">
              <a:buNone/>
              <a:defRPr sz="1600" b="1"/>
            </a:lvl4pPr>
            <a:lvl5pPr marL="1828706" indent="0">
              <a:buNone/>
              <a:defRPr sz="1600" b="1"/>
            </a:lvl5pPr>
            <a:lvl6pPr marL="2285883" indent="0">
              <a:buNone/>
              <a:defRPr sz="1600" b="1"/>
            </a:lvl6pPr>
            <a:lvl7pPr marL="2743060" indent="0">
              <a:buNone/>
              <a:defRPr sz="1600" b="1"/>
            </a:lvl7pPr>
            <a:lvl8pPr marL="3200236" indent="0">
              <a:buNone/>
              <a:defRPr sz="1600" b="1"/>
            </a:lvl8pPr>
            <a:lvl9pPr marL="3657413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73731"/>
            <a:ext cx="4041775" cy="455122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10/26/16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758863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06462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10/26/16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270603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10/26/16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724305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77" indent="0">
              <a:buNone/>
              <a:defRPr sz="1200"/>
            </a:lvl2pPr>
            <a:lvl3pPr marL="914353" indent="0">
              <a:buNone/>
              <a:defRPr sz="1000"/>
            </a:lvl3pPr>
            <a:lvl4pPr marL="1371530" indent="0">
              <a:buNone/>
              <a:defRPr sz="900"/>
            </a:lvl4pPr>
            <a:lvl5pPr marL="1828706" indent="0">
              <a:buNone/>
              <a:defRPr sz="900"/>
            </a:lvl5pPr>
            <a:lvl6pPr marL="2285883" indent="0">
              <a:buNone/>
              <a:defRPr sz="900"/>
            </a:lvl6pPr>
            <a:lvl7pPr marL="2743060" indent="0">
              <a:buNone/>
              <a:defRPr sz="900"/>
            </a:lvl7pPr>
            <a:lvl8pPr marL="3200236" indent="0">
              <a:buNone/>
              <a:defRPr sz="900"/>
            </a:lvl8pPr>
            <a:lvl9pPr marL="365741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10/26/16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953885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77" indent="0">
              <a:buNone/>
              <a:defRPr sz="2800"/>
            </a:lvl2pPr>
            <a:lvl3pPr marL="914353" indent="0">
              <a:buNone/>
              <a:defRPr sz="2400"/>
            </a:lvl3pPr>
            <a:lvl4pPr marL="1371530" indent="0">
              <a:buNone/>
              <a:defRPr sz="2000"/>
            </a:lvl4pPr>
            <a:lvl5pPr marL="1828706" indent="0">
              <a:buNone/>
              <a:defRPr sz="2000"/>
            </a:lvl5pPr>
            <a:lvl6pPr marL="2285883" indent="0">
              <a:buNone/>
              <a:defRPr sz="2000"/>
            </a:lvl6pPr>
            <a:lvl7pPr marL="2743060" indent="0">
              <a:buNone/>
              <a:defRPr sz="2000"/>
            </a:lvl7pPr>
            <a:lvl8pPr marL="3200236" indent="0">
              <a:buNone/>
              <a:defRPr sz="2000"/>
            </a:lvl8pPr>
            <a:lvl9pPr marL="3657413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77" indent="0">
              <a:buNone/>
              <a:defRPr sz="1200"/>
            </a:lvl2pPr>
            <a:lvl3pPr marL="914353" indent="0">
              <a:buNone/>
              <a:defRPr sz="1000"/>
            </a:lvl3pPr>
            <a:lvl4pPr marL="1371530" indent="0">
              <a:buNone/>
              <a:defRPr sz="900"/>
            </a:lvl4pPr>
            <a:lvl5pPr marL="1828706" indent="0">
              <a:buNone/>
              <a:defRPr sz="900"/>
            </a:lvl5pPr>
            <a:lvl6pPr marL="2285883" indent="0">
              <a:buNone/>
              <a:defRPr sz="900"/>
            </a:lvl6pPr>
            <a:lvl7pPr marL="2743060" indent="0">
              <a:buNone/>
              <a:defRPr sz="900"/>
            </a:lvl7pPr>
            <a:lvl8pPr marL="3200236" indent="0">
              <a:buNone/>
              <a:defRPr sz="900"/>
            </a:lvl8pPr>
            <a:lvl9pPr marL="365741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10/26/16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530255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990516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93223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5344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28600" y="1371600"/>
            <a:ext cx="4210050" cy="5105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1050" y="1371600"/>
            <a:ext cx="4211638" cy="5105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801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63" Type="http://schemas.openxmlformats.org/officeDocument/2006/relationships/slideLayout" Target="../slideLayouts/slideLayout63.xml"/><Relationship Id="rId64" Type="http://schemas.openxmlformats.org/officeDocument/2006/relationships/slideLayout" Target="../slideLayouts/slideLayout64.xml"/><Relationship Id="rId65" Type="http://schemas.openxmlformats.org/officeDocument/2006/relationships/slideLayout" Target="../slideLayouts/slideLayout65.xml"/><Relationship Id="rId66" Type="http://schemas.openxmlformats.org/officeDocument/2006/relationships/theme" Target="../theme/theme1.xml"/><Relationship Id="rId50" Type="http://schemas.openxmlformats.org/officeDocument/2006/relationships/slideLayout" Target="../slideLayouts/slideLayout50.xml"/><Relationship Id="rId51" Type="http://schemas.openxmlformats.org/officeDocument/2006/relationships/slideLayout" Target="../slideLayouts/slideLayout51.xml"/><Relationship Id="rId52" Type="http://schemas.openxmlformats.org/officeDocument/2006/relationships/slideLayout" Target="../slideLayouts/slideLayout52.xml"/><Relationship Id="rId53" Type="http://schemas.openxmlformats.org/officeDocument/2006/relationships/slideLayout" Target="../slideLayouts/slideLayout53.xml"/><Relationship Id="rId54" Type="http://schemas.openxmlformats.org/officeDocument/2006/relationships/slideLayout" Target="../slideLayouts/slideLayout54.xml"/><Relationship Id="rId55" Type="http://schemas.openxmlformats.org/officeDocument/2006/relationships/slideLayout" Target="../slideLayouts/slideLayout55.xml"/><Relationship Id="rId56" Type="http://schemas.openxmlformats.org/officeDocument/2006/relationships/slideLayout" Target="../slideLayouts/slideLayout56.xml"/><Relationship Id="rId57" Type="http://schemas.openxmlformats.org/officeDocument/2006/relationships/slideLayout" Target="../slideLayouts/slideLayout57.xml"/><Relationship Id="rId58" Type="http://schemas.openxmlformats.org/officeDocument/2006/relationships/slideLayout" Target="../slideLayouts/slideLayout58.xml"/><Relationship Id="rId59" Type="http://schemas.openxmlformats.org/officeDocument/2006/relationships/slideLayout" Target="../slideLayouts/slideLayout59.xml"/><Relationship Id="rId40" Type="http://schemas.openxmlformats.org/officeDocument/2006/relationships/slideLayout" Target="../slideLayouts/slideLayout40.xml"/><Relationship Id="rId41" Type="http://schemas.openxmlformats.org/officeDocument/2006/relationships/slideLayout" Target="../slideLayouts/slideLayout41.xml"/><Relationship Id="rId42" Type="http://schemas.openxmlformats.org/officeDocument/2006/relationships/slideLayout" Target="../slideLayouts/slideLayout42.xml"/><Relationship Id="rId43" Type="http://schemas.openxmlformats.org/officeDocument/2006/relationships/slideLayout" Target="../slideLayouts/slideLayout43.xml"/><Relationship Id="rId44" Type="http://schemas.openxmlformats.org/officeDocument/2006/relationships/slideLayout" Target="../slideLayouts/slideLayout44.xml"/><Relationship Id="rId45" Type="http://schemas.openxmlformats.org/officeDocument/2006/relationships/slideLayout" Target="../slideLayouts/slideLayout45.xml"/><Relationship Id="rId46" Type="http://schemas.openxmlformats.org/officeDocument/2006/relationships/slideLayout" Target="../slideLayouts/slideLayout46.xml"/><Relationship Id="rId47" Type="http://schemas.openxmlformats.org/officeDocument/2006/relationships/slideLayout" Target="../slideLayouts/slideLayout47.xml"/><Relationship Id="rId48" Type="http://schemas.openxmlformats.org/officeDocument/2006/relationships/slideLayout" Target="../slideLayouts/slideLayout48.xml"/><Relationship Id="rId49" Type="http://schemas.openxmlformats.org/officeDocument/2006/relationships/slideLayout" Target="../slideLayouts/slideLayout4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slideLayout" Target="../slideLayouts/slideLayout32.xml"/><Relationship Id="rId33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34.xml"/><Relationship Id="rId35" Type="http://schemas.openxmlformats.org/officeDocument/2006/relationships/slideLayout" Target="../slideLayouts/slideLayout35.xml"/><Relationship Id="rId36" Type="http://schemas.openxmlformats.org/officeDocument/2006/relationships/slideLayout" Target="../slideLayouts/slideLayout36.xml"/><Relationship Id="rId37" Type="http://schemas.openxmlformats.org/officeDocument/2006/relationships/slideLayout" Target="../slideLayouts/slideLayout37.xml"/><Relationship Id="rId38" Type="http://schemas.openxmlformats.org/officeDocument/2006/relationships/slideLayout" Target="../slideLayouts/slideLayout38.xml"/><Relationship Id="rId39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60" Type="http://schemas.openxmlformats.org/officeDocument/2006/relationships/slideLayout" Target="../slideLayouts/slideLayout60.xml"/><Relationship Id="rId61" Type="http://schemas.openxmlformats.org/officeDocument/2006/relationships/slideLayout" Target="../slideLayouts/slideLayout61.xml"/><Relationship Id="rId62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9.xml"/><Relationship Id="rId5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2.xml"/><Relationship Id="rId8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5.xml"/><Relationship Id="rId11" Type="http://schemas.openxmlformats.org/officeDocument/2006/relationships/theme" Target="../theme/theme2.xml"/><Relationship Id="rId1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7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6.xml"/><Relationship Id="rId12" Type="http://schemas.openxmlformats.org/officeDocument/2006/relationships/theme" Target="../theme/theme3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76.xml"/><Relationship Id="rId2" Type="http://schemas.openxmlformats.org/officeDocument/2006/relationships/slideLayout" Target="../slideLayouts/slideLayout77.xml"/><Relationship Id="rId3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9.xml"/><Relationship Id="rId5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2.xml"/><Relationship Id="rId8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5.xml"/></Relationships>
</file>

<file path=ppt/slideMasters/_rels/slideMaster4.xml.rels><?xml version="1.0" encoding="UTF-8" standalone="yes"?>
<Relationships xmlns="http://schemas.openxmlformats.org/package/2006/relationships"><Relationship Id="rId20" Type="http://schemas.openxmlformats.org/officeDocument/2006/relationships/slideLayout" Target="../slideLayouts/slideLayout106.xml"/><Relationship Id="rId21" Type="http://schemas.openxmlformats.org/officeDocument/2006/relationships/slideLayout" Target="../slideLayouts/slideLayout107.xml"/><Relationship Id="rId22" Type="http://schemas.openxmlformats.org/officeDocument/2006/relationships/slideLayout" Target="../slideLayouts/slideLayout108.xml"/><Relationship Id="rId23" Type="http://schemas.openxmlformats.org/officeDocument/2006/relationships/slideLayout" Target="../slideLayouts/slideLayout109.xml"/><Relationship Id="rId24" Type="http://schemas.openxmlformats.org/officeDocument/2006/relationships/slideLayout" Target="../slideLayouts/slideLayout110.xml"/><Relationship Id="rId25" Type="http://schemas.openxmlformats.org/officeDocument/2006/relationships/slideLayout" Target="../slideLayouts/slideLayout111.xml"/><Relationship Id="rId26" Type="http://schemas.openxmlformats.org/officeDocument/2006/relationships/slideLayout" Target="../slideLayouts/slideLayout112.xml"/><Relationship Id="rId27" Type="http://schemas.openxmlformats.org/officeDocument/2006/relationships/slideLayout" Target="../slideLayouts/slideLayout113.xml"/><Relationship Id="rId28" Type="http://schemas.openxmlformats.org/officeDocument/2006/relationships/slideLayout" Target="../slideLayouts/slideLayout114.xml"/><Relationship Id="rId29" Type="http://schemas.openxmlformats.org/officeDocument/2006/relationships/slideLayout" Target="../slideLayouts/slideLayout115.xml"/><Relationship Id="rId1" Type="http://schemas.openxmlformats.org/officeDocument/2006/relationships/slideLayout" Target="../slideLayouts/slideLayout87.xml"/><Relationship Id="rId2" Type="http://schemas.openxmlformats.org/officeDocument/2006/relationships/slideLayout" Target="../slideLayouts/slideLayout88.xml"/><Relationship Id="rId3" Type="http://schemas.openxmlformats.org/officeDocument/2006/relationships/slideLayout" Target="../slideLayouts/slideLayout89.xml"/><Relationship Id="rId4" Type="http://schemas.openxmlformats.org/officeDocument/2006/relationships/slideLayout" Target="../slideLayouts/slideLayout90.xml"/><Relationship Id="rId5" Type="http://schemas.openxmlformats.org/officeDocument/2006/relationships/slideLayout" Target="../slideLayouts/slideLayout91.xml"/><Relationship Id="rId30" Type="http://schemas.openxmlformats.org/officeDocument/2006/relationships/slideLayout" Target="../slideLayouts/slideLayout116.xml"/><Relationship Id="rId31" Type="http://schemas.openxmlformats.org/officeDocument/2006/relationships/slideLayout" Target="../slideLayouts/slideLayout117.xml"/><Relationship Id="rId32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95.xml"/><Relationship Id="rId6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3.xml"/><Relationship Id="rId8" Type="http://schemas.openxmlformats.org/officeDocument/2006/relationships/slideLayout" Target="../slideLayouts/slideLayout94.xml"/><Relationship Id="rId33" Type="http://schemas.openxmlformats.org/officeDocument/2006/relationships/slideLayout" Target="../slideLayouts/slideLayout119.xml"/><Relationship Id="rId34" Type="http://schemas.openxmlformats.org/officeDocument/2006/relationships/slideLayout" Target="../slideLayouts/slideLayout120.xml"/><Relationship Id="rId35" Type="http://schemas.openxmlformats.org/officeDocument/2006/relationships/slideLayout" Target="../slideLayouts/slideLayout121.xml"/><Relationship Id="rId36" Type="http://schemas.openxmlformats.org/officeDocument/2006/relationships/slideLayout" Target="../slideLayouts/slideLayout122.xml"/><Relationship Id="rId10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97.xml"/><Relationship Id="rId12" Type="http://schemas.openxmlformats.org/officeDocument/2006/relationships/slideLayout" Target="../slideLayouts/slideLayout98.xml"/><Relationship Id="rId13" Type="http://schemas.openxmlformats.org/officeDocument/2006/relationships/slideLayout" Target="../slideLayouts/slideLayout99.xml"/><Relationship Id="rId14" Type="http://schemas.openxmlformats.org/officeDocument/2006/relationships/slideLayout" Target="../slideLayouts/slideLayout100.xml"/><Relationship Id="rId15" Type="http://schemas.openxmlformats.org/officeDocument/2006/relationships/slideLayout" Target="../slideLayouts/slideLayout101.xml"/><Relationship Id="rId16" Type="http://schemas.openxmlformats.org/officeDocument/2006/relationships/slideLayout" Target="../slideLayouts/slideLayout102.xml"/><Relationship Id="rId17" Type="http://schemas.openxmlformats.org/officeDocument/2006/relationships/slideLayout" Target="../slideLayouts/slideLayout103.xml"/><Relationship Id="rId18" Type="http://schemas.openxmlformats.org/officeDocument/2006/relationships/slideLayout" Target="../slideLayouts/slideLayout104.xml"/><Relationship Id="rId19" Type="http://schemas.openxmlformats.org/officeDocument/2006/relationships/slideLayout" Target="../slideLayouts/slideLayout105.xml"/><Relationship Id="rId37" Type="http://schemas.openxmlformats.org/officeDocument/2006/relationships/slideLayout" Target="../slideLayouts/slideLayout123.xml"/><Relationship Id="rId38" Type="http://schemas.openxmlformats.org/officeDocument/2006/relationships/slideLayout" Target="../slideLayouts/slideLayout124.xml"/><Relationship Id="rId39" Type="http://schemas.openxmlformats.org/officeDocument/2006/relationships/slideLayout" Target="../slideLayouts/slideLayout125.xml"/><Relationship Id="rId40" Type="http://schemas.openxmlformats.org/officeDocument/2006/relationships/slideLayout" Target="../slideLayouts/slideLayout126.xml"/><Relationship Id="rId41" Type="http://schemas.openxmlformats.org/officeDocument/2006/relationships/slideLayout" Target="../slideLayouts/slideLayout127.xml"/><Relationship Id="rId42" Type="http://schemas.openxmlformats.org/officeDocument/2006/relationships/slideLayout" Target="../slideLayouts/slideLayout128.xml"/><Relationship Id="rId43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9.xml"/><Relationship Id="rId12" Type="http://schemas.openxmlformats.org/officeDocument/2006/relationships/slideLayout" Target="../slideLayouts/slideLayout140.xml"/><Relationship Id="rId13" Type="http://schemas.openxmlformats.org/officeDocument/2006/relationships/theme" Target="../theme/theme5.xml"/><Relationship Id="rId1" Type="http://schemas.openxmlformats.org/officeDocument/2006/relationships/slideLayout" Target="../slideLayouts/slideLayout129.xml"/><Relationship Id="rId2" Type="http://schemas.openxmlformats.org/officeDocument/2006/relationships/slideLayout" Target="../slideLayouts/slideLayout130.xml"/><Relationship Id="rId3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4.xml"/><Relationship Id="rId7" Type="http://schemas.openxmlformats.org/officeDocument/2006/relationships/slideLayout" Target="../slideLayouts/slideLayout135.xml"/><Relationship Id="rId8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7224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10760"/>
            <a:ext cx="8229600" cy="5044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7554B1-5E36-6045-A73E-011127FE28AE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12685" y="6356350"/>
            <a:ext cx="8694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652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1" r:id="rId12"/>
    <p:sldLayoutId id="2147483672" r:id="rId13"/>
    <p:sldLayoutId id="2147483706" r:id="rId14"/>
    <p:sldLayoutId id="2147483707" r:id="rId15"/>
    <p:sldLayoutId id="2147483708" r:id="rId16"/>
    <p:sldLayoutId id="2147483709" r:id="rId17"/>
    <p:sldLayoutId id="2147483710" r:id="rId18"/>
    <p:sldLayoutId id="2147483711" r:id="rId19"/>
    <p:sldLayoutId id="2147483712" r:id="rId20"/>
    <p:sldLayoutId id="2147483713" r:id="rId21"/>
    <p:sldLayoutId id="2147483714" r:id="rId22"/>
    <p:sldLayoutId id="2147483715" r:id="rId23"/>
    <p:sldLayoutId id="2147483716" r:id="rId24"/>
    <p:sldLayoutId id="2147483717" r:id="rId25"/>
    <p:sldLayoutId id="2147483718" r:id="rId26"/>
    <p:sldLayoutId id="2147483719" r:id="rId27"/>
    <p:sldLayoutId id="2147483720" r:id="rId28"/>
    <p:sldLayoutId id="2147483721" r:id="rId29"/>
    <p:sldLayoutId id="2147483722" r:id="rId30"/>
    <p:sldLayoutId id="2147483723" r:id="rId31"/>
    <p:sldLayoutId id="2147483724" r:id="rId32"/>
    <p:sldLayoutId id="2147483725" r:id="rId33"/>
    <p:sldLayoutId id="2147483726" r:id="rId34"/>
    <p:sldLayoutId id="2147483727" r:id="rId35"/>
    <p:sldLayoutId id="2147483728" r:id="rId36"/>
    <p:sldLayoutId id="2147483729" r:id="rId37"/>
    <p:sldLayoutId id="2147483730" r:id="rId38"/>
    <p:sldLayoutId id="2147483731" r:id="rId39"/>
    <p:sldLayoutId id="2147483732" r:id="rId40"/>
    <p:sldLayoutId id="2147483733" r:id="rId41"/>
    <p:sldLayoutId id="2147483734" r:id="rId42"/>
    <p:sldLayoutId id="2147483735" r:id="rId43"/>
    <p:sldLayoutId id="2147483763" r:id="rId44"/>
    <p:sldLayoutId id="2147483765" r:id="rId45"/>
    <p:sldLayoutId id="2147483766" r:id="rId46"/>
    <p:sldLayoutId id="2147483767" r:id="rId47"/>
    <p:sldLayoutId id="2147483768" r:id="rId48"/>
    <p:sldLayoutId id="2147483769" r:id="rId49"/>
    <p:sldLayoutId id="2147483770" r:id="rId50"/>
    <p:sldLayoutId id="2147483771" r:id="rId51"/>
    <p:sldLayoutId id="2147483772" r:id="rId52"/>
    <p:sldLayoutId id="2147483773" r:id="rId53"/>
    <p:sldLayoutId id="2147483774" r:id="rId54"/>
    <p:sldLayoutId id="2147483775" r:id="rId55"/>
    <p:sldLayoutId id="2147483776" r:id="rId56"/>
    <p:sldLayoutId id="2147483777" r:id="rId57"/>
    <p:sldLayoutId id="2147483778" r:id="rId58"/>
    <p:sldLayoutId id="2147483779" r:id="rId59"/>
    <p:sldLayoutId id="2147483780" r:id="rId60"/>
    <p:sldLayoutId id="2147483781" r:id="rId61"/>
    <p:sldLayoutId id="2147483782" r:id="rId62"/>
    <p:sldLayoutId id="2147483783" r:id="rId63"/>
    <p:sldLayoutId id="2147483784" r:id="rId64"/>
    <p:sldLayoutId id="2147483785" r:id="rId65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985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7543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24986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1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4986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629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0"/>
            </a:lvl1pPr>
          </a:lstStyle>
          <a:p>
            <a:endParaRPr lang="en-US" altLang="en-US"/>
          </a:p>
        </p:txBody>
      </p:sp>
      <p:sp>
        <p:nvSpPr>
          <p:cNvPr id="24986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629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900" b="0">
                <a:ea typeface="宋体" pitchFamily="2" charset="-122"/>
              </a:defRPr>
            </a:lvl1pPr>
          </a:lstStyle>
          <a:p>
            <a:r>
              <a:rPr lang="en-US" altLang="zh-CN" smtClean="0"/>
              <a:t>© Eric Xing @ CMU, 2005-2015</a:t>
            </a:r>
            <a:endParaRPr lang="en-US" altLang="en-US" dirty="0"/>
          </a:p>
        </p:txBody>
      </p:sp>
      <p:sp>
        <p:nvSpPr>
          <p:cNvPr id="24986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629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0"/>
            </a:lvl1pPr>
          </a:lstStyle>
          <a:p>
            <a:fld id="{3C8A92B3-C588-4B17-81E3-2FFE229700D3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249865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66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67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68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69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0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1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2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3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4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5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6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7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8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9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0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1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2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3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4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5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6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7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8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9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90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91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92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93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94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95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9896" name="Rectangle 40"/>
          <p:cNvSpPr>
            <a:spLocks noChangeArrowheads="1"/>
          </p:cNvSpPr>
          <p:nvPr userDrawn="1"/>
        </p:nvSpPr>
        <p:spPr bwMode="auto">
          <a:xfrm>
            <a:off x="76200" y="1371600"/>
            <a:ext cx="8991600" cy="76200"/>
          </a:xfrm>
          <a:prstGeom prst="rect">
            <a:avLst/>
          </a:prstGeom>
          <a:gradFill rotWithShape="1">
            <a:gsLst>
              <a:gs pos="0">
                <a:srgbClr val="333399">
                  <a:alpha val="94000"/>
                </a:srgbClr>
              </a:gs>
              <a:gs pos="100000">
                <a:srgbClr val="333399">
                  <a:gamma/>
                  <a:shade val="25490"/>
                  <a:invGamma/>
                  <a:alpha val="3000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85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iming>
    <p:tnLst>
      <p:par>
        <p:cTn xmlns:p14="http://schemas.microsoft.com/office/powerpoint/2010/main" id="1" dur="indefinite" restart="never" nodeType="tmRoot"/>
      </p:par>
    </p:tnLst>
  </p:timing>
  <p:hf hdr="0" dt="0"/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3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2200">
          <a:solidFill>
            <a:srgbClr val="333399"/>
          </a:solidFill>
          <a:latin typeface="+mn-lt"/>
          <a:ea typeface="+mn-ea"/>
          <a:cs typeface="+mn-cs"/>
        </a:defRPr>
      </a:lvl1pPr>
      <a:lvl2pPr marL="692150" indent="-347663" algn="l" rtl="0" fontAlgn="base">
        <a:spcBef>
          <a:spcPct val="3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1600">
          <a:solidFill>
            <a:srgbClr val="3366FF"/>
          </a:solidFill>
          <a:latin typeface="+mn-lt"/>
        </a:defRPr>
      </a:lvl2pPr>
      <a:lvl3pPr marL="987425" indent="-293688" algn="l" rtl="0" fontAlgn="base">
        <a:spcBef>
          <a:spcPct val="3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1400">
          <a:solidFill>
            <a:srgbClr val="669900"/>
          </a:solidFill>
          <a:latin typeface="+mn-lt"/>
        </a:defRPr>
      </a:lvl3pPr>
      <a:lvl4pPr marL="1281113" indent="-292100" algn="l" rtl="0" fontAlgn="base">
        <a:spcBef>
          <a:spcPct val="3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1200">
          <a:solidFill>
            <a:srgbClr val="333399"/>
          </a:solidFill>
          <a:latin typeface="+mn-lt"/>
        </a:defRPr>
      </a:lvl4pPr>
      <a:lvl5pPr marL="1598613" indent="-315913" algn="l" rtl="0" fontAlgn="base">
        <a:spcBef>
          <a:spcPct val="3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000">
          <a:solidFill>
            <a:srgbClr val="333399"/>
          </a:solidFill>
          <a:latin typeface="+mn-lt"/>
        </a:defRPr>
      </a:lvl5pPr>
      <a:lvl6pPr marL="2055813" indent="-315913" algn="l" rtl="0" fontAlgn="base">
        <a:spcBef>
          <a:spcPct val="3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000">
          <a:solidFill>
            <a:srgbClr val="333399"/>
          </a:solidFill>
          <a:latin typeface="+mn-lt"/>
        </a:defRPr>
      </a:lvl6pPr>
      <a:lvl7pPr marL="2513013" indent="-315913" algn="l" rtl="0" fontAlgn="base">
        <a:spcBef>
          <a:spcPct val="3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000">
          <a:solidFill>
            <a:srgbClr val="333399"/>
          </a:solidFill>
          <a:latin typeface="+mn-lt"/>
        </a:defRPr>
      </a:lvl7pPr>
      <a:lvl8pPr marL="2970213" indent="-315913" algn="l" rtl="0" fontAlgn="base">
        <a:spcBef>
          <a:spcPct val="3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000">
          <a:solidFill>
            <a:srgbClr val="333399"/>
          </a:solidFill>
          <a:latin typeface="+mn-lt"/>
        </a:defRPr>
      </a:lvl8pPr>
      <a:lvl9pPr marL="3427413" indent="-315913" algn="l" rtl="0" fontAlgn="base">
        <a:spcBef>
          <a:spcPct val="3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000">
          <a:solidFill>
            <a:srgbClr val="333399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06400" y="53975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76400"/>
            <a:ext cx="81788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33400" y="64770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>
                <a:solidFill>
                  <a:schemeClr val="bg2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31000" y="64770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solidFill>
                  <a:schemeClr val="bg2"/>
                </a:solidFill>
                <a:latin typeface="Arial" charset="0"/>
              </a:defRPr>
            </a:lvl1pPr>
          </a:lstStyle>
          <a:p>
            <a:fld id="{2FDB50E5-E1D8-5A4D-8102-F1430BFB9E45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1030" name="Picture 7" descr="A:\paint.GIF"/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C0C0C0"/>
              </a:clrFrom>
              <a:clrTo>
                <a:srgbClr val="C0C0C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0" y="1139825"/>
            <a:ext cx="82296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6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191000" y="64770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50000"/>
              </a:spcBef>
              <a:defRPr sz="1400">
                <a:solidFill>
                  <a:schemeClr val="bg2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482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ransition xmlns:p14="http://schemas.microsoft.com/office/powerpoint/2010/main"/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  <a:ea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  <a:ea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  <a:ea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  <a:ea typeface="ＭＳ Ｐゴシック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charset="0"/>
        <a:buChar char="§"/>
        <a:defRPr kumimoji="1"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charset="0"/>
        <a:buChar char="§"/>
        <a:defRPr kumimoji="1"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charset="0"/>
        <a:buChar char="§"/>
        <a:defRPr kumimoji="1"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charset="0"/>
        <a:buChar char="§"/>
        <a:defRPr kumimoji="1"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charset="0"/>
        <a:buChar char="§"/>
        <a:defRPr kumimoji="1"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3124200" cy="141763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3124200" y="0"/>
            <a:ext cx="6019800" cy="141763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124200" y="142836"/>
            <a:ext cx="5562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39493-8D72-7745-A3DC-04B5A9850C8F}" type="datetime1">
              <a:rPr lang="en-US" smtClean="0"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F56997-4F5F-5A42-B306-795126905AC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04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86" r:id="rId12"/>
    <p:sldLayoutId id="2147483787" r:id="rId13"/>
    <p:sldLayoutId id="2147483788" r:id="rId14"/>
    <p:sldLayoutId id="2147483789" r:id="rId15"/>
    <p:sldLayoutId id="2147483790" r:id="rId16"/>
    <p:sldLayoutId id="2147483791" r:id="rId17"/>
    <p:sldLayoutId id="2147483792" r:id="rId18"/>
    <p:sldLayoutId id="2147483793" r:id="rId19"/>
    <p:sldLayoutId id="2147483794" r:id="rId20"/>
    <p:sldLayoutId id="2147483795" r:id="rId21"/>
    <p:sldLayoutId id="2147483796" r:id="rId22"/>
    <p:sldLayoutId id="2147483797" r:id="rId23"/>
    <p:sldLayoutId id="2147483798" r:id="rId24"/>
    <p:sldLayoutId id="2147483799" r:id="rId25"/>
    <p:sldLayoutId id="2147483800" r:id="rId26"/>
    <p:sldLayoutId id="2147483801" r:id="rId27"/>
    <p:sldLayoutId id="2147483802" r:id="rId28"/>
    <p:sldLayoutId id="2147483803" r:id="rId29"/>
    <p:sldLayoutId id="2147483804" r:id="rId30"/>
    <p:sldLayoutId id="2147483805" r:id="rId31"/>
    <p:sldLayoutId id="2147483806" r:id="rId32"/>
    <p:sldLayoutId id="2147483807" r:id="rId33"/>
    <p:sldLayoutId id="2147483808" r:id="rId34"/>
    <p:sldLayoutId id="2147483809" r:id="rId35"/>
    <p:sldLayoutId id="2147483810" r:id="rId36"/>
    <p:sldLayoutId id="2147483811" r:id="rId37"/>
    <p:sldLayoutId id="2147483812" r:id="rId38"/>
    <p:sldLayoutId id="2147483813" r:id="rId39"/>
    <p:sldLayoutId id="2147483814" r:id="rId40"/>
    <p:sldLayoutId id="2147483815" r:id="rId41"/>
    <p:sldLayoutId id="2147483816" r:id="rId42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35" tIns="45718" rIns="91435" bIns="45718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35" tIns="45718" rIns="91435" bIns="45718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35" tIns="45718" rIns="91435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C35801-B62B-1347-8D7D-E1D9FD950611}" type="datetimeFigureOut">
              <a:rPr lang="en-US" smtClean="0"/>
              <a:pPr/>
              <a:t>10/26/16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1" y="6356351"/>
            <a:ext cx="2895600" cy="365125"/>
          </a:xfrm>
          <a:prstGeom prst="rect">
            <a:avLst/>
          </a:prstGeom>
        </p:spPr>
        <p:txBody>
          <a:bodyPr vert="horz" lIns="91435" tIns="45718" rIns="91435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35" tIns="45718" rIns="91435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582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</p:sldLayoutIdLst>
  <p:txStyles>
    <p:titleStyle>
      <a:lvl1pPr algn="ctr" defTabSz="457177" rtl="0" eaLnBrk="1" latinLnBrk="0" hangingPunct="1">
        <a:spcBef>
          <a:spcPct val="0"/>
        </a:spcBef>
        <a:buNone/>
        <a:defRPr sz="4400" b="1" kern="1200">
          <a:solidFill>
            <a:srgbClr val="0070C0"/>
          </a:solidFill>
          <a:latin typeface="+mj-lt"/>
          <a:ea typeface="+mj-ea"/>
          <a:cs typeface="+mj-cs"/>
        </a:defRPr>
      </a:lvl1pPr>
    </p:titleStyle>
    <p:bodyStyle>
      <a:lvl1pPr marL="342882" indent="-342882" algn="l" defTabSz="457177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12" indent="-285736" algn="l" defTabSz="457177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8" algn="l" defTabSz="457177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18" indent="-228588" algn="l" defTabSz="457177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5" indent="-228588" algn="l" defTabSz="457177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1" indent="-228588" algn="l" defTabSz="45717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45717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45717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45717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hyperlink" Target="http://neuralnetworksanddeeplearning.com/index.html" TargetMode="External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4" Type="http://schemas.openxmlformats.org/officeDocument/2006/relationships/image" Target="../media/image5.emf"/><Relationship Id="rId5" Type="http://schemas.openxmlformats.org/officeDocument/2006/relationships/image" Target="../media/image6.emf"/><Relationship Id="rId6" Type="http://schemas.openxmlformats.org/officeDocument/2006/relationships/image" Target="../media/image7.emf"/><Relationship Id="rId7" Type="http://schemas.openxmlformats.org/officeDocument/2006/relationships/image" Target="../media/image8.emf"/><Relationship Id="rId1" Type="http://schemas.openxmlformats.org/officeDocument/2006/relationships/slideLayout" Target="../slideLayouts/slideLayout98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Relationship Id="rId2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Relationship Id="rId2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Relationship Id="rId2" Type="http://schemas.openxmlformats.org/officeDocument/2006/relationships/image" Target="../media/image9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4.xml"/><Relationship Id="rId2" Type="http://schemas.openxmlformats.org/officeDocument/2006/relationships/image" Target="../media/image10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3.xml"/><Relationship Id="rId2" Type="http://schemas.openxmlformats.org/officeDocument/2006/relationships/image" Target="../media/image11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3.xml"/><Relationship Id="rId2" Type="http://schemas.openxmlformats.org/officeDocument/2006/relationships/image" Target="../media/image11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3.xml"/><Relationship Id="rId2" Type="http://schemas.openxmlformats.org/officeDocument/2006/relationships/image" Target="../media/image11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3.xml"/><Relationship Id="rId2" Type="http://schemas.openxmlformats.org/officeDocument/2006/relationships/image" Target="../media/image11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5.xml"/><Relationship Id="rId2" Type="http://schemas.openxmlformats.org/officeDocument/2006/relationships/notesSlide" Target="../notesSlides/notesSlide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6.xml"/><Relationship Id="rId2" Type="http://schemas.openxmlformats.org/officeDocument/2006/relationships/notesSlide" Target="../notesSlides/notesSlide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7.xml"/><Relationship Id="rId2" Type="http://schemas.openxmlformats.org/officeDocument/2006/relationships/notesSlide" Target="../notesSlides/notesSlide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9.xml"/><Relationship Id="rId2" Type="http://schemas.openxmlformats.org/officeDocument/2006/relationships/notesSlide" Target="../notesSlides/notesSlide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4.xml"/><Relationship Id="rId2" Type="http://schemas.openxmlformats.org/officeDocument/2006/relationships/chart" Target="../charts/char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5.xml"/><Relationship Id="rId2" Type="http://schemas.openxmlformats.org/officeDocument/2006/relationships/chart" Target="../charts/char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5.xml"/><Relationship Id="rId2" Type="http://schemas.openxmlformats.org/officeDocument/2006/relationships/chart" Target="../charts/char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6.xml"/><Relationship Id="rId2" Type="http://schemas.openxmlformats.org/officeDocument/2006/relationships/chart" Target="../charts/char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7589" y="2136803"/>
            <a:ext cx="7444275" cy="2089252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accent6"/>
                </a:solidFill>
              </a:rPr>
              <a:t>Deep </a:t>
            </a:r>
            <a:r>
              <a:rPr lang="en-US" sz="3600" b="1" dirty="0" smtClean="0">
                <a:solidFill>
                  <a:schemeClr val="accent6"/>
                </a:solidFill>
              </a:rPr>
              <a:t>Learning</a:t>
            </a:r>
            <a:br>
              <a:rPr lang="en-US" sz="3600" b="1" dirty="0" smtClean="0">
                <a:solidFill>
                  <a:schemeClr val="accent6"/>
                </a:solidFill>
              </a:rPr>
            </a:br>
            <a:r>
              <a:rPr lang="en-US" sz="3600" b="1" dirty="0" smtClean="0">
                <a:solidFill>
                  <a:schemeClr val="accent6"/>
                </a:solidFill>
              </a:rPr>
              <a:t>(Part I)</a:t>
            </a:r>
            <a:endParaRPr lang="en-US" sz="3600" b="1" dirty="0">
              <a:solidFill>
                <a:schemeClr val="accent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1</a:t>
            </a:fld>
            <a:endParaRPr lang="en-US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4439922" y="4802334"/>
            <a:ext cx="3481897" cy="1081917"/>
          </a:xfrm>
        </p:spPr>
        <p:txBody>
          <a:bodyPr>
            <a:normAutofit fontScale="70000" lnSpcReduction="20000"/>
          </a:bodyPr>
          <a:lstStyle/>
          <a:p>
            <a:pPr algn="r"/>
            <a:r>
              <a:rPr lang="en-US" dirty="0">
                <a:solidFill>
                  <a:srgbClr val="000000"/>
                </a:solidFill>
              </a:rPr>
              <a:t>Matt Gormley</a:t>
            </a:r>
          </a:p>
          <a:p>
            <a:pPr algn="r"/>
            <a:r>
              <a:rPr lang="en-US" dirty="0">
                <a:solidFill>
                  <a:srgbClr val="000000"/>
                </a:solidFill>
              </a:rPr>
              <a:t>Lecture </a:t>
            </a:r>
            <a:r>
              <a:rPr lang="en-US" dirty="0" smtClean="0">
                <a:solidFill>
                  <a:srgbClr val="000000"/>
                </a:solidFill>
              </a:rPr>
              <a:t>16</a:t>
            </a:r>
            <a:endParaRPr lang="en-US" dirty="0">
              <a:solidFill>
                <a:srgbClr val="000000"/>
              </a:solidFill>
            </a:endParaRPr>
          </a:p>
          <a:p>
            <a:pPr algn="r"/>
            <a:r>
              <a:rPr lang="en-US" dirty="0" smtClean="0">
                <a:solidFill>
                  <a:srgbClr val="000000"/>
                </a:solidFill>
              </a:rPr>
              <a:t>October 24, 2016</a:t>
            </a:r>
          </a:p>
          <a:p>
            <a:pPr algn="r"/>
            <a:endParaRPr lang="en-US" dirty="0"/>
          </a:p>
        </p:txBody>
      </p:sp>
      <p:grpSp>
        <p:nvGrpSpPr>
          <p:cNvPr id="7" name="Group 41"/>
          <p:cNvGrpSpPr>
            <a:grpSpLocks/>
          </p:cNvGrpSpPr>
          <p:nvPr/>
        </p:nvGrpSpPr>
        <p:grpSpPr bwMode="auto">
          <a:xfrm>
            <a:off x="609600" y="152400"/>
            <a:ext cx="2438400" cy="420688"/>
            <a:chOff x="0" y="6"/>
            <a:chExt cx="1248" cy="265"/>
          </a:xfrm>
        </p:grpSpPr>
        <p:sp>
          <p:nvSpPr>
            <p:cNvPr id="8" name="Rectangle 42"/>
            <p:cNvSpPr>
              <a:spLocks noChangeArrowheads="1"/>
            </p:cNvSpPr>
            <p:nvPr userDrawn="1"/>
          </p:nvSpPr>
          <p:spPr bwMode="auto">
            <a:xfrm>
              <a:off x="0" y="6"/>
              <a:ext cx="124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1200" dirty="0">
                  <a:solidFill>
                    <a:srgbClr val="A50021"/>
                  </a:solidFill>
                  <a:latin typeface="Helvetica Neue Bold Condensed" pitchFamily="-12" charset="0"/>
                  <a:ea typeface="ＭＳ Ｐゴシック" pitchFamily="34" charset="-128"/>
                </a:rPr>
                <a:t>School of Computer Science</a:t>
              </a:r>
            </a:p>
          </p:txBody>
        </p:sp>
        <p:pic>
          <p:nvPicPr>
            <p:cNvPr id="9" name="Picture 43" descr="wordmarkred"/>
            <p:cNvPicPr>
              <a:picLocks noChangeAspect="1" noChangeArrowheads="1"/>
            </p:cNvPicPr>
            <p:nvPr userDrawn="1"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4" y="168"/>
              <a:ext cx="639" cy="1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" name="Picture 4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500" y="152400"/>
            <a:ext cx="430213" cy="449263"/>
          </a:xfrm>
          <a:prstGeom prst="rect">
            <a:avLst/>
          </a:prstGeom>
          <a:noFill/>
        </p:spPr>
      </p:pic>
      <p:cxnSp>
        <p:nvCxnSpPr>
          <p:cNvPr id="12" name="Straight Connector 11"/>
          <p:cNvCxnSpPr/>
          <p:nvPr/>
        </p:nvCxnSpPr>
        <p:spPr>
          <a:xfrm>
            <a:off x="7940631" y="512249"/>
            <a:ext cx="42692" cy="584817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533645" y="2027652"/>
            <a:ext cx="8356875" cy="3201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Subtitle 5"/>
          <p:cNvSpPr txBox="1">
            <a:spLocks/>
          </p:cNvSpPr>
          <p:nvPr/>
        </p:nvSpPr>
        <p:spPr>
          <a:xfrm>
            <a:off x="227109" y="4912047"/>
            <a:ext cx="3481897" cy="10819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500" b="1" dirty="0" smtClean="0"/>
              <a:t>Readings:</a:t>
            </a:r>
          </a:p>
          <a:p>
            <a:pPr algn="l"/>
            <a:r>
              <a:rPr lang="en-US" sz="1500" dirty="0" smtClean="0"/>
              <a:t>Nielsen (online book) </a:t>
            </a:r>
            <a:r>
              <a:rPr lang="en-US" sz="1500" dirty="0" smtClean="0">
                <a:hlinkClick r:id="rId4"/>
              </a:rPr>
              <a:t>Neural Networks and Deep Learning</a:t>
            </a:r>
            <a:endParaRPr lang="en-US" sz="1500" dirty="0" smtClean="0"/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565663" y="1291294"/>
            <a:ext cx="7340526" cy="7043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 smtClean="0"/>
              <a:t>10-601B Introduction to Machine Learning</a:t>
            </a:r>
            <a:endParaRPr lang="en-US" sz="3000" b="1" dirty="0"/>
          </a:p>
        </p:txBody>
      </p:sp>
    </p:spTree>
    <p:extLst>
      <p:ext uri="{BB962C8B-B14F-4D97-AF65-F5344CB8AC3E}">
        <p14:creationId xmlns:p14="http://schemas.microsoft.com/office/powerpoint/2010/main" val="16775072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Reminders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_tradnl" dirty="0" err="1" smtClean="0">
                <a:solidFill>
                  <a:schemeClr val="bg1"/>
                </a:solidFill>
              </a:rPr>
              <a:t>Midsemester</a:t>
            </a:r>
            <a:r>
              <a:rPr lang="es-ES_tradnl" dirty="0" smtClean="0">
                <a:solidFill>
                  <a:schemeClr val="bg1"/>
                </a:solidFill>
              </a:rPr>
              <a:t> grades </a:t>
            </a:r>
            <a:r>
              <a:rPr lang="es-ES_tradnl" dirty="0" err="1" smtClean="0">
                <a:solidFill>
                  <a:schemeClr val="bg1"/>
                </a:solidFill>
              </a:rPr>
              <a:t>released</a:t>
            </a:r>
            <a:r>
              <a:rPr lang="es-ES_tradnl" dirty="0" smtClean="0">
                <a:solidFill>
                  <a:schemeClr val="bg1"/>
                </a:solidFill>
              </a:rPr>
              <a:t> </a:t>
            </a:r>
            <a:r>
              <a:rPr lang="es-ES_tradnl" dirty="0" err="1" smtClean="0">
                <a:solidFill>
                  <a:schemeClr val="bg1"/>
                </a:solidFill>
              </a:rPr>
              <a:t>today</a:t>
            </a:r>
            <a:endParaRPr lang="es-ES_tradnl" dirty="0" smtClean="0">
              <a:solidFill>
                <a:schemeClr val="bg1"/>
              </a:solidFill>
            </a:endParaRPr>
          </a:p>
          <a:p>
            <a:endParaRPr lang="es-ES_tradnl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s-ES_tradnl" dirty="0">
              <a:solidFill>
                <a:schemeClr val="bg1"/>
              </a:solidFill>
            </a:endParaRPr>
          </a:p>
          <a:p>
            <a:endParaRPr lang="es-ES_tradnl" dirty="0" smtClean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1400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dirty="0"/>
              <a:t>Deep Neural Networks (DNNs)</a:t>
            </a:r>
          </a:p>
          <a:p>
            <a:pPr lvl="1"/>
            <a:r>
              <a:rPr lang="en-US" dirty="0"/>
              <a:t>Three ideas for training a DNN</a:t>
            </a:r>
          </a:p>
          <a:p>
            <a:pPr lvl="1"/>
            <a:r>
              <a:rPr lang="en-US" dirty="0"/>
              <a:t>Experiments: MNIST digit classification</a:t>
            </a:r>
          </a:p>
          <a:p>
            <a:pPr lvl="1"/>
            <a:r>
              <a:rPr lang="en-US" dirty="0" err="1"/>
              <a:t>Autoencoders</a:t>
            </a:r>
            <a:endParaRPr lang="en-US" dirty="0"/>
          </a:p>
          <a:p>
            <a:pPr lvl="1"/>
            <a:r>
              <a:rPr lang="en-US" dirty="0" err="1"/>
              <a:t>Pretraining</a:t>
            </a:r>
            <a:endParaRPr lang="en-US" dirty="0"/>
          </a:p>
          <a:p>
            <a:r>
              <a:rPr lang="en-US" b="1" dirty="0"/>
              <a:t>Convolutional Neural Networks (CNNs)</a:t>
            </a:r>
          </a:p>
          <a:p>
            <a:pPr lvl="1"/>
            <a:r>
              <a:rPr lang="en-US" dirty="0"/>
              <a:t>Convolutional layers</a:t>
            </a:r>
          </a:p>
          <a:p>
            <a:pPr lvl="1"/>
            <a:r>
              <a:rPr lang="en-US" dirty="0"/>
              <a:t>Pooling layers</a:t>
            </a:r>
          </a:p>
          <a:p>
            <a:pPr lvl="1"/>
            <a:r>
              <a:rPr lang="en-US" dirty="0"/>
              <a:t>Image recognition</a:t>
            </a:r>
          </a:p>
          <a:p>
            <a:r>
              <a:rPr lang="en-US" b="1" dirty="0"/>
              <a:t>Recurrent Neural Networks (RNNs)</a:t>
            </a:r>
          </a:p>
          <a:p>
            <a:pPr lvl="1"/>
            <a:r>
              <a:rPr lang="en-US" dirty="0"/>
              <a:t>Bidirectional RNNs</a:t>
            </a:r>
          </a:p>
          <a:p>
            <a:pPr lvl="1"/>
            <a:r>
              <a:rPr lang="en-US" dirty="0"/>
              <a:t>Deep Bidirectional RNNs</a:t>
            </a:r>
          </a:p>
          <a:p>
            <a:pPr lvl="1"/>
            <a:r>
              <a:rPr lang="en-US" dirty="0"/>
              <a:t>Deep Bidirectional LSTMs</a:t>
            </a:r>
          </a:p>
          <a:p>
            <a:pPr lvl="1"/>
            <a:r>
              <a:rPr lang="en-US" dirty="0"/>
              <a:t>Connection to forward-backward algorithm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b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3</a:t>
            </a:fld>
            <a:endParaRPr lang="en-US"/>
          </a:p>
        </p:txBody>
      </p:sp>
      <p:sp>
        <p:nvSpPr>
          <p:cNvPr id="5" name="Right Brace 4"/>
          <p:cNvSpPr/>
          <p:nvPr/>
        </p:nvSpPr>
        <p:spPr>
          <a:xfrm>
            <a:off x="6826896" y="1210760"/>
            <a:ext cx="548388" cy="1732523"/>
          </a:xfrm>
          <a:prstGeom prst="rightBrac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476481" y="1814351"/>
            <a:ext cx="1442131" cy="52414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Part I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Right Brace 6"/>
          <p:cNvSpPr/>
          <p:nvPr/>
        </p:nvSpPr>
        <p:spPr>
          <a:xfrm>
            <a:off x="6826896" y="3095683"/>
            <a:ext cx="548388" cy="3159905"/>
          </a:xfrm>
          <a:prstGeom prst="rightBrac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476481" y="4406046"/>
            <a:ext cx="1442131" cy="52414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Part II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36314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Pre-Training for Deep Nets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2866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4495799" y="1411045"/>
            <a:ext cx="4648202" cy="225767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495799" y="3663550"/>
            <a:ext cx="4648202" cy="31944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0" y="3180972"/>
            <a:ext cx="4495800" cy="367702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0" y="1411045"/>
            <a:ext cx="4495799" cy="176992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Recipe for </a:t>
            </a:r>
            <a:br>
              <a:rPr lang="en-US" dirty="0" smtClean="0"/>
            </a:br>
            <a:r>
              <a:rPr lang="en-US" dirty="0" smtClean="0"/>
              <a:t>Machine Learning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158077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1. Given </a:t>
            </a:r>
            <a:r>
              <a:rPr lang="en-US" dirty="0"/>
              <a:t>training data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662472" y="1600200"/>
            <a:ext cx="4038600" cy="2068517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3. Define goal: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19" name="Content Placeholder 5"/>
          <p:cNvSpPr txBox="1">
            <a:spLocks/>
          </p:cNvSpPr>
          <p:nvPr/>
        </p:nvSpPr>
        <p:spPr>
          <a:xfrm>
            <a:off x="457200" y="3180972"/>
            <a:ext cx="4038600" cy="3097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dirty="0" smtClean="0"/>
              <a:t>2. Choose each of these:</a:t>
            </a:r>
          </a:p>
          <a:p>
            <a:pPr lvl="1"/>
            <a:r>
              <a:rPr lang="en-US" dirty="0" smtClean="0"/>
              <a:t>Decision </a:t>
            </a:r>
            <a:r>
              <a:rPr lang="en-US" dirty="0"/>
              <a:t>function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Loss function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20" name="Content Placeholder 6"/>
          <p:cNvSpPr txBox="1">
            <a:spLocks/>
          </p:cNvSpPr>
          <p:nvPr/>
        </p:nvSpPr>
        <p:spPr>
          <a:xfrm>
            <a:off x="4662472" y="3668717"/>
            <a:ext cx="4038600" cy="28924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dirty="0" smtClean="0"/>
              <a:t>4. Train with SGD:</a:t>
            </a:r>
          </a:p>
          <a:p>
            <a:pPr marL="0" indent="0">
              <a:buFont typeface="Arial"/>
              <a:buNone/>
            </a:pPr>
            <a:r>
              <a:rPr lang="en-US" dirty="0" smtClean="0"/>
              <a:t>(take small steps opposite the gradient)</a:t>
            </a:r>
            <a:endParaRPr lang="en-US" dirty="0"/>
          </a:p>
        </p:txBody>
      </p:sp>
      <p:pic>
        <p:nvPicPr>
          <p:cNvPr id="3" name="Picture 2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293" y="2224285"/>
            <a:ext cx="2082800" cy="533400"/>
          </a:xfrm>
          <a:prstGeom prst="rect">
            <a:avLst/>
          </a:prstGeom>
        </p:spPr>
      </p:pic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913" y="4339324"/>
            <a:ext cx="2108200" cy="469900"/>
          </a:xfrm>
          <a:prstGeom prst="rect">
            <a:avLst/>
          </a:prstGeom>
        </p:spPr>
      </p:pic>
      <p:pic>
        <p:nvPicPr>
          <p:cNvPr id="12" name="Picture 11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293" y="5673701"/>
            <a:ext cx="2349500" cy="469900"/>
          </a:xfrm>
          <a:prstGeom prst="rect">
            <a:avLst/>
          </a:prstGeom>
        </p:spPr>
      </p:pic>
      <p:pic>
        <p:nvPicPr>
          <p:cNvPr id="21" name="Picture 20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2417" y="2265250"/>
            <a:ext cx="4096234" cy="947367"/>
          </a:xfrm>
          <a:prstGeom prst="rect">
            <a:avLst/>
          </a:prstGeom>
        </p:spPr>
      </p:pic>
      <p:pic>
        <p:nvPicPr>
          <p:cNvPr id="22" name="Picture 21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2417" y="5609966"/>
            <a:ext cx="4063643" cy="373192"/>
          </a:xfrm>
          <a:prstGeom prst="rect">
            <a:avLst/>
          </a:prstGeom>
        </p:spPr>
      </p:pic>
      <p:sp>
        <p:nvSpPr>
          <p:cNvPr id="23" name="Rectangle 26"/>
          <p:cNvSpPr/>
          <p:nvPr/>
        </p:nvSpPr>
        <p:spPr>
          <a:xfrm>
            <a:off x="-692776" y="-461797"/>
            <a:ext cx="10584076" cy="7824887"/>
          </a:xfrm>
          <a:custGeom>
            <a:avLst/>
            <a:gdLst/>
            <a:ahLst/>
            <a:cxnLst/>
            <a:rect l="l" t="t" r="r" b="b"/>
            <a:pathLst>
              <a:path w="10584076" h="7824887">
                <a:moveTo>
                  <a:pt x="8813649" y="5745981"/>
                </a:moveTo>
                <a:cubicBezTo>
                  <a:pt x="8183052" y="5745981"/>
                  <a:pt x="7671852" y="5968581"/>
                  <a:pt x="7671852" y="6243171"/>
                </a:cubicBezTo>
                <a:cubicBezTo>
                  <a:pt x="7671852" y="6517761"/>
                  <a:pt x="8183052" y="6740361"/>
                  <a:pt x="8813649" y="6740361"/>
                </a:cubicBezTo>
                <a:cubicBezTo>
                  <a:pt x="9444246" y="6740361"/>
                  <a:pt x="9955446" y="6517761"/>
                  <a:pt x="9955446" y="6243171"/>
                </a:cubicBezTo>
                <a:cubicBezTo>
                  <a:pt x="9955446" y="5968581"/>
                  <a:pt x="9444246" y="5745981"/>
                  <a:pt x="8813649" y="5745981"/>
                </a:cubicBezTo>
                <a:close/>
                <a:moveTo>
                  <a:pt x="3342003" y="4438200"/>
                </a:moveTo>
                <a:cubicBezTo>
                  <a:pt x="2899168" y="4438200"/>
                  <a:pt x="2540179" y="4678213"/>
                  <a:pt x="2540179" y="4974283"/>
                </a:cubicBezTo>
                <a:cubicBezTo>
                  <a:pt x="2540179" y="5270353"/>
                  <a:pt x="2899168" y="5510366"/>
                  <a:pt x="3342003" y="5510366"/>
                </a:cubicBezTo>
                <a:cubicBezTo>
                  <a:pt x="3784838" y="5510366"/>
                  <a:pt x="4143827" y="5270353"/>
                  <a:pt x="4143827" y="4974283"/>
                </a:cubicBezTo>
                <a:cubicBezTo>
                  <a:pt x="4143827" y="4678213"/>
                  <a:pt x="3784838" y="4438200"/>
                  <a:pt x="3342003" y="4438200"/>
                </a:cubicBezTo>
                <a:close/>
                <a:moveTo>
                  <a:pt x="0" y="0"/>
                </a:moveTo>
                <a:lnTo>
                  <a:pt x="10584076" y="0"/>
                </a:lnTo>
                <a:lnTo>
                  <a:pt x="10584076" y="7824887"/>
                </a:lnTo>
                <a:lnTo>
                  <a:pt x="0" y="7824887"/>
                </a:lnTo>
                <a:close/>
              </a:path>
            </a:pathLst>
          </a:custGeom>
          <a:solidFill>
            <a:schemeClr val="bg1">
              <a:alpha val="77000"/>
            </a:schemeClr>
          </a:solidFill>
          <a:ln>
            <a:noFill/>
          </a:ln>
          <a:effectLst>
            <a:softEdge rad="1905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Content Placeholder 5"/>
          <p:cNvSpPr txBox="1">
            <a:spLocks/>
          </p:cNvSpPr>
          <p:nvPr/>
        </p:nvSpPr>
        <p:spPr>
          <a:xfrm>
            <a:off x="737892" y="563183"/>
            <a:ext cx="7963180" cy="97415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effectLst>
            <a:outerShdw blurRad="190500" dist="190500" dir="2700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4000" dirty="0" smtClean="0"/>
              <a:t>Goals for Today’s Lecture</a:t>
            </a:r>
            <a:endParaRPr lang="en-US" sz="4000" dirty="0"/>
          </a:p>
        </p:txBody>
      </p:sp>
      <p:sp>
        <p:nvSpPr>
          <p:cNvPr id="25" name="Content Placeholder 5"/>
          <p:cNvSpPr txBox="1">
            <a:spLocks/>
          </p:cNvSpPr>
          <p:nvPr/>
        </p:nvSpPr>
        <p:spPr>
          <a:xfrm>
            <a:off x="737892" y="1662546"/>
            <a:ext cx="7963180" cy="176992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effectLst>
            <a:outerShdw blurRad="190500" dist="190500" dir="2700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Arial"/>
              <a:buAutoNum type="arabicPeriod"/>
            </a:pPr>
            <a:r>
              <a:rPr lang="en-US" dirty="0" smtClean="0"/>
              <a:t>Explore a </a:t>
            </a:r>
            <a:r>
              <a:rPr lang="en-US" b="1" dirty="0" smtClean="0"/>
              <a:t>new class of decision functions </a:t>
            </a:r>
            <a:br>
              <a:rPr lang="en-US" b="1" dirty="0" smtClean="0"/>
            </a:br>
            <a:r>
              <a:rPr lang="en-US" dirty="0" smtClean="0"/>
              <a:t>(Deep Neural Networks)</a:t>
            </a:r>
          </a:p>
          <a:p>
            <a:pPr marL="514350" indent="-514350">
              <a:buFont typeface="Arial"/>
              <a:buAutoNum type="arabicPeriod"/>
            </a:pPr>
            <a:r>
              <a:rPr lang="en-US" dirty="0" smtClean="0"/>
              <a:t>Consider </a:t>
            </a:r>
            <a:r>
              <a:rPr lang="en-US" b="1" dirty="0" smtClean="0"/>
              <a:t>variants of this recipe </a:t>
            </a:r>
            <a:r>
              <a:rPr lang="en-US" dirty="0" smtClean="0"/>
              <a:t>for training</a:t>
            </a:r>
          </a:p>
          <a:p>
            <a:pPr marL="514350" indent="-514350">
              <a:buFont typeface="Arial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5907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Idea #1: No pre-training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Training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49275" y="1558637"/>
            <a:ext cx="8042276" cy="1397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837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63650" indent="-295275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622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Idea #1: (Just like a shallow network)</a:t>
            </a:r>
          </a:p>
          <a:p>
            <a:pPr lvl="1"/>
            <a:r>
              <a:rPr lang="en-US" dirty="0" smtClean="0"/>
              <a:t>Compute the supervised gradient by </a:t>
            </a:r>
            <a:r>
              <a:rPr lang="en-US" dirty="0" err="1" smtClean="0"/>
              <a:t>backpropagation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Take small steps in the direction of the gradient (SGD)</a:t>
            </a:r>
          </a:p>
        </p:txBody>
      </p:sp>
    </p:spTree>
    <p:extLst>
      <p:ext uri="{BB962C8B-B14F-4D97-AF65-F5344CB8AC3E}">
        <p14:creationId xmlns:p14="http://schemas.microsoft.com/office/powerpoint/2010/main" val="10562060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Comparison on MNIST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7577911"/>
              </p:ext>
            </p:extLst>
          </p:nvPr>
        </p:nvGraphicFramePr>
        <p:xfrm>
          <a:off x="457200" y="2943895"/>
          <a:ext cx="8229600" cy="37775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Training</a:t>
            </a:r>
            <a:endParaRPr lang="en-US" dirty="0"/>
          </a:p>
        </p:txBody>
      </p:sp>
      <p:sp>
        <p:nvSpPr>
          <p:cNvPr id="7" name="Content Placeholder 6"/>
          <p:cNvSpPr txBox="1">
            <a:spLocks/>
          </p:cNvSpPr>
          <p:nvPr/>
        </p:nvSpPr>
        <p:spPr>
          <a:xfrm>
            <a:off x="1447472" y="1600201"/>
            <a:ext cx="7239327" cy="149938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Results from </a:t>
            </a:r>
            <a:r>
              <a:rPr lang="en-US" dirty="0" err="1" smtClean="0"/>
              <a:t>Bengio</a:t>
            </a:r>
            <a:r>
              <a:rPr lang="en-US" dirty="0" smtClean="0"/>
              <a:t> et al. (2006) on </a:t>
            </a:r>
            <a:br>
              <a:rPr lang="en-US" dirty="0" smtClean="0"/>
            </a:br>
            <a:r>
              <a:rPr lang="en-US" dirty="0" smtClean="0"/>
              <a:t>MNIST </a:t>
            </a:r>
            <a:r>
              <a:rPr lang="en-US" dirty="0"/>
              <a:t>digit classification </a:t>
            </a:r>
            <a:r>
              <a:rPr lang="en-US" dirty="0" smtClean="0"/>
              <a:t>task</a:t>
            </a:r>
          </a:p>
          <a:p>
            <a:r>
              <a:rPr lang="en-US" dirty="0" smtClean="0"/>
              <a:t>Percent error (lower is better)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82624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Comparison on MNIST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1266400"/>
              </p:ext>
            </p:extLst>
          </p:nvPr>
        </p:nvGraphicFramePr>
        <p:xfrm>
          <a:off x="457200" y="2943895"/>
          <a:ext cx="8229600" cy="37775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Training</a:t>
            </a:r>
            <a:endParaRPr lang="en-US" dirty="0"/>
          </a:p>
        </p:txBody>
      </p:sp>
      <p:sp>
        <p:nvSpPr>
          <p:cNvPr id="7" name="Content Placeholder 6"/>
          <p:cNvSpPr txBox="1">
            <a:spLocks/>
          </p:cNvSpPr>
          <p:nvPr/>
        </p:nvSpPr>
        <p:spPr>
          <a:xfrm>
            <a:off x="1447472" y="1600201"/>
            <a:ext cx="7239327" cy="149938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Results from </a:t>
            </a:r>
            <a:r>
              <a:rPr lang="en-US" dirty="0" err="1" smtClean="0"/>
              <a:t>Bengio</a:t>
            </a:r>
            <a:r>
              <a:rPr lang="en-US" dirty="0" smtClean="0"/>
              <a:t> et al. (2006) on </a:t>
            </a:r>
            <a:br>
              <a:rPr lang="en-US" dirty="0" smtClean="0"/>
            </a:br>
            <a:r>
              <a:rPr lang="en-US" dirty="0" smtClean="0"/>
              <a:t>MNIST </a:t>
            </a:r>
            <a:r>
              <a:rPr lang="en-US" dirty="0"/>
              <a:t>digit classification </a:t>
            </a:r>
            <a:r>
              <a:rPr lang="en-US" dirty="0" smtClean="0"/>
              <a:t>task</a:t>
            </a:r>
          </a:p>
          <a:p>
            <a:r>
              <a:rPr lang="en-US" dirty="0" smtClean="0"/>
              <a:t>Percent error (lower is better)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30702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Idea #1: No pre-training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3359727"/>
            <a:ext cx="8042276" cy="258387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What goes wrong?</a:t>
            </a:r>
          </a:p>
          <a:p>
            <a:pPr marL="806450" lvl="1" indent="-457200">
              <a:buFont typeface="+mj-lt"/>
              <a:buAutoNum type="alphaUcPeriod"/>
            </a:pPr>
            <a:r>
              <a:rPr lang="en-US" dirty="0" smtClean="0"/>
              <a:t>Gets stuck in local optima</a:t>
            </a:r>
          </a:p>
          <a:p>
            <a:pPr lvl="2"/>
            <a:r>
              <a:rPr lang="en-US" dirty="0" err="1" smtClean="0"/>
              <a:t>Nonconvex</a:t>
            </a:r>
            <a:r>
              <a:rPr lang="en-US" dirty="0" smtClean="0"/>
              <a:t> objective </a:t>
            </a:r>
          </a:p>
          <a:p>
            <a:pPr lvl="2"/>
            <a:r>
              <a:rPr lang="en-US" dirty="0" smtClean="0"/>
              <a:t>Usually start at a random (bad) point in parameter space</a:t>
            </a:r>
          </a:p>
          <a:p>
            <a:pPr marL="806450" lvl="1" indent="-457200">
              <a:buFont typeface="+mj-lt"/>
              <a:buAutoNum type="alphaUcPeriod"/>
            </a:pPr>
            <a:r>
              <a:rPr lang="en-US" dirty="0" smtClean="0"/>
              <a:t>Gradient is progressively getting more dilute</a:t>
            </a:r>
          </a:p>
          <a:p>
            <a:pPr lvl="2"/>
            <a:r>
              <a:rPr lang="en-US" dirty="0" smtClean="0"/>
              <a:t>“Vanishing gradients”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Training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49275" y="1558637"/>
            <a:ext cx="8042276" cy="1397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837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63650" indent="-295275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622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Idea #1: (Just like a shallow network)</a:t>
            </a:r>
          </a:p>
          <a:p>
            <a:pPr lvl="1"/>
            <a:r>
              <a:rPr lang="en-US" dirty="0" smtClean="0"/>
              <a:t>Compute the supervised gradient by </a:t>
            </a:r>
            <a:r>
              <a:rPr lang="en-US" dirty="0" err="1" smtClean="0"/>
              <a:t>backpropagation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Take small steps in the direction of the gradient (SGD)</a:t>
            </a:r>
          </a:p>
        </p:txBody>
      </p:sp>
    </p:spTree>
    <p:extLst>
      <p:ext uri="{BB962C8B-B14F-4D97-AF65-F5344CB8AC3E}">
        <p14:creationId xmlns:p14="http://schemas.microsoft.com/office/powerpoint/2010/main" val="6358344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objective-tru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8818" y="3517901"/>
            <a:ext cx="4762500" cy="22987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Problem A:</a:t>
            </a:r>
            <a:br>
              <a:rPr lang="en-US" dirty="0" smtClean="0"/>
            </a:br>
            <a:r>
              <a:rPr lang="en-US" i="1" dirty="0" err="1" smtClean="0"/>
              <a:t>Nonconvexity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Where does the </a:t>
            </a:r>
            <a:r>
              <a:rPr lang="en-US" dirty="0" err="1" smtClean="0"/>
              <a:t>nonconvexity</a:t>
            </a:r>
            <a:r>
              <a:rPr lang="en-US" dirty="0" smtClean="0"/>
              <a:t> come from?</a:t>
            </a:r>
          </a:p>
          <a:p>
            <a:r>
              <a:rPr lang="en-US" dirty="0" smtClean="0"/>
              <a:t>Even a simple quadratic z = </a:t>
            </a:r>
            <a:r>
              <a:rPr lang="en-US" dirty="0" err="1" smtClean="0"/>
              <a:t>xy</a:t>
            </a:r>
            <a:r>
              <a:rPr lang="en-US" dirty="0" smtClean="0"/>
              <a:t> objective is </a:t>
            </a:r>
            <a:r>
              <a:rPr lang="en-US" dirty="0" err="1" smtClean="0"/>
              <a:t>nonconvex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Training</a:t>
            </a:r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1304637" y="4271894"/>
            <a:ext cx="5321299" cy="1877140"/>
            <a:chOff x="1304637" y="4271894"/>
            <a:chExt cx="5321299" cy="1877140"/>
          </a:xfrm>
        </p:grpSpPr>
        <p:sp>
          <p:nvSpPr>
            <p:cNvPr id="7" name="TextBox 6"/>
            <p:cNvSpPr txBox="1"/>
            <p:nvPr/>
          </p:nvSpPr>
          <p:spPr>
            <a:xfrm>
              <a:off x="1304637" y="4271894"/>
              <a:ext cx="46181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z</a:t>
              </a:r>
              <a:endParaRPr lang="en-US" sz="240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073400" y="5687369"/>
              <a:ext cx="46181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x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164118" y="5354936"/>
              <a:ext cx="46181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y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120216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Problem A:</a:t>
            </a:r>
            <a:br>
              <a:rPr lang="en-US" dirty="0" smtClean="0"/>
            </a:br>
            <a:r>
              <a:rPr lang="en-US" i="1" dirty="0" err="1" smtClean="0"/>
              <a:t>Nonconvexity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Where does the </a:t>
            </a:r>
            <a:r>
              <a:rPr lang="en-US" dirty="0" err="1" smtClean="0"/>
              <a:t>nonconvexity</a:t>
            </a:r>
            <a:r>
              <a:rPr lang="en-US" dirty="0" smtClean="0"/>
              <a:t> come from?</a:t>
            </a:r>
          </a:p>
          <a:p>
            <a:r>
              <a:rPr lang="en-US" dirty="0" smtClean="0"/>
              <a:t>Even a simple quadratic z = </a:t>
            </a:r>
            <a:r>
              <a:rPr lang="en-US" dirty="0" err="1" smtClean="0"/>
              <a:t>xy</a:t>
            </a:r>
            <a:r>
              <a:rPr lang="en-US" dirty="0" smtClean="0"/>
              <a:t> objective is </a:t>
            </a:r>
            <a:r>
              <a:rPr lang="en-US" dirty="0" err="1" smtClean="0"/>
              <a:t>nonconvex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Training</a:t>
            </a:r>
            <a:endParaRPr lang="en-US" dirty="0"/>
          </a:p>
        </p:txBody>
      </p:sp>
      <p:pic>
        <p:nvPicPr>
          <p:cNvPr id="5" name="Picture 4" descr="objective-true-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8818" y="3506356"/>
            <a:ext cx="4762500" cy="2298700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1304637" y="4271894"/>
            <a:ext cx="5321299" cy="1877140"/>
            <a:chOff x="1304637" y="4271894"/>
            <a:chExt cx="5321299" cy="1877140"/>
          </a:xfrm>
        </p:grpSpPr>
        <p:sp>
          <p:nvSpPr>
            <p:cNvPr id="8" name="TextBox 7"/>
            <p:cNvSpPr txBox="1"/>
            <p:nvPr/>
          </p:nvSpPr>
          <p:spPr>
            <a:xfrm>
              <a:off x="1304637" y="4271894"/>
              <a:ext cx="46181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z</a:t>
              </a:r>
              <a:endParaRPr lang="en-US" sz="24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073400" y="5687369"/>
              <a:ext cx="46181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x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164118" y="5354936"/>
              <a:ext cx="46181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y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31814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onconvex-surface-zoom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3955" y="1962237"/>
            <a:ext cx="5664200" cy="43942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68E4E-27FB-D74A-BCD2-C7F2A1B6DD44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6084858" y="5855553"/>
            <a:ext cx="120897" cy="118872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ontent Placeholder 6"/>
          <p:cNvSpPr txBox="1">
            <a:spLocks/>
          </p:cNvSpPr>
          <p:nvPr/>
        </p:nvSpPr>
        <p:spPr>
          <a:xfrm>
            <a:off x="457200" y="1600200"/>
            <a:ext cx="2776755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837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63650" indent="-295275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622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en-US" dirty="0" smtClean="0"/>
              <a:t>Stochastic Gradient</a:t>
            </a:r>
            <a:br>
              <a:rPr lang="en-US" dirty="0" smtClean="0"/>
            </a:br>
            <a:r>
              <a:rPr lang="en-US" dirty="0" smtClean="0"/>
              <a:t>Descent…</a:t>
            </a:r>
          </a:p>
          <a:p>
            <a:pPr marL="0" indent="0">
              <a:buFont typeface="Wingdings 2" pitchFamily="18" charset="2"/>
              <a:buNone/>
            </a:pPr>
            <a:r>
              <a:rPr lang="en-US" dirty="0" smtClean="0"/>
              <a:t>…climbs to the top of the nearest hill…</a:t>
            </a:r>
          </a:p>
          <a:p>
            <a:pPr marL="0" indent="0">
              <a:buFont typeface="Wingdings 2" pitchFamily="18" charset="2"/>
              <a:buNone/>
            </a:pPr>
            <a:endParaRPr lang="en-US" dirty="0" smtClean="0"/>
          </a:p>
          <a:p>
            <a:pPr marL="0" indent="0">
              <a:buFont typeface="Wingdings 2" pitchFamily="18" charset="2"/>
              <a:buNone/>
            </a:pPr>
            <a:endParaRPr lang="en-US" dirty="0" smtClean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124200" y="142836"/>
            <a:ext cx="5562600" cy="1143000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Problem A:</a:t>
            </a:r>
            <a:br>
              <a:rPr lang="en-US" smtClean="0"/>
            </a:br>
            <a:r>
              <a:rPr lang="en-US" i="1" smtClean="0"/>
              <a:t>Nonconvexity</a:t>
            </a:r>
            <a:endParaRPr lang="en-US" i="1" dirty="0"/>
          </a:p>
        </p:txBody>
      </p:sp>
      <p:sp>
        <p:nvSpPr>
          <p:cNvPr id="11" name="Text Placeholder 8"/>
          <p:cNvSpPr txBox="1">
            <a:spLocks/>
          </p:cNvSpPr>
          <p:nvPr/>
        </p:nvSpPr>
        <p:spPr>
          <a:xfrm>
            <a:off x="457200" y="142875"/>
            <a:ext cx="2667000" cy="1143000"/>
          </a:xfrm>
          <a:prstGeom prst="rect">
            <a:avLst/>
          </a:prstGeom>
        </p:spPr>
        <p:txBody>
          <a:bodyPr anchor="ctr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Training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7211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onconvex-surface-zoom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3955" y="1962237"/>
            <a:ext cx="5664200" cy="43942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68E4E-27FB-D74A-BCD2-C7F2A1B6DD44}" type="slidenum">
              <a:rPr lang="en-US" smtClean="0"/>
              <a:pPr/>
              <a:t>13</a:t>
            </a:fld>
            <a:endParaRPr lang="en-US"/>
          </a:p>
        </p:txBody>
      </p:sp>
      <p:cxnSp>
        <p:nvCxnSpPr>
          <p:cNvPr id="9" name="Straight Arrow Connector 8"/>
          <p:cNvCxnSpPr>
            <a:stCxn id="10" idx="1"/>
            <a:endCxn id="11" idx="5"/>
          </p:cNvCxnSpPr>
          <p:nvPr/>
        </p:nvCxnSpPr>
        <p:spPr>
          <a:xfrm flipH="1" flipV="1">
            <a:off x="5778994" y="5302201"/>
            <a:ext cx="323569" cy="570760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>
            <a:spLocks noChangeAspect="1"/>
          </p:cNvSpPr>
          <p:nvPr/>
        </p:nvSpPr>
        <p:spPr>
          <a:xfrm>
            <a:off x="6084858" y="5855553"/>
            <a:ext cx="120897" cy="118872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5675802" y="5200737"/>
            <a:ext cx="120897" cy="118872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Content Placeholder 6"/>
          <p:cNvSpPr txBox="1">
            <a:spLocks/>
          </p:cNvSpPr>
          <p:nvPr/>
        </p:nvSpPr>
        <p:spPr>
          <a:xfrm>
            <a:off x="457200" y="1600200"/>
            <a:ext cx="2776755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837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63650" indent="-295275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622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en-US" dirty="0" smtClean="0"/>
              <a:t>Stochastic Gradient</a:t>
            </a:r>
            <a:br>
              <a:rPr lang="en-US" dirty="0" smtClean="0"/>
            </a:br>
            <a:r>
              <a:rPr lang="en-US" dirty="0" smtClean="0"/>
              <a:t>Descent…</a:t>
            </a:r>
          </a:p>
          <a:p>
            <a:pPr marL="0" indent="0">
              <a:buFont typeface="Wingdings 2" pitchFamily="18" charset="2"/>
              <a:buNone/>
            </a:pPr>
            <a:r>
              <a:rPr lang="en-US" dirty="0" smtClean="0"/>
              <a:t>…climbs to the top of the nearest hill…</a:t>
            </a:r>
          </a:p>
          <a:p>
            <a:pPr marL="0" indent="0">
              <a:buFont typeface="Wingdings 2" pitchFamily="18" charset="2"/>
              <a:buNone/>
            </a:pPr>
            <a:endParaRPr lang="en-US" dirty="0" smtClean="0"/>
          </a:p>
          <a:p>
            <a:pPr marL="0" indent="0">
              <a:buFont typeface="Wingdings 2" pitchFamily="18" charset="2"/>
              <a:buNone/>
            </a:pPr>
            <a:endParaRPr lang="en-US" dirty="0" smtClean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3124200" y="142836"/>
            <a:ext cx="5562600" cy="1143000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Problem A:</a:t>
            </a:r>
            <a:br>
              <a:rPr lang="en-US" smtClean="0"/>
            </a:br>
            <a:r>
              <a:rPr lang="en-US" i="1" smtClean="0"/>
              <a:t>Nonconvexity</a:t>
            </a:r>
            <a:endParaRPr lang="en-US" i="1" dirty="0"/>
          </a:p>
        </p:txBody>
      </p:sp>
      <p:sp>
        <p:nvSpPr>
          <p:cNvPr id="13" name="Text Placeholder 8"/>
          <p:cNvSpPr txBox="1">
            <a:spLocks/>
          </p:cNvSpPr>
          <p:nvPr/>
        </p:nvSpPr>
        <p:spPr>
          <a:xfrm>
            <a:off x="457200" y="142875"/>
            <a:ext cx="2667000" cy="1143000"/>
          </a:xfrm>
          <a:prstGeom prst="rect">
            <a:avLst/>
          </a:prstGeom>
        </p:spPr>
        <p:txBody>
          <a:bodyPr anchor="ctr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Training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963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onconvex-surface-zoom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3955" y="1962237"/>
            <a:ext cx="5664200" cy="43942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68E4E-27FB-D74A-BCD2-C7F2A1B6DD44}" type="slidenum">
              <a:rPr lang="en-US" smtClean="0"/>
              <a:pPr/>
              <a:t>14</a:t>
            </a:fld>
            <a:endParaRPr lang="en-US"/>
          </a:p>
        </p:txBody>
      </p:sp>
      <p:cxnSp>
        <p:nvCxnSpPr>
          <p:cNvPr id="9" name="Straight Arrow Connector 8"/>
          <p:cNvCxnSpPr>
            <a:stCxn id="10" idx="1"/>
            <a:endCxn id="11" idx="5"/>
          </p:cNvCxnSpPr>
          <p:nvPr/>
        </p:nvCxnSpPr>
        <p:spPr>
          <a:xfrm flipH="1" flipV="1">
            <a:off x="5778994" y="5302201"/>
            <a:ext cx="323569" cy="570760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>
            <a:spLocks noChangeAspect="1"/>
          </p:cNvSpPr>
          <p:nvPr/>
        </p:nvSpPr>
        <p:spPr>
          <a:xfrm>
            <a:off x="6084858" y="5855553"/>
            <a:ext cx="120897" cy="118872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5675802" y="5200737"/>
            <a:ext cx="120897" cy="118872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>
            <a:spLocks noChangeAspect="1"/>
          </p:cNvSpPr>
          <p:nvPr/>
        </p:nvSpPr>
        <p:spPr>
          <a:xfrm>
            <a:off x="6021358" y="4471253"/>
            <a:ext cx="120897" cy="118872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/>
          <p:cNvCxnSpPr>
            <a:stCxn id="11" idx="7"/>
            <a:endCxn id="20" idx="3"/>
          </p:cNvCxnSpPr>
          <p:nvPr/>
        </p:nvCxnSpPr>
        <p:spPr>
          <a:xfrm flipV="1">
            <a:off x="5778994" y="4572717"/>
            <a:ext cx="260069" cy="645428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Content Placeholder 6"/>
          <p:cNvSpPr txBox="1">
            <a:spLocks/>
          </p:cNvSpPr>
          <p:nvPr/>
        </p:nvSpPr>
        <p:spPr>
          <a:xfrm>
            <a:off x="457200" y="1600200"/>
            <a:ext cx="2776755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837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63650" indent="-295275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622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en-US" dirty="0" smtClean="0"/>
              <a:t>Stochastic Gradient</a:t>
            </a:r>
            <a:br>
              <a:rPr lang="en-US" dirty="0" smtClean="0"/>
            </a:br>
            <a:r>
              <a:rPr lang="en-US" dirty="0" smtClean="0"/>
              <a:t>Descent…</a:t>
            </a:r>
          </a:p>
          <a:p>
            <a:pPr marL="0" indent="0">
              <a:buFont typeface="Wingdings 2" pitchFamily="18" charset="2"/>
              <a:buNone/>
            </a:pPr>
            <a:r>
              <a:rPr lang="en-US" dirty="0" smtClean="0"/>
              <a:t>…climbs to the top of the nearest hill…</a:t>
            </a:r>
          </a:p>
          <a:p>
            <a:pPr marL="0" indent="0">
              <a:buFont typeface="Wingdings 2" pitchFamily="18" charset="2"/>
              <a:buNone/>
            </a:pPr>
            <a:endParaRPr lang="en-US" dirty="0" smtClean="0"/>
          </a:p>
          <a:p>
            <a:pPr marL="0" indent="0">
              <a:buFont typeface="Wingdings 2" pitchFamily="18" charset="2"/>
              <a:buNone/>
            </a:pPr>
            <a:endParaRPr lang="en-US" dirty="0" smtClean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3124200" y="142836"/>
            <a:ext cx="5562600" cy="1143000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Problem A:</a:t>
            </a:r>
            <a:br>
              <a:rPr lang="en-US" smtClean="0"/>
            </a:br>
            <a:r>
              <a:rPr lang="en-US" i="1" smtClean="0"/>
              <a:t>Nonconvexity</a:t>
            </a:r>
            <a:endParaRPr lang="en-US" i="1" dirty="0"/>
          </a:p>
        </p:txBody>
      </p:sp>
      <p:sp>
        <p:nvSpPr>
          <p:cNvPr id="13" name="Text Placeholder 8"/>
          <p:cNvSpPr txBox="1">
            <a:spLocks/>
          </p:cNvSpPr>
          <p:nvPr/>
        </p:nvSpPr>
        <p:spPr>
          <a:xfrm>
            <a:off x="457200" y="142875"/>
            <a:ext cx="2667000" cy="1143000"/>
          </a:xfrm>
          <a:prstGeom prst="rect">
            <a:avLst/>
          </a:prstGeom>
        </p:spPr>
        <p:txBody>
          <a:bodyPr anchor="ctr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Training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7059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onconvex-surface-zoom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3955" y="1962237"/>
            <a:ext cx="5664200" cy="43942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68E4E-27FB-D74A-BCD2-C7F2A1B6DD44}" type="slidenum">
              <a:rPr lang="en-US" smtClean="0"/>
              <a:pPr/>
              <a:t>15</a:t>
            </a:fld>
            <a:endParaRPr lang="en-US"/>
          </a:p>
        </p:txBody>
      </p:sp>
      <p:grpSp>
        <p:nvGrpSpPr>
          <p:cNvPr id="44" name="Group 43"/>
          <p:cNvGrpSpPr/>
          <p:nvPr/>
        </p:nvGrpSpPr>
        <p:grpSpPr>
          <a:xfrm>
            <a:off x="5558248" y="3068752"/>
            <a:ext cx="1173212" cy="2905673"/>
            <a:chOff x="4385036" y="2835074"/>
            <a:chExt cx="1173212" cy="2905673"/>
          </a:xfrm>
        </p:grpSpPr>
        <p:cxnSp>
          <p:nvCxnSpPr>
            <p:cNvPr id="9" name="Straight Arrow Connector 8"/>
            <p:cNvCxnSpPr>
              <a:stCxn id="10" idx="1"/>
              <a:endCxn id="11" idx="5"/>
            </p:cNvCxnSpPr>
            <p:nvPr/>
          </p:nvCxnSpPr>
          <p:spPr>
            <a:xfrm flipH="1" flipV="1">
              <a:off x="4605782" y="5068523"/>
              <a:ext cx="323569" cy="570760"/>
            </a:xfrm>
            <a:prstGeom prst="straightConnector1">
              <a:avLst/>
            </a:prstGeom>
            <a:ln>
              <a:solidFill>
                <a:srgbClr val="0000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Oval 9"/>
            <p:cNvSpPr>
              <a:spLocks noChangeAspect="1"/>
            </p:cNvSpPr>
            <p:nvPr/>
          </p:nvSpPr>
          <p:spPr>
            <a:xfrm>
              <a:off x="4911646" y="5621875"/>
              <a:ext cx="120897" cy="118872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>
              <a:spLocks noChangeAspect="1"/>
            </p:cNvSpPr>
            <p:nvPr/>
          </p:nvSpPr>
          <p:spPr>
            <a:xfrm>
              <a:off x="4502590" y="4967059"/>
              <a:ext cx="120897" cy="118872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>
              <a:spLocks noChangeAspect="1"/>
            </p:cNvSpPr>
            <p:nvPr/>
          </p:nvSpPr>
          <p:spPr>
            <a:xfrm>
              <a:off x="4848146" y="4237575"/>
              <a:ext cx="120897" cy="118872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" name="Straight Arrow Connector 20"/>
            <p:cNvCxnSpPr>
              <a:stCxn id="11" idx="7"/>
              <a:endCxn id="20" idx="3"/>
            </p:cNvCxnSpPr>
            <p:nvPr/>
          </p:nvCxnSpPr>
          <p:spPr>
            <a:xfrm flipV="1">
              <a:off x="4605782" y="4339039"/>
              <a:ext cx="260069" cy="645428"/>
            </a:xfrm>
            <a:prstGeom prst="straightConnector1">
              <a:avLst/>
            </a:prstGeom>
            <a:ln>
              <a:solidFill>
                <a:srgbClr val="0000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Oval 25"/>
            <p:cNvSpPr>
              <a:spLocks noChangeAspect="1"/>
            </p:cNvSpPr>
            <p:nvPr/>
          </p:nvSpPr>
          <p:spPr>
            <a:xfrm>
              <a:off x="4385036" y="3813397"/>
              <a:ext cx="120897" cy="118872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7" name="Straight Arrow Connector 26"/>
            <p:cNvCxnSpPr>
              <a:stCxn id="20" idx="1"/>
              <a:endCxn id="26" idx="5"/>
            </p:cNvCxnSpPr>
            <p:nvPr/>
          </p:nvCxnSpPr>
          <p:spPr>
            <a:xfrm flipH="1" flipV="1">
              <a:off x="4488228" y="3914861"/>
              <a:ext cx="377623" cy="340122"/>
            </a:xfrm>
            <a:prstGeom prst="straightConnector1">
              <a:avLst/>
            </a:prstGeom>
            <a:ln>
              <a:solidFill>
                <a:srgbClr val="0000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Oval 30"/>
            <p:cNvSpPr>
              <a:spLocks noChangeAspect="1"/>
            </p:cNvSpPr>
            <p:nvPr/>
          </p:nvSpPr>
          <p:spPr>
            <a:xfrm>
              <a:off x="4868902" y="3068752"/>
              <a:ext cx="120897" cy="118872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2" name="Straight Arrow Connector 31"/>
            <p:cNvCxnSpPr>
              <a:stCxn id="26" idx="7"/>
              <a:endCxn id="31" idx="3"/>
            </p:cNvCxnSpPr>
            <p:nvPr/>
          </p:nvCxnSpPr>
          <p:spPr>
            <a:xfrm flipV="1">
              <a:off x="4488228" y="3170216"/>
              <a:ext cx="398379" cy="660589"/>
            </a:xfrm>
            <a:prstGeom prst="straightConnector1">
              <a:avLst/>
            </a:prstGeom>
            <a:ln>
              <a:solidFill>
                <a:srgbClr val="0000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Oval 33"/>
            <p:cNvSpPr>
              <a:spLocks noChangeAspect="1"/>
            </p:cNvSpPr>
            <p:nvPr/>
          </p:nvSpPr>
          <p:spPr>
            <a:xfrm>
              <a:off x="5127546" y="3128188"/>
              <a:ext cx="120897" cy="118872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5" name="Straight Arrow Connector 34"/>
            <p:cNvCxnSpPr>
              <a:stCxn id="31" idx="6"/>
              <a:endCxn id="34" idx="3"/>
            </p:cNvCxnSpPr>
            <p:nvPr/>
          </p:nvCxnSpPr>
          <p:spPr>
            <a:xfrm>
              <a:off x="4989799" y="3128188"/>
              <a:ext cx="155452" cy="101464"/>
            </a:xfrm>
            <a:prstGeom prst="straightConnector1">
              <a:avLst/>
            </a:prstGeom>
            <a:ln>
              <a:solidFill>
                <a:srgbClr val="0000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Oval 40"/>
            <p:cNvSpPr>
              <a:spLocks noChangeAspect="1"/>
            </p:cNvSpPr>
            <p:nvPr/>
          </p:nvSpPr>
          <p:spPr>
            <a:xfrm>
              <a:off x="5437351" y="2835074"/>
              <a:ext cx="120897" cy="118872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2" name="Straight Arrow Connector 41"/>
            <p:cNvCxnSpPr>
              <a:stCxn id="34" idx="7"/>
              <a:endCxn id="41" idx="3"/>
            </p:cNvCxnSpPr>
            <p:nvPr/>
          </p:nvCxnSpPr>
          <p:spPr>
            <a:xfrm flipV="1">
              <a:off x="5230738" y="2936538"/>
              <a:ext cx="224318" cy="209058"/>
            </a:xfrm>
            <a:prstGeom prst="straightConnector1">
              <a:avLst/>
            </a:prstGeom>
            <a:ln>
              <a:solidFill>
                <a:srgbClr val="0000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Content Placeholder 6"/>
          <p:cNvSpPr txBox="1">
            <a:spLocks/>
          </p:cNvSpPr>
          <p:nvPr/>
        </p:nvSpPr>
        <p:spPr>
          <a:xfrm>
            <a:off x="457200" y="1600200"/>
            <a:ext cx="2776755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837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63650" indent="-295275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622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en-US" dirty="0" smtClean="0"/>
              <a:t>Stochastic Gradient</a:t>
            </a:r>
            <a:br>
              <a:rPr lang="en-US" dirty="0" smtClean="0"/>
            </a:br>
            <a:r>
              <a:rPr lang="en-US" dirty="0" smtClean="0"/>
              <a:t>Descent…</a:t>
            </a:r>
          </a:p>
          <a:p>
            <a:pPr marL="0" indent="0">
              <a:buFont typeface="Wingdings 2" pitchFamily="18" charset="2"/>
              <a:buNone/>
            </a:pPr>
            <a:r>
              <a:rPr lang="en-US" dirty="0" smtClean="0"/>
              <a:t>…climbs to the top of the nearest hill…</a:t>
            </a:r>
          </a:p>
          <a:p>
            <a:pPr marL="0" indent="0">
              <a:buFont typeface="Wingdings 2" pitchFamily="18" charset="2"/>
              <a:buNone/>
            </a:pPr>
            <a:endParaRPr lang="en-US" dirty="0" smtClean="0"/>
          </a:p>
          <a:p>
            <a:pPr marL="0" indent="0">
              <a:buFont typeface="Wingdings 2" pitchFamily="18" charset="2"/>
              <a:buNone/>
            </a:pPr>
            <a:endParaRPr lang="en-US" dirty="0" smtClean="0"/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3124200" y="142836"/>
            <a:ext cx="5562600" cy="1143000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Problem A:</a:t>
            </a:r>
            <a:br>
              <a:rPr lang="en-US" smtClean="0"/>
            </a:br>
            <a:r>
              <a:rPr lang="en-US" i="1" smtClean="0"/>
              <a:t>Nonconvexity</a:t>
            </a:r>
            <a:endParaRPr lang="en-US" i="1" dirty="0"/>
          </a:p>
        </p:txBody>
      </p:sp>
      <p:sp>
        <p:nvSpPr>
          <p:cNvPr id="23" name="Text Placeholder 8"/>
          <p:cNvSpPr txBox="1">
            <a:spLocks/>
          </p:cNvSpPr>
          <p:nvPr/>
        </p:nvSpPr>
        <p:spPr>
          <a:xfrm>
            <a:off x="457200" y="142875"/>
            <a:ext cx="2667000" cy="1143000"/>
          </a:xfrm>
          <a:prstGeom prst="rect">
            <a:avLst/>
          </a:prstGeom>
        </p:spPr>
        <p:txBody>
          <a:bodyPr anchor="ctr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Training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104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68E4E-27FB-D74A-BCD2-C7F2A1B6DD44}" type="slidenum">
              <a:rPr lang="en-US" smtClean="0"/>
              <a:pPr/>
              <a:t>16</a:t>
            </a:fld>
            <a:endParaRPr lang="en-US"/>
          </a:p>
        </p:txBody>
      </p:sp>
      <p:cxnSp>
        <p:nvCxnSpPr>
          <p:cNvPr id="9" name="Straight Arrow Connector 8"/>
          <p:cNvCxnSpPr>
            <a:stCxn id="10" idx="1"/>
            <a:endCxn id="11" idx="5"/>
          </p:cNvCxnSpPr>
          <p:nvPr/>
        </p:nvCxnSpPr>
        <p:spPr>
          <a:xfrm rot="16200000" flipV="1">
            <a:off x="4506056" y="4679546"/>
            <a:ext cx="485416" cy="323569"/>
          </a:xfrm>
          <a:prstGeom prst="straightConnector1">
            <a:avLst/>
          </a:prstGeom>
          <a:ln>
            <a:gradFill flip="none" rotWithShape="1">
              <a:gsLst>
                <a:gs pos="0">
                  <a:srgbClr val="0000FF"/>
                </a:gs>
                <a:gs pos="100000">
                  <a:srgbClr val="FF0000"/>
                </a:gs>
              </a:gsLst>
              <a:lin ang="0" scaled="1"/>
              <a:tileRect/>
            </a:gra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>
            <a:spLocks noChangeAspect="1"/>
          </p:cNvSpPr>
          <p:nvPr/>
        </p:nvSpPr>
        <p:spPr>
          <a:xfrm>
            <a:off x="4892843" y="5066631"/>
            <a:ext cx="120897" cy="118872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4483787" y="4497159"/>
            <a:ext cx="120897" cy="11887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nonconvex-surface-zoom3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9143" y="2015808"/>
            <a:ext cx="5664200" cy="4394200"/>
          </a:xfrm>
          <a:prstGeom prst="rect">
            <a:avLst/>
          </a:prstGeom>
        </p:spPr>
      </p:pic>
      <p:grpSp>
        <p:nvGrpSpPr>
          <p:cNvPr id="27" name="Group 26"/>
          <p:cNvGrpSpPr/>
          <p:nvPr/>
        </p:nvGrpSpPr>
        <p:grpSpPr>
          <a:xfrm>
            <a:off x="6160288" y="3950475"/>
            <a:ext cx="428010" cy="1018378"/>
            <a:chOff x="4385033" y="2835074"/>
            <a:chExt cx="1255018" cy="2986107"/>
          </a:xfrm>
        </p:grpSpPr>
        <p:cxnSp>
          <p:nvCxnSpPr>
            <p:cNvPr id="28" name="Straight Arrow Connector 27"/>
            <p:cNvCxnSpPr>
              <a:stCxn id="29" idx="1"/>
              <a:endCxn id="30" idx="5"/>
            </p:cNvCxnSpPr>
            <p:nvPr/>
          </p:nvCxnSpPr>
          <p:spPr>
            <a:xfrm flipH="1" flipV="1">
              <a:off x="4675604" y="5137176"/>
              <a:ext cx="265726" cy="513886"/>
            </a:xfrm>
            <a:prstGeom prst="straightConnector1">
              <a:avLst/>
            </a:prstGeom>
            <a:ln>
              <a:solidFill>
                <a:srgbClr val="0000FF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Oval 28"/>
            <p:cNvSpPr>
              <a:spLocks noChangeAspect="1"/>
            </p:cNvSpPr>
            <p:nvPr/>
          </p:nvSpPr>
          <p:spPr>
            <a:xfrm>
              <a:off x="4911645" y="5621875"/>
              <a:ext cx="202704" cy="199306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>
              <a:spLocks noChangeAspect="1"/>
            </p:cNvSpPr>
            <p:nvPr/>
          </p:nvSpPr>
          <p:spPr>
            <a:xfrm>
              <a:off x="4502586" y="4967058"/>
              <a:ext cx="202704" cy="199306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>
              <a:spLocks noChangeAspect="1"/>
            </p:cNvSpPr>
            <p:nvPr/>
          </p:nvSpPr>
          <p:spPr>
            <a:xfrm>
              <a:off x="4848144" y="4237575"/>
              <a:ext cx="202704" cy="199306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2" name="Straight Arrow Connector 31"/>
            <p:cNvCxnSpPr>
              <a:stCxn id="30" idx="7"/>
              <a:endCxn id="31" idx="3"/>
            </p:cNvCxnSpPr>
            <p:nvPr/>
          </p:nvCxnSpPr>
          <p:spPr>
            <a:xfrm flipV="1">
              <a:off x="4675604" y="4407693"/>
              <a:ext cx="202226" cy="588552"/>
            </a:xfrm>
            <a:prstGeom prst="straightConnector1">
              <a:avLst/>
            </a:prstGeom>
            <a:ln>
              <a:solidFill>
                <a:srgbClr val="0000FF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Oval 32"/>
            <p:cNvSpPr>
              <a:spLocks noChangeAspect="1"/>
            </p:cNvSpPr>
            <p:nvPr/>
          </p:nvSpPr>
          <p:spPr>
            <a:xfrm>
              <a:off x="4385033" y="3813397"/>
              <a:ext cx="202704" cy="199306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4" name="Straight Arrow Connector 33"/>
            <p:cNvCxnSpPr>
              <a:stCxn id="31" idx="1"/>
              <a:endCxn id="33" idx="5"/>
            </p:cNvCxnSpPr>
            <p:nvPr/>
          </p:nvCxnSpPr>
          <p:spPr>
            <a:xfrm flipH="1" flipV="1">
              <a:off x="4558051" y="3983515"/>
              <a:ext cx="319779" cy="283246"/>
            </a:xfrm>
            <a:prstGeom prst="straightConnector1">
              <a:avLst/>
            </a:prstGeom>
            <a:ln>
              <a:solidFill>
                <a:srgbClr val="0000FF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Oval 34"/>
            <p:cNvSpPr>
              <a:spLocks noChangeAspect="1"/>
            </p:cNvSpPr>
            <p:nvPr/>
          </p:nvSpPr>
          <p:spPr>
            <a:xfrm>
              <a:off x="4868899" y="3068751"/>
              <a:ext cx="202704" cy="199306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6" name="Straight Arrow Connector 35"/>
            <p:cNvCxnSpPr>
              <a:stCxn id="33" idx="7"/>
              <a:endCxn id="35" idx="3"/>
            </p:cNvCxnSpPr>
            <p:nvPr/>
          </p:nvCxnSpPr>
          <p:spPr>
            <a:xfrm flipV="1">
              <a:off x="4558051" y="3238870"/>
              <a:ext cx="340533" cy="603715"/>
            </a:xfrm>
            <a:prstGeom prst="straightConnector1">
              <a:avLst/>
            </a:prstGeom>
            <a:ln>
              <a:solidFill>
                <a:srgbClr val="0000FF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Oval 36"/>
            <p:cNvSpPr>
              <a:spLocks noChangeAspect="1"/>
            </p:cNvSpPr>
            <p:nvPr/>
          </p:nvSpPr>
          <p:spPr>
            <a:xfrm>
              <a:off x="5127544" y="3128187"/>
              <a:ext cx="202704" cy="199306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8" name="Straight Arrow Connector 37"/>
            <p:cNvCxnSpPr>
              <a:stCxn id="35" idx="6"/>
              <a:endCxn id="37" idx="3"/>
            </p:cNvCxnSpPr>
            <p:nvPr/>
          </p:nvCxnSpPr>
          <p:spPr>
            <a:xfrm>
              <a:off x="5071603" y="3168406"/>
              <a:ext cx="85627" cy="129900"/>
            </a:xfrm>
            <a:prstGeom prst="straightConnector1">
              <a:avLst/>
            </a:prstGeom>
            <a:ln>
              <a:solidFill>
                <a:srgbClr val="0000FF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Oval 38"/>
            <p:cNvSpPr>
              <a:spLocks noChangeAspect="1"/>
            </p:cNvSpPr>
            <p:nvPr/>
          </p:nvSpPr>
          <p:spPr>
            <a:xfrm>
              <a:off x="5437347" y="2835074"/>
              <a:ext cx="202704" cy="199306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0" name="Straight Arrow Connector 39"/>
            <p:cNvCxnSpPr>
              <a:stCxn id="37" idx="7"/>
              <a:endCxn id="39" idx="3"/>
            </p:cNvCxnSpPr>
            <p:nvPr/>
          </p:nvCxnSpPr>
          <p:spPr>
            <a:xfrm flipV="1">
              <a:off x="5300562" y="3005193"/>
              <a:ext cx="166471" cy="152182"/>
            </a:xfrm>
            <a:prstGeom prst="straightConnector1">
              <a:avLst/>
            </a:prstGeom>
            <a:ln>
              <a:solidFill>
                <a:srgbClr val="0000FF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Content Placeholder 6"/>
          <p:cNvSpPr txBox="1">
            <a:spLocks/>
          </p:cNvSpPr>
          <p:nvPr/>
        </p:nvSpPr>
        <p:spPr>
          <a:xfrm>
            <a:off x="457200" y="1600200"/>
            <a:ext cx="2776755" cy="5040593"/>
          </a:xfrm>
          <a:prstGeom prst="rect">
            <a:avLst/>
          </a:prstGeom>
        </p:spPr>
        <p:txBody>
          <a:bodyPr>
            <a:normAutofit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837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63650" indent="-295275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622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en-US" dirty="0" smtClean="0"/>
              <a:t>Stochastic Gradient</a:t>
            </a:r>
            <a:br>
              <a:rPr lang="en-US" dirty="0" smtClean="0"/>
            </a:br>
            <a:r>
              <a:rPr lang="en-US" dirty="0" smtClean="0"/>
              <a:t>Descent…</a:t>
            </a:r>
          </a:p>
          <a:p>
            <a:pPr marL="0" indent="0">
              <a:buFont typeface="Wingdings 2" pitchFamily="18" charset="2"/>
              <a:buNone/>
            </a:pPr>
            <a:r>
              <a:rPr lang="en-US" dirty="0" smtClean="0"/>
              <a:t>…climbs to the top of the nearest hill…</a:t>
            </a:r>
          </a:p>
          <a:p>
            <a:pPr marL="0" indent="0">
              <a:buFont typeface="Wingdings 2" pitchFamily="18" charset="2"/>
              <a:buNone/>
            </a:pPr>
            <a:endParaRPr lang="en-US" dirty="0"/>
          </a:p>
          <a:p>
            <a:pPr marL="0" indent="0">
              <a:buFont typeface="Wingdings 2" pitchFamily="18" charset="2"/>
              <a:buNone/>
            </a:pPr>
            <a:r>
              <a:rPr lang="en-US" dirty="0" smtClean="0"/>
              <a:t>…which might not lead to the top of the mountain</a:t>
            </a:r>
          </a:p>
          <a:p>
            <a:pPr marL="0" indent="0">
              <a:buFont typeface="Wingdings 2" pitchFamily="18" charset="2"/>
              <a:buNone/>
            </a:pPr>
            <a:endParaRPr lang="en-US" dirty="0" smtClean="0"/>
          </a:p>
          <a:p>
            <a:pPr marL="0" indent="0">
              <a:buFont typeface="Wingdings 2" pitchFamily="18" charset="2"/>
              <a:buNone/>
            </a:pPr>
            <a:endParaRPr lang="en-US" dirty="0" smtClean="0"/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3124200" y="142836"/>
            <a:ext cx="5562600" cy="1143000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Problem A:</a:t>
            </a:r>
            <a:br>
              <a:rPr lang="en-US" smtClean="0"/>
            </a:br>
            <a:r>
              <a:rPr lang="en-US" i="1" smtClean="0"/>
              <a:t>Nonconvexity</a:t>
            </a:r>
            <a:endParaRPr lang="en-US" i="1" dirty="0"/>
          </a:p>
        </p:txBody>
      </p:sp>
      <p:sp>
        <p:nvSpPr>
          <p:cNvPr id="24" name="Text Placeholder 8"/>
          <p:cNvSpPr txBox="1">
            <a:spLocks/>
          </p:cNvSpPr>
          <p:nvPr/>
        </p:nvSpPr>
        <p:spPr>
          <a:xfrm>
            <a:off x="457200" y="142875"/>
            <a:ext cx="2667000" cy="1143000"/>
          </a:xfrm>
          <a:prstGeom prst="rect">
            <a:avLst/>
          </a:prstGeom>
        </p:spPr>
        <p:txBody>
          <a:bodyPr anchor="ctr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Training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724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Problem B:</a:t>
            </a:r>
            <a:br>
              <a:rPr lang="en-US" dirty="0" smtClean="0"/>
            </a:br>
            <a:r>
              <a:rPr lang="en-US" i="1" dirty="0" smtClean="0"/>
              <a:t>Vanishing Gradients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58327" cy="452596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/>
              <a:t>The gradient for an edge at the base of the network depends on the gradients of many edges above it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The chain rule multiplies many of these partial derivatives together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61" name="Text Placeholder 60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Training</a:t>
            </a:r>
            <a:endParaRPr lang="en-US" dirty="0"/>
          </a:p>
        </p:txBody>
      </p:sp>
      <p:sp>
        <p:nvSpPr>
          <p:cNvPr id="5" name="Connector 4"/>
          <p:cNvSpPr/>
          <p:nvPr/>
        </p:nvSpPr>
        <p:spPr>
          <a:xfrm>
            <a:off x="5256093" y="5658967"/>
            <a:ext cx="450150" cy="45015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6" name="Connector 5"/>
          <p:cNvSpPr/>
          <p:nvPr/>
        </p:nvSpPr>
        <p:spPr>
          <a:xfrm>
            <a:off x="5747924" y="4590556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7" name="Connector 6"/>
          <p:cNvSpPr/>
          <p:nvPr/>
        </p:nvSpPr>
        <p:spPr>
          <a:xfrm>
            <a:off x="6089704" y="5658967"/>
            <a:ext cx="450150" cy="45015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8" name="Connector 7"/>
          <p:cNvSpPr/>
          <p:nvPr/>
        </p:nvSpPr>
        <p:spPr>
          <a:xfrm>
            <a:off x="7006677" y="5658967"/>
            <a:ext cx="450150" cy="45015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3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9" name="Connector 8"/>
          <p:cNvSpPr/>
          <p:nvPr/>
        </p:nvSpPr>
        <p:spPr>
          <a:xfrm>
            <a:off x="8382135" y="5658967"/>
            <a:ext cx="450150" cy="45015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900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M</a:t>
            </a:r>
            <a:endParaRPr lang="en-US" sz="9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0" name="Connector 9"/>
          <p:cNvSpPr/>
          <p:nvPr/>
        </p:nvSpPr>
        <p:spPr>
          <a:xfrm>
            <a:off x="6498174" y="4590556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1" name="Connector 10"/>
          <p:cNvSpPr/>
          <p:nvPr/>
        </p:nvSpPr>
        <p:spPr>
          <a:xfrm>
            <a:off x="7798607" y="4590556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n-US" sz="1000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D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7248423" y="4643719"/>
            <a:ext cx="29176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b="1" dirty="0"/>
              <a:t>…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7798607" y="5712130"/>
            <a:ext cx="29176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b="1"/>
              <a:t>…</a:t>
            </a:r>
          </a:p>
        </p:txBody>
      </p:sp>
      <p:cxnSp>
        <p:nvCxnSpPr>
          <p:cNvPr id="14" name="Straight Connector 13"/>
          <p:cNvCxnSpPr>
            <a:stCxn id="6" idx="4"/>
            <a:endCxn id="5" idx="0"/>
          </p:cNvCxnSpPr>
          <p:nvPr/>
        </p:nvCxnSpPr>
        <p:spPr>
          <a:xfrm rot="5400000">
            <a:off x="5417953" y="5103921"/>
            <a:ext cx="618261" cy="49183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6" idx="4"/>
            <a:endCxn id="7" idx="0"/>
          </p:cNvCxnSpPr>
          <p:nvPr/>
        </p:nvCxnSpPr>
        <p:spPr>
          <a:xfrm rot="16200000" flipH="1">
            <a:off x="5834758" y="5178946"/>
            <a:ext cx="618261" cy="34178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6" idx="4"/>
            <a:endCxn id="8" idx="0"/>
          </p:cNvCxnSpPr>
          <p:nvPr/>
        </p:nvCxnSpPr>
        <p:spPr>
          <a:xfrm rot="16200000" flipH="1">
            <a:off x="6293244" y="4720460"/>
            <a:ext cx="618261" cy="125875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6" idx="4"/>
            <a:endCxn id="9" idx="0"/>
          </p:cNvCxnSpPr>
          <p:nvPr/>
        </p:nvCxnSpPr>
        <p:spPr>
          <a:xfrm rot="16200000" flipH="1">
            <a:off x="6980974" y="4032731"/>
            <a:ext cx="618261" cy="263421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10" idx="4"/>
            <a:endCxn id="7" idx="0"/>
          </p:cNvCxnSpPr>
          <p:nvPr/>
        </p:nvCxnSpPr>
        <p:spPr>
          <a:xfrm rot="5400000">
            <a:off x="6209883" y="5145602"/>
            <a:ext cx="618261" cy="40846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10" idx="4"/>
            <a:endCxn id="8" idx="0"/>
          </p:cNvCxnSpPr>
          <p:nvPr/>
        </p:nvCxnSpPr>
        <p:spPr>
          <a:xfrm rot="16200000" flipH="1">
            <a:off x="6668369" y="5095585"/>
            <a:ext cx="618261" cy="50850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10" idx="4"/>
            <a:endCxn id="9" idx="0"/>
          </p:cNvCxnSpPr>
          <p:nvPr/>
        </p:nvCxnSpPr>
        <p:spPr>
          <a:xfrm rot="16200000" flipH="1">
            <a:off x="7356099" y="4407856"/>
            <a:ext cx="618261" cy="188396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11" idx="4"/>
            <a:endCxn id="5" idx="0"/>
          </p:cNvCxnSpPr>
          <p:nvPr/>
        </p:nvCxnSpPr>
        <p:spPr>
          <a:xfrm rot="5400000">
            <a:off x="6443294" y="4078579"/>
            <a:ext cx="618261" cy="254251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10" idx="4"/>
            <a:endCxn id="5" idx="0"/>
          </p:cNvCxnSpPr>
          <p:nvPr/>
        </p:nvCxnSpPr>
        <p:spPr>
          <a:xfrm rot="5400000">
            <a:off x="5793078" y="4728796"/>
            <a:ext cx="618261" cy="124208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11" idx="4"/>
            <a:endCxn id="7" idx="0"/>
          </p:cNvCxnSpPr>
          <p:nvPr/>
        </p:nvCxnSpPr>
        <p:spPr>
          <a:xfrm rot="5400000">
            <a:off x="6860100" y="4495385"/>
            <a:ext cx="618261" cy="170890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1" idx="4"/>
            <a:endCxn id="8" idx="0"/>
          </p:cNvCxnSpPr>
          <p:nvPr/>
        </p:nvCxnSpPr>
        <p:spPr>
          <a:xfrm rot="5400000">
            <a:off x="7318586" y="4953871"/>
            <a:ext cx="618261" cy="79193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11" idx="4"/>
            <a:endCxn id="9" idx="0"/>
          </p:cNvCxnSpPr>
          <p:nvPr/>
        </p:nvCxnSpPr>
        <p:spPr>
          <a:xfrm rot="16200000" flipH="1">
            <a:off x="8006315" y="5058072"/>
            <a:ext cx="618261" cy="58352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75"/>
          <p:cNvSpPr txBox="1">
            <a:spLocks noChangeArrowheads="1"/>
          </p:cNvSpPr>
          <p:nvPr/>
        </p:nvSpPr>
        <p:spPr bwMode="auto">
          <a:xfrm>
            <a:off x="4505843" y="5784009"/>
            <a:ext cx="70856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/>
              <a:t>Input</a:t>
            </a:r>
          </a:p>
        </p:txBody>
      </p:sp>
      <p:sp>
        <p:nvSpPr>
          <p:cNvPr id="27" name="TextBox 76"/>
          <p:cNvSpPr txBox="1">
            <a:spLocks noChangeArrowheads="1"/>
          </p:cNvSpPr>
          <p:nvPr/>
        </p:nvSpPr>
        <p:spPr bwMode="auto">
          <a:xfrm>
            <a:off x="4497507" y="4715597"/>
            <a:ext cx="11253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dirty="0"/>
              <a:t>Hidden Layer</a:t>
            </a:r>
          </a:p>
        </p:txBody>
      </p:sp>
      <p:sp>
        <p:nvSpPr>
          <p:cNvPr id="28" name="Connector 27"/>
          <p:cNvSpPr/>
          <p:nvPr/>
        </p:nvSpPr>
        <p:spPr>
          <a:xfrm>
            <a:off x="5756260" y="3533833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b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9" name="Connector 28"/>
          <p:cNvSpPr/>
          <p:nvPr/>
        </p:nvSpPr>
        <p:spPr>
          <a:xfrm>
            <a:off x="6506510" y="3533833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b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0" name="Connector 29"/>
          <p:cNvSpPr/>
          <p:nvPr/>
        </p:nvSpPr>
        <p:spPr>
          <a:xfrm>
            <a:off x="7787987" y="3533833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b</a:t>
            </a:r>
            <a:r>
              <a:rPr lang="en-US" sz="1000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E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7256759" y="3586996"/>
            <a:ext cx="29176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b="1" dirty="0"/>
              <a:t>…</a:t>
            </a:r>
          </a:p>
        </p:txBody>
      </p:sp>
      <p:cxnSp>
        <p:nvCxnSpPr>
          <p:cNvPr id="32" name="Straight Connector 31"/>
          <p:cNvCxnSpPr>
            <a:stCxn id="28" idx="4"/>
            <a:endCxn id="6" idx="0"/>
          </p:cNvCxnSpPr>
          <p:nvPr/>
        </p:nvCxnSpPr>
        <p:spPr>
          <a:xfrm flipH="1">
            <a:off x="5972999" y="3983983"/>
            <a:ext cx="8336" cy="60657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28" idx="4"/>
            <a:endCxn id="10" idx="0"/>
          </p:cNvCxnSpPr>
          <p:nvPr/>
        </p:nvCxnSpPr>
        <p:spPr>
          <a:xfrm>
            <a:off x="5981335" y="3983983"/>
            <a:ext cx="741914" cy="60657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29" idx="4"/>
            <a:endCxn id="10" idx="0"/>
          </p:cNvCxnSpPr>
          <p:nvPr/>
        </p:nvCxnSpPr>
        <p:spPr>
          <a:xfrm flipH="1">
            <a:off x="6723249" y="3983983"/>
            <a:ext cx="8336" cy="60657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30" idx="4"/>
            <a:endCxn id="6" idx="0"/>
          </p:cNvCxnSpPr>
          <p:nvPr/>
        </p:nvCxnSpPr>
        <p:spPr>
          <a:xfrm flipH="1">
            <a:off x="5972999" y="3983983"/>
            <a:ext cx="2040063" cy="60657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29" idx="4"/>
            <a:endCxn id="6" idx="0"/>
          </p:cNvCxnSpPr>
          <p:nvPr/>
        </p:nvCxnSpPr>
        <p:spPr>
          <a:xfrm flipH="1">
            <a:off x="5972999" y="3983983"/>
            <a:ext cx="758586" cy="60657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30" idx="4"/>
            <a:endCxn id="10" idx="0"/>
          </p:cNvCxnSpPr>
          <p:nvPr/>
        </p:nvCxnSpPr>
        <p:spPr>
          <a:xfrm flipH="1">
            <a:off x="6723249" y="3983983"/>
            <a:ext cx="1289813" cy="60657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76"/>
          <p:cNvSpPr txBox="1">
            <a:spLocks noChangeArrowheads="1"/>
          </p:cNvSpPr>
          <p:nvPr/>
        </p:nvSpPr>
        <p:spPr bwMode="auto">
          <a:xfrm>
            <a:off x="4505843" y="3658874"/>
            <a:ext cx="11253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dirty="0"/>
              <a:t>Hidden Layer</a:t>
            </a:r>
          </a:p>
        </p:txBody>
      </p:sp>
      <p:sp>
        <p:nvSpPr>
          <p:cNvPr id="42" name="Connector 41"/>
          <p:cNvSpPr/>
          <p:nvPr/>
        </p:nvSpPr>
        <p:spPr>
          <a:xfrm>
            <a:off x="5745857" y="2477110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c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43" name="Connector 42"/>
          <p:cNvSpPr/>
          <p:nvPr/>
        </p:nvSpPr>
        <p:spPr>
          <a:xfrm>
            <a:off x="6837887" y="1608765"/>
            <a:ext cx="450150" cy="450150"/>
          </a:xfrm>
          <a:prstGeom prst="flowChartConnector">
            <a:avLst/>
          </a:prstGeom>
          <a:solidFill>
            <a:srgbClr val="E0D925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y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44" name="Connector 43"/>
          <p:cNvSpPr/>
          <p:nvPr/>
        </p:nvSpPr>
        <p:spPr>
          <a:xfrm>
            <a:off x="6496107" y="2477110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c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45" name="Connector 44"/>
          <p:cNvSpPr/>
          <p:nvPr/>
        </p:nvSpPr>
        <p:spPr>
          <a:xfrm>
            <a:off x="7777584" y="2477110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c</a:t>
            </a:r>
            <a:r>
              <a:rPr lang="en-US" sz="1000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F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46" name="TextBox 45"/>
          <p:cNvSpPr txBox="1">
            <a:spLocks noChangeArrowheads="1"/>
          </p:cNvSpPr>
          <p:nvPr/>
        </p:nvSpPr>
        <p:spPr bwMode="auto">
          <a:xfrm>
            <a:off x="7246356" y="2530273"/>
            <a:ext cx="29176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b="1" dirty="0"/>
              <a:t>…</a:t>
            </a:r>
          </a:p>
        </p:txBody>
      </p:sp>
      <p:cxnSp>
        <p:nvCxnSpPr>
          <p:cNvPr id="34" name="Straight Connector 33"/>
          <p:cNvCxnSpPr>
            <a:stCxn id="28" idx="4"/>
            <a:endCxn id="11" idx="0"/>
          </p:cNvCxnSpPr>
          <p:nvPr/>
        </p:nvCxnSpPr>
        <p:spPr>
          <a:xfrm>
            <a:off x="5981335" y="3983983"/>
            <a:ext cx="2042347" cy="60657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29" idx="4"/>
            <a:endCxn id="11" idx="0"/>
          </p:cNvCxnSpPr>
          <p:nvPr/>
        </p:nvCxnSpPr>
        <p:spPr>
          <a:xfrm>
            <a:off x="6731585" y="3983983"/>
            <a:ext cx="1292097" cy="60657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30" idx="4"/>
            <a:endCxn id="11" idx="0"/>
          </p:cNvCxnSpPr>
          <p:nvPr/>
        </p:nvCxnSpPr>
        <p:spPr>
          <a:xfrm>
            <a:off x="8013062" y="3983983"/>
            <a:ext cx="10620" cy="60657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>
            <a:stCxn id="42" idx="4"/>
          </p:cNvCxnSpPr>
          <p:nvPr/>
        </p:nvCxnSpPr>
        <p:spPr>
          <a:xfrm flipH="1">
            <a:off x="5962596" y="2927260"/>
            <a:ext cx="8336" cy="606573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stCxn id="42" idx="4"/>
          </p:cNvCxnSpPr>
          <p:nvPr/>
        </p:nvCxnSpPr>
        <p:spPr>
          <a:xfrm>
            <a:off x="5970932" y="2927260"/>
            <a:ext cx="741914" cy="606573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>
            <a:stCxn id="42" idx="4"/>
          </p:cNvCxnSpPr>
          <p:nvPr/>
        </p:nvCxnSpPr>
        <p:spPr>
          <a:xfrm>
            <a:off x="5970932" y="2927260"/>
            <a:ext cx="2042347" cy="606573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stCxn id="44" idx="4"/>
          </p:cNvCxnSpPr>
          <p:nvPr/>
        </p:nvCxnSpPr>
        <p:spPr>
          <a:xfrm flipH="1">
            <a:off x="6712846" y="2927260"/>
            <a:ext cx="8336" cy="606573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44" idx="4"/>
          </p:cNvCxnSpPr>
          <p:nvPr/>
        </p:nvCxnSpPr>
        <p:spPr>
          <a:xfrm>
            <a:off x="6721182" y="2927260"/>
            <a:ext cx="1292097" cy="606573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stCxn id="45" idx="4"/>
          </p:cNvCxnSpPr>
          <p:nvPr/>
        </p:nvCxnSpPr>
        <p:spPr>
          <a:xfrm flipH="1">
            <a:off x="5962596" y="2927260"/>
            <a:ext cx="2040063" cy="606573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>
            <a:stCxn id="44" idx="4"/>
          </p:cNvCxnSpPr>
          <p:nvPr/>
        </p:nvCxnSpPr>
        <p:spPr>
          <a:xfrm flipH="1">
            <a:off x="5962596" y="2927260"/>
            <a:ext cx="758586" cy="606573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45" idx="4"/>
          </p:cNvCxnSpPr>
          <p:nvPr/>
        </p:nvCxnSpPr>
        <p:spPr>
          <a:xfrm flipH="1">
            <a:off x="6712846" y="2927260"/>
            <a:ext cx="1289813" cy="606573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>
            <a:stCxn id="45" idx="4"/>
          </p:cNvCxnSpPr>
          <p:nvPr/>
        </p:nvCxnSpPr>
        <p:spPr>
          <a:xfrm>
            <a:off x="8002659" y="2927260"/>
            <a:ext cx="10620" cy="606573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>
            <a:stCxn id="43" idx="4"/>
          </p:cNvCxnSpPr>
          <p:nvPr/>
        </p:nvCxnSpPr>
        <p:spPr>
          <a:xfrm rot="5400000">
            <a:off x="6307850" y="1721997"/>
            <a:ext cx="418195" cy="109203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stCxn id="43" idx="4"/>
          </p:cNvCxnSpPr>
          <p:nvPr/>
        </p:nvCxnSpPr>
        <p:spPr>
          <a:xfrm rot="5400000">
            <a:off x="6682975" y="2097122"/>
            <a:ext cx="418195" cy="34178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43" idx="4"/>
          </p:cNvCxnSpPr>
          <p:nvPr/>
        </p:nvCxnSpPr>
        <p:spPr>
          <a:xfrm rot="16200000" flipH="1">
            <a:off x="7333191" y="1788686"/>
            <a:ext cx="418195" cy="95865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TextBox 74"/>
          <p:cNvSpPr txBox="1">
            <a:spLocks noChangeArrowheads="1"/>
          </p:cNvSpPr>
          <p:nvPr/>
        </p:nvSpPr>
        <p:spPr bwMode="auto">
          <a:xfrm>
            <a:off x="4735797" y="1711576"/>
            <a:ext cx="70856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000" dirty="0"/>
              <a:t>Output</a:t>
            </a:r>
          </a:p>
        </p:txBody>
      </p:sp>
      <p:sp>
        <p:nvSpPr>
          <p:cNvPr id="60" name="TextBox 76"/>
          <p:cNvSpPr txBox="1">
            <a:spLocks noChangeArrowheads="1"/>
          </p:cNvSpPr>
          <p:nvPr/>
        </p:nvSpPr>
        <p:spPr bwMode="auto">
          <a:xfrm>
            <a:off x="4495440" y="2602151"/>
            <a:ext cx="11253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dirty="0"/>
              <a:t>Hidden Layer</a:t>
            </a:r>
          </a:p>
        </p:txBody>
      </p:sp>
    </p:spTree>
    <p:extLst>
      <p:ext uri="{BB962C8B-B14F-4D97-AF65-F5344CB8AC3E}">
        <p14:creationId xmlns:p14="http://schemas.microsoft.com/office/powerpoint/2010/main" val="4908335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Problem B:</a:t>
            </a:r>
            <a:br>
              <a:rPr lang="en-US" dirty="0" smtClean="0"/>
            </a:br>
            <a:r>
              <a:rPr lang="en-US" i="1" dirty="0" smtClean="0"/>
              <a:t>Vanishing Gradients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58327" cy="452596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/>
              <a:t>The gradient for an edge at the base of the network depends on the gradients of many edges above it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 chain rule multiplies many of these partial derivatives together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61" name="Text Placeholder 60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Training</a:t>
            </a:r>
            <a:endParaRPr lang="en-US" dirty="0"/>
          </a:p>
        </p:txBody>
      </p:sp>
      <p:sp>
        <p:nvSpPr>
          <p:cNvPr id="5" name="Connector 4"/>
          <p:cNvSpPr/>
          <p:nvPr/>
        </p:nvSpPr>
        <p:spPr>
          <a:xfrm>
            <a:off x="5256093" y="5658967"/>
            <a:ext cx="450150" cy="45015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6" name="Connector 5"/>
          <p:cNvSpPr/>
          <p:nvPr/>
        </p:nvSpPr>
        <p:spPr>
          <a:xfrm>
            <a:off x="5747924" y="4590556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7" name="Connector 6"/>
          <p:cNvSpPr/>
          <p:nvPr/>
        </p:nvSpPr>
        <p:spPr>
          <a:xfrm>
            <a:off x="6089704" y="5658967"/>
            <a:ext cx="450150" cy="45015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8" name="Connector 7"/>
          <p:cNvSpPr/>
          <p:nvPr/>
        </p:nvSpPr>
        <p:spPr>
          <a:xfrm>
            <a:off x="7006677" y="5658967"/>
            <a:ext cx="450150" cy="45015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3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9" name="Connector 8"/>
          <p:cNvSpPr/>
          <p:nvPr/>
        </p:nvSpPr>
        <p:spPr>
          <a:xfrm>
            <a:off x="8382135" y="5658967"/>
            <a:ext cx="450150" cy="45015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900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M</a:t>
            </a:r>
            <a:endParaRPr lang="en-US" sz="9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0" name="Connector 9"/>
          <p:cNvSpPr/>
          <p:nvPr/>
        </p:nvSpPr>
        <p:spPr>
          <a:xfrm>
            <a:off x="6498174" y="4590556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1" name="Connector 10"/>
          <p:cNvSpPr/>
          <p:nvPr/>
        </p:nvSpPr>
        <p:spPr>
          <a:xfrm>
            <a:off x="7798607" y="4590556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n-US" sz="1000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D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7248423" y="4643719"/>
            <a:ext cx="29176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b="1" dirty="0"/>
              <a:t>…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7798607" y="5712130"/>
            <a:ext cx="29176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b="1"/>
              <a:t>…</a:t>
            </a:r>
          </a:p>
        </p:txBody>
      </p:sp>
      <p:cxnSp>
        <p:nvCxnSpPr>
          <p:cNvPr id="14" name="Straight Connector 13"/>
          <p:cNvCxnSpPr>
            <a:stCxn id="6" idx="4"/>
            <a:endCxn id="5" idx="0"/>
          </p:cNvCxnSpPr>
          <p:nvPr/>
        </p:nvCxnSpPr>
        <p:spPr>
          <a:xfrm rot="5400000">
            <a:off x="5417953" y="5103921"/>
            <a:ext cx="618261" cy="49183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6" idx="4"/>
            <a:endCxn id="7" idx="0"/>
          </p:cNvCxnSpPr>
          <p:nvPr/>
        </p:nvCxnSpPr>
        <p:spPr>
          <a:xfrm rot="16200000" flipH="1">
            <a:off x="5834758" y="5178946"/>
            <a:ext cx="618261" cy="34178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6" idx="4"/>
            <a:endCxn id="8" idx="0"/>
          </p:cNvCxnSpPr>
          <p:nvPr/>
        </p:nvCxnSpPr>
        <p:spPr>
          <a:xfrm rot="16200000" flipH="1">
            <a:off x="6293244" y="4720460"/>
            <a:ext cx="618261" cy="125875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6" idx="4"/>
            <a:endCxn id="9" idx="0"/>
          </p:cNvCxnSpPr>
          <p:nvPr/>
        </p:nvCxnSpPr>
        <p:spPr>
          <a:xfrm rot="16200000" flipH="1">
            <a:off x="6980974" y="4032731"/>
            <a:ext cx="618261" cy="263421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10" idx="4"/>
            <a:endCxn id="7" idx="0"/>
          </p:cNvCxnSpPr>
          <p:nvPr/>
        </p:nvCxnSpPr>
        <p:spPr>
          <a:xfrm rot="5400000">
            <a:off x="6209883" y="5145602"/>
            <a:ext cx="618261" cy="408469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10" idx="4"/>
            <a:endCxn id="8" idx="0"/>
          </p:cNvCxnSpPr>
          <p:nvPr/>
        </p:nvCxnSpPr>
        <p:spPr>
          <a:xfrm rot="16200000" flipH="1">
            <a:off x="6668369" y="5095585"/>
            <a:ext cx="618261" cy="50850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10" idx="4"/>
            <a:endCxn id="9" idx="0"/>
          </p:cNvCxnSpPr>
          <p:nvPr/>
        </p:nvCxnSpPr>
        <p:spPr>
          <a:xfrm rot="16200000" flipH="1">
            <a:off x="7356099" y="4407856"/>
            <a:ext cx="618261" cy="188396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11" idx="4"/>
            <a:endCxn id="5" idx="0"/>
          </p:cNvCxnSpPr>
          <p:nvPr/>
        </p:nvCxnSpPr>
        <p:spPr>
          <a:xfrm rot="5400000">
            <a:off x="6443294" y="4078579"/>
            <a:ext cx="618261" cy="2542514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10" idx="4"/>
            <a:endCxn id="5" idx="0"/>
          </p:cNvCxnSpPr>
          <p:nvPr/>
        </p:nvCxnSpPr>
        <p:spPr>
          <a:xfrm rot="5400000">
            <a:off x="5793078" y="4728796"/>
            <a:ext cx="618261" cy="124208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11" idx="4"/>
            <a:endCxn id="7" idx="0"/>
          </p:cNvCxnSpPr>
          <p:nvPr/>
        </p:nvCxnSpPr>
        <p:spPr>
          <a:xfrm rot="5400000">
            <a:off x="6860100" y="4495385"/>
            <a:ext cx="618261" cy="170890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1" idx="4"/>
            <a:endCxn id="8" idx="0"/>
          </p:cNvCxnSpPr>
          <p:nvPr/>
        </p:nvCxnSpPr>
        <p:spPr>
          <a:xfrm rot="5400000">
            <a:off x="7318586" y="4953871"/>
            <a:ext cx="618261" cy="79193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11" idx="4"/>
            <a:endCxn id="9" idx="0"/>
          </p:cNvCxnSpPr>
          <p:nvPr/>
        </p:nvCxnSpPr>
        <p:spPr>
          <a:xfrm rot="16200000" flipH="1">
            <a:off x="8006315" y="5058072"/>
            <a:ext cx="618261" cy="583528"/>
          </a:xfrm>
          <a:prstGeom prst="line">
            <a:avLst/>
          </a:prstGeom>
          <a:ln>
            <a:solidFill>
              <a:schemeClr val="accent6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75"/>
          <p:cNvSpPr txBox="1">
            <a:spLocks noChangeArrowheads="1"/>
          </p:cNvSpPr>
          <p:nvPr/>
        </p:nvSpPr>
        <p:spPr bwMode="auto">
          <a:xfrm>
            <a:off x="4505843" y="5784009"/>
            <a:ext cx="70856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/>
              <a:t>Input</a:t>
            </a:r>
          </a:p>
        </p:txBody>
      </p:sp>
      <p:sp>
        <p:nvSpPr>
          <p:cNvPr id="27" name="TextBox 76"/>
          <p:cNvSpPr txBox="1">
            <a:spLocks noChangeArrowheads="1"/>
          </p:cNvSpPr>
          <p:nvPr/>
        </p:nvSpPr>
        <p:spPr bwMode="auto">
          <a:xfrm>
            <a:off x="4497507" y="4715597"/>
            <a:ext cx="11253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dirty="0"/>
              <a:t>Hidden Layer</a:t>
            </a:r>
          </a:p>
        </p:txBody>
      </p:sp>
      <p:sp>
        <p:nvSpPr>
          <p:cNvPr id="28" name="Connector 27"/>
          <p:cNvSpPr/>
          <p:nvPr/>
        </p:nvSpPr>
        <p:spPr>
          <a:xfrm>
            <a:off x="5756260" y="3533833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b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9" name="Connector 28"/>
          <p:cNvSpPr/>
          <p:nvPr/>
        </p:nvSpPr>
        <p:spPr>
          <a:xfrm>
            <a:off x="6506510" y="3533833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b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0" name="Connector 29"/>
          <p:cNvSpPr/>
          <p:nvPr/>
        </p:nvSpPr>
        <p:spPr>
          <a:xfrm>
            <a:off x="7787987" y="3533833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b</a:t>
            </a:r>
            <a:r>
              <a:rPr lang="en-US" sz="1000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E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7256759" y="3586996"/>
            <a:ext cx="29176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b="1" dirty="0"/>
              <a:t>…</a:t>
            </a:r>
          </a:p>
        </p:txBody>
      </p:sp>
      <p:cxnSp>
        <p:nvCxnSpPr>
          <p:cNvPr id="32" name="Straight Connector 31"/>
          <p:cNvCxnSpPr>
            <a:stCxn id="28" idx="4"/>
            <a:endCxn id="6" idx="0"/>
          </p:cNvCxnSpPr>
          <p:nvPr/>
        </p:nvCxnSpPr>
        <p:spPr>
          <a:xfrm flipH="1">
            <a:off x="5972999" y="3983983"/>
            <a:ext cx="8336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28" idx="4"/>
            <a:endCxn id="10" idx="0"/>
          </p:cNvCxnSpPr>
          <p:nvPr/>
        </p:nvCxnSpPr>
        <p:spPr>
          <a:xfrm>
            <a:off x="5981335" y="3983983"/>
            <a:ext cx="741914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29" idx="4"/>
            <a:endCxn id="10" idx="0"/>
          </p:cNvCxnSpPr>
          <p:nvPr/>
        </p:nvCxnSpPr>
        <p:spPr>
          <a:xfrm flipH="1">
            <a:off x="6723249" y="3983983"/>
            <a:ext cx="8336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30" idx="4"/>
            <a:endCxn id="6" idx="0"/>
          </p:cNvCxnSpPr>
          <p:nvPr/>
        </p:nvCxnSpPr>
        <p:spPr>
          <a:xfrm flipH="1">
            <a:off x="5972999" y="3983983"/>
            <a:ext cx="2040063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29" idx="4"/>
            <a:endCxn id="6" idx="0"/>
          </p:cNvCxnSpPr>
          <p:nvPr/>
        </p:nvCxnSpPr>
        <p:spPr>
          <a:xfrm flipH="1">
            <a:off x="5972999" y="3983983"/>
            <a:ext cx="758586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30" idx="4"/>
            <a:endCxn id="10" idx="0"/>
          </p:cNvCxnSpPr>
          <p:nvPr/>
        </p:nvCxnSpPr>
        <p:spPr>
          <a:xfrm flipH="1">
            <a:off x="6723249" y="3983983"/>
            <a:ext cx="1289813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76"/>
          <p:cNvSpPr txBox="1">
            <a:spLocks noChangeArrowheads="1"/>
          </p:cNvSpPr>
          <p:nvPr/>
        </p:nvSpPr>
        <p:spPr bwMode="auto">
          <a:xfrm>
            <a:off x="4505843" y="3658874"/>
            <a:ext cx="11253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dirty="0"/>
              <a:t>Hidden Layer</a:t>
            </a:r>
          </a:p>
        </p:txBody>
      </p:sp>
      <p:sp>
        <p:nvSpPr>
          <p:cNvPr id="42" name="Connector 41"/>
          <p:cNvSpPr/>
          <p:nvPr/>
        </p:nvSpPr>
        <p:spPr>
          <a:xfrm>
            <a:off x="5745857" y="2477110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c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43" name="Connector 42"/>
          <p:cNvSpPr/>
          <p:nvPr/>
        </p:nvSpPr>
        <p:spPr>
          <a:xfrm>
            <a:off x="6837887" y="1608765"/>
            <a:ext cx="450150" cy="450150"/>
          </a:xfrm>
          <a:prstGeom prst="flowChartConnector">
            <a:avLst/>
          </a:prstGeom>
          <a:solidFill>
            <a:srgbClr val="E0D925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y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44" name="Connector 43"/>
          <p:cNvSpPr/>
          <p:nvPr/>
        </p:nvSpPr>
        <p:spPr>
          <a:xfrm>
            <a:off x="6496107" y="2477110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c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45" name="Connector 44"/>
          <p:cNvSpPr/>
          <p:nvPr/>
        </p:nvSpPr>
        <p:spPr>
          <a:xfrm>
            <a:off x="7777584" y="2477110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c</a:t>
            </a:r>
            <a:r>
              <a:rPr lang="en-US" sz="1000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F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46" name="TextBox 45"/>
          <p:cNvSpPr txBox="1">
            <a:spLocks noChangeArrowheads="1"/>
          </p:cNvSpPr>
          <p:nvPr/>
        </p:nvSpPr>
        <p:spPr bwMode="auto">
          <a:xfrm>
            <a:off x="7246356" y="2530273"/>
            <a:ext cx="29176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b="1" dirty="0"/>
              <a:t>…</a:t>
            </a:r>
          </a:p>
        </p:txBody>
      </p:sp>
      <p:grpSp>
        <p:nvGrpSpPr>
          <p:cNvPr id="62" name="Group 61"/>
          <p:cNvGrpSpPr/>
          <p:nvPr/>
        </p:nvGrpSpPr>
        <p:grpSpPr>
          <a:xfrm>
            <a:off x="5962596" y="2058915"/>
            <a:ext cx="2061086" cy="2531641"/>
            <a:chOff x="5962596" y="2058915"/>
            <a:chExt cx="2061086" cy="2531641"/>
          </a:xfrm>
        </p:grpSpPr>
        <p:cxnSp>
          <p:nvCxnSpPr>
            <p:cNvPr id="34" name="Straight Connector 33"/>
            <p:cNvCxnSpPr>
              <a:stCxn id="28" idx="4"/>
              <a:endCxn id="11" idx="0"/>
            </p:cNvCxnSpPr>
            <p:nvPr/>
          </p:nvCxnSpPr>
          <p:spPr>
            <a:xfrm>
              <a:off x="5981335" y="3983983"/>
              <a:ext cx="2042347" cy="606573"/>
            </a:xfrm>
            <a:prstGeom prst="line">
              <a:avLst/>
            </a:prstGeom>
            <a:ln>
              <a:solidFill>
                <a:schemeClr val="tx2">
                  <a:lumMod val="50000"/>
                  <a:lumOff val="50000"/>
                </a:schemeClr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>
              <a:stCxn id="29" idx="4"/>
              <a:endCxn id="11" idx="0"/>
            </p:cNvCxnSpPr>
            <p:nvPr/>
          </p:nvCxnSpPr>
          <p:spPr>
            <a:xfrm>
              <a:off x="6731585" y="3983983"/>
              <a:ext cx="1292097" cy="606573"/>
            </a:xfrm>
            <a:prstGeom prst="line">
              <a:avLst/>
            </a:prstGeom>
            <a:ln>
              <a:solidFill>
                <a:schemeClr val="tx2">
                  <a:lumMod val="50000"/>
                  <a:lumOff val="50000"/>
                </a:schemeClr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>
              <a:stCxn id="30" idx="4"/>
              <a:endCxn id="11" idx="0"/>
            </p:cNvCxnSpPr>
            <p:nvPr/>
          </p:nvCxnSpPr>
          <p:spPr>
            <a:xfrm>
              <a:off x="8013062" y="3983983"/>
              <a:ext cx="10620" cy="606573"/>
            </a:xfrm>
            <a:prstGeom prst="line">
              <a:avLst/>
            </a:prstGeom>
            <a:ln>
              <a:solidFill>
                <a:schemeClr val="tx2">
                  <a:lumMod val="50000"/>
                  <a:lumOff val="50000"/>
                </a:schemeClr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>
              <a:stCxn id="42" idx="4"/>
            </p:cNvCxnSpPr>
            <p:nvPr/>
          </p:nvCxnSpPr>
          <p:spPr>
            <a:xfrm flipH="1">
              <a:off x="5962596" y="2927260"/>
              <a:ext cx="8336" cy="606573"/>
            </a:xfrm>
            <a:prstGeom prst="line">
              <a:avLst/>
            </a:prstGeom>
            <a:ln>
              <a:solidFill>
                <a:schemeClr val="tx2">
                  <a:lumMod val="50000"/>
                  <a:lumOff val="50000"/>
                </a:schemeClr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stCxn id="42" idx="4"/>
            </p:cNvCxnSpPr>
            <p:nvPr/>
          </p:nvCxnSpPr>
          <p:spPr>
            <a:xfrm>
              <a:off x="5970932" y="2927260"/>
              <a:ext cx="741914" cy="606573"/>
            </a:xfrm>
            <a:prstGeom prst="line">
              <a:avLst/>
            </a:prstGeom>
            <a:ln>
              <a:solidFill>
                <a:schemeClr val="tx2">
                  <a:lumMod val="50000"/>
                  <a:lumOff val="50000"/>
                </a:schemeClr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>
              <a:stCxn id="42" idx="4"/>
            </p:cNvCxnSpPr>
            <p:nvPr/>
          </p:nvCxnSpPr>
          <p:spPr>
            <a:xfrm>
              <a:off x="5970932" y="2927260"/>
              <a:ext cx="2042347" cy="606573"/>
            </a:xfrm>
            <a:prstGeom prst="line">
              <a:avLst/>
            </a:prstGeom>
            <a:ln>
              <a:solidFill>
                <a:schemeClr val="tx2">
                  <a:lumMod val="50000"/>
                  <a:lumOff val="50000"/>
                </a:schemeClr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>
              <a:stCxn id="44" idx="4"/>
            </p:cNvCxnSpPr>
            <p:nvPr/>
          </p:nvCxnSpPr>
          <p:spPr>
            <a:xfrm flipH="1">
              <a:off x="6712846" y="2927260"/>
              <a:ext cx="8336" cy="606573"/>
            </a:xfrm>
            <a:prstGeom prst="line">
              <a:avLst/>
            </a:prstGeom>
            <a:ln>
              <a:solidFill>
                <a:schemeClr val="tx2">
                  <a:lumMod val="50000"/>
                  <a:lumOff val="50000"/>
                </a:schemeClr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>
              <a:stCxn id="44" idx="4"/>
            </p:cNvCxnSpPr>
            <p:nvPr/>
          </p:nvCxnSpPr>
          <p:spPr>
            <a:xfrm>
              <a:off x="6721182" y="2927260"/>
              <a:ext cx="1292097" cy="606573"/>
            </a:xfrm>
            <a:prstGeom prst="line">
              <a:avLst/>
            </a:prstGeom>
            <a:ln>
              <a:solidFill>
                <a:schemeClr val="tx2">
                  <a:lumMod val="50000"/>
                  <a:lumOff val="50000"/>
                </a:schemeClr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>
              <a:stCxn id="45" idx="4"/>
            </p:cNvCxnSpPr>
            <p:nvPr/>
          </p:nvCxnSpPr>
          <p:spPr>
            <a:xfrm flipH="1">
              <a:off x="5962596" y="2927260"/>
              <a:ext cx="2040063" cy="606573"/>
            </a:xfrm>
            <a:prstGeom prst="line">
              <a:avLst/>
            </a:prstGeom>
            <a:ln>
              <a:solidFill>
                <a:schemeClr val="tx2">
                  <a:lumMod val="50000"/>
                  <a:lumOff val="50000"/>
                </a:schemeClr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>
              <a:stCxn id="44" idx="4"/>
            </p:cNvCxnSpPr>
            <p:nvPr/>
          </p:nvCxnSpPr>
          <p:spPr>
            <a:xfrm flipH="1">
              <a:off x="5962596" y="2927260"/>
              <a:ext cx="758586" cy="606573"/>
            </a:xfrm>
            <a:prstGeom prst="line">
              <a:avLst/>
            </a:prstGeom>
            <a:ln>
              <a:solidFill>
                <a:schemeClr val="tx2">
                  <a:lumMod val="50000"/>
                  <a:lumOff val="50000"/>
                </a:schemeClr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>
              <a:stCxn id="45" idx="4"/>
            </p:cNvCxnSpPr>
            <p:nvPr/>
          </p:nvCxnSpPr>
          <p:spPr>
            <a:xfrm flipH="1">
              <a:off x="6712846" y="2927260"/>
              <a:ext cx="1289813" cy="606573"/>
            </a:xfrm>
            <a:prstGeom prst="line">
              <a:avLst/>
            </a:prstGeom>
            <a:ln>
              <a:solidFill>
                <a:schemeClr val="tx2">
                  <a:lumMod val="50000"/>
                  <a:lumOff val="50000"/>
                </a:schemeClr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45" idx="4"/>
            </p:cNvCxnSpPr>
            <p:nvPr/>
          </p:nvCxnSpPr>
          <p:spPr>
            <a:xfrm>
              <a:off x="8002659" y="2927260"/>
              <a:ext cx="10620" cy="606573"/>
            </a:xfrm>
            <a:prstGeom prst="line">
              <a:avLst/>
            </a:prstGeom>
            <a:ln>
              <a:solidFill>
                <a:schemeClr val="tx2">
                  <a:lumMod val="50000"/>
                  <a:lumOff val="50000"/>
                </a:schemeClr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>
              <a:stCxn id="43" idx="4"/>
            </p:cNvCxnSpPr>
            <p:nvPr/>
          </p:nvCxnSpPr>
          <p:spPr>
            <a:xfrm rot="5400000">
              <a:off x="6307850" y="1721997"/>
              <a:ext cx="418195" cy="1092031"/>
            </a:xfrm>
            <a:prstGeom prst="line">
              <a:avLst/>
            </a:prstGeom>
            <a:ln>
              <a:solidFill>
                <a:schemeClr val="tx2">
                  <a:lumMod val="50000"/>
                  <a:lumOff val="50000"/>
                </a:schemeClr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43" idx="4"/>
            </p:cNvCxnSpPr>
            <p:nvPr/>
          </p:nvCxnSpPr>
          <p:spPr>
            <a:xfrm rot="5400000">
              <a:off x="6682975" y="2097122"/>
              <a:ext cx="418195" cy="341781"/>
            </a:xfrm>
            <a:prstGeom prst="line">
              <a:avLst/>
            </a:prstGeom>
            <a:ln>
              <a:solidFill>
                <a:schemeClr val="tx2">
                  <a:lumMod val="50000"/>
                  <a:lumOff val="50000"/>
                </a:schemeClr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>
              <a:stCxn id="43" idx="4"/>
            </p:cNvCxnSpPr>
            <p:nvPr/>
          </p:nvCxnSpPr>
          <p:spPr>
            <a:xfrm rot="16200000" flipH="1">
              <a:off x="7333191" y="1788686"/>
              <a:ext cx="418195" cy="958653"/>
            </a:xfrm>
            <a:prstGeom prst="line">
              <a:avLst/>
            </a:prstGeom>
            <a:ln>
              <a:solidFill>
                <a:schemeClr val="tx2">
                  <a:lumMod val="50000"/>
                  <a:lumOff val="50000"/>
                </a:schemeClr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TextBox 74"/>
          <p:cNvSpPr txBox="1">
            <a:spLocks noChangeArrowheads="1"/>
          </p:cNvSpPr>
          <p:nvPr/>
        </p:nvSpPr>
        <p:spPr bwMode="auto">
          <a:xfrm>
            <a:off x="4735797" y="1711576"/>
            <a:ext cx="70856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000" dirty="0"/>
              <a:t>Output</a:t>
            </a:r>
          </a:p>
        </p:txBody>
      </p:sp>
      <p:sp>
        <p:nvSpPr>
          <p:cNvPr id="60" name="TextBox 76"/>
          <p:cNvSpPr txBox="1">
            <a:spLocks noChangeArrowheads="1"/>
          </p:cNvSpPr>
          <p:nvPr/>
        </p:nvSpPr>
        <p:spPr bwMode="auto">
          <a:xfrm>
            <a:off x="4495440" y="2602151"/>
            <a:ext cx="11253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dirty="0"/>
              <a:t>Hidden Layer</a:t>
            </a:r>
          </a:p>
        </p:txBody>
      </p:sp>
    </p:spTree>
    <p:extLst>
      <p:ext uri="{BB962C8B-B14F-4D97-AF65-F5344CB8AC3E}">
        <p14:creationId xmlns:p14="http://schemas.microsoft.com/office/powerpoint/2010/main" val="29704032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Problem B:</a:t>
            </a:r>
            <a:br>
              <a:rPr lang="en-US" dirty="0" smtClean="0"/>
            </a:br>
            <a:r>
              <a:rPr lang="en-US" i="1" dirty="0" smtClean="0"/>
              <a:t>Vanishing Gradients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58327" cy="452596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/>
              <a:t>The gradient for an edge at the base of the network depends on the gradients of many edges above it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 chain rule multiplies many of these partial derivatives together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61" name="Text Placeholder 60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Training</a:t>
            </a:r>
            <a:endParaRPr lang="en-US" dirty="0"/>
          </a:p>
        </p:txBody>
      </p:sp>
      <p:sp>
        <p:nvSpPr>
          <p:cNvPr id="5" name="Connector 4"/>
          <p:cNvSpPr/>
          <p:nvPr/>
        </p:nvSpPr>
        <p:spPr>
          <a:xfrm>
            <a:off x="5256093" y="5658967"/>
            <a:ext cx="450150" cy="45015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6" name="Connector 5"/>
          <p:cNvSpPr/>
          <p:nvPr/>
        </p:nvSpPr>
        <p:spPr>
          <a:xfrm>
            <a:off x="5747924" y="4590556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7" name="Connector 6"/>
          <p:cNvSpPr/>
          <p:nvPr/>
        </p:nvSpPr>
        <p:spPr>
          <a:xfrm>
            <a:off x="6089704" y="5658967"/>
            <a:ext cx="450150" cy="45015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8" name="Connector 7"/>
          <p:cNvSpPr/>
          <p:nvPr/>
        </p:nvSpPr>
        <p:spPr>
          <a:xfrm>
            <a:off x="7006677" y="5658967"/>
            <a:ext cx="450150" cy="45015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3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9" name="Connector 8"/>
          <p:cNvSpPr/>
          <p:nvPr/>
        </p:nvSpPr>
        <p:spPr>
          <a:xfrm>
            <a:off x="8382135" y="5658967"/>
            <a:ext cx="450150" cy="45015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900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M</a:t>
            </a:r>
            <a:endParaRPr lang="en-US" sz="9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0" name="Connector 9"/>
          <p:cNvSpPr/>
          <p:nvPr/>
        </p:nvSpPr>
        <p:spPr>
          <a:xfrm>
            <a:off x="6498174" y="4590556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1" name="Connector 10"/>
          <p:cNvSpPr/>
          <p:nvPr/>
        </p:nvSpPr>
        <p:spPr>
          <a:xfrm>
            <a:off x="7798607" y="4590556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n-US" sz="1000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D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7248423" y="4643719"/>
            <a:ext cx="29176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b="1" dirty="0"/>
              <a:t>…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7798607" y="5712130"/>
            <a:ext cx="29176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b="1"/>
              <a:t>…</a:t>
            </a:r>
          </a:p>
        </p:txBody>
      </p:sp>
      <p:cxnSp>
        <p:nvCxnSpPr>
          <p:cNvPr id="14" name="Straight Connector 13"/>
          <p:cNvCxnSpPr>
            <a:stCxn id="6" idx="4"/>
            <a:endCxn id="5" idx="0"/>
          </p:cNvCxnSpPr>
          <p:nvPr/>
        </p:nvCxnSpPr>
        <p:spPr>
          <a:xfrm rot="5400000">
            <a:off x="5417953" y="5103921"/>
            <a:ext cx="618261" cy="49183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6" idx="4"/>
            <a:endCxn id="7" idx="0"/>
          </p:cNvCxnSpPr>
          <p:nvPr/>
        </p:nvCxnSpPr>
        <p:spPr>
          <a:xfrm rot="16200000" flipH="1">
            <a:off x="5834758" y="5178946"/>
            <a:ext cx="618261" cy="34178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6" idx="4"/>
            <a:endCxn id="8" idx="0"/>
          </p:cNvCxnSpPr>
          <p:nvPr/>
        </p:nvCxnSpPr>
        <p:spPr>
          <a:xfrm rot="16200000" flipH="1">
            <a:off x="6293244" y="4720460"/>
            <a:ext cx="618261" cy="125875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6" idx="4"/>
            <a:endCxn id="9" idx="0"/>
          </p:cNvCxnSpPr>
          <p:nvPr/>
        </p:nvCxnSpPr>
        <p:spPr>
          <a:xfrm rot="16200000" flipH="1">
            <a:off x="6980974" y="4032731"/>
            <a:ext cx="618261" cy="263421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10" idx="4"/>
            <a:endCxn id="7" idx="0"/>
          </p:cNvCxnSpPr>
          <p:nvPr/>
        </p:nvCxnSpPr>
        <p:spPr>
          <a:xfrm rot="5400000">
            <a:off x="6209883" y="5145602"/>
            <a:ext cx="618261" cy="408469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10" idx="4"/>
            <a:endCxn id="8" idx="0"/>
          </p:cNvCxnSpPr>
          <p:nvPr/>
        </p:nvCxnSpPr>
        <p:spPr>
          <a:xfrm rot="16200000" flipH="1">
            <a:off x="6668369" y="5095585"/>
            <a:ext cx="618261" cy="50850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10" idx="4"/>
            <a:endCxn id="9" idx="0"/>
          </p:cNvCxnSpPr>
          <p:nvPr/>
        </p:nvCxnSpPr>
        <p:spPr>
          <a:xfrm rot="16200000" flipH="1">
            <a:off x="7356099" y="4407856"/>
            <a:ext cx="618261" cy="188396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11" idx="4"/>
            <a:endCxn id="5" idx="0"/>
          </p:cNvCxnSpPr>
          <p:nvPr/>
        </p:nvCxnSpPr>
        <p:spPr>
          <a:xfrm rot="5400000">
            <a:off x="6443294" y="4078579"/>
            <a:ext cx="618261" cy="2542514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10" idx="4"/>
            <a:endCxn id="5" idx="0"/>
          </p:cNvCxnSpPr>
          <p:nvPr/>
        </p:nvCxnSpPr>
        <p:spPr>
          <a:xfrm rot="5400000">
            <a:off x="5793078" y="4728796"/>
            <a:ext cx="618261" cy="124208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11" idx="4"/>
            <a:endCxn id="7" idx="0"/>
          </p:cNvCxnSpPr>
          <p:nvPr/>
        </p:nvCxnSpPr>
        <p:spPr>
          <a:xfrm rot="5400000">
            <a:off x="6860100" y="4495385"/>
            <a:ext cx="618261" cy="170890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1" idx="4"/>
            <a:endCxn id="8" idx="0"/>
          </p:cNvCxnSpPr>
          <p:nvPr/>
        </p:nvCxnSpPr>
        <p:spPr>
          <a:xfrm rot="5400000">
            <a:off x="7318586" y="4953871"/>
            <a:ext cx="618261" cy="79193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11" idx="4"/>
            <a:endCxn id="9" idx="0"/>
          </p:cNvCxnSpPr>
          <p:nvPr/>
        </p:nvCxnSpPr>
        <p:spPr>
          <a:xfrm rot="16200000" flipH="1">
            <a:off x="8006315" y="5058072"/>
            <a:ext cx="618261" cy="583528"/>
          </a:xfrm>
          <a:prstGeom prst="line">
            <a:avLst/>
          </a:prstGeom>
          <a:ln>
            <a:solidFill>
              <a:schemeClr val="accent6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75"/>
          <p:cNvSpPr txBox="1">
            <a:spLocks noChangeArrowheads="1"/>
          </p:cNvSpPr>
          <p:nvPr/>
        </p:nvSpPr>
        <p:spPr bwMode="auto">
          <a:xfrm>
            <a:off x="4505843" y="5784009"/>
            <a:ext cx="70856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/>
              <a:t>Input</a:t>
            </a:r>
          </a:p>
        </p:txBody>
      </p:sp>
      <p:sp>
        <p:nvSpPr>
          <p:cNvPr id="27" name="TextBox 76"/>
          <p:cNvSpPr txBox="1">
            <a:spLocks noChangeArrowheads="1"/>
          </p:cNvSpPr>
          <p:nvPr/>
        </p:nvSpPr>
        <p:spPr bwMode="auto">
          <a:xfrm>
            <a:off x="4497507" y="4715597"/>
            <a:ext cx="11253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dirty="0"/>
              <a:t>Hidden Layer</a:t>
            </a:r>
          </a:p>
        </p:txBody>
      </p:sp>
      <p:sp>
        <p:nvSpPr>
          <p:cNvPr id="28" name="Connector 27"/>
          <p:cNvSpPr/>
          <p:nvPr/>
        </p:nvSpPr>
        <p:spPr>
          <a:xfrm>
            <a:off x="5756260" y="3533833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b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9" name="Connector 28"/>
          <p:cNvSpPr/>
          <p:nvPr/>
        </p:nvSpPr>
        <p:spPr>
          <a:xfrm>
            <a:off x="6506510" y="3533833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b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0" name="Connector 29"/>
          <p:cNvSpPr/>
          <p:nvPr/>
        </p:nvSpPr>
        <p:spPr>
          <a:xfrm>
            <a:off x="7787987" y="3533833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b</a:t>
            </a:r>
            <a:r>
              <a:rPr lang="en-US" sz="1000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E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7256759" y="3586996"/>
            <a:ext cx="29176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b="1" dirty="0"/>
              <a:t>…</a:t>
            </a:r>
          </a:p>
        </p:txBody>
      </p:sp>
      <p:cxnSp>
        <p:nvCxnSpPr>
          <p:cNvPr id="32" name="Straight Connector 31"/>
          <p:cNvCxnSpPr>
            <a:stCxn id="28" idx="4"/>
            <a:endCxn id="6" idx="0"/>
          </p:cNvCxnSpPr>
          <p:nvPr/>
        </p:nvCxnSpPr>
        <p:spPr>
          <a:xfrm flipH="1">
            <a:off x="5972999" y="3983983"/>
            <a:ext cx="8336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28" idx="4"/>
            <a:endCxn id="10" idx="0"/>
          </p:cNvCxnSpPr>
          <p:nvPr/>
        </p:nvCxnSpPr>
        <p:spPr>
          <a:xfrm>
            <a:off x="5981335" y="3983983"/>
            <a:ext cx="741914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29" idx="4"/>
            <a:endCxn id="10" idx="0"/>
          </p:cNvCxnSpPr>
          <p:nvPr/>
        </p:nvCxnSpPr>
        <p:spPr>
          <a:xfrm flipH="1">
            <a:off x="6723249" y="3983983"/>
            <a:ext cx="8336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30" idx="4"/>
            <a:endCxn id="6" idx="0"/>
          </p:cNvCxnSpPr>
          <p:nvPr/>
        </p:nvCxnSpPr>
        <p:spPr>
          <a:xfrm flipH="1">
            <a:off x="5972999" y="3983983"/>
            <a:ext cx="2040063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29" idx="4"/>
            <a:endCxn id="6" idx="0"/>
          </p:cNvCxnSpPr>
          <p:nvPr/>
        </p:nvCxnSpPr>
        <p:spPr>
          <a:xfrm flipH="1">
            <a:off x="5972999" y="3983983"/>
            <a:ext cx="758586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30" idx="4"/>
            <a:endCxn id="10" idx="0"/>
          </p:cNvCxnSpPr>
          <p:nvPr/>
        </p:nvCxnSpPr>
        <p:spPr>
          <a:xfrm flipH="1">
            <a:off x="6723249" y="3983983"/>
            <a:ext cx="1289813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76"/>
          <p:cNvSpPr txBox="1">
            <a:spLocks noChangeArrowheads="1"/>
          </p:cNvSpPr>
          <p:nvPr/>
        </p:nvSpPr>
        <p:spPr bwMode="auto">
          <a:xfrm>
            <a:off x="4505843" y="3658874"/>
            <a:ext cx="11253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dirty="0"/>
              <a:t>Hidden Layer</a:t>
            </a:r>
          </a:p>
        </p:txBody>
      </p:sp>
      <p:sp>
        <p:nvSpPr>
          <p:cNvPr id="42" name="Connector 41"/>
          <p:cNvSpPr/>
          <p:nvPr/>
        </p:nvSpPr>
        <p:spPr>
          <a:xfrm>
            <a:off x="5745857" y="2477110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c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43" name="Connector 42"/>
          <p:cNvSpPr/>
          <p:nvPr/>
        </p:nvSpPr>
        <p:spPr>
          <a:xfrm>
            <a:off x="6837887" y="1608765"/>
            <a:ext cx="450150" cy="450150"/>
          </a:xfrm>
          <a:prstGeom prst="flowChartConnector">
            <a:avLst/>
          </a:prstGeom>
          <a:solidFill>
            <a:srgbClr val="E0D925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y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44" name="Connector 43"/>
          <p:cNvSpPr/>
          <p:nvPr/>
        </p:nvSpPr>
        <p:spPr>
          <a:xfrm>
            <a:off x="6496107" y="2477110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c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45" name="Connector 44"/>
          <p:cNvSpPr/>
          <p:nvPr/>
        </p:nvSpPr>
        <p:spPr>
          <a:xfrm>
            <a:off x="7777584" y="2477110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c</a:t>
            </a:r>
            <a:r>
              <a:rPr lang="en-US" sz="1000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F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46" name="TextBox 45"/>
          <p:cNvSpPr txBox="1">
            <a:spLocks noChangeArrowheads="1"/>
          </p:cNvSpPr>
          <p:nvPr/>
        </p:nvSpPr>
        <p:spPr bwMode="auto">
          <a:xfrm>
            <a:off x="7246356" y="2530273"/>
            <a:ext cx="29176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b="1" dirty="0"/>
              <a:t>…</a:t>
            </a:r>
          </a:p>
        </p:txBody>
      </p:sp>
      <p:grpSp>
        <p:nvGrpSpPr>
          <p:cNvPr id="62" name="Group 61"/>
          <p:cNvGrpSpPr/>
          <p:nvPr/>
        </p:nvGrpSpPr>
        <p:grpSpPr>
          <a:xfrm>
            <a:off x="5962596" y="2058915"/>
            <a:ext cx="2061086" cy="2531641"/>
            <a:chOff x="5962596" y="2058915"/>
            <a:chExt cx="2061086" cy="2531641"/>
          </a:xfrm>
        </p:grpSpPr>
        <p:cxnSp>
          <p:nvCxnSpPr>
            <p:cNvPr id="34" name="Straight Connector 33"/>
            <p:cNvCxnSpPr>
              <a:stCxn id="28" idx="4"/>
              <a:endCxn id="11" idx="0"/>
            </p:cNvCxnSpPr>
            <p:nvPr/>
          </p:nvCxnSpPr>
          <p:spPr>
            <a:xfrm>
              <a:off x="5981335" y="3983983"/>
              <a:ext cx="2042347" cy="606573"/>
            </a:xfrm>
            <a:prstGeom prst="line">
              <a:avLst/>
            </a:prstGeom>
            <a:ln>
              <a:solidFill>
                <a:schemeClr val="tx2">
                  <a:lumMod val="50000"/>
                  <a:lumOff val="50000"/>
                </a:schemeClr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>
              <a:stCxn id="29" idx="4"/>
              <a:endCxn id="11" idx="0"/>
            </p:cNvCxnSpPr>
            <p:nvPr/>
          </p:nvCxnSpPr>
          <p:spPr>
            <a:xfrm>
              <a:off x="6731585" y="3983983"/>
              <a:ext cx="1292097" cy="606573"/>
            </a:xfrm>
            <a:prstGeom prst="line">
              <a:avLst/>
            </a:prstGeom>
            <a:ln>
              <a:solidFill>
                <a:schemeClr val="tx2">
                  <a:lumMod val="50000"/>
                  <a:lumOff val="50000"/>
                </a:schemeClr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>
              <a:stCxn id="30" idx="4"/>
              <a:endCxn id="11" idx="0"/>
            </p:cNvCxnSpPr>
            <p:nvPr/>
          </p:nvCxnSpPr>
          <p:spPr>
            <a:xfrm>
              <a:off x="8013062" y="3983983"/>
              <a:ext cx="10620" cy="606573"/>
            </a:xfrm>
            <a:prstGeom prst="line">
              <a:avLst/>
            </a:prstGeom>
            <a:ln>
              <a:solidFill>
                <a:schemeClr val="tx2">
                  <a:lumMod val="50000"/>
                  <a:lumOff val="50000"/>
                </a:schemeClr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>
              <a:stCxn id="42" idx="4"/>
            </p:cNvCxnSpPr>
            <p:nvPr/>
          </p:nvCxnSpPr>
          <p:spPr>
            <a:xfrm flipH="1">
              <a:off x="5962596" y="2927260"/>
              <a:ext cx="8336" cy="606573"/>
            </a:xfrm>
            <a:prstGeom prst="line">
              <a:avLst/>
            </a:prstGeom>
            <a:ln>
              <a:solidFill>
                <a:schemeClr val="tx2">
                  <a:lumMod val="50000"/>
                  <a:lumOff val="50000"/>
                </a:schemeClr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stCxn id="42" idx="4"/>
            </p:cNvCxnSpPr>
            <p:nvPr/>
          </p:nvCxnSpPr>
          <p:spPr>
            <a:xfrm>
              <a:off x="5970932" y="2927260"/>
              <a:ext cx="741914" cy="606573"/>
            </a:xfrm>
            <a:prstGeom prst="line">
              <a:avLst/>
            </a:prstGeom>
            <a:ln>
              <a:solidFill>
                <a:schemeClr val="tx2">
                  <a:lumMod val="50000"/>
                  <a:lumOff val="50000"/>
                </a:schemeClr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>
              <a:stCxn id="42" idx="4"/>
            </p:cNvCxnSpPr>
            <p:nvPr/>
          </p:nvCxnSpPr>
          <p:spPr>
            <a:xfrm>
              <a:off x="5970932" y="2927260"/>
              <a:ext cx="2042347" cy="606573"/>
            </a:xfrm>
            <a:prstGeom prst="line">
              <a:avLst/>
            </a:prstGeom>
            <a:ln>
              <a:solidFill>
                <a:schemeClr val="tx2">
                  <a:lumMod val="50000"/>
                  <a:lumOff val="50000"/>
                </a:schemeClr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>
              <a:stCxn id="44" idx="4"/>
            </p:cNvCxnSpPr>
            <p:nvPr/>
          </p:nvCxnSpPr>
          <p:spPr>
            <a:xfrm flipH="1">
              <a:off x="6712846" y="2927260"/>
              <a:ext cx="8336" cy="606573"/>
            </a:xfrm>
            <a:prstGeom prst="line">
              <a:avLst/>
            </a:prstGeom>
            <a:ln>
              <a:solidFill>
                <a:schemeClr val="tx2">
                  <a:lumMod val="50000"/>
                  <a:lumOff val="50000"/>
                </a:schemeClr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>
              <a:stCxn id="44" idx="4"/>
            </p:cNvCxnSpPr>
            <p:nvPr/>
          </p:nvCxnSpPr>
          <p:spPr>
            <a:xfrm>
              <a:off x="6721182" y="2927260"/>
              <a:ext cx="1292097" cy="606573"/>
            </a:xfrm>
            <a:prstGeom prst="line">
              <a:avLst/>
            </a:prstGeom>
            <a:ln>
              <a:solidFill>
                <a:schemeClr val="tx2">
                  <a:lumMod val="50000"/>
                  <a:lumOff val="50000"/>
                </a:schemeClr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>
              <a:stCxn id="45" idx="4"/>
            </p:cNvCxnSpPr>
            <p:nvPr/>
          </p:nvCxnSpPr>
          <p:spPr>
            <a:xfrm flipH="1">
              <a:off x="5962596" y="2927260"/>
              <a:ext cx="2040063" cy="606573"/>
            </a:xfrm>
            <a:prstGeom prst="line">
              <a:avLst/>
            </a:prstGeom>
            <a:ln>
              <a:solidFill>
                <a:schemeClr val="tx2">
                  <a:lumMod val="50000"/>
                  <a:lumOff val="50000"/>
                </a:schemeClr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>
              <a:stCxn id="44" idx="4"/>
            </p:cNvCxnSpPr>
            <p:nvPr/>
          </p:nvCxnSpPr>
          <p:spPr>
            <a:xfrm flipH="1">
              <a:off x="5962596" y="2927260"/>
              <a:ext cx="758586" cy="606573"/>
            </a:xfrm>
            <a:prstGeom prst="line">
              <a:avLst/>
            </a:prstGeom>
            <a:ln>
              <a:solidFill>
                <a:schemeClr val="tx2">
                  <a:lumMod val="50000"/>
                  <a:lumOff val="50000"/>
                </a:schemeClr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>
              <a:stCxn id="45" idx="4"/>
            </p:cNvCxnSpPr>
            <p:nvPr/>
          </p:nvCxnSpPr>
          <p:spPr>
            <a:xfrm flipH="1">
              <a:off x="6712846" y="2927260"/>
              <a:ext cx="1289813" cy="606573"/>
            </a:xfrm>
            <a:prstGeom prst="line">
              <a:avLst/>
            </a:prstGeom>
            <a:ln>
              <a:solidFill>
                <a:schemeClr val="tx2">
                  <a:lumMod val="50000"/>
                  <a:lumOff val="50000"/>
                </a:schemeClr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45" idx="4"/>
            </p:cNvCxnSpPr>
            <p:nvPr/>
          </p:nvCxnSpPr>
          <p:spPr>
            <a:xfrm>
              <a:off x="8002659" y="2927260"/>
              <a:ext cx="10620" cy="606573"/>
            </a:xfrm>
            <a:prstGeom prst="line">
              <a:avLst/>
            </a:prstGeom>
            <a:ln>
              <a:solidFill>
                <a:schemeClr val="tx2">
                  <a:lumMod val="50000"/>
                  <a:lumOff val="50000"/>
                </a:schemeClr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>
              <a:stCxn id="43" idx="4"/>
            </p:cNvCxnSpPr>
            <p:nvPr/>
          </p:nvCxnSpPr>
          <p:spPr>
            <a:xfrm rot="5400000">
              <a:off x="6307850" y="1721997"/>
              <a:ext cx="418195" cy="1092031"/>
            </a:xfrm>
            <a:prstGeom prst="line">
              <a:avLst/>
            </a:prstGeom>
            <a:ln>
              <a:solidFill>
                <a:schemeClr val="tx2">
                  <a:lumMod val="50000"/>
                  <a:lumOff val="50000"/>
                </a:schemeClr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43" idx="4"/>
            </p:cNvCxnSpPr>
            <p:nvPr/>
          </p:nvCxnSpPr>
          <p:spPr>
            <a:xfrm rot="5400000">
              <a:off x="6682975" y="2097122"/>
              <a:ext cx="418195" cy="341781"/>
            </a:xfrm>
            <a:prstGeom prst="line">
              <a:avLst/>
            </a:prstGeom>
            <a:ln>
              <a:solidFill>
                <a:schemeClr val="tx2">
                  <a:lumMod val="50000"/>
                  <a:lumOff val="50000"/>
                </a:schemeClr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>
              <a:stCxn id="43" idx="4"/>
            </p:cNvCxnSpPr>
            <p:nvPr/>
          </p:nvCxnSpPr>
          <p:spPr>
            <a:xfrm rot="16200000" flipH="1">
              <a:off x="7333191" y="1788686"/>
              <a:ext cx="418195" cy="958653"/>
            </a:xfrm>
            <a:prstGeom prst="line">
              <a:avLst/>
            </a:prstGeom>
            <a:ln>
              <a:solidFill>
                <a:schemeClr val="tx2">
                  <a:lumMod val="50000"/>
                  <a:lumOff val="50000"/>
                </a:schemeClr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TextBox 74"/>
          <p:cNvSpPr txBox="1">
            <a:spLocks noChangeArrowheads="1"/>
          </p:cNvSpPr>
          <p:nvPr/>
        </p:nvSpPr>
        <p:spPr bwMode="auto">
          <a:xfrm>
            <a:off x="4735797" y="1711576"/>
            <a:ext cx="70856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000" dirty="0"/>
              <a:t>Output</a:t>
            </a:r>
          </a:p>
        </p:txBody>
      </p:sp>
      <p:sp>
        <p:nvSpPr>
          <p:cNvPr id="60" name="TextBox 76"/>
          <p:cNvSpPr txBox="1">
            <a:spLocks noChangeArrowheads="1"/>
          </p:cNvSpPr>
          <p:nvPr/>
        </p:nvSpPr>
        <p:spPr bwMode="auto">
          <a:xfrm>
            <a:off x="4495440" y="2602151"/>
            <a:ext cx="11253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dirty="0"/>
              <a:t>Hidden Layer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5870667" y="1828082"/>
            <a:ext cx="888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0.1</a:t>
            </a:r>
            <a:endParaRPr lang="en-US" sz="2400" dirty="0"/>
          </a:p>
        </p:txBody>
      </p:sp>
      <p:sp>
        <p:nvSpPr>
          <p:cNvPr id="64" name="TextBox 63"/>
          <p:cNvSpPr txBox="1"/>
          <p:nvPr/>
        </p:nvSpPr>
        <p:spPr>
          <a:xfrm>
            <a:off x="5385857" y="3003893"/>
            <a:ext cx="888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0.3</a:t>
            </a:r>
            <a:endParaRPr lang="en-US" sz="2400" dirty="0"/>
          </a:p>
        </p:txBody>
      </p:sp>
      <p:sp>
        <p:nvSpPr>
          <p:cNvPr id="65" name="TextBox 64"/>
          <p:cNvSpPr txBox="1"/>
          <p:nvPr/>
        </p:nvSpPr>
        <p:spPr>
          <a:xfrm>
            <a:off x="6812647" y="3833217"/>
            <a:ext cx="888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0.2</a:t>
            </a:r>
            <a:endParaRPr lang="en-US" sz="2400" dirty="0"/>
          </a:p>
        </p:txBody>
      </p:sp>
      <p:sp>
        <p:nvSpPr>
          <p:cNvPr id="66" name="TextBox 65"/>
          <p:cNvSpPr txBox="1"/>
          <p:nvPr/>
        </p:nvSpPr>
        <p:spPr>
          <a:xfrm>
            <a:off x="8267923" y="4914102"/>
            <a:ext cx="888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0.7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14673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Idea #1: No pre-training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3359727"/>
            <a:ext cx="8042276" cy="258387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What goes wrong?</a:t>
            </a:r>
          </a:p>
          <a:p>
            <a:pPr marL="806450" lvl="1" indent="-457200">
              <a:buFont typeface="+mj-lt"/>
              <a:buAutoNum type="alphaUcPeriod"/>
            </a:pPr>
            <a:r>
              <a:rPr lang="en-US" dirty="0" smtClean="0"/>
              <a:t>Gets stuck in local optima</a:t>
            </a:r>
          </a:p>
          <a:p>
            <a:pPr lvl="2"/>
            <a:r>
              <a:rPr lang="en-US" dirty="0" err="1" smtClean="0"/>
              <a:t>Nonconvex</a:t>
            </a:r>
            <a:r>
              <a:rPr lang="en-US" dirty="0" smtClean="0"/>
              <a:t> objective </a:t>
            </a:r>
          </a:p>
          <a:p>
            <a:pPr lvl="2"/>
            <a:r>
              <a:rPr lang="en-US" dirty="0" smtClean="0"/>
              <a:t>Usually start at a random (bad) point in parameter space</a:t>
            </a:r>
          </a:p>
          <a:p>
            <a:pPr marL="806450" lvl="1" indent="-457200">
              <a:buFont typeface="+mj-lt"/>
              <a:buAutoNum type="alphaUcPeriod"/>
            </a:pPr>
            <a:r>
              <a:rPr lang="en-US" dirty="0" smtClean="0"/>
              <a:t>Gradient is progressively getting more dilute</a:t>
            </a:r>
          </a:p>
          <a:p>
            <a:pPr lvl="2"/>
            <a:r>
              <a:rPr lang="en-US" dirty="0" smtClean="0"/>
              <a:t>“Vanishing gradients”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Training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49275" y="1558637"/>
            <a:ext cx="8042276" cy="1397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837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63650" indent="-295275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622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Idea #1: (Just like a shallow network)</a:t>
            </a:r>
          </a:p>
          <a:p>
            <a:pPr lvl="1"/>
            <a:r>
              <a:rPr lang="en-US" dirty="0" smtClean="0"/>
              <a:t>Compute the supervised gradient by </a:t>
            </a:r>
            <a:r>
              <a:rPr lang="en-US" dirty="0" err="1" smtClean="0"/>
              <a:t>backpropagation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Take small steps in the direction of the gradient (SGD)</a:t>
            </a:r>
          </a:p>
        </p:txBody>
      </p:sp>
    </p:spTree>
    <p:extLst>
      <p:ext uri="{BB962C8B-B14F-4D97-AF65-F5344CB8AC3E}">
        <p14:creationId xmlns:p14="http://schemas.microsoft.com/office/powerpoint/2010/main" val="28061596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Idea #2: Supervised </a:t>
            </a:r>
            <a:br>
              <a:rPr lang="en-US" dirty="0" smtClean="0"/>
            </a:br>
            <a:r>
              <a:rPr lang="en-US" dirty="0" smtClean="0"/>
              <a:t>Pre-training</a:t>
            </a:r>
            <a:endParaRPr lang="en-US" sz="2400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549275" y="3174992"/>
            <a:ext cx="8042276" cy="3273851"/>
          </a:xfrm>
        </p:spPr>
        <p:txBody>
          <a:bodyPr>
            <a:normAutofit fontScale="700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Supervised Pre-training</a:t>
            </a:r>
          </a:p>
          <a:p>
            <a:pPr marL="793750" lvl="1" indent="-457200"/>
            <a:r>
              <a:rPr lang="en-US" dirty="0" smtClean="0"/>
              <a:t>Use </a:t>
            </a:r>
            <a:r>
              <a:rPr lang="en-US" b="1" dirty="0" smtClean="0"/>
              <a:t>labeled </a:t>
            </a:r>
            <a:r>
              <a:rPr lang="en-US" dirty="0" smtClean="0"/>
              <a:t>data</a:t>
            </a:r>
            <a:endParaRPr lang="en-US" dirty="0"/>
          </a:p>
          <a:p>
            <a:pPr marL="793750" lvl="1" indent="-457200"/>
            <a:r>
              <a:rPr lang="en-US" dirty="0" smtClean="0"/>
              <a:t>Work bottom-up</a:t>
            </a:r>
          </a:p>
          <a:p>
            <a:pPr marL="1076325" lvl="2" indent="-457200"/>
            <a:r>
              <a:rPr lang="en-US" dirty="0" smtClean="0"/>
              <a:t>Train hidden layer 1. Then fix its parameters.</a:t>
            </a:r>
          </a:p>
          <a:p>
            <a:pPr marL="1076325" lvl="2" indent="-457200"/>
            <a:r>
              <a:rPr lang="en-US" dirty="0" smtClean="0"/>
              <a:t>Train hidden layer 2. Then fix its parameters.</a:t>
            </a:r>
          </a:p>
          <a:p>
            <a:pPr marL="1076325" lvl="2" indent="-457200"/>
            <a:r>
              <a:rPr lang="en-US" dirty="0" smtClean="0"/>
              <a:t>…</a:t>
            </a:r>
          </a:p>
          <a:p>
            <a:pPr marL="1076325" lvl="2" indent="-457200"/>
            <a:r>
              <a:rPr lang="en-US" dirty="0" smtClean="0"/>
              <a:t>Train hidden layer n. Then fix its parameters.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Supervised Fine-tuning</a:t>
            </a:r>
          </a:p>
          <a:p>
            <a:pPr marL="793750" lvl="1" indent="-457200"/>
            <a:r>
              <a:rPr lang="en-US" dirty="0" smtClean="0"/>
              <a:t>Use </a:t>
            </a:r>
            <a:r>
              <a:rPr lang="en-US" b="1" dirty="0" smtClean="0"/>
              <a:t>labeled </a:t>
            </a:r>
            <a:r>
              <a:rPr lang="en-US" dirty="0" smtClean="0"/>
              <a:t>data to train following “Idea #1”</a:t>
            </a:r>
          </a:p>
          <a:p>
            <a:pPr marL="793750" lvl="1" indent="-457200"/>
            <a:r>
              <a:rPr lang="en-US" dirty="0" smtClean="0"/>
              <a:t>Refine the features by </a:t>
            </a:r>
            <a:r>
              <a:rPr lang="en-US" dirty="0" err="1" smtClean="0"/>
              <a:t>backpropagation</a:t>
            </a:r>
            <a:r>
              <a:rPr lang="en-US" dirty="0" smtClean="0"/>
              <a:t> so that they become tuned to the end-task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Training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549275" y="1560945"/>
            <a:ext cx="8042276" cy="144087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837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63650" indent="-295275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622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Idea #2: (Two Steps)</a:t>
            </a:r>
          </a:p>
          <a:p>
            <a:pPr lvl="1"/>
            <a:r>
              <a:rPr lang="en-US" b="1" dirty="0" smtClean="0"/>
              <a:t>Train </a:t>
            </a:r>
            <a:r>
              <a:rPr lang="en-US" b="1" dirty="0"/>
              <a:t>each </a:t>
            </a:r>
            <a:r>
              <a:rPr lang="en-US" b="1" dirty="0" smtClean="0"/>
              <a:t>level </a:t>
            </a:r>
            <a:r>
              <a:rPr lang="en-US" dirty="0" smtClean="0"/>
              <a:t>of </a:t>
            </a:r>
            <a:r>
              <a:rPr lang="en-US" dirty="0"/>
              <a:t>the model in a </a:t>
            </a:r>
            <a:r>
              <a:rPr lang="en-US" b="1" dirty="0"/>
              <a:t>greedy</a:t>
            </a:r>
            <a:r>
              <a:rPr lang="en-US" dirty="0"/>
              <a:t> </a:t>
            </a:r>
            <a:r>
              <a:rPr lang="en-US" dirty="0" smtClean="0"/>
              <a:t>way</a:t>
            </a:r>
          </a:p>
          <a:p>
            <a:pPr lvl="1"/>
            <a:r>
              <a:rPr lang="en-US" dirty="0" smtClean="0"/>
              <a:t>Then use our </a:t>
            </a:r>
            <a:r>
              <a:rPr lang="en-US" b="1" dirty="0" smtClean="0"/>
              <a:t>original idea</a:t>
            </a:r>
          </a:p>
        </p:txBody>
      </p:sp>
    </p:spTree>
    <p:extLst>
      <p:ext uri="{BB962C8B-B14F-4D97-AF65-F5344CB8AC3E}">
        <p14:creationId xmlns:p14="http://schemas.microsoft.com/office/powerpoint/2010/main" val="7973319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itle 1"/>
          <p:cNvSpPr>
            <a:spLocks noGrp="1"/>
          </p:cNvSpPr>
          <p:nvPr>
            <p:ph type="title"/>
          </p:nvPr>
        </p:nvSpPr>
        <p:spPr>
          <a:xfrm>
            <a:off x="3124200" y="142836"/>
            <a:ext cx="5562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Idea #2: Supervised </a:t>
            </a:r>
            <a:br>
              <a:rPr lang="en-US" dirty="0" smtClean="0"/>
            </a:br>
            <a:r>
              <a:rPr lang="en-US" dirty="0" smtClean="0"/>
              <a:t>Pre-training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78" name="Text Placeholder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Training</a:t>
            </a:r>
            <a:endParaRPr lang="en-US" dirty="0"/>
          </a:p>
        </p:txBody>
      </p:sp>
      <p:sp>
        <p:nvSpPr>
          <p:cNvPr id="54" name="Content Placeholder 2"/>
          <p:cNvSpPr txBox="1">
            <a:spLocks/>
          </p:cNvSpPr>
          <p:nvPr/>
        </p:nvSpPr>
        <p:spPr>
          <a:xfrm>
            <a:off x="549275" y="1560945"/>
            <a:ext cx="8042276" cy="144087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837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63650" indent="-295275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622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Idea #2: (Two Steps)</a:t>
            </a:r>
          </a:p>
          <a:p>
            <a:pPr lvl="1"/>
            <a:r>
              <a:rPr lang="en-US" b="1" dirty="0" smtClean="0"/>
              <a:t>Train </a:t>
            </a:r>
            <a:r>
              <a:rPr lang="en-US" b="1" dirty="0"/>
              <a:t>each </a:t>
            </a:r>
            <a:r>
              <a:rPr lang="en-US" b="1" dirty="0" smtClean="0"/>
              <a:t>level </a:t>
            </a:r>
            <a:r>
              <a:rPr lang="en-US" dirty="0" smtClean="0"/>
              <a:t>of </a:t>
            </a:r>
            <a:r>
              <a:rPr lang="en-US" dirty="0"/>
              <a:t>the model in a </a:t>
            </a:r>
            <a:r>
              <a:rPr lang="en-US" b="1" dirty="0"/>
              <a:t>greedy</a:t>
            </a:r>
            <a:r>
              <a:rPr lang="en-US" dirty="0"/>
              <a:t> </a:t>
            </a:r>
            <a:r>
              <a:rPr lang="en-US" dirty="0" smtClean="0"/>
              <a:t>way</a:t>
            </a:r>
          </a:p>
          <a:p>
            <a:pPr lvl="1"/>
            <a:r>
              <a:rPr lang="en-US" dirty="0" smtClean="0"/>
              <a:t>Then use our </a:t>
            </a:r>
            <a:r>
              <a:rPr lang="en-US" b="1" dirty="0" smtClean="0"/>
              <a:t>original idea</a:t>
            </a:r>
          </a:p>
        </p:txBody>
      </p:sp>
      <p:sp>
        <p:nvSpPr>
          <p:cNvPr id="55" name="Content Placeholder 2"/>
          <p:cNvSpPr txBox="1">
            <a:spLocks/>
          </p:cNvSpPr>
          <p:nvPr/>
        </p:nvSpPr>
        <p:spPr>
          <a:xfrm>
            <a:off x="549275" y="1563253"/>
            <a:ext cx="8042276" cy="1440873"/>
          </a:xfrm>
          <a:prstGeom prst="rect">
            <a:avLst/>
          </a:prstGeom>
          <a:solidFill>
            <a:schemeClr val="bg1">
              <a:alpha val="3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837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63650" indent="-295275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622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b="1" dirty="0" smtClean="0"/>
          </a:p>
        </p:txBody>
      </p:sp>
      <p:grpSp>
        <p:nvGrpSpPr>
          <p:cNvPr id="2" name="Group 1"/>
          <p:cNvGrpSpPr/>
          <p:nvPr/>
        </p:nvGrpSpPr>
        <p:grpSpPr>
          <a:xfrm>
            <a:off x="2274705" y="3888762"/>
            <a:ext cx="4334778" cy="2386906"/>
            <a:chOff x="2274705" y="3888762"/>
            <a:chExt cx="4334778" cy="2386906"/>
          </a:xfrm>
        </p:grpSpPr>
        <p:sp>
          <p:nvSpPr>
            <p:cNvPr id="45" name="Connector 44"/>
            <p:cNvSpPr/>
            <p:nvPr/>
          </p:nvSpPr>
          <p:spPr>
            <a:xfrm>
              <a:off x="3033291" y="5825518"/>
              <a:ext cx="450150" cy="450150"/>
            </a:xfrm>
            <a:prstGeom prst="flowChartConnector">
              <a:avLst/>
            </a:prstGeom>
            <a:solidFill>
              <a:srgbClr val="72CEE0"/>
            </a:soli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x</a:t>
              </a:r>
              <a:r>
                <a:rPr lang="en-US" sz="1000" baseline="-25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1</a:t>
              </a:r>
              <a:endParaRPr lang="en-US" sz="10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46" name="Connector 45"/>
            <p:cNvSpPr/>
            <p:nvPr/>
          </p:nvSpPr>
          <p:spPr>
            <a:xfrm>
              <a:off x="3525122" y="4757107"/>
              <a:ext cx="450150" cy="450150"/>
            </a:xfrm>
            <a:prstGeom prst="flowChartConnector">
              <a:avLst/>
            </a:prstGeom>
            <a:solidFill>
              <a:srgbClr val="EE6802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a</a:t>
              </a:r>
              <a:r>
                <a:rPr lang="en-US" sz="1000" baseline="-25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1</a:t>
              </a:r>
              <a:endParaRPr lang="en-US" sz="10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47" name="Connector 46"/>
            <p:cNvSpPr/>
            <p:nvPr/>
          </p:nvSpPr>
          <p:spPr>
            <a:xfrm>
              <a:off x="3866902" y="5825518"/>
              <a:ext cx="450150" cy="450150"/>
            </a:xfrm>
            <a:prstGeom prst="flowChartConnector">
              <a:avLst/>
            </a:prstGeom>
            <a:solidFill>
              <a:srgbClr val="72CEE0"/>
            </a:soli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x</a:t>
              </a:r>
              <a:r>
                <a:rPr lang="en-US" sz="1000" baseline="-25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2</a:t>
              </a:r>
              <a:endParaRPr lang="en-US" sz="10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48" name="Connector 47"/>
            <p:cNvSpPr/>
            <p:nvPr/>
          </p:nvSpPr>
          <p:spPr>
            <a:xfrm>
              <a:off x="4783875" y="5825518"/>
              <a:ext cx="450150" cy="450150"/>
            </a:xfrm>
            <a:prstGeom prst="flowChartConnector">
              <a:avLst/>
            </a:prstGeom>
            <a:solidFill>
              <a:srgbClr val="72CEE0"/>
            </a:soli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x</a:t>
              </a:r>
              <a:r>
                <a:rPr lang="en-US" sz="1000" baseline="-25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3</a:t>
              </a:r>
              <a:endParaRPr lang="en-US" sz="10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49" name="Connector 48"/>
            <p:cNvSpPr/>
            <p:nvPr/>
          </p:nvSpPr>
          <p:spPr>
            <a:xfrm>
              <a:off x="6159333" y="5825518"/>
              <a:ext cx="450150" cy="450150"/>
            </a:xfrm>
            <a:prstGeom prst="flowChartConnector">
              <a:avLst/>
            </a:prstGeom>
            <a:solidFill>
              <a:srgbClr val="72CEE0"/>
            </a:soli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dirty="0" err="1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x</a:t>
              </a:r>
              <a:r>
                <a:rPr lang="en-US" sz="1000" baseline="-25000" dirty="0" err="1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M</a:t>
              </a:r>
              <a:endParaRPr lang="en-US" sz="10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50" name="Connector 49"/>
            <p:cNvSpPr/>
            <p:nvPr/>
          </p:nvSpPr>
          <p:spPr>
            <a:xfrm>
              <a:off x="4617152" y="3888762"/>
              <a:ext cx="450150" cy="450150"/>
            </a:xfrm>
            <a:prstGeom prst="flowChartConnector">
              <a:avLst/>
            </a:prstGeom>
            <a:solidFill>
              <a:srgbClr val="E0D925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y</a:t>
              </a:r>
              <a:endParaRPr lang="en-US" sz="10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51" name="Connector 50"/>
            <p:cNvSpPr/>
            <p:nvPr/>
          </p:nvSpPr>
          <p:spPr>
            <a:xfrm>
              <a:off x="4275372" y="4757107"/>
              <a:ext cx="450150" cy="450150"/>
            </a:xfrm>
            <a:prstGeom prst="flowChartConnector">
              <a:avLst/>
            </a:prstGeom>
            <a:solidFill>
              <a:srgbClr val="EE6802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a</a:t>
              </a:r>
              <a:r>
                <a:rPr lang="en-US" sz="1000" baseline="-25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2</a:t>
              </a:r>
              <a:endParaRPr lang="en-US" sz="10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56" name="Connector 55"/>
            <p:cNvSpPr/>
            <p:nvPr/>
          </p:nvSpPr>
          <p:spPr>
            <a:xfrm>
              <a:off x="5575805" y="4757107"/>
              <a:ext cx="450150" cy="450150"/>
            </a:xfrm>
            <a:prstGeom prst="flowChartConnector">
              <a:avLst/>
            </a:prstGeom>
            <a:solidFill>
              <a:srgbClr val="EE6802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dirty="0" err="1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a</a:t>
              </a:r>
              <a:r>
                <a:rPr lang="en-US" sz="1000" baseline="-25000" dirty="0" err="1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D</a:t>
              </a:r>
              <a:endParaRPr lang="en-US" sz="10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57" name="TextBox 56"/>
            <p:cNvSpPr txBox="1">
              <a:spLocks noChangeArrowheads="1"/>
            </p:cNvSpPr>
            <p:nvPr/>
          </p:nvSpPr>
          <p:spPr bwMode="auto">
            <a:xfrm>
              <a:off x="5025621" y="4810271"/>
              <a:ext cx="29176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b="1" dirty="0"/>
                <a:t>…</a:t>
              </a:r>
            </a:p>
          </p:txBody>
        </p:sp>
        <p:sp>
          <p:nvSpPr>
            <p:cNvPr id="58" name="TextBox 57"/>
            <p:cNvSpPr txBox="1">
              <a:spLocks noChangeArrowheads="1"/>
            </p:cNvSpPr>
            <p:nvPr/>
          </p:nvSpPr>
          <p:spPr bwMode="auto">
            <a:xfrm>
              <a:off x="5575805" y="5878682"/>
              <a:ext cx="29176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b="1"/>
                <a:t>…</a:t>
              </a:r>
            </a:p>
          </p:txBody>
        </p:sp>
        <p:cxnSp>
          <p:nvCxnSpPr>
            <p:cNvPr id="59" name="Straight Connector 58"/>
            <p:cNvCxnSpPr>
              <a:stCxn id="46" idx="4"/>
              <a:endCxn id="45" idx="0"/>
            </p:cNvCxnSpPr>
            <p:nvPr/>
          </p:nvCxnSpPr>
          <p:spPr>
            <a:xfrm rot="5400000">
              <a:off x="3195151" y="5270472"/>
              <a:ext cx="618261" cy="491831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>
              <a:stCxn id="46" idx="4"/>
              <a:endCxn id="47" idx="0"/>
            </p:cNvCxnSpPr>
            <p:nvPr/>
          </p:nvCxnSpPr>
          <p:spPr>
            <a:xfrm rot="16200000" flipH="1">
              <a:off x="3611956" y="5345497"/>
              <a:ext cx="618261" cy="341781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>
              <a:stCxn id="46" idx="4"/>
              <a:endCxn id="48" idx="0"/>
            </p:cNvCxnSpPr>
            <p:nvPr/>
          </p:nvCxnSpPr>
          <p:spPr>
            <a:xfrm rot="16200000" flipH="1">
              <a:off x="4070442" y="4887011"/>
              <a:ext cx="618261" cy="1258753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stCxn id="46" idx="4"/>
              <a:endCxn id="49" idx="0"/>
            </p:cNvCxnSpPr>
            <p:nvPr/>
          </p:nvCxnSpPr>
          <p:spPr>
            <a:xfrm rot="16200000" flipH="1">
              <a:off x="4758172" y="4199282"/>
              <a:ext cx="618261" cy="2634211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>
              <a:stCxn id="51" idx="4"/>
              <a:endCxn id="47" idx="0"/>
            </p:cNvCxnSpPr>
            <p:nvPr/>
          </p:nvCxnSpPr>
          <p:spPr>
            <a:xfrm rot="5400000">
              <a:off x="3987081" y="5312153"/>
              <a:ext cx="618261" cy="408469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>
              <a:stCxn id="51" idx="4"/>
              <a:endCxn id="48" idx="0"/>
            </p:cNvCxnSpPr>
            <p:nvPr/>
          </p:nvCxnSpPr>
          <p:spPr>
            <a:xfrm rot="16200000" flipH="1">
              <a:off x="4445567" y="5262136"/>
              <a:ext cx="618261" cy="508503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>
              <a:stCxn id="51" idx="4"/>
              <a:endCxn id="49" idx="0"/>
            </p:cNvCxnSpPr>
            <p:nvPr/>
          </p:nvCxnSpPr>
          <p:spPr>
            <a:xfrm rot="16200000" flipH="1">
              <a:off x="5133297" y="4574407"/>
              <a:ext cx="618261" cy="1883961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>
              <a:stCxn id="56" idx="4"/>
              <a:endCxn id="45" idx="0"/>
            </p:cNvCxnSpPr>
            <p:nvPr/>
          </p:nvCxnSpPr>
          <p:spPr>
            <a:xfrm rot="5400000">
              <a:off x="4220492" y="4245130"/>
              <a:ext cx="618261" cy="2542514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>
              <a:stCxn id="51" idx="4"/>
              <a:endCxn id="45" idx="0"/>
            </p:cNvCxnSpPr>
            <p:nvPr/>
          </p:nvCxnSpPr>
          <p:spPr>
            <a:xfrm rot="5400000">
              <a:off x="3570276" y="4895347"/>
              <a:ext cx="618261" cy="1242081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>
              <a:stCxn id="56" idx="4"/>
              <a:endCxn id="47" idx="0"/>
            </p:cNvCxnSpPr>
            <p:nvPr/>
          </p:nvCxnSpPr>
          <p:spPr>
            <a:xfrm rot="5400000">
              <a:off x="4637298" y="4661936"/>
              <a:ext cx="618261" cy="1708903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>
              <a:stCxn id="56" idx="4"/>
              <a:endCxn id="48" idx="0"/>
            </p:cNvCxnSpPr>
            <p:nvPr/>
          </p:nvCxnSpPr>
          <p:spPr>
            <a:xfrm rot="5400000">
              <a:off x="5095784" y="5120422"/>
              <a:ext cx="618261" cy="791931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>
              <a:stCxn id="56" idx="4"/>
              <a:endCxn id="49" idx="0"/>
            </p:cNvCxnSpPr>
            <p:nvPr/>
          </p:nvCxnSpPr>
          <p:spPr>
            <a:xfrm rot="16200000" flipH="1">
              <a:off x="5783513" y="5224623"/>
              <a:ext cx="618261" cy="583528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>
              <a:stCxn id="50" idx="4"/>
              <a:endCxn id="46" idx="0"/>
            </p:cNvCxnSpPr>
            <p:nvPr/>
          </p:nvCxnSpPr>
          <p:spPr>
            <a:xfrm rot="5400000">
              <a:off x="4087115" y="4001994"/>
              <a:ext cx="418195" cy="1092031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>
              <a:stCxn id="50" idx="4"/>
              <a:endCxn id="51" idx="0"/>
            </p:cNvCxnSpPr>
            <p:nvPr/>
          </p:nvCxnSpPr>
          <p:spPr>
            <a:xfrm rot="5400000">
              <a:off x="4462240" y="4377119"/>
              <a:ext cx="418195" cy="341781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>
              <a:stCxn id="50" idx="4"/>
              <a:endCxn id="56" idx="0"/>
            </p:cNvCxnSpPr>
            <p:nvPr/>
          </p:nvCxnSpPr>
          <p:spPr>
            <a:xfrm rot="16200000" flipH="1">
              <a:off x="5112456" y="4068683"/>
              <a:ext cx="418195" cy="958653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TextBox 74"/>
            <p:cNvSpPr txBox="1">
              <a:spLocks noChangeArrowheads="1"/>
            </p:cNvSpPr>
            <p:nvPr/>
          </p:nvSpPr>
          <p:spPr bwMode="auto">
            <a:xfrm>
              <a:off x="2515062" y="3991573"/>
              <a:ext cx="708569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000" dirty="0"/>
                <a:t>Output</a:t>
              </a:r>
            </a:p>
          </p:txBody>
        </p:sp>
        <p:sp>
          <p:nvSpPr>
            <p:cNvPr id="75" name="TextBox 75"/>
            <p:cNvSpPr txBox="1">
              <a:spLocks noChangeArrowheads="1"/>
            </p:cNvSpPr>
            <p:nvPr/>
          </p:nvSpPr>
          <p:spPr bwMode="auto">
            <a:xfrm>
              <a:off x="2283041" y="5950560"/>
              <a:ext cx="708569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/>
                <a:t>Input</a:t>
              </a:r>
            </a:p>
          </p:txBody>
        </p:sp>
        <p:sp>
          <p:nvSpPr>
            <p:cNvPr id="76" name="TextBox 76"/>
            <p:cNvSpPr txBox="1">
              <a:spLocks noChangeArrowheads="1"/>
            </p:cNvSpPr>
            <p:nvPr/>
          </p:nvSpPr>
          <p:spPr bwMode="auto">
            <a:xfrm>
              <a:off x="2274705" y="4882148"/>
              <a:ext cx="112537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/>
                <a:t>Hidden </a:t>
              </a:r>
              <a:r>
                <a:rPr lang="en-US" sz="1000" dirty="0" smtClean="0"/>
                <a:t>Layer 1</a:t>
              </a:r>
              <a:endParaRPr lang="en-US" sz="1000" dirty="0"/>
            </a:p>
          </p:txBody>
        </p:sp>
      </p:grpSp>
    </p:spTree>
    <p:extLst>
      <p:ext uri="{BB962C8B-B14F-4D97-AF65-F5344CB8AC3E}">
        <p14:creationId xmlns:p14="http://schemas.microsoft.com/office/powerpoint/2010/main" val="37549080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Content Placeholder 2"/>
          <p:cNvSpPr txBox="1">
            <a:spLocks/>
          </p:cNvSpPr>
          <p:nvPr/>
        </p:nvSpPr>
        <p:spPr>
          <a:xfrm>
            <a:off x="549275" y="1560945"/>
            <a:ext cx="8042276" cy="144087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837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63650" indent="-295275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622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Idea #2: (Two Steps)</a:t>
            </a:r>
          </a:p>
          <a:p>
            <a:pPr lvl="1"/>
            <a:r>
              <a:rPr lang="en-US" b="1" dirty="0" smtClean="0"/>
              <a:t>Train </a:t>
            </a:r>
            <a:r>
              <a:rPr lang="en-US" b="1" dirty="0"/>
              <a:t>each </a:t>
            </a:r>
            <a:r>
              <a:rPr lang="en-US" b="1" dirty="0" smtClean="0"/>
              <a:t>level </a:t>
            </a:r>
            <a:r>
              <a:rPr lang="en-US" dirty="0" smtClean="0"/>
              <a:t>of </a:t>
            </a:r>
            <a:r>
              <a:rPr lang="en-US" dirty="0"/>
              <a:t>the model in a </a:t>
            </a:r>
            <a:r>
              <a:rPr lang="en-US" b="1" dirty="0"/>
              <a:t>greedy</a:t>
            </a:r>
            <a:r>
              <a:rPr lang="en-US" dirty="0"/>
              <a:t> </a:t>
            </a:r>
            <a:r>
              <a:rPr lang="en-US" dirty="0" smtClean="0"/>
              <a:t>way</a:t>
            </a:r>
          </a:p>
          <a:p>
            <a:pPr lvl="1"/>
            <a:r>
              <a:rPr lang="en-US" dirty="0" smtClean="0"/>
              <a:t>Then use our </a:t>
            </a:r>
            <a:r>
              <a:rPr lang="en-US" b="1" dirty="0" smtClean="0"/>
              <a:t>original idea</a:t>
            </a:r>
          </a:p>
        </p:txBody>
      </p:sp>
      <p:sp>
        <p:nvSpPr>
          <p:cNvPr id="91" name="Content Placeholder 2"/>
          <p:cNvSpPr txBox="1">
            <a:spLocks/>
          </p:cNvSpPr>
          <p:nvPr/>
        </p:nvSpPr>
        <p:spPr>
          <a:xfrm>
            <a:off x="549275" y="1560945"/>
            <a:ext cx="8042276" cy="1440873"/>
          </a:xfrm>
          <a:prstGeom prst="rect">
            <a:avLst/>
          </a:prstGeom>
          <a:solidFill>
            <a:schemeClr val="bg1">
              <a:alpha val="61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837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63650" indent="-295275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622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b="1" dirty="0" smtClean="0"/>
          </a:p>
        </p:txBody>
      </p:sp>
      <p:sp>
        <p:nvSpPr>
          <p:cNvPr id="133" name="Title 1"/>
          <p:cNvSpPr>
            <a:spLocks noGrp="1"/>
          </p:cNvSpPr>
          <p:nvPr>
            <p:ph type="title"/>
          </p:nvPr>
        </p:nvSpPr>
        <p:spPr>
          <a:xfrm>
            <a:off x="3124200" y="142836"/>
            <a:ext cx="5562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Idea #2: Supervised </a:t>
            </a:r>
            <a:br>
              <a:rPr lang="en-US" dirty="0" smtClean="0"/>
            </a:br>
            <a:r>
              <a:rPr lang="en-US" dirty="0" smtClean="0"/>
              <a:t>Pre-training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134" name="Text Placeholder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Training</a:t>
            </a:r>
            <a:endParaRPr lang="en-US" dirty="0"/>
          </a:p>
        </p:txBody>
      </p:sp>
      <p:sp>
        <p:nvSpPr>
          <p:cNvPr id="54" name="Connector 53"/>
          <p:cNvSpPr/>
          <p:nvPr/>
        </p:nvSpPr>
        <p:spPr>
          <a:xfrm>
            <a:off x="3033291" y="5825518"/>
            <a:ext cx="450150" cy="45015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92" name="Connector 91"/>
          <p:cNvSpPr/>
          <p:nvPr/>
        </p:nvSpPr>
        <p:spPr>
          <a:xfrm>
            <a:off x="3525122" y="4757107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93" name="Connector 92"/>
          <p:cNvSpPr/>
          <p:nvPr/>
        </p:nvSpPr>
        <p:spPr>
          <a:xfrm>
            <a:off x="3866902" y="5825518"/>
            <a:ext cx="450150" cy="45015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94" name="Connector 93"/>
          <p:cNvSpPr/>
          <p:nvPr/>
        </p:nvSpPr>
        <p:spPr>
          <a:xfrm>
            <a:off x="4783875" y="5825518"/>
            <a:ext cx="450150" cy="45015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3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95" name="Connector 94"/>
          <p:cNvSpPr/>
          <p:nvPr/>
        </p:nvSpPr>
        <p:spPr>
          <a:xfrm>
            <a:off x="6159333" y="5825518"/>
            <a:ext cx="450150" cy="45015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1000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M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96" name="Connector 95"/>
          <p:cNvSpPr/>
          <p:nvPr/>
        </p:nvSpPr>
        <p:spPr>
          <a:xfrm>
            <a:off x="4275372" y="4757107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97" name="Connector 96"/>
          <p:cNvSpPr/>
          <p:nvPr/>
        </p:nvSpPr>
        <p:spPr>
          <a:xfrm>
            <a:off x="5575805" y="4757107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n-US" sz="1000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D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98" name="TextBox 97"/>
          <p:cNvSpPr txBox="1">
            <a:spLocks noChangeArrowheads="1"/>
          </p:cNvSpPr>
          <p:nvPr/>
        </p:nvSpPr>
        <p:spPr bwMode="auto">
          <a:xfrm>
            <a:off x="5025621" y="4810270"/>
            <a:ext cx="29176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b="1" dirty="0"/>
              <a:t>…</a:t>
            </a:r>
          </a:p>
        </p:txBody>
      </p:sp>
      <p:sp>
        <p:nvSpPr>
          <p:cNvPr id="99" name="TextBox 98"/>
          <p:cNvSpPr txBox="1">
            <a:spLocks noChangeArrowheads="1"/>
          </p:cNvSpPr>
          <p:nvPr/>
        </p:nvSpPr>
        <p:spPr bwMode="auto">
          <a:xfrm>
            <a:off x="5575805" y="5878681"/>
            <a:ext cx="29176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b="1"/>
              <a:t>…</a:t>
            </a:r>
          </a:p>
        </p:txBody>
      </p:sp>
      <p:cxnSp>
        <p:nvCxnSpPr>
          <p:cNvPr id="100" name="Straight Connector 99"/>
          <p:cNvCxnSpPr>
            <a:stCxn id="92" idx="4"/>
            <a:endCxn id="54" idx="0"/>
          </p:cNvCxnSpPr>
          <p:nvPr/>
        </p:nvCxnSpPr>
        <p:spPr>
          <a:xfrm rot="5400000">
            <a:off x="3195151" y="5270472"/>
            <a:ext cx="618261" cy="4918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>
            <a:stCxn id="92" idx="4"/>
            <a:endCxn id="93" idx="0"/>
          </p:cNvCxnSpPr>
          <p:nvPr/>
        </p:nvCxnSpPr>
        <p:spPr>
          <a:xfrm rot="16200000" flipH="1">
            <a:off x="3611956" y="5345497"/>
            <a:ext cx="618261" cy="34178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>
            <a:stCxn id="92" idx="4"/>
            <a:endCxn id="94" idx="0"/>
          </p:cNvCxnSpPr>
          <p:nvPr/>
        </p:nvCxnSpPr>
        <p:spPr>
          <a:xfrm rot="16200000" flipH="1">
            <a:off x="4070442" y="4887011"/>
            <a:ext cx="618261" cy="1258753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>
            <a:stCxn id="92" idx="4"/>
            <a:endCxn id="95" idx="0"/>
          </p:cNvCxnSpPr>
          <p:nvPr/>
        </p:nvCxnSpPr>
        <p:spPr>
          <a:xfrm rot="16200000" flipH="1">
            <a:off x="4758172" y="4199282"/>
            <a:ext cx="618261" cy="263421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>
            <a:stCxn id="96" idx="4"/>
            <a:endCxn id="93" idx="0"/>
          </p:cNvCxnSpPr>
          <p:nvPr/>
        </p:nvCxnSpPr>
        <p:spPr>
          <a:xfrm rot="5400000">
            <a:off x="3987081" y="5312153"/>
            <a:ext cx="618261" cy="408469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>
            <a:stCxn id="96" idx="4"/>
            <a:endCxn id="94" idx="0"/>
          </p:cNvCxnSpPr>
          <p:nvPr/>
        </p:nvCxnSpPr>
        <p:spPr>
          <a:xfrm rot="16200000" flipH="1">
            <a:off x="4445567" y="5262136"/>
            <a:ext cx="618261" cy="508503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>
            <a:stCxn id="96" idx="4"/>
            <a:endCxn id="95" idx="0"/>
          </p:cNvCxnSpPr>
          <p:nvPr/>
        </p:nvCxnSpPr>
        <p:spPr>
          <a:xfrm rot="16200000" flipH="1">
            <a:off x="5133297" y="4574407"/>
            <a:ext cx="618261" cy="188396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>
            <a:stCxn id="97" idx="4"/>
            <a:endCxn id="54" idx="0"/>
          </p:cNvCxnSpPr>
          <p:nvPr/>
        </p:nvCxnSpPr>
        <p:spPr>
          <a:xfrm rot="5400000">
            <a:off x="4220492" y="4245130"/>
            <a:ext cx="618261" cy="254251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>
            <a:stCxn id="96" idx="4"/>
            <a:endCxn id="54" idx="0"/>
          </p:cNvCxnSpPr>
          <p:nvPr/>
        </p:nvCxnSpPr>
        <p:spPr>
          <a:xfrm rot="5400000">
            <a:off x="3570276" y="4895347"/>
            <a:ext cx="618261" cy="124208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>
            <a:stCxn id="97" idx="4"/>
            <a:endCxn id="93" idx="0"/>
          </p:cNvCxnSpPr>
          <p:nvPr/>
        </p:nvCxnSpPr>
        <p:spPr>
          <a:xfrm rot="5400000">
            <a:off x="4637298" y="4661936"/>
            <a:ext cx="618261" cy="1708903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>
            <a:stCxn id="97" idx="4"/>
            <a:endCxn id="94" idx="0"/>
          </p:cNvCxnSpPr>
          <p:nvPr/>
        </p:nvCxnSpPr>
        <p:spPr>
          <a:xfrm rot="5400000">
            <a:off x="5095784" y="5120422"/>
            <a:ext cx="618261" cy="7919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>
            <a:stCxn id="97" idx="4"/>
            <a:endCxn id="95" idx="0"/>
          </p:cNvCxnSpPr>
          <p:nvPr/>
        </p:nvCxnSpPr>
        <p:spPr>
          <a:xfrm rot="16200000" flipH="1">
            <a:off x="5783513" y="5224623"/>
            <a:ext cx="618261" cy="58352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2" name="TextBox 75"/>
          <p:cNvSpPr txBox="1">
            <a:spLocks noChangeArrowheads="1"/>
          </p:cNvSpPr>
          <p:nvPr/>
        </p:nvSpPr>
        <p:spPr bwMode="auto">
          <a:xfrm>
            <a:off x="2283041" y="5950560"/>
            <a:ext cx="70856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/>
              <a:t>Input</a:t>
            </a:r>
          </a:p>
        </p:txBody>
      </p:sp>
      <p:sp>
        <p:nvSpPr>
          <p:cNvPr id="113" name="TextBox 76"/>
          <p:cNvSpPr txBox="1">
            <a:spLocks noChangeArrowheads="1"/>
          </p:cNvSpPr>
          <p:nvPr/>
        </p:nvSpPr>
        <p:spPr bwMode="auto">
          <a:xfrm>
            <a:off x="2274705" y="4882148"/>
            <a:ext cx="11253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dirty="0"/>
              <a:t>Hidden </a:t>
            </a:r>
            <a:r>
              <a:rPr lang="en-US" sz="1000" dirty="0" smtClean="0"/>
              <a:t>Layer 1</a:t>
            </a:r>
            <a:endParaRPr lang="en-US" sz="1000" dirty="0"/>
          </a:p>
        </p:txBody>
      </p:sp>
      <p:sp>
        <p:nvSpPr>
          <p:cNvPr id="114" name="Connector 113"/>
          <p:cNvSpPr/>
          <p:nvPr/>
        </p:nvSpPr>
        <p:spPr>
          <a:xfrm>
            <a:off x="3533458" y="3700384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b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15" name="Connector 114"/>
          <p:cNvSpPr/>
          <p:nvPr/>
        </p:nvSpPr>
        <p:spPr>
          <a:xfrm>
            <a:off x="4625488" y="2832039"/>
            <a:ext cx="450150" cy="450150"/>
          </a:xfrm>
          <a:prstGeom prst="flowChartConnector">
            <a:avLst/>
          </a:prstGeom>
          <a:solidFill>
            <a:srgbClr val="E0D925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y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16" name="Connector 115"/>
          <p:cNvSpPr/>
          <p:nvPr/>
        </p:nvSpPr>
        <p:spPr>
          <a:xfrm>
            <a:off x="4283708" y="3700384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b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17" name="Connector 116"/>
          <p:cNvSpPr/>
          <p:nvPr/>
        </p:nvSpPr>
        <p:spPr>
          <a:xfrm>
            <a:off x="5565185" y="3700384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b</a:t>
            </a:r>
            <a:r>
              <a:rPr lang="en-US" sz="1000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E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18" name="TextBox 117"/>
          <p:cNvSpPr txBox="1">
            <a:spLocks noChangeArrowheads="1"/>
          </p:cNvSpPr>
          <p:nvPr/>
        </p:nvSpPr>
        <p:spPr bwMode="auto">
          <a:xfrm>
            <a:off x="5033957" y="3753547"/>
            <a:ext cx="29176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b="1" dirty="0"/>
              <a:t>…</a:t>
            </a:r>
          </a:p>
        </p:txBody>
      </p:sp>
      <p:cxnSp>
        <p:nvCxnSpPr>
          <p:cNvPr id="119" name="Straight Connector 118"/>
          <p:cNvCxnSpPr>
            <a:stCxn id="114" idx="4"/>
            <a:endCxn id="92" idx="0"/>
          </p:cNvCxnSpPr>
          <p:nvPr/>
        </p:nvCxnSpPr>
        <p:spPr>
          <a:xfrm flipH="1">
            <a:off x="3750197" y="4150534"/>
            <a:ext cx="8336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/>
          <p:cNvCxnSpPr>
            <a:stCxn id="114" idx="4"/>
            <a:endCxn id="96" idx="0"/>
          </p:cNvCxnSpPr>
          <p:nvPr/>
        </p:nvCxnSpPr>
        <p:spPr>
          <a:xfrm>
            <a:off x="3758533" y="4150534"/>
            <a:ext cx="741914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/>
          <p:cNvCxnSpPr>
            <a:stCxn id="114" idx="4"/>
            <a:endCxn id="97" idx="0"/>
          </p:cNvCxnSpPr>
          <p:nvPr/>
        </p:nvCxnSpPr>
        <p:spPr>
          <a:xfrm>
            <a:off x="3758533" y="4150534"/>
            <a:ext cx="2042347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/>
          <p:cNvCxnSpPr>
            <a:stCxn id="116" idx="4"/>
            <a:endCxn id="96" idx="0"/>
          </p:cNvCxnSpPr>
          <p:nvPr/>
        </p:nvCxnSpPr>
        <p:spPr>
          <a:xfrm flipH="1">
            <a:off x="4500447" y="4150534"/>
            <a:ext cx="8336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/>
          <p:cNvCxnSpPr>
            <a:stCxn id="116" idx="4"/>
            <a:endCxn id="97" idx="0"/>
          </p:cNvCxnSpPr>
          <p:nvPr/>
        </p:nvCxnSpPr>
        <p:spPr>
          <a:xfrm>
            <a:off x="4508783" y="4150534"/>
            <a:ext cx="1292097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/>
          <p:cNvCxnSpPr>
            <a:stCxn id="117" idx="4"/>
            <a:endCxn id="92" idx="0"/>
          </p:cNvCxnSpPr>
          <p:nvPr/>
        </p:nvCxnSpPr>
        <p:spPr>
          <a:xfrm flipH="1">
            <a:off x="3750197" y="4150534"/>
            <a:ext cx="2040063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/>
          <p:cNvCxnSpPr>
            <a:stCxn id="116" idx="4"/>
            <a:endCxn id="92" idx="0"/>
          </p:cNvCxnSpPr>
          <p:nvPr/>
        </p:nvCxnSpPr>
        <p:spPr>
          <a:xfrm flipH="1">
            <a:off x="3750197" y="4150534"/>
            <a:ext cx="758586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/>
          <p:cNvCxnSpPr>
            <a:stCxn id="117" idx="4"/>
            <a:endCxn id="96" idx="0"/>
          </p:cNvCxnSpPr>
          <p:nvPr/>
        </p:nvCxnSpPr>
        <p:spPr>
          <a:xfrm flipH="1">
            <a:off x="4500447" y="4150534"/>
            <a:ext cx="1289813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/>
          <p:cNvCxnSpPr>
            <a:stCxn id="117" idx="4"/>
            <a:endCxn id="97" idx="0"/>
          </p:cNvCxnSpPr>
          <p:nvPr/>
        </p:nvCxnSpPr>
        <p:spPr>
          <a:xfrm>
            <a:off x="5790260" y="4150534"/>
            <a:ext cx="10620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/>
          <p:cNvCxnSpPr>
            <a:stCxn id="115" idx="4"/>
          </p:cNvCxnSpPr>
          <p:nvPr/>
        </p:nvCxnSpPr>
        <p:spPr>
          <a:xfrm rot="5400000">
            <a:off x="4095451" y="2945271"/>
            <a:ext cx="418195" cy="109203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128"/>
          <p:cNvCxnSpPr>
            <a:stCxn id="115" idx="4"/>
          </p:cNvCxnSpPr>
          <p:nvPr/>
        </p:nvCxnSpPr>
        <p:spPr>
          <a:xfrm rot="5400000">
            <a:off x="4470576" y="3320396"/>
            <a:ext cx="418195" cy="34178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/>
          <p:cNvCxnSpPr>
            <a:stCxn id="115" idx="4"/>
          </p:cNvCxnSpPr>
          <p:nvPr/>
        </p:nvCxnSpPr>
        <p:spPr>
          <a:xfrm rot="16200000" flipH="1">
            <a:off x="5120792" y="3011960"/>
            <a:ext cx="418195" cy="95865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1" name="TextBox 74"/>
          <p:cNvSpPr txBox="1">
            <a:spLocks noChangeArrowheads="1"/>
          </p:cNvSpPr>
          <p:nvPr/>
        </p:nvSpPr>
        <p:spPr bwMode="auto">
          <a:xfrm>
            <a:off x="2523398" y="2934850"/>
            <a:ext cx="70856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000" dirty="0"/>
              <a:t>Output</a:t>
            </a:r>
          </a:p>
        </p:txBody>
      </p:sp>
      <p:sp>
        <p:nvSpPr>
          <p:cNvPr id="132" name="TextBox 76"/>
          <p:cNvSpPr txBox="1">
            <a:spLocks noChangeArrowheads="1"/>
          </p:cNvSpPr>
          <p:nvPr/>
        </p:nvSpPr>
        <p:spPr bwMode="auto">
          <a:xfrm>
            <a:off x="2283041" y="3825425"/>
            <a:ext cx="11253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dirty="0"/>
              <a:t>Hidden </a:t>
            </a:r>
            <a:r>
              <a:rPr lang="en-US" sz="1000" dirty="0" smtClean="0"/>
              <a:t>Layer 2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2795178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itle 1"/>
          <p:cNvSpPr>
            <a:spLocks noGrp="1"/>
          </p:cNvSpPr>
          <p:nvPr>
            <p:ph type="title"/>
          </p:nvPr>
        </p:nvSpPr>
        <p:spPr>
          <a:xfrm>
            <a:off x="3124200" y="142836"/>
            <a:ext cx="5562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Idea #2: Supervised </a:t>
            </a:r>
            <a:br>
              <a:rPr lang="en-US" dirty="0" smtClean="0"/>
            </a:br>
            <a:r>
              <a:rPr lang="en-US" dirty="0" smtClean="0"/>
              <a:t>Pre-training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122" name="Text Placeholder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Training</a:t>
            </a:r>
            <a:endParaRPr lang="en-US" dirty="0"/>
          </a:p>
        </p:txBody>
      </p:sp>
      <p:sp>
        <p:nvSpPr>
          <p:cNvPr id="188" name="Content Placeholder 2"/>
          <p:cNvSpPr txBox="1">
            <a:spLocks/>
          </p:cNvSpPr>
          <p:nvPr/>
        </p:nvSpPr>
        <p:spPr>
          <a:xfrm>
            <a:off x="549275" y="1560945"/>
            <a:ext cx="8042276" cy="144087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837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63650" indent="-295275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622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Idea #2: (Two Steps)</a:t>
            </a:r>
          </a:p>
          <a:p>
            <a:pPr lvl="1"/>
            <a:r>
              <a:rPr lang="en-US" b="1" dirty="0" smtClean="0"/>
              <a:t>Train </a:t>
            </a:r>
            <a:r>
              <a:rPr lang="en-US" b="1" dirty="0"/>
              <a:t>each </a:t>
            </a:r>
            <a:r>
              <a:rPr lang="en-US" b="1" dirty="0" smtClean="0"/>
              <a:t>level </a:t>
            </a:r>
            <a:r>
              <a:rPr lang="en-US" dirty="0" smtClean="0"/>
              <a:t>of </a:t>
            </a:r>
            <a:r>
              <a:rPr lang="en-US" dirty="0"/>
              <a:t>the model in a </a:t>
            </a:r>
            <a:r>
              <a:rPr lang="en-US" b="1" dirty="0"/>
              <a:t>greedy</a:t>
            </a:r>
            <a:r>
              <a:rPr lang="en-US" dirty="0"/>
              <a:t> </a:t>
            </a:r>
            <a:r>
              <a:rPr lang="en-US" dirty="0" smtClean="0"/>
              <a:t>way</a:t>
            </a:r>
          </a:p>
          <a:p>
            <a:pPr lvl="1"/>
            <a:r>
              <a:rPr lang="en-US" dirty="0" smtClean="0"/>
              <a:t>Then use our </a:t>
            </a:r>
            <a:r>
              <a:rPr lang="en-US" b="1" dirty="0" smtClean="0"/>
              <a:t>original idea</a:t>
            </a:r>
          </a:p>
        </p:txBody>
      </p:sp>
      <p:sp>
        <p:nvSpPr>
          <p:cNvPr id="189" name="Content Placeholder 2"/>
          <p:cNvSpPr txBox="1">
            <a:spLocks/>
          </p:cNvSpPr>
          <p:nvPr/>
        </p:nvSpPr>
        <p:spPr>
          <a:xfrm>
            <a:off x="547461" y="1562505"/>
            <a:ext cx="8042276" cy="1440873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837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63650" indent="-295275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622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b="1" dirty="0" smtClean="0"/>
          </a:p>
        </p:txBody>
      </p:sp>
      <p:sp>
        <p:nvSpPr>
          <p:cNvPr id="64" name="Connector 63"/>
          <p:cNvSpPr/>
          <p:nvPr/>
        </p:nvSpPr>
        <p:spPr>
          <a:xfrm>
            <a:off x="3033291" y="5825518"/>
            <a:ext cx="450150" cy="45015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65" name="Connector 64"/>
          <p:cNvSpPr/>
          <p:nvPr/>
        </p:nvSpPr>
        <p:spPr>
          <a:xfrm>
            <a:off x="3525122" y="4757107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66" name="Connector 65"/>
          <p:cNvSpPr/>
          <p:nvPr/>
        </p:nvSpPr>
        <p:spPr>
          <a:xfrm>
            <a:off x="3866902" y="5825518"/>
            <a:ext cx="450150" cy="45015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67" name="Connector 66"/>
          <p:cNvSpPr/>
          <p:nvPr/>
        </p:nvSpPr>
        <p:spPr>
          <a:xfrm>
            <a:off x="4783875" y="5825518"/>
            <a:ext cx="450150" cy="45015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3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68" name="Connector 67"/>
          <p:cNvSpPr/>
          <p:nvPr/>
        </p:nvSpPr>
        <p:spPr>
          <a:xfrm>
            <a:off x="6159333" y="5825518"/>
            <a:ext cx="450150" cy="45015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1000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M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69" name="Connector 68"/>
          <p:cNvSpPr/>
          <p:nvPr/>
        </p:nvSpPr>
        <p:spPr>
          <a:xfrm>
            <a:off x="4275372" y="4757107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70" name="Connector 69"/>
          <p:cNvSpPr/>
          <p:nvPr/>
        </p:nvSpPr>
        <p:spPr>
          <a:xfrm>
            <a:off x="5575805" y="4757107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n-US" sz="1000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D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71" name="TextBox 70"/>
          <p:cNvSpPr txBox="1">
            <a:spLocks noChangeArrowheads="1"/>
          </p:cNvSpPr>
          <p:nvPr/>
        </p:nvSpPr>
        <p:spPr bwMode="auto">
          <a:xfrm>
            <a:off x="5025621" y="4810270"/>
            <a:ext cx="29176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b="1" dirty="0"/>
              <a:t>…</a:t>
            </a:r>
          </a:p>
        </p:txBody>
      </p:sp>
      <p:sp>
        <p:nvSpPr>
          <p:cNvPr id="72" name="TextBox 71"/>
          <p:cNvSpPr txBox="1">
            <a:spLocks noChangeArrowheads="1"/>
          </p:cNvSpPr>
          <p:nvPr/>
        </p:nvSpPr>
        <p:spPr bwMode="auto">
          <a:xfrm>
            <a:off x="5575805" y="5878681"/>
            <a:ext cx="29176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b="1"/>
              <a:t>…</a:t>
            </a:r>
          </a:p>
        </p:txBody>
      </p:sp>
      <p:cxnSp>
        <p:nvCxnSpPr>
          <p:cNvPr id="73" name="Straight Connector 72"/>
          <p:cNvCxnSpPr>
            <a:stCxn id="65" idx="4"/>
            <a:endCxn id="64" idx="0"/>
          </p:cNvCxnSpPr>
          <p:nvPr/>
        </p:nvCxnSpPr>
        <p:spPr>
          <a:xfrm rot="5400000">
            <a:off x="3195151" y="5270472"/>
            <a:ext cx="618261" cy="491831"/>
          </a:xfrm>
          <a:prstGeom prst="line">
            <a:avLst/>
          </a:prstGeom>
          <a:ln>
            <a:solidFill>
              <a:srgbClr val="A6A6A6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>
            <a:stCxn id="65" idx="4"/>
            <a:endCxn id="66" idx="0"/>
          </p:cNvCxnSpPr>
          <p:nvPr/>
        </p:nvCxnSpPr>
        <p:spPr>
          <a:xfrm rot="16200000" flipH="1">
            <a:off x="3611956" y="5345497"/>
            <a:ext cx="618261" cy="341781"/>
          </a:xfrm>
          <a:prstGeom prst="line">
            <a:avLst/>
          </a:prstGeom>
          <a:ln>
            <a:solidFill>
              <a:srgbClr val="A6A6A6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65" idx="4"/>
            <a:endCxn id="67" idx="0"/>
          </p:cNvCxnSpPr>
          <p:nvPr/>
        </p:nvCxnSpPr>
        <p:spPr>
          <a:xfrm rot="16200000" flipH="1">
            <a:off x="4070442" y="4887011"/>
            <a:ext cx="618261" cy="1258753"/>
          </a:xfrm>
          <a:prstGeom prst="line">
            <a:avLst/>
          </a:prstGeom>
          <a:ln>
            <a:solidFill>
              <a:srgbClr val="A6A6A6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>
            <a:stCxn id="65" idx="4"/>
            <a:endCxn id="68" idx="0"/>
          </p:cNvCxnSpPr>
          <p:nvPr/>
        </p:nvCxnSpPr>
        <p:spPr>
          <a:xfrm rot="16200000" flipH="1">
            <a:off x="4758172" y="4199282"/>
            <a:ext cx="618261" cy="2634211"/>
          </a:xfrm>
          <a:prstGeom prst="line">
            <a:avLst/>
          </a:prstGeom>
          <a:ln>
            <a:solidFill>
              <a:srgbClr val="A6A6A6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>
            <a:stCxn id="69" idx="4"/>
            <a:endCxn id="66" idx="0"/>
          </p:cNvCxnSpPr>
          <p:nvPr/>
        </p:nvCxnSpPr>
        <p:spPr>
          <a:xfrm rot="5400000">
            <a:off x="3987081" y="5312153"/>
            <a:ext cx="618261" cy="408469"/>
          </a:xfrm>
          <a:prstGeom prst="line">
            <a:avLst/>
          </a:prstGeom>
          <a:ln>
            <a:solidFill>
              <a:srgbClr val="A6A6A6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>
            <a:stCxn id="69" idx="4"/>
            <a:endCxn id="67" idx="0"/>
          </p:cNvCxnSpPr>
          <p:nvPr/>
        </p:nvCxnSpPr>
        <p:spPr>
          <a:xfrm rot="16200000" flipH="1">
            <a:off x="4445567" y="5262136"/>
            <a:ext cx="618261" cy="508503"/>
          </a:xfrm>
          <a:prstGeom prst="line">
            <a:avLst/>
          </a:prstGeom>
          <a:ln>
            <a:solidFill>
              <a:srgbClr val="A6A6A6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>
            <a:stCxn id="69" idx="4"/>
            <a:endCxn id="68" idx="0"/>
          </p:cNvCxnSpPr>
          <p:nvPr/>
        </p:nvCxnSpPr>
        <p:spPr>
          <a:xfrm rot="16200000" flipH="1">
            <a:off x="5133297" y="4574407"/>
            <a:ext cx="618261" cy="1883961"/>
          </a:xfrm>
          <a:prstGeom prst="line">
            <a:avLst/>
          </a:prstGeom>
          <a:ln>
            <a:solidFill>
              <a:srgbClr val="A6A6A6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>
            <a:stCxn id="70" idx="4"/>
            <a:endCxn id="64" idx="0"/>
          </p:cNvCxnSpPr>
          <p:nvPr/>
        </p:nvCxnSpPr>
        <p:spPr>
          <a:xfrm rot="5400000">
            <a:off x="4220492" y="4245130"/>
            <a:ext cx="618261" cy="2542514"/>
          </a:xfrm>
          <a:prstGeom prst="line">
            <a:avLst/>
          </a:prstGeom>
          <a:ln>
            <a:solidFill>
              <a:srgbClr val="A6A6A6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>
            <a:stCxn id="69" idx="4"/>
            <a:endCxn id="64" idx="0"/>
          </p:cNvCxnSpPr>
          <p:nvPr/>
        </p:nvCxnSpPr>
        <p:spPr>
          <a:xfrm rot="5400000">
            <a:off x="3570276" y="4895347"/>
            <a:ext cx="618261" cy="1242081"/>
          </a:xfrm>
          <a:prstGeom prst="line">
            <a:avLst/>
          </a:prstGeom>
          <a:ln>
            <a:solidFill>
              <a:srgbClr val="A6A6A6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>
            <a:stCxn id="70" idx="4"/>
            <a:endCxn id="66" idx="0"/>
          </p:cNvCxnSpPr>
          <p:nvPr/>
        </p:nvCxnSpPr>
        <p:spPr>
          <a:xfrm rot="5400000">
            <a:off x="4637298" y="4661936"/>
            <a:ext cx="618261" cy="1708903"/>
          </a:xfrm>
          <a:prstGeom prst="line">
            <a:avLst/>
          </a:prstGeom>
          <a:ln>
            <a:solidFill>
              <a:srgbClr val="A6A6A6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>
            <a:stCxn id="70" idx="4"/>
            <a:endCxn id="67" idx="0"/>
          </p:cNvCxnSpPr>
          <p:nvPr/>
        </p:nvCxnSpPr>
        <p:spPr>
          <a:xfrm rot="5400000">
            <a:off x="5095784" y="5120422"/>
            <a:ext cx="618261" cy="791931"/>
          </a:xfrm>
          <a:prstGeom prst="line">
            <a:avLst/>
          </a:prstGeom>
          <a:ln>
            <a:solidFill>
              <a:srgbClr val="A6A6A6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>
            <a:stCxn id="70" idx="4"/>
            <a:endCxn id="68" idx="0"/>
          </p:cNvCxnSpPr>
          <p:nvPr/>
        </p:nvCxnSpPr>
        <p:spPr>
          <a:xfrm rot="16200000" flipH="1">
            <a:off x="5783513" y="5224623"/>
            <a:ext cx="618261" cy="583528"/>
          </a:xfrm>
          <a:prstGeom prst="line">
            <a:avLst/>
          </a:prstGeom>
          <a:ln>
            <a:solidFill>
              <a:srgbClr val="A6A6A6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75"/>
          <p:cNvSpPr txBox="1">
            <a:spLocks noChangeArrowheads="1"/>
          </p:cNvSpPr>
          <p:nvPr/>
        </p:nvSpPr>
        <p:spPr bwMode="auto">
          <a:xfrm>
            <a:off x="2283041" y="5950560"/>
            <a:ext cx="70856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/>
              <a:t>Input</a:t>
            </a:r>
          </a:p>
        </p:txBody>
      </p:sp>
      <p:sp>
        <p:nvSpPr>
          <p:cNvPr id="86" name="TextBox 76"/>
          <p:cNvSpPr txBox="1">
            <a:spLocks noChangeArrowheads="1"/>
          </p:cNvSpPr>
          <p:nvPr/>
        </p:nvSpPr>
        <p:spPr bwMode="auto">
          <a:xfrm>
            <a:off x="2274705" y="4882148"/>
            <a:ext cx="11253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dirty="0"/>
              <a:t>Hidden </a:t>
            </a:r>
            <a:r>
              <a:rPr lang="en-US" sz="1000" dirty="0" smtClean="0"/>
              <a:t>Layer 1</a:t>
            </a:r>
            <a:endParaRPr lang="en-US" sz="1000" dirty="0"/>
          </a:p>
        </p:txBody>
      </p:sp>
      <p:sp>
        <p:nvSpPr>
          <p:cNvPr id="87" name="Connector 86"/>
          <p:cNvSpPr/>
          <p:nvPr/>
        </p:nvSpPr>
        <p:spPr>
          <a:xfrm>
            <a:off x="3533458" y="3700384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b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88" name="Connector 87"/>
          <p:cNvSpPr/>
          <p:nvPr/>
        </p:nvSpPr>
        <p:spPr>
          <a:xfrm>
            <a:off x="4283708" y="3700384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b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89" name="Connector 88"/>
          <p:cNvSpPr/>
          <p:nvPr/>
        </p:nvSpPr>
        <p:spPr>
          <a:xfrm>
            <a:off x="5565185" y="3700384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b</a:t>
            </a:r>
            <a:r>
              <a:rPr lang="en-US" sz="1000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E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90" name="TextBox 89"/>
          <p:cNvSpPr txBox="1">
            <a:spLocks noChangeArrowheads="1"/>
          </p:cNvSpPr>
          <p:nvPr/>
        </p:nvSpPr>
        <p:spPr bwMode="auto">
          <a:xfrm>
            <a:off x="5033957" y="3753547"/>
            <a:ext cx="29176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b="1" dirty="0"/>
              <a:t>…</a:t>
            </a:r>
          </a:p>
        </p:txBody>
      </p:sp>
      <p:cxnSp>
        <p:nvCxnSpPr>
          <p:cNvPr id="91" name="Straight Connector 90"/>
          <p:cNvCxnSpPr>
            <a:stCxn id="87" idx="4"/>
            <a:endCxn id="65" idx="0"/>
          </p:cNvCxnSpPr>
          <p:nvPr/>
        </p:nvCxnSpPr>
        <p:spPr>
          <a:xfrm flipH="1">
            <a:off x="3750197" y="4150534"/>
            <a:ext cx="8336" cy="606573"/>
          </a:xfrm>
          <a:prstGeom prst="line">
            <a:avLst/>
          </a:prstGeom>
          <a:ln>
            <a:solidFill>
              <a:srgbClr val="A6A6A6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>
            <a:stCxn id="87" idx="4"/>
            <a:endCxn id="69" idx="0"/>
          </p:cNvCxnSpPr>
          <p:nvPr/>
        </p:nvCxnSpPr>
        <p:spPr>
          <a:xfrm>
            <a:off x="3758533" y="4150534"/>
            <a:ext cx="741914" cy="606573"/>
          </a:xfrm>
          <a:prstGeom prst="line">
            <a:avLst/>
          </a:prstGeom>
          <a:ln>
            <a:solidFill>
              <a:srgbClr val="A6A6A6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>
            <a:stCxn id="87" idx="4"/>
            <a:endCxn id="70" idx="0"/>
          </p:cNvCxnSpPr>
          <p:nvPr/>
        </p:nvCxnSpPr>
        <p:spPr>
          <a:xfrm>
            <a:off x="3758533" y="4150534"/>
            <a:ext cx="2042347" cy="606573"/>
          </a:xfrm>
          <a:prstGeom prst="line">
            <a:avLst/>
          </a:prstGeom>
          <a:ln>
            <a:solidFill>
              <a:srgbClr val="A6A6A6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>
            <a:stCxn id="88" idx="4"/>
            <a:endCxn id="69" idx="0"/>
          </p:cNvCxnSpPr>
          <p:nvPr/>
        </p:nvCxnSpPr>
        <p:spPr>
          <a:xfrm flipH="1">
            <a:off x="4500447" y="4150534"/>
            <a:ext cx="8336" cy="606573"/>
          </a:xfrm>
          <a:prstGeom prst="line">
            <a:avLst/>
          </a:prstGeom>
          <a:ln>
            <a:solidFill>
              <a:srgbClr val="A6A6A6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>
            <a:stCxn id="88" idx="4"/>
            <a:endCxn id="70" idx="0"/>
          </p:cNvCxnSpPr>
          <p:nvPr/>
        </p:nvCxnSpPr>
        <p:spPr>
          <a:xfrm>
            <a:off x="4508783" y="4150534"/>
            <a:ext cx="1292097" cy="606573"/>
          </a:xfrm>
          <a:prstGeom prst="line">
            <a:avLst/>
          </a:prstGeom>
          <a:ln>
            <a:solidFill>
              <a:srgbClr val="A6A6A6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>
            <a:stCxn id="89" idx="4"/>
            <a:endCxn id="65" idx="0"/>
          </p:cNvCxnSpPr>
          <p:nvPr/>
        </p:nvCxnSpPr>
        <p:spPr>
          <a:xfrm flipH="1">
            <a:off x="3750197" y="4150534"/>
            <a:ext cx="2040063" cy="606573"/>
          </a:xfrm>
          <a:prstGeom prst="line">
            <a:avLst/>
          </a:prstGeom>
          <a:ln>
            <a:solidFill>
              <a:srgbClr val="A6A6A6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>
            <a:stCxn id="88" idx="4"/>
            <a:endCxn id="65" idx="0"/>
          </p:cNvCxnSpPr>
          <p:nvPr/>
        </p:nvCxnSpPr>
        <p:spPr>
          <a:xfrm flipH="1">
            <a:off x="3750197" y="4150534"/>
            <a:ext cx="758586" cy="606573"/>
          </a:xfrm>
          <a:prstGeom prst="line">
            <a:avLst/>
          </a:prstGeom>
          <a:ln>
            <a:solidFill>
              <a:srgbClr val="A6A6A6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>
            <a:stCxn id="89" idx="4"/>
            <a:endCxn id="69" idx="0"/>
          </p:cNvCxnSpPr>
          <p:nvPr/>
        </p:nvCxnSpPr>
        <p:spPr>
          <a:xfrm flipH="1">
            <a:off x="4500447" y="4150534"/>
            <a:ext cx="1289813" cy="606573"/>
          </a:xfrm>
          <a:prstGeom prst="line">
            <a:avLst/>
          </a:prstGeom>
          <a:ln>
            <a:solidFill>
              <a:srgbClr val="A6A6A6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>
            <a:stCxn id="89" idx="4"/>
            <a:endCxn id="70" idx="0"/>
          </p:cNvCxnSpPr>
          <p:nvPr/>
        </p:nvCxnSpPr>
        <p:spPr>
          <a:xfrm>
            <a:off x="5790260" y="4150534"/>
            <a:ext cx="10620" cy="606573"/>
          </a:xfrm>
          <a:prstGeom prst="line">
            <a:avLst/>
          </a:prstGeom>
          <a:ln>
            <a:solidFill>
              <a:srgbClr val="A6A6A6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0" name="TextBox 76"/>
          <p:cNvSpPr txBox="1">
            <a:spLocks noChangeArrowheads="1"/>
          </p:cNvSpPr>
          <p:nvPr/>
        </p:nvSpPr>
        <p:spPr bwMode="auto">
          <a:xfrm>
            <a:off x="2283041" y="3825425"/>
            <a:ext cx="11253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dirty="0"/>
              <a:t>Hidden </a:t>
            </a:r>
            <a:r>
              <a:rPr lang="en-US" sz="1000" dirty="0" smtClean="0"/>
              <a:t>Layer 2</a:t>
            </a:r>
            <a:endParaRPr lang="en-US" sz="1000" dirty="0"/>
          </a:p>
        </p:txBody>
      </p:sp>
      <p:sp>
        <p:nvSpPr>
          <p:cNvPr id="101" name="Connector 100"/>
          <p:cNvSpPr/>
          <p:nvPr/>
        </p:nvSpPr>
        <p:spPr>
          <a:xfrm>
            <a:off x="3523055" y="2643661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c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02" name="Connector 101"/>
          <p:cNvSpPr/>
          <p:nvPr/>
        </p:nvSpPr>
        <p:spPr>
          <a:xfrm>
            <a:off x="4615085" y="1775316"/>
            <a:ext cx="450150" cy="450150"/>
          </a:xfrm>
          <a:prstGeom prst="flowChartConnector">
            <a:avLst/>
          </a:prstGeom>
          <a:solidFill>
            <a:srgbClr val="E0D925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y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03" name="Connector 102"/>
          <p:cNvSpPr/>
          <p:nvPr/>
        </p:nvSpPr>
        <p:spPr>
          <a:xfrm>
            <a:off x="4273305" y="2643661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c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04" name="Connector 103"/>
          <p:cNvSpPr/>
          <p:nvPr/>
        </p:nvSpPr>
        <p:spPr>
          <a:xfrm>
            <a:off x="5554782" y="2643661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c</a:t>
            </a:r>
            <a:r>
              <a:rPr lang="en-US" sz="1000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F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05" name="TextBox 104"/>
          <p:cNvSpPr txBox="1">
            <a:spLocks noChangeArrowheads="1"/>
          </p:cNvSpPr>
          <p:nvPr/>
        </p:nvSpPr>
        <p:spPr bwMode="auto">
          <a:xfrm>
            <a:off x="5023554" y="2696824"/>
            <a:ext cx="29176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b="1" dirty="0"/>
              <a:t>…</a:t>
            </a:r>
          </a:p>
        </p:txBody>
      </p:sp>
      <p:cxnSp>
        <p:nvCxnSpPr>
          <p:cNvPr id="106" name="Straight Connector 105"/>
          <p:cNvCxnSpPr>
            <a:stCxn id="101" idx="4"/>
          </p:cNvCxnSpPr>
          <p:nvPr/>
        </p:nvCxnSpPr>
        <p:spPr>
          <a:xfrm flipH="1">
            <a:off x="3739794" y="3093811"/>
            <a:ext cx="8336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>
            <a:stCxn id="101" idx="4"/>
          </p:cNvCxnSpPr>
          <p:nvPr/>
        </p:nvCxnSpPr>
        <p:spPr>
          <a:xfrm>
            <a:off x="3748130" y="3093811"/>
            <a:ext cx="741914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>
            <a:stCxn id="101" idx="4"/>
          </p:cNvCxnSpPr>
          <p:nvPr/>
        </p:nvCxnSpPr>
        <p:spPr>
          <a:xfrm>
            <a:off x="3748130" y="3093811"/>
            <a:ext cx="2042347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>
            <a:stCxn id="103" idx="4"/>
          </p:cNvCxnSpPr>
          <p:nvPr/>
        </p:nvCxnSpPr>
        <p:spPr>
          <a:xfrm flipH="1">
            <a:off x="4490044" y="3093811"/>
            <a:ext cx="8336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>
            <a:stCxn id="103" idx="4"/>
          </p:cNvCxnSpPr>
          <p:nvPr/>
        </p:nvCxnSpPr>
        <p:spPr>
          <a:xfrm>
            <a:off x="4498380" y="3093811"/>
            <a:ext cx="1292097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>
            <a:stCxn id="104" idx="4"/>
          </p:cNvCxnSpPr>
          <p:nvPr/>
        </p:nvCxnSpPr>
        <p:spPr>
          <a:xfrm flipH="1">
            <a:off x="3739794" y="3093811"/>
            <a:ext cx="2040063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>
            <a:stCxn id="103" idx="4"/>
          </p:cNvCxnSpPr>
          <p:nvPr/>
        </p:nvCxnSpPr>
        <p:spPr>
          <a:xfrm flipH="1">
            <a:off x="3739794" y="3093811"/>
            <a:ext cx="758586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>
            <a:stCxn id="104" idx="4"/>
          </p:cNvCxnSpPr>
          <p:nvPr/>
        </p:nvCxnSpPr>
        <p:spPr>
          <a:xfrm flipH="1">
            <a:off x="4490044" y="3093811"/>
            <a:ext cx="1289813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>
            <a:stCxn id="104" idx="4"/>
          </p:cNvCxnSpPr>
          <p:nvPr/>
        </p:nvCxnSpPr>
        <p:spPr>
          <a:xfrm>
            <a:off x="5779857" y="3093811"/>
            <a:ext cx="10620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>
            <a:stCxn id="102" idx="4"/>
          </p:cNvCxnSpPr>
          <p:nvPr/>
        </p:nvCxnSpPr>
        <p:spPr>
          <a:xfrm rot="5400000">
            <a:off x="4085048" y="1888548"/>
            <a:ext cx="418195" cy="109203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>
            <a:stCxn id="102" idx="4"/>
          </p:cNvCxnSpPr>
          <p:nvPr/>
        </p:nvCxnSpPr>
        <p:spPr>
          <a:xfrm rot="5400000">
            <a:off x="4460173" y="2263673"/>
            <a:ext cx="418195" cy="34178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>
            <a:stCxn id="102" idx="4"/>
          </p:cNvCxnSpPr>
          <p:nvPr/>
        </p:nvCxnSpPr>
        <p:spPr>
          <a:xfrm rot="16200000" flipH="1">
            <a:off x="5110389" y="1955237"/>
            <a:ext cx="418195" cy="95865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8" name="TextBox 74"/>
          <p:cNvSpPr txBox="1">
            <a:spLocks noChangeArrowheads="1"/>
          </p:cNvSpPr>
          <p:nvPr/>
        </p:nvSpPr>
        <p:spPr bwMode="auto">
          <a:xfrm>
            <a:off x="2512995" y="1878127"/>
            <a:ext cx="70856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000" dirty="0"/>
              <a:t>Output</a:t>
            </a:r>
          </a:p>
        </p:txBody>
      </p:sp>
      <p:sp>
        <p:nvSpPr>
          <p:cNvPr id="119" name="TextBox 76"/>
          <p:cNvSpPr txBox="1">
            <a:spLocks noChangeArrowheads="1"/>
          </p:cNvSpPr>
          <p:nvPr/>
        </p:nvSpPr>
        <p:spPr bwMode="auto">
          <a:xfrm>
            <a:off x="2272638" y="2768702"/>
            <a:ext cx="11253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dirty="0"/>
              <a:t>Hidden </a:t>
            </a:r>
            <a:r>
              <a:rPr lang="en-US" sz="1000" dirty="0" smtClean="0"/>
              <a:t>Layer 3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9657771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itle 1"/>
          <p:cNvSpPr>
            <a:spLocks noGrp="1"/>
          </p:cNvSpPr>
          <p:nvPr>
            <p:ph type="title"/>
          </p:nvPr>
        </p:nvSpPr>
        <p:spPr>
          <a:xfrm>
            <a:off x="3124200" y="142836"/>
            <a:ext cx="5562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Idea #2: Supervised </a:t>
            </a:r>
            <a:br>
              <a:rPr lang="en-US" dirty="0" smtClean="0"/>
            </a:br>
            <a:r>
              <a:rPr lang="en-US" dirty="0" smtClean="0"/>
              <a:t>Pre-training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122" name="Text Placeholder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Training</a:t>
            </a:r>
            <a:endParaRPr lang="en-US" dirty="0"/>
          </a:p>
        </p:txBody>
      </p:sp>
      <p:sp>
        <p:nvSpPr>
          <p:cNvPr id="188" name="Content Placeholder 2"/>
          <p:cNvSpPr txBox="1">
            <a:spLocks/>
          </p:cNvSpPr>
          <p:nvPr/>
        </p:nvSpPr>
        <p:spPr>
          <a:xfrm>
            <a:off x="549275" y="1560945"/>
            <a:ext cx="8042276" cy="144087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837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63650" indent="-295275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622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Idea #2: (Two Steps)</a:t>
            </a:r>
          </a:p>
          <a:p>
            <a:pPr lvl="1"/>
            <a:r>
              <a:rPr lang="en-US" b="1" dirty="0" smtClean="0"/>
              <a:t>Train </a:t>
            </a:r>
            <a:r>
              <a:rPr lang="en-US" b="1" dirty="0"/>
              <a:t>each </a:t>
            </a:r>
            <a:r>
              <a:rPr lang="en-US" b="1" dirty="0" smtClean="0"/>
              <a:t>level </a:t>
            </a:r>
            <a:r>
              <a:rPr lang="en-US" dirty="0" smtClean="0"/>
              <a:t>of </a:t>
            </a:r>
            <a:r>
              <a:rPr lang="en-US" dirty="0"/>
              <a:t>the model in a </a:t>
            </a:r>
            <a:r>
              <a:rPr lang="en-US" b="1" dirty="0"/>
              <a:t>greedy</a:t>
            </a:r>
            <a:r>
              <a:rPr lang="en-US" dirty="0"/>
              <a:t> </a:t>
            </a:r>
            <a:r>
              <a:rPr lang="en-US" dirty="0" smtClean="0"/>
              <a:t>way</a:t>
            </a:r>
          </a:p>
          <a:p>
            <a:pPr lvl="1"/>
            <a:r>
              <a:rPr lang="en-US" dirty="0" smtClean="0"/>
              <a:t>Then use our </a:t>
            </a:r>
            <a:r>
              <a:rPr lang="en-US" b="1" dirty="0" smtClean="0"/>
              <a:t>original idea</a:t>
            </a:r>
          </a:p>
        </p:txBody>
      </p:sp>
      <p:sp>
        <p:nvSpPr>
          <p:cNvPr id="189" name="Content Placeholder 2"/>
          <p:cNvSpPr txBox="1">
            <a:spLocks/>
          </p:cNvSpPr>
          <p:nvPr/>
        </p:nvSpPr>
        <p:spPr>
          <a:xfrm>
            <a:off x="547461" y="1562505"/>
            <a:ext cx="8042276" cy="1440873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837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63650" indent="-295275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622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b="1" dirty="0" smtClean="0"/>
          </a:p>
        </p:txBody>
      </p:sp>
      <p:sp>
        <p:nvSpPr>
          <p:cNvPr id="64" name="Connector 63"/>
          <p:cNvSpPr/>
          <p:nvPr/>
        </p:nvSpPr>
        <p:spPr>
          <a:xfrm>
            <a:off x="3033291" y="5825518"/>
            <a:ext cx="450150" cy="45015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65" name="Connector 64"/>
          <p:cNvSpPr/>
          <p:nvPr/>
        </p:nvSpPr>
        <p:spPr>
          <a:xfrm>
            <a:off x="3525122" y="4757107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66" name="Connector 65"/>
          <p:cNvSpPr/>
          <p:nvPr/>
        </p:nvSpPr>
        <p:spPr>
          <a:xfrm>
            <a:off x="3866902" y="5825518"/>
            <a:ext cx="450150" cy="45015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67" name="Connector 66"/>
          <p:cNvSpPr/>
          <p:nvPr/>
        </p:nvSpPr>
        <p:spPr>
          <a:xfrm>
            <a:off x="4783875" y="5825518"/>
            <a:ext cx="450150" cy="45015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3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68" name="Connector 67"/>
          <p:cNvSpPr/>
          <p:nvPr/>
        </p:nvSpPr>
        <p:spPr>
          <a:xfrm>
            <a:off x="6159333" y="5825518"/>
            <a:ext cx="450150" cy="45015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1000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M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69" name="Connector 68"/>
          <p:cNvSpPr/>
          <p:nvPr/>
        </p:nvSpPr>
        <p:spPr>
          <a:xfrm>
            <a:off x="4275372" y="4757107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70" name="Connector 69"/>
          <p:cNvSpPr/>
          <p:nvPr/>
        </p:nvSpPr>
        <p:spPr>
          <a:xfrm>
            <a:off x="5575805" y="4757107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n-US" sz="1000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D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71" name="TextBox 70"/>
          <p:cNvSpPr txBox="1">
            <a:spLocks noChangeArrowheads="1"/>
          </p:cNvSpPr>
          <p:nvPr/>
        </p:nvSpPr>
        <p:spPr bwMode="auto">
          <a:xfrm>
            <a:off x="5025621" y="4810270"/>
            <a:ext cx="29176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b="1" dirty="0"/>
              <a:t>…</a:t>
            </a:r>
          </a:p>
        </p:txBody>
      </p:sp>
      <p:sp>
        <p:nvSpPr>
          <p:cNvPr id="72" name="TextBox 71"/>
          <p:cNvSpPr txBox="1">
            <a:spLocks noChangeArrowheads="1"/>
          </p:cNvSpPr>
          <p:nvPr/>
        </p:nvSpPr>
        <p:spPr bwMode="auto">
          <a:xfrm>
            <a:off x="5575805" y="5878681"/>
            <a:ext cx="29176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b="1"/>
              <a:t>…</a:t>
            </a:r>
          </a:p>
        </p:txBody>
      </p:sp>
      <p:cxnSp>
        <p:nvCxnSpPr>
          <p:cNvPr id="73" name="Straight Connector 72"/>
          <p:cNvCxnSpPr>
            <a:stCxn id="65" idx="4"/>
            <a:endCxn id="64" idx="0"/>
          </p:cNvCxnSpPr>
          <p:nvPr/>
        </p:nvCxnSpPr>
        <p:spPr>
          <a:xfrm rot="5400000">
            <a:off x="3195151" y="5270472"/>
            <a:ext cx="618261" cy="49183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>
            <a:stCxn id="65" idx="4"/>
            <a:endCxn id="66" idx="0"/>
          </p:cNvCxnSpPr>
          <p:nvPr/>
        </p:nvCxnSpPr>
        <p:spPr>
          <a:xfrm rot="16200000" flipH="1">
            <a:off x="3611956" y="5345497"/>
            <a:ext cx="618261" cy="34178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65" idx="4"/>
            <a:endCxn id="67" idx="0"/>
          </p:cNvCxnSpPr>
          <p:nvPr/>
        </p:nvCxnSpPr>
        <p:spPr>
          <a:xfrm rot="16200000" flipH="1">
            <a:off x="4070442" y="4887011"/>
            <a:ext cx="618261" cy="125875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>
            <a:stCxn id="65" idx="4"/>
            <a:endCxn id="68" idx="0"/>
          </p:cNvCxnSpPr>
          <p:nvPr/>
        </p:nvCxnSpPr>
        <p:spPr>
          <a:xfrm rot="16200000" flipH="1">
            <a:off x="4758172" y="4199282"/>
            <a:ext cx="618261" cy="263421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>
            <a:stCxn id="69" idx="4"/>
            <a:endCxn id="66" idx="0"/>
          </p:cNvCxnSpPr>
          <p:nvPr/>
        </p:nvCxnSpPr>
        <p:spPr>
          <a:xfrm rot="5400000">
            <a:off x="3987081" y="5312153"/>
            <a:ext cx="618261" cy="408469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>
            <a:stCxn id="69" idx="4"/>
            <a:endCxn id="67" idx="0"/>
          </p:cNvCxnSpPr>
          <p:nvPr/>
        </p:nvCxnSpPr>
        <p:spPr>
          <a:xfrm rot="16200000" flipH="1">
            <a:off x="4445567" y="5262136"/>
            <a:ext cx="618261" cy="50850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>
            <a:stCxn id="69" idx="4"/>
            <a:endCxn id="68" idx="0"/>
          </p:cNvCxnSpPr>
          <p:nvPr/>
        </p:nvCxnSpPr>
        <p:spPr>
          <a:xfrm rot="16200000" flipH="1">
            <a:off x="5133297" y="4574407"/>
            <a:ext cx="618261" cy="188396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>
            <a:stCxn id="70" idx="4"/>
            <a:endCxn id="64" idx="0"/>
          </p:cNvCxnSpPr>
          <p:nvPr/>
        </p:nvCxnSpPr>
        <p:spPr>
          <a:xfrm rot="5400000">
            <a:off x="4220492" y="4245130"/>
            <a:ext cx="618261" cy="2542514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>
            <a:stCxn id="69" idx="4"/>
            <a:endCxn id="64" idx="0"/>
          </p:cNvCxnSpPr>
          <p:nvPr/>
        </p:nvCxnSpPr>
        <p:spPr>
          <a:xfrm rot="5400000">
            <a:off x="3570276" y="4895347"/>
            <a:ext cx="618261" cy="124208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>
            <a:stCxn id="70" idx="4"/>
            <a:endCxn id="66" idx="0"/>
          </p:cNvCxnSpPr>
          <p:nvPr/>
        </p:nvCxnSpPr>
        <p:spPr>
          <a:xfrm rot="5400000">
            <a:off x="4637298" y="4661936"/>
            <a:ext cx="618261" cy="170890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>
            <a:stCxn id="70" idx="4"/>
            <a:endCxn id="67" idx="0"/>
          </p:cNvCxnSpPr>
          <p:nvPr/>
        </p:nvCxnSpPr>
        <p:spPr>
          <a:xfrm rot="5400000">
            <a:off x="5095784" y="5120422"/>
            <a:ext cx="618261" cy="79193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>
            <a:stCxn id="70" idx="4"/>
            <a:endCxn id="68" idx="0"/>
          </p:cNvCxnSpPr>
          <p:nvPr/>
        </p:nvCxnSpPr>
        <p:spPr>
          <a:xfrm rot="16200000" flipH="1">
            <a:off x="5783513" y="5224623"/>
            <a:ext cx="618261" cy="583528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75"/>
          <p:cNvSpPr txBox="1">
            <a:spLocks noChangeArrowheads="1"/>
          </p:cNvSpPr>
          <p:nvPr/>
        </p:nvSpPr>
        <p:spPr bwMode="auto">
          <a:xfrm>
            <a:off x="2283041" y="5950560"/>
            <a:ext cx="70856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/>
              <a:t>Input</a:t>
            </a:r>
          </a:p>
        </p:txBody>
      </p:sp>
      <p:sp>
        <p:nvSpPr>
          <p:cNvPr id="86" name="TextBox 76"/>
          <p:cNvSpPr txBox="1">
            <a:spLocks noChangeArrowheads="1"/>
          </p:cNvSpPr>
          <p:nvPr/>
        </p:nvSpPr>
        <p:spPr bwMode="auto">
          <a:xfrm>
            <a:off x="2274705" y="4882148"/>
            <a:ext cx="11253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dirty="0"/>
              <a:t>Hidden </a:t>
            </a:r>
            <a:r>
              <a:rPr lang="en-US" sz="1000" dirty="0" smtClean="0"/>
              <a:t>Layer 1</a:t>
            </a:r>
            <a:endParaRPr lang="en-US" sz="1000" dirty="0"/>
          </a:p>
        </p:txBody>
      </p:sp>
      <p:sp>
        <p:nvSpPr>
          <p:cNvPr id="87" name="Connector 86"/>
          <p:cNvSpPr/>
          <p:nvPr/>
        </p:nvSpPr>
        <p:spPr>
          <a:xfrm>
            <a:off x="3533458" y="3700384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b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88" name="Connector 87"/>
          <p:cNvSpPr/>
          <p:nvPr/>
        </p:nvSpPr>
        <p:spPr>
          <a:xfrm>
            <a:off x="4283708" y="3700384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b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89" name="Connector 88"/>
          <p:cNvSpPr/>
          <p:nvPr/>
        </p:nvSpPr>
        <p:spPr>
          <a:xfrm>
            <a:off x="5565185" y="3700384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b</a:t>
            </a:r>
            <a:r>
              <a:rPr lang="en-US" sz="1000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E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90" name="TextBox 89"/>
          <p:cNvSpPr txBox="1">
            <a:spLocks noChangeArrowheads="1"/>
          </p:cNvSpPr>
          <p:nvPr/>
        </p:nvSpPr>
        <p:spPr bwMode="auto">
          <a:xfrm>
            <a:off x="5033957" y="3753547"/>
            <a:ext cx="29176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b="1" dirty="0"/>
              <a:t>…</a:t>
            </a:r>
          </a:p>
        </p:txBody>
      </p:sp>
      <p:cxnSp>
        <p:nvCxnSpPr>
          <p:cNvPr id="91" name="Straight Connector 90"/>
          <p:cNvCxnSpPr>
            <a:stCxn id="87" idx="4"/>
            <a:endCxn id="65" idx="0"/>
          </p:cNvCxnSpPr>
          <p:nvPr/>
        </p:nvCxnSpPr>
        <p:spPr>
          <a:xfrm flipH="1">
            <a:off x="3750197" y="4150534"/>
            <a:ext cx="8336" cy="606573"/>
          </a:xfrm>
          <a:prstGeom prst="line">
            <a:avLst/>
          </a:prstGeom>
          <a:ln>
            <a:solidFill>
              <a:srgbClr val="000000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>
            <a:stCxn id="87" idx="4"/>
            <a:endCxn id="69" idx="0"/>
          </p:cNvCxnSpPr>
          <p:nvPr/>
        </p:nvCxnSpPr>
        <p:spPr>
          <a:xfrm>
            <a:off x="3758533" y="4150534"/>
            <a:ext cx="741914" cy="606573"/>
          </a:xfrm>
          <a:prstGeom prst="line">
            <a:avLst/>
          </a:prstGeom>
          <a:ln>
            <a:solidFill>
              <a:srgbClr val="000000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>
            <a:stCxn id="87" idx="4"/>
            <a:endCxn id="70" idx="0"/>
          </p:cNvCxnSpPr>
          <p:nvPr/>
        </p:nvCxnSpPr>
        <p:spPr>
          <a:xfrm>
            <a:off x="3758533" y="4150534"/>
            <a:ext cx="2042347" cy="606573"/>
          </a:xfrm>
          <a:prstGeom prst="line">
            <a:avLst/>
          </a:prstGeom>
          <a:ln>
            <a:solidFill>
              <a:srgbClr val="000000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>
            <a:stCxn id="88" idx="4"/>
            <a:endCxn id="69" idx="0"/>
          </p:cNvCxnSpPr>
          <p:nvPr/>
        </p:nvCxnSpPr>
        <p:spPr>
          <a:xfrm flipH="1">
            <a:off x="4500447" y="4150534"/>
            <a:ext cx="8336" cy="606573"/>
          </a:xfrm>
          <a:prstGeom prst="line">
            <a:avLst/>
          </a:prstGeom>
          <a:ln>
            <a:solidFill>
              <a:srgbClr val="000000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>
            <a:stCxn id="88" idx="4"/>
            <a:endCxn id="70" idx="0"/>
          </p:cNvCxnSpPr>
          <p:nvPr/>
        </p:nvCxnSpPr>
        <p:spPr>
          <a:xfrm>
            <a:off x="4508783" y="4150534"/>
            <a:ext cx="1292097" cy="606573"/>
          </a:xfrm>
          <a:prstGeom prst="line">
            <a:avLst/>
          </a:prstGeom>
          <a:ln>
            <a:solidFill>
              <a:srgbClr val="000000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>
            <a:stCxn id="89" idx="4"/>
            <a:endCxn id="65" idx="0"/>
          </p:cNvCxnSpPr>
          <p:nvPr/>
        </p:nvCxnSpPr>
        <p:spPr>
          <a:xfrm flipH="1">
            <a:off x="3750197" y="4150534"/>
            <a:ext cx="2040063" cy="606573"/>
          </a:xfrm>
          <a:prstGeom prst="line">
            <a:avLst/>
          </a:prstGeom>
          <a:ln>
            <a:solidFill>
              <a:srgbClr val="000000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>
            <a:stCxn id="88" idx="4"/>
            <a:endCxn id="65" idx="0"/>
          </p:cNvCxnSpPr>
          <p:nvPr/>
        </p:nvCxnSpPr>
        <p:spPr>
          <a:xfrm flipH="1">
            <a:off x="3750197" y="4150534"/>
            <a:ext cx="758586" cy="606573"/>
          </a:xfrm>
          <a:prstGeom prst="line">
            <a:avLst/>
          </a:prstGeom>
          <a:ln>
            <a:solidFill>
              <a:srgbClr val="000000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>
            <a:stCxn id="89" idx="4"/>
            <a:endCxn id="69" idx="0"/>
          </p:cNvCxnSpPr>
          <p:nvPr/>
        </p:nvCxnSpPr>
        <p:spPr>
          <a:xfrm flipH="1">
            <a:off x="4500447" y="4150534"/>
            <a:ext cx="1289813" cy="606573"/>
          </a:xfrm>
          <a:prstGeom prst="line">
            <a:avLst/>
          </a:prstGeom>
          <a:ln>
            <a:solidFill>
              <a:srgbClr val="000000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>
            <a:stCxn id="89" idx="4"/>
            <a:endCxn id="70" idx="0"/>
          </p:cNvCxnSpPr>
          <p:nvPr/>
        </p:nvCxnSpPr>
        <p:spPr>
          <a:xfrm>
            <a:off x="5790260" y="4150534"/>
            <a:ext cx="10620" cy="606573"/>
          </a:xfrm>
          <a:prstGeom prst="line">
            <a:avLst/>
          </a:prstGeom>
          <a:ln>
            <a:solidFill>
              <a:srgbClr val="000000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0" name="TextBox 76"/>
          <p:cNvSpPr txBox="1">
            <a:spLocks noChangeArrowheads="1"/>
          </p:cNvSpPr>
          <p:nvPr/>
        </p:nvSpPr>
        <p:spPr bwMode="auto">
          <a:xfrm>
            <a:off x="2283041" y="3825425"/>
            <a:ext cx="11253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dirty="0"/>
              <a:t>Hidden </a:t>
            </a:r>
            <a:r>
              <a:rPr lang="en-US" sz="1000" dirty="0" smtClean="0"/>
              <a:t>Layer 2</a:t>
            </a:r>
            <a:endParaRPr lang="en-US" sz="1000" dirty="0"/>
          </a:p>
        </p:txBody>
      </p:sp>
      <p:sp>
        <p:nvSpPr>
          <p:cNvPr id="101" name="Connector 100"/>
          <p:cNvSpPr/>
          <p:nvPr/>
        </p:nvSpPr>
        <p:spPr>
          <a:xfrm>
            <a:off x="3523055" y="2643661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c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02" name="Connector 101"/>
          <p:cNvSpPr/>
          <p:nvPr/>
        </p:nvSpPr>
        <p:spPr>
          <a:xfrm>
            <a:off x="4615085" y="1775316"/>
            <a:ext cx="450150" cy="450150"/>
          </a:xfrm>
          <a:prstGeom prst="flowChartConnector">
            <a:avLst/>
          </a:prstGeom>
          <a:solidFill>
            <a:srgbClr val="E0D925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y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03" name="Connector 102"/>
          <p:cNvSpPr/>
          <p:nvPr/>
        </p:nvSpPr>
        <p:spPr>
          <a:xfrm>
            <a:off x="4273305" y="2643661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c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04" name="Connector 103"/>
          <p:cNvSpPr/>
          <p:nvPr/>
        </p:nvSpPr>
        <p:spPr>
          <a:xfrm>
            <a:off x="5554782" y="2643661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c</a:t>
            </a:r>
            <a:r>
              <a:rPr lang="en-US" sz="1000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F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05" name="TextBox 104"/>
          <p:cNvSpPr txBox="1">
            <a:spLocks noChangeArrowheads="1"/>
          </p:cNvSpPr>
          <p:nvPr/>
        </p:nvSpPr>
        <p:spPr bwMode="auto">
          <a:xfrm>
            <a:off x="5023554" y="2696824"/>
            <a:ext cx="29176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b="1" dirty="0"/>
              <a:t>…</a:t>
            </a:r>
          </a:p>
        </p:txBody>
      </p:sp>
      <p:cxnSp>
        <p:nvCxnSpPr>
          <p:cNvPr id="106" name="Straight Connector 105"/>
          <p:cNvCxnSpPr>
            <a:stCxn id="101" idx="4"/>
          </p:cNvCxnSpPr>
          <p:nvPr/>
        </p:nvCxnSpPr>
        <p:spPr>
          <a:xfrm flipH="1">
            <a:off x="3739794" y="3093811"/>
            <a:ext cx="8336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>
            <a:stCxn id="101" idx="4"/>
          </p:cNvCxnSpPr>
          <p:nvPr/>
        </p:nvCxnSpPr>
        <p:spPr>
          <a:xfrm>
            <a:off x="3748130" y="3093811"/>
            <a:ext cx="741914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>
            <a:stCxn id="101" idx="4"/>
          </p:cNvCxnSpPr>
          <p:nvPr/>
        </p:nvCxnSpPr>
        <p:spPr>
          <a:xfrm>
            <a:off x="3748130" y="3093811"/>
            <a:ext cx="2042347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>
            <a:stCxn id="103" idx="4"/>
          </p:cNvCxnSpPr>
          <p:nvPr/>
        </p:nvCxnSpPr>
        <p:spPr>
          <a:xfrm flipH="1">
            <a:off x="4490044" y="3093811"/>
            <a:ext cx="8336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>
            <a:stCxn id="103" idx="4"/>
          </p:cNvCxnSpPr>
          <p:nvPr/>
        </p:nvCxnSpPr>
        <p:spPr>
          <a:xfrm>
            <a:off x="4498380" y="3093811"/>
            <a:ext cx="1292097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>
            <a:stCxn id="104" idx="4"/>
          </p:cNvCxnSpPr>
          <p:nvPr/>
        </p:nvCxnSpPr>
        <p:spPr>
          <a:xfrm flipH="1">
            <a:off x="3739794" y="3093811"/>
            <a:ext cx="2040063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>
            <a:stCxn id="103" idx="4"/>
          </p:cNvCxnSpPr>
          <p:nvPr/>
        </p:nvCxnSpPr>
        <p:spPr>
          <a:xfrm flipH="1">
            <a:off x="3739794" y="3093811"/>
            <a:ext cx="758586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>
            <a:stCxn id="104" idx="4"/>
          </p:cNvCxnSpPr>
          <p:nvPr/>
        </p:nvCxnSpPr>
        <p:spPr>
          <a:xfrm flipH="1">
            <a:off x="4490044" y="3093811"/>
            <a:ext cx="1289813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>
            <a:stCxn id="104" idx="4"/>
          </p:cNvCxnSpPr>
          <p:nvPr/>
        </p:nvCxnSpPr>
        <p:spPr>
          <a:xfrm>
            <a:off x="5779857" y="3093811"/>
            <a:ext cx="10620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>
            <a:stCxn id="102" idx="4"/>
          </p:cNvCxnSpPr>
          <p:nvPr/>
        </p:nvCxnSpPr>
        <p:spPr>
          <a:xfrm rot="5400000">
            <a:off x="4085048" y="1888548"/>
            <a:ext cx="418195" cy="109203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>
            <a:stCxn id="102" idx="4"/>
          </p:cNvCxnSpPr>
          <p:nvPr/>
        </p:nvCxnSpPr>
        <p:spPr>
          <a:xfrm rot="5400000">
            <a:off x="4460173" y="2263673"/>
            <a:ext cx="418195" cy="34178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>
            <a:stCxn id="102" idx="4"/>
          </p:cNvCxnSpPr>
          <p:nvPr/>
        </p:nvCxnSpPr>
        <p:spPr>
          <a:xfrm rot="16200000" flipH="1">
            <a:off x="5110389" y="1955237"/>
            <a:ext cx="418195" cy="95865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8" name="TextBox 74"/>
          <p:cNvSpPr txBox="1">
            <a:spLocks noChangeArrowheads="1"/>
          </p:cNvSpPr>
          <p:nvPr/>
        </p:nvSpPr>
        <p:spPr bwMode="auto">
          <a:xfrm>
            <a:off x="2512995" y="1878127"/>
            <a:ext cx="70856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000" dirty="0"/>
              <a:t>Output</a:t>
            </a:r>
          </a:p>
        </p:txBody>
      </p:sp>
      <p:sp>
        <p:nvSpPr>
          <p:cNvPr id="119" name="TextBox 76"/>
          <p:cNvSpPr txBox="1">
            <a:spLocks noChangeArrowheads="1"/>
          </p:cNvSpPr>
          <p:nvPr/>
        </p:nvSpPr>
        <p:spPr bwMode="auto">
          <a:xfrm>
            <a:off x="2272638" y="2768702"/>
            <a:ext cx="11253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dirty="0"/>
              <a:t>Hidden </a:t>
            </a:r>
            <a:r>
              <a:rPr lang="en-US" sz="1000" dirty="0" smtClean="0"/>
              <a:t>Layer 3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6298742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Comparison on MNIST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7955310"/>
              </p:ext>
            </p:extLst>
          </p:nvPr>
        </p:nvGraphicFramePr>
        <p:xfrm>
          <a:off x="457200" y="2943895"/>
          <a:ext cx="8229600" cy="37775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Training</a:t>
            </a:r>
            <a:endParaRPr lang="en-US" dirty="0"/>
          </a:p>
        </p:txBody>
      </p:sp>
      <p:sp>
        <p:nvSpPr>
          <p:cNvPr id="7" name="Content Placeholder 6"/>
          <p:cNvSpPr txBox="1">
            <a:spLocks/>
          </p:cNvSpPr>
          <p:nvPr/>
        </p:nvSpPr>
        <p:spPr>
          <a:xfrm>
            <a:off x="1447472" y="1600201"/>
            <a:ext cx="7239327" cy="149938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Results from </a:t>
            </a:r>
            <a:r>
              <a:rPr lang="en-US" dirty="0" err="1" smtClean="0"/>
              <a:t>Bengio</a:t>
            </a:r>
            <a:r>
              <a:rPr lang="en-US" dirty="0" smtClean="0"/>
              <a:t> et al. (2006) on </a:t>
            </a:r>
            <a:br>
              <a:rPr lang="en-US" dirty="0" smtClean="0"/>
            </a:br>
            <a:r>
              <a:rPr lang="en-US" dirty="0" smtClean="0"/>
              <a:t>MNIST </a:t>
            </a:r>
            <a:r>
              <a:rPr lang="en-US" dirty="0"/>
              <a:t>digit classification </a:t>
            </a:r>
            <a:r>
              <a:rPr lang="en-US" dirty="0" smtClean="0"/>
              <a:t>task</a:t>
            </a:r>
          </a:p>
          <a:p>
            <a:r>
              <a:rPr lang="en-US" dirty="0" smtClean="0"/>
              <a:t>Percent error (lower is better)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48680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Comparison on MNIST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3844794"/>
              </p:ext>
            </p:extLst>
          </p:nvPr>
        </p:nvGraphicFramePr>
        <p:xfrm>
          <a:off x="457200" y="2943895"/>
          <a:ext cx="8229600" cy="37775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Training</a:t>
            </a:r>
            <a:endParaRPr lang="en-US" dirty="0"/>
          </a:p>
        </p:txBody>
      </p:sp>
      <p:sp>
        <p:nvSpPr>
          <p:cNvPr id="7" name="Content Placeholder 6"/>
          <p:cNvSpPr txBox="1">
            <a:spLocks/>
          </p:cNvSpPr>
          <p:nvPr/>
        </p:nvSpPr>
        <p:spPr>
          <a:xfrm>
            <a:off x="1447472" y="1600201"/>
            <a:ext cx="7239327" cy="149938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Results from </a:t>
            </a:r>
            <a:r>
              <a:rPr lang="en-US" dirty="0" err="1" smtClean="0"/>
              <a:t>Bengio</a:t>
            </a:r>
            <a:r>
              <a:rPr lang="en-US" dirty="0" smtClean="0"/>
              <a:t> et al. (2006) on </a:t>
            </a:r>
            <a:br>
              <a:rPr lang="en-US" dirty="0" smtClean="0"/>
            </a:br>
            <a:r>
              <a:rPr lang="en-US" dirty="0" smtClean="0"/>
              <a:t>MNIST </a:t>
            </a:r>
            <a:r>
              <a:rPr lang="en-US" dirty="0"/>
              <a:t>digit classification </a:t>
            </a:r>
            <a:r>
              <a:rPr lang="en-US" dirty="0" smtClean="0"/>
              <a:t>task</a:t>
            </a:r>
          </a:p>
          <a:p>
            <a:r>
              <a:rPr lang="en-US" dirty="0" smtClean="0"/>
              <a:t>Percent error (lower is better)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98907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Idea #3: Unsupervised</a:t>
            </a:r>
            <a:br>
              <a:rPr lang="en-US" dirty="0" smtClean="0"/>
            </a:br>
            <a:r>
              <a:rPr lang="en-US" dirty="0" smtClean="0"/>
              <a:t>Pre-training</a:t>
            </a:r>
            <a:endParaRPr lang="en-US" sz="2400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549275" y="3174992"/>
            <a:ext cx="8042276" cy="3273851"/>
          </a:xfrm>
        </p:spPr>
        <p:txBody>
          <a:bodyPr>
            <a:normAutofit fontScale="700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Unsupervised Pre-training</a:t>
            </a:r>
          </a:p>
          <a:p>
            <a:pPr marL="793750" lvl="1" indent="-457200"/>
            <a:r>
              <a:rPr lang="en-US" dirty="0" smtClean="0"/>
              <a:t>Use </a:t>
            </a:r>
            <a:r>
              <a:rPr lang="en-US" b="1" dirty="0"/>
              <a:t>unlabeled</a:t>
            </a:r>
            <a:r>
              <a:rPr lang="en-US" dirty="0"/>
              <a:t> data</a:t>
            </a:r>
          </a:p>
          <a:p>
            <a:pPr marL="793750" lvl="1" indent="-457200"/>
            <a:r>
              <a:rPr lang="en-US" dirty="0" smtClean="0"/>
              <a:t>Work bottom-up</a:t>
            </a:r>
          </a:p>
          <a:p>
            <a:pPr marL="1076325" lvl="2" indent="-457200"/>
            <a:r>
              <a:rPr lang="en-US" dirty="0" smtClean="0"/>
              <a:t>Train hidden layer 1. Then fix its parameters.</a:t>
            </a:r>
          </a:p>
          <a:p>
            <a:pPr marL="1076325" lvl="2" indent="-457200"/>
            <a:r>
              <a:rPr lang="en-US" dirty="0" smtClean="0"/>
              <a:t>Train hidden layer 2. Then fix its parameters.</a:t>
            </a:r>
          </a:p>
          <a:p>
            <a:pPr marL="1076325" lvl="2" indent="-457200"/>
            <a:r>
              <a:rPr lang="en-US" dirty="0" smtClean="0"/>
              <a:t>…</a:t>
            </a:r>
          </a:p>
          <a:p>
            <a:pPr marL="1076325" lvl="2" indent="-457200"/>
            <a:r>
              <a:rPr lang="en-US" dirty="0" smtClean="0"/>
              <a:t>Train hidden layer n. Then fix its parameters.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Supervised Fine-tuning</a:t>
            </a:r>
          </a:p>
          <a:p>
            <a:pPr marL="793750" lvl="1" indent="-457200"/>
            <a:r>
              <a:rPr lang="en-US" dirty="0" smtClean="0"/>
              <a:t>Use </a:t>
            </a:r>
            <a:r>
              <a:rPr lang="en-US" b="1" dirty="0" smtClean="0"/>
              <a:t>labeled </a:t>
            </a:r>
            <a:r>
              <a:rPr lang="en-US" dirty="0" smtClean="0"/>
              <a:t>data to train following “Idea #1”</a:t>
            </a:r>
          </a:p>
          <a:p>
            <a:pPr marL="793750" lvl="1" indent="-457200"/>
            <a:r>
              <a:rPr lang="en-US" dirty="0" smtClean="0"/>
              <a:t>Refine the features by </a:t>
            </a:r>
            <a:r>
              <a:rPr lang="en-US" dirty="0" err="1" smtClean="0"/>
              <a:t>backpropagation</a:t>
            </a:r>
            <a:r>
              <a:rPr lang="en-US" dirty="0" smtClean="0"/>
              <a:t> so that they become tuned to the end-task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Training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549275" y="1560945"/>
            <a:ext cx="8042276" cy="144087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837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63650" indent="-295275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622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Idea #3: (Two Steps)</a:t>
            </a:r>
          </a:p>
          <a:p>
            <a:pPr lvl="1"/>
            <a:r>
              <a:rPr lang="en-US" dirty="0"/>
              <a:t>Use our original idea, but </a:t>
            </a:r>
            <a:r>
              <a:rPr lang="en-US" b="1" dirty="0" smtClean="0"/>
              <a:t>pick a better starting point</a:t>
            </a:r>
            <a:endParaRPr lang="en-US" b="1" dirty="0"/>
          </a:p>
          <a:p>
            <a:pPr lvl="1"/>
            <a:r>
              <a:rPr lang="en-US" b="1" dirty="0"/>
              <a:t>Train each </a:t>
            </a:r>
            <a:r>
              <a:rPr lang="en-US" b="1" dirty="0" smtClean="0"/>
              <a:t>level </a:t>
            </a:r>
            <a:r>
              <a:rPr lang="en-US" dirty="0" smtClean="0"/>
              <a:t>of </a:t>
            </a:r>
            <a:r>
              <a:rPr lang="en-US" dirty="0"/>
              <a:t>the model in a </a:t>
            </a:r>
            <a:r>
              <a:rPr lang="en-US" b="1" dirty="0"/>
              <a:t>greedy</a:t>
            </a:r>
            <a:r>
              <a:rPr lang="en-US" dirty="0"/>
              <a:t> </a:t>
            </a:r>
            <a:r>
              <a:rPr lang="en-US" dirty="0" smtClean="0"/>
              <a:t>way</a:t>
            </a:r>
          </a:p>
        </p:txBody>
      </p:sp>
    </p:spTree>
    <p:extLst>
      <p:ext uri="{BB962C8B-B14F-4D97-AF65-F5344CB8AC3E}">
        <p14:creationId xmlns:p14="http://schemas.microsoft.com/office/powerpoint/2010/main" val="4259372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solution:</a:t>
            </a:r>
            <a:br>
              <a:rPr lang="en-US" dirty="0" smtClean="0"/>
            </a:br>
            <a:r>
              <a:rPr lang="en-US" i="1" dirty="0" smtClean="0"/>
              <a:t>Unsupervised pre-training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5" name="Connector 4"/>
          <p:cNvSpPr/>
          <p:nvPr/>
        </p:nvSpPr>
        <p:spPr>
          <a:xfrm>
            <a:off x="5266152" y="5710068"/>
            <a:ext cx="450150" cy="45015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6" name="Connector 5"/>
          <p:cNvSpPr/>
          <p:nvPr/>
        </p:nvSpPr>
        <p:spPr>
          <a:xfrm>
            <a:off x="5757983" y="4641657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7" name="Connector 6"/>
          <p:cNvSpPr/>
          <p:nvPr/>
        </p:nvSpPr>
        <p:spPr>
          <a:xfrm>
            <a:off x="6099763" y="5710068"/>
            <a:ext cx="450150" cy="45015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8" name="Connector 7"/>
          <p:cNvSpPr/>
          <p:nvPr/>
        </p:nvSpPr>
        <p:spPr>
          <a:xfrm>
            <a:off x="7016736" y="5710068"/>
            <a:ext cx="450150" cy="45015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3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9" name="Connector 8"/>
          <p:cNvSpPr/>
          <p:nvPr/>
        </p:nvSpPr>
        <p:spPr>
          <a:xfrm>
            <a:off x="8392194" y="5710068"/>
            <a:ext cx="450150" cy="45015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900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M</a:t>
            </a:r>
            <a:endParaRPr lang="en-US" sz="9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0" name="Connector 9"/>
          <p:cNvSpPr/>
          <p:nvPr/>
        </p:nvSpPr>
        <p:spPr>
          <a:xfrm>
            <a:off x="6508233" y="4641657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1" name="Connector 10"/>
          <p:cNvSpPr/>
          <p:nvPr/>
        </p:nvSpPr>
        <p:spPr>
          <a:xfrm>
            <a:off x="7808666" y="4641657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n-US" sz="1000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D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7258482" y="4694820"/>
            <a:ext cx="29176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b="1" dirty="0"/>
              <a:t>…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7808666" y="5763231"/>
            <a:ext cx="29176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b="1"/>
              <a:t>…</a:t>
            </a:r>
          </a:p>
        </p:txBody>
      </p:sp>
      <p:cxnSp>
        <p:nvCxnSpPr>
          <p:cNvPr id="14" name="Straight Connector 13"/>
          <p:cNvCxnSpPr>
            <a:stCxn id="6" idx="4"/>
            <a:endCxn id="5" idx="0"/>
          </p:cNvCxnSpPr>
          <p:nvPr/>
        </p:nvCxnSpPr>
        <p:spPr>
          <a:xfrm rot="5400000">
            <a:off x="5428012" y="5155022"/>
            <a:ext cx="618261" cy="49183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6" idx="4"/>
            <a:endCxn id="7" idx="0"/>
          </p:cNvCxnSpPr>
          <p:nvPr/>
        </p:nvCxnSpPr>
        <p:spPr>
          <a:xfrm rot="16200000" flipH="1">
            <a:off x="5844817" y="5230047"/>
            <a:ext cx="618261" cy="34178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6" idx="4"/>
            <a:endCxn id="8" idx="0"/>
          </p:cNvCxnSpPr>
          <p:nvPr/>
        </p:nvCxnSpPr>
        <p:spPr>
          <a:xfrm rot="16200000" flipH="1">
            <a:off x="6303303" y="4771561"/>
            <a:ext cx="618261" cy="125875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6" idx="4"/>
            <a:endCxn id="9" idx="0"/>
          </p:cNvCxnSpPr>
          <p:nvPr/>
        </p:nvCxnSpPr>
        <p:spPr>
          <a:xfrm rot="16200000" flipH="1">
            <a:off x="6991033" y="4083832"/>
            <a:ext cx="618261" cy="263421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10" idx="4"/>
            <a:endCxn id="7" idx="0"/>
          </p:cNvCxnSpPr>
          <p:nvPr/>
        </p:nvCxnSpPr>
        <p:spPr>
          <a:xfrm rot="5400000">
            <a:off x="6219942" y="5196703"/>
            <a:ext cx="618261" cy="408469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10" idx="4"/>
            <a:endCxn id="8" idx="0"/>
          </p:cNvCxnSpPr>
          <p:nvPr/>
        </p:nvCxnSpPr>
        <p:spPr>
          <a:xfrm rot="16200000" flipH="1">
            <a:off x="6678428" y="5146686"/>
            <a:ext cx="618261" cy="50850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10" idx="4"/>
            <a:endCxn id="9" idx="0"/>
          </p:cNvCxnSpPr>
          <p:nvPr/>
        </p:nvCxnSpPr>
        <p:spPr>
          <a:xfrm rot="16200000" flipH="1">
            <a:off x="7366158" y="4458957"/>
            <a:ext cx="618261" cy="188396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11" idx="4"/>
            <a:endCxn id="5" idx="0"/>
          </p:cNvCxnSpPr>
          <p:nvPr/>
        </p:nvCxnSpPr>
        <p:spPr>
          <a:xfrm rot="5400000">
            <a:off x="6453353" y="4129680"/>
            <a:ext cx="618261" cy="2542514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10" idx="4"/>
            <a:endCxn id="5" idx="0"/>
          </p:cNvCxnSpPr>
          <p:nvPr/>
        </p:nvCxnSpPr>
        <p:spPr>
          <a:xfrm rot="5400000">
            <a:off x="5803137" y="4779897"/>
            <a:ext cx="618261" cy="124208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11" idx="4"/>
            <a:endCxn id="7" idx="0"/>
          </p:cNvCxnSpPr>
          <p:nvPr/>
        </p:nvCxnSpPr>
        <p:spPr>
          <a:xfrm rot="5400000">
            <a:off x="6870159" y="4546486"/>
            <a:ext cx="618261" cy="170890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1" idx="4"/>
            <a:endCxn id="8" idx="0"/>
          </p:cNvCxnSpPr>
          <p:nvPr/>
        </p:nvCxnSpPr>
        <p:spPr>
          <a:xfrm rot="5400000">
            <a:off x="7328645" y="5004972"/>
            <a:ext cx="618261" cy="79193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11" idx="4"/>
            <a:endCxn id="9" idx="0"/>
          </p:cNvCxnSpPr>
          <p:nvPr/>
        </p:nvCxnSpPr>
        <p:spPr>
          <a:xfrm rot="16200000" flipH="1">
            <a:off x="8016374" y="5109173"/>
            <a:ext cx="618261" cy="583528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75"/>
          <p:cNvSpPr txBox="1">
            <a:spLocks noChangeArrowheads="1"/>
          </p:cNvSpPr>
          <p:nvPr/>
        </p:nvSpPr>
        <p:spPr bwMode="auto">
          <a:xfrm>
            <a:off x="4515902" y="5835110"/>
            <a:ext cx="70856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/>
              <a:t>Input</a:t>
            </a:r>
          </a:p>
        </p:txBody>
      </p:sp>
      <p:sp>
        <p:nvSpPr>
          <p:cNvPr id="27" name="TextBox 76"/>
          <p:cNvSpPr txBox="1">
            <a:spLocks noChangeArrowheads="1"/>
          </p:cNvSpPr>
          <p:nvPr/>
        </p:nvSpPr>
        <p:spPr bwMode="auto">
          <a:xfrm>
            <a:off x="4507566" y="4766698"/>
            <a:ext cx="11253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dirty="0"/>
              <a:t>Hidden Layer</a:t>
            </a:r>
          </a:p>
        </p:txBody>
      </p:sp>
      <p:grpSp>
        <p:nvGrpSpPr>
          <p:cNvPr id="63" name="Group 62"/>
          <p:cNvGrpSpPr/>
          <p:nvPr/>
        </p:nvGrpSpPr>
        <p:grpSpPr>
          <a:xfrm>
            <a:off x="4691670" y="3773312"/>
            <a:ext cx="3285818" cy="868345"/>
            <a:chOff x="4691670" y="3773312"/>
            <a:chExt cx="3285818" cy="868345"/>
          </a:xfrm>
        </p:grpSpPr>
        <p:sp>
          <p:nvSpPr>
            <p:cNvPr id="43" name="Connector 42"/>
            <p:cNvSpPr/>
            <p:nvPr/>
          </p:nvSpPr>
          <p:spPr>
            <a:xfrm>
              <a:off x="6793760" y="3773312"/>
              <a:ext cx="450150" cy="450150"/>
            </a:xfrm>
            <a:prstGeom prst="flowChartConnector">
              <a:avLst/>
            </a:prstGeom>
            <a:solidFill>
              <a:srgbClr val="E0D925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y</a:t>
              </a:r>
              <a:endParaRPr lang="en-US" sz="10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cxnSp>
          <p:nvCxnSpPr>
            <p:cNvPr id="56" name="Straight Connector 55"/>
            <p:cNvCxnSpPr>
              <a:stCxn id="43" idx="4"/>
            </p:cNvCxnSpPr>
            <p:nvPr/>
          </p:nvCxnSpPr>
          <p:spPr>
            <a:xfrm rot="5400000">
              <a:off x="6263723" y="3886544"/>
              <a:ext cx="418195" cy="1092031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stCxn id="43" idx="4"/>
            </p:cNvCxnSpPr>
            <p:nvPr/>
          </p:nvCxnSpPr>
          <p:spPr>
            <a:xfrm rot="5400000">
              <a:off x="6638848" y="4261669"/>
              <a:ext cx="418195" cy="341781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>
              <a:stCxn id="43" idx="4"/>
            </p:cNvCxnSpPr>
            <p:nvPr/>
          </p:nvCxnSpPr>
          <p:spPr>
            <a:xfrm rot="16200000" flipH="1">
              <a:off x="7289064" y="3953233"/>
              <a:ext cx="418195" cy="958653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74"/>
            <p:cNvSpPr txBox="1">
              <a:spLocks noChangeArrowheads="1"/>
            </p:cNvSpPr>
            <p:nvPr/>
          </p:nvSpPr>
          <p:spPr bwMode="auto">
            <a:xfrm>
              <a:off x="4691670" y="3876123"/>
              <a:ext cx="708569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000" dirty="0"/>
                <a:t>Output</a:t>
              </a:r>
            </a:p>
          </p:txBody>
        </p:sp>
      </p:grpSp>
      <p:sp>
        <p:nvSpPr>
          <p:cNvPr id="35" name="Content Placeholder 2"/>
          <p:cNvSpPr txBox="1">
            <a:spLocks/>
          </p:cNvSpPr>
          <p:nvPr/>
        </p:nvSpPr>
        <p:spPr>
          <a:xfrm>
            <a:off x="549275" y="1600201"/>
            <a:ext cx="4322907" cy="4343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b="1" dirty="0" smtClean="0"/>
              <a:t>Unsupervised pre-training of the first layer: </a:t>
            </a:r>
          </a:p>
          <a:p>
            <a:r>
              <a:rPr lang="en-US" dirty="0" smtClean="0"/>
              <a:t>What should it predict?</a:t>
            </a:r>
          </a:p>
          <a:p>
            <a:r>
              <a:rPr lang="en-US" dirty="0" smtClean="0"/>
              <a:t>What else do we observe? </a:t>
            </a:r>
          </a:p>
          <a:p>
            <a:r>
              <a:rPr lang="en-US" b="1" dirty="0" smtClean="0"/>
              <a:t>The input!</a:t>
            </a:r>
          </a:p>
          <a:p>
            <a:endParaRPr lang="en-US" b="1" dirty="0" smtClean="0"/>
          </a:p>
          <a:p>
            <a:pPr marL="0" indent="0">
              <a:buFont typeface="Arial"/>
              <a:buNone/>
            </a:pPr>
            <a:r>
              <a:rPr lang="en-US" b="1" dirty="0" smtClean="0">
                <a:solidFill>
                  <a:schemeClr val="bg1"/>
                </a:solidFill>
              </a:rPr>
              <a:t>This topology defines an Auto-encoder.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3390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solution:</a:t>
            </a:r>
            <a:br>
              <a:rPr lang="en-US" dirty="0" smtClean="0"/>
            </a:br>
            <a:r>
              <a:rPr lang="en-US" i="1" dirty="0" smtClean="0"/>
              <a:t>Unsupervised pre-training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600201"/>
            <a:ext cx="4322907" cy="43434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 smtClean="0"/>
              <a:t>Unsupervised pre-training of the first layer: </a:t>
            </a:r>
          </a:p>
          <a:p>
            <a:r>
              <a:rPr lang="en-US" dirty="0" smtClean="0"/>
              <a:t>What </a:t>
            </a:r>
            <a:r>
              <a:rPr lang="en-US" dirty="0"/>
              <a:t>should </a:t>
            </a:r>
            <a:r>
              <a:rPr lang="en-US" dirty="0" smtClean="0"/>
              <a:t>it predict?</a:t>
            </a:r>
          </a:p>
          <a:p>
            <a:r>
              <a:rPr lang="en-US" dirty="0" smtClean="0"/>
              <a:t>What </a:t>
            </a:r>
            <a:r>
              <a:rPr lang="en-US" dirty="0"/>
              <a:t>else do we observe? </a:t>
            </a:r>
          </a:p>
          <a:p>
            <a:r>
              <a:rPr lang="en-US" b="1" dirty="0" smtClean="0"/>
              <a:t>The input!</a:t>
            </a:r>
          </a:p>
          <a:p>
            <a:endParaRPr lang="en-US" b="1" dirty="0"/>
          </a:p>
          <a:p>
            <a:pPr marL="0" indent="0">
              <a:buNone/>
            </a:pPr>
            <a:r>
              <a:rPr lang="en-US" b="1" dirty="0" smtClean="0"/>
              <a:t>This topology defines an Auto-encoder.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5" name="Connector 4"/>
          <p:cNvSpPr/>
          <p:nvPr/>
        </p:nvSpPr>
        <p:spPr>
          <a:xfrm>
            <a:off x="5266152" y="5710068"/>
            <a:ext cx="450150" cy="45015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6" name="Connector 5"/>
          <p:cNvSpPr/>
          <p:nvPr/>
        </p:nvSpPr>
        <p:spPr>
          <a:xfrm>
            <a:off x="5757983" y="4641657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7" name="Connector 6"/>
          <p:cNvSpPr/>
          <p:nvPr/>
        </p:nvSpPr>
        <p:spPr>
          <a:xfrm>
            <a:off x="6099763" y="5710068"/>
            <a:ext cx="450150" cy="45015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8" name="Connector 7"/>
          <p:cNvSpPr/>
          <p:nvPr/>
        </p:nvSpPr>
        <p:spPr>
          <a:xfrm>
            <a:off x="7016736" y="5710068"/>
            <a:ext cx="450150" cy="45015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3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9" name="Connector 8"/>
          <p:cNvSpPr/>
          <p:nvPr/>
        </p:nvSpPr>
        <p:spPr>
          <a:xfrm>
            <a:off x="8392194" y="5710068"/>
            <a:ext cx="450150" cy="45015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900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M</a:t>
            </a:r>
            <a:endParaRPr lang="en-US" sz="9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0" name="Connector 9"/>
          <p:cNvSpPr/>
          <p:nvPr/>
        </p:nvSpPr>
        <p:spPr>
          <a:xfrm>
            <a:off x="6508233" y="4641657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1" name="Connector 10"/>
          <p:cNvSpPr/>
          <p:nvPr/>
        </p:nvSpPr>
        <p:spPr>
          <a:xfrm>
            <a:off x="7808666" y="4641657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n-US" sz="1000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D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7258482" y="4694820"/>
            <a:ext cx="29176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b="1" dirty="0"/>
              <a:t>…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7808666" y="5763231"/>
            <a:ext cx="29176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b="1"/>
              <a:t>…</a:t>
            </a:r>
          </a:p>
        </p:txBody>
      </p:sp>
      <p:cxnSp>
        <p:nvCxnSpPr>
          <p:cNvPr id="14" name="Straight Connector 13"/>
          <p:cNvCxnSpPr>
            <a:stCxn id="6" idx="4"/>
            <a:endCxn id="5" idx="0"/>
          </p:cNvCxnSpPr>
          <p:nvPr/>
        </p:nvCxnSpPr>
        <p:spPr>
          <a:xfrm rot="5400000">
            <a:off x="5428012" y="5155022"/>
            <a:ext cx="618261" cy="49183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6" idx="4"/>
            <a:endCxn id="7" idx="0"/>
          </p:cNvCxnSpPr>
          <p:nvPr/>
        </p:nvCxnSpPr>
        <p:spPr>
          <a:xfrm rot="16200000" flipH="1">
            <a:off x="5844817" y="5230047"/>
            <a:ext cx="618261" cy="34178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6" idx="4"/>
            <a:endCxn id="8" idx="0"/>
          </p:cNvCxnSpPr>
          <p:nvPr/>
        </p:nvCxnSpPr>
        <p:spPr>
          <a:xfrm rot="16200000" flipH="1">
            <a:off x="6303303" y="4771561"/>
            <a:ext cx="618261" cy="125875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6" idx="4"/>
            <a:endCxn id="9" idx="0"/>
          </p:cNvCxnSpPr>
          <p:nvPr/>
        </p:nvCxnSpPr>
        <p:spPr>
          <a:xfrm rot="16200000" flipH="1">
            <a:off x="6991033" y="4083832"/>
            <a:ext cx="618261" cy="263421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10" idx="4"/>
            <a:endCxn id="7" idx="0"/>
          </p:cNvCxnSpPr>
          <p:nvPr/>
        </p:nvCxnSpPr>
        <p:spPr>
          <a:xfrm rot="5400000">
            <a:off x="6219942" y="5196703"/>
            <a:ext cx="618261" cy="408469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10" idx="4"/>
            <a:endCxn id="8" idx="0"/>
          </p:cNvCxnSpPr>
          <p:nvPr/>
        </p:nvCxnSpPr>
        <p:spPr>
          <a:xfrm rot="16200000" flipH="1">
            <a:off x="6678428" y="5146686"/>
            <a:ext cx="618261" cy="50850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10" idx="4"/>
            <a:endCxn id="9" idx="0"/>
          </p:cNvCxnSpPr>
          <p:nvPr/>
        </p:nvCxnSpPr>
        <p:spPr>
          <a:xfrm rot="16200000" flipH="1">
            <a:off x="7366158" y="4458957"/>
            <a:ext cx="618261" cy="188396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11" idx="4"/>
            <a:endCxn id="5" idx="0"/>
          </p:cNvCxnSpPr>
          <p:nvPr/>
        </p:nvCxnSpPr>
        <p:spPr>
          <a:xfrm rot="5400000">
            <a:off x="6453353" y="4129680"/>
            <a:ext cx="618261" cy="2542514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10" idx="4"/>
            <a:endCxn id="5" idx="0"/>
          </p:cNvCxnSpPr>
          <p:nvPr/>
        </p:nvCxnSpPr>
        <p:spPr>
          <a:xfrm rot="5400000">
            <a:off x="5803137" y="4779897"/>
            <a:ext cx="618261" cy="124208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11" idx="4"/>
            <a:endCxn id="7" idx="0"/>
          </p:cNvCxnSpPr>
          <p:nvPr/>
        </p:nvCxnSpPr>
        <p:spPr>
          <a:xfrm rot="5400000">
            <a:off x="6870159" y="4546486"/>
            <a:ext cx="618261" cy="170890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1" idx="4"/>
            <a:endCxn id="8" idx="0"/>
          </p:cNvCxnSpPr>
          <p:nvPr/>
        </p:nvCxnSpPr>
        <p:spPr>
          <a:xfrm rot="5400000">
            <a:off x="7328645" y="5004972"/>
            <a:ext cx="618261" cy="79193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11" idx="4"/>
            <a:endCxn id="9" idx="0"/>
          </p:cNvCxnSpPr>
          <p:nvPr/>
        </p:nvCxnSpPr>
        <p:spPr>
          <a:xfrm rot="16200000" flipH="1">
            <a:off x="8016374" y="5109173"/>
            <a:ext cx="618261" cy="583528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75"/>
          <p:cNvSpPr txBox="1">
            <a:spLocks noChangeArrowheads="1"/>
          </p:cNvSpPr>
          <p:nvPr/>
        </p:nvSpPr>
        <p:spPr bwMode="auto">
          <a:xfrm>
            <a:off x="4515902" y="5835110"/>
            <a:ext cx="70856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/>
              <a:t>Input</a:t>
            </a:r>
          </a:p>
        </p:txBody>
      </p:sp>
      <p:sp>
        <p:nvSpPr>
          <p:cNvPr id="27" name="TextBox 76"/>
          <p:cNvSpPr txBox="1">
            <a:spLocks noChangeArrowheads="1"/>
          </p:cNvSpPr>
          <p:nvPr/>
        </p:nvSpPr>
        <p:spPr bwMode="auto">
          <a:xfrm>
            <a:off x="4507566" y="4766698"/>
            <a:ext cx="11253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dirty="0"/>
              <a:t>Hidden Layer</a:t>
            </a:r>
          </a:p>
        </p:txBody>
      </p:sp>
      <p:sp>
        <p:nvSpPr>
          <p:cNvPr id="34" name="Connector 33"/>
          <p:cNvSpPr/>
          <p:nvPr/>
        </p:nvSpPr>
        <p:spPr>
          <a:xfrm>
            <a:off x="5266151" y="3569968"/>
            <a:ext cx="450150" cy="45015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5" name="Connector 34"/>
          <p:cNvSpPr/>
          <p:nvPr/>
        </p:nvSpPr>
        <p:spPr>
          <a:xfrm>
            <a:off x="6099762" y="3569968"/>
            <a:ext cx="450150" cy="45015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6" name="Connector 35"/>
          <p:cNvSpPr/>
          <p:nvPr/>
        </p:nvSpPr>
        <p:spPr>
          <a:xfrm>
            <a:off x="7016735" y="3569968"/>
            <a:ext cx="450150" cy="45015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3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7" name="Connector 36"/>
          <p:cNvSpPr/>
          <p:nvPr/>
        </p:nvSpPr>
        <p:spPr>
          <a:xfrm>
            <a:off x="8392193" y="3569968"/>
            <a:ext cx="450150" cy="45015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900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M</a:t>
            </a:r>
            <a:endParaRPr lang="en-US" sz="9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8" name="TextBox 37"/>
          <p:cNvSpPr txBox="1">
            <a:spLocks noChangeArrowheads="1"/>
          </p:cNvSpPr>
          <p:nvPr/>
        </p:nvSpPr>
        <p:spPr bwMode="auto">
          <a:xfrm>
            <a:off x="7808665" y="3623131"/>
            <a:ext cx="29176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b="1"/>
              <a:t>…</a:t>
            </a:r>
          </a:p>
        </p:txBody>
      </p:sp>
      <p:sp>
        <p:nvSpPr>
          <p:cNvPr id="39" name="TextBox 75"/>
          <p:cNvSpPr txBox="1">
            <a:spLocks noChangeArrowheads="1"/>
          </p:cNvSpPr>
          <p:nvPr/>
        </p:nvSpPr>
        <p:spPr bwMode="auto">
          <a:xfrm>
            <a:off x="4515901" y="3695010"/>
            <a:ext cx="70856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dirty="0" smtClean="0"/>
              <a:t>“Input”</a:t>
            </a:r>
            <a:endParaRPr lang="en-US" sz="1000" dirty="0"/>
          </a:p>
        </p:txBody>
      </p:sp>
      <p:cxnSp>
        <p:nvCxnSpPr>
          <p:cNvPr id="40" name="Straight Connector 39"/>
          <p:cNvCxnSpPr>
            <a:stCxn id="34" idx="4"/>
          </p:cNvCxnSpPr>
          <p:nvPr/>
        </p:nvCxnSpPr>
        <p:spPr>
          <a:xfrm>
            <a:off x="5491226" y="4020118"/>
            <a:ext cx="491831" cy="621539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34" idx="4"/>
          </p:cNvCxnSpPr>
          <p:nvPr/>
        </p:nvCxnSpPr>
        <p:spPr>
          <a:xfrm>
            <a:off x="5491226" y="4020118"/>
            <a:ext cx="1242081" cy="621539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34" idx="4"/>
          </p:cNvCxnSpPr>
          <p:nvPr/>
        </p:nvCxnSpPr>
        <p:spPr>
          <a:xfrm>
            <a:off x="5491226" y="4020118"/>
            <a:ext cx="2542514" cy="621539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stCxn id="35" idx="4"/>
          </p:cNvCxnSpPr>
          <p:nvPr/>
        </p:nvCxnSpPr>
        <p:spPr>
          <a:xfrm>
            <a:off x="6324837" y="4020118"/>
            <a:ext cx="408470" cy="621539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35" idx="4"/>
          </p:cNvCxnSpPr>
          <p:nvPr/>
        </p:nvCxnSpPr>
        <p:spPr>
          <a:xfrm>
            <a:off x="6324837" y="4020118"/>
            <a:ext cx="1708903" cy="621539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>
            <a:stCxn id="36" idx="4"/>
          </p:cNvCxnSpPr>
          <p:nvPr/>
        </p:nvCxnSpPr>
        <p:spPr>
          <a:xfrm flipH="1">
            <a:off x="5983058" y="4020118"/>
            <a:ext cx="1258752" cy="621539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>
            <a:stCxn id="35" idx="4"/>
          </p:cNvCxnSpPr>
          <p:nvPr/>
        </p:nvCxnSpPr>
        <p:spPr>
          <a:xfrm flipH="1">
            <a:off x="5983057" y="4020118"/>
            <a:ext cx="341780" cy="621539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stCxn id="36" idx="4"/>
          </p:cNvCxnSpPr>
          <p:nvPr/>
        </p:nvCxnSpPr>
        <p:spPr>
          <a:xfrm flipH="1">
            <a:off x="6733308" y="4020118"/>
            <a:ext cx="508502" cy="621539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>
            <a:stCxn id="36" idx="4"/>
          </p:cNvCxnSpPr>
          <p:nvPr/>
        </p:nvCxnSpPr>
        <p:spPr>
          <a:xfrm>
            <a:off x="7241810" y="4020118"/>
            <a:ext cx="791930" cy="621539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37" idx="4"/>
          </p:cNvCxnSpPr>
          <p:nvPr/>
        </p:nvCxnSpPr>
        <p:spPr>
          <a:xfrm flipH="1">
            <a:off x="5999730" y="4020118"/>
            <a:ext cx="2617538" cy="621539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>
            <a:stCxn id="37" idx="4"/>
          </p:cNvCxnSpPr>
          <p:nvPr/>
        </p:nvCxnSpPr>
        <p:spPr>
          <a:xfrm flipH="1">
            <a:off x="6749980" y="4020118"/>
            <a:ext cx="1867288" cy="621539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>
            <a:stCxn id="37" idx="4"/>
          </p:cNvCxnSpPr>
          <p:nvPr/>
        </p:nvCxnSpPr>
        <p:spPr>
          <a:xfrm flipH="1">
            <a:off x="8050412" y="4020118"/>
            <a:ext cx="566856" cy="621539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5" name="Group 64"/>
          <p:cNvGrpSpPr/>
          <p:nvPr/>
        </p:nvGrpSpPr>
        <p:grpSpPr>
          <a:xfrm>
            <a:off x="5374383" y="3604480"/>
            <a:ext cx="3491033" cy="348314"/>
            <a:chOff x="5440527" y="5832145"/>
            <a:chExt cx="3491033" cy="348314"/>
          </a:xfrm>
        </p:grpSpPr>
        <p:sp>
          <p:nvSpPr>
            <p:cNvPr id="66" name="TextBox 75"/>
            <p:cNvSpPr txBox="1">
              <a:spLocks noChangeArrowheads="1"/>
            </p:cNvSpPr>
            <p:nvPr/>
          </p:nvSpPr>
          <p:spPr bwMode="auto">
            <a:xfrm>
              <a:off x="5440527" y="5833634"/>
              <a:ext cx="358944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dirty="0" smtClean="0"/>
                <a:t>’</a:t>
              </a:r>
              <a:endParaRPr lang="en-US" sz="1600" dirty="0"/>
            </a:p>
          </p:txBody>
        </p:sp>
        <p:sp>
          <p:nvSpPr>
            <p:cNvPr id="67" name="TextBox 75"/>
            <p:cNvSpPr txBox="1">
              <a:spLocks noChangeArrowheads="1"/>
            </p:cNvSpPr>
            <p:nvPr/>
          </p:nvSpPr>
          <p:spPr bwMode="auto">
            <a:xfrm>
              <a:off x="6288437" y="5832145"/>
              <a:ext cx="358944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dirty="0" smtClean="0"/>
                <a:t>’</a:t>
              </a:r>
              <a:endParaRPr lang="en-US" sz="1600" dirty="0"/>
            </a:p>
          </p:txBody>
        </p:sp>
        <p:sp>
          <p:nvSpPr>
            <p:cNvPr id="68" name="TextBox 75"/>
            <p:cNvSpPr txBox="1">
              <a:spLocks noChangeArrowheads="1"/>
            </p:cNvSpPr>
            <p:nvPr/>
          </p:nvSpPr>
          <p:spPr bwMode="auto">
            <a:xfrm>
              <a:off x="7196620" y="5841905"/>
              <a:ext cx="358944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dirty="0" smtClean="0"/>
                <a:t>’</a:t>
              </a:r>
              <a:endParaRPr lang="en-US" sz="1600" dirty="0"/>
            </a:p>
          </p:txBody>
        </p:sp>
        <p:sp>
          <p:nvSpPr>
            <p:cNvPr id="69" name="TextBox 75"/>
            <p:cNvSpPr txBox="1">
              <a:spLocks noChangeArrowheads="1"/>
            </p:cNvSpPr>
            <p:nvPr/>
          </p:nvSpPr>
          <p:spPr bwMode="auto">
            <a:xfrm>
              <a:off x="8572616" y="5840498"/>
              <a:ext cx="358944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dirty="0" smtClean="0"/>
                <a:t>’</a:t>
              </a:r>
              <a:endParaRPr 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27632132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Auto-Encoders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600201"/>
            <a:ext cx="8042276" cy="175952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smtClean="0"/>
              <a:t>Key idea: Encourage z to give small reconstruction error:</a:t>
            </a:r>
          </a:p>
          <a:p>
            <a:pPr lvl="1"/>
            <a:r>
              <a:rPr lang="en-US" dirty="0" smtClean="0"/>
              <a:t>x’ is the </a:t>
            </a:r>
            <a:r>
              <a:rPr lang="en-US" i="1" dirty="0" smtClean="0"/>
              <a:t>reconstruction</a:t>
            </a:r>
            <a:r>
              <a:rPr lang="en-US" dirty="0" smtClean="0"/>
              <a:t> of x</a:t>
            </a:r>
            <a:endParaRPr lang="en-US" i="1" dirty="0" smtClean="0"/>
          </a:p>
          <a:p>
            <a:pPr lvl="1"/>
            <a:r>
              <a:rPr lang="en-US" dirty="0" smtClean="0"/>
              <a:t>Loss = || x – DECODER(ENCODER(x)) ||</a:t>
            </a:r>
            <a:r>
              <a:rPr lang="en-US" baseline="30000" dirty="0" smtClean="0"/>
              <a:t>2</a:t>
            </a:r>
          </a:p>
          <a:p>
            <a:pPr lvl="1"/>
            <a:r>
              <a:rPr lang="en-US" dirty="0" smtClean="0"/>
              <a:t>Train with the same </a:t>
            </a:r>
            <a:r>
              <a:rPr lang="en-US" dirty="0" err="1" smtClean="0"/>
              <a:t>backpropagation</a:t>
            </a:r>
            <a:r>
              <a:rPr lang="en-US" dirty="0" smtClean="0"/>
              <a:t> algorithm for 2-layer Neural Networks with </a:t>
            </a:r>
            <a:r>
              <a:rPr lang="en-US" dirty="0" err="1" smtClean="0"/>
              <a:t>x</a:t>
            </a:r>
            <a:r>
              <a:rPr lang="en-US" baseline="-25000" dirty="0" err="1" smtClean="0"/>
              <a:t>m</a:t>
            </a:r>
            <a:r>
              <a:rPr lang="en-US" dirty="0" smtClean="0"/>
              <a:t> as both input and output.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5" name="Connector 4"/>
          <p:cNvSpPr/>
          <p:nvPr/>
        </p:nvSpPr>
        <p:spPr>
          <a:xfrm>
            <a:off x="5266152" y="5710068"/>
            <a:ext cx="450150" cy="45015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6" name="Connector 5"/>
          <p:cNvSpPr/>
          <p:nvPr/>
        </p:nvSpPr>
        <p:spPr>
          <a:xfrm>
            <a:off x="5757983" y="4641657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7" name="Connector 6"/>
          <p:cNvSpPr/>
          <p:nvPr/>
        </p:nvSpPr>
        <p:spPr>
          <a:xfrm>
            <a:off x="6099763" y="5710068"/>
            <a:ext cx="450150" cy="45015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8" name="Connector 7"/>
          <p:cNvSpPr/>
          <p:nvPr/>
        </p:nvSpPr>
        <p:spPr>
          <a:xfrm>
            <a:off x="7016736" y="5710068"/>
            <a:ext cx="450150" cy="45015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3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9" name="Connector 8"/>
          <p:cNvSpPr/>
          <p:nvPr/>
        </p:nvSpPr>
        <p:spPr>
          <a:xfrm>
            <a:off x="8392194" y="5710068"/>
            <a:ext cx="450150" cy="45015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900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M</a:t>
            </a:r>
            <a:endParaRPr lang="en-US" sz="9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0" name="Connector 9"/>
          <p:cNvSpPr/>
          <p:nvPr/>
        </p:nvSpPr>
        <p:spPr>
          <a:xfrm>
            <a:off x="6508233" y="4641657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1" name="Connector 10"/>
          <p:cNvSpPr/>
          <p:nvPr/>
        </p:nvSpPr>
        <p:spPr>
          <a:xfrm>
            <a:off x="7808666" y="4641657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n-US" sz="1000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D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7258482" y="4694820"/>
            <a:ext cx="29176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b="1" dirty="0"/>
              <a:t>…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7808666" y="5763231"/>
            <a:ext cx="29176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b="1"/>
              <a:t>…</a:t>
            </a:r>
          </a:p>
        </p:txBody>
      </p:sp>
      <p:cxnSp>
        <p:nvCxnSpPr>
          <p:cNvPr id="14" name="Straight Connector 13"/>
          <p:cNvCxnSpPr>
            <a:stCxn id="6" idx="4"/>
            <a:endCxn id="5" idx="0"/>
          </p:cNvCxnSpPr>
          <p:nvPr/>
        </p:nvCxnSpPr>
        <p:spPr>
          <a:xfrm rot="5400000">
            <a:off x="5428012" y="5155022"/>
            <a:ext cx="618261" cy="49183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6" idx="4"/>
            <a:endCxn id="7" idx="0"/>
          </p:cNvCxnSpPr>
          <p:nvPr/>
        </p:nvCxnSpPr>
        <p:spPr>
          <a:xfrm rot="16200000" flipH="1">
            <a:off x="5844817" y="5230047"/>
            <a:ext cx="618261" cy="34178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6" idx="4"/>
            <a:endCxn id="8" idx="0"/>
          </p:cNvCxnSpPr>
          <p:nvPr/>
        </p:nvCxnSpPr>
        <p:spPr>
          <a:xfrm rot="16200000" flipH="1">
            <a:off x="6303303" y="4771561"/>
            <a:ext cx="618261" cy="125875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6" idx="4"/>
            <a:endCxn id="9" idx="0"/>
          </p:cNvCxnSpPr>
          <p:nvPr/>
        </p:nvCxnSpPr>
        <p:spPr>
          <a:xfrm rot="16200000" flipH="1">
            <a:off x="6991033" y="4083832"/>
            <a:ext cx="618261" cy="263421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10" idx="4"/>
            <a:endCxn id="7" idx="0"/>
          </p:cNvCxnSpPr>
          <p:nvPr/>
        </p:nvCxnSpPr>
        <p:spPr>
          <a:xfrm rot="5400000">
            <a:off x="6219942" y="5196703"/>
            <a:ext cx="618261" cy="408469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10" idx="4"/>
            <a:endCxn id="8" idx="0"/>
          </p:cNvCxnSpPr>
          <p:nvPr/>
        </p:nvCxnSpPr>
        <p:spPr>
          <a:xfrm rot="16200000" flipH="1">
            <a:off x="6678428" y="5146686"/>
            <a:ext cx="618261" cy="50850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10" idx="4"/>
            <a:endCxn id="9" idx="0"/>
          </p:cNvCxnSpPr>
          <p:nvPr/>
        </p:nvCxnSpPr>
        <p:spPr>
          <a:xfrm rot="16200000" flipH="1">
            <a:off x="7366158" y="4458957"/>
            <a:ext cx="618261" cy="188396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11" idx="4"/>
            <a:endCxn id="5" idx="0"/>
          </p:cNvCxnSpPr>
          <p:nvPr/>
        </p:nvCxnSpPr>
        <p:spPr>
          <a:xfrm rot="5400000">
            <a:off x="6453353" y="4129680"/>
            <a:ext cx="618261" cy="2542514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10" idx="4"/>
            <a:endCxn id="5" idx="0"/>
          </p:cNvCxnSpPr>
          <p:nvPr/>
        </p:nvCxnSpPr>
        <p:spPr>
          <a:xfrm rot="5400000">
            <a:off x="5803137" y="4779897"/>
            <a:ext cx="618261" cy="124208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11" idx="4"/>
            <a:endCxn id="7" idx="0"/>
          </p:cNvCxnSpPr>
          <p:nvPr/>
        </p:nvCxnSpPr>
        <p:spPr>
          <a:xfrm rot="5400000">
            <a:off x="6870159" y="4546486"/>
            <a:ext cx="618261" cy="170890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1" idx="4"/>
            <a:endCxn id="8" idx="0"/>
          </p:cNvCxnSpPr>
          <p:nvPr/>
        </p:nvCxnSpPr>
        <p:spPr>
          <a:xfrm rot="5400000">
            <a:off x="7328645" y="5004972"/>
            <a:ext cx="618261" cy="79193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11" idx="4"/>
            <a:endCxn id="9" idx="0"/>
          </p:cNvCxnSpPr>
          <p:nvPr/>
        </p:nvCxnSpPr>
        <p:spPr>
          <a:xfrm rot="16200000" flipH="1">
            <a:off x="8016374" y="5109173"/>
            <a:ext cx="618261" cy="583528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75"/>
          <p:cNvSpPr txBox="1">
            <a:spLocks noChangeArrowheads="1"/>
          </p:cNvSpPr>
          <p:nvPr/>
        </p:nvSpPr>
        <p:spPr bwMode="auto">
          <a:xfrm>
            <a:off x="4515902" y="5835110"/>
            <a:ext cx="70856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/>
              <a:t>Input</a:t>
            </a:r>
          </a:p>
        </p:txBody>
      </p:sp>
      <p:sp>
        <p:nvSpPr>
          <p:cNvPr id="27" name="TextBox 76"/>
          <p:cNvSpPr txBox="1">
            <a:spLocks noChangeArrowheads="1"/>
          </p:cNvSpPr>
          <p:nvPr/>
        </p:nvSpPr>
        <p:spPr bwMode="auto">
          <a:xfrm>
            <a:off x="4507566" y="4766698"/>
            <a:ext cx="11253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dirty="0"/>
              <a:t>Hidden Layer</a:t>
            </a:r>
          </a:p>
        </p:txBody>
      </p:sp>
      <p:sp>
        <p:nvSpPr>
          <p:cNvPr id="34" name="Connector 33"/>
          <p:cNvSpPr/>
          <p:nvPr/>
        </p:nvSpPr>
        <p:spPr>
          <a:xfrm>
            <a:off x="5266151" y="3569968"/>
            <a:ext cx="450150" cy="45015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5" name="Connector 34"/>
          <p:cNvSpPr/>
          <p:nvPr/>
        </p:nvSpPr>
        <p:spPr>
          <a:xfrm>
            <a:off x="6099762" y="3569968"/>
            <a:ext cx="450150" cy="45015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6" name="Connector 35"/>
          <p:cNvSpPr/>
          <p:nvPr/>
        </p:nvSpPr>
        <p:spPr>
          <a:xfrm>
            <a:off x="7016735" y="3569968"/>
            <a:ext cx="450150" cy="45015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3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7" name="Connector 36"/>
          <p:cNvSpPr/>
          <p:nvPr/>
        </p:nvSpPr>
        <p:spPr>
          <a:xfrm>
            <a:off x="8392193" y="3569968"/>
            <a:ext cx="450150" cy="45015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900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M</a:t>
            </a:r>
            <a:endParaRPr lang="en-US" sz="9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8" name="TextBox 37"/>
          <p:cNvSpPr txBox="1">
            <a:spLocks noChangeArrowheads="1"/>
          </p:cNvSpPr>
          <p:nvPr/>
        </p:nvSpPr>
        <p:spPr bwMode="auto">
          <a:xfrm>
            <a:off x="7808665" y="3623131"/>
            <a:ext cx="29176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b="1"/>
              <a:t>…</a:t>
            </a:r>
          </a:p>
        </p:txBody>
      </p:sp>
      <p:sp>
        <p:nvSpPr>
          <p:cNvPr id="39" name="TextBox 75"/>
          <p:cNvSpPr txBox="1">
            <a:spLocks noChangeArrowheads="1"/>
          </p:cNvSpPr>
          <p:nvPr/>
        </p:nvSpPr>
        <p:spPr bwMode="auto">
          <a:xfrm>
            <a:off x="4515901" y="3695010"/>
            <a:ext cx="70856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dirty="0" smtClean="0"/>
              <a:t>“Input”</a:t>
            </a:r>
            <a:endParaRPr lang="en-US" sz="1000" dirty="0"/>
          </a:p>
        </p:txBody>
      </p:sp>
      <p:cxnSp>
        <p:nvCxnSpPr>
          <p:cNvPr id="40" name="Straight Connector 39"/>
          <p:cNvCxnSpPr>
            <a:stCxn id="34" idx="4"/>
          </p:cNvCxnSpPr>
          <p:nvPr/>
        </p:nvCxnSpPr>
        <p:spPr>
          <a:xfrm>
            <a:off x="5491226" y="4020118"/>
            <a:ext cx="491831" cy="621539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34" idx="4"/>
          </p:cNvCxnSpPr>
          <p:nvPr/>
        </p:nvCxnSpPr>
        <p:spPr>
          <a:xfrm>
            <a:off x="5491226" y="4020118"/>
            <a:ext cx="1242081" cy="621539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34" idx="4"/>
          </p:cNvCxnSpPr>
          <p:nvPr/>
        </p:nvCxnSpPr>
        <p:spPr>
          <a:xfrm>
            <a:off x="5491226" y="4020118"/>
            <a:ext cx="2542514" cy="621539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stCxn id="35" idx="4"/>
          </p:cNvCxnSpPr>
          <p:nvPr/>
        </p:nvCxnSpPr>
        <p:spPr>
          <a:xfrm>
            <a:off x="6324837" y="4020118"/>
            <a:ext cx="408470" cy="621539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35" idx="4"/>
          </p:cNvCxnSpPr>
          <p:nvPr/>
        </p:nvCxnSpPr>
        <p:spPr>
          <a:xfrm>
            <a:off x="6324837" y="4020118"/>
            <a:ext cx="1708903" cy="621539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>
            <a:stCxn id="36" idx="4"/>
          </p:cNvCxnSpPr>
          <p:nvPr/>
        </p:nvCxnSpPr>
        <p:spPr>
          <a:xfrm flipH="1">
            <a:off x="5983058" y="4020118"/>
            <a:ext cx="1258752" cy="621539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>
            <a:stCxn id="35" idx="4"/>
          </p:cNvCxnSpPr>
          <p:nvPr/>
        </p:nvCxnSpPr>
        <p:spPr>
          <a:xfrm flipH="1">
            <a:off x="5983057" y="4020118"/>
            <a:ext cx="341780" cy="621539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stCxn id="36" idx="4"/>
          </p:cNvCxnSpPr>
          <p:nvPr/>
        </p:nvCxnSpPr>
        <p:spPr>
          <a:xfrm flipH="1">
            <a:off x="6733308" y="4020118"/>
            <a:ext cx="508502" cy="621539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>
            <a:stCxn id="36" idx="4"/>
          </p:cNvCxnSpPr>
          <p:nvPr/>
        </p:nvCxnSpPr>
        <p:spPr>
          <a:xfrm>
            <a:off x="7241810" y="4020118"/>
            <a:ext cx="791930" cy="621539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37" idx="4"/>
          </p:cNvCxnSpPr>
          <p:nvPr/>
        </p:nvCxnSpPr>
        <p:spPr>
          <a:xfrm flipH="1">
            <a:off x="5999730" y="4020118"/>
            <a:ext cx="2617538" cy="621539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>
            <a:stCxn id="37" idx="4"/>
          </p:cNvCxnSpPr>
          <p:nvPr/>
        </p:nvCxnSpPr>
        <p:spPr>
          <a:xfrm flipH="1">
            <a:off x="6749980" y="4020118"/>
            <a:ext cx="1867288" cy="621539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>
            <a:stCxn id="37" idx="4"/>
          </p:cNvCxnSpPr>
          <p:nvPr/>
        </p:nvCxnSpPr>
        <p:spPr>
          <a:xfrm flipH="1">
            <a:off x="8050412" y="4020118"/>
            <a:ext cx="566856" cy="621539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5" name="Group 64"/>
          <p:cNvGrpSpPr/>
          <p:nvPr/>
        </p:nvGrpSpPr>
        <p:grpSpPr>
          <a:xfrm>
            <a:off x="5374383" y="3604480"/>
            <a:ext cx="3491033" cy="348314"/>
            <a:chOff x="5440527" y="5832145"/>
            <a:chExt cx="3491033" cy="348314"/>
          </a:xfrm>
        </p:grpSpPr>
        <p:sp>
          <p:nvSpPr>
            <p:cNvPr id="66" name="TextBox 75"/>
            <p:cNvSpPr txBox="1">
              <a:spLocks noChangeArrowheads="1"/>
            </p:cNvSpPr>
            <p:nvPr/>
          </p:nvSpPr>
          <p:spPr bwMode="auto">
            <a:xfrm>
              <a:off x="5440527" y="5833634"/>
              <a:ext cx="358944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dirty="0" smtClean="0"/>
                <a:t>’</a:t>
              </a:r>
              <a:endParaRPr lang="en-US" sz="1600" dirty="0"/>
            </a:p>
          </p:txBody>
        </p:sp>
        <p:sp>
          <p:nvSpPr>
            <p:cNvPr id="67" name="TextBox 75"/>
            <p:cNvSpPr txBox="1">
              <a:spLocks noChangeArrowheads="1"/>
            </p:cNvSpPr>
            <p:nvPr/>
          </p:nvSpPr>
          <p:spPr bwMode="auto">
            <a:xfrm>
              <a:off x="6288437" y="5832145"/>
              <a:ext cx="358944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dirty="0" smtClean="0"/>
                <a:t>’</a:t>
              </a:r>
              <a:endParaRPr lang="en-US" sz="1600" dirty="0"/>
            </a:p>
          </p:txBody>
        </p:sp>
        <p:sp>
          <p:nvSpPr>
            <p:cNvPr id="68" name="TextBox 75"/>
            <p:cNvSpPr txBox="1">
              <a:spLocks noChangeArrowheads="1"/>
            </p:cNvSpPr>
            <p:nvPr/>
          </p:nvSpPr>
          <p:spPr bwMode="auto">
            <a:xfrm>
              <a:off x="7196620" y="5841905"/>
              <a:ext cx="358944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dirty="0" smtClean="0"/>
                <a:t>’</a:t>
              </a:r>
              <a:endParaRPr lang="en-US" sz="1600" dirty="0"/>
            </a:p>
          </p:txBody>
        </p:sp>
        <p:sp>
          <p:nvSpPr>
            <p:cNvPr id="69" name="TextBox 75"/>
            <p:cNvSpPr txBox="1">
              <a:spLocks noChangeArrowheads="1"/>
            </p:cNvSpPr>
            <p:nvPr/>
          </p:nvSpPr>
          <p:spPr bwMode="auto">
            <a:xfrm>
              <a:off x="8572616" y="5840498"/>
              <a:ext cx="358944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dirty="0" smtClean="0"/>
                <a:t>’</a:t>
              </a:r>
              <a:endParaRPr lang="en-US" sz="1600" dirty="0"/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0" y="6490857"/>
            <a:ext cx="4644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Slide adapted from Raman </a:t>
            </a:r>
            <a:r>
              <a:rPr lang="en-US" dirty="0" err="1" smtClean="0"/>
              <a:t>Arora</a:t>
            </a:r>
            <a:endParaRPr lang="en-US" dirty="0"/>
          </a:p>
        </p:txBody>
      </p:sp>
      <p:sp>
        <p:nvSpPr>
          <p:cNvPr id="52" name="Content Placeholder 2"/>
          <p:cNvSpPr txBox="1">
            <a:spLocks/>
          </p:cNvSpPr>
          <p:nvPr/>
        </p:nvSpPr>
        <p:spPr>
          <a:xfrm>
            <a:off x="828992" y="4020118"/>
            <a:ext cx="3581372" cy="6089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837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63650" indent="-295275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622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en-US" dirty="0" smtClean="0"/>
              <a:t>DECODER:  x’ = h(</a:t>
            </a:r>
            <a:r>
              <a:rPr lang="en-US" dirty="0" err="1" smtClean="0"/>
              <a:t>W’z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53" name="Content Placeholder 2"/>
          <p:cNvSpPr txBox="1">
            <a:spLocks/>
          </p:cNvSpPr>
          <p:nvPr/>
        </p:nvSpPr>
        <p:spPr>
          <a:xfrm>
            <a:off x="828992" y="5132841"/>
            <a:ext cx="3581372" cy="6089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837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63650" indent="-295275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622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en-US" dirty="0" smtClean="0"/>
              <a:t>ENCODER:  z = h(</a:t>
            </a:r>
            <a:r>
              <a:rPr lang="en-US" dirty="0" err="1" smtClean="0"/>
              <a:t>Wx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6740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solution:</a:t>
            </a:r>
            <a:br>
              <a:rPr lang="en-US" dirty="0" smtClean="0"/>
            </a:br>
            <a:r>
              <a:rPr lang="en-US" i="1" dirty="0" smtClean="0"/>
              <a:t>Unsupervised pre-training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600201"/>
            <a:ext cx="4322907" cy="43434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 smtClean="0"/>
              <a:t>Unsupervised pre-training</a:t>
            </a:r>
          </a:p>
          <a:p>
            <a:pPr marL="457200" indent="-457200"/>
            <a:r>
              <a:rPr lang="en-US" dirty="0" smtClean="0"/>
              <a:t>Work bottom-up</a:t>
            </a:r>
          </a:p>
          <a:p>
            <a:pPr marL="793750" lvl="1" indent="-457200"/>
            <a:r>
              <a:rPr lang="en-US" dirty="0" smtClean="0"/>
              <a:t>Train hidden layer 1. Then fix its parameters.</a:t>
            </a:r>
          </a:p>
          <a:p>
            <a:pPr marL="793750" lvl="1" indent="-457200"/>
            <a:r>
              <a:rPr lang="en-US" dirty="0" smtClean="0"/>
              <a:t>Train </a:t>
            </a:r>
            <a:r>
              <a:rPr lang="en-US" dirty="0"/>
              <a:t>hidden layer 2. Then fix its parameters.</a:t>
            </a:r>
          </a:p>
          <a:p>
            <a:pPr marL="793750" lvl="1" indent="-457200"/>
            <a:r>
              <a:rPr lang="en-US" dirty="0"/>
              <a:t>…</a:t>
            </a:r>
          </a:p>
          <a:p>
            <a:pPr marL="793750" lvl="1" indent="-457200"/>
            <a:r>
              <a:rPr lang="en-US" dirty="0"/>
              <a:t>Train hidden layer n. Then fix its parameters.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5" name="Connector 4"/>
          <p:cNvSpPr/>
          <p:nvPr/>
        </p:nvSpPr>
        <p:spPr>
          <a:xfrm>
            <a:off x="5266152" y="5710068"/>
            <a:ext cx="450150" cy="45015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6" name="Connector 5"/>
          <p:cNvSpPr/>
          <p:nvPr/>
        </p:nvSpPr>
        <p:spPr>
          <a:xfrm>
            <a:off x="5757983" y="4641657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7" name="Connector 6"/>
          <p:cNvSpPr/>
          <p:nvPr/>
        </p:nvSpPr>
        <p:spPr>
          <a:xfrm>
            <a:off x="6099763" y="5710068"/>
            <a:ext cx="450150" cy="45015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8" name="Connector 7"/>
          <p:cNvSpPr/>
          <p:nvPr/>
        </p:nvSpPr>
        <p:spPr>
          <a:xfrm>
            <a:off x="7016736" y="5710068"/>
            <a:ext cx="450150" cy="45015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3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9" name="Connector 8"/>
          <p:cNvSpPr/>
          <p:nvPr/>
        </p:nvSpPr>
        <p:spPr>
          <a:xfrm>
            <a:off x="8392194" y="5710068"/>
            <a:ext cx="450150" cy="45015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900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M</a:t>
            </a:r>
            <a:endParaRPr lang="en-US" sz="9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0" name="Connector 9"/>
          <p:cNvSpPr/>
          <p:nvPr/>
        </p:nvSpPr>
        <p:spPr>
          <a:xfrm>
            <a:off x="6508233" y="4641657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1" name="Connector 10"/>
          <p:cNvSpPr/>
          <p:nvPr/>
        </p:nvSpPr>
        <p:spPr>
          <a:xfrm>
            <a:off x="7808666" y="4641657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n-US" sz="1000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D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7258482" y="4694820"/>
            <a:ext cx="29176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b="1" dirty="0"/>
              <a:t>…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7808666" y="5763231"/>
            <a:ext cx="29176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b="1"/>
              <a:t>…</a:t>
            </a:r>
          </a:p>
        </p:txBody>
      </p:sp>
      <p:cxnSp>
        <p:nvCxnSpPr>
          <p:cNvPr id="14" name="Straight Connector 13"/>
          <p:cNvCxnSpPr>
            <a:stCxn id="6" idx="4"/>
            <a:endCxn id="5" idx="0"/>
          </p:cNvCxnSpPr>
          <p:nvPr/>
        </p:nvCxnSpPr>
        <p:spPr>
          <a:xfrm rot="5400000">
            <a:off x="5428012" y="5155022"/>
            <a:ext cx="618261" cy="49183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6" idx="4"/>
            <a:endCxn id="7" idx="0"/>
          </p:cNvCxnSpPr>
          <p:nvPr/>
        </p:nvCxnSpPr>
        <p:spPr>
          <a:xfrm rot="16200000" flipH="1">
            <a:off x="5844817" y="5230047"/>
            <a:ext cx="618261" cy="34178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6" idx="4"/>
            <a:endCxn id="8" idx="0"/>
          </p:cNvCxnSpPr>
          <p:nvPr/>
        </p:nvCxnSpPr>
        <p:spPr>
          <a:xfrm rot="16200000" flipH="1">
            <a:off x="6303303" y="4771561"/>
            <a:ext cx="618261" cy="125875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6" idx="4"/>
            <a:endCxn id="9" idx="0"/>
          </p:cNvCxnSpPr>
          <p:nvPr/>
        </p:nvCxnSpPr>
        <p:spPr>
          <a:xfrm rot="16200000" flipH="1">
            <a:off x="6991033" y="4083832"/>
            <a:ext cx="618261" cy="263421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10" idx="4"/>
            <a:endCxn id="7" idx="0"/>
          </p:cNvCxnSpPr>
          <p:nvPr/>
        </p:nvCxnSpPr>
        <p:spPr>
          <a:xfrm rot="5400000">
            <a:off x="6219942" y="5196703"/>
            <a:ext cx="618261" cy="408469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10" idx="4"/>
            <a:endCxn id="8" idx="0"/>
          </p:cNvCxnSpPr>
          <p:nvPr/>
        </p:nvCxnSpPr>
        <p:spPr>
          <a:xfrm rot="16200000" flipH="1">
            <a:off x="6678428" y="5146686"/>
            <a:ext cx="618261" cy="50850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10" idx="4"/>
            <a:endCxn id="9" idx="0"/>
          </p:cNvCxnSpPr>
          <p:nvPr/>
        </p:nvCxnSpPr>
        <p:spPr>
          <a:xfrm rot="16200000" flipH="1">
            <a:off x="7366158" y="4458957"/>
            <a:ext cx="618261" cy="188396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11" idx="4"/>
            <a:endCxn id="5" idx="0"/>
          </p:cNvCxnSpPr>
          <p:nvPr/>
        </p:nvCxnSpPr>
        <p:spPr>
          <a:xfrm rot="5400000">
            <a:off x="6453353" y="4129680"/>
            <a:ext cx="618261" cy="2542514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10" idx="4"/>
            <a:endCxn id="5" idx="0"/>
          </p:cNvCxnSpPr>
          <p:nvPr/>
        </p:nvCxnSpPr>
        <p:spPr>
          <a:xfrm rot="5400000">
            <a:off x="5803137" y="4779897"/>
            <a:ext cx="618261" cy="124208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11" idx="4"/>
            <a:endCxn id="7" idx="0"/>
          </p:cNvCxnSpPr>
          <p:nvPr/>
        </p:nvCxnSpPr>
        <p:spPr>
          <a:xfrm rot="5400000">
            <a:off x="6870159" y="4546486"/>
            <a:ext cx="618261" cy="170890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1" idx="4"/>
            <a:endCxn id="8" idx="0"/>
          </p:cNvCxnSpPr>
          <p:nvPr/>
        </p:nvCxnSpPr>
        <p:spPr>
          <a:xfrm rot="5400000">
            <a:off x="7328645" y="5004972"/>
            <a:ext cx="618261" cy="79193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11" idx="4"/>
            <a:endCxn id="9" idx="0"/>
          </p:cNvCxnSpPr>
          <p:nvPr/>
        </p:nvCxnSpPr>
        <p:spPr>
          <a:xfrm rot="16200000" flipH="1">
            <a:off x="8016374" y="5109173"/>
            <a:ext cx="618261" cy="583528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75"/>
          <p:cNvSpPr txBox="1">
            <a:spLocks noChangeArrowheads="1"/>
          </p:cNvSpPr>
          <p:nvPr/>
        </p:nvSpPr>
        <p:spPr bwMode="auto">
          <a:xfrm>
            <a:off x="4515902" y="5835110"/>
            <a:ext cx="70856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/>
              <a:t>Input</a:t>
            </a:r>
          </a:p>
        </p:txBody>
      </p:sp>
      <p:sp>
        <p:nvSpPr>
          <p:cNvPr id="27" name="TextBox 76"/>
          <p:cNvSpPr txBox="1">
            <a:spLocks noChangeArrowheads="1"/>
          </p:cNvSpPr>
          <p:nvPr/>
        </p:nvSpPr>
        <p:spPr bwMode="auto">
          <a:xfrm>
            <a:off x="4507566" y="4766698"/>
            <a:ext cx="11253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dirty="0"/>
              <a:t>Hidden </a:t>
            </a:r>
            <a:r>
              <a:rPr lang="en-US" sz="1000" dirty="0" smtClean="0"/>
              <a:t>Layer</a:t>
            </a:r>
            <a:endParaRPr lang="en-US" sz="1000" dirty="0"/>
          </a:p>
        </p:txBody>
      </p:sp>
      <p:sp>
        <p:nvSpPr>
          <p:cNvPr id="34" name="Connector 33"/>
          <p:cNvSpPr/>
          <p:nvPr/>
        </p:nvSpPr>
        <p:spPr>
          <a:xfrm>
            <a:off x="5266151" y="3569968"/>
            <a:ext cx="450150" cy="45015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5" name="Connector 34"/>
          <p:cNvSpPr/>
          <p:nvPr/>
        </p:nvSpPr>
        <p:spPr>
          <a:xfrm>
            <a:off x="6099762" y="3569968"/>
            <a:ext cx="450150" cy="45015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6" name="Connector 35"/>
          <p:cNvSpPr/>
          <p:nvPr/>
        </p:nvSpPr>
        <p:spPr>
          <a:xfrm>
            <a:off x="7016735" y="3569968"/>
            <a:ext cx="450150" cy="45015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3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7" name="Connector 36"/>
          <p:cNvSpPr/>
          <p:nvPr/>
        </p:nvSpPr>
        <p:spPr>
          <a:xfrm>
            <a:off x="8392193" y="3569968"/>
            <a:ext cx="450150" cy="45015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900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M</a:t>
            </a:r>
            <a:endParaRPr lang="en-US" sz="9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8" name="TextBox 37"/>
          <p:cNvSpPr txBox="1">
            <a:spLocks noChangeArrowheads="1"/>
          </p:cNvSpPr>
          <p:nvPr/>
        </p:nvSpPr>
        <p:spPr bwMode="auto">
          <a:xfrm>
            <a:off x="7808665" y="3623131"/>
            <a:ext cx="29176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b="1"/>
              <a:t>…</a:t>
            </a:r>
          </a:p>
        </p:txBody>
      </p:sp>
      <p:sp>
        <p:nvSpPr>
          <p:cNvPr id="39" name="TextBox 75"/>
          <p:cNvSpPr txBox="1">
            <a:spLocks noChangeArrowheads="1"/>
          </p:cNvSpPr>
          <p:nvPr/>
        </p:nvSpPr>
        <p:spPr bwMode="auto">
          <a:xfrm>
            <a:off x="4515901" y="3695010"/>
            <a:ext cx="70856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dirty="0" smtClean="0"/>
              <a:t>“Input”</a:t>
            </a:r>
            <a:endParaRPr lang="en-US" sz="1000" dirty="0"/>
          </a:p>
        </p:txBody>
      </p:sp>
      <p:cxnSp>
        <p:nvCxnSpPr>
          <p:cNvPr id="40" name="Straight Connector 39"/>
          <p:cNvCxnSpPr>
            <a:stCxn id="34" idx="4"/>
          </p:cNvCxnSpPr>
          <p:nvPr/>
        </p:nvCxnSpPr>
        <p:spPr>
          <a:xfrm>
            <a:off x="5491226" y="4020118"/>
            <a:ext cx="491831" cy="621539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34" idx="4"/>
          </p:cNvCxnSpPr>
          <p:nvPr/>
        </p:nvCxnSpPr>
        <p:spPr>
          <a:xfrm>
            <a:off x="5491226" y="4020118"/>
            <a:ext cx="1242081" cy="621539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34" idx="4"/>
          </p:cNvCxnSpPr>
          <p:nvPr/>
        </p:nvCxnSpPr>
        <p:spPr>
          <a:xfrm>
            <a:off x="5491226" y="4020118"/>
            <a:ext cx="2542514" cy="621539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stCxn id="35" idx="4"/>
          </p:cNvCxnSpPr>
          <p:nvPr/>
        </p:nvCxnSpPr>
        <p:spPr>
          <a:xfrm>
            <a:off x="6324837" y="4020118"/>
            <a:ext cx="408470" cy="621539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35" idx="4"/>
          </p:cNvCxnSpPr>
          <p:nvPr/>
        </p:nvCxnSpPr>
        <p:spPr>
          <a:xfrm>
            <a:off x="6324837" y="4020118"/>
            <a:ext cx="1708903" cy="621539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>
            <a:stCxn id="36" idx="4"/>
          </p:cNvCxnSpPr>
          <p:nvPr/>
        </p:nvCxnSpPr>
        <p:spPr>
          <a:xfrm flipH="1">
            <a:off x="5983058" y="4020118"/>
            <a:ext cx="1258752" cy="621539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>
            <a:stCxn id="35" idx="4"/>
          </p:cNvCxnSpPr>
          <p:nvPr/>
        </p:nvCxnSpPr>
        <p:spPr>
          <a:xfrm flipH="1">
            <a:off x="5983057" y="4020118"/>
            <a:ext cx="341780" cy="621539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stCxn id="36" idx="4"/>
          </p:cNvCxnSpPr>
          <p:nvPr/>
        </p:nvCxnSpPr>
        <p:spPr>
          <a:xfrm flipH="1">
            <a:off x="6733308" y="4020118"/>
            <a:ext cx="508502" cy="621539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>
            <a:stCxn id="36" idx="4"/>
          </p:cNvCxnSpPr>
          <p:nvPr/>
        </p:nvCxnSpPr>
        <p:spPr>
          <a:xfrm>
            <a:off x="7241810" y="4020118"/>
            <a:ext cx="791930" cy="621539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37" idx="4"/>
          </p:cNvCxnSpPr>
          <p:nvPr/>
        </p:nvCxnSpPr>
        <p:spPr>
          <a:xfrm flipH="1">
            <a:off x="5999730" y="4020118"/>
            <a:ext cx="2617538" cy="621539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>
            <a:stCxn id="37" idx="4"/>
          </p:cNvCxnSpPr>
          <p:nvPr/>
        </p:nvCxnSpPr>
        <p:spPr>
          <a:xfrm flipH="1">
            <a:off x="6749980" y="4020118"/>
            <a:ext cx="1867288" cy="621539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>
            <a:stCxn id="37" idx="4"/>
          </p:cNvCxnSpPr>
          <p:nvPr/>
        </p:nvCxnSpPr>
        <p:spPr>
          <a:xfrm flipH="1">
            <a:off x="8050412" y="4020118"/>
            <a:ext cx="566856" cy="621539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0" name="Group 49"/>
          <p:cNvGrpSpPr/>
          <p:nvPr/>
        </p:nvGrpSpPr>
        <p:grpSpPr>
          <a:xfrm>
            <a:off x="5374383" y="3604480"/>
            <a:ext cx="3491033" cy="348314"/>
            <a:chOff x="5440527" y="5832145"/>
            <a:chExt cx="3491033" cy="348314"/>
          </a:xfrm>
        </p:grpSpPr>
        <p:sp>
          <p:nvSpPr>
            <p:cNvPr id="51" name="TextBox 75"/>
            <p:cNvSpPr txBox="1">
              <a:spLocks noChangeArrowheads="1"/>
            </p:cNvSpPr>
            <p:nvPr/>
          </p:nvSpPr>
          <p:spPr bwMode="auto">
            <a:xfrm>
              <a:off x="5440527" y="5833634"/>
              <a:ext cx="358944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dirty="0" smtClean="0"/>
                <a:t>’</a:t>
              </a:r>
              <a:endParaRPr lang="en-US" sz="1600" dirty="0"/>
            </a:p>
          </p:txBody>
        </p:sp>
        <p:sp>
          <p:nvSpPr>
            <p:cNvPr id="52" name="TextBox 75"/>
            <p:cNvSpPr txBox="1">
              <a:spLocks noChangeArrowheads="1"/>
            </p:cNvSpPr>
            <p:nvPr/>
          </p:nvSpPr>
          <p:spPr bwMode="auto">
            <a:xfrm>
              <a:off x="6288437" y="5832145"/>
              <a:ext cx="358944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dirty="0" smtClean="0"/>
                <a:t>’</a:t>
              </a:r>
              <a:endParaRPr lang="en-US" sz="1600" dirty="0"/>
            </a:p>
          </p:txBody>
        </p:sp>
        <p:sp>
          <p:nvSpPr>
            <p:cNvPr id="53" name="TextBox 75"/>
            <p:cNvSpPr txBox="1">
              <a:spLocks noChangeArrowheads="1"/>
            </p:cNvSpPr>
            <p:nvPr/>
          </p:nvSpPr>
          <p:spPr bwMode="auto">
            <a:xfrm>
              <a:off x="7196620" y="5841905"/>
              <a:ext cx="358944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dirty="0" smtClean="0"/>
                <a:t>’</a:t>
              </a:r>
              <a:endParaRPr lang="en-US" sz="1600" dirty="0"/>
            </a:p>
          </p:txBody>
        </p:sp>
        <p:sp>
          <p:nvSpPr>
            <p:cNvPr id="54" name="TextBox 75"/>
            <p:cNvSpPr txBox="1">
              <a:spLocks noChangeArrowheads="1"/>
            </p:cNvSpPr>
            <p:nvPr/>
          </p:nvSpPr>
          <p:spPr bwMode="auto">
            <a:xfrm>
              <a:off x="8572616" y="5840498"/>
              <a:ext cx="358944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dirty="0" smtClean="0"/>
                <a:t>’</a:t>
              </a:r>
              <a:endParaRPr 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5975107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solution:</a:t>
            </a:r>
            <a:br>
              <a:rPr lang="en-US" dirty="0" smtClean="0"/>
            </a:br>
            <a:r>
              <a:rPr lang="en-US" i="1" dirty="0" smtClean="0"/>
              <a:t>Unsupervised pre-training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600201"/>
            <a:ext cx="4322907" cy="43434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/>
              <a:t>Unsupervised pre-training</a:t>
            </a:r>
          </a:p>
          <a:p>
            <a:pPr marL="457200" indent="-457200"/>
            <a:r>
              <a:rPr lang="en-US" dirty="0"/>
              <a:t>Work bottom-up</a:t>
            </a:r>
          </a:p>
          <a:p>
            <a:pPr marL="793750" lvl="1" indent="-457200"/>
            <a:r>
              <a:rPr lang="en-US" dirty="0"/>
              <a:t>Train hidden layer 1. Then fix its parameters.</a:t>
            </a:r>
          </a:p>
          <a:p>
            <a:pPr marL="793750" lvl="1" indent="-457200"/>
            <a:r>
              <a:rPr lang="en-US" dirty="0"/>
              <a:t>Train hidden layer 2. Then fix its parameters.</a:t>
            </a:r>
          </a:p>
          <a:p>
            <a:pPr marL="793750" lvl="1" indent="-457200"/>
            <a:r>
              <a:rPr lang="en-US" dirty="0"/>
              <a:t>…</a:t>
            </a:r>
          </a:p>
          <a:p>
            <a:pPr marL="793750" lvl="1" indent="-457200"/>
            <a:r>
              <a:rPr lang="en-US" dirty="0"/>
              <a:t>Train hidden layer n. Then fix its parameters.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5" name="Connector 4"/>
          <p:cNvSpPr/>
          <p:nvPr/>
        </p:nvSpPr>
        <p:spPr>
          <a:xfrm>
            <a:off x="5266152" y="5710068"/>
            <a:ext cx="450150" cy="450150"/>
          </a:xfrm>
          <a:prstGeom prst="flowChartConnector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6" name="Connector 5"/>
          <p:cNvSpPr/>
          <p:nvPr/>
        </p:nvSpPr>
        <p:spPr>
          <a:xfrm>
            <a:off x="5757983" y="4641657"/>
            <a:ext cx="450150" cy="450150"/>
          </a:xfrm>
          <a:prstGeom prst="flowChartConnector">
            <a:avLst/>
          </a:prstGeom>
          <a:solidFill>
            <a:schemeClr val="accent3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7" name="Connector 6"/>
          <p:cNvSpPr/>
          <p:nvPr/>
        </p:nvSpPr>
        <p:spPr>
          <a:xfrm>
            <a:off x="6099763" y="5710068"/>
            <a:ext cx="450150" cy="450150"/>
          </a:xfrm>
          <a:prstGeom prst="flowChartConnector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8" name="Connector 7"/>
          <p:cNvSpPr/>
          <p:nvPr/>
        </p:nvSpPr>
        <p:spPr>
          <a:xfrm>
            <a:off x="7016736" y="5710068"/>
            <a:ext cx="450150" cy="450150"/>
          </a:xfrm>
          <a:prstGeom prst="flowChartConnector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3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9" name="Connector 8"/>
          <p:cNvSpPr/>
          <p:nvPr/>
        </p:nvSpPr>
        <p:spPr>
          <a:xfrm>
            <a:off x="8392194" y="5710068"/>
            <a:ext cx="450150" cy="450150"/>
          </a:xfrm>
          <a:prstGeom prst="flowChartConnector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900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M</a:t>
            </a:r>
            <a:endParaRPr lang="en-US" sz="9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0" name="Connector 9"/>
          <p:cNvSpPr/>
          <p:nvPr/>
        </p:nvSpPr>
        <p:spPr>
          <a:xfrm>
            <a:off x="6508233" y="4641657"/>
            <a:ext cx="450150" cy="450150"/>
          </a:xfrm>
          <a:prstGeom prst="flowChartConnector">
            <a:avLst/>
          </a:prstGeom>
          <a:solidFill>
            <a:schemeClr val="accent3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1" name="Connector 10"/>
          <p:cNvSpPr/>
          <p:nvPr/>
        </p:nvSpPr>
        <p:spPr>
          <a:xfrm>
            <a:off x="7808666" y="4641657"/>
            <a:ext cx="450150" cy="450150"/>
          </a:xfrm>
          <a:prstGeom prst="flowChartConnector">
            <a:avLst/>
          </a:prstGeom>
          <a:solidFill>
            <a:schemeClr val="accent3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n-US" sz="1000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D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7258482" y="4694820"/>
            <a:ext cx="29176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b="1" dirty="0"/>
              <a:t>…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7808666" y="5763231"/>
            <a:ext cx="29176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b="1"/>
              <a:t>…</a:t>
            </a:r>
          </a:p>
        </p:txBody>
      </p:sp>
      <p:cxnSp>
        <p:nvCxnSpPr>
          <p:cNvPr id="14" name="Straight Connector 13"/>
          <p:cNvCxnSpPr>
            <a:stCxn id="6" idx="4"/>
            <a:endCxn id="5" idx="0"/>
          </p:cNvCxnSpPr>
          <p:nvPr/>
        </p:nvCxnSpPr>
        <p:spPr>
          <a:xfrm rot="5400000">
            <a:off x="5428012" y="5155022"/>
            <a:ext cx="618261" cy="4918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6" idx="4"/>
            <a:endCxn id="7" idx="0"/>
          </p:cNvCxnSpPr>
          <p:nvPr/>
        </p:nvCxnSpPr>
        <p:spPr>
          <a:xfrm rot="16200000" flipH="1">
            <a:off x="5844817" y="5230047"/>
            <a:ext cx="618261" cy="34178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6" idx="4"/>
            <a:endCxn id="8" idx="0"/>
          </p:cNvCxnSpPr>
          <p:nvPr/>
        </p:nvCxnSpPr>
        <p:spPr>
          <a:xfrm rot="16200000" flipH="1">
            <a:off x="6303303" y="4771561"/>
            <a:ext cx="618261" cy="1258753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6" idx="4"/>
            <a:endCxn id="9" idx="0"/>
          </p:cNvCxnSpPr>
          <p:nvPr/>
        </p:nvCxnSpPr>
        <p:spPr>
          <a:xfrm rot="16200000" flipH="1">
            <a:off x="6991033" y="4083832"/>
            <a:ext cx="618261" cy="263421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10" idx="4"/>
            <a:endCxn id="7" idx="0"/>
          </p:cNvCxnSpPr>
          <p:nvPr/>
        </p:nvCxnSpPr>
        <p:spPr>
          <a:xfrm rot="5400000">
            <a:off x="6219942" y="5196703"/>
            <a:ext cx="618261" cy="408469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10" idx="4"/>
            <a:endCxn id="8" idx="0"/>
          </p:cNvCxnSpPr>
          <p:nvPr/>
        </p:nvCxnSpPr>
        <p:spPr>
          <a:xfrm rot="16200000" flipH="1">
            <a:off x="6678428" y="5146686"/>
            <a:ext cx="618261" cy="508503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10" idx="4"/>
            <a:endCxn id="9" idx="0"/>
          </p:cNvCxnSpPr>
          <p:nvPr/>
        </p:nvCxnSpPr>
        <p:spPr>
          <a:xfrm rot="16200000" flipH="1">
            <a:off x="7366158" y="4458957"/>
            <a:ext cx="618261" cy="188396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11" idx="4"/>
            <a:endCxn id="5" idx="0"/>
          </p:cNvCxnSpPr>
          <p:nvPr/>
        </p:nvCxnSpPr>
        <p:spPr>
          <a:xfrm rot="5400000">
            <a:off x="6453353" y="4129680"/>
            <a:ext cx="618261" cy="254251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10" idx="4"/>
            <a:endCxn id="5" idx="0"/>
          </p:cNvCxnSpPr>
          <p:nvPr/>
        </p:nvCxnSpPr>
        <p:spPr>
          <a:xfrm rot="5400000">
            <a:off x="5803137" y="4779897"/>
            <a:ext cx="618261" cy="124208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11" idx="4"/>
            <a:endCxn id="7" idx="0"/>
          </p:cNvCxnSpPr>
          <p:nvPr/>
        </p:nvCxnSpPr>
        <p:spPr>
          <a:xfrm rot="5400000">
            <a:off x="6870159" y="4546486"/>
            <a:ext cx="618261" cy="1708903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1" idx="4"/>
            <a:endCxn id="8" idx="0"/>
          </p:cNvCxnSpPr>
          <p:nvPr/>
        </p:nvCxnSpPr>
        <p:spPr>
          <a:xfrm rot="5400000">
            <a:off x="7328645" y="5004972"/>
            <a:ext cx="618261" cy="7919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11" idx="4"/>
            <a:endCxn id="9" idx="0"/>
          </p:cNvCxnSpPr>
          <p:nvPr/>
        </p:nvCxnSpPr>
        <p:spPr>
          <a:xfrm rot="16200000" flipH="1">
            <a:off x="8016374" y="5109173"/>
            <a:ext cx="618261" cy="58352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75"/>
          <p:cNvSpPr txBox="1">
            <a:spLocks noChangeArrowheads="1"/>
          </p:cNvSpPr>
          <p:nvPr/>
        </p:nvSpPr>
        <p:spPr bwMode="auto">
          <a:xfrm>
            <a:off x="4515902" y="5835110"/>
            <a:ext cx="70856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/>
              <a:t>Input</a:t>
            </a:r>
          </a:p>
        </p:txBody>
      </p:sp>
      <p:sp>
        <p:nvSpPr>
          <p:cNvPr id="27" name="TextBox 76"/>
          <p:cNvSpPr txBox="1">
            <a:spLocks noChangeArrowheads="1"/>
          </p:cNvSpPr>
          <p:nvPr/>
        </p:nvSpPr>
        <p:spPr bwMode="auto">
          <a:xfrm>
            <a:off x="4507566" y="4766698"/>
            <a:ext cx="11253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dirty="0"/>
              <a:t>Hidden </a:t>
            </a:r>
            <a:r>
              <a:rPr lang="en-US" sz="1000" dirty="0" smtClean="0"/>
              <a:t>Layer</a:t>
            </a:r>
            <a:endParaRPr lang="en-US" sz="1000" dirty="0"/>
          </a:p>
        </p:txBody>
      </p:sp>
      <p:sp>
        <p:nvSpPr>
          <p:cNvPr id="111" name="Connector 110"/>
          <p:cNvSpPr/>
          <p:nvPr/>
        </p:nvSpPr>
        <p:spPr>
          <a:xfrm>
            <a:off x="5765395" y="3582627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b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12" name="Connector 111"/>
          <p:cNvSpPr/>
          <p:nvPr/>
        </p:nvSpPr>
        <p:spPr>
          <a:xfrm>
            <a:off x="6515645" y="3582627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b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13" name="Connector 112"/>
          <p:cNvSpPr/>
          <p:nvPr/>
        </p:nvSpPr>
        <p:spPr>
          <a:xfrm>
            <a:off x="7797122" y="3582627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b</a:t>
            </a:r>
            <a:r>
              <a:rPr lang="en-US" sz="1000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F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14" name="TextBox 113"/>
          <p:cNvSpPr txBox="1">
            <a:spLocks noChangeArrowheads="1"/>
          </p:cNvSpPr>
          <p:nvPr/>
        </p:nvSpPr>
        <p:spPr bwMode="auto">
          <a:xfrm>
            <a:off x="7265894" y="3635790"/>
            <a:ext cx="29176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b="1" dirty="0"/>
              <a:t>…</a:t>
            </a:r>
          </a:p>
        </p:txBody>
      </p:sp>
      <p:cxnSp>
        <p:nvCxnSpPr>
          <p:cNvPr id="115" name="Straight Connector 114"/>
          <p:cNvCxnSpPr>
            <a:stCxn id="111" idx="4"/>
          </p:cNvCxnSpPr>
          <p:nvPr/>
        </p:nvCxnSpPr>
        <p:spPr>
          <a:xfrm flipH="1">
            <a:off x="5982134" y="4032777"/>
            <a:ext cx="8336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>
            <a:stCxn id="111" idx="4"/>
          </p:cNvCxnSpPr>
          <p:nvPr/>
        </p:nvCxnSpPr>
        <p:spPr>
          <a:xfrm>
            <a:off x="5990470" y="4032777"/>
            <a:ext cx="741914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>
            <a:stCxn id="111" idx="4"/>
          </p:cNvCxnSpPr>
          <p:nvPr/>
        </p:nvCxnSpPr>
        <p:spPr>
          <a:xfrm>
            <a:off x="5990470" y="4032777"/>
            <a:ext cx="2042347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>
            <a:stCxn id="112" idx="4"/>
          </p:cNvCxnSpPr>
          <p:nvPr/>
        </p:nvCxnSpPr>
        <p:spPr>
          <a:xfrm flipH="1">
            <a:off x="6732384" y="4032777"/>
            <a:ext cx="8336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>
            <a:stCxn id="112" idx="4"/>
          </p:cNvCxnSpPr>
          <p:nvPr/>
        </p:nvCxnSpPr>
        <p:spPr>
          <a:xfrm>
            <a:off x="6740720" y="4032777"/>
            <a:ext cx="1292097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/>
          <p:cNvCxnSpPr>
            <a:stCxn id="113" idx="4"/>
          </p:cNvCxnSpPr>
          <p:nvPr/>
        </p:nvCxnSpPr>
        <p:spPr>
          <a:xfrm flipH="1">
            <a:off x="5982134" y="4032777"/>
            <a:ext cx="2040063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/>
          <p:cNvCxnSpPr>
            <a:stCxn id="112" idx="4"/>
          </p:cNvCxnSpPr>
          <p:nvPr/>
        </p:nvCxnSpPr>
        <p:spPr>
          <a:xfrm flipH="1">
            <a:off x="5982134" y="4032777"/>
            <a:ext cx="758586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/>
          <p:cNvCxnSpPr>
            <a:stCxn id="113" idx="4"/>
          </p:cNvCxnSpPr>
          <p:nvPr/>
        </p:nvCxnSpPr>
        <p:spPr>
          <a:xfrm flipH="1">
            <a:off x="6732384" y="4032777"/>
            <a:ext cx="1289813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/>
          <p:cNvCxnSpPr>
            <a:stCxn id="113" idx="4"/>
          </p:cNvCxnSpPr>
          <p:nvPr/>
        </p:nvCxnSpPr>
        <p:spPr>
          <a:xfrm>
            <a:off x="8022197" y="4032777"/>
            <a:ext cx="10620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TextBox 76"/>
          <p:cNvSpPr txBox="1">
            <a:spLocks noChangeArrowheads="1"/>
          </p:cNvSpPr>
          <p:nvPr/>
        </p:nvSpPr>
        <p:spPr bwMode="auto">
          <a:xfrm>
            <a:off x="4514978" y="3707668"/>
            <a:ext cx="11253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dirty="0"/>
              <a:t>Hidden Layer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5752166" y="2519972"/>
            <a:ext cx="2481877" cy="1056723"/>
            <a:chOff x="5917795" y="3735027"/>
            <a:chExt cx="2481877" cy="1056723"/>
          </a:xfrm>
          <a:solidFill>
            <a:schemeClr val="accent3"/>
          </a:solidFill>
        </p:grpSpPr>
        <p:sp>
          <p:nvSpPr>
            <p:cNvPr id="79" name="Connector 78"/>
            <p:cNvSpPr/>
            <p:nvPr/>
          </p:nvSpPr>
          <p:spPr>
            <a:xfrm>
              <a:off x="5917795" y="3735027"/>
              <a:ext cx="450150" cy="450150"/>
            </a:xfrm>
            <a:prstGeom prst="flowChartConnector">
              <a:avLst/>
            </a:prstGeom>
            <a:grpFill/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a</a:t>
              </a:r>
              <a:r>
                <a:rPr lang="en-US" sz="1000" baseline="-25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1</a:t>
              </a:r>
              <a:endParaRPr lang="en-US" sz="10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80" name="Connector 79"/>
            <p:cNvSpPr/>
            <p:nvPr/>
          </p:nvSpPr>
          <p:spPr>
            <a:xfrm>
              <a:off x="6668045" y="3735027"/>
              <a:ext cx="450150" cy="450150"/>
            </a:xfrm>
            <a:prstGeom prst="flowChartConnector">
              <a:avLst/>
            </a:prstGeom>
            <a:grpFill/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a</a:t>
              </a:r>
              <a:r>
                <a:rPr lang="en-US" sz="1000" baseline="-25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2</a:t>
              </a:r>
              <a:endParaRPr lang="en-US" sz="10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81" name="Connector 80"/>
            <p:cNvSpPr/>
            <p:nvPr/>
          </p:nvSpPr>
          <p:spPr>
            <a:xfrm>
              <a:off x="7949522" y="3735027"/>
              <a:ext cx="450150" cy="450150"/>
            </a:xfrm>
            <a:prstGeom prst="flowChartConnector">
              <a:avLst/>
            </a:prstGeom>
            <a:grpFill/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dirty="0" err="1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a</a:t>
              </a:r>
              <a:r>
                <a:rPr lang="en-US" sz="1000" baseline="-25000" dirty="0" err="1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F</a:t>
              </a:r>
              <a:endParaRPr lang="en-US" sz="10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82" name="TextBox 81"/>
            <p:cNvSpPr txBox="1">
              <a:spLocks noChangeArrowheads="1"/>
            </p:cNvSpPr>
            <p:nvPr/>
          </p:nvSpPr>
          <p:spPr bwMode="auto">
            <a:xfrm>
              <a:off x="7418294" y="3788190"/>
              <a:ext cx="29176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b="1" dirty="0"/>
                <a:t>…</a:t>
              </a:r>
            </a:p>
          </p:txBody>
        </p:sp>
        <p:cxnSp>
          <p:nvCxnSpPr>
            <p:cNvPr id="83" name="Straight Connector 82"/>
            <p:cNvCxnSpPr>
              <a:stCxn id="79" idx="4"/>
            </p:cNvCxnSpPr>
            <p:nvPr/>
          </p:nvCxnSpPr>
          <p:spPr>
            <a:xfrm flipH="1">
              <a:off x="6134534" y="4185177"/>
              <a:ext cx="8336" cy="606573"/>
            </a:xfrm>
            <a:prstGeom prst="line">
              <a:avLst/>
            </a:prstGeom>
            <a:grpFill/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>
              <a:stCxn id="79" idx="4"/>
            </p:cNvCxnSpPr>
            <p:nvPr/>
          </p:nvCxnSpPr>
          <p:spPr>
            <a:xfrm>
              <a:off x="6142870" y="4185177"/>
              <a:ext cx="741914" cy="606573"/>
            </a:xfrm>
            <a:prstGeom prst="line">
              <a:avLst/>
            </a:prstGeom>
            <a:grpFill/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>
              <a:stCxn id="79" idx="4"/>
            </p:cNvCxnSpPr>
            <p:nvPr/>
          </p:nvCxnSpPr>
          <p:spPr>
            <a:xfrm>
              <a:off x="6142870" y="4185177"/>
              <a:ext cx="2042347" cy="606573"/>
            </a:xfrm>
            <a:prstGeom prst="line">
              <a:avLst/>
            </a:prstGeom>
            <a:grpFill/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>
              <a:stCxn id="80" idx="4"/>
            </p:cNvCxnSpPr>
            <p:nvPr/>
          </p:nvCxnSpPr>
          <p:spPr>
            <a:xfrm flipH="1">
              <a:off x="6884784" y="4185177"/>
              <a:ext cx="8336" cy="606573"/>
            </a:xfrm>
            <a:prstGeom prst="line">
              <a:avLst/>
            </a:prstGeom>
            <a:grpFill/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>
              <a:stCxn id="80" idx="4"/>
            </p:cNvCxnSpPr>
            <p:nvPr/>
          </p:nvCxnSpPr>
          <p:spPr>
            <a:xfrm>
              <a:off x="6893120" y="4185177"/>
              <a:ext cx="1292097" cy="606573"/>
            </a:xfrm>
            <a:prstGeom prst="line">
              <a:avLst/>
            </a:prstGeom>
            <a:grpFill/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>
              <a:stCxn id="81" idx="4"/>
            </p:cNvCxnSpPr>
            <p:nvPr/>
          </p:nvCxnSpPr>
          <p:spPr>
            <a:xfrm flipH="1">
              <a:off x="6134534" y="4185177"/>
              <a:ext cx="2040063" cy="606573"/>
            </a:xfrm>
            <a:prstGeom prst="line">
              <a:avLst/>
            </a:prstGeom>
            <a:grpFill/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>
              <a:stCxn id="80" idx="4"/>
            </p:cNvCxnSpPr>
            <p:nvPr/>
          </p:nvCxnSpPr>
          <p:spPr>
            <a:xfrm flipH="1">
              <a:off x="6134534" y="4185177"/>
              <a:ext cx="758586" cy="606573"/>
            </a:xfrm>
            <a:prstGeom prst="line">
              <a:avLst/>
            </a:prstGeom>
            <a:grpFill/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>
              <a:stCxn id="81" idx="4"/>
            </p:cNvCxnSpPr>
            <p:nvPr/>
          </p:nvCxnSpPr>
          <p:spPr>
            <a:xfrm flipH="1">
              <a:off x="6884784" y="4185177"/>
              <a:ext cx="1289813" cy="606573"/>
            </a:xfrm>
            <a:prstGeom prst="line">
              <a:avLst/>
            </a:prstGeom>
            <a:grpFill/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>
              <a:stCxn id="81" idx="4"/>
            </p:cNvCxnSpPr>
            <p:nvPr/>
          </p:nvCxnSpPr>
          <p:spPr>
            <a:xfrm>
              <a:off x="8174597" y="4185177"/>
              <a:ext cx="10620" cy="606573"/>
            </a:xfrm>
            <a:prstGeom prst="line">
              <a:avLst/>
            </a:prstGeom>
            <a:grpFill/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" name="Group 92"/>
          <p:cNvGrpSpPr/>
          <p:nvPr/>
        </p:nvGrpSpPr>
        <p:grpSpPr>
          <a:xfrm>
            <a:off x="5866761" y="2533627"/>
            <a:ext cx="2388137" cy="348314"/>
            <a:chOff x="5440527" y="5832145"/>
            <a:chExt cx="2388137" cy="348314"/>
          </a:xfrm>
        </p:grpSpPr>
        <p:sp>
          <p:nvSpPr>
            <p:cNvPr id="94" name="TextBox 75"/>
            <p:cNvSpPr txBox="1">
              <a:spLocks noChangeArrowheads="1"/>
            </p:cNvSpPr>
            <p:nvPr/>
          </p:nvSpPr>
          <p:spPr bwMode="auto">
            <a:xfrm>
              <a:off x="5440527" y="5833634"/>
              <a:ext cx="358944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dirty="0" smtClean="0"/>
                <a:t>’</a:t>
              </a:r>
              <a:endParaRPr lang="en-US" sz="1600" dirty="0"/>
            </a:p>
          </p:txBody>
        </p:sp>
        <p:sp>
          <p:nvSpPr>
            <p:cNvPr id="95" name="TextBox 75"/>
            <p:cNvSpPr txBox="1">
              <a:spLocks noChangeArrowheads="1"/>
            </p:cNvSpPr>
            <p:nvPr/>
          </p:nvSpPr>
          <p:spPr bwMode="auto">
            <a:xfrm>
              <a:off x="6206507" y="5832145"/>
              <a:ext cx="358944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dirty="0" smtClean="0"/>
                <a:t>’</a:t>
              </a:r>
              <a:endParaRPr lang="en-US" sz="1600" dirty="0"/>
            </a:p>
          </p:txBody>
        </p:sp>
        <p:sp>
          <p:nvSpPr>
            <p:cNvPr id="96" name="TextBox 75"/>
            <p:cNvSpPr txBox="1">
              <a:spLocks noChangeArrowheads="1"/>
            </p:cNvSpPr>
            <p:nvPr/>
          </p:nvSpPr>
          <p:spPr bwMode="auto">
            <a:xfrm>
              <a:off x="7469720" y="5841905"/>
              <a:ext cx="358944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dirty="0" smtClean="0"/>
                <a:t>’</a:t>
              </a:r>
              <a:endParaRPr 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197173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solution:</a:t>
            </a:r>
            <a:br>
              <a:rPr lang="en-US" dirty="0" smtClean="0"/>
            </a:br>
            <a:r>
              <a:rPr lang="en-US" i="1" dirty="0" smtClean="0"/>
              <a:t>Unsupervised pre-training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600201"/>
            <a:ext cx="4322907" cy="43434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/>
              <a:t>Unsupervised pre-training</a:t>
            </a:r>
          </a:p>
          <a:p>
            <a:pPr marL="457200" indent="-457200"/>
            <a:r>
              <a:rPr lang="en-US" dirty="0"/>
              <a:t>Work bottom-up</a:t>
            </a:r>
          </a:p>
          <a:p>
            <a:pPr marL="793750" lvl="1" indent="-457200"/>
            <a:r>
              <a:rPr lang="en-US" dirty="0"/>
              <a:t>Train hidden layer 1. Then fix its parameters.</a:t>
            </a:r>
          </a:p>
          <a:p>
            <a:pPr marL="793750" lvl="1" indent="-457200"/>
            <a:r>
              <a:rPr lang="en-US" dirty="0"/>
              <a:t>Train hidden layer 2. Then fix its parameters.</a:t>
            </a:r>
          </a:p>
          <a:p>
            <a:pPr marL="793750" lvl="1" indent="-457200"/>
            <a:r>
              <a:rPr lang="en-US" dirty="0"/>
              <a:t>…</a:t>
            </a:r>
          </a:p>
          <a:p>
            <a:pPr marL="793750" lvl="1" indent="-457200"/>
            <a:r>
              <a:rPr lang="en-US" dirty="0"/>
              <a:t>Train hidden layer n. Then fix its parameters.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5" name="Connector 4"/>
          <p:cNvSpPr/>
          <p:nvPr/>
        </p:nvSpPr>
        <p:spPr>
          <a:xfrm>
            <a:off x="5266152" y="5710068"/>
            <a:ext cx="450150" cy="450150"/>
          </a:xfrm>
          <a:prstGeom prst="flowChartConnector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6" name="Connector 5"/>
          <p:cNvSpPr/>
          <p:nvPr/>
        </p:nvSpPr>
        <p:spPr>
          <a:xfrm>
            <a:off x="5757983" y="4641657"/>
            <a:ext cx="450150" cy="450150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7" name="Connector 6"/>
          <p:cNvSpPr/>
          <p:nvPr/>
        </p:nvSpPr>
        <p:spPr>
          <a:xfrm>
            <a:off x="6099763" y="5710068"/>
            <a:ext cx="450150" cy="450150"/>
          </a:xfrm>
          <a:prstGeom prst="flowChartConnector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8" name="Connector 7"/>
          <p:cNvSpPr/>
          <p:nvPr/>
        </p:nvSpPr>
        <p:spPr>
          <a:xfrm>
            <a:off x="7016736" y="5710068"/>
            <a:ext cx="450150" cy="450150"/>
          </a:xfrm>
          <a:prstGeom prst="flowChartConnector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3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9" name="Connector 8"/>
          <p:cNvSpPr/>
          <p:nvPr/>
        </p:nvSpPr>
        <p:spPr>
          <a:xfrm>
            <a:off x="8392194" y="5710068"/>
            <a:ext cx="450150" cy="450150"/>
          </a:xfrm>
          <a:prstGeom prst="flowChartConnector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900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M</a:t>
            </a:r>
            <a:endParaRPr lang="en-US" sz="9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0" name="Connector 9"/>
          <p:cNvSpPr/>
          <p:nvPr/>
        </p:nvSpPr>
        <p:spPr>
          <a:xfrm>
            <a:off x="6508233" y="4641657"/>
            <a:ext cx="450150" cy="450150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1" name="Connector 10"/>
          <p:cNvSpPr/>
          <p:nvPr/>
        </p:nvSpPr>
        <p:spPr>
          <a:xfrm>
            <a:off x="7808666" y="4641657"/>
            <a:ext cx="450150" cy="450150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n-US" sz="1000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D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7258482" y="4694820"/>
            <a:ext cx="29176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b="1" dirty="0"/>
              <a:t>…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7808666" y="5763231"/>
            <a:ext cx="29176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b="1"/>
              <a:t>…</a:t>
            </a:r>
          </a:p>
        </p:txBody>
      </p:sp>
      <p:cxnSp>
        <p:nvCxnSpPr>
          <p:cNvPr id="14" name="Straight Connector 13"/>
          <p:cNvCxnSpPr>
            <a:stCxn id="6" idx="4"/>
            <a:endCxn id="5" idx="0"/>
          </p:cNvCxnSpPr>
          <p:nvPr/>
        </p:nvCxnSpPr>
        <p:spPr>
          <a:xfrm rot="5400000">
            <a:off x="5428012" y="5155022"/>
            <a:ext cx="618261" cy="491831"/>
          </a:xfrm>
          <a:prstGeom prst="line">
            <a:avLst/>
          </a:prstGeom>
          <a:ln>
            <a:solidFill>
              <a:srgbClr val="A6A6A6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6" idx="4"/>
            <a:endCxn id="7" idx="0"/>
          </p:cNvCxnSpPr>
          <p:nvPr/>
        </p:nvCxnSpPr>
        <p:spPr>
          <a:xfrm rot="16200000" flipH="1">
            <a:off x="5844817" y="5230047"/>
            <a:ext cx="618261" cy="341781"/>
          </a:xfrm>
          <a:prstGeom prst="line">
            <a:avLst/>
          </a:prstGeom>
          <a:ln>
            <a:solidFill>
              <a:srgbClr val="A6A6A6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6" idx="4"/>
            <a:endCxn id="8" idx="0"/>
          </p:cNvCxnSpPr>
          <p:nvPr/>
        </p:nvCxnSpPr>
        <p:spPr>
          <a:xfrm rot="16200000" flipH="1">
            <a:off x="6303303" y="4771561"/>
            <a:ext cx="618261" cy="1258753"/>
          </a:xfrm>
          <a:prstGeom prst="line">
            <a:avLst/>
          </a:prstGeom>
          <a:ln>
            <a:solidFill>
              <a:srgbClr val="A6A6A6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6" idx="4"/>
            <a:endCxn id="9" idx="0"/>
          </p:cNvCxnSpPr>
          <p:nvPr/>
        </p:nvCxnSpPr>
        <p:spPr>
          <a:xfrm rot="16200000" flipH="1">
            <a:off x="6991033" y="4083832"/>
            <a:ext cx="618261" cy="2634211"/>
          </a:xfrm>
          <a:prstGeom prst="line">
            <a:avLst/>
          </a:prstGeom>
          <a:ln>
            <a:solidFill>
              <a:srgbClr val="A6A6A6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10" idx="4"/>
            <a:endCxn id="7" idx="0"/>
          </p:cNvCxnSpPr>
          <p:nvPr/>
        </p:nvCxnSpPr>
        <p:spPr>
          <a:xfrm rot="5400000">
            <a:off x="6219942" y="5196703"/>
            <a:ext cx="618261" cy="408469"/>
          </a:xfrm>
          <a:prstGeom prst="line">
            <a:avLst/>
          </a:prstGeom>
          <a:ln>
            <a:solidFill>
              <a:srgbClr val="A6A6A6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10" idx="4"/>
            <a:endCxn id="8" idx="0"/>
          </p:cNvCxnSpPr>
          <p:nvPr/>
        </p:nvCxnSpPr>
        <p:spPr>
          <a:xfrm rot="16200000" flipH="1">
            <a:off x="6678428" y="5146686"/>
            <a:ext cx="618261" cy="508503"/>
          </a:xfrm>
          <a:prstGeom prst="line">
            <a:avLst/>
          </a:prstGeom>
          <a:ln>
            <a:solidFill>
              <a:srgbClr val="A6A6A6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10" idx="4"/>
            <a:endCxn id="9" idx="0"/>
          </p:cNvCxnSpPr>
          <p:nvPr/>
        </p:nvCxnSpPr>
        <p:spPr>
          <a:xfrm rot="16200000" flipH="1">
            <a:off x="7366158" y="4458957"/>
            <a:ext cx="618261" cy="1883961"/>
          </a:xfrm>
          <a:prstGeom prst="line">
            <a:avLst/>
          </a:prstGeom>
          <a:ln>
            <a:solidFill>
              <a:srgbClr val="A6A6A6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11" idx="4"/>
            <a:endCxn id="5" idx="0"/>
          </p:cNvCxnSpPr>
          <p:nvPr/>
        </p:nvCxnSpPr>
        <p:spPr>
          <a:xfrm rot="5400000">
            <a:off x="6453353" y="4129680"/>
            <a:ext cx="618261" cy="2542514"/>
          </a:xfrm>
          <a:prstGeom prst="line">
            <a:avLst/>
          </a:prstGeom>
          <a:ln>
            <a:solidFill>
              <a:srgbClr val="A6A6A6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10" idx="4"/>
            <a:endCxn id="5" idx="0"/>
          </p:cNvCxnSpPr>
          <p:nvPr/>
        </p:nvCxnSpPr>
        <p:spPr>
          <a:xfrm rot="5400000">
            <a:off x="5803137" y="4779897"/>
            <a:ext cx="618261" cy="1242081"/>
          </a:xfrm>
          <a:prstGeom prst="line">
            <a:avLst/>
          </a:prstGeom>
          <a:ln>
            <a:solidFill>
              <a:srgbClr val="A6A6A6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11" idx="4"/>
            <a:endCxn id="7" idx="0"/>
          </p:cNvCxnSpPr>
          <p:nvPr/>
        </p:nvCxnSpPr>
        <p:spPr>
          <a:xfrm rot="5400000">
            <a:off x="6870159" y="4546486"/>
            <a:ext cx="618261" cy="1708903"/>
          </a:xfrm>
          <a:prstGeom prst="line">
            <a:avLst/>
          </a:prstGeom>
          <a:ln>
            <a:solidFill>
              <a:srgbClr val="A6A6A6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1" idx="4"/>
            <a:endCxn id="8" idx="0"/>
          </p:cNvCxnSpPr>
          <p:nvPr/>
        </p:nvCxnSpPr>
        <p:spPr>
          <a:xfrm rot="5400000">
            <a:off x="7328645" y="5004972"/>
            <a:ext cx="618261" cy="791931"/>
          </a:xfrm>
          <a:prstGeom prst="line">
            <a:avLst/>
          </a:prstGeom>
          <a:ln>
            <a:solidFill>
              <a:srgbClr val="A6A6A6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11" idx="4"/>
            <a:endCxn id="9" idx="0"/>
          </p:cNvCxnSpPr>
          <p:nvPr/>
        </p:nvCxnSpPr>
        <p:spPr>
          <a:xfrm rot="16200000" flipH="1">
            <a:off x="8016374" y="5109173"/>
            <a:ext cx="618261" cy="583528"/>
          </a:xfrm>
          <a:prstGeom prst="line">
            <a:avLst/>
          </a:prstGeom>
          <a:ln>
            <a:solidFill>
              <a:srgbClr val="A6A6A6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75"/>
          <p:cNvSpPr txBox="1">
            <a:spLocks noChangeArrowheads="1"/>
          </p:cNvSpPr>
          <p:nvPr/>
        </p:nvSpPr>
        <p:spPr bwMode="auto">
          <a:xfrm>
            <a:off x="4515902" y="5835110"/>
            <a:ext cx="70856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/>
              <a:t>Input</a:t>
            </a:r>
          </a:p>
        </p:txBody>
      </p:sp>
      <p:sp>
        <p:nvSpPr>
          <p:cNvPr id="27" name="TextBox 76"/>
          <p:cNvSpPr txBox="1">
            <a:spLocks noChangeArrowheads="1"/>
          </p:cNvSpPr>
          <p:nvPr/>
        </p:nvSpPr>
        <p:spPr bwMode="auto">
          <a:xfrm>
            <a:off x="4507566" y="4766698"/>
            <a:ext cx="11253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dirty="0"/>
              <a:t>Hidden Layer</a:t>
            </a:r>
          </a:p>
        </p:txBody>
      </p:sp>
      <p:sp>
        <p:nvSpPr>
          <p:cNvPr id="111" name="Connector 110"/>
          <p:cNvSpPr/>
          <p:nvPr/>
        </p:nvSpPr>
        <p:spPr>
          <a:xfrm>
            <a:off x="5765395" y="3582627"/>
            <a:ext cx="450150" cy="450150"/>
          </a:xfrm>
          <a:prstGeom prst="flowChartConnector">
            <a:avLst/>
          </a:prstGeom>
          <a:solidFill>
            <a:schemeClr val="accent3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b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12" name="Connector 111"/>
          <p:cNvSpPr/>
          <p:nvPr/>
        </p:nvSpPr>
        <p:spPr>
          <a:xfrm>
            <a:off x="6515645" y="3582627"/>
            <a:ext cx="450150" cy="450150"/>
          </a:xfrm>
          <a:prstGeom prst="flowChartConnector">
            <a:avLst/>
          </a:prstGeom>
          <a:solidFill>
            <a:schemeClr val="accent3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b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13" name="Connector 112"/>
          <p:cNvSpPr/>
          <p:nvPr/>
        </p:nvSpPr>
        <p:spPr>
          <a:xfrm>
            <a:off x="7797122" y="3582627"/>
            <a:ext cx="450150" cy="450150"/>
          </a:xfrm>
          <a:prstGeom prst="flowChartConnector">
            <a:avLst/>
          </a:prstGeom>
          <a:solidFill>
            <a:schemeClr val="accent3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b</a:t>
            </a:r>
            <a:r>
              <a:rPr lang="en-US" sz="1000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F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14" name="TextBox 113"/>
          <p:cNvSpPr txBox="1">
            <a:spLocks noChangeArrowheads="1"/>
          </p:cNvSpPr>
          <p:nvPr/>
        </p:nvSpPr>
        <p:spPr bwMode="auto">
          <a:xfrm>
            <a:off x="7265894" y="3635790"/>
            <a:ext cx="29176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b="1" dirty="0"/>
              <a:t>…</a:t>
            </a:r>
          </a:p>
        </p:txBody>
      </p:sp>
      <p:cxnSp>
        <p:nvCxnSpPr>
          <p:cNvPr id="115" name="Straight Connector 114"/>
          <p:cNvCxnSpPr>
            <a:stCxn id="111" idx="4"/>
          </p:cNvCxnSpPr>
          <p:nvPr/>
        </p:nvCxnSpPr>
        <p:spPr>
          <a:xfrm flipH="1">
            <a:off x="5982134" y="4032777"/>
            <a:ext cx="8336" cy="606573"/>
          </a:xfrm>
          <a:prstGeom prst="line">
            <a:avLst/>
          </a:prstGeom>
          <a:ln>
            <a:solidFill>
              <a:srgbClr val="A6A6A6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>
            <a:stCxn id="111" idx="4"/>
          </p:cNvCxnSpPr>
          <p:nvPr/>
        </p:nvCxnSpPr>
        <p:spPr>
          <a:xfrm>
            <a:off x="5990470" y="4032777"/>
            <a:ext cx="741914" cy="606573"/>
          </a:xfrm>
          <a:prstGeom prst="line">
            <a:avLst/>
          </a:prstGeom>
          <a:ln>
            <a:solidFill>
              <a:srgbClr val="A6A6A6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>
            <a:stCxn id="111" idx="4"/>
          </p:cNvCxnSpPr>
          <p:nvPr/>
        </p:nvCxnSpPr>
        <p:spPr>
          <a:xfrm>
            <a:off x="5990470" y="4032777"/>
            <a:ext cx="2042347" cy="606573"/>
          </a:xfrm>
          <a:prstGeom prst="line">
            <a:avLst/>
          </a:prstGeom>
          <a:ln>
            <a:solidFill>
              <a:srgbClr val="A6A6A6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>
            <a:stCxn id="112" idx="4"/>
          </p:cNvCxnSpPr>
          <p:nvPr/>
        </p:nvCxnSpPr>
        <p:spPr>
          <a:xfrm flipH="1">
            <a:off x="6732384" y="4032777"/>
            <a:ext cx="8336" cy="606573"/>
          </a:xfrm>
          <a:prstGeom prst="line">
            <a:avLst/>
          </a:prstGeom>
          <a:ln>
            <a:solidFill>
              <a:srgbClr val="A6A6A6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>
            <a:stCxn id="112" idx="4"/>
          </p:cNvCxnSpPr>
          <p:nvPr/>
        </p:nvCxnSpPr>
        <p:spPr>
          <a:xfrm>
            <a:off x="6740720" y="4032777"/>
            <a:ext cx="1292097" cy="606573"/>
          </a:xfrm>
          <a:prstGeom prst="line">
            <a:avLst/>
          </a:prstGeom>
          <a:ln>
            <a:solidFill>
              <a:srgbClr val="A6A6A6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/>
          <p:cNvCxnSpPr>
            <a:stCxn id="113" idx="4"/>
          </p:cNvCxnSpPr>
          <p:nvPr/>
        </p:nvCxnSpPr>
        <p:spPr>
          <a:xfrm flipH="1">
            <a:off x="5982134" y="4032777"/>
            <a:ext cx="2040063" cy="606573"/>
          </a:xfrm>
          <a:prstGeom prst="line">
            <a:avLst/>
          </a:prstGeom>
          <a:ln>
            <a:solidFill>
              <a:srgbClr val="A6A6A6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/>
          <p:cNvCxnSpPr>
            <a:stCxn id="112" idx="4"/>
          </p:cNvCxnSpPr>
          <p:nvPr/>
        </p:nvCxnSpPr>
        <p:spPr>
          <a:xfrm flipH="1">
            <a:off x="5982134" y="4032777"/>
            <a:ext cx="758586" cy="606573"/>
          </a:xfrm>
          <a:prstGeom prst="line">
            <a:avLst/>
          </a:prstGeom>
          <a:ln>
            <a:solidFill>
              <a:srgbClr val="A6A6A6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/>
          <p:cNvCxnSpPr>
            <a:stCxn id="113" idx="4"/>
          </p:cNvCxnSpPr>
          <p:nvPr/>
        </p:nvCxnSpPr>
        <p:spPr>
          <a:xfrm flipH="1">
            <a:off x="6732384" y="4032777"/>
            <a:ext cx="1289813" cy="606573"/>
          </a:xfrm>
          <a:prstGeom prst="line">
            <a:avLst/>
          </a:prstGeom>
          <a:ln>
            <a:solidFill>
              <a:srgbClr val="A6A6A6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/>
          <p:cNvCxnSpPr>
            <a:stCxn id="113" idx="4"/>
          </p:cNvCxnSpPr>
          <p:nvPr/>
        </p:nvCxnSpPr>
        <p:spPr>
          <a:xfrm>
            <a:off x="8022197" y="4032777"/>
            <a:ext cx="10620" cy="606573"/>
          </a:xfrm>
          <a:prstGeom prst="line">
            <a:avLst/>
          </a:prstGeom>
          <a:ln>
            <a:solidFill>
              <a:srgbClr val="A6A6A6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TextBox 76"/>
          <p:cNvSpPr txBox="1">
            <a:spLocks noChangeArrowheads="1"/>
          </p:cNvSpPr>
          <p:nvPr/>
        </p:nvSpPr>
        <p:spPr bwMode="auto">
          <a:xfrm>
            <a:off x="4514978" y="3707668"/>
            <a:ext cx="11253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dirty="0"/>
              <a:t>Hidden Layer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4507566" y="2525904"/>
            <a:ext cx="3732294" cy="1056723"/>
            <a:chOff x="125088" y="5750493"/>
            <a:chExt cx="3732294" cy="1056723"/>
          </a:xfrm>
        </p:grpSpPr>
        <p:sp>
          <p:nvSpPr>
            <p:cNvPr id="63" name="Connector 62"/>
            <p:cNvSpPr/>
            <p:nvPr/>
          </p:nvSpPr>
          <p:spPr>
            <a:xfrm>
              <a:off x="1375505" y="5750493"/>
              <a:ext cx="450150" cy="450150"/>
            </a:xfrm>
            <a:prstGeom prst="flowChartConnector">
              <a:avLst/>
            </a:prstGeom>
            <a:solidFill>
              <a:srgbClr val="EE6802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c</a:t>
              </a:r>
              <a:r>
                <a:rPr lang="en-US" sz="1000" baseline="-25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1</a:t>
              </a:r>
              <a:endParaRPr lang="en-US" sz="10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65" name="Connector 64"/>
            <p:cNvSpPr/>
            <p:nvPr/>
          </p:nvSpPr>
          <p:spPr>
            <a:xfrm>
              <a:off x="2125755" y="5750493"/>
              <a:ext cx="450150" cy="450150"/>
            </a:xfrm>
            <a:prstGeom prst="flowChartConnector">
              <a:avLst/>
            </a:prstGeom>
            <a:solidFill>
              <a:srgbClr val="EE6802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c</a:t>
              </a:r>
              <a:r>
                <a:rPr lang="en-US" sz="1000" baseline="-25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2</a:t>
              </a:r>
              <a:endParaRPr lang="en-US" sz="10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66" name="Connector 65"/>
            <p:cNvSpPr/>
            <p:nvPr/>
          </p:nvSpPr>
          <p:spPr>
            <a:xfrm>
              <a:off x="3407232" y="5750493"/>
              <a:ext cx="450150" cy="450150"/>
            </a:xfrm>
            <a:prstGeom prst="flowChartConnector">
              <a:avLst/>
            </a:prstGeom>
            <a:solidFill>
              <a:srgbClr val="EE6802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dirty="0" err="1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c</a:t>
              </a:r>
              <a:r>
                <a:rPr lang="en-US" sz="1000" baseline="-25000" dirty="0" err="1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F</a:t>
              </a:r>
              <a:endParaRPr lang="en-US" sz="10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67" name="TextBox 66"/>
            <p:cNvSpPr txBox="1">
              <a:spLocks noChangeArrowheads="1"/>
            </p:cNvSpPr>
            <p:nvPr/>
          </p:nvSpPr>
          <p:spPr bwMode="auto">
            <a:xfrm>
              <a:off x="2876004" y="5803656"/>
              <a:ext cx="29176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b="1" dirty="0"/>
                <a:t>…</a:t>
              </a:r>
            </a:p>
          </p:txBody>
        </p:sp>
        <p:cxnSp>
          <p:nvCxnSpPr>
            <p:cNvPr id="68" name="Straight Connector 67"/>
            <p:cNvCxnSpPr>
              <a:stCxn id="63" idx="4"/>
            </p:cNvCxnSpPr>
            <p:nvPr/>
          </p:nvCxnSpPr>
          <p:spPr>
            <a:xfrm flipH="1">
              <a:off x="1592244" y="6200643"/>
              <a:ext cx="8336" cy="606573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>
              <a:stCxn id="63" idx="4"/>
            </p:cNvCxnSpPr>
            <p:nvPr/>
          </p:nvCxnSpPr>
          <p:spPr>
            <a:xfrm>
              <a:off x="1600580" y="6200643"/>
              <a:ext cx="741914" cy="606573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>
              <a:stCxn id="63" idx="4"/>
            </p:cNvCxnSpPr>
            <p:nvPr/>
          </p:nvCxnSpPr>
          <p:spPr>
            <a:xfrm>
              <a:off x="1600580" y="6200643"/>
              <a:ext cx="2042347" cy="606573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>
              <a:stCxn id="65" idx="4"/>
            </p:cNvCxnSpPr>
            <p:nvPr/>
          </p:nvCxnSpPr>
          <p:spPr>
            <a:xfrm flipH="1">
              <a:off x="2342494" y="6200643"/>
              <a:ext cx="8336" cy="606573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>
              <a:stCxn id="65" idx="4"/>
            </p:cNvCxnSpPr>
            <p:nvPr/>
          </p:nvCxnSpPr>
          <p:spPr>
            <a:xfrm>
              <a:off x="2350830" y="6200643"/>
              <a:ext cx="1292097" cy="606573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>
              <a:stCxn id="66" idx="4"/>
            </p:cNvCxnSpPr>
            <p:nvPr/>
          </p:nvCxnSpPr>
          <p:spPr>
            <a:xfrm flipH="1">
              <a:off x="1592244" y="6200643"/>
              <a:ext cx="2040063" cy="606573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>
              <a:stCxn id="65" idx="4"/>
            </p:cNvCxnSpPr>
            <p:nvPr/>
          </p:nvCxnSpPr>
          <p:spPr>
            <a:xfrm flipH="1">
              <a:off x="1592244" y="6200643"/>
              <a:ext cx="758586" cy="606573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>
              <a:stCxn id="66" idx="4"/>
            </p:cNvCxnSpPr>
            <p:nvPr/>
          </p:nvCxnSpPr>
          <p:spPr>
            <a:xfrm flipH="1">
              <a:off x="2342494" y="6200643"/>
              <a:ext cx="1289813" cy="606573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>
              <a:stCxn id="66" idx="4"/>
            </p:cNvCxnSpPr>
            <p:nvPr/>
          </p:nvCxnSpPr>
          <p:spPr>
            <a:xfrm>
              <a:off x="3632307" y="6200643"/>
              <a:ext cx="10620" cy="606573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Box 76"/>
            <p:cNvSpPr txBox="1">
              <a:spLocks noChangeArrowheads="1"/>
            </p:cNvSpPr>
            <p:nvPr/>
          </p:nvSpPr>
          <p:spPr bwMode="auto">
            <a:xfrm>
              <a:off x="125088" y="5875534"/>
              <a:ext cx="112537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/>
                <a:t>Hidden Layer</a:t>
              </a: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5765395" y="1455526"/>
            <a:ext cx="2481877" cy="1056723"/>
            <a:chOff x="5917795" y="3735027"/>
            <a:chExt cx="2481877" cy="1056723"/>
          </a:xfrm>
          <a:solidFill>
            <a:schemeClr val="accent3"/>
          </a:solidFill>
        </p:grpSpPr>
        <p:sp>
          <p:nvSpPr>
            <p:cNvPr id="89" name="Connector 88"/>
            <p:cNvSpPr/>
            <p:nvPr/>
          </p:nvSpPr>
          <p:spPr>
            <a:xfrm>
              <a:off x="5917795" y="3735027"/>
              <a:ext cx="450150" cy="450150"/>
            </a:xfrm>
            <a:prstGeom prst="flowChartConnector">
              <a:avLst/>
            </a:prstGeom>
            <a:grpFill/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b</a:t>
              </a:r>
              <a:r>
                <a:rPr lang="en-US" sz="1000" baseline="-25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1</a:t>
              </a:r>
              <a:endParaRPr lang="en-US" sz="10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90" name="Connector 89"/>
            <p:cNvSpPr/>
            <p:nvPr/>
          </p:nvSpPr>
          <p:spPr>
            <a:xfrm>
              <a:off x="6668045" y="3735027"/>
              <a:ext cx="450150" cy="450150"/>
            </a:xfrm>
            <a:prstGeom prst="flowChartConnector">
              <a:avLst/>
            </a:prstGeom>
            <a:grpFill/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b</a:t>
              </a:r>
              <a:r>
                <a:rPr lang="en-US" sz="1000" baseline="-25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2</a:t>
              </a:r>
              <a:endParaRPr lang="en-US" sz="10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91" name="Connector 90"/>
            <p:cNvSpPr/>
            <p:nvPr/>
          </p:nvSpPr>
          <p:spPr>
            <a:xfrm>
              <a:off x="7949522" y="3735027"/>
              <a:ext cx="450150" cy="450150"/>
            </a:xfrm>
            <a:prstGeom prst="flowChartConnector">
              <a:avLst/>
            </a:prstGeom>
            <a:grpFill/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dirty="0" err="1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b</a:t>
              </a:r>
              <a:r>
                <a:rPr lang="en-US" sz="1000" baseline="-25000" dirty="0" err="1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F</a:t>
              </a:r>
              <a:endParaRPr lang="en-US" sz="10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92" name="TextBox 91"/>
            <p:cNvSpPr txBox="1">
              <a:spLocks noChangeArrowheads="1"/>
            </p:cNvSpPr>
            <p:nvPr/>
          </p:nvSpPr>
          <p:spPr bwMode="auto">
            <a:xfrm>
              <a:off x="7418294" y="3788190"/>
              <a:ext cx="29176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b="1" dirty="0"/>
                <a:t>…</a:t>
              </a:r>
            </a:p>
          </p:txBody>
        </p:sp>
        <p:cxnSp>
          <p:nvCxnSpPr>
            <p:cNvPr id="93" name="Straight Connector 92"/>
            <p:cNvCxnSpPr>
              <a:stCxn id="89" idx="4"/>
            </p:cNvCxnSpPr>
            <p:nvPr/>
          </p:nvCxnSpPr>
          <p:spPr>
            <a:xfrm flipH="1">
              <a:off x="6134534" y="4185177"/>
              <a:ext cx="8336" cy="606573"/>
            </a:xfrm>
            <a:prstGeom prst="line">
              <a:avLst/>
            </a:prstGeom>
            <a:grpFill/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>
              <a:stCxn id="89" idx="4"/>
            </p:cNvCxnSpPr>
            <p:nvPr/>
          </p:nvCxnSpPr>
          <p:spPr>
            <a:xfrm>
              <a:off x="6142870" y="4185177"/>
              <a:ext cx="741914" cy="606573"/>
            </a:xfrm>
            <a:prstGeom prst="line">
              <a:avLst/>
            </a:prstGeom>
            <a:grpFill/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>
              <a:stCxn id="89" idx="4"/>
            </p:cNvCxnSpPr>
            <p:nvPr/>
          </p:nvCxnSpPr>
          <p:spPr>
            <a:xfrm>
              <a:off x="6142870" y="4185177"/>
              <a:ext cx="2042347" cy="606573"/>
            </a:xfrm>
            <a:prstGeom prst="line">
              <a:avLst/>
            </a:prstGeom>
            <a:grpFill/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>
              <a:stCxn id="90" idx="4"/>
            </p:cNvCxnSpPr>
            <p:nvPr/>
          </p:nvCxnSpPr>
          <p:spPr>
            <a:xfrm flipH="1">
              <a:off x="6884784" y="4185177"/>
              <a:ext cx="8336" cy="606573"/>
            </a:xfrm>
            <a:prstGeom prst="line">
              <a:avLst/>
            </a:prstGeom>
            <a:grpFill/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>
              <a:stCxn id="90" idx="4"/>
            </p:cNvCxnSpPr>
            <p:nvPr/>
          </p:nvCxnSpPr>
          <p:spPr>
            <a:xfrm>
              <a:off x="6893120" y="4185177"/>
              <a:ext cx="1292097" cy="606573"/>
            </a:xfrm>
            <a:prstGeom prst="line">
              <a:avLst/>
            </a:prstGeom>
            <a:grpFill/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>
              <a:stCxn id="91" idx="4"/>
            </p:cNvCxnSpPr>
            <p:nvPr/>
          </p:nvCxnSpPr>
          <p:spPr>
            <a:xfrm flipH="1">
              <a:off x="6134534" y="4185177"/>
              <a:ext cx="2040063" cy="606573"/>
            </a:xfrm>
            <a:prstGeom prst="line">
              <a:avLst/>
            </a:prstGeom>
            <a:grpFill/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>
              <a:stCxn id="90" idx="4"/>
            </p:cNvCxnSpPr>
            <p:nvPr/>
          </p:nvCxnSpPr>
          <p:spPr>
            <a:xfrm flipH="1">
              <a:off x="6134534" y="4185177"/>
              <a:ext cx="758586" cy="606573"/>
            </a:xfrm>
            <a:prstGeom prst="line">
              <a:avLst/>
            </a:prstGeom>
            <a:grpFill/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>
              <a:stCxn id="91" idx="4"/>
            </p:cNvCxnSpPr>
            <p:nvPr/>
          </p:nvCxnSpPr>
          <p:spPr>
            <a:xfrm flipH="1">
              <a:off x="6884784" y="4185177"/>
              <a:ext cx="1289813" cy="606573"/>
            </a:xfrm>
            <a:prstGeom prst="line">
              <a:avLst/>
            </a:prstGeom>
            <a:grpFill/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>
              <a:stCxn id="91" idx="4"/>
            </p:cNvCxnSpPr>
            <p:nvPr/>
          </p:nvCxnSpPr>
          <p:spPr>
            <a:xfrm>
              <a:off x="8174597" y="4185177"/>
              <a:ext cx="10620" cy="606573"/>
            </a:xfrm>
            <a:prstGeom prst="line">
              <a:avLst/>
            </a:prstGeom>
            <a:grpFill/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2" name="Group 101"/>
          <p:cNvGrpSpPr/>
          <p:nvPr/>
        </p:nvGrpSpPr>
        <p:grpSpPr>
          <a:xfrm>
            <a:off x="5879990" y="1469181"/>
            <a:ext cx="2388137" cy="348314"/>
            <a:chOff x="5440527" y="5832145"/>
            <a:chExt cx="2388137" cy="348314"/>
          </a:xfrm>
        </p:grpSpPr>
        <p:sp>
          <p:nvSpPr>
            <p:cNvPr id="103" name="TextBox 75"/>
            <p:cNvSpPr txBox="1">
              <a:spLocks noChangeArrowheads="1"/>
            </p:cNvSpPr>
            <p:nvPr/>
          </p:nvSpPr>
          <p:spPr bwMode="auto">
            <a:xfrm>
              <a:off x="5440527" y="5833634"/>
              <a:ext cx="358944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dirty="0" smtClean="0"/>
                <a:t>’</a:t>
              </a:r>
              <a:endParaRPr lang="en-US" sz="1600" dirty="0"/>
            </a:p>
          </p:txBody>
        </p:sp>
        <p:sp>
          <p:nvSpPr>
            <p:cNvPr id="104" name="TextBox 75"/>
            <p:cNvSpPr txBox="1">
              <a:spLocks noChangeArrowheads="1"/>
            </p:cNvSpPr>
            <p:nvPr/>
          </p:nvSpPr>
          <p:spPr bwMode="auto">
            <a:xfrm>
              <a:off x="6206507" y="5832145"/>
              <a:ext cx="358944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dirty="0" smtClean="0"/>
                <a:t>’</a:t>
              </a:r>
              <a:endParaRPr lang="en-US" sz="1600" dirty="0"/>
            </a:p>
          </p:txBody>
        </p:sp>
        <p:sp>
          <p:nvSpPr>
            <p:cNvPr id="105" name="TextBox 75"/>
            <p:cNvSpPr txBox="1">
              <a:spLocks noChangeArrowheads="1"/>
            </p:cNvSpPr>
            <p:nvPr/>
          </p:nvSpPr>
          <p:spPr bwMode="auto">
            <a:xfrm>
              <a:off x="7469720" y="5841905"/>
              <a:ext cx="358944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dirty="0" smtClean="0"/>
                <a:t>’</a:t>
              </a:r>
              <a:endParaRPr 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57614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solution:</a:t>
            </a:r>
            <a:br>
              <a:rPr lang="en-US" dirty="0" smtClean="0"/>
            </a:br>
            <a:r>
              <a:rPr lang="en-US" i="1" dirty="0" smtClean="0"/>
              <a:t>Unsupervised pre-training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600200"/>
            <a:ext cx="4322907" cy="52578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/>
              <a:t>Unsupervised pre-training</a:t>
            </a:r>
          </a:p>
          <a:p>
            <a:pPr marL="457200" indent="-457200"/>
            <a:r>
              <a:rPr lang="en-US" dirty="0"/>
              <a:t>Work bottom-up</a:t>
            </a:r>
          </a:p>
          <a:p>
            <a:pPr marL="793750" lvl="1" indent="-457200"/>
            <a:r>
              <a:rPr lang="en-US" dirty="0"/>
              <a:t>Train hidden layer 1. Then fix its parameters.</a:t>
            </a:r>
          </a:p>
          <a:p>
            <a:pPr marL="793750" lvl="1" indent="-457200"/>
            <a:r>
              <a:rPr lang="en-US" dirty="0"/>
              <a:t>Train hidden layer 2. Then fix its parameters.</a:t>
            </a:r>
          </a:p>
          <a:p>
            <a:pPr marL="793750" lvl="1" indent="-457200"/>
            <a:r>
              <a:rPr lang="en-US" dirty="0"/>
              <a:t>…</a:t>
            </a:r>
          </a:p>
          <a:p>
            <a:pPr marL="793750" lvl="1" indent="-457200"/>
            <a:r>
              <a:rPr lang="en-US" dirty="0"/>
              <a:t>Train hidden layer n. Then fix its parameters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b="1" dirty="0" smtClean="0"/>
              <a:t>Supervised fine-tuning</a:t>
            </a:r>
            <a:br>
              <a:rPr lang="en-US" b="1" dirty="0" smtClean="0"/>
            </a:br>
            <a:r>
              <a:rPr lang="en-US" dirty="0" err="1" smtClean="0"/>
              <a:t>Backprop</a:t>
            </a:r>
            <a:r>
              <a:rPr lang="en-US" dirty="0" smtClean="0"/>
              <a:t> and update all parameters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5" name="Connector 4"/>
          <p:cNvSpPr/>
          <p:nvPr/>
        </p:nvSpPr>
        <p:spPr>
          <a:xfrm>
            <a:off x="5266152" y="5710068"/>
            <a:ext cx="450150" cy="45015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6" name="Connector 5"/>
          <p:cNvSpPr/>
          <p:nvPr/>
        </p:nvSpPr>
        <p:spPr>
          <a:xfrm>
            <a:off x="5757983" y="4641657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7" name="Connector 6"/>
          <p:cNvSpPr/>
          <p:nvPr/>
        </p:nvSpPr>
        <p:spPr>
          <a:xfrm>
            <a:off x="6099763" y="5710068"/>
            <a:ext cx="450150" cy="45015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8" name="Connector 7"/>
          <p:cNvSpPr/>
          <p:nvPr/>
        </p:nvSpPr>
        <p:spPr>
          <a:xfrm>
            <a:off x="7016736" y="5710068"/>
            <a:ext cx="450150" cy="45015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3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9" name="Connector 8"/>
          <p:cNvSpPr/>
          <p:nvPr/>
        </p:nvSpPr>
        <p:spPr>
          <a:xfrm>
            <a:off x="8392194" y="5710068"/>
            <a:ext cx="450150" cy="450150"/>
          </a:xfrm>
          <a:prstGeom prst="flowChartConnector">
            <a:avLst/>
          </a:prstGeom>
          <a:solidFill>
            <a:srgbClr val="72CEE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x</a:t>
            </a:r>
            <a:r>
              <a:rPr lang="en-US" sz="900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M</a:t>
            </a:r>
            <a:endParaRPr lang="en-US" sz="9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0" name="Connector 9"/>
          <p:cNvSpPr/>
          <p:nvPr/>
        </p:nvSpPr>
        <p:spPr>
          <a:xfrm>
            <a:off x="6508233" y="4641657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1" name="Connector 10"/>
          <p:cNvSpPr/>
          <p:nvPr/>
        </p:nvSpPr>
        <p:spPr>
          <a:xfrm>
            <a:off x="7808666" y="4641657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a</a:t>
            </a:r>
            <a:r>
              <a:rPr lang="en-US" sz="1000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D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7258482" y="4694820"/>
            <a:ext cx="29176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b="1" dirty="0"/>
              <a:t>…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7808666" y="5763231"/>
            <a:ext cx="29176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b="1"/>
              <a:t>…</a:t>
            </a:r>
          </a:p>
        </p:txBody>
      </p:sp>
      <p:cxnSp>
        <p:nvCxnSpPr>
          <p:cNvPr id="14" name="Straight Connector 13"/>
          <p:cNvCxnSpPr>
            <a:stCxn id="6" idx="4"/>
            <a:endCxn id="5" idx="0"/>
          </p:cNvCxnSpPr>
          <p:nvPr/>
        </p:nvCxnSpPr>
        <p:spPr>
          <a:xfrm rot="5400000">
            <a:off x="5428012" y="5155022"/>
            <a:ext cx="618261" cy="49183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6" idx="4"/>
            <a:endCxn id="7" idx="0"/>
          </p:cNvCxnSpPr>
          <p:nvPr/>
        </p:nvCxnSpPr>
        <p:spPr>
          <a:xfrm rot="16200000" flipH="1">
            <a:off x="5844817" y="5230047"/>
            <a:ext cx="618261" cy="34178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6" idx="4"/>
            <a:endCxn id="8" idx="0"/>
          </p:cNvCxnSpPr>
          <p:nvPr/>
        </p:nvCxnSpPr>
        <p:spPr>
          <a:xfrm rot="16200000" flipH="1">
            <a:off x="6303303" y="4771561"/>
            <a:ext cx="618261" cy="125875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6" idx="4"/>
            <a:endCxn id="9" idx="0"/>
          </p:cNvCxnSpPr>
          <p:nvPr/>
        </p:nvCxnSpPr>
        <p:spPr>
          <a:xfrm rot="16200000" flipH="1">
            <a:off x="6991033" y="4083832"/>
            <a:ext cx="618261" cy="263421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10" idx="4"/>
            <a:endCxn id="7" idx="0"/>
          </p:cNvCxnSpPr>
          <p:nvPr/>
        </p:nvCxnSpPr>
        <p:spPr>
          <a:xfrm rot="5400000">
            <a:off x="6219942" y="5196703"/>
            <a:ext cx="618261" cy="408469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10" idx="4"/>
            <a:endCxn id="8" idx="0"/>
          </p:cNvCxnSpPr>
          <p:nvPr/>
        </p:nvCxnSpPr>
        <p:spPr>
          <a:xfrm rot="16200000" flipH="1">
            <a:off x="6678428" y="5146686"/>
            <a:ext cx="618261" cy="50850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10" idx="4"/>
            <a:endCxn id="9" idx="0"/>
          </p:cNvCxnSpPr>
          <p:nvPr/>
        </p:nvCxnSpPr>
        <p:spPr>
          <a:xfrm rot="16200000" flipH="1">
            <a:off x="7366158" y="4458957"/>
            <a:ext cx="618261" cy="188396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11" idx="4"/>
            <a:endCxn id="5" idx="0"/>
          </p:cNvCxnSpPr>
          <p:nvPr/>
        </p:nvCxnSpPr>
        <p:spPr>
          <a:xfrm rot="5400000">
            <a:off x="6453353" y="4129680"/>
            <a:ext cx="618261" cy="2542514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10" idx="4"/>
            <a:endCxn id="5" idx="0"/>
          </p:cNvCxnSpPr>
          <p:nvPr/>
        </p:nvCxnSpPr>
        <p:spPr>
          <a:xfrm rot="5400000">
            <a:off x="5803137" y="4779897"/>
            <a:ext cx="618261" cy="124208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11" idx="4"/>
            <a:endCxn id="7" idx="0"/>
          </p:cNvCxnSpPr>
          <p:nvPr/>
        </p:nvCxnSpPr>
        <p:spPr>
          <a:xfrm rot="5400000">
            <a:off x="6870159" y="4546486"/>
            <a:ext cx="618261" cy="170890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1" idx="4"/>
            <a:endCxn id="8" idx="0"/>
          </p:cNvCxnSpPr>
          <p:nvPr/>
        </p:nvCxnSpPr>
        <p:spPr>
          <a:xfrm rot="5400000">
            <a:off x="7328645" y="5004972"/>
            <a:ext cx="618261" cy="791931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11" idx="4"/>
            <a:endCxn id="9" idx="0"/>
          </p:cNvCxnSpPr>
          <p:nvPr/>
        </p:nvCxnSpPr>
        <p:spPr>
          <a:xfrm rot="16200000" flipH="1">
            <a:off x="8016374" y="5109173"/>
            <a:ext cx="618261" cy="583528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75"/>
          <p:cNvSpPr txBox="1">
            <a:spLocks noChangeArrowheads="1"/>
          </p:cNvSpPr>
          <p:nvPr/>
        </p:nvSpPr>
        <p:spPr bwMode="auto">
          <a:xfrm>
            <a:off x="4515902" y="5835110"/>
            <a:ext cx="70856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/>
              <a:t>Input</a:t>
            </a:r>
          </a:p>
        </p:txBody>
      </p:sp>
      <p:sp>
        <p:nvSpPr>
          <p:cNvPr id="27" name="TextBox 76"/>
          <p:cNvSpPr txBox="1">
            <a:spLocks noChangeArrowheads="1"/>
          </p:cNvSpPr>
          <p:nvPr/>
        </p:nvSpPr>
        <p:spPr bwMode="auto">
          <a:xfrm>
            <a:off x="4507566" y="4766698"/>
            <a:ext cx="11253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dirty="0"/>
              <a:t>Hidden Layer</a:t>
            </a:r>
          </a:p>
        </p:txBody>
      </p:sp>
      <p:sp>
        <p:nvSpPr>
          <p:cNvPr id="111" name="Connector 110"/>
          <p:cNvSpPr/>
          <p:nvPr/>
        </p:nvSpPr>
        <p:spPr>
          <a:xfrm>
            <a:off x="5765395" y="3582627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b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1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12" name="Connector 111"/>
          <p:cNvSpPr/>
          <p:nvPr/>
        </p:nvSpPr>
        <p:spPr>
          <a:xfrm>
            <a:off x="6515645" y="3582627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b</a:t>
            </a:r>
            <a:r>
              <a:rPr lang="en-US" sz="1000" baseline="-25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13" name="Connector 112"/>
          <p:cNvSpPr/>
          <p:nvPr/>
        </p:nvSpPr>
        <p:spPr>
          <a:xfrm>
            <a:off x="7797122" y="3582627"/>
            <a:ext cx="450150" cy="450150"/>
          </a:xfrm>
          <a:prstGeom prst="flowChartConnector">
            <a:avLst/>
          </a:prstGeom>
          <a:solidFill>
            <a:srgbClr val="EE6802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b</a:t>
            </a:r>
            <a:r>
              <a:rPr lang="en-US" sz="1000" baseline="-250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rPr>
              <a:t>F</a:t>
            </a:r>
            <a:endParaRPr lang="en-US" sz="1000" baseline="-25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14" name="TextBox 113"/>
          <p:cNvSpPr txBox="1">
            <a:spLocks noChangeArrowheads="1"/>
          </p:cNvSpPr>
          <p:nvPr/>
        </p:nvSpPr>
        <p:spPr bwMode="auto">
          <a:xfrm>
            <a:off x="7265894" y="3635790"/>
            <a:ext cx="29176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b="1" dirty="0"/>
              <a:t>…</a:t>
            </a:r>
          </a:p>
        </p:txBody>
      </p:sp>
      <p:cxnSp>
        <p:nvCxnSpPr>
          <p:cNvPr id="115" name="Straight Connector 114"/>
          <p:cNvCxnSpPr>
            <a:stCxn id="111" idx="4"/>
          </p:cNvCxnSpPr>
          <p:nvPr/>
        </p:nvCxnSpPr>
        <p:spPr>
          <a:xfrm flipH="1">
            <a:off x="5982134" y="4032777"/>
            <a:ext cx="8336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>
            <a:stCxn id="111" idx="4"/>
          </p:cNvCxnSpPr>
          <p:nvPr/>
        </p:nvCxnSpPr>
        <p:spPr>
          <a:xfrm>
            <a:off x="5990470" y="4032777"/>
            <a:ext cx="741914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>
            <a:stCxn id="111" idx="4"/>
          </p:cNvCxnSpPr>
          <p:nvPr/>
        </p:nvCxnSpPr>
        <p:spPr>
          <a:xfrm>
            <a:off x="5990470" y="4032777"/>
            <a:ext cx="2042347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>
            <a:stCxn id="112" idx="4"/>
          </p:cNvCxnSpPr>
          <p:nvPr/>
        </p:nvCxnSpPr>
        <p:spPr>
          <a:xfrm flipH="1">
            <a:off x="6732384" y="4032777"/>
            <a:ext cx="8336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>
            <a:stCxn id="112" idx="4"/>
          </p:cNvCxnSpPr>
          <p:nvPr/>
        </p:nvCxnSpPr>
        <p:spPr>
          <a:xfrm>
            <a:off x="6740720" y="4032777"/>
            <a:ext cx="1292097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/>
          <p:cNvCxnSpPr>
            <a:stCxn id="113" idx="4"/>
          </p:cNvCxnSpPr>
          <p:nvPr/>
        </p:nvCxnSpPr>
        <p:spPr>
          <a:xfrm flipH="1">
            <a:off x="5982134" y="4032777"/>
            <a:ext cx="2040063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/>
          <p:cNvCxnSpPr>
            <a:stCxn id="112" idx="4"/>
          </p:cNvCxnSpPr>
          <p:nvPr/>
        </p:nvCxnSpPr>
        <p:spPr>
          <a:xfrm flipH="1">
            <a:off x="5982134" y="4032777"/>
            <a:ext cx="758586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/>
          <p:cNvCxnSpPr>
            <a:stCxn id="113" idx="4"/>
          </p:cNvCxnSpPr>
          <p:nvPr/>
        </p:nvCxnSpPr>
        <p:spPr>
          <a:xfrm flipH="1">
            <a:off x="6732384" y="4032777"/>
            <a:ext cx="1289813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/>
          <p:cNvCxnSpPr>
            <a:stCxn id="113" idx="4"/>
          </p:cNvCxnSpPr>
          <p:nvPr/>
        </p:nvCxnSpPr>
        <p:spPr>
          <a:xfrm>
            <a:off x="8022197" y="4032777"/>
            <a:ext cx="10620" cy="606573"/>
          </a:xfrm>
          <a:prstGeom prst="line">
            <a:avLst/>
          </a:prstGeom>
          <a:ln>
            <a:solidFill>
              <a:schemeClr val="tx1"/>
            </a:solidFill>
            <a:head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TextBox 76"/>
          <p:cNvSpPr txBox="1">
            <a:spLocks noChangeArrowheads="1"/>
          </p:cNvSpPr>
          <p:nvPr/>
        </p:nvSpPr>
        <p:spPr bwMode="auto">
          <a:xfrm>
            <a:off x="4514978" y="3707668"/>
            <a:ext cx="112537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00" dirty="0"/>
              <a:t>Hidden Layer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4507566" y="2525904"/>
            <a:ext cx="3732294" cy="1056723"/>
            <a:chOff x="125088" y="5750493"/>
            <a:chExt cx="3732294" cy="1056723"/>
          </a:xfrm>
        </p:grpSpPr>
        <p:sp>
          <p:nvSpPr>
            <p:cNvPr id="63" name="Connector 62"/>
            <p:cNvSpPr/>
            <p:nvPr/>
          </p:nvSpPr>
          <p:spPr>
            <a:xfrm>
              <a:off x="1375505" y="5750493"/>
              <a:ext cx="450150" cy="450150"/>
            </a:xfrm>
            <a:prstGeom prst="flowChartConnector">
              <a:avLst/>
            </a:prstGeom>
            <a:solidFill>
              <a:srgbClr val="EE6802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c</a:t>
              </a:r>
              <a:r>
                <a:rPr lang="en-US" sz="1000" baseline="-25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1</a:t>
              </a:r>
              <a:endParaRPr lang="en-US" sz="10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65" name="Connector 64"/>
            <p:cNvSpPr/>
            <p:nvPr/>
          </p:nvSpPr>
          <p:spPr>
            <a:xfrm>
              <a:off x="2125755" y="5750493"/>
              <a:ext cx="450150" cy="450150"/>
            </a:xfrm>
            <a:prstGeom prst="flowChartConnector">
              <a:avLst/>
            </a:prstGeom>
            <a:solidFill>
              <a:srgbClr val="EE6802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c</a:t>
              </a:r>
              <a:r>
                <a:rPr lang="en-US" sz="1000" baseline="-25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2</a:t>
              </a:r>
              <a:endParaRPr lang="en-US" sz="10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66" name="Connector 65"/>
            <p:cNvSpPr/>
            <p:nvPr/>
          </p:nvSpPr>
          <p:spPr>
            <a:xfrm>
              <a:off x="3407232" y="5750493"/>
              <a:ext cx="450150" cy="450150"/>
            </a:xfrm>
            <a:prstGeom prst="flowChartConnector">
              <a:avLst/>
            </a:prstGeom>
            <a:solidFill>
              <a:srgbClr val="EE6802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dirty="0" err="1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c</a:t>
              </a:r>
              <a:r>
                <a:rPr lang="en-US" sz="1000" baseline="-25000" dirty="0" err="1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F</a:t>
              </a:r>
              <a:endParaRPr lang="en-US" sz="10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67" name="TextBox 66"/>
            <p:cNvSpPr txBox="1">
              <a:spLocks noChangeArrowheads="1"/>
            </p:cNvSpPr>
            <p:nvPr/>
          </p:nvSpPr>
          <p:spPr bwMode="auto">
            <a:xfrm>
              <a:off x="2876004" y="5803656"/>
              <a:ext cx="29176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b="1" dirty="0"/>
                <a:t>…</a:t>
              </a:r>
            </a:p>
          </p:txBody>
        </p:sp>
        <p:cxnSp>
          <p:nvCxnSpPr>
            <p:cNvPr id="68" name="Straight Connector 67"/>
            <p:cNvCxnSpPr>
              <a:stCxn id="63" idx="4"/>
            </p:cNvCxnSpPr>
            <p:nvPr/>
          </p:nvCxnSpPr>
          <p:spPr>
            <a:xfrm flipH="1">
              <a:off x="1592244" y="6200643"/>
              <a:ext cx="8336" cy="606573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>
              <a:stCxn id="63" idx="4"/>
            </p:cNvCxnSpPr>
            <p:nvPr/>
          </p:nvCxnSpPr>
          <p:spPr>
            <a:xfrm>
              <a:off x="1600580" y="6200643"/>
              <a:ext cx="741914" cy="606573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>
              <a:stCxn id="63" idx="4"/>
            </p:cNvCxnSpPr>
            <p:nvPr/>
          </p:nvCxnSpPr>
          <p:spPr>
            <a:xfrm>
              <a:off x="1600580" y="6200643"/>
              <a:ext cx="2042347" cy="606573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>
              <a:stCxn id="65" idx="4"/>
            </p:cNvCxnSpPr>
            <p:nvPr/>
          </p:nvCxnSpPr>
          <p:spPr>
            <a:xfrm flipH="1">
              <a:off x="2342494" y="6200643"/>
              <a:ext cx="8336" cy="606573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>
              <a:stCxn id="65" idx="4"/>
            </p:cNvCxnSpPr>
            <p:nvPr/>
          </p:nvCxnSpPr>
          <p:spPr>
            <a:xfrm>
              <a:off x="2350830" y="6200643"/>
              <a:ext cx="1292097" cy="606573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>
              <a:stCxn id="66" idx="4"/>
            </p:cNvCxnSpPr>
            <p:nvPr/>
          </p:nvCxnSpPr>
          <p:spPr>
            <a:xfrm flipH="1">
              <a:off x="1592244" y="6200643"/>
              <a:ext cx="2040063" cy="606573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>
              <a:stCxn id="65" idx="4"/>
            </p:cNvCxnSpPr>
            <p:nvPr/>
          </p:nvCxnSpPr>
          <p:spPr>
            <a:xfrm flipH="1">
              <a:off x="1592244" y="6200643"/>
              <a:ext cx="758586" cy="606573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>
              <a:stCxn id="66" idx="4"/>
            </p:cNvCxnSpPr>
            <p:nvPr/>
          </p:nvCxnSpPr>
          <p:spPr>
            <a:xfrm flipH="1">
              <a:off x="2342494" y="6200643"/>
              <a:ext cx="1289813" cy="606573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>
              <a:stCxn id="66" idx="4"/>
            </p:cNvCxnSpPr>
            <p:nvPr/>
          </p:nvCxnSpPr>
          <p:spPr>
            <a:xfrm>
              <a:off x="3632307" y="6200643"/>
              <a:ext cx="10620" cy="606573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Box 76"/>
            <p:cNvSpPr txBox="1">
              <a:spLocks noChangeArrowheads="1"/>
            </p:cNvSpPr>
            <p:nvPr/>
          </p:nvSpPr>
          <p:spPr bwMode="auto">
            <a:xfrm>
              <a:off x="125088" y="5875534"/>
              <a:ext cx="112537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dirty="0"/>
                <a:t>Hidden Layer</a:t>
              </a: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4717422" y="1653776"/>
            <a:ext cx="3285818" cy="868345"/>
            <a:chOff x="2512995" y="1775316"/>
            <a:chExt cx="3285818" cy="868345"/>
          </a:xfrm>
        </p:grpSpPr>
        <p:sp>
          <p:nvSpPr>
            <p:cNvPr id="78" name="Connector 77"/>
            <p:cNvSpPr/>
            <p:nvPr/>
          </p:nvSpPr>
          <p:spPr>
            <a:xfrm>
              <a:off x="4615085" y="1775316"/>
              <a:ext cx="450150" cy="450150"/>
            </a:xfrm>
            <a:prstGeom prst="flowChartConnector">
              <a:avLst/>
            </a:prstGeom>
            <a:solidFill>
              <a:srgbClr val="E0D925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00" dirty="0" smtClean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"/>
                  <a:cs typeface="Arial"/>
                </a:rPr>
                <a:t>y</a:t>
              </a:r>
              <a:endParaRPr lang="en-US" sz="1000" baseline="-25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cxnSp>
          <p:nvCxnSpPr>
            <p:cNvPr id="79" name="Straight Connector 78"/>
            <p:cNvCxnSpPr>
              <a:stCxn id="78" idx="4"/>
            </p:cNvCxnSpPr>
            <p:nvPr/>
          </p:nvCxnSpPr>
          <p:spPr>
            <a:xfrm rot="5400000">
              <a:off x="4085048" y="1888548"/>
              <a:ext cx="418195" cy="1092031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>
              <a:stCxn id="78" idx="4"/>
            </p:cNvCxnSpPr>
            <p:nvPr/>
          </p:nvCxnSpPr>
          <p:spPr>
            <a:xfrm rot="5400000">
              <a:off x="4460173" y="2263673"/>
              <a:ext cx="418195" cy="341781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>
              <a:stCxn id="78" idx="4"/>
            </p:cNvCxnSpPr>
            <p:nvPr/>
          </p:nvCxnSpPr>
          <p:spPr>
            <a:xfrm rot="16200000" flipH="1">
              <a:off x="5110389" y="1955237"/>
              <a:ext cx="418195" cy="958653"/>
            </a:xfrm>
            <a:prstGeom prst="line">
              <a:avLst/>
            </a:prstGeom>
            <a:ln>
              <a:solidFill>
                <a:schemeClr val="tx1"/>
              </a:solidFill>
              <a:headEnd type="arrow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TextBox 74"/>
            <p:cNvSpPr txBox="1">
              <a:spLocks noChangeArrowheads="1"/>
            </p:cNvSpPr>
            <p:nvPr/>
          </p:nvSpPr>
          <p:spPr bwMode="auto">
            <a:xfrm>
              <a:off x="2512995" y="1878127"/>
              <a:ext cx="708569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000" dirty="0"/>
                <a:t>Output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673317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Deep Network Training </a:t>
            </a:r>
            <a:br>
              <a:rPr lang="en-US" dirty="0" smtClean="0"/>
            </a:b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549275" y="4802467"/>
            <a:ext cx="8042276" cy="144087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837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63650" indent="-295275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622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Idea #3: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/>
              <a:t>Unsupervised layer-wise pre-training</a:t>
            </a:r>
            <a:endParaRPr lang="en-US" b="1" dirty="0"/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/>
              <a:t>Supervised fine-tuning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549275" y="3131127"/>
            <a:ext cx="8042276" cy="144087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837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63650" indent="-295275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622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Idea #2: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/>
              <a:t>Supervised layer-wise pre-training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/>
              <a:t>Supervised fine-tuning</a:t>
            </a:r>
            <a:endParaRPr lang="en-US" b="1" dirty="0" smtClean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549275" y="1467623"/>
            <a:ext cx="8042276" cy="1397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837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63650" indent="-295275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622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Idea #1: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/>
              <a:t>Supervised fine-tuning only</a:t>
            </a:r>
          </a:p>
        </p:txBody>
      </p:sp>
    </p:spTree>
    <p:extLst>
      <p:ext uri="{BB962C8B-B14F-4D97-AF65-F5344CB8AC3E}">
        <p14:creationId xmlns:p14="http://schemas.microsoft.com/office/powerpoint/2010/main" val="1842454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Comparison on MNIST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8290201"/>
              </p:ext>
            </p:extLst>
          </p:nvPr>
        </p:nvGraphicFramePr>
        <p:xfrm>
          <a:off x="457200" y="2943895"/>
          <a:ext cx="8229600" cy="37775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Training</a:t>
            </a:r>
            <a:endParaRPr lang="en-US" dirty="0"/>
          </a:p>
        </p:txBody>
      </p:sp>
      <p:sp>
        <p:nvSpPr>
          <p:cNvPr id="7" name="Content Placeholder 6"/>
          <p:cNvSpPr txBox="1">
            <a:spLocks/>
          </p:cNvSpPr>
          <p:nvPr/>
        </p:nvSpPr>
        <p:spPr>
          <a:xfrm>
            <a:off x="1447472" y="1600201"/>
            <a:ext cx="7239327" cy="149938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Results from </a:t>
            </a:r>
            <a:r>
              <a:rPr lang="en-US" dirty="0" err="1" smtClean="0"/>
              <a:t>Bengio</a:t>
            </a:r>
            <a:r>
              <a:rPr lang="en-US" dirty="0" smtClean="0"/>
              <a:t> et al. (2006) on </a:t>
            </a:r>
            <a:br>
              <a:rPr lang="en-US" dirty="0" smtClean="0"/>
            </a:br>
            <a:r>
              <a:rPr lang="en-US" dirty="0" smtClean="0"/>
              <a:t>MNIST </a:t>
            </a:r>
            <a:r>
              <a:rPr lang="en-US" dirty="0"/>
              <a:t>digit classification </a:t>
            </a:r>
            <a:r>
              <a:rPr lang="en-US" dirty="0" smtClean="0"/>
              <a:t>task</a:t>
            </a:r>
          </a:p>
          <a:p>
            <a:r>
              <a:rPr lang="en-US" dirty="0" smtClean="0"/>
              <a:t>Percent error (lower is better)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86570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Comparison on MNIST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30123352"/>
              </p:ext>
            </p:extLst>
          </p:nvPr>
        </p:nvGraphicFramePr>
        <p:xfrm>
          <a:off x="457200" y="2943895"/>
          <a:ext cx="8229600" cy="37775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Training</a:t>
            </a:r>
            <a:endParaRPr lang="en-US" dirty="0"/>
          </a:p>
        </p:txBody>
      </p:sp>
      <p:sp>
        <p:nvSpPr>
          <p:cNvPr id="7" name="Content Placeholder 6"/>
          <p:cNvSpPr txBox="1">
            <a:spLocks/>
          </p:cNvSpPr>
          <p:nvPr/>
        </p:nvSpPr>
        <p:spPr>
          <a:xfrm>
            <a:off x="1447472" y="1600201"/>
            <a:ext cx="7239327" cy="149938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Results from </a:t>
            </a:r>
            <a:r>
              <a:rPr lang="en-US" dirty="0" err="1" smtClean="0"/>
              <a:t>Bengio</a:t>
            </a:r>
            <a:r>
              <a:rPr lang="en-US" dirty="0" smtClean="0"/>
              <a:t> et al. (2006) on </a:t>
            </a:r>
            <a:br>
              <a:rPr lang="en-US" dirty="0" smtClean="0"/>
            </a:br>
            <a:r>
              <a:rPr lang="en-US" dirty="0" smtClean="0"/>
              <a:t>MNIST </a:t>
            </a:r>
            <a:r>
              <a:rPr lang="en-US" dirty="0"/>
              <a:t>digit classification </a:t>
            </a:r>
            <a:r>
              <a:rPr lang="en-US" dirty="0" smtClean="0"/>
              <a:t>task</a:t>
            </a:r>
          </a:p>
          <a:p>
            <a:r>
              <a:rPr lang="en-US" dirty="0" smtClean="0"/>
              <a:t>Percent error (lower is better)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1899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Is layer-wise pre-training always necessary?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Training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1433728"/>
            <a:ext cx="9144000" cy="542427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4"/>
          <p:cNvSpPr txBox="1">
            <a:spLocks/>
          </p:cNvSpPr>
          <p:nvPr/>
        </p:nvSpPr>
        <p:spPr>
          <a:xfrm>
            <a:off x="457200" y="1567467"/>
            <a:ext cx="8229600" cy="48912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smtClean="0">
                <a:solidFill>
                  <a:schemeClr val="bg1"/>
                </a:solidFill>
              </a:rPr>
              <a:t>In 2010, </a:t>
            </a:r>
            <a:r>
              <a:rPr lang="en-US" sz="3000" b="1" smtClean="0">
                <a:solidFill>
                  <a:schemeClr val="bg1"/>
                </a:solidFill>
              </a:rPr>
              <a:t>a record on a hand-writing recognition task was set by standard supervised backpropagation (our Idea #1).</a:t>
            </a:r>
            <a:br>
              <a:rPr lang="en-US" sz="3000" b="1" smtClean="0">
                <a:solidFill>
                  <a:schemeClr val="bg1"/>
                </a:solidFill>
              </a:rPr>
            </a:br>
            <a:r>
              <a:rPr lang="en-US" b="1" smtClean="0">
                <a:solidFill>
                  <a:schemeClr val="bg1"/>
                </a:solidFill>
              </a:rPr>
              <a:t/>
            </a:r>
            <a:br>
              <a:rPr lang="en-US" b="1" smtClean="0">
                <a:solidFill>
                  <a:schemeClr val="bg1"/>
                </a:solidFill>
              </a:rPr>
            </a:br>
            <a:r>
              <a:rPr lang="en-US" b="1" smtClean="0">
                <a:solidFill>
                  <a:schemeClr val="bg1"/>
                </a:solidFill>
              </a:rPr>
              <a:t>How? </a:t>
            </a:r>
            <a:r>
              <a:rPr lang="en-US" sz="3000" b="1" smtClean="0">
                <a:solidFill>
                  <a:schemeClr val="bg1"/>
                </a:solidFill>
              </a:rPr>
              <a:t>A very fast implementation on GPUs.</a:t>
            </a:r>
            <a:br>
              <a:rPr lang="en-US" sz="3000" b="1" smtClean="0">
                <a:solidFill>
                  <a:schemeClr val="bg1"/>
                </a:solidFill>
              </a:rPr>
            </a:br>
            <a:r>
              <a:rPr lang="en-US" b="1" smtClean="0">
                <a:solidFill>
                  <a:schemeClr val="bg1"/>
                </a:solidFill>
              </a:rPr>
              <a:t/>
            </a:r>
            <a:br>
              <a:rPr lang="en-US" b="1" smtClean="0">
                <a:solidFill>
                  <a:schemeClr val="bg1"/>
                </a:solidFill>
              </a:rPr>
            </a:br>
            <a:r>
              <a:rPr lang="en-US" sz="3000" b="1" smtClean="0">
                <a:solidFill>
                  <a:schemeClr val="bg1"/>
                </a:solidFill>
              </a:rPr>
              <a:t>See Ciresen et al. (2010)</a:t>
            </a:r>
            <a:endParaRPr lang="en-US" sz="3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0082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Deep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Goal: learn features at different levels of abstraction</a:t>
            </a:r>
          </a:p>
          <a:p>
            <a:r>
              <a:rPr lang="en-US" dirty="0" smtClean="0"/>
              <a:t>Training can be tricky due to…</a:t>
            </a:r>
          </a:p>
          <a:p>
            <a:pPr lvl="1"/>
            <a:r>
              <a:rPr lang="en-US" dirty="0" err="1" smtClean="0"/>
              <a:t>Nonconvexity</a:t>
            </a:r>
            <a:endParaRPr lang="en-US" dirty="0" smtClean="0"/>
          </a:p>
          <a:p>
            <a:pPr lvl="1"/>
            <a:r>
              <a:rPr lang="en-US" dirty="0" smtClean="0"/>
              <a:t>Vanishing gradients</a:t>
            </a:r>
          </a:p>
          <a:p>
            <a:r>
              <a:rPr lang="en-US" dirty="0" smtClean="0"/>
              <a:t>Unsupervised layer-wise pre-training can help with both!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5235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 anchor="ctr">
        <a:noAutofit/>
      </a:bodyPr>
      <a:lstStyle>
        <a:defPPr algn="ctr"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Network">
  <a:themeElements>
    <a:clrScheme name="Network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Networ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Network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Contemporary Portrait">
  <a:themeElements>
    <a:clrScheme name="Contemporary Portrait 2">
      <a:dk1>
        <a:srgbClr val="000000"/>
      </a:dk1>
      <a:lt1>
        <a:srgbClr val="FFFFFF"/>
      </a:lt1>
      <a:dk2>
        <a:srgbClr val="000000"/>
      </a:dk2>
      <a:lt2>
        <a:srgbClr val="5E574E"/>
      </a:lt2>
      <a:accent1>
        <a:srgbClr val="FF6600"/>
      </a:accent1>
      <a:accent2>
        <a:srgbClr val="FFCC00"/>
      </a:accent2>
      <a:accent3>
        <a:srgbClr val="FFFFFF"/>
      </a:accent3>
      <a:accent4>
        <a:srgbClr val="000000"/>
      </a:accent4>
      <a:accent5>
        <a:srgbClr val="FFB8AA"/>
      </a:accent5>
      <a:accent6>
        <a:srgbClr val="E7B900"/>
      </a:accent6>
      <a:hlink>
        <a:srgbClr val="996633"/>
      </a:hlink>
      <a:folHlink>
        <a:srgbClr val="808000"/>
      </a:folHlink>
    </a:clrScheme>
    <a:fontScheme name="Contemporary Portrait">
      <a:majorFont>
        <a:latin typeface="Arial Black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lg" len="lg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lg" len="lg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Contemporary Portrait 1">
        <a:dk1>
          <a:srgbClr val="5E574E"/>
        </a:dk1>
        <a:lt1>
          <a:srgbClr val="FFFFCC"/>
        </a:lt1>
        <a:dk2>
          <a:srgbClr val="0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AA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ry Portrait 2">
        <a:dk1>
          <a:srgbClr val="000000"/>
        </a:dk1>
        <a:lt1>
          <a:srgbClr val="FFFFFF"/>
        </a:lt1>
        <a:dk2>
          <a:srgbClr val="0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996633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4">
        <a:dk1>
          <a:srgbClr val="000000"/>
        </a:dk1>
        <a:lt1>
          <a:srgbClr val="FFFFFF"/>
        </a:lt1>
        <a:dk2>
          <a:srgbClr val="8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FF0000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5">
        <a:dk1>
          <a:srgbClr val="000066"/>
        </a:dk1>
        <a:lt1>
          <a:srgbClr val="FFFFFF"/>
        </a:lt1>
        <a:dk2>
          <a:srgbClr val="0000FF"/>
        </a:dk2>
        <a:lt2>
          <a:srgbClr val="000000"/>
        </a:lt2>
        <a:accent1>
          <a:srgbClr val="0066FF"/>
        </a:accent1>
        <a:accent2>
          <a:srgbClr val="33CCCC"/>
        </a:accent2>
        <a:accent3>
          <a:srgbClr val="FFFFFF"/>
        </a:accent3>
        <a:accent4>
          <a:srgbClr val="000056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6">
        <a:dk1>
          <a:srgbClr val="000000"/>
        </a:dk1>
        <a:lt1>
          <a:srgbClr val="FFFFFF"/>
        </a:lt1>
        <a:dk2>
          <a:srgbClr val="000066"/>
        </a:dk2>
        <a:lt2>
          <a:srgbClr val="FFCC00"/>
        </a:lt2>
        <a:accent1>
          <a:srgbClr val="0066FF"/>
        </a:accent1>
        <a:accent2>
          <a:srgbClr val="33CCCC"/>
        </a:accent2>
        <a:accent3>
          <a:srgbClr val="AAAAB8"/>
        </a:accent3>
        <a:accent4>
          <a:srgbClr val="DADADA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ry Portrait 7">
        <a:dk1>
          <a:srgbClr val="5E574E"/>
        </a:dk1>
        <a:lt1>
          <a:srgbClr val="FFFFCC"/>
        </a:lt1>
        <a:dk2>
          <a:srgbClr val="8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C0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rbit">
      <a:majorFont>
        <a:latin typeface="Candara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Candara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rbit">
    <a:majorFont>
      <a:latin typeface="Candara"/>
      <a:ea typeface=""/>
      <a:cs typeface=""/>
      <a:font script="Jpan" typeface="ＭＳ Ｐゴシック"/>
      <a:font script="Hans" typeface="宋体"/>
      <a:font script="Hant" typeface="新細明體"/>
    </a:majorFont>
    <a:minorFont>
      <a:latin typeface="Candara"/>
      <a:ea typeface=""/>
      <a:cs typeface=""/>
      <a:font script="Jpan" typeface="ＭＳ Ｐゴシック"/>
      <a:font script="Hans" typeface="宋体"/>
      <a:font script="Hant" typeface="新細明體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rbit">
    <a:majorFont>
      <a:latin typeface="Candara"/>
      <a:ea typeface=""/>
      <a:cs typeface=""/>
      <a:font script="Jpan" typeface="ＭＳ Ｐゴシック"/>
      <a:font script="Hans" typeface="宋体"/>
      <a:font script="Hant" typeface="新細明體"/>
    </a:majorFont>
    <a:minorFont>
      <a:latin typeface="Candara"/>
      <a:ea typeface=""/>
      <a:cs typeface=""/>
      <a:font script="Jpan" typeface="ＭＳ Ｐゴシック"/>
      <a:font script="Hans" typeface="宋体"/>
      <a:font script="Hant" typeface="新細明體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Advantage.thmx</Template>
  <TotalTime>40514</TotalTime>
  <Words>1996</Words>
  <Application>Microsoft Macintosh PowerPoint</Application>
  <PresentationFormat>On-screen Show (4:3)</PresentationFormat>
  <Paragraphs>630</Paragraphs>
  <Slides>40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40</vt:i4>
      </vt:variant>
    </vt:vector>
  </HeadingPairs>
  <TitlesOfParts>
    <vt:vector size="45" baseType="lpstr">
      <vt:lpstr>Office Theme</vt:lpstr>
      <vt:lpstr>Network</vt:lpstr>
      <vt:lpstr>Contemporary Portrait</vt:lpstr>
      <vt:lpstr>1_Office Theme</vt:lpstr>
      <vt:lpstr>2_Office Theme</vt:lpstr>
      <vt:lpstr>Deep Learning (Part I)</vt:lpstr>
      <vt:lpstr>Reminders</vt:lpstr>
      <vt:lpstr>Outline</vt:lpstr>
      <vt:lpstr>Pre-Training for Deep Nets</vt:lpstr>
      <vt:lpstr>A Recipe for  Machine Learning</vt:lpstr>
      <vt:lpstr>Idea #1: No pre-training</vt:lpstr>
      <vt:lpstr>Comparison on MNIST</vt:lpstr>
      <vt:lpstr>Comparison on MNIST</vt:lpstr>
      <vt:lpstr>Idea #1: No pre-training</vt:lpstr>
      <vt:lpstr>Problem A: Nonconvexity</vt:lpstr>
      <vt:lpstr>Problem A: Nonconvexity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Problem B: Vanishing Gradients</vt:lpstr>
      <vt:lpstr>Problem B: Vanishing Gradients</vt:lpstr>
      <vt:lpstr>Problem B: Vanishing Gradients</vt:lpstr>
      <vt:lpstr>Idea #1: No pre-training</vt:lpstr>
      <vt:lpstr>Idea #2: Supervised  Pre-training</vt:lpstr>
      <vt:lpstr>Idea #2: Supervised  Pre-training</vt:lpstr>
      <vt:lpstr>Idea #2: Supervised  Pre-training</vt:lpstr>
      <vt:lpstr>Idea #2: Supervised  Pre-training</vt:lpstr>
      <vt:lpstr>Idea #2: Supervised  Pre-training</vt:lpstr>
      <vt:lpstr>Comparison on MNIST</vt:lpstr>
      <vt:lpstr>Comparison on MNIST</vt:lpstr>
      <vt:lpstr>Idea #3: Unsupervised Pre-training</vt:lpstr>
      <vt:lpstr>The solution: Unsupervised pre-training</vt:lpstr>
      <vt:lpstr>The solution: Unsupervised pre-training</vt:lpstr>
      <vt:lpstr>Auto-Encoders</vt:lpstr>
      <vt:lpstr>The solution: Unsupervised pre-training</vt:lpstr>
      <vt:lpstr>The solution: Unsupervised pre-training</vt:lpstr>
      <vt:lpstr>The solution: Unsupervised pre-training</vt:lpstr>
      <vt:lpstr>The solution: Unsupervised pre-training</vt:lpstr>
      <vt:lpstr>Deep Network Training  </vt:lpstr>
      <vt:lpstr>Comparison on MNIST</vt:lpstr>
      <vt:lpstr>Comparison on MNIST</vt:lpstr>
      <vt:lpstr>Is layer-wise pre-training always necessary?</vt:lpstr>
      <vt:lpstr>Deep Learning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 Gormley</dc:creator>
  <cp:lastModifiedBy>Matt Gormley</cp:lastModifiedBy>
  <cp:revision>2519</cp:revision>
  <dcterms:created xsi:type="dcterms:W3CDTF">2014-04-15T19:33:39Z</dcterms:created>
  <dcterms:modified xsi:type="dcterms:W3CDTF">2016-10-26T12:55:57Z</dcterms:modified>
</cp:coreProperties>
</file>