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2" r:id="rId1"/>
  </p:sldMasterIdLst>
  <p:notesMasterIdLst>
    <p:notesMasterId r:id="rId40"/>
  </p:notesMasterIdLst>
  <p:handoutMasterIdLst>
    <p:handoutMasterId r:id="rId41"/>
  </p:handoutMasterIdLst>
  <p:sldIdLst>
    <p:sldId id="843" r:id="rId2"/>
    <p:sldId id="849" r:id="rId3"/>
    <p:sldId id="911" r:id="rId4"/>
    <p:sldId id="1018" r:id="rId5"/>
    <p:sldId id="980" r:id="rId6"/>
    <p:sldId id="999" r:id="rId7"/>
    <p:sldId id="965" r:id="rId8"/>
    <p:sldId id="966" r:id="rId9"/>
    <p:sldId id="982" r:id="rId10"/>
    <p:sldId id="986" r:id="rId11"/>
    <p:sldId id="992" r:id="rId12"/>
    <p:sldId id="987" r:id="rId13"/>
    <p:sldId id="991" r:id="rId14"/>
    <p:sldId id="988" r:id="rId15"/>
    <p:sldId id="1017" r:id="rId16"/>
    <p:sldId id="1019" r:id="rId17"/>
    <p:sldId id="989" r:id="rId18"/>
    <p:sldId id="993" r:id="rId19"/>
    <p:sldId id="995" r:id="rId20"/>
    <p:sldId id="971" r:id="rId21"/>
    <p:sldId id="1000" r:id="rId22"/>
    <p:sldId id="972" r:id="rId23"/>
    <p:sldId id="973" r:id="rId24"/>
    <p:sldId id="974" r:id="rId25"/>
    <p:sldId id="1022" r:id="rId26"/>
    <p:sldId id="1032" r:id="rId27"/>
    <p:sldId id="998" r:id="rId28"/>
    <p:sldId id="1001" r:id="rId29"/>
    <p:sldId id="1002" r:id="rId30"/>
    <p:sldId id="1003" r:id="rId31"/>
    <p:sldId id="1004" r:id="rId32"/>
    <p:sldId id="1029" r:id="rId33"/>
    <p:sldId id="1038" r:id="rId34"/>
    <p:sldId id="1033" r:id="rId35"/>
    <p:sldId id="1034" r:id="rId36"/>
    <p:sldId id="1035" r:id="rId37"/>
    <p:sldId id="1036" r:id="rId38"/>
    <p:sldId id="1037" r:id="rId39"/>
  </p:sldIdLst>
  <p:sldSz cx="9144000" cy="6858000" type="screen4x3"/>
  <p:notesSz cx="6985000" cy="9283700"/>
  <p:embeddedFontLst>
    <p:embeddedFont>
      <p:font typeface="Comic Sans MS" panose="030F0702030302020204" pitchFamily="66" charset="0"/>
      <p:regular r:id="rId42"/>
      <p:bold r:id="rId43"/>
    </p:embeddedFont>
    <p:embeddedFont>
      <p:font typeface="Sylfaen" panose="010A0502050306030303" pitchFamily="18" charset="0"/>
      <p:regular r:id="rId44"/>
    </p:embeddedFont>
    <p:embeddedFont>
      <p:font typeface="Arial Unicode MS" panose="020B0604020202020204" pitchFamily="34" charset="-128"/>
      <p:regular r:id="rId45"/>
    </p:embeddedFont>
    <p:embeddedFont>
      <p:font typeface="cmsy10" panose="020B0604020202020204"/>
      <p:regular r:id="rId46"/>
    </p:embeddedFont>
    <p:embeddedFont>
      <p:font typeface="Tahoma" panose="020B0604030504040204" pitchFamily="34" charset="0"/>
      <p:regular r:id="rId47"/>
      <p:bold r:id="rId48"/>
    </p:embeddedFont>
    <p:embeddedFont>
      <p:font typeface="Cambria Math" panose="02040503050406030204" pitchFamily="18" charset="0"/>
      <p:regular r:id="rId49"/>
    </p:embeddedFont>
    <p:embeddedFont>
      <p:font typeface="Verdana" panose="020B0604030504040204" pitchFamily="34" charset="0"/>
      <p:regular r:id="rId50"/>
      <p:bold r:id="rId51"/>
      <p:italic r:id="rId52"/>
      <p:boldItalic r:id="rId53"/>
    </p:embeddedFont>
  </p:embeddedFontLst>
  <p:custDataLst>
    <p:tags r:id="rId54"/>
  </p:custData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4">
          <p15:clr>
            <a:srgbClr val="A4A3A4"/>
          </p15:clr>
        </p15:guide>
        <p15:guide id="2" pos="220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CC00CC"/>
    <a:srgbClr val="0000CC"/>
    <a:srgbClr val="003366"/>
    <a:srgbClr val="E3055F"/>
    <a:srgbClr val="009999"/>
    <a:srgbClr val="9933FF"/>
    <a:srgbClr val="FF33CC"/>
    <a:srgbClr val="A50021"/>
    <a:srgbClr val="99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78" autoAdjust="0"/>
    <p:restoredTop sz="91173" autoAdjust="0"/>
  </p:normalViewPr>
  <p:slideViewPr>
    <p:cSldViewPr>
      <p:cViewPr varScale="1">
        <p:scale>
          <a:sx n="80" d="100"/>
          <a:sy n="80" d="100"/>
        </p:scale>
        <p:origin x="1478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255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8" d="100"/>
          <a:sy n="58" d="100"/>
        </p:scale>
        <p:origin x="-1134" y="-96"/>
      </p:cViewPr>
      <p:guideLst>
        <p:guide orient="horz" pos="2924"/>
        <p:guide pos="220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font" Target="fonts/font6.fntdata"/><Relationship Id="rId50" Type="http://schemas.openxmlformats.org/officeDocument/2006/relationships/font" Target="fonts/font9.fntdata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54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4.fntdata"/><Relationship Id="rId53" Type="http://schemas.openxmlformats.org/officeDocument/2006/relationships/font" Target="fonts/font12.fntdata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8.fntdata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52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font" Target="fonts/font7.fntdata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10.fntdata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7247" cy="464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620" tIns="44810" rIns="89620" bIns="4481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57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56203" y="0"/>
            <a:ext cx="3027247" cy="464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620" tIns="44810" rIns="89620" bIns="4481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57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7332"/>
            <a:ext cx="3027247" cy="464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620" tIns="44810" rIns="89620" bIns="4481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57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56203" y="8817332"/>
            <a:ext cx="3027247" cy="464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620" tIns="44810" rIns="89620" bIns="4481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4FAB7E75-D5CC-46DE-ABBD-50713EB656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307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27247" cy="464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63" tIns="46481" rIns="92963" bIns="46481" numCol="1" anchor="t" anchorCtr="0" compatLnSpc="1">
            <a:prstTxWarp prst="textNoShape">
              <a:avLst/>
            </a:prstTxWarp>
          </a:bodyPr>
          <a:lstStyle>
            <a:lvl1pPr algn="l" defTabSz="928878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56203" y="0"/>
            <a:ext cx="3027247" cy="464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63" tIns="46481" rIns="92963" bIns="46481" numCol="1" anchor="t" anchorCtr="0" compatLnSpc="1">
            <a:prstTxWarp prst="textNoShape">
              <a:avLst/>
            </a:prstTxWarp>
          </a:bodyPr>
          <a:lstStyle>
            <a:lvl1pPr algn="r" defTabSz="928878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1575" y="695325"/>
            <a:ext cx="4641850" cy="34813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7880" y="4409446"/>
            <a:ext cx="5589241" cy="417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63" tIns="46481" rIns="92963" bIns="4648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17332"/>
            <a:ext cx="3027247" cy="464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63" tIns="46481" rIns="92963" bIns="46481" numCol="1" anchor="b" anchorCtr="0" compatLnSpc="1">
            <a:prstTxWarp prst="textNoShape">
              <a:avLst/>
            </a:prstTxWarp>
          </a:bodyPr>
          <a:lstStyle>
            <a:lvl1pPr algn="l" defTabSz="928878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56203" y="8817332"/>
            <a:ext cx="3027247" cy="464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963" tIns="46481" rIns="92963" bIns="46481" numCol="1" anchor="b" anchorCtr="0" compatLnSpc="1">
            <a:prstTxWarp prst="textNoShape">
              <a:avLst/>
            </a:prstTxWarp>
          </a:bodyPr>
          <a:lstStyle>
            <a:lvl1pPr algn="r" defTabSz="928878">
              <a:defRPr sz="1200">
                <a:latin typeface="Arial" charset="0"/>
              </a:defRPr>
            </a:lvl1pPr>
          </a:lstStyle>
          <a:p>
            <a:pPr>
              <a:defRPr/>
            </a:pPr>
            <a:fld id="{2FD84249-BFF7-40C6-99A5-AB25FDE059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7161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1pPr>
            <a:lvl2pPr marL="728165" indent="-280064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2pPr>
            <a:lvl3pPr marL="1120254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3pPr>
            <a:lvl4pPr marL="1568356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4pPr>
            <a:lvl5pPr marL="2016458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5pPr>
            <a:lvl6pPr marL="2464559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6pPr>
            <a:lvl7pPr marL="2912661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7pPr>
            <a:lvl8pPr marL="3360763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8pPr>
            <a:lvl9pPr marL="3808865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fld id="{4D76A0E5-B821-412F-99E5-E21FF7AEC7E9}" type="slidenum">
              <a:rPr lang="en-US" sz="1200">
                <a:latin typeface="Arial" charset="0"/>
              </a:rPr>
              <a:pPr eaLnBrk="1" hangingPunct="1"/>
              <a:t>1</a:t>
            </a:fld>
            <a:endParaRPr lang="en-US" sz="1200" dirty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322" eaLnBrk="0" hangingPunct="0">
              <a:defRPr sz="2500">
                <a:solidFill>
                  <a:schemeClr val="tx1"/>
                </a:solidFill>
                <a:latin typeface="Comic Sans MS" pitchFamily="66" charset="0"/>
              </a:defRPr>
            </a:lvl1pPr>
            <a:lvl2pPr marL="728165" indent="-280064" defTabSz="927322" eaLnBrk="0" hangingPunct="0">
              <a:defRPr sz="2500">
                <a:solidFill>
                  <a:schemeClr val="tx1"/>
                </a:solidFill>
                <a:latin typeface="Comic Sans MS" pitchFamily="66" charset="0"/>
              </a:defRPr>
            </a:lvl2pPr>
            <a:lvl3pPr marL="1120254" indent="-224051" defTabSz="927322" eaLnBrk="0" hangingPunct="0">
              <a:defRPr sz="2500">
                <a:solidFill>
                  <a:schemeClr val="tx1"/>
                </a:solidFill>
                <a:latin typeface="Comic Sans MS" pitchFamily="66" charset="0"/>
              </a:defRPr>
            </a:lvl3pPr>
            <a:lvl4pPr marL="1568356" indent="-224051" defTabSz="927322" eaLnBrk="0" hangingPunct="0">
              <a:defRPr sz="2500">
                <a:solidFill>
                  <a:schemeClr val="tx1"/>
                </a:solidFill>
                <a:latin typeface="Comic Sans MS" pitchFamily="66" charset="0"/>
              </a:defRPr>
            </a:lvl4pPr>
            <a:lvl5pPr marL="2016458" indent="-224051" defTabSz="927322" eaLnBrk="0" hangingPunct="0">
              <a:defRPr sz="2500">
                <a:solidFill>
                  <a:schemeClr val="tx1"/>
                </a:solidFill>
                <a:latin typeface="Comic Sans MS" pitchFamily="66" charset="0"/>
              </a:defRPr>
            </a:lvl5pPr>
            <a:lvl6pPr marL="2464559" indent="-224051" defTabSz="92732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Comic Sans MS" pitchFamily="66" charset="0"/>
              </a:defRPr>
            </a:lvl6pPr>
            <a:lvl7pPr marL="2912661" indent="-224051" defTabSz="92732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Comic Sans MS" pitchFamily="66" charset="0"/>
              </a:defRPr>
            </a:lvl7pPr>
            <a:lvl8pPr marL="3360763" indent="-224051" defTabSz="92732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Comic Sans MS" pitchFamily="66" charset="0"/>
              </a:defRPr>
            </a:lvl8pPr>
            <a:lvl9pPr marL="3808865" indent="-224051" defTabSz="927322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fld id="{69E9788E-4630-4D6F-A10D-84C925EAC61C}" type="slidenum">
              <a:rPr lang="en-US" sz="1200">
                <a:latin typeface="Arial" charset="0"/>
              </a:rPr>
              <a:pPr eaLnBrk="1" hangingPunct="1"/>
              <a:t>2</a:t>
            </a:fld>
            <a:endParaRPr lang="en-US" sz="1200" dirty="0">
              <a:latin typeface="Arial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z="8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8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1200" indent="-285077" defTabSz="92808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0307" indent="-228061" defTabSz="92808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96430" indent="-228061" defTabSz="92808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2552" indent="-228061" defTabSz="92808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08675" indent="-228061" defTabSz="92808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64798" indent="-228061" defTabSz="92808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0920" indent="-228061" defTabSz="92808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77043" indent="-228061" defTabSz="92808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DD9E960-6841-4D92-AEF6-B315E23D5126}" type="slidenum">
              <a:rPr lang="en-US" altLang="en-US" smtClean="0"/>
              <a:pPr eaLnBrk="1" hangingPunct="1">
                <a:spcBef>
                  <a:spcPct val="0"/>
                </a:spcBef>
              </a:pPr>
              <a:t>3</a:t>
            </a:fld>
            <a:endParaRPr lang="en-US" altLang="en-US" dirty="0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z="800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1pPr>
            <a:lvl2pPr marL="728165" indent="-280064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2pPr>
            <a:lvl3pPr marL="1120254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3pPr>
            <a:lvl4pPr marL="1568356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4pPr>
            <a:lvl5pPr marL="2016458" indent="-224051" defTabSz="928878" eaLnBrk="0" hangingPunct="0">
              <a:defRPr sz="1400">
                <a:solidFill>
                  <a:schemeClr val="tx1"/>
                </a:solidFill>
                <a:latin typeface="Comic Sans MS" pitchFamily="66" charset="0"/>
              </a:defRPr>
            </a:lvl5pPr>
            <a:lvl6pPr marL="2464559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6pPr>
            <a:lvl7pPr marL="2912661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7pPr>
            <a:lvl8pPr marL="3360763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8pPr>
            <a:lvl9pPr marL="3808865" indent="-224051" algn="ctr" defTabSz="928878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fld id="{4D76A0E5-B821-412F-99E5-E21FF7AEC7E9}" type="slidenum">
              <a:rPr lang="en-US" sz="1200">
                <a:latin typeface="Arial" charset="0"/>
              </a:rPr>
              <a:pPr eaLnBrk="1" hangingPunct="1"/>
              <a:t>4</a:t>
            </a:fld>
            <a:endParaRPr lang="en-US" sz="120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8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1200" indent="-285077" defTabSz="92808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0307" indent="-228061" defTabSz="92808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96430" indent="-228061" defTabSz="92808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2552" indent="-228061" defTabSz="92808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08675" indent="-228061" defTabSz="92808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64798" indent="-228061" defTabSz="92808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0920" indent="-228061" defTabSz="92808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77043" indent="-228061" defTabSz="92808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E9D0194-21A7-428F-B8C5-34CD2C591710}" type="slidenum">
              <a:rPr lang="en-US" altLang="en-US" smtClean="0"/>
              <a:pPr eaLnBrk="1" hangingPunct="1">
                <a:spcBef>
                  <a:spcPct val="0"/>
                </a:spcBef>
              </a:pPr>
              <a:t>5</a:t>
            </a:fld>
            <a:endParaRPr lang="en-US" altLang="en-US" smtClean="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8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1200" indent="-285077" defTabSz="92808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0307" indent="-228061" defTabSz="92808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96430" indent="-228061" defTabSz="92808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2552" indent="-228061" defTabSz="92808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08675" indent="-228061" defTabSz="92808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64798" indent="-228061" defTabSz="92808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0920" indent="-228061" defTabSz="92808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77043" indent="-228061" defTabSz="92808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E9D0194-21A7-428F-B8C5-34CD2C591710}" type="slidenum">
              <a:rPr lang="en-US" altLang="en-US" smtClean="0"/>
              <a:pPr eaLnBrk="1" hangingPunct="1">
                <a:spcBef>
                  <a:spcPct val="0"/>
                </a:spcBef>
              </a:pPr>
              <a:t>6</a:t>
            </a:fld>
            <a:endParaRPr lang="en-US" altLang="en-US" smtClean="0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878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1pPr>
            <a:lvl2pPr marL="728165" indent="-280064" defTabSz="928878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2pPr>
            <a:lvl3pPr marL="1120254" indent="-224051" defTabSz="928878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3pPr>
            <a:lvl4pPr marL="1568356" indent="-224051" defTabSz="928878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4pPr>
            <a:lvl5pPr marL="2016458" indent="-224051" defTabSz="928878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5pPr>
            <a:lvl6pPr marL="2464559" indent="-224051" algn="r" defTabSz="928878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6pPr>
            <a:lvl7pPr marL="2912661" indent="-224051" algn="r" defTabSz="928878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7pPr>
            <a:lvl8pPr marL="3360763" indent="-224051" algn="r" defTabSz="928878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8pPr>
            <a:lvl9pPr marL="3808865" indent="-224051" algn="r" defTabSz="928878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fld id="{C519AB4B-7DC6-4032-8525-CAE644813E35}" type="slidenum">
              <a:rPr lang="en-US" sz="1200" b="0">
                <a:latin typeface="Arial" charset="0"/>
              </a:rPr>
              <a:pPr eaLnBrk="1" hangingPunct="1"/>
              <a:t>9</a:t>
            </a:fld>
            <a:endParaRPr lang="en-US" sz="1200" b="0">
              <a:latin typeface="Arial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74750" y="696913"/>
            <a:ext cx="4637088" cy="3479800"/>
          </a:xfrm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97880" y="4409447"/>
            <a:ext cx="5589241" cy="41770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8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1200" indent="-285077" defTabSz="92808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0307" indent="-228061" defTabSz="92808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96430" indent="-228061" defTabSz="92808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2552" indent="-228061" defTabSz="92808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08675" indent="-228061" defTabSz="92808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64798" indent="-228061" defTabSz="92808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0920" indent="-228061" defTabSz="92808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77043" indent="-228061" defTabSz="92808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0BADFD4-0273-42B3-8D36-48D86776E8FA}" type="slidenum">
              <a:rPr lang="en-US" altLang="en-US" smtClean="0"/>
              <a:pPr eaLnBrk="1" hangingPunct="1">
                <a:spcBef>
                  <a:spcPct val="0"/>
                </a:spcBef>
              </a:pPr>
              <a:t>25</a:t>
            </a:fld>
            <a:endParaRPr lang="en-US" altLang="en-US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Make it specific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8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1200" indent="-285077" defTabSz="92808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0307" indent="-228061" defTabSz="92808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96430" indent="-228061" defTabSz="92808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2552" indent="-228061" defTabSz="92808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08675" indent="-228061" defTabSz="92808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64798" indent="-228061" defTabSz="92808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0920" indent="-228061" defTabSz="92808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77043" indent="-228061" defTabSz="92808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0BADFD4-0273-42B3-8D36-48D86776E8FA}" type="slidenum">
              <a:rPr lang="en-US" altLang="en-US" smtClean="0"/>
              <a:pPr eaLnBrk="1" hangingPunct="1">
                <a:spcBef>
                  <a:spcPct val="0"/>
                </a:spcBef>
              </a:pPr>
              <a:t>33</a:t>
            </a:fld>
            <a:endParaRPr lang="en-US" altLang="en-US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Make it specific</a:t>
            </a:r>
          </a:p>
        </p:txBody>
      </p:sp>
    </p:spTree>
    <p:extLst>
      <p:ext uri="{BB962C8B-B14F-4D97-AF65-F5344CB8AC3E}">
        <p14:creationId xmlns:p14="http://schemas.microsoft.com/office/powerpoint/2010/main" val="4875027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8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1200" indent="-285077" defTabSz="92808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0307" indent="-228061" defTabSz="92808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96430" indent="-228061" defTabSz="92808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2552" indent="-228061" defTabSz="92808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08675" indent="-228061" defTabSz="92808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64798" indent="-228061" defTabSz="92808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0920" indent="-228061" defTabSz="92808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77043" indent="-228061" defTabSz="92808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0BADFD4-0273-42B3-8D36-48D86776E8FA}" type="slidenum">
              <a:rPr lang="en-US" altLang="en-US" smtClean="0"/>
              <a:pPr eaLnBrk="1" hangingPunct="1">
                <a:spcBef>
                  <a:spcPct val="0"/>
                </a:spcBef>
              </a:pPr>
              <a:t>34</a:t>
            </a:fld>
            <a:endParaRPr lang="en-US" altLang="en-US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mtClean="0"/>
              <a:t>Make it specific</a:t>
            </a:r>
          </a:p>
        </p:txBody>
      </p:sp>
    </p:spTree>
    <p:extLst>
      <p:ext uri="{BB962C8B-B14F-4D97-AF65-F5344CB8AC3E}">
        <p14:creationId xmlns:p14="http://schemas.microsoft.com/office/powerpoint/2010/main" val="16026917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42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41167" indent="-285064" defTabSz="928042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140257" indent="-228051" defTabSz="928042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596360" indent="-228051" defTabSz="928042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2052462" indent="-228051" defTabSz="928042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508565" indent="-228051" defTabSz="928042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964668" indent="-228051" defTabSz="928042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420770" indent="-228051" defTabSz="928042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876873" indent="-228051" defTabSz="928042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fld id="{263AC074-5112-4BA6-BFD8-FCC1BF89C920}" type="slidenum">
              <a:rPr lang="en-US" sz="1200">
                <a:latin typeface="Arial" charset="0"/>
              </a:rPr>
              <a:pPr eaLnBrk="1" hangingPunct="1"/>
              <a:t>36</a:t>
            </a:fld>
            <a:endParaRPr lang="en-US" sz="1200">
              <a:latin typeface="Arial" charset="0"/>
            </a:endParaRPr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Make it specific</a:t>
            </a:r>
          </a:p>
        </p:txBody>
      </p:sp>
    </p:spTree>
    <p:extLst>
      <p:ext uri="{BB962C8B-B14F-4D97-AF65-F5344CB8AC3E}">
        <p14:creationId xmlns:p14="http://schemas.microsoft.com/office/powerpoint/2010/main" val="23664625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42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41167" indent="-285064" defTabSz="928042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140257" indent="-228051" defTabSz="928042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596360" indent="-228051" defTabSz="928042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2052462" indent="-228051" defTabSz="928042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508565" indent="-228051" defTabSz="928042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964668" indent="-228051" defTabSz="928042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420770" indent="-228051" defTabSz="928042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876873" indent="-228051" defTabSz="928042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fld id="{262B2F4B-2128-4A98-94C1-2023E2D7E0B7}" type="slidenum">
              <a:rPr lang="en-US" sz="1200">
                <a:latin typeface="Arial" charset="0"/>
              </a:rPr>
              <a:pPr eaLnBrk="1" hangingPunct="1"/>
              <a:t>37</a:t>
            </a:fld>
            <a:endParaRPr lang="en-US" sz="1200">
              <a:latin typeface="Arial" charset="0"/>
            </a:endParaRPr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mtClean="0"/>
              <a:t>Make it specific</a:t>
            </a:r>
          </a:p>
        </p:txBody>
      </p:sp>
    </p:spTree>
    <p:extLst>
      <p:ext uri="{BB962C8B-B14F-4D97-AF65-F5344CB8AC3E}">
        <p14:creationId xmlns:p14="http://schemas.microsoft.com/office/powerpoint/2010/main" val="27290825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8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1200" indent="-285077" defTabSz="92808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0307" indent="-228061" defTabSz="92808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596430" indent="-228061" defTabSz="92808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2552" indent="-228061" defTabSz="92808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08675" indent="-228061" defTabSz="92808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64798" indent="-228061" defTabSz="92808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0920" indent="-228061" defTabSz="92808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77043" indent="-228061" defTabSz="92808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0BADFD4-0273-42B3-8D36-48D86776E8FA}" type="slidenum">
              <a:rPr lang="en-US" altLang="en-US" smtClean="0"/>
              <a:pPr eaLnBrk="1" hangingPunct="1">
                <a:spcBef>
                  <a:spcPct val="0"/>
                </a:spcBef>
              </a:pPr>
              <a:t>38</a:t>
            </a:fld>
            <a:endParaRPr lang="en-US" altLang="en-US" smtClean="0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5562747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u="none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C738EA-EDC5-4160-8033-1412CCD0B7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473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Maria-Florina Balcan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A1ECAF-76C4-47C4-8A6F-70B388F327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405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Maria-Florina Balcan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410FEC-9A6A-455B-AFC4-0BF7073401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562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Maria-Florina Balcan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C5C953-F52A-4D4C-9B9D-86BE0DD061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865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Maria-Florina Balcan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91ADD2-DEC4-4119-A7B4-BAAF7329F6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764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Maria-Florina Balcan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7324E5-D858-40EB-9439-76F6238073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34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Maria-Florina Balcan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8BF32A-C3C2-422D-9603-FAA0041388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751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Maria-Florina Balcan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7FDFAA-47D3-4402-837B-0323FFE62A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971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Maria-Florina Balcan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DBB211-44BB-447C-B87B-D007ED6B38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579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Maria-Florina Balcan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8BC9C7-7806-4714-B562-8943C394E2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5020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Maria-Florina Balcan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0BA637-FAB1-4EC9-B06F-061AC0616E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0559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78740F-BCDD-4EE6-A0E5-3DE20423C0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799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u="none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u="none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u="none">
                <a:latin typeface="Times New Roman" pitchFamily="18" charset="0"/>
              </a:defRPr>
            </a:lvl1pPr>
          </a:lstStyle>
          <a:p>
            <a:pPr>
              <a:defRPr/>
            </a:pPr>
            <a:fld id="{E5BE2F24-99DB-4732-96BB-961BF0F9C6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796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3366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u="sng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u="sng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u="sng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u="sng">
          <a:solidFill>
            <a:srgbClr val="003366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openxmlformats.org/officeDocument/2006/relationships/image" Target="../media/image7.jpeg"/><Relationship Id="rId18" Type="http://schemas.openxmlformats.org/officeDocument/2006/relationships/hyperlink" Target="http://images.google.com/imgres?imgurl=http://www.flash-slideshow-maker.com/images/help_clip_image020.jpg&amp;imgrefurl=http://www.flash-slideshow-maker.com/flash-images/&amp;usg=__jMIGXrfx-_pXlchniUcjT2UYT9k=&amp;h=422&amp;w=554&amp;sz=35&amp;hl=en&amp;start=1&amp;sig2=YCfTn6kxhcufspbxJdXhrQ&amp;zoom=1&amp;itbs=1&amp;tbnid=_ruOuQ2EjL3wOM:&amp;tbnh=101&amp;tbnw=133&amp;prev=/images?q=images&amp;hl=en&amp;sa=X&amp;gbv=2&amp;tbas=0&amp;tbs=isch:1&amp;ei=n8hyTej5N8X_lgffrdVF" TargetMode="External"/><Relationship Id="rId26" Type="http://schemas.openxmlformats.org/officeDocument/2006/relationships/hyperlink" Target="http://images.google.com/imgres?imgurl=http://www.mabima.net/company/images/Tucker_House_2003_640.JPG&amp;imgrefurl=http://www.mabima.net/company/&amp;usg=__yK2ELUzEORpde1XjSFJTrRDtFxc=&amp;h=426&amp;w=640&amp;sz=69&amp;hl=en&amp;start=4&amp;sig2=Q0e47SnpfYjO5jf5DQQk-Q&amp;zoom=1&amp;itbs=1&amp;tbnid=GD54wp6WHlrhMM:&amp;tbnh=91&amp;tbnw=137&amp;prev=/images?q=house&amp;hl=en&amp;gbv=2&amp;tbs=isch:1&amp;ei=KMtyTZnAE8aqlAegju1U" TargetMode="External"/><Relationship Id="rId3" Type="http://schemas.openxmlformats.org/officeDocument/2006/relationships/image" Target="../media/image1.jpeg"/><Relationship Id="rId21" Type="http://schemas.openxmlformats.org/officeDocument/2006/relationships/image" Target="../media/image11.jpeg"/><Relationship Id="rId7" Type="http://schemas.openxmlformats.org/officeDocument/2006/relationships/image" Target="../media/image3.jpeg"/><Relationship Id="rId12" Type="http://schemas.openxmlformats.org/officeDocument/2006/relationships/hyperlink" Target="http://images.google.com/imgres?imgurl=http://www.treehugger.com/ec-rnd-005.jpg&amp;imgrefurl=http://www.treehugger.com/files/2008/07/17-electric-cars-overview-2005-to-2008.php&amp;usg=__4G2QjNYXIHEYVXE6DoqIE5zzzrY=&amp;h=322&amp;w=468&amp;sz=40&amp;hl=en&amp;start=9&amp;sig2=P7jmw1vmKb715x8CELHezQ&amp;zoom=1&amp;itbs=1&amp;tbnid=iGci7mkzT2KN2M:&amp;tbnh=88&amp;tbnw=128&amp;prev=/images?q=car&amp;hl=en&amp;gbv=2&amp;tbs=isch:1&amp;ei=qMtyTcilGIOClAey9IGqCw" TargetMode="External"/><Relationship Id="rId17" Type="http://schemas.openxmlformats.org/officeDocument/2006/relationships/image" Target="../media/image9.jpeg"/><Relationship Id="rId25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6" Type="http://schemas.openxmlformats.org/officeDocument/2006/relationships/hyperlink" Target="http://images.google.com/imgres?imgurl=http://www.classicsavers.com/casablanca.jpg&amp;imgrefurl=http://www.classicsavers.com/Casablanca.html&amp;h=600&amp;w=800&amp;sz=72&amp;tbnid=wSXOd5UUibIJ:&amp;tbnh=106&amp;tbnw=141&amp;start=3&amp;prev=/images?q=casablanca&amp;hl=en&amp;lr=&amp;ie=UTF-8" TargetMode="External"/><Relationship Id="rId20" Type="http://schemas.openxmlformats.org/officeDocument/2006/relationships/hyperlink" Target="http://images.google.com/imgres?imgurl=http://www.dynamicdrive.com/dynamicindex4/lightbox2/flower.jpg&amp;imgrefurl=http://www.dynamicdrive.com/dynamicindex4/lightbox2/index.htm&amp;usg=__6G24ltZqq0UGAerNdiENN4jOqqQ=&amp;h=509&amp;w=500&amp;sz=46&amp;hl=en&amp;start=4&amp;sig2=P_pNfXebhTzd8n0DrpgNhw&amp;zoom=1&amp;itbs=1&amp;tbnid=--IQZoA0t4jdOM:&amp;tbnh=131&amp;tbnw=129&amp;prev=/images?q=images&amp;hl=en&amp;sa=X&amp;gbv=2&amp;tbas=0&amp;tbs=isch:1&amp;ei=n8hyTej5N8X_lgffrdVF" TargetMode="External"/><Relationship Id="rId29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ages.google.com/imgres?imgurl=http://www.soccerballworld.com/images/Ball-UEFA-FINALE.jpg&amp;imgrefurl=http://www.soccerballworld.com/UEFA-Champions-Finale.htm&amp;usg=__IkP2FDq2F5yEyjqW0wDIthrifzc=&amp;h=300&amp;w=300&amp;sz=15&amp;hl=en&amp;start=5&amp;sig2=Sw_H6_M6TzTbVg5PqjP6lw&amp;zoom=1&amp;itbs=1&amp;tbnid=E1Xl3YAzGDlvgM:&amp;tbnh=116&amp;tbnw=116&amp;prev=/images?q=ball&amp;hl=en&amp;gbv=2&amp;tbs=isch:1&amp;ei=-8xyTbz0OISclge849RL" TargetMode="External"/><Relationship Id="rId11" Type="http://schemas.openxmlformats.org/officeDocument/2006/relationships/image" Target="../media/image6.jpeg"/><Relationship Id="rId24" Type="http://schemas.openxmlformats.org/officeDocument/2006/relationships/hyperlink" Target="http://images.google.com/imgres?imgurl=http://hirise.lpl.arizona.edu/HiBlog/wp-content/uploads/2008/03/mex_phobos.jpg&amp;imgrefurl=http://hirise.lpl.arizona.edu/HiBlog/category/hirise/news-events/special-images/&amp;usg=__DLojkIcAQfQzGQ4oBrU4aT3OcHI=&amp;h=400&amp;w=400&amp;sz=29&amp;hl=en&amp;start=15&amp;sig2=cqA6Gj5KQHXSZIuOwlp0iQ&amp;zoom=1&amp;itbs=1&amp;tbnid=QIVdyHeoWfEyFM:&amp;tbnh=124&amp;tbnw=124&amp;prev=/images?q=images&amp;hl=en&amp;sa=X&amp;gbv=2&amp;tbas=0&amp;tbs=isch:1&amp;ei=n8hyTej5N8X_lgffrdVF" TargetMode="External"/><Relationship Id="rId5" Type="http://schemas.openxmlformats.org/officeDocument/2006/relationships/image" Target="../media/image2.jpeg"/><Relationship Id="rId15" Type="http://schemas.openxmlformats.org/officeDocument/2006/relationships/image" Target="../media/image8.jpeg"/><Relationship Id="rId23" Type="http://schemas.openxmlformats.org/officeDocument/2006/relationships/image" Target="../media/image12.jpeg"/><Relationship Id="rId28" Type="http://schemas.openxmlformats.org/officeDocument/2006/relationships/hyperlink" Target="http://images.google.com/imgres?imgurl=http://www.popsci.com/files/imagecache/article_image_large/articles/ie2.jpg&amp;imgrefurl=http://www.popsci.com/gadgets/article/2010-08/microsoft-fight-between-revenue-and-privacy-money-1-privacy-zero&amp;usg=__wfaTvyWsRtJGRnAP5yJyb-kp3u0=&amp;h=333&amp;w=500&amp;sz=22&amp;hl=en&amp;start=1&amp;sig2=PTP24GqOtv3iVaxKrsl8dg&amp;zoom=1&amp;itbs=1&amp;tbnid=_nE8aJVhvxfpbM:&amp;tbnh=87&amp;tbnw=130&amp;prev=/images?q=internet&amp;hl=en&amp;gbv=2&amp;tbs=isch:1&amp;ei=FsxyTaDEPMWAlAePlcFS" TargetMode="External"/><Relationship Id="rId10" Type="http://schemas.openxmlformats.org/officeDocument/2006/relationships/hyperlink" Target="http://images.google.com/imgres?imgurl=http://ceoworld.biz/ceo/wp-content/uploads/2009/07/microsoft_logo.jpg&amp;imgrefurl=http://ceoworld.biz/ceo/2009/07/13/microsoft-to-sell-razorfish-wpp-omnicom-publicis-groupe-interpublic-group-and-dentsu-possible-bidder&amp;usg=__D-yYVRjhhUHbi2sYkh2hyP_5EK4=&amp;h=299&amp;w=300&amp;sz=5&amp;hl=en&amp;start=2&amp;sig2=4orOiNNbbV2i6Ii7SFMdmg&amp;zoom=1&amp;itbs=1&amp;tbnid=Sk8jPaSR61onuM:&amp;tbnh=116&amp;tbnw=116&amp;prev=/images?q=microsoft&amp;hl=en&amp;gbv=2&amp;tbs=isch:1&amp;ei=1MtyTbH9IYOglAeJrq2bAQ" TargetMode="External"/><Relationship Id="rId19" Type="http://schemas.openxmlformats.org/officeDocument/2006/relationships/image" Target="../media/image10.jpeg"/><Relationship Id="rId4" Type="http://schemas.openxmlformats.org/officeDocument/2006/relationships/hyperlink" Target="http://images.google.com/imgres?imgurl=http://www.teachenglishinasia.net/files/u2/purple_lotus_flower.jpg&amp;imgrefurl=http://www.teachenglishinasia.net/asiablog/asian-water-lilies-and-lotus-flowers&amp;usg=__jQMsElfDOQGWm-hebjVtJDqL-40=&amp;h=335&amp;w=500&amp;sz=28&amp;hl=en&amp;start=3&amp;sig2=hmb0FR5kLCXdU2BdwjCNcA&amp;zoom=1&amp;itbs=1&amp;tbnid=r_JpUcIxETAUoM:&amp;tbnh=87&amp;tbnw=130&amp;prev=/images?q=flower&amp;hl=en&amp;gbv=2&amp;tbs=isch:1&amp;ei=Is1yTcKaOcGAlAe0wqGmAQ" TargetMode="External"/><Relationship Id="rId9" Type="http://schemas.openxmlformats.org/officeDocument/2006/relationships/image" Target="../media/image5.jpeg"/><Relationship Id="rId14" Type="http://schemas.openxmlformats.org/officeDocument/2006/relationships/hyperlink" Target="http://images.google.com/imgres?imgurl=http://images.nymag.com/news/features/newface080811_lede_560.jpg&amp;imgrefurl=http://nymag.com/news/features/48948/&amp;usg=__cimnczuBny94AVQhDb04KyNUIm4=&amp;h=482&amp;w=560&amp;sz=50&amp;hl=en&amp;start=11&amp;sig2=4wGA_vH60nBqlHqvekl3lA&amp;zoom=1&amp;itbs=1&amp;tbnid=gg1XN95D7aTn3M:&amp;tbnh=114&amp;tbnw=133&amp;prev=/images?q=face&amp;hl=en&amp;gbv=2&amp;tbs=isch:1&amp;ei=dMtyTbuKL8OqlAecwcFN" TargetMode="External"/><Relationship Id="rId22" Type="http://schemas.openxmlformats.org/officeDocument/2006/relationships/hyperlink" Target="http://images.google.com/imgres?imgurl=http://www.nrl.navy.mil/content_images/clem.jpg&amp;imgrefurl=http://www.nrl.navy.mil/media/popular-images/&amp;usg=__Cj15wZbDIqpRCeVmO7SsP5XIOzM=&amp;h=1213&amp;w=1720&amp;sz=1347&amp;hl=en&amp;start=3&amp;sig2=TRnaOP-O9wUtTBwS0_vDZA&amp;zoom=1&amp;itbs=1&amp;tbnid=EprKgSAflWdsYM:&amp;tbnh=106&amp;tbnw=150&amp;prev=/images?q=images&amp;hl=en&amp;sa=X&amp;gbv=2&amp;tbas=0&amp;tbs=isch:1&amp;ei=n8hyTej5N8X_lgffrdVF" TargetMode="External"/><Relationship Id="rId27" Type="http://schemas.openxmlformats.org/officeDocument/2006/relationships/image" Target="../media/image14.jpeg"/><Relationship Id="rId30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wmf"/><Relationship Id="rId4" Type="http://schemas.openxmlformats.org/officeDocument/2006/relationships/image" Target="../media/image18.w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wmf"/><Relationship Id="rId4" Type="http://schemas.openxmlformats.org/officeDocument/2006/relationships/image" Target="../media/image21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image" Target="../media/image1.png"/><Relationship Id="rId7" Type="http://schemas.openxmlformats.org/officeDocument/2006/relationships/image" Target="../media/image21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wmf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22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2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tags" Target="../tags/tag4.xml"/><Relationship Id="rId7" Type="http://schemas.openxmlformats.org/officeDocument/2006/relationships/image" Target="../media/image33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4.xml"/><Relationship Id="rId10" Type="http://schemas.openxmlformats.org/officeDocument/2006/relationships/image" Target="../media/image45.png"/><Relationship Id="rId4" Type="http://schemas.openxmlformats.org/officeDocument/2006/relationships/tags" Target="../tags/tag5.xml"/><Relationship Id="rId9" Type="http://schemas.openxmlformats.org/officeDocument/2006/relationships/image" Target="../media/image42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5"/>
          <p:cNvSpPr>
            <a:spLocks noChangeArrowheads="1"/>
          </p:cNvSpPr>
          <p:nvPr/>
        </p:nvSpPr>
        <p:spPr bwMode="auto">
          <a:xfrm>
            <a:off x="1447800" y="3048000"/>
            <a:ext cx="5791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2800" dirty="0">
                <a:solidFill>
                  <a:srgbClr val="0000CC"/>
                </a:solidFill>
              </a:rPr>
              <a:t>Maria-Florina </a:t>
            </a:r>
            <a:r>
              <a:rPr lang="en-US" sz="2800" dirty="0" smtClean="0">
                <a:solidFill>
                  <a:srgbClr val="0000CC"/>
                </a:solidFill>
              </a:rPr>
              <a:t>Balcan</a:t>
            </a:r>
            <a:endParaRPr lang="en-US" sz="2800" dirty="0">
              <a:solidFill>
                <a:srgbClr val="0000CC"/>
              </a:solidFill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447800" y="3581400"/>
            <a:ext cx="5791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2400" dirty="0" smtClean="0"/>
              <a:t>10/02/2016</a:t>
            </a:r>
            <a:endParaRPr lang="en-US" sz="2400" dirty="0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228600" y="1600200"/>
            <a:ext cx="83058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sz="4200" dirty="0" smtClean="0">
                <a:solidFill>
                  <a:srgbClr val="0000CC"/>
                </a:solidFill>
              </a:rPr>
              <a:t>Active Learning </a:t>
            </a:r>
            <a:endParaRPr lang="en-US" sz="42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22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381000"/>
            <a:ext cx="8153400" cy="685800"/>
          </a:xfrm>
        </p:spPr>
        <p:txBody>
          <a:bodyPr/>
          <a:lstStyle/>
          <a:p>
            <a:r>
              <a:rPr lang="en-US" sz="3200" dirty="0" smtClean="0"/>
              <a:t>Classic Fully Supervised Learning Paradigm Insufficient Nowadays</a:t>
            </a:r>
          </a:p>
        </p:txBody>
      </p:sp>
      <p:sp>
        <p:nvSpPr>
          <p:cNvPr id="12" name="Rectangle 21"/>
          <p:cNvSpPr>
            <a:spLocks noChangeArrowheads="1"/>
          </p:cNvSpPr>
          <p:nvPr/>
        </p:nvSpPr>
        <p:spPr bwMode="auto">
          <a:xfrm>
            <a:off x="304800" y="1223962"/>
            <a:ext cx="8382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lnSpc>
                <a:spcPct val="120000"/>
              </a:lnSpc>
              <a:defRPr/>
            </a:pPr>
            <a:r>
              <a:rPr lang="en-US" sz="2400" dirty="0"/>
              <a:t>Modern applications: </a:t>
            </a:r>
            <a:r>
              <a:rPr lang="en-US" sz="2800" spc="300" dirty="0">
                <a:solidFill>
                  <a:srgbClr val="0000CC"/>
                </a:solidFill>
              </a:rPr>
              <a:t>massive amounts </a:t>
            </a:r>
            <a:r>
              <a:rPr lang="en-US" sz="2400" dirty="0"/>
              <a:t>of raw data.</a:t>
            </a:r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304800" y="1757362"/>
            <a:ext cx="7848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lnSpc>
                <a:spcPct val="120000"/>
              </a:lnSpc>
              <a:defRPr/>
            </a:pPr>
            <a:r>
              <a:rPr lang="en-US" sz="2400" dirty="0">
                <a:solidFill>
                  <a:srgbClr val="000000"/>
                </a:solidFill>
              </a:rPr>
              <a:t>Only </a:t>
            </a:r>
            <a:r>
              <a:rPr lang="en-US" sz="1800" spc="-150" dirty="0">
                <a:solidFill>
                  <a:srgbClr val="0000CC"/>
                </a:solidFill>
              </a:rPr>
              <a:t>a tiny fraction </a:t>
            </a:r>
            <a:r>
              <a:rPr lang="en-US" sz="2400" dirty="0">
                <a:solidFill>
                  <a:srgbClr val="000000"/>
                </a:solidFill>
              </a:rPr>
              <a:t>can be annotated by human experts.</a:t>
            </a:r>
          </a:p>
        </p:txBody>
      </p:sp>
      <p:sp>
        <p:nvSpPr>
          <p:cNvPr id="9" name="TextBox 2"/>
          <p:cNvSpPr txBox="1">
            <a:spLocks noChangeArrowheads="1"/>
          </p:cNvSpPr>
          <p:nvPr/>
        </p:nvSpPr>
        <p:spPr bwMode="auto">
          <a:xfrm>
            <a:off x="3487738" y="5497512"/>
            <a:ext cx="2943225" cy="44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6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en-US" sz="2300" dirty="0">
                <a:solidFill>
                  <a:srgbClr val="000000"/>
                </a:solidFill>
              </a:rPr>
              <a:t>Billions of webpages</a:t>
            </a:r>
          </a:p>
        </p:txBody>
      </p:sp>
      <p:pic>
        <p:nvPicPr>
          <p:cNvPr id="10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1538" y="3048000"/>
            <a:ext cx="2857500" cy="225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Group 2"/>
          <p:cNvGrpSpPr>
            <a:grpSpLocks/>
          </p:cNvGrpSpPr>
          <p:nvPr/>
        </p:nvGrpSpPr>
        <p:grpSpPr bwMode="auto">
          <a:xfrm>
            <a:off x="6748463" y="2824162"/>
            <a:ext cx="1920875" cy="2509838"/>
            <a:chOff x="6629400" y="1752600"/>
            <a:chExt cx="2286000" cy="2914651"/>
          </a:xfrm>
        </p:grpSpPr>
        <p:pic>
          <p:nvPicPr>
            <p:cNvPr id="11276" name="Picture 32" descr="http://t1.gstatic.com/images?q=tbn:ANd9GcSM0fxzLOQVUnbFPZMi9P0zujApTinJTe4lttVyLIdK1Lu5Kgl9kIFwiA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29600" y="3352800"/>
              <a:ext cx="683172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77" name="Picture 30" descr="http://t1.gstatic.com/images?q=tbn:ANd9GcQ5Qqcm53P2AUo1ncvhohAULa5-TR_w19RMnPN9Z0fHB3kiJg8gyLqAp68">
              <a:hlinkClick r:id="rId6"/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3400" y="2286000"/>
              <a:ext cx="457200" cy="457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78" name="Picture 12" descr="http://lh6.googleusercontent.com/public/F1boJKAV2fhc3qGGZLDr49O7FJchL1tdRaUPWl4-d1pkglGfvNny8q9ZxdKpKkyR0_yvGrbFpQrjCL-4WuUCNpjdksKYpMWgL0Cgufvf2J53b6opDFdj2bQNHi9Yhxp2BpivoeBh4QJ_7BkEI9qoHFfmEGn-xhpV2otNGUVCMNtumJ8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05600" y="3048000"/>
              <a:ext cx="857250" cy="857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79" name="Picture 10" descr="http://tpc.googlesyndication.com/pageadimg/imgad?id=CPXzn5ev1v_WHxCgARigATIIC6pWtIa_ZiA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67600" y="3810000"/>
              <a:ext cx="857250" cy="857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80" name="Picture 22" descr="http://t3.gstatic.com/images?q=tbn:ANd9GcQ9qxHaQOXH74pTx-qvhaFAyNb7tZLNTqCyaJkbFDOBIag5lD-nr8VcuQ">
              <a:hlinkClick r:id="rId10"/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2000" y="3886200"/>
              <a:ext cx="533400" cy="533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81" name="Picture 20" descr="http://t2.gstatic.com/images?q=tbn:ANd9GcTUfBPS6ATC6mc0bsn9LuaO42l7RcVBVD1cmsAms19yBftICW3x164gooo">
              <a:hlinkClick r:id="rId12"/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1752600"/>
              <a:ext cx="609600" cy="419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82" name="Picture 18" descr="http://t3.gstatic.com/images?q=tbn:ANd9GcRuDf_Ke81Jx_lBue-_V67L7KD9kEdsAskAEICohHLYRomj48zQUAVh8HhC">
              <a:hlinkClick r:id="rId14"/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77200" y="1752600"/>
              <a:ext cx="644525" cy="552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83" name="Picture 5" descr="casablanca">
              <a:hlinkClick r:id="rId16"/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57" r="57439" b="38531"/>
            <a:stretch>
              <a:fillRect/>
            </a:stretch>
          </p:blipFill>
          <p:spPr bwMode="auto">
            <a:xfrm>
              <a:off x="6934200" y="3886204"/>
              <a:ext cx="422279" cy="557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84" name="Picture 6" descr="casablanca">
              <a:hlinkClick r:id="rId16"/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561" t="18874" r="24335" b="18217"/>
            <a:stretch>
              <a:fillRect/>
            </a:stretch>
          </p:blipFill>
          <p:spPr bwMode="auto">
            <a:xfrm>
              <a:off x="8305800" y="2667000"/>
              <a:ext cx="422279" cy="570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85" name="Picture 2" descr="http://t2.gstatic.com/images?q=tbn:ANd9GcTIxAAqDk6thYQdiB2DzHu6CkboiObLGxlJw_pUgtmdQfllZ_rwQW3m_Z0">
              <a:hlinkClick r:id="rId18"/>
            </p:cNvPr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05600" y="2362200"/>
              <a:ext cx="765112" cy="581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86" name="Picture 4" descr="http://t0.gstatic.com/images?q=tbn:ANd9GcSFn28yQtw5HMu4Pr13jNYhgJsT19QfJGbnBxtRVCXhcIOfUdI1c0AIgQs4">
              <a:hlinkClick r:id="rId20"/>
            </p:cNvPr>
            <p:cNvPicPr>
              <a:picLocks noChangeAspect="1" noChangeArrowheads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67600" y="2743200"/>
              <a:ext cx="609600" cy="619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87" name="Picture 6" descr="http://t2.gstatic.com/images?q=tbn:ANd9GcQgqySLc6bb57QgbeI1fFOpnRLVCTBYQTpM80nhx90QvNjAAmvwoiKZ3bA">
              <a:hlinkClick r:id="rId22"/>
            </p:cNvPr>
            <p:cNvPicPr>
              <a:picLocks noChangeAspect="1" noChangeArrowheads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96200" y="3429000"/>
              <a:ext cx="685800" cy="4846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88" name="Picture 8" descr="http://t1.gstatic.com/images?q=tbn:ANd9GcQe2NLyeORmDxJsS3LG7a7jIJisJ4JxhrwZ6HtyqwnbPPvVfkuzdciX3Q">
              <a:hlinkClick r:id="rId24"/>
            </p:cNvPr>
            <p:cNvPicPr>
              <a:picLocks noChangeAspect="1" noChangeArrowheads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0000" y="2057400"/>
              <a:ext cx="609600" cy="6096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89" name="Picture 14" descr="http://t0.gstatic.com/images?q=tbn:ANd9GcTxog8POvW7XwpQnn8BeqRgou7pS7dQGq48zAddeLs2h1q5DCPArdx0XCIZ">
              <a:hlinkClick r:id="rId26"/>
            </p:cNvPr>
            <p:cNvPicPr>
              <a:picLocks noChangeAspect="1" noChangeArrowheads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29400" y="1905000"/>
              <a:ext cx="685800" cy="4555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90" name="Picture 24" descr="http://t0.gstatic.com/images?q=tbn:ANd9GcSgjXC1yjiSUEvI-iPD5rNeT8j3B4QLRJsPHRnrhIIZjAI6D4ymN9nd7GVf">
              <a:hlinkClick r:id="rId28"/>
            </p:cNvPr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05600" y="2833321"/>
              <a:ext cx="762000" cy="509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2" name="TextBox 2"/>
          <p:cNvSpPr txBox="1">
            <a:spLocks noChangeArrowheads="1"/>
          </p:cNvSpPr>
          <p:nvPr/>
        </p:nvSpPr>
        <p:spPr bwMode="auto">
          <a:xfrm>
            <a:off x="7175500" y="5573712"/>
            <a:ext cx="1189038" cy="44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6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en-US" sz="2300" dirty="0">
                <a:solidFill>
                  <a:srgbClr val="000000"/>
                </a:solidFill>
              </a:rPr>
              <a:t>Images</a:t>
            </a:r>
          </a:p>
        </p:txBody>
      </p:sp>
      <p:pic>
        <p:nvPicPr>
          <p:cNvPr id="33" name="Picture 4" descr="C:\Documents and Settings\Lews\Desktop\cs374 presentation\HLA-A2.gif"/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138" y="3046412"/>
            <a:ext cx="1981200" cy="221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TextBox 2"/>
          <p:cNvSpPr txBox="1">
            <a:spLocks noChangeArrowheads="1"/>
          </p:cNvSpPr>
          <p:nvPr/>
        </p:nvSpPr>
        <p:spPr bwMode="auto">
          <a:xfrm>
            <a:off x="304800" y="5486400"/>
            <a:ext cx="2649538" cy="446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6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6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6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6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6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6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en-US" sz="2300" dirty="0">
                <a:solidFill>
                  <a:srgbClr val="000000"/>
                </a:solidFill>
              </a:rPr>
              <a:t>Protein sequences</a:t>
            </a:r>
          </a:p>
        </p:txBody>
      </p:sp>
    </p:spTree>
    <p:extLst>
      <p:ext uri="{BB962C8B-B14F-4D97-AF65-F5344CB8AC3E}">
        <p14:creationId xmlns:p14="http://schemas.microsoft.com/office/powerpoint/2010/main" val="1833553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2" grpId="0"/>
      <p:bldP spid="3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1"/>
          <p:cNvSpPr>
            <a:spLocks noChangeArrowheads="1"/>
          </p:cNvSpPr>
          <p:nvPr/>
        </p:nvSpPr>
        <p:spPr bwMode="auto">
          <a:xfrm>
            <a:off x="304800" y="685800"/>
            <a:ext cx="8382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>
              <a:lnSpc>
                <a:spcPct val="120000"/>
              </a:lnSpc>
              <a:defRPr/>
            </a:pPr>
            <a:r>
              <a:rPr lang="en-US" sz="2400" dirty="0"/>
              <a:t>Modern applications: </a:t>
            </a:r>
            <a:r>
              <a:rPr lang="en-US" sz="2800" spc="300" dirty="0">
                <a:solidFill>
                  <a:srgbClr val="0000CC"/>
                </a:solidFill>
              </a:rPr>
              <a:t>massive amounts </a:t>
            </a:r>
            <a:r>
              <a:rPr lang="en-US" sz="2400" dirty="0"/>
              <a:t>of raw data.</a:t>
            </a:r>
          </a:p>
        </p:txBody>
      </p:sp>
      <p:sp>
        <p:nvSpPr>
          <p:cNvPr id="29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8610600" cy="685800"/>
          </a:xfrm>
        </p:spPr>
        <p:txBody>
          <a:bodyPr/>
          <a:lstStyle/>
          <a:p>
            <a:r>
              <a:rPr lang="en-US" altLang="en-US" sz="3400" dirty="0"/>
              <a:t>Modern ML: New Learning Approaches</a:t>
            </a:r>
            <a:endParaRPr lang="en-US" altLang="en-US" sz="3400" dirty="0" smtClean="0"/>
          </a:p>
        </p:txBody>
      </p:sp>
      <p:grpSp>
        <p:nvGrpSpPr>
          <p:cNvPr id="26" name="Group 50"/>
          <p:cNvGrpSpPr>
            <a:grpSpLocks/>
          </p:cNvGrpSpPr>
          <p:nvPr/>
        </p:nvGrpSpPr>
        <p:grpSpPr bwMode="auto">
          <a:xfrm>
            <a:off x="1676400" y="3273425"/>
            <a:ext cx="1562100" cy="1450975"/>
            <a:chOff x="554106" y="2286000"/>
            <a:chExt cx="1846194" cy="1714500"/>
          </a:xfrm>
        </p:grpSpPr>
        <p:pic>
          <p:nvPicPr>
            <p:cNvPr id="27" name="Picture 25" descr="C:\Documents and Settings\Administrator\Local Settings\Temporary Internet Files\Content.IE5\OG8NG0RK\MC900431642[1]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5800" y="2286000"/>
              <a:ext cx="1714500" cy="1714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Text Box 4"/>
            <p:cNvSpPr txBox="1">
              <a:spLocks noChangeArrowheads="1"/>
            </p:cNvSpPr>
            <p:nvPr/>
          </p:nvSpPr>
          <p:spPr bwMode="auto">
            <a:xfrm rot="791301">
              <a:off x="554106" y="2493722"/>
              <a:ext cx="1634929" cy="798717"/>
            </a:xfrm>
            <a:prstGeom prst="rect">
              <a:avLst/>
            </a:prstGeom>
            <a:solidFill>
              <a:srgbClr val="FFFFFF">
                <a:alpha val="5098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Ctr="1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>
                <a:spcBef>
                  <a:spcPts val="1000"/>
                </a:spcBef>
                <a:buFontTx/>
                <a:buNone/>
              </a:pPr>
              <a:r>
                <a:rPr lang="en-US" altLang="en-US" sz="1600" dirty="0">
                  <a:solidFill>
                    <a:srgbClr val="000000"/>
                  </a:solidFill>
                  <a:latin typeface="Comic Sans MS" pitchFamily="66" charset="0"/>
                </a:rPr>
                <a:t>Learning Algorithm</a:t>
              </a:r>
            </a:p>
          </p:txBody>
        </p:sp>
      </p:grpSp>
      <p:grpSp>
        <p:nvGrpSpPr>
          <p:cNvPr id="30" name="Group 5"/>
          <p:cNvGrpSpPr>
            <a:grpSpLocks noChangeAspect="1"/>
          </p:cNvGrpSpPr>
          <p:nvPr/>
        </p:nvGrpSpPr>
        <p:grpSpPr bwMode="auto">
          <a:xfrm>
            <a:off x="5729288" y="3200400"/>
            <a:ext cx="1052512" cy="1287463"/>
            <a:chOff x="7240866" y="2032927"/>
            <a:chExt cx="912534" cy="1186525"/>
          </a:xfrm>
        </p:grpSpPr>
        <p:pic>
          <p:nvPicPr>
            <p:cNvPr id="31" name="Picture 5" descr="MCj02785480000[1]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0866" y="2032927"/>
              <a:ext cx="912534" cy="1186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Text Box 6"/>
            <p:cNvSpPr txBox="1">
              <a:spLocks noChangeArrowheads="1"/>
            </p:cNvSpPr>
            <p:nvPr/>
          </p:nvSpPr>
          <p:spPr bwMode="auto">
            <a:xfrm>
              <a:off x="7254701" y="2743200"/>
              <a:ext cx="898699" cy="3118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Ctr="1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>
                <a:spcBef>
                  <a:spcPts val="1000"/>
                </a:spcBef>
                <a:buFontTx/>
                <a:buNone/>
              </a:pPr>
              <a:r>
                <a:rPr lang="en-US" altLang="en-US" sz="1600" dirty="0">
                  <a:solidFill>
                    <a:srgbClr val="000000"/>
                  </a:solidFill>
                  <a:latin typeface="Comic Sans MS" pitchFamily="66" charset="0"/>
                </a:rPr>
                <a:t>Expert</a:t>
              </a:r>
            </a:p>
          </p:txBody>
        </p:sp>
      </p:grpSp>
      <p:pic>
        <p:nvPicPr>
          <p:cNvPr id="33" name="Picture 6" descr="C:\Documents and Settings\Administrator\Local Settings\Temporary Internet Files\Content.IE5\NDWY05I3\MC900240345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8225" y="3743928"/>
            <a:ext cx="1679575" cy="951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Rectangle 21"/>
          <p:cNvSpPr>
            <a:spLocks noChangeArrowheads="1"/>
          </p:cNvSpPr>
          <p:nvPr/>
        </p:nvSpPr>
        <p:spPr bwMode="auto">
          <a:xfrm>
            <a:off x="381000" y="1600200"/>
            <a:ext cx="8991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l">
              <a:lnSpc>
                <a:spcPct val="120000"/>
              </a:lnSpc>
              <a:defRPr/>
            </a:pPr>
            <a:r>
              <a:rPr lang="en-US" sz="2400" b="1" dirty="0" smtClean="0">
                <a:solidFill>
                  <a:srgbClr val="000000"/>
                </a:solidFill>
              </a:rPr>
              <a:t>Active learning: techniques that best utilize data,</a:t>
            </a:r>
            <a:r>
              <a:rPr lang="en-US" sz="2400" b="1" dirty="0" smtClean="0">
                <a:solidFill>
                  <a:srgbClr val="FF0000"/>
                </a:solidFill>
              </a:rPr>
              <a:t> minimizing need for expert/human intervention</a:t>
            </a:r>
            <a:r>
              <a:rPr lang="en-US" sz="2400" b="1" dirty="0" smtClean="0">
                <a:solidFill>
                  <a:srgbClr val="00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82086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76200" y="1143000"/>
            <a:ext cx="83058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u="none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sz="4200" dirty="0" smtClean="0">
                <a:solidFill>
                  <a:srgbClr val="0000CC"/>
                </a:solidFill>
              </a:rPr>
              <a:t>Active Learning </a:t>
            </a:r>
            <a:endParaRPr lang="en-US" sz="4200" dirty="0">
              <a:solidFill>
                <a:srgbClr val="0000CC"/>
              </a:solidFill>
            </a:endParaRPr>
          </a:p>
        </p:txBody>
      </p:sp>
      <p:sp>
        <p:nvSpPr>
          <p:cNvPr id="9" name="Content Placeholder 9"/>
          <p:cNvSpPr txBox="1">
            <a:spLocks/>
          </p:cNvSpPr>
          <p:nvPr/>
        </p:nvSpPr>
        <p:spPr bwMode="auto">
          <a:xfrm>
            <a:off x="457200" y="2514600"/>
            <a:ext cx="84582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ClrTx/>
              <a:buNone/>
              <a:defRPr/>
            </a:pPr>
            <a:r>
              <a:rPr lang="en-US" sz="2000" u="sng" dirty="0" smtClean="0"/>
              <a:t>Additional resources:</a:t>
            </a:r>
          </a:p>
          <a:p>
            <a:pPr>
              <a:buClrTx/>
              <a:defRPr/>
            </a:pPr>
            <a:r>
              <a:rPr lang="en-US" sz="2000" dirty="0" smtClean="0"/>
              <a:t>Two </a:t>
            </a:r>
            <a:r>
              <a:rPr lang="en-US" sz="2000" dirty="0"/>
              <a:t>faces of active learning. Sanjoy </a:t>
            </a:r>
            <a:r>
              <a:rPr lang="en-US" sz="2000" dirty="0" err="1"/>
              <a:t>Dasgupta</a:t>
            </a:r>
            <a:r>
              <a:rPr lang="en-US" sz="2000" dirty="0"/>
              <a:t>. 2011</a:t>
            </a:r>
            <a:r>
              <a:rPr lang="en-US" sz="2000" dirty="0" smtClean="0"/>
              <a:t>.</a:t>
            </a:r>
            <a:r>
              <a:rPr lang="en-US" sz="2000" u="sng" dirty="0" smtClean="0"/>
              <a:t> </a:t>
            </a:r>
          </a:p>
          <a:p>
            <a:pPr>
              <a:buClrTx/>
              <a:defRPr/>
            </a:pPr>
            <a:r>
              <a:rPr lang="en-US" sz="2000" dirty="0" smtClean="0"/>
              <a:t>Active Learning. Bur Settles. 2012.</a:t>
            </a:r>
          </a:p>
          <a:p>
            <a:pPr>
              <a:buClrTx/>
              <a:defRPr/>
            </a:pPr>
            <a:r>
              <a:rPr lang="en-US" sz="2000" dirty="0"/>
              <a:t>Active </a:t>
            </a:r>
            <a:r>
              <a:rPr lang="en-US" sz="2000" dirty="0" smtClean="0"/>
              <a:t>Learning. </a:t>
            </a:r>
            <a:r>
              <a:rPr lang="en-US" sz="2000" dirty="0" err="1" smtClean="0"/>
              <a:t>Balcan-Urner</a:t>
            </a:r>
            <a:r>
              <a:rPr lang="en-US" sz="2000" dirty="0" smtClean="0"/>
              <a:t>.</a:t>
            </a:r>
            <a:r>
              <a:rPr lang="en-US" sz="2000" dirty="0"/>
              <a:t> Encyclopedia of </a:t>
            </a:r>
            <a:r>
              <a:rPr lang="en-US" sz="2000" dirty="0" smtClean="0"/>
              <a:t>Algorithms. 2015</a:t>
            </a:r>
          </a:p>
        </p:txBody>
      </p:sp>
    </p:spTree>
    <p:extLst>
      <p:ext uri="{BB962C8B-B14F-4D97-AF65-F5344CB8AC3E}">
        <p14:creationId xmlns:p14="http://schemas.microsoft.com/office/powerpoint/2010/main" val="38785880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8382000" cy="685800"/>
          </a:xfrm>
        </p:spPr>
        <p:txBody>
          <a:bodyPr/>
          <a:lstStyle/>
          <a:p>
            <a:pPr eaLnBrk="1" hangingPunct="1"/>
            <a:r>
              <a:rPr lang="en-US" altLang="en-US" sz="3400" dirty="0" smtClean="0"/>
              <a:t>Batch Active Learning</a:t>
            </a:r>
          </a:p>
        </p:txBody>
      </p:sp>
      <p:sp>
        <p:nvSpPr>
          <p:cNvPr id="867340" name="Text Box 12"/>
          <p:cNvSpPr txBox="1">
            <a:spLocks noChangeArrowheads="1"/>
          </p:cNvSpPr>
          <p:nvPr/>
        </p:nvSpPr>
        <p:spPr bwMode="auto">
          <a:xfrm>
            <a:off x="2286000" y="3321050"/>
            <a:ext cx="4191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Comic Sans MS" pitchFamily="66" charset="0"/>
              </a:rPr>
              <a:t>          A Label for that Example</a:t>
            </a:r>
          </a:p>
        </p:txBody>
      </p:sp>
      <p:sp>
        <p:nvSpPr>
          <p:cNvPr id="867341" name="Text Box 13"/>
          <p:cNvSpPr txBox="1">
            <a:spLocks noChangeArrowheads="1"/>
          </p:cNvSpPr>
          <p:nvPr/>
        </p:nvSpPr>
        <p:spPr bwMode="auto">
          <a:xfrm>
            <a:off x="2286000" y="3001963"/>
            <a:ext cx="4191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Comic Sans MS" pitchFamily="66" charset="0"/>
              </a:rPr>
              <a:t>Request for the Label of an Example</a:t>
            </a:r>
          </a:p>
        </p:txBody>
      </p:sp>
      <p:sp>
        <p:nvSpPr>
          <p:cNvPr id="867342" name="Text Box 14"/>
          <p:cNvSpPr txBox="1">
            <a:spLocks noChangeArrowheads="1"/>
          </p:cNvSpPr>
          <p:nvPr/>
        </p:nvSpPr>
        <p:spPr bwMode="auto">
          <a:xfrm>
            <a:off x="2286000" y="2697163"/>
            <a:ext cx="4191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Comic Sans MS" pitchFamily="66" charset="0"/>
              </a:rPr>
              <a:t>          A Label for that Example</a:t>
            </a:r>
          </a:p>
        </p:txBody>
      </p:sp>
      <p:sp>
        <p:nvSpPr>
          <p:cNvPr id="867343" name="Text Box 15"/>
          <p:cNvSpPr txBox="1">
            <a:spLocks noChangeArrowheads="1"/>
          </p:cNvSpPr>
          <p:nvPr/>
        </p:nvSpPr>
        <p:spPr bwMode="auto">
          <a:xfrm>
            <a:off x="2286000" y="2392363"/>
            <a:ext cx="4191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Comic Sans MS" pitchFamily="66" charset="0"/>
              </a:rPr>
              <a:t>Request for the Label of an Example</a:t>
            </a:r>
          </a:p>
        </p:txBody>
      </p:sp>
      <p:pic>
        <p:nvPicPr>
          <p:cNvPr id="14343" name="Picture 16" descr="MCBS01597_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842963"/>
            <a:ext cx="1143000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4" name="Text Box 17"/>
          <p:cNvSpPr txBox="1">
            <a:spLocks noChangeArrowheads="1"/>
          </p:cNvSpPr>
          <p:nvPr/>
        </p:nvSpPr>
        <p:spPr bwMode="auto">
          <a:xfrm>
            <a:off x="2819400" y="868363"/>
            <a:ext cx="1524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mic Sans MS" pitchFamily="66" charset="0"/>
              </a:rPr>
              <a:t>Data Source</a:t>
            </a:r>
          </a:p>
        </p:txBody>
      </p:sp>
      <p:sp>
        <p:nvSpPr>
          <p:cNvPr id="867346" name="Line 18"/>
          <p:cNvSpPr>
            <a:spLocks noChangeShapeType="1"/>
          </p:cNvSpPr>
          <p:nvPr/>
        </p:nvSpPr>
        <p:spPr bwMode="auto">
          <a:xfrm flipH="1">
            <a:off x="2133600" y="1782763"/>
            <a:ext cx="1600200" cy="53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7347" name="Text Box 19"/>
          <p:cNvSpPr txBox="1">
            <a:spLocks noChangeArrowheads="1"/>
          </p:cNvSpPr>
          <p:nvPr/>
        </p:nvSpPr>
        <p:spPr bwMode="auto">
          <a:xfrm>
            <a:off x="2057400" y="1446213"/>
            <a:ext cx="12954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600">
                <a:solidFill>
                  <a:srgbClr val="FF0000"/>
                </a:solidFill>
                <a:latin typeface="Comic Sans MS" pitchFamily="66" charset="0"/>
              </a:rPr>
              <a:t>Unlabeled examples</a:t>
            </a:r>
          </a:p>
        </p:txBody>
      </p:sp>
      <p:sp>
        <p:nvSpPr>
          <p:cNvPr id="867348" name="Line 20"/>
          <p:cNvSpPr>
            <a:spLocks noChangeShapeType="1"/>
          </p:cNvSpPr>
          <p:nvPr/>
        </p:nvSpPr>
        <p:spPr bwMode="auto">
          <a:xfrm>
            <a:off x="2133600" y="2697163"/>
            <a:ext cx="4114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7349" name="Line 21"/>
          <p:cNvSpPr>
            <a:spLocks noChangeShapeType="1"/>
          </p:cNvSpPr>
          <p:nvPr/>
        </p:nvSpPr>
        <p:spPr bwMode="auto">
          <a:xfrm flipH="1">
            <a:off x="2133600" y="3001963"/>
            <a:ext cx="4191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7350" name="Line 22"/>
          <p:cNvSpPr>
            <a:spLocks noChangeShapeType="1"/>
          </p:cNvSpPr>
          <p:nvPr/>
        </p:nvSpPr>
        <p:spPr bwMode="auto">
          <a:xfrm>
            <a:off x="2133600" y="3306763"/>
            <a:ext cx="4114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7351" name="Line 23"/>
          <p:cNvSpPr>
            <a:spLocks noChangeShapeType="1"/>
          </p:cNvSpPr>
          <p:nvPr/>
        </p:nvSpPr>
        <p:spPr bwMode="auto">
          <a:xfrm flipH="1">
            <a:off x="2133600" y="3611563"/>
            <a:ext cx="4191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7352" name="Text Box 24"/>
          <p:cNvSpPr txBox="1">
            <a:spLocks noChangeArrowheads="1"/>
          </p:cNvSpPr>
          <p:nvPr/>
        </p:nvSpPr>
        <p:spPr bwMode="auto">
          <a:xfrm rot="5400000">
            <a:off x="3710782" y="3755231"/>
            <a:ext cx="501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800"/>
              <a:t>. . . </a:t>
            </a:r>
          </a:p>
        </p:txBody>
      </p:sp>
      <p:sp>
        <p:nvSpPr>
          <p:cNvPr id="867353" name="Line 25"/>
          <p:cNvSpPr>
            <a:spLocks noChangeShapeType="1"/>
          </p:cNvSpPr>
          <p:nvPr/>
        </p:nvSpPr>
        <p:spPr bwMode="auto">
          <a:xfrm>
            <a:off x="2286000" y="3992563"/>
            <a:ext cx="114300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7354" name="Text Box 26"/>
          <p:cNvSpPr txBox="1">
            <a:spLocks noChangeArrowheads="1"/>
          </p:cNvSpPr>
          <p:nvPr/>
        </p:nvSpPr>
        <p:spPr bwMode="auto">
          <a:xfrm>
            <a:off x="2362199" y="4159250"/>
            <a:ext cx="48728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mic Sans MS" pitchFamily="66" charset="0"/>
              </a:rPr>
              <a:t>Algorithm outputs a classifier </a:t>
            </a:r>
            <a:r>
              <a:rPr lang="en-US" altLang="en-US" sz="1600" dirty="0" smtClean="0">
                <a:latin typeface="Comic Sans MS" pitchFamily="66" charset="0"/>
              </a:rPr>
              <a:t>w.r.t </a:t>
            </a:r>
            <a:r>
              <a:rPr lang="en-US" altLang="en-US" sz="1600" dirty="0" smtClean="0">
                <a:solidFill>
                  <a:srgbClr val="0000CC"/>
                </a:solidFill>
                <a:latin typeface="Comic Sans MS" pitchFamily="66" charset="0"/>
              </a:rPr>
              <a:t>D</a:t>
            </a:r>
            <a:endParaRPr lang="en-US" altLang="en-US" sz="1600" dirty="0">
              <a:solidFill>
                <a:srgbClr val="0000CC"/>
              </a:solidFill>
              <a:latin typeface="Comic Sans MS" pitchFamily="66" charset="0"/>
            </a:endParaRPr>
          </a:p>
        </p:txBody>
      </p:sp>
      <p:sp>
        <p:nvSpPr>
          <p:cNvPr id="14354" name="Text Box 27"/>
          <p:cNvSpPr txBox="1">
            <a:spLocks noChangeArrowheads="1"/>
          </p:cNvSpPr>
          <p:nvPr/>
        </p:nvSpPr>
        <p:spPr bwMode="auto">
          <a:xfrm>
            <a:off x="304800" y="1630363"/>
            <a:ext cx="15240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mic Sans MS" pitchFamily="66" charset="0"/>
              </a:rPr>
              <a:t>Learning Algorithm</a:t>
            </a:r>
          </a:p>
        </p:txBody>
      </p:sp>
      <p:pic>
        <p:nvPicPr>
          <p:cNvPr id="14355" name="Picture 28" descr="MCj01345670000[1]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06563"/>
            <a:ext cx="1517650" cy="216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6" name="Picture 29" descr="MCj02785480000[1]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0" y="1858963"/>
            <a:ext cx="1262063" cy="159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57" name="Text Box 30"/>
          <p:cNvSpPr txBox="1">
            <a:spLocks noChangeArrowheads="1"/>
          </p:cNvSpPr>
          <p:nvPr/>
        </p:nvSpPr>
        <p:spPr bwMode="auto">
          <a:xfrm>
            <a:off x="6248400" y="1309688"/>
            <a:ext cx="2362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mic Sans MS" pitchFamily="66" charset="0"/>
              </a:rPr>
              <a:t>Expert </a:t>
            </a:r>
          </a:p>
        </p:txBody>
      </p:sp>
      <p:sp>
        <p:nvSpPr>
          <p:cNvPr id="22" name="Rectangle 33"/>
          <p:cNvSpPr>
            <a:spLocks noChangeArrowheads="1"/>
          </p:cNvSpPr>
          <p:nvPr/>
        </p:nvSpPr>
        <p:spPr bwMode="auto">
          <a:xfrm>
            <a:off x="228600" y="4572000"/>
            <a:ext cx="74676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342900" indent="-3429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2" algn="l" eaLnBrk="1" hangingPunct="1"/>
            <a:r>
              <a:rPr lang="en-US" altLang="en-US" sz="2000" dirty="0">
                <a:latin typeface="Comic Sans MS" pitchFamily="66" charset="0"/>
              </a:rPr>
              <a:t>L</a:t>
            </a:r>
            <a:r>
              <a:rPr lang="en-US" altLang="en-US" sz="2000" dirty="0" smtClean="0">
                <a:latin typeface="Comic Sans MS" pitchFamily="66" charset="0"/>
              </a:rPr>
              <a:t>earner </a:t>
            </a:r>
            <a:r>
              <a:rPr lang="en-US" altLang="en-US" sz="2000" dirty="0">
                <a:latin typeface="Comic Sans MS" pitchFamily="66" charset="0"/>
              </a:rPr>
              <a:t>can choose specific examples to be labeled. </a:t>
            </a:r>
            <a:endParaRPr lang="en-US" altLang="en-US" sz="2000" dirty="0">
              <a:latin typeface="Comic Sans MS" pitchFamily="66" charset="0"/>
              <a:sym typeface="Wingdings" pitchFamily="2" charset="2"/>
            </a:endParaRPr>
          </a:p>
          <a:p>
            <a:pPr eaLnBrk="1" hangingPunct="1"/>
            <a:endParaRPr lang="en-US" altLang="en-US" sz="2400" dirty="0">
              <a:latin typeface="Comic Sans MS" pitchFamily="66" charset="0"/>
            </a:endParaRPr>
          </a:p>
        </p:txBody>
      </p:sp>
      <p:sp>
        <p:nvSpPr>
          <p:cNvPr id="24" name="Rectangle 33"/>
          <p:cNvSpPr>
            <a:spLocks noChangeArrowheads="1"/>
          </p:cNvSpPr>
          <p:nvPr/>
        </p:nvSpPr>
        <p:spPr bwMode="auto">
          <a:xfrm>
            <a:off x="228600" y="4953000"/>
            <a:ext cx="7162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342900" indent="-3429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2" algn="l" eaLnBrk="1" hangingPunct="1"/>
            <a:r>
              <a:rPr lang="en-US" altLang="en-US" sz="2000" dirty="0" smtClean="0">
                <a:latin typeface="Comic Sans MS" pitchFamily="66" charset="0"/>
                <a:sym typeface="Wingdings" pitchFamily="2" charset="2"/>
              </a:rPr>
              <a:t>Goal:  use fewer labeled examples</a:t>
            </a:r>
            <a:endParaRPr lang="en-US" altLang="en-US" sz="2000" dirty="0">
              <a:latin typeface="Comic Sans MS" pitchFamily="66" charset="0"/>
              <a:sym typeface="Wingdings" pitchFamily="2" charset="2"/>
            </a:endParaRPr>
          </a:p>
          <a:p>
            <a:pPr eaLnBrk="1" hangingPunct="1"/>
            <a:endParaRPr lang="en-US" altLang="en-US" sz="2400" dirty="0">
              <a:latin typeface="Comic Sans MS" pitchFamily="66" charset="0"/>
            </a:endParaRPr>
          </a:p>
        </p:txBody>
      </p:sp>
      <p:sp>
        <p:nvSpPr>
          <p:cNvPr id="25" name="Rectangle 33"/>
          <p:cNvSpPr>
            <a:spLocks noChangeArrowheads="1"/>
          </p:cNvSpPr>
          <p:nvPr/>
        </p:nvSpPr>
        <p:spPr bwMode="auto">
          <a:xfrm>
            <a:off x="4648200" y="5029200"/>
            <a:ext cx="449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342900" indent="-3429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2" indent="0" algn="l" eaLnBrk="1" hangingPunct="1">
              <a:buNone/>
            </a:pPr>
            <a:r>
              <a:rPr lang="en-US" altLang="en-US" sz="1400" dirty="0" smtClean="0">
                <a:latin typeface="Comic Sans MS" pitchFamily="66" charset="0"/>
                <a:sym typeface="Wingdings" pitchFamily="2" charset="2"/>
              </a:rPr>
              <a:t>[pick </a:t>
            </a:r>
            <a:r>
              <a:rPr lang="en-US" altLang="en-US" sz="1400" dirty="0" smtClean="0">
                <a:solidFill>
                  <a:srgbClr val="C00000"/>
                </a:solidFill>
                <a:latin typeface="Comic Sans MS" pitchFamily="66" charset="0"/>
                <a:sym typeface="Wingdings" pitchFamily="2" charset="2"/>
              </a:rPr>
              <a:t>informative</a:t>
            </a:r>
            <a:r>
              <a:rPr lang="en-US" altLang="en-US" sz="1400" dirty="0" smtClean="0">
                <a:latin typeface="Comic Sans MS" pitchFamily="66" charset="0"/>
                <a:sym typeface="Wingdings" pitchFamily="2" charset="2"/>
              </a:rPr>
              <a:t> examples to be labeled].</a:t>
            </a:r>
            <a:endParaRPr lang="en-US" altLang="en-US" sz="1400" dirty="0">
              <a:latin typeface="Comic Sans MS" pitchFamily="66" charset="0"/>
              <a:sym typeface="Wingdings" pitchFamily="2" charset="2"/>
            </a:endParaRPr>
          </a:p>
        </p:txBody>
      </p:sp>
      <p:sp>
        <p:nvSpPr>
          <p:cNvPr id="26" name="Text Box 13"/>
          <p:cNvSpPr txBox="1">
            <a:spLocks noChangeArrowheads="1"/>
          </p:cNvSpPr>
          <p:nvPr/>
        </p:nvSpPr>
        <p:spPr bwMode="auto">
          <a:xfrm>
            <a:off x="5181600" y="754559"/>
            <a:ext cx="2335212" cy="701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lnSpc>
                <a:spcPct val="110000"/>
              </a:lnSpc>
              <a:spcBef>
                <a:spcPct val="20000"/>
              </a:spcBef>
            </a:pPr>
            <a:r>
              <a:rPr lang="en-US" altLang="en-US" sz="1800" b="0" dirty="0" smtClean="0">
                <a:latin typeface="Comic Sans MS" pitchFamily="66" charset="0"/>
              </a:rPr>
              <a:t>Underlying data </a:t>
            </a:r>
            <a:r>
              <a:rPr lang="en-US" altLang="en-US" sz="1800" dirty="0" smtClean="0">
                <a:latin typeface="Comic Sans MS" pitchFamily="66" charset="0"/>
              </a:rPr>
              <a:t>distr. </a:t>
            </a:r>
            <a:r>
              <a:rPr lang="en-US" altLang="en-US" sz="1800" b="0" dirty="0" smtClean="0">
                <a:solidFill>
                  <a:srgbClr val="0000CC"/>
                </a:solidFill>
                <a:latin typeface="Comic Sans MS" pitchFamily="66" charset="0"/>
              </a:rPr>
              <a:t>D</a:t>
            </a:r>
            <a:r>
              <a:rPr lang="en-US" altLang="en-US" sz="1800" b="0" dirty="0">
                <a:latin typeface="Comic Sans MS" pitchFamily="66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50752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673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673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67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67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673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673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67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67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673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673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67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67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67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67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67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67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67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67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67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67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67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67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673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673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867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867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7340" grpId="0"/>
      <p:bldP spid="867341" grpId="0"/>
      <p:bldP spid="867342" grpId="0"/>
      <p:bldP spid="867343" grpId="0"/>
      <p:bldP spid="867346" grpId="0" animBg="1"/>
      <p:bldP spid="867347" grpId="0"/>
      <p:bldP spid="867348" grpId="0" animBg="1"/>
      <p:bldP spid="867349" grpId="0" animBg="1"/>
      <p:bldP spid="867350" grpId="0" animBg="1"/>
      <p:bldP spid="867351" grpId="0" animBg="1"/>
      <p:bldP spid="867352" grpId="0"/>
      <p:bldP spid="867353" grpId="0" animBg="1"/>
      <p:bldP spid="867354" grpId="0"/>
      <p:bldP spid="22" grpId="0"/>
      <p:bldP spid="24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 Box 19"/>
              <p:cNvSpPr txBox="1">
                <a:spLocks noChangeArrowheads="1"/>
              </p:cNvSpPr>
              <p:nvPr/>
            </p:nvSpPr>
            <p:spPr bwMode="auto">
              <a:xfrm>
                <a:off x="2000250" y="1371600"/>
                <a:ext cx="1657350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altLang="en-US" sz="1600" dirty="0" smtClean="0">
                    <a:solidFill>
                      <a:srgbClr val="FF0000"/>
                    </a:solidFill>
                    <a:latin typeface="Comic Sans MS" pitchFamily="66" charset="0"/>
                  </a:rPr>
                  <a:t>Unlabeled example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endParaRPr lang="en-US" altLang="en-US" sz="16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4" name="Text 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00250" y="1371600"/>
                <a:ext cx="1657350" cy="584775"/>
              </a:xfrm>
              <a:prstGeom prst="rect">
                <a:avLst/>
              </a:prstGeom>
              <a:blipFill rotWithShape="1">
                <a:blip r:embed="rId3"/>
                <a:stretch>
                  <a:fillRect t="-2083" b="-1354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7347" name="Text Box 19"/>
              <p:cNvSpPr txBox="1">
                <a:spLocks noChangeArrowheads="1"/>
              </p:cNvSpPr>
              <p:nvPr/>
            </p:nvSpPr>
            <p:spPr bwMode="auto">
              <a:xfrm>
                <a:off x="2057400" y="1371600"/>
                <a:ext cx="1524000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altLang="en-US" sz="1600" dirty="0" smtClean="0">
                    <a:solidFill>
                      <a:srgbClr val="FF0000"/>
                    </a:solidFill>
                    <a:latin typeface="Comic Sans MS" pitchFamily="66" charset="0"/>
                  </a:rPr>
                  <a:t>Unlabeled example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endParaRPr lang="en-US" altLang="en-US" sz="16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867347" name="Text 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57400" y="1371600"/>
                <a:ext cx="1524000" cy="584775"/>
              </a:xfrm>
              <a:prstGeom prst="rect">
                <a:avLst/>
              </a:prstGeom>
              <a:blipFill rotWithShape="1">
                <a:blip r:embed="rId4"/>
                <a:stretch>
                  <a:fillRect t="-2083" b="-1354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 Box 19"/>
              <p:cNvSpPr txBox="1">
                <a:spLocks noChangeArrowheads="1"/>
              </p:cNvSpPr>
              <p:nvPr/>
            </p:nvSpPr>
            <p:spPr bwMode="auto">
              <a:xfrm>
                <a:off x="1936750" y="1371600"/>
                <a:ext cx="1797050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altLang="en-US" sz="1600" dirty="0" smtClean="0">
                    <a:solidFill>
                      <a:srgbClr val="FF0000"/>
                    </a:solidFill>
                    <a:latin typeface="Comic Sans MS" pitchFamily="66" charset="0"/>
                  </a:rPr>
                  <a:t>Unlabeled example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endParaRPr lang="en-US" altLang="en-US" sz="16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9" name="Text 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36750" y="1371600"/>
                <a:ext cx="1797050" cy="584775"/>
              </a:xfrm>
              <a:prstGeom prst="rect">
                <a:avLst/>
              </a:prstGeom>
              <a:blipFill rotWithShape="1">
                <a:blip r:embed="rId5"/>
                <a:stretch>
                  <a:fillRect t="-2083" b="-1354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8382000" cy="685800"/>
          </a:xfrm>
        </p:spPr>
        <p:txBody>
          <a:bodyPr/>
          <a:lstStyle/>
          <a:p>
            <a:pPr eaLnBrk="1" hangingPunct="1"/>
            <a:r>
              <a:rPr lang="en-US" altLang="en-US" sz="3400" dirty="0" smtClean="0"/>
              <a:t>Selective Sampling Active Learning</a:t>
            </a:r>
          </a:p>
        </p:txBody>
      </p:sp>
      <p:sp>
        <p:nvSpPr>
          <p:cNvPr id="867343" name="Text Box 15"/>
          <p:cNvSpPr txBox="1">
            <a:spLocks noChangeArrowheads="1"/>
          </p:cNvSpPr>
          <p:nvPr/>
        </p:nvSpPr>
        <p:spPr bwMode="auto">
          <a:xfrm>
            <a:off x="2806700" y="3015395"/>
            <a:ext cx="1638300" cy="83099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itchFamily="66" charset="0"/>
              </a:rPr>
              <a:t>Request for l</a:t>
            </a:r>
            <a:r>
              <a:rPr lang="en-US" altLang="en-US" sz="1600" dirty="0" smtClean="0">
                <a:solidFill>
                  <a:srgbClr val="FF0000"/>
                </a:solidFill>
                <a:latin typeface="Comic Sans MS" pitchFamily="66" charset="0"/>
              </a:rPr>
              <a:t>abel or let it go?</a:t>
            </a:r>
            <a:endParaRPr lang="en-US" altLang="en-US" sz="16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14343" name="Picture 16" descr="MCBS01597_0000[1]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842963"/>
            <a:ext cx="1143000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4" name="Text Box 17"/>
          <p:cNvSpPr txBox="1">
            <a:spLocks noChangeArrowheads="1"/>
          </p:cNvSpPr>
          <p:nvPr/>
        </p:nvSpPr>
        <p:spPr bwMode="auto">
          <a:xfrm>
            <a:off x="2819400" y="868363"/>
            <a:ext cx="1524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mic Sans MS" pitchFamily="66" charset="0"/>
              </a:rPr>
              <a:t>Data Source</a:t>
            </a:r>
          </a:p>
        </p:txBody>
      </p:sp>
      <p:sp>
        <p:nvSpPr>
          <p:cNvPr id="867346" name="Line 18"/>
          <p:cNvSpPr>
            <a:spLocks noChangeShapeType="1"/>
          </p:cNvSpPr>
          <p:nvPr/>
        </p:nvSpPr>
        <p:spPr bwMode="auto">
          <a:xfrm flipH="1">
            <a:off x="2133600" y="1782763"/>
            <a:ext cx="1600200" cy="53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7348" name="Line 20"/>
          <p:cNvSpPr>
            <a:spLocks noChangeShapeType="1"/>
          </p:cNvSpPr>
          <p:nvPr/>
        </p:nvSpPr>
        <p:spPr bwMode="auto">
          <a:xfrm>
            <a:off x="2133600" y="2697162"/>
            <a:ext cx="673100" cy="31823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54" name="Text Box 27"/>
          <p:cNvSpPr txBox="1">
            <a:spLocks noChangeArrowheads="1"/>
          </p:cNvSpPr>
          <p:nvPr/>
        </p:nvSpPr>
        <p:spPr bwMode="auto">
          <a:xfrm>
            <a:off x="304800" y="1630363"/>
            <a:ext cx="15240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Comic Sans MS" pitchFamily="66" charset="0"/>
              </a:rPr>
              <a:t>Learning Algorithm</a:t>
            </a:r>
          </a:p>
        </p:txBody>
      </p:sp>
      <p:pic>
        <p:nvPicPr>
          <p:cNvPr id="14355" name="Picture 28" descr="MCj01345670000[1]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06563"/>
            <a:ext cx="1517650" cy="216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6" name="Picture 29" descr="MCj02785480000[1]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0" y="1858963"/>
            <a:ext cx="1262063" cy="159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57" name="Text Box 30"/>
          <p:cNvSpPr txBox="1">
            <a:spLocks noChangeArrowheads="1"/>
          </p:cNvSpPr>
          <p:nvPr/>
        </p:nvSpPr>
        <p:spPr bwMode="auto">
          <a:xfrm>
            <a:off x="6248400" y="1309688"/>
            <a:ext cx="2362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mic Sans MS" pitchFamily="66" charset="0"/>
              </a:rPr>
              <a:t>Expert </a:t>
            </a:r>
          </a:p>
        </p:txBody>
      </p:sp>
      <p:sp>
        <p:nvSpPr>
          <p:cNvPr id="21" name="Line 20"/>
          <p:cNvSpPr>
            <a:spLocks noChangeShapeType="1"/>
          </p:cNvSpPr>
          <p:nvPr/>
        </p:nvSpPr>
        <p:spPr bwMode="auto">
          <a:xfrm>
            <a:off x="4445000" y="3139343"/>
            <a:ext cx="2159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Text Box 15"/>
          <p:cNvSpPr txBox="1">
            <a:spLocks noChangeArrowheads="1"/>
          </p:cNvSpPr>
          <p:nvPr/>
        </p:nvSpPr>
        <p:spPr bwMode="auto">
          <a:xfrm>
            <a:off x="4706936" y="3139343"/>
            <a:ext cx="16383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600" dirty="0" smtClean="0">
                <a:solidFill>
                  <a:srgbClr val="FF0000"/>
                </a:solidFill>
                <a:latin typeface="Comic Sans MS" pitchFamily="66" charset="0"/>
              </a:rPr>
              <a:t>Request label</a:t>
            </a:r>
            <a:endParaRPr lang="en-US" altLang="en-US" sz="16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7" name="Line 25"/>
          <p:cNvSpPr>
            <a:spLocks noChangeShapeType="1"/>
          </p:cNvSpPr>
          <p:nvPr/>
        </p:nvSpPr>
        <p:spPr bwMode="auto">
          <a:xfrm flipH="1">
            <a:off x="2819399" y="2789237"/>
            <a:ext cx="3775075" cy="1155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 Box 15"/>
              <p:cNvSpPr txBox="1">
                <a:spLocks noChangeArrowheads="1"/>
              </p:cNvSpPr>
              <p:nvPr/>
            </p:nvSpPr>
            <p:spPr bwMode="auto">
              <a:xfrm>
                <a:off x="3733800" y="2434932"/>
                <a:ext cx="2611436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altLang="en-US" sz="1600" dirty="0" smtClean="0">
                    <a:solidFill>
                      <a:srgbClr val="FF0000"/>
                    </a:solidFill>
                    <a:latin typeface="Comic Sans MS" pitchFamily="66" charset="0"/>
                  </a:rPr>
                  <a:t>A label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en-US" sz="1600" dirty="0" smtClean="0">
                    <a:solidFill>
                      <a:srgbClr val="FF0000"/>
                    </a:solidFill>
                    <a:latin typeface="Comic Sans MS" pitchFamily="66" charset="0"/>
                  </a:rPr>
                  <a:t>for example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endParaRPr lang="en-US" altLang="en-US" sz="16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8" name="Text 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33800" y="2434932"/>
                <a:ext cx="2611436" cy="338554"/>
              </a:xfrm>
              <a:prstGeom prst="rect">
                <a:avLst/>
              </a:prstGeom>
              <a:blipFill rotWithShape="1">
                <a:blip r:embed="rId9"/>
                <a:stretch>
                  <a:fillRect t="-3571" b="-23214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Line 20"/>
          <p:cNvSpPr>
            <a:spLocks noChangeShapeType="1"/>
          </p:cNvSpPr>
          <p:nvPr/>
        </p:nvSpPr>
        <p:spPr bwMode="auto">
          <a:xfrm>
            <a:off x="3581400" y="3846392"/>
            <a:ext cx="0" cy="95420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Text Box 15"/>
          <p:cNvSpPr txBox="1">
            <a:spLocks noChangeArrowheads="1"/>
          </p:cNvSpPr>
          <p:nvPr/>
        </p:nvSpPr>
        <p:spPr bwMode="auto">
          <a:xfrm>
            <a:off x="3606800" y="3984942"/>
            <a:ext cx="736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600" dirty="0" smtClean="0">
                <a:solidFill>
                  <a:srgbClr val="FF0000"/>
                </a:solidFill>
                <a:latin typeface="Comic Sans MS" pitchFamily="66" charset="0"/>
              </a:rPr>
              <a:t>Let it go</a:t>
            </a:r>
            <a:endParaRPr lang="en-US" altLang="en-US" sz="16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2" name="Line 25"/>
          <p:cNvSpPr>
            <a:spLocks noChangeShapeType="1"/>
          </p:cNvSpPr>
          <p:nvPr/>
        </p:nvSpPr>
        <p:spPr bwMode="auto">
          <a:xfrm>
            <a:off x="1905000" y="4038600"/>
            <a:ext cx="647700" cy="7318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" name="Text Box 26"/>
          <p:cNvSpPr txBox="1">
            <a:spLocks noChangeArrowheads="1"/>
          </p:cNvSpPr>
          <p:nvPr/>
        </p:nvSpPr>
        <p:spPr bwMode="auto">
          <a:xfrm>
            <a:off x="2362200" y="4800600"/>
            <a:ext cx="398303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Comic Sans MS" pitchFamily="66" charset="0"/>
              </a:rPr>
              <a:t>Algorithm outputs a classifier w.r.t </a:t>
            </a:r>
            <a:r>
              <a:rPr lang="en-US" altLang="en-US" sz="1600" dirty="0">
                <a:solidFill>
                  <a:srgbClr val="0000CC"/>
                </a:solidFill>
                <a:latin typeface="Comic Sans MS" pitchFamily="66" charset="0"/>
              </a:rPr>
              <a:t>D</a:t>
            </a:r>
          </a:p>
        </p:txBody>
      </p:sp>
      <p:sp>
        <p:nvSpPr>
          <p:cNvPr id="24" name="Line 20"/>
          <p:cNvSpPr>
            <a:spLocks noChangeShapeType="1"/>
          </p:cNvSpPr>
          <p:nvPr/>
        </p:nvSpPr>
        <p:spPr bwMode="auto">
          <a:xfrm>
            <a:off x="4470400" y="3124200"/>
            <a:ext cx="2159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" name="Text Box 15"/>
          <p:cNvSpPr txBox="1">
            <a:spLocks noChangeArrowheads="1"/>
          </p:cNvSpPr>
          <p:nvPr/>
        </p:nvSpPr>
        <p:spPr bwMode="auto">
          <a:xfrm>
            <a:off x="4724400" y="3124200"/>
            <a:ext cx="16383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600" dirty="0" smtClean="0">
                <a:solidFill>
                  <a:srgbClr val="FF0000"/>
                </a:solidFill>
                <a:latin typeface="Comic Sans MS" pitchFamily="66" charset="0"/>
              </a:rPr>
              <a:t>Request label</a:t>
            </a:r>
            <a:endParaRPr lang="en-US" altLang="en-US" sz="16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6" name="Line 25"/>
          <p:cNvSpPr>
            <a:spLocks noChangeShapeType="1"/>
          </p:cNvSpPr>
          <p:nvPr/>
        </p:nvSpPr>
        <p:spPr bwMode="auto">
          <a:xfrm flipH="1">
            <a:off x="2819400" y="2807848"/>
            <a:ext cx="3775075" cy="1155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lg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 Box 15"/>
              <p:cNvSpPr txBox="1">
                <a:spLocks noChangeArrowheads="1"/>
              </p:cNvSpPr>
              <p:nvPr/>
            </p:nvSpPr>
            <p:spPr bwMode="auto">
              <a:xfrm>
                <a:off x="3733800" y="2438400"/>
                <a:ext cx="2611436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spcBef>
                    <a:spcPct val="50000"/>
                  </a:spcBef>
                  <a:buFontTx/>
                  <a:buNone/>
                </a:pPr>
                <a:r>
                  <a:rPr lang="en-US" altLang="en-US" sz="1600" dirty="0" smtClean="0">
                    <a:solidFill>
                      <a:srgbClr val="FF0000"/>
                    </a:solidFill>
                    <a:latin typeface="Comic Sans MS" pitchFamily="66" charset="0"/>
                  </a:rPr>
                  <a:t>A label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altLang="en-US" sz="1600" dirty="0" smtClean="0">
                    <a:solidFill>
                      <a:srgbClr val="FF0000"/>
                    </a:solidFill>
                    <a:latin typeface="Comic Sans MS" pitchFamily="66" charset="0"/>
                  </a:rPr>
                  <a:t>for example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altLang="en-US" sz="16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endParaRPr lang="en-US" altLang="en-US" sz="16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5" name="Text 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33800" y="2438400"/>
                <a:ext cx="2611436" cy="338554"/>
              </a:xfrm>
              <a:prstGeom prst="rect">
                <a:avLst/>
              </a:prstGeom>
              <a:blipFill rotWithShape="1">
                <a:blip r:embed="rId10"/>
                <a:stretch>
                  <a:fillRect t="-3571" b="-23214"/>
                </a:stretch>
              </a:blipFill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33"/>
          <p:cNvSpPr>
            <a:spLocks noChangeArrowheads="1"/>
          </p:cNvSpPr>
          <p:nvPr/>
        </p:nvSpPr>
        <p:spPr bwMode="auto">
          <a:xfrm>
            <a:off x="76200" y="5334000"/>
            <a:ext cx="84582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342900" indent="-3429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2" algn="l" eaLnBrk="1" hangingPunct="1"/>
            <a:r>
              <a:rPr lang="en-US" altLang="en-US" sz="2000" dirty="0" smtClean="0">
                <a:solidFill>
                  <a:srgbClr val="0000CC"/>
                </a:solidFill>
                <a:latin typeface="Comic Sans MS" pitchFamily="66" charset="0"/>
                <a:sym typeface="Wingdings" pitchFamily="2" charset="2"/>
              </a:rPr>
              <a:t>Selective sampling AL (Online AL)</a:t>
            </a:r>
            <a:r>
              <a:rPr lang="en-US" altLang="en-US" sz="2000" dirty="0" smtClean="0">
                <a:latin typeface="Comic Sans MS" pitchFamily="66" charset="0"/>
                <a:sym typeface="Wingdings" pitchFamily="2" charset="2"/>
              </a:rPr>
              <a:t>: stream of unlabeled examples, when each arrives make a decision to ask for label or not.</a:t>
            </a:r>
            <a:endParaRPr lang="en-US" altLang="en-US" sz="2000" dirty="0">
              <a:latin typeface="Comic Sans MS" pitchFamily="66" charset="0"/>
              <a:sym typeface="Wingdings" pitchFamily="2" charset="2"/>
            </a:endParaRPr>
          </a:p>
          <a:p>
            <a:pPr eaLnBrk="1" hangingPunct="1"/>
            <a:endParaRPr lang="en-US" altLang="en-US" sz="2400" dirty="0">
              <a:latin typeface="Comic Sans MS" pitchFamily="66" charset="0"/>
            </a:endParaRPr>
          </a:p>
        </p:txBody>
      </p:sp>
      <p:sp>
        <p:nvSpPr>
          <p:cNvPr id="37" name="Rectangle 33"/>
          <p:cNvSpPr>
            <a:spLocks noChangeArrowheads="1"/>
          </p:cNvSpPr>
          <p:nvPr/>
        </p:nvSpPr>
        <p:spPr bwMode="auto">
          <a:xfrm>
            <a:off x="152400" y="6096000"/>
            <a:ext cx="71628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342900" indent="-3429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lvl="2" algn="l" eaLnBrk="1" hangingPunct="1"/>
            <a:r>
              <a:rPr lang="en-US" altLang="en-US" sz="2000" dirty="0" smtClean="0">
                <a:latin typeface="Comic Sans MS" pitchFamily="66" charset="0"/>
                <a:sym typeface="Wingdings" pitchFamily="2" charset="2"/>
              </a:rPr>
              <a:t>Goal:  use fewer labeled examples</a:t>
            </a:r>
            <a:endParaRPr lang="en-US" altLang="en-US" sz="2000" dirty="0">
              <a:latin typeface="Comic Sans MS" pitchFamily="66" charset="0"/>
              <a:sym typeface="Wingdings" pitchFamily="2" charset="2"/>
            </a:endParaRPr>
          </a:p>
          <a:p>
            <a:pPr eaLnBrk="1" hangingPunct="1"/>
            <a:endParaRPr lang="en-US" altLang="en-US" sz="2400" dirty="0">
              <a:latin typeface="Comic Sans MS" pitchFamily="66" charset="0"/>
            </a:endParaRPr>
          </a:p>
        </p:txBody>
      </p:sp>
      <p:sp>
        <p:nvSpPr>
          <p:cNvPr id="38" name="Rectangle 33"/>
          <p:cNvSpPr>
            <a:spLocks noChangeArrowheads="1"/>
          </p:cNvSpPr>
          <p:nvPr/>
        </p:nvSpPr>
        <p:spPr bwMode="auto">
          <a:xfrm>
            <a:off x="4648200" y="6096000"/>
            <a:ext cx="449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342900" indent="-3429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2" indent="0" algn="l" eaLnBrk="1" hangingPunct="1">
              <a:buNone/>
            </a:pPr>
            <a:r>
              <a:rPr lang="en-US" altLang="en-US" sz="1400" dirty="0" smtClean="0">
                <a:latin typeface="Comic Sans MS" pitchFamily="66" charset="0"/>
                <a:sym typeface="Wingdings" pitchFamily="2" charset="2"/>
              </a:rPr>
              <a:t>[pick </a:t>
            </a:r>
            <a:r>
              <a:rPr lang="en-US" altLang="en-US" sz="1400" dirty="0" smtClean="0">
                <a:solidFill>
                  <a:srgbClr val="C00000"/>
                </a:solidFill>
                <a:latin typeface="Comic Sans MS" pitchFamily="66" charset="0"/>
                <a:sym typeface="Wingdings" pitchFamily="2" charset="2"/>
              </a:rPr>
              <a:t>informative</a:t>
            </a:r>
            <a:r>
              <a:rPr lang="en-US" altLang="en-US" sz="1400" dirty="0" smtClean="0">
                <a:latin typeface="Comic Sans MS" pitchFamily="66" charset="0"/>
                <a:sym typeface="Wingdings" pitchFamily="2" charset="2"/>
              </a:rPr>
              <a:t> examples to be labeled].</a:t>
            </a:r>
            <a:endParaRPr lang="en-US" altLang="en-US" sz="1400" dirty="0">
              <a:latin typeface="Comic Sans MS" pitchFamily="66" charset="0"/>
              <a:sym typeface="Wingdings" pitchFamily="2" charset="2"/>
            </a:endParaRPr>
          </a:p>
        </p:txBody>
      </p:sp>
      <p:sp>
        <p:nvSpPr>
          <p:cNvPr id="39" name="Text Box 13"/>
          <p:cNvSpPr txBox="1">
            <a:spLocks noChangeArrowheads="1"/>
          </p:cNvSpPr>
          <p:nvPr/>
        </p:nvSpPr>
        <p:spPr bwMode="auto">
          <a:xfrm>
            <a:off x="5181600" y="754559"/>
            <a:ext cx="2335212" cy="701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lnSpc>
                <a:spcPct val="110000"/>
              </a:lnSpc>
              <a:spcBef>
                <a:spcPct val="20000"/>
              </a:spcBef>
            </a:pPr>
            <a:r>
              <a:rPr lang="en-US" altLang="en-US" sz="1800" b="0" dirty="0" smtClean="0">
                <a:latin typeface="Comic Sans MS" pitchFamily="66" charset="0"/>
              </a:rPr>
              <a:t>Underlying data </a:t>
            </a:r>
            <a:r>
              <a:rPr lang="en-US" altLang="en-US" sz="1800" dirty="0" smtClean="0">
                <a:latin typeface="Comic Sans MS" pitchFamily="66" charset="0"/>
              </a:rPr>
              <a:t>distr. </a:t>
            </a:r>
            <a:r>
              <a:rPr lang="en-US" altLang="en-US" sz="1800" b="0" dirty="0" smtClean="0">
                <a:solidFill>
                  <a:srgbClr val="0000CC"/>
                </a:solidFill>
                <a:latin typeface="Comic Sans MS" pitchFamily="66" charset="0"/>
              </a:rPr>
              <a:t>D</a:t>
            </a:r>
            <a:r>
              <a:rPr lang="en-US" altLang="en-US" sz="1800" b="0" dirty="0">
                <a:latin typeface="Comic Sans MS" pitchFamily="66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13083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7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867347" grpId="0"/>
      <p:bldP spid="867347" grpId="1"/>
      <p:bldP spid="29" grpId="0"/>
      <p:bldP spid="29" grpId="1"/>
      <p:bldP spid="867343" grpId="0" animBg="1"/>
      <p:bldP spid="867346" grpId="0" animBg="1"/>
      <p:bldP spid="867348" grpId="0" animBg="1"/>
      <p:bldP spid="21" grpId="0" animBg="1"/>
      <p:bldP spid="21" grpId="1" animBg="1"/>
      <p:bldP spid="23" grpId="0"/>
      <p:bldP spid="23" grpId="1"/>
      <p:bldP spid="27" grpId="0" animBg="1"/>
      <p:bldP spid="27" grpId="1" animBg="1"/>
      <p:bldP spid="28" grpId="0"/>
      <p:bldP spid="28" grpId="1"/>
      <p:bldP spid="30" grpId="0" animBg="1"/>
      <p:bldP spid="30" grpId="1" animBg="1"/>
      <p:bldP spid="31" grpId="0"/>
      <p:bldP spid="31" grpId="1"/>
      <p:bldP spid="32" grpId="0" animBg="1"/>
      <p:bldP spid="33" grpId="0"/>
      <p:bldP spid="24" grpId="0" animBg="1"/>
      <p:bldP spid="25" grpId="0"/>
      <p:bldP spid="26" grpId="0" animBg="1"/>
      <p:bldP spid="3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2"/>
          <p:cNvSpPr>
            <a:spLocks noChangeArrowheads="1"/>
          </p:cNvSpPr>
          <p:nvPr/>
        </p:nvSpPr>
        <p:spPr bwMode="auto">
          <a:xfrm>
            <a:off x="304800" y="4191000"/>
            <a:ext cx="8229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l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500" dirty="0" smtClean="0"/>
              <a:t>Need to </a:t>
            </a:r>
            <a:r>
              <a:rPr lang="en-US" sz="2500" dirty="0"/>
              <a:t>c</a:t>
            </a:r>
            <a:r>
              <a:rPr lang="en-US" sz="2500" b="0" dirty="0" smtClean="0"/>
              <a:t>hoose </a:t>
            </a:r>
            <a:r>
              <a:rPr lang="en-US" sz="2500" b="0" dirty="0"/>
              <a:t>the label requests carefully, to get </a:t>
            </a:r>
            <a:r>
              <a:rPr lang="en-US" sz="2500" dirty="0">
                <a:solidFill>
                  <a:srgbClr val="FF0000"/>
                </a:solidFill>
              </a:rPr>
              <a:t>informative</a:t>
            </a:r>
            <a:r>
              <a:rPr lang="en-US" sz="2500" b="0" dirty="0"/>
              <a:t> labels.</a:t>
            </a:r>
          </a:p>
        </p:txBody>
      </p:sp>
      <p:sp>
        <p:nvSpPr>
          <p:cNvPr id="20484" name="Rectangle 3"/>
          <p:cNvSpPr>
            <a:spLocks noGrp="1" noChangeArrowheads="1"/>
          </p:cNvSpPr>
          <p:nvPr>
            <p:ph type="title"/>
          </p:nvPr>
        </p:nvSpPr>
        <p:spPr>
          <a:xfrm>
            <a:off x="152400" y="304800"/>
            <a:ext cx="8305800" cy="1143000"/>
          </a:xfrm>
        </p:spPr>
        <p:txBody>
          <a:bodyPr/>
          <a:lstStyle/>
          <a:p>
            <a:pPr eaLnBrk="1" hangingPunct="1"/>
            <a:r>
              <a:rPr lang="en-US" sz="3000" dirty="0" smtClean="0"/>
              <a:t>What Makes a </a:t>
            </a:r>
            <a:r>
              <a:rPr lang="en-US" sz="3000" dirty="0"/>
              <a:t>Good </a:t>
            </a:r>
            <a:r>
              <a:rPr lang="en-US" sz="3000" dirty="0" smtClean="0"/>
              <a:t>Active Learning Algorithm?</a:t>
            </a:r>
          </a:p>
        </p:txBody>
      </p:sp>
      <p:sp>
        <p:nvSpPr>
          <p:cNvPr id="20485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228600" y="1600200"/>
            <a:ext cx="8229600" cy="990600"/>
          </a:xfrm>
        </p:spPr>
        <p:txBody>
          <a:bodyPr/>
          <a:lstStyle/>
          <a:p>
            <a:pPr eaLnBrk="1" hangingPunct="1">
              <a:buClr>
                <a:schemeClr val="tx1"/>
              </a:buClr>
            </a:pPr>
            <a:r>
              <a:rPr lang="en-US" sz="2600" dirty="0" smtClean="0">
                <a:latin typeface="Comic Sans MS" pitchFamily="66" charset="0"/>
              </a:rPr>
              <a:t>Guaranteed to output a relatively good classifier for most learning problems.</a:t>
            </a:r>
          </a:p>
        </p:txBody>
      </p:sp>
      <p:sp>
        <p:nvSpPr>
          <p:cNvPr id="20486" name="Rectangle 5"/>
          <p:cNvSpPr>
            <a:spLocks noChangeArrowheads="1"/>
          </p:cNvSpPr>
          <p:nvPr/>
        </p:nvSpPr>
        <p:spPr bwMode="auto">
          <a:xfrm>
            <a:off x="152400" y="4267200"/>
            <a:ext cx="8229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l">
              <a:spcBef>
                <a:spcPct val="20000"/>
              </a:spcBef>
            </a:pPr>
            <a:endParaRPr lang="en-US" sz="3200" b="0">
              <a:latin typeface="Arial" charset="0"/>
            </a:endParaRPr>
          </a:p>
        </p:txBody>
      </p:sp>
      <p:sp>
        <p:nvSpPr>
          <p:cNvPr id="20487" name="Text Box 6"/>
          <p:cNvSpPr txBox="1">
            <a:spLocks noChangeArrowheads="1"/>
          </p:cNvSpPr>
          <p:nvPr/>
        </p:nvSpPr>
        <p:spPr bwMode="auto">
          <a:xfrm>
            <a:off x="309563" y="2771775"/>
            <a:ext cx="7843837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l" eaLnBrk="1" hangingPunct="1">
              <a:spcBef>
                <a:spcPct val="20000"/>
              </a:spcBef>
              <a:buFontTx/>
              <a:buChar char="•"/>
            </a:pPr>
            <a:r>
              <a:rPr lang="en-US" sz="2600" b="0" dirty="0"/>
              <a:t> Doesn’t make too many label requests.</a:t>
            </a:r>
          </a:p>
          <a:p>
            <a:pPr algn="l" eaLnBrk="1" hangingPunct="1"/>
            <a:endParaRPr lang="en-US" sz="2600" b="0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685800" y="3324478"/>
            <a:ext cx="8229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l">
              <a:spcBef>
                <a:spcPct val="20000"/>
              </a:spcBef>
            </a:pPr>
            <a:r>
              <a:rPr lang="en-US" sz="2000" b="0" dirty="0"/>
              <a:t>    </a:t>
            </a:r>
            <a:r>
              <a:rPr lang="en-US" sz="2000" dirty="0" smtClean="0"/>
              <a:t>Hopefully  a lot less than passive learning and SSL</a:t>
            </a:r>
            <a:r>
              <a:rPr lang="en-US" sz="2000" b="0" dirty="0" smtClean="0"/>
              <a:t>.</a:t>
            </a:r>
            <a:endParaRPr lang="en-US" sz="2000" b="0" dirty="0"/>
          </a:p>
        </p:txBody>
      </p:sp>
    </p:spTree>
    <p:extLst>
      <p:ext uri="{BB962C8B-B14F-4D97-AF65-F5344CB8AC3E}">
        <p14:creationId xmlns:p14="http://schemas.microsoft.com/office/powerpoint/2010/main" val="1551768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5698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1066800"/>
          </a:xfrm>
        </p:spPr>
        <p:txBody>
          <a:bodyPr/>
          <a:lstStyle/>
          <a:p>
            <a:pPr eaLnBrk="1" hangingPunct="1"/>
            <a:r>
              <a:rPr lang="en-US" sz="3000" dirty="0" smtClean="0"/>
              <a:t>Can </a:t>
            </a:r>
            <a:r>
              <a:rPr lang="en-US" sz="3000" dirty="0"/>
              <a:t>adaptive querying </a:t>
            </a:r>
            <a:r>
              <a:rPr lang="en-US" sz="3000" dirty="0" smtClean="0"/>
              <a:t>really </a:t>
            </a:r>
            <a:r>
              <a:rPr lang="en-US" sz="3000" dirty="0"/>
              <a:t>d</a:t>
            </a:r>
            <a:r>
              <a:rPr lang="en-US" sz="3000" dirty="0" smtClean="0"/>
              <a:t>o </a:t>
            </a:r>
            <a:r>
              <a:rPr lang="en-US" sz="3000" dirty="0"/>
              <a:t>b</a:t>
            </a:r>
            <a:r>
              <a:rPr lang="en-US" sz="3000" dirty="0" smtClean="0"/>
              <a:t>etter </a:t>
            </a:r>
            <a:r>
              <a:rPr lang="en-US" sz="3000" dirty="0"/>
              <a:t>t</a:t>
            </a:r>
            <a:r>
              <a:rPr lang="en-US" sz="3000" dirty="0" smtClean="0"/>
              <a:t>han passive/random sampling?</a:t>
            </a:r>
          </a:p>
        </p:txBody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524000"/>
            <a:ext cx="8229600" cy="838200"/>
          </a:xfrm>
        </p:spPr>
        <p:txBody>
          <a:bodyPr/>
          <a:lstStyle/>
          <a:p>
            <a:pPr eaLnBrk="1" hangingPunct="1">
              <a:buClrTx/>
            </a:pPr>
            <a:r>
              <a:rPr lang="en-US" sz="2600" dirty="0" smtClean="0">
                <a:solidFill>
                  <a:srgbClr val="000000"/>
                </a:solidFill>
                <a:latin typeface="Comic Sans MS" pitchFamily="66" charset="0"/>
              </a:rPr>
              <a:t>YES! (sometimes)</a:t>
            </a:r>
          </a:p>
          <a:p>
            <a:pPr eaLnBrk="1" hangingPunct="1">
              <a:buClrTx/>
            </a:pPr>
            <a:endParaRPr lang="en-US" dirty="0" smtClean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81000" y="2362200"/>
            <a:ext cx="8229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ClrTx/>
            </a:pPr>
            <a:r>
              <a:rPr lang="en-US" sz="2600" dirty="0" smtClean="0">
                <a:solidFill>
                  <a:srgbClr val="000000"/>
                </a:solidFill>
                <a:latin typeface="Comic Sans MS" pitchFamily="66" charset="0"/>
              </a:rPr>
              <a:t>We often need far fewer labels for active learning than for passive.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381000" y="3581400"/>
            <a:ext cx="82296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ClrTx/>
            </a:pPr>
            <a:r>
              <a:rPr lang="en-US" sz="2600" dirty="0" smtClean="0">
                <a:solidFill>
                  <a:srgbClr val="000000"/>
                </a:solidFill>
                <a:latin typeface="Comic Sans MS" pitchFamily="66" charset="0"/>
              </a:rPr>
              <a:t>This is predicted by theory and has been observed in practice</a:t>
            </a:r>
            <a:r>
              <a:rPr lang="en-US" dirty="0" smtClean="0">
                <a:solidFill>
                  <a:srgbClr val="000000"/>
                </a:solidFill>
                <a:latin typeface="Comic Sans MS" pitchFamily="66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68355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152400" y="2362200"/>
            <a:ext cx="8610600" cy="2590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>
              <a:defRPr/>
            </a:pPr>
            <a:endParaRPr lang="en-US" b="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610600" cy="609600"/>
          </a:xfrm>
        </p:spPr>
        <p:txBody>
          <a:bodyPr/>
          <a:lstStyle/>
          <a:p>
            <a:pPr algn="l"/>
            <a:r>
              <a:rPr lang="en-US" sz="3000" dirty="0" smtClean="0"/>
              <a:t>Can adaptive querying help? </a:t>
            </a:r>
            <a:r>
              <a:rPr lang="en-US" sz="2000" dirty="0" smtClean="0">
                <a:solidFill>
                  <a:schemeClr val="tx1"/>
                </a:solidFill>
              </a:rPr>
              <a:t>[CAL92, Dasgupta04]</a:t>
            </a:r>
            <a:endParaRPr lang="en-US" sz="2000" dirty="0" smtClean="0"/>
          </a:p>
        </p:txBody>
      </p:sp>
      <p:sp>
        <p:nvSpPr>
          <p:cNvPr id="23556" name="Text Box 3"/>
          <p:cNvSpPr txBox="1">
            <a:spLocks noChangeArrowheads="1"/>
          </p:cNvSpPr>
          <p:nvPr/>
        </p:nvSpPr>
        <p:spPr bwMode="auto">
          <a:xfrm>
            <a:off x="228600" y="941388"/>
            <a:ext cx="5105400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l" eaLnBrk="1" hangingPunct="1">
              <a:buFontTx/>
              <a:buChar char="•"/>
            </a:pPr>
            <a:r>
              <a:rPr lang="en-US" b="0">
                <a:cs typeface="Arial" charset="0"/>
              </a:rPr>
              <a:t>Threshold fns on the real line:</a:t>
            </a:r>
          </a:p>
        </p:txBody>
      </p:sp>
      <p:grpSp>
        <p:nvGrpSpPr>
          <p:cNvPr id="23557" name="Group 5"/>
          <p:cNvGrpSpPr>
            <a:grpSpLocks/>
          </p:cNvGrpSpPr>
          <p:nvPr/>
        </p:nvGrpSpPr>
        <p:grpSpPr bwMode="auto">
          <a:xfrm>
            <a:off x="990600" y="1306513"/>
            <a:ext cx="7620000" cy="1131887"/>
            <a:chOff x="624" y="1728"/>
            <a:chExt cx="4608" cy="713"/>
          </a:xfrm>
        </p:grpSpPr>
        <p:sp>
          <p:nvSpPr>
            <p:cNvPr id="23582" name="Line 6"/>
            <p:cNvSpPr>
              <a:spLocks noChangeShapeType="1"/>
            </p:cNvSpPr>
            <p:nvPr/>
          </p:nvSpPr>
          <p:spPr bwMode="auto">
            <a:xfrm>
              <a:off x="2736" y="1920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83" name="Text Box 7"/>
            <p:cNvSpPr txBox="1">
              <a:spLocks noChangeArrowheads="1"/>
            </p:cNvSpPr>
            <p:nvPr/>
          </p:nvSpPr>
          <p:spPr bwMode="auto">
            <a:xfrm>
              <a:off x="2592" y="2153"/>
              <a:ext cx="23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l" eaLnBrk="1" hangingPunct="1"/>
              <a:r>
                <a:rPr lang="en-US" sz="2400" b="0">
                  <a:cs typeface="Arial" charset="0"/>
                </a:rPr>
                <a:t>w</a:t>
              </a:r>
            </a:p>
          </p:txBody>
        </p:sp>
        <p:sp>
          <p:nvSpPr>
            <p:cNvPr id="23584" name="Text Box 8"/>
            <p:cNvSpPr txBox="1">
              <a:spLocks noChangeArrowheads="1"/>
            </p:cNvSpPr>
            <p:nvPr/>
          </p:nvSpPr>
          <p:spPr bwMode="auto">
            <a:xfrm>
              <a:off x="3264" y="1728"/>
              <a:ext cx="219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l" eaLnBrk="1" hangingPunct="1"/>
              <a:r>
                <a:rPr lang="en-US" sz="2800" b="0">
                  <a:latin typeface="Sylfaen" pitchFamily="18" charset="0"/>
                  <a:cs typeface="Arial" charset="0"/>
                </a:rPr>
                <a:t>+</a:t>
              </a:r>
            </a:p>
          </p:txBody>
        </p:sp>
        <p:sp>
          <p:nvSpPr>
            <p:cNvPr id="23585" name="Text Box 9"/>
            <p:cNvSpPr txBox="1">
              <a:spLocks noChangeArrowheads="1"/>
            </p:cNvSpPr>
            <p:nvPr/>
          </p:nvSpPr>
          <p:spPr bwMode="auto">
            <a:xfrm>
              <a:off x="1968" y="1728"/>
              <a:ext cx="19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l" eaLnBrk="1" hangingPunct="1"/>
              <a:r>
                <a:rPr lang="en-US" sz="2800" b="0">
                  <a:latin typeface="Sylfaen" pitchFamily="18" charset="0"/>
                  <a:cs typeface="Arial" charset="0"/>
                </a:rPr>
                <a:t>-</a:t>
              </a:r>
            </a:p>
          </p:txBody>
        </p:sp>
        <p:sp>
          <p:nvSpPr>
            <p:cNvPr id="23586" name="Line 10"/>
            <p:cNvSpPr>
              <a:spLocks noChangeShapeType="1"/>
            </p:cNvSpPr>
            <p:nvPr/>
          </p:nvSpPr>
          <p:spPr bwMode="auto">
            <a:xfrm>
              <a:off x="2736" y="2064"/>
              <a:ext cx="2496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87" name="Line 11"/>
            <p:cNvSpPr>
              <a:spLocks noChangeShapeType="1"/>
            </p:cNvSpPr>
            <p:nvPr/>
          </p:nvSpPr>
          <p:spPr bwMode="auto">
            <a:xfrm flipH="1">
              <a:off x="624" y="2064"/>
              <a:ext cx="2112" cy="0"/>
            </a:xfrm>
            <a:prstGeom prst="line">
              <a:avLst/>
            </a:prstGeom>
            <a:noFill/>
            <a:ln w="38100">
              <a:solidFill>
                <a:srgbClr val="FF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9388" name="Text Box 12"/>
          <p:cNvSpPr txBox="1">
            <a:spLocks noChangeArrowheads="1"/>
          </p:cNvSpPr>
          <p:nvPr/>
        </p:nvSpPr>
        <p:spPr bwMode="auto">
          <a:xfrm>
            <a:off x="3844925" y="6000750"/>
            <a:ext cx="32416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spcBef>
                <a:spcPct val="50000"/>
              </a:spcBef>
              <a:defRPr/>
            </a:pPr>
            <a:r>
              <a:rPr lang="en-US" sz="2000" b="0" dirty="0">
                <a:solidFill>
                  <a:srgbClr val="C00000"/>
                </a:solidFill>
                <a:latin typeface="+mj-lt"/>
                <a:ea typeface="Arial Unicode MS" pitchFamily="34" charset="-128"/>
                <a:cs typeface="Arial Unicode MS" pitchFamily="34" charset="-128"/>
              </a:rPr>
              <a:t>Exponential improvement.</a:t>
            </a:r>
            <a:endParaRPr lang="en-US" sz="2000" b="0" dirty="0">
              <a:solidFill>
                <a:srgbClr val="C00000"/>
              </a:solidFill>
              <a:latin typeface="+mj-lt"/>
              <a:ea typeface="Arial Unicode MS" pitchFamily="34" charset="-128"/>
              <a:cs typeface="Arial Unicode MS" pitchFamily="34" charset="-128"/>
              <a:sym typeface="Wingdings" pitchFamily="2" charset="2"/>
            </a:endParaRPr>
          </a:p>
        </p:txBody>
      </p:sp>
      <p:sp>
        <p:nvSpPr>
          <p:cNvPr id="23559" name="Text Box 21"/>
          <p:cNvSpPr txBox="1">
            <a:spLocks noChangeArrowheads="1"/>
          </p:cNvSpPr>
          <p:nvPr/>
        </p:nvSpPr>
        <p:spPr bwMode="auto">
          <a:xfrm>
            <a:off x="3733800" y="936625"/>
            <a:ext cx="51054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l" eaLnBrk="1" hangingPunct="1"/>
            <a:r>
              <a:rPr lang="en-US" b="0">
                <a:latin typeface="Sylfaen" pitchFamily="18" charset="0"/>
                <a:cs typeface="Arial" charset="0"/>
              </a:rPr>
              <a:t>	</a:t>
            </a:r>
            <a:r>
              <a:rPr lang="en-US" b="0">
                <a:solidFill>
                  <a:srgbClr val="0000CC"/>
                </a:solidFill>
                <a:latin typeface="Sylfaen" pitchFamily="18" charset="0"/>
                <a:cs typeface="Arial" charset="0"/>
              </a:rPr>
              <a:t>h</a:t>
            </a:r>
            <a:r>
              <a:rPr lang="en-US" b="0" baseline="-25000">
                <a:solidFill>
                  <a:srgbClr val="0000CC"/>
                </a:solidFill>
                <a:latin typeface="Sylfaen" pitchFamily="18" charset="0"/>
                <a:cs typeface="Arial" charset="0"/>
              </a:rPr>
              <a:t>w</a:t>
            </a:r>
            <a:r>
              <a:rPr lang="en-US" b="0">
                <a:solidFill>
                  <a:srgbClr val="0000CC"/>
                </a:solidFill>
                <a:latin typeface="Sylfaen" pitchFamily="18" charset="0"/>
                <a:cs typeface="Arial" charset="0"/>
              </a:rPr>
              <a:t>(x) = 1(x </a:t>
            </a:r>
            <a:r>
              <a:rPr lang="en-US" b="0">
                <a:solidFill>
                  <a:srgbClr val="0000CC"/>
                </a:solidFill>
                <a:latin typeface="cmsy10" pitchFamily="34" charset="0"/>
                <a:cs typeface="Arial" charset="0"/>
              </a:rPr>
              <a:t>¸</a:t>
            </a:r>
            <a:r>
              <a:rPr lang="en-US" b="0">
                <a:solidFill>
                  <a:srgbClr val="0000CC"/>
                </a:solidFill>
                <a:latin typeface="Sylfaen" pitchFamily="18" charset="0"/>
                <a:cs typeface="Arial" charset="0"/>
              </a:rPr>
              <a:t> w),</a:t>
            </a:r>
            <a:r>
              <a:rPr lang="en-US" b="0">
                <a:latin typeface="Sylfaen" pitchFamily="18" charset="0"/>
                <a:cs typeface="Arial" charset="0"/>
              </a:rPr>
              <a:t>  </a:t>
            </a:r>
            <a:r>
              <a:rPr lang="en-US" b="0">
                <a:solidFill>
                  <a:srgbClr val="0000CC"/>
                </a:solidFill>
                <a:latin typeface="Sylfaen" pitchFamily="18" charset="0"/>
                <a:cs typeface="Arial" charset="0"/>
              </a:rPr>
              <a:t>C = {h</a:t>
            </a:r>
            <a:r>
              <a:rPr lang="en-US" b="0" baseline="-25000">
                <a:solidFill>
                  <a:srgbClr val="0000CC"/>
                </a:solidFill>
                <a:latin typeface="Sylfaen" pitchFamily="18" charset="0"/>
                <a:cs typeface="Arial" charset="0"/>
              </a:rPr>
              <a:t>w</a:t>
            </a:r>
            <a:r>
              <a:rPr lang="en-US" b="0">
                <a:solidFill>
                  <a:srgbClr val="0000CC"/>
                </a:solidFill>
                <a:latin typeface="Sylfaen" pitchFamily="18" charset="0"/>
                <a:cs typeface="Arial" charset="0"/>
              </a:rPr>
              <a:t>: w </a:t>
            </a:r>
            <a:r>
              <a:rPr lang="en-US" b="0">
                <a:solidFill>
                  <a:srgbClr val="0000CC"/>
                </a:solidFill>
                <a:latin typeface="cmsy10" pitchFamily="34" charset="0"/>
                <a:cs typeface="Arial" charset="0"/>
              </a:rPr>
              <a:t>2</a:t>
            </a:r>
            <a:r>
              <a:rPr lang="en-US" b="0">
                <a:solidFill>
                  <a:srgbClr val="0000CC"/>
                </a:solidFill>
                <a:latin typeface="Sylfaen" pitchFamily="18" charset="0"/>
                <a:cs typeface="Arial" charset="0"/>
              </a:rPr>
              <a:t> R}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9398" name="Text Box 22"/>
              <p:cNvSpPr txBox="1">
                <a:spLocks noChangeArrowheads="1"/>
              </p:cNvSpPr>
              <p:nvPr/>
            </p:nvSpPr>
            <p:spPr bwMode="auto">
              <a:xfrm>
                <a:off x="228600" y="2743200"/>
                <a:ext cx="8229600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marL="342900" indent="-34290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l" eaLnBrk="1" hangingPunct="1">
                  <a:buFontTx/>
                  <a:buChar char="•"/>
                </a:pPr>
                <a:r>
                  <a:rPr lang="en-US" sz="2000" b="0" dirty="0" smtClean="0"/>
                  <a:t>How can we recover the correct labels with</a:t>
                </a:r>
                <a:r>
                  <a:rPr lang="en-US" sz="2000" b="0" dirty="0" smtClean="0">
                    <a:solidFill>
                      <a:srgbClr val="0000CC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solidFill>
                          <a:srgbClr val="0000CC"/>
                        </a:solidFill>
                        <a:latin typeface="Cambria Math"/>
                      </a:rPr>
                      <m:t>≪</m:t>
                    </m:r>
                    <m:r>
                      <m:rPr>
                        <m:sty m:val="p"/>
                      </m:rPr>
                      <a:rPr lang="en-US" sz="2000" b="0" i="0" smtClean="0">
                        <a:solidFill>
                          <a:srgbClr val="0000CC"/>
                        </a:solidFill>
                        <a:latin typeface="Cambria Math"/>
                      </a:rPr>
                      <m:t>N</m:t>
                    </m:r>
                  </m:oMath>
                </a14:m>
                <a:r>
                  <a:rPr lang="en-US" sz="2000" b="0" dirty="0" smtClean="0"/>
                  <a:t> queries?</a:t>
                </a:r>
                <a:endParaRPr lang="en-US" sz="2000" b="0" dirty="0"/>
              </a:p>
            </p:txBody>
          </p:sp>
        </mc:Choice>
        <mc:Fallback xmlns="">
          <p:sp>
            <p:nvSpPr>
              <p:cNvPr id="229398" name="Text 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" y="2743200"/>
                <a:ext cx="8229600" cy="400110"/>
              </a:xfrm>
              <a:prstGeom prst="rect">
                <a:avLst/>
              </a:prstGeom>
              <a:blipFill rotWithShape="1">
                <a:blip r:embed="rId3"/>
                <a:stretch>
                  <a:fillRect l="-1111" t="-19697" b="-3484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9403" name="Text Box 27"/>
          <p:cNvSpPr txBox="1">
            <a:spLocks noChangeArrowheads="1"/>
          </p:cNvSpPr>
          <p:nvPr/>
        </p:nvSpPr>
        <p:spPr bwMode="auto">
          <a:xfrm>
            <a:off x="3497263" y="3551238"/>
            <a:ext cx="339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l" eaLnBrk="1" hangingPunct="1"/>
            <a:r>
              <a:rPr lang="en-US" sz="3200" b="0">
                <a:solidFill>
                  <a:srgbClr val="FF5050"/>
                </a:solidFill>
                <a:latin typeface="Sylfaen" pitchFamily="18" charset="0"/>
                <a:cs typeface="Arial" charset="0"/>
              </a:rPr>
              <a:t>-</a:t>
            </a:r>
          </a:p>
        </p:txBody>
      </p:sp>
      <p:sp>
        <p:nvSpPr>
          <p:cNvPr id="229404" name="Line 28"/>
          <p:cNvSpPr>
            <a:spLocks noChangeShapeType="1"/>
          </p:cNvSpPr>
          <p:nvPr/>
        </p:nvSpPr>
        <p:spPr bwMode="auto">
          <a:xfrm>
            <a:off x="4170363" y="4095750"/>
            <a:ext cx="4127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9405" name="Line 29"/>
          <p:cNvSpPr>
            <a:spLocks noChangeShapeType="1"/>
          </p:cNvSpPr>
          <p:nvPr/>
        </p:nvSpPr>
        <p:spPr bwMode="auto">
          <a:xfrm flipH="1">
            <a:off x="677863" y="4095750"/>
            <a:ext cx="34925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9414" name="Oval 38"/>
          <p:cNvSpPr>
            <a:spLocks noChangeAspect="1" noChangeArrowheads="1"/>
          </p:cNvSpPr>
          <p:nvPr/>
        </p:nvSpPr>
        <p:spPr bwMode="auto">
          <a:xfrm>
            <a:off x="3619500" y="4008438"/>
            <a:ext cx="182563" cy="182562"/>
          </a:xfrm>
          <a:prstGeom prst="ellipse">
            <a:avLst/>
          </a:prstGeom>
          <a:solidFill>
            <a:srgbClr val="ADDAF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en-US" b="0"/>
          </a:p>
        </p:txBody>
      </p:sp>
      <p:sp>
        <p:nvSpPr>
          <p:cNvPr id="229415" name="Text Box 39"/>
          <p:cNvSpPr txBox="1">
            <a:spLocks noChangeArrowheads="1"/>
          </p:cNvSpPr>
          <p:nvPr/>
        </p:nvSpPr>
        <p:spPr bwMode="auto">
          <a:xfrm>
            <a:off x="228600" y="3124200"/>
            <a:ext cx="274947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l" eaLnBrk="1" hangingPunct="1">
              <a:buFontTx/>
              <a:buChar char="•"/>
            </a:pPr>
            <a:r>
              <a:rPr lang="en-US" sz="2000" b="0" dirty="0"/>
              <a:t>  </a:t>
            </a:r>
            <a:r>
              <a:rPr lang="en-US" sz="2000" b="0" dirty="0" smtClean="0"/>
              <a:t> Do </a:t>
            </a:r>
            <a:r>
              <a:rPr lang="en-US" sz="2000" b="0" dirty="0"/>
              <a:t>b</a:t>
            </a:r>
            <a:r>
              <a:rPr lang="en-US" sz="2000" b="0" dirty="0" smtClean="0"/>
              <a:t>inary search! </a:t>
            </a:r>
          </a:p>
        </p:txBody>
      </p:sp>
      <p:sp>
        <p:nvSpPr>
          <p:cNvPr id="229416" name="Oval 40"/>
          <p:cNvSpPr>
            <a:spLocks noChangeAspect="1" noChangeArrowheads="1"/>
          </p:cNvSpPr>
          <p:nvPr/>
        </p:nvSpPr>
        <p:spPr bwMode="auto">
          <a:xfrm>
            <a:off x="6469063" y="3978275"/>
            <a:ext cx="182562" cy="182563"/>
          </a:xfrm>
          <a:prstGeom prst="ellipse">
            <a:avLst/>
          </a:prstGeom>
          <a:solidFill>
            <a:srgbClr val="ADDAF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en-US" b="0"/>
          </a:p>
        </p:txBody>
      </p:sp>
      <p:sp>
        <p:nvSpPr>
          <p:cNvPr id="229417" name="Oval 41"/>
          <p:cNvSpPr>
            <a:spLocks noChangeAspect="1" noChangeArrowheads="1"/>
          </p:cNvSpPr>
          <p:nvPr/>
        </p:nvSpPr>
        <p:spPr bwMode="auto">
          <a:xfrm>
            <a:off x="3192463" y="4008438"/>
            <a:ext cx="182562" cy="182562"/>
          </a:xfrm>
          <a:prstGeom prst="ellipse">
            <a:avLst/>
          </a:prstGeom>
          <a:solidFill>
            <a:srgbClr val="ADDAF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en-US" b="0"/>
          </a:p>
        </p:txBody>
      </p:sp>
      <p:sp>
        <p:nvSpPr>
          <p:cNvPr id="229418" name="Oval 42"/>
          <p:cNvSpPr>
            <a:spLocks noChangeAspect="1" noChangeArrowheads="1"/>
          </p:cNvSpPr>
          <p:nvPr/>
        </p:nvSpPr>
        <p:spPr bwMode="auto">
          <a:xfrm>
            <a:off x="2735263" y="4008438"/>
            <a:ext cx="182562" cy="182562"/>
          </a:xfrm>
          <a:prstGeom prst="ellipse">
            <a:avLst/>
          </a:prstGeom>
          <a:solidFill>
            <a:srgbClr val="ADDAF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en-US" b="0"/>
          </a:p>
        </p:txBody>
      </p:sp>
      <p:sp>
        <p:nvSpPr>
          <p:cNvPr id="229419" name="Oval 43"/>
          <p:cNvSpPr>
            <a:spLocks noChangeAspect="1" noChangeArrowheads="1"/>
          </p:cNvSpPr>
          <p:nvPr/>
        </p:nvSpPr>
        <p:spPr bwMode="auto">
          <a:xfrm>
            <a:off x="2476500" y="4008438"/>
            <a:ext cx="182563" cy="182562"/>
          </a:xfrm>
          <a:prstGeom prst="ellipse">
            <a:avLst/>
          </a:prstGeom>
          <a:solidFill>
            <a:srgbClr val="ADDAF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en-US" b="0"/>
          </a:p>
        </p:txBody>
      </p:sp>
      <p:sp>
        <p:nvSpPr>
          <p:cNvPr id="229420" name="Oval 44"/>
          <p:cNvSpPr>
            <a:spLocks noChangeAspect="1" noChangeArrowheads="1"/>
          </p:cNvSpPr>
          <p:nvPr/>
        </p:nvSpPr>
        <p:spPr bwMode="auto">
          <a:xfrm>
            <a:off x="1790700" y="4008438"/>
            <a:ext cx="182563" cy="182562"/>
          </a:xfrm>
          <a:prstGeom prst="ellipse">
            <a:avLst/>
          </a:prstGeom>
          <a:solidFill>
            <a:srgbClr val="ADDAF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en-US" b="0"/>
          </a:p>
        </p:txBody>
      </p:sp>
      <p:sp>
        <p:nvSpPr>
          <p:cNvPr id="229421" name="Oval 45"/>
          <p:cNvSpPr>
            <a:spLocks noChangeAspect="1" noChangeArrowheads="1"/>
          </p:cNvSpPr>
          <p:nvPr/>
        </p:nvSpPr>
        <p:spPr bwMode="auto">
          <a:xfrm>
            <a:off x="876300" y="4008438"/>
            <a:ext cx="182563" cy="1825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en-US" b="0"/>
          </a:p>
        </p:txBody>
      </p:sp>
      <p:sp>
        <p:nvSpPr>
          <p:cNvPr id="229422" name="Oval 46"/>
          <p:cNvSpPr>
            <a:spLocks noChangeAspect="1" noChangeArrowheads="1"/>
          </p:cNvSpPr>
          <p:nvPr/>
        </p:nvSpPr>
        <p:spPr bwMode="auto">
          <a:xfrm>
            <a:off x="6819900" y="3978275"/>
            <a:ext cx="182563" cy="182563"/>
          </a:xfrm>
          <a:prstGeom prst="ellipse">
            <a:avLst/>
          </a:prstGeom>
          <a:solidFill>
            <a:srgbClr val="ADDAF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en-US" b="0"/>
          </a:p>
        </p:txBody>
      </p:sp>
      <p:sp>
        <p:nvSpPr>
          <p:cNvPr id="229423" name="Oval 47"/>
          <p:cNvSpPr>
            <a:spLocks noChangeAspect="1" noChangeArrowheads="1"/>
          </p:cNvSpPr>
          <p:nvPr/>
        </p:nvSpPr>
        <p:spPr bwMode="auto">
          <a:xfrm>
            <a:off x="4868863" y="3978275"/>
            <a:ext cx="182562" cy="182563"/>
          </a:xfrm>
          <a:prstGeom prst="ellipse">
            <a:avLst/>
          </a:prstGeom>
          <a:solidFill>
            <a:srgbClr val="ADDAF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en-US" b="0"/>
          </a:p>
        </p:txBody>
      </p:sp>
      <p:sp>
        <p:nvSpPr>
          <p:cNvPr id="229424" name="Oval 48"/>
          <p:cNvSpPr>
            <a:spLocks noChangeAspect="1" noChangeArrowheads="1"/>
          </p:cNvSpPr>
          <p:nvPr/>
        </p:nvSpPr>
        <p:spPr bwMode="auto">
          <a:xfrm>
            <a:off x="5905500" y="3978275"/>
            <a:ext cx="182563" cy="182563"/>
          </a:xfrm>
          <a:prstGeom prst="ellipse">
            <a:avLst/>
          </a:prstGeom>
          <a:solidFill>
            <a:srgbClr val="ADDAF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en-US" b="0"/>
          </a:p>
        </p:txBody>
      </p:sp>
      <p:sp>
        <p:nvSpPr>
          <p:cNvPr id="229425" name="Oval 49"/>
          <p:cNvSpPr>
            <a:spLocks noChangeAspect="1" noChangeArrowheads="1"/>
          </p:cNvSpPr>
          <p:nvPr/>
        </p:nvSpPr>
        <p:spPr bwMode="auto">
          <a:xfrm>
            <a:off x="4076700" y="4008438"/>
            <a:ext cx="182563" cy="182562"/>
          </a:xfrm>
          <a:prstGeom prst="ellipse">
            <a:avLst/>
          </a:prstGeom>
          <a:solidFill>
            <a:srgbClr val="ADDAF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l"/>
            <a:endParaRPr lang="en-US" b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9426" name="Text Box 50"/>
              <p:cNvSpPr txBox="1">
                <a:spLocks noChangeArrowheads="1"/>
              </p:cNvSpPr>
              <p:nvPr/>
            </p:nvSpPr>
            <p:spPr bwMode="auto">
              <a:xfrm>
                <a:off x="152400" y="6000750"/>
                <a:ext cx="3657861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l" eaLnBrk="1" hangingPunct="1">
                  <a:spcBef>
                    <a:spcPct val="50000"/>
                  </a:spcBef>
                </a:pPr>
                <a:r>
                  <a:rPr lang="en-US" sz="2000" b="0" u="sng" dirty="0" smtClean="0"/>
                  <a:t>Active</a:t>
                </a:r>
                <a:r>
                  <a:rPr lang="en-US" sz="2000" b="0" dirty="0"/>
                  <a:t>: only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solidFill>
                          <a:srgbClr val="0000CC"/>
                        </a:solidFill>
                        <a:latin typeface="Cambria Math"/>
                      </a:rPr>
                      <m:t>O</m:t>
                    </m:r>
                    <m:r>
                      <a:rPr lang="en-US" sz="2000" b="0" i="0" smtClean="0">
                        <a:solidFill>
                          <a:srgbClr val="0000CC"/>
                        </a:solidFill>
                        <a:latin typeface="Cambria Math"/>
                      </a:rPr>
                      <m:t>(</m:t>
                    </m:r>
                    <m:func>
                      <m:funcPr>
                        <m:ctrlPr>
                          <a:rPr lang="en-US" sz="20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0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log</m:t>
                        </m:r>
                      </m:fName>
                      <m:e>
                        <m:r>
                          <a:rPr lang="en-US" sz="2000" b="0" i="0">
                            <a:solidFill>
                              <a:srgbClr val="0000CC"/>
                            </a:solidFill>
                            <a:latin typeface="Cambria Math"/>
                          </a:rPr>
                          <m:t>1/</m:t>
                        </m:r>
                        <m:r>
                          <m:rPr>
                            <m:sty m:val="p"/>
                          </m:rPr>
                          <a:rPr lang="en-US" sz="2000" b="0" i="0">
                            <a:solidFill>
                              <a:srgbClr val="0000CC"/>
                            </a:solidFill>
                            <a:latin typeface="Cambria Math"/>
                          </a:rPr>
                          <m:t>ϵ</m:t>
                        </m:r>
                      </m:e>
                    </m:func>
                    <m:r>
                      <a:rPr lang="en-US" sz="2000" b="0" i="0" smtClean="0">
                        <a:solidFill>
                          <a:srgbClr val="0000CC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sz="2000" b="0" dirty="0" smtClean="0">
                    <a:sym typeface="Symbol" pitchFamily="18" charset="2"/>
                  </a:rPr>
                  <a:t> labels</a:t>
                </a:r>
                <a:r>
                  <a:rPr lang="en-US" sz="2000" b="0" dirty="0">
                    <a:sym typeface="Symbol" pitchFamily="18" charset="2"/>
                  </a:rPr>
                  <a:t>.</a:t>
                </a:r>
              </a:p>
            </p:txBody>
          </p:sp>
        </mc:Choice>
        <mc:Fallback xmlns="">
          <p:sp>
            <p:nvSpPr>
              <p:cNvPr id="229426" name="Text 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400" y="6000750"/>
                <a:ext cx="3657861" cy="400110"/>
              </a:xfrm>
              <a:prstGeom prst="rect">
                <a:avLst/>
              </a:prstGeom>
              <a:blipFill rotWithShape="1">
                <a:blip r:embed="rId4"/>
                <a:stretch>
                  <a:fillRect l="-1667" t="-7576" r="-500" b="-2575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9427" name="Text Box 51"/>
              <p:cNvSpPr txBox="1">
                <a:spLocks noChangeArrowheads="1"/>
              </p:cNvSpPr>
              <p:nvPr/>
            </p:nvSpPr>
            <p:spPr bwMode="auto">
              <a:xfrm>
                <a:off x="152400" y="5543550"/>
                <a:ext cx="7972182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l" eaLnBrk="1" hangingPunct="1">
                  <a:spcBef>
                    <a:spcPct val="50000"/>
                  </a:spcBef>
                </a:pPr>
                <a:r>
                  <a:rPr lang="en-US" sz="2000" b="0" u="sng" dirty="0" smtClean="0"/>
                  <a:t>Passive supervised</a:t>
                </a:r>
                <a:r>
                  <a:rPr lang="en-US" sz="2000" b="0" dirty="0"/>
                  <a:t>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solidFill>
                          <a:srgbClr val="0000CC"/>
                        </a:solidFill>
                        <a:latin typeface="Cambria Math"/>
                      </a:rPr>
                      <m:t>Ω</m:t>
                    </m:r>
                    <m:r>
                      <a:rPr lang="en-US" sz="2000" b="0" i="0" smtClean="0">
                        <a:solidFill>
                          <a:srgbClr val="0000CC"/>
                        </a:solidFill>
                        <a:latin typeface="Cambria Math"/>
                      </a:rPr>
                      <m:t>(1/</m:t>
                    </m:r>
                    <m:r>
                      <m:rPr>
                        <m:sty m:val="p"/>
                      </m:rPr>
                      <a:rPr lang="en-US" sz="2000" b="0" i="0" smtClean="0">
                        <a:solidFill>
                          <a:srgbClr val="0000CC"/>
                        </a:solidFill>
                        <a:latin typeface="Cambria Math"/>
                      </a:rPr>
                      <m:t>ϵ</m:t>
                    </m:r>
                    <m:r>
                      <a:rPr lang="en-US" sz="2000" b="0" i="0" smtClean="0">
                        <a:solidFill>
                          <a:srgbClr val="0000CC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sz="2000" b="0" dirty="0" smtClean="0">
                    <a:solidFill>
                      <a:srgbClr val="0000CC"/>
                    </a:solidFill>
                    <a:sym typeface="Symbol" pitchFamily="18" charset="2"/>
                  </a:rPr>
                  <a:t> </a:t>
                </a:r>
                <a:r>
                  <a:rPr lang="en-US" sz="2000" b="0" dirty="0">
                    <a:sym typeface="Symbol" pitchFamily="18" charset="2"/>
                  </a:rPr>
                  <a:t>labels to find an </a:t>
                </a:r>
                <a:r>
                  <a:rPr lang="en-US" sz="2000" b="0" dirty="0">
                    <a:solidFill>
                      <a:srgbClr val="0000CC"/>
                    </a:solidFill>
                    <a:latin typeface="Symbol" pitchFamily="18" charset="2"/>
                    <a:sym typeface="Symbol" pitchFamily="18" charset="2"/>
                  </a:rPr>
                  <a:t></a:t>
                </a:r>
                <a:r>
                  <a:rPr lang="en-US" sz="2000" b="0" dirty="0">
                    <a:sym typeface="Symbol" pitchFamily="18" charset="2"/>
                  </a:rPr>
                  <a:t>-accurate threshold.</a:t>
                </a:r>
              </a:p>
            </p:txBody>
          </p:sp>
        </mc:Choice>
        <mc:Fallback xmlns="">
          <p:sp>
            <p:nvSpPr>
              <p:cNvPr id="229427" name="Text 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400" y="5543550"/>
                <a:ext cx="7972182" cy="400110"/>
              </a:xfrm>
              <a:prstGeom prst="rect">
                <a:avLst/>
              </a:prstGeom>
              <a:blipFill rotWithShape="1">
                <a:blip r:embed="rId5"/>
                <a:stretch>
                  <a:fillRect l="-765" t="-9091" b="-2575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9429" name="Text Box 53"/>
          <p:cNvSpPr txBox="1">
            <a:spLocks noChangeArrowheads="1"/>
          </p:cNvSpPr>
          <p:nvPr/>
        </p:nvSpPr>
        <p:spPr bwMode="auto">
          <a:xfrm>
            <a:off x="4791075" y="3276600"/>
            <a:ext cx="390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l" eaLnBrk="1" hangingPunct="1"/>
            <a:r>
              <a:rPr lang="en-US" sz="3200" b="0" dirty="0">
                <a:solidFill>
                  <a:srgbClr val="0000CC"/>
                </a:solidFill>
                <a:latin typeface="Sylfaen" pitchFamily="18" charset="0"/>
                <a:cs typeface="Arial" charset="0"/>
              </a:rPr>
              <a:t>+</a:t>
            </a:r>
          </a:p>
        </p:txBody>
      </p:sp>
      <p:sp>
        <p:nvSpPr>
          <p:cNvPr id="229430" name="Text Box 54"/>
          <p:cNvSpPr txBox="1">
            <a:spLocks noChangeArrowheads="1"/>
          </p:cNvSpPr>
          <p:nvPr/>
        </p:nvSpPr>
        <p:spPr bwMode="auto">
          <a:xfrm>
            <a:off x="3954463" y="3551238"/>
            <a:ext cx="339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l" eaLnBrk="1" hangingPunct="1"/>
            <a:r>
              <a:rPr lang="en-US" sz="3200" b="0" dirty="0">
                <a:solidFill>
                  <a:srgbClr val="FF5050"/>
                </a:solidFill>
                <a:latin typeface="Sylfaen" pitchFamily="18" charset="0"/>
                <a:cs typeface="Arial" charset="0"/>
              </a:rPr>
              <a:t>-</a:t>
            </a:r>
          </a:p>
        </p:txBody>
      </p: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152400" y="1905000"/>
            <a:ext cx="3124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l" eaLnBrk="1" hangingPunct="1"/>
            <a:r>
              <a:rPr lang="en-US" sz="2000" b="0" u="sng" dirty="0"/>
              <a:t>Active Algorithm</a:t>
            </a:r>
          </a:p>
        </p:txBody>
      </p:sp>
      <p:sp>
        <p:nvSpPr>
          <p:cNvPr id="37" name="Text Box 39"/>
          <p:cNvSpPr txBox="1">
            <a:spLocks noChangeArrowheads="1"/>
          </p:cNvSpPr>
          <p:nvPr/>
        </p:nvSpPr>
        <p:spPr bwMode="auto">
          <a:xfrm>
            <a:off x="2999766" y="3124200"/>
            <a:ext cx="330090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l" eaLnBrk="1" hangingPunct="1"/>
            <a:r>
              <a:rPr lang="en-US" sz="2000" b="0" dirty="0" smtClean="0"/>
              <a:t>Just need </a:t>
            </a:r>
            <a:r>
              <a:rPr lang="en-US" sz="2000" b="0" dirty="0">
                <a:solidFill>
                  <a:srgbClr val="0000CC"/>
                </a:solidFill>
              </a:rPr>
              <a:t>O(log </a:t>
            </a:r>
            <a:r>
              <a:rPr lang="en-US" sz="2000" b="0" dirty="0" smtClean="0">
                <a:solidFill>
                  <a:srgbClr val="0000CC"/>
                </a:solidFill>
              </a:rPr>
              <a:t>N</a:t>
            </a:r>
            <a:r>
              <a:rPr lang="en-US" sz="2000" b="0" dirty="0" smtClean="0">
                <a:solidFill>
                  <a:srgbClr val="0000CC"/>
                </a:solidFill>
                <a:sym typeface="Symbol" pitchFamily="18" charset="2"/>
              </a:rPr>
              <a:t>)</a:t>
            </a:r>
            <a:r>
              <a:rPr lang="en-US" sz="2000" b="0" dirty="0" smtClean="0"/>
              <a:t> labels!</a:t>
            </a:r>
            <a:endParaRPr lang="en-US" sz="2000" b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 Box 39"/>
              <p:cNvSpPr txBox="1">
                <a:spLocks noChangeArrowheads="1"/>
              </p:cNvSpPr>
              <p:nvPr/>
            </p:nvSpPr>
            <p:spPr bwMode="auto">
              <a:xfrm>
                <a:off x="152400" y="5105400"/>
                <a:ext cx="8007128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l" eaLnBrk="1" hangingPunct="1">
                  <a:buFontTx/>
                  <a:buChar char="•"/>
                </a:pPr>
                <a:r>
                  <a:rPr lang="en-US" sz="2000" b="0" dirty="0" smtClean="0">
                    <a:solidFill>
                      <a:srgbClr val="0000CC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solidFill>
                          <a:srgbClr val="0000CC"/>
                        </a:solidFill>
                        <a:latin typeface="Cambria Math"/>
                      </a:rPr>
                      <m:t>N</m:t>
                    </m:r>
                    <m:r>
                      <a:rPr lang="en-US" sz="2000" b="0" i="0" smtClean="0">
                        <a:solidFill>
                          <a:srgbClr val="0000CC"/>
                        </a:solidFill>
                        <a:latin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en-US" sz="2000" b="0" i="0" smtClean="0">
                        <a:solidFill>
                          <a:srgbClr val="0000CC"/>
                        </a:solidFill>
                        <a:latin typeface="Cambria Math"/>
                      </a:rPr>
                      <m:t>O</m:t>
                    </m:r>
                    <m:r>
                      <a:rPr lang="en-US" sz="2000" b="0">
                        <a:solidFill>
                          <a:srgbClr val="0000CC"/>
                        </a:solidFill>
                        <a:latin typeface="Cambria Math"/>
                      </a:rPr>
                      <m:t>(1/</m:t>
                    </m:r>
                    <m:r>
                      <m:rPr>
                        <m:sty m:val="p"/>
                      </m:rPr>
                      <a:rPr lang="en-US" sz="2000" b="0">
                        <a:solidFill>
                          <a:srgbClr val="0000CC"/>
                        </a:solidFill>
                        <a:latin typeface="Cambria Math"/>
                      </a:rPr>
                      <m:t>ϵ</m:t>
                    </m:r>
                    <m:r>
                      <a:rPr lang="en-US" sz="2000" b="0">
                        <a:solidFill>
                          <a:srgbClr val="0000CC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sz="2000" b="0" dirty="0">
                    <a:solidFill>
                      <a:srgbClr val="0000CC"/>
                    </a:solidFill>
                    <a:sym typeface="Symbol" pitchFamily="18" charset="2"/>
                  </a:rPr>
                  <a:t> </a:t>
                </a:r>
                <a:r>
                  <a:rPr lang="en-US" sz="2000" b="0" dirty="0">
                    <a:sym typeface="Symbol" pitchFamily="18" charset="2"/>
                  </a:rPr>
                  <a:t> </a:t>
                </a:r>
                <a:r>
                  <a:rPr lang="en-US" sz="2000" b="0" dirty="0" smtClean="0">
                    <a:sym typeface="Symbol" pitchFamily="18" charset="2"/>
                  </a:rPr>
                  <a:t>we are guaranteed to get a classifier of error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0000CC"/>
                        </a:solidFill>
                        <a:latin typeface="Cambria Math"/>
                      </a:rPr>
                      <m:t>≤</m:t>
                    </m:r>
                    <m:r>
                      <m:rPr>
                        <m:sty m:val="p"/>
                      </m:rPr>
                      <a:rPr lang="en-US" sz="2000" b="0">
                        <a:solidFill>
                          <a:srgbClr val="0000CC"/>
                        </a:solidFill>
                        <a:latin typeface="Cambria Math"/>
                      </a:rPr>
                      <m:t>ϵ</m:t>
                    </m:r>
                  </m:oMath>
                </a14:m>
                <a:r>
                  <a:rPr lang="en-US" sz="2000" b="0" dirty="0" smtClean="0"/>
                  <a:t>. </a:t>
                </a:r>
                <a:endParaRPr lang="en-US" sz="2000" b="0" dirty="0"/>
              </a:p>
            </p:txBody>
          </p:sp>
        </mc:Choice>
        <mc:Fallback xmlns="">
          <p:sp>
            <p:nvSpPr>
              <p:cNvPr id="38" name="Text 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400" y="5105400"/>
                <a:ext cx="8007128" cy="400110"/>
              </a:xfrm>
              <a:prstGeom prst="rect">
                <a:avLst/>
              </a:prstGeom>
              <a:blipFill rotWithShape="1">
                <a:blip r:embed="rId6"/>
                <a:stretch>
                  <a:fillRect l="-1065" t="-20000" b="-3538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 Box 22"/>
          <p:cNvSpPr txBox="1">
            <a:spLocks noChangeArrowheads="1"/>
          </p:cNvSpPr>
          <p:nvPr/>
        </p:nvSpPr>
        <p:spPr bwMode="auto">
          <a:xfrm>
            <a:off x="228600" y="2362200"/>
            <a:ext cx="8229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l" eaLnBrk="1" hangingPunct="1">
              <a:buFontTx/>
              <a:buChar char="•"/>
            </a:pPr>
            <a:r>
              <a:rPr lang="en-US" sz="2000" b="0" dirty="0" smtClean="0"/>
              <a:t> Get </a:t>
            </a:r>
            <a:r>
              <a:rPr lang="en-US" sz="2000" b="0" dirty="0" smtClean="0">
                <a:solidFill>
                  <a:srgbClr val="0000CC"/>
                </a:solidFill>
              </a:rPr>
              <a:t>N </a:t>
            </a:r>
            <a:r>
              <a:rPr lang="en-US" sz="2000" b="0" dirty="0">
                <a:solidFill>
                  <a:srgbClr val="FF0066"/>
                </a:solidFill>
              </a:rPr>
              <a:t>unlabeled</a:t>
            </a:r>
            <a:r>
              <a:rPr lang="en-US" sz="2000" b="0" dirty="0">
                <a:solidFill>
                  <a:srgbClr val="0000CC"/>
                </a:solidFill>
              </a:rPr>
              <a:t> </a:t>
            </a:r>
            <a:r>
              <a:rPr lang="en-US" sz="2000" b="0" dirty="0" smtClean="0"/>
              <a:t>examples</a:t>
            </a:r>
          </a:p>
        </p:txBody>
      </p:sp>
      <p:sp>
        <p:nvSpPr>
          <p:cNvPr id="40" name="Text Box 22"/>
          <p:cNvSpPr txBox="1">
            <a:spLocks noChangeArrowheads="1"/>
          </p:cNvSpPr>
          <p:nvPr/>
        </p:nvSpPr>
        <p:spPr bwMode="auto">
          <a:xfrm>
            <a:off x="228600" y="4476690"/>
            <a:ext cx="82296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l" eaLnBrk="1" hangingPunct="1">
              <a:buFontTx/>
              <a:buChar char="•"/>
            </a:pPr>
            <a:r>
              <a:rPr lang="en-US" sz="2000" b="0" dirty="0" smtClean="0"/>
              <a:t> Output a classifier consistent with the </a:t>
            </a:r>
            <a:r>
              <a:rPr lang="en-US" sz="2000" b="0" dirty="0" smtClean="0">
                <a:solidFill>
                  <a:srgbClr val="0000CC"/>
                </a:solidFill>
              </a:rPr>
              <a:t>N </a:t>
            </a:r>
            <a:r>
              <a:rPr lang="en-US" sz="2000" b="0" dirty="0" smtClean="0"/>
              <a:t>inferred labels.</a:t>
            </a:r>
          </a:p>
        </p:txBody>
      </p:sp>
      <p:pic>
        <p:nvPicPr>
          <p:cNvPr id="41" name="Picture 52" descr="MCj04280850000[1]"/>
          <p:cNvPicPr>
            <a:picLocks noChangeAspect="1" noChangeArrowheads="1"/>
          </p:cNvPicPr>
          <p:nvPr/>
        </p:nvPicPr>
        <p:blipFill>
          <a:blip r:embed="rId7" cstate="print">
            <a:lum contrast="-2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5792787"/>
            <a:ext cx="914400" cy="91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0969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229388" grpId="0"/>
      <p:bldP spid="229398" grpId="0"/>
      <p:bldP spid="229403" grpId="0"/>
      <p:bldP spid="229404" grpId="0" animBg="1"/>
      <p:bldP spid="229405" grpId="0" animBg="1"/>
      <p:bldP spid="229414" grpId="0" animBg="1"/>
      <p:bldP spid="229415" grpId="0"/>
      <p:bldP spid="229416" grpId="0" animBg="1"/>
      <p:bldP spid="229417" grpId="0" animBg="1"/>
      <p:bldP spid="229418" grpId="0" animBg="1"/>
      <p:bldP spid="229419" grpId="0" animBg="1"/>
      <p:bldP spid="229420" grpId="0" animBg="1"/>
      <p:bldP spid="229421" grpId="0" animBg="1"/>
      <p:bldP spid="229422" grpId="0" animBg="1"/>
      <p:bldP spid="229423" grpId="0" animBg="1"/>
      <p:bldP spid="229424" grpId="0" animBg="1"/>
      <p:bldP spid="229425" grpId="0" animBg="1"/>
      <p:bldP spid="229426" grpId="0"/>
      <p:bldP spid="229427" grpId="0"/>
      <p:bldP spid="229429" grpId="0"/>
      <p:bldP spid="229430" grpId="0"/>
      <p:bldP spid="33" grpId="0"/>
      <p:bldP spid="37" grpId="0"/>
      <p:bldP spid="38" grpId="0"/>
      <p:bldP spid="39" grpId="0"/>
      <p:bldP spid="4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229600" cy="639763"/>
          </a:xfrm>
        </p:spPr>
        <p:txBody>
          <a:bodyPr/>
          <a:lstStyle/>
          <a:p>
            <a:pPr eaLnBrk="1" hangingPunct="1"/>
            <a:r>
              <a:rPr lang="en-US" sz="3200" dirty="0" smtClean="0"/>
              <a:t>Common Technique in Practice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90600"/>
            <a:ext cx="8229600" cy="912813"/>
          </a:xfrm>
          <a:noFill/>
        </p:spPr>
        <p:txBody>
          <a:bodyPr/>
          <a:lstStyle/>
          <a:p>
            <a:pPr marL="0" indent="0" eaLnBrk="1" hangingPunct="1">
              <a:buNone/>
            </a:pPr>
            <a:r>
              <a:rPr lang="en-US" sz="2400" dirty="0" smtClean="0">
                <a:solidFill>
                  <a:srgbClr val="0000CC"/>
                </a:solidFill>
                <a:latin typeface="Comic Sans MS" pitchFamily="66" charset="0"/>
              </a:rPr>
              <a:t>Uncertainty sampling </a:t>
            </a:r>
            <a:r>
              <a:rPr lang="en-US" sz="2400" dirty="0" smtClean="0">
                <a:latin typeface="Comic Sans MS" pitchFamily="66" charset="0"/>
              </a:rPr>
              <a:t>in SVMs common and quite useful in practice.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557" name="Text Box 29"/>
              <p:cNvSpPr txBox="1">
                <a:spLocks noChangeArrowheads="1"/>
              </p:cNvSpPr>
              <p:nvPr/>
            </p:nvSpPr>
            <p:spPr bwMode="auto">
              <a:xfrm>
                <a:off x="304800" y="3048000"/>
                <a:ext cx="7772400" cy="11079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marL="342900" indent="-342900" algn="l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:r>
                  <a:rPr lang="en-US" b="0" dirty="0" smtClean="0"/>
                  <a:t>At any time during the alg., we have a “current guess”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w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t</m:t>
                        </m:r>
                      </m:sub>
                    </m:sSub>
                  </m:oMath>
                </a14:m>
                <a:r>
                  <a:rPr lang="en-US" b="0" dirty="0" smtClean="0"/>
                  <a:t> </a:t>
                </a:r>
                <a:r>
                  <a:rPr lang="en-US" b="0" dirty="0"/>
                  <a:t>of the separator: the max-margin separator of all labeled points so far.</a:t>
                </a:r>
              </a:p>
            </p:txBody>
          </p:sp>
        </mc:Choice>
        <mc:Fallback xmlns="">
          <p:sp>
            <p:nvSpPr>
              <p:cNvPr id="22557" name="Text 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3048000"/>
                <a:ext cx="7772400" cy="1107996"/>
              </a:xfrm>
              <a:prstGeom prst="rect">
                <a:avLst/>
              </a:prstGeom>
              <a:blipFill rotWithShape="1">
                <a:blip r:embed="rId2"/>
                <a:stretch>
                  <a:fillRect l="-863" t="-3846" b="-934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4161" name="Text Box 33"/>
          <p:cNvSpPr txBox="1">
            <a:spLocks noChangeArrowheads="1"/>
          </p:cNvSpPr>
          <p:nvPr/>
        </p:nvSpPr>
        <p:spPr bwMode="auto">
          <a:xfrm>
            <a:off x="304800" y="4191000"/>
            <a:ext cx="80772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342900" indent="-342900" algn="l" eaLnBrk="1" hangingPunct="1">
              <a:buFont typeface="Arial" panose="020B0604020202020204" pitchFamily="34" charset="0"/>
              <a:buChar char="•"/>
            </a:pPr>
            <a:r>
              <a:rPr lang="en-US" b="0" dirty="0"/>
              <a:t>R</a:t>
            </a:r>
            <a:r>
              <a:rPr lang="en-US" b="0" dirty="0" smtClean="0"/>
              <a:t>equest </a:t>
            </a:r>
            <a:r>
              <a:rPr lang="en-US" b="0" dirty="0"/>
              <a:t>the label of the example closest to the current separator.</a:t>
            </a:r>
          </a:p>
        </p:txBody>
      </p:sp>
      <p:sp>
        <p:nvSpPr>
          <p:cNvPr id="33" name="Rectangle 3"/>
          <p:cNvSpPr txBox="1">
            <a:spLocks noChangeArrowheads="1"/>
          </p:cNvSpPr>
          <p:nvPr/>
        </p:nvSpPr>
        <p:spPr bwMode="auto">
          <a:xfrm>
            <a:off x="1981200" y="1447800"/>
            <a:ext cx="6934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sz="1400" dirty="0" smtClean="0">
                <a:latin typeface="Comic Sans MS" pitchFamily="66" charset="0"/>
              </a:rPr>
              <a:t>E.g., [Tong &amp; </a:t>
            </a:r>
            <a:r>
              <a:rPr lang="en-US" sz="1400" dirty="0" err="1" smtClean="0">
                <a:latin typeface="Comic Sans MS" pitchFamily="66" charset="0"/>
              </a:rPr>
              <a:t>Koller</a:t>
            </a:r>
            <a:r>
              <a:rPr lang="en-US" sz="1400" dirty="0" smtClean="0">
                <a:latin typeface="Comic Sans MS" pitchFamily="66" charset="0"/>
              </a:rPr>
              <a:t>, ICML 2000; </a:t>
            </a:r>
            <a:r>
              <a:rPr lang="en-US" sz="1400" dirty="0" smtClean="0"/>
              <a:t>Jain, </a:t>
            </a:r>
            <a:r>
              <a:rPr lang="en-US" sz="1400" dirty="0" err="1" smtClean="0"/>
              <a:t>Vijayanarasimhan</a:t>
            </a:r>
            <a:r>
              <a:rPr lang="en-US" sz="1400" dirty="0" smtClean="0"/>
              <a:t> &amp; </a:t>
            </a:r>
            <a:r>
              <a:rPr lang="en-US" sz="1400" dirty="0" err="1" smtClean="0"/>
              <a:t>Grauman</a:t>
            </a:r>
            <a:r>
              <a:rPr lang="en-US" sz="1400" dirty="0" smtClean="0"/>
              <a:t>, NIPS </a:t>
            </a:r>
            <a:r>
              <a:rPr lang="en-US" sz="1400" dirty="0"/>
              <a:t>2010; </a:t>
            </a:r>
            <a:r>
              <a:rPr lang="en-US" sz="1400" dirty="0" err="1" smtClean="0"/>
              <a:t>Schohon</a:t>
            </a:r>
            <a:r>
              <a:rPr lang="en-US" sz="1400" dirty="0" smtClean="0"/>
              <a:t> Cohn, ICML 2000]</a:t>
            </a:r>
            <a:endParaRPr lang="en-US" sz="1400" dirty="0" smtClean="0">
              <a:latin typeface="Comic Sans MS" pitchFamily="66" charset="0"/>
            </a:endParaRPr>
          </a:p>
        </p:txBody>
      </p:sp>
      <p:sp>
        <p:nvSpPr>
          <p:cNvPr id="34" name="Rectangle 2"/>
          <p:cNvSpPr>
            <a:spLocks noChangeArrowheads="1"/>
          </p:cNvSpPr>
          <p:nvPr/>
        </p:nvSpPr>
        <p:spPr bwMode="auto">
          <a:xfrm>
            <a:off x="304800" y="2438400"/>
            <a:ext cx="51435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l">
              <a:spcBef>
                <a:spcPct val="20000"/>
              </a:spcBef>
            </a:pPr>
            <a:r>
              <a:rPr lang="en-US" sz="2400" dirty="0">
                <a:solidFill>
                  <a:srgbClr val="0000CC"/>
                </a:solidFill>
              </a:rPr>
              <a:t>Active SVM </a:t>
            </a:r>
            <a:r>
              <a:rPr lang="en-US" sz="2400" dirty="0" smtClean="0">
                <a:solidFill>
                  <a:srgbClr val="0000CC"/>
                </a:solidFill>
              </a:rPr>
              <a:t>Algorithm</a:t>
            </a:r>
            <a:endParaRPr lang="en-US" sz="2400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642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57" grpId="0"/>
      <p:bldP spid="304161" grpId="0"/>
      <p:bldP spid="3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229600" cy="639763"/>
          </a:xfrm>
        </p:spPr>
        <p:txBody>
          <a:bodyPr/>
          <a:lstStyle/>
          <a:p>
            <a:pPr eaLnBrk="1" hangingPunct="1"/>
            <a:r>
              <a:rPr lang="en-US" sz="3200" dirty="0" smtClean="0"/>
              <a:t>Common Technique in Practice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90600"/>
            <a:ext cx="8229600" cy="912813"/>
          </a:xfrm>
          <a:noFill/>
        </p:spPr>
        <p:txBody>
          <a:bodyPr/>
          <a:lstStyle/>
          <a:p>
            <a:pPr marL="0" indent="0" eaLnBrk="1" hangingPunct="1">
              <a:buNone/>
            </a:pPr>
            <a:r>
              <a:rPr lang="en-US" sz="2400" dirty="0" smtClean="0">
                <a:solidFill>
                  <a:srgbClr val="0000CC"/>
                </a:solidFill>
                <a:latin typeface="Comic Sans MS" pitchFamily="66" charset="0"/>
              </a:rPr>
              <a:t>Active SVM</a:t>
            </a:r>
            <a:r>
              <a:rPr lang="en-US" sz="2400" dirty="0" smtClean="0">
                <a:latin typeface="Comic Sans MS" pitchFamily="66" charset="0"/>
              </a:rPr>
              <a:t> seems to be quite useful in practice.</a:t>
            </a:r>
          </a:p>
        </p:txBody>
      </p:sp>
      <p:sp>
        <p:nvSpPr>
          <p:cNvPr id="22533" name="Oval 5"/>
          <p:cNvSpPr>
            <a:spLocks noChangeArrowheads="1"/>
          </p:cNvSpPr>
          <p:nvPr/>
        </p:nvSpPr>
        <p:spPr bwMode="auto">
          <a:xfrm>
            <a:off x="5486400" y="4191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4" name="Oval 6"/>
          <p:cNvSpPr>
            <a:spLocks noChangeArrowheads="1"/>
          </p:cNvSpPr>
          <p:nvPr/>
        </p:nvSpPr>
        <p:spPr bwMode="auto">
          <a:xfrm>
            <a:off x="5334000" y="4648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5" name="Oval 7"/>
          <p:cNvSpPr>
            <a:spLocks noChangeArrowheads="1"/>
          </p:cNvSpPr>
          <p:nvPr/>
        </p:nvSpPr>
        <p:spPr bwMode="auto">
          <a:xfrm>
            <a:off x="6019800" y="4038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6" name="Oval 8"/>
          <p:cNvSpPr>
            <a:spLocks noChangeArrowheads="1"/>
          </p:cNvSpPr>
          <p:nvPr/>
        </p:nvSpPr>
        <p:spPr bwMode="auto">
          <a:xfrm>
            <a:off x="5715000" y="4191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8" name="Oval 10"/>
          <p:cNvSpPr>
            <a:spLocks noChangeArrowheads="1"/>
          </p:cNvSpPr>
          <p:nvPr/>
        </p:nvSpPr>
        <p:spPr bwMode="auto">
          <a:xfrm>
            <a:off x="5638800" y="3886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9" name="Oval 11"/>
          <p:cNvSpPr>
            <a:spLocks noChangeArrowheads="1"/>
          </p:cNvSpPr>
          <p:nvPr/>
        </p:nvSpPr>
        <p:spPr bwMode="auto">
          <a:xfrm>
            <a:off x="5791200" y="4800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0" name="Oval 12"/>
          <p:cNvSpPr>
            <a:spLocks noChangeArrowheads="1"/>
          </p:cNvSpPr>
          <p:nvPr/>
        </p:nvSpPr>
        <p:spPr bwMode="auto">
          <a:xfrm>
            <a:off x="6172200" y="4572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4141" name="Oval 13"/>
          <p:cNvSpPr>
            <a:spLocks noChangeArrowheads="1"/>
          </p:cNvSpPr>
          <p:nvPr/>
        </p:nvSpPr>
        <p:spPr bwMode="auto">
          <a:xfrm>
            <a:off x="6629400" y="4267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2" name="Oval 14"/>
          <p:cNvSpPr>
            <a:spLocks noChangeArrowheads="1"/>
          </p:cNvSpPr>
          <p:nvPr/>
        </p:nvSpPr>
        <p:spPr bwMode="auto">
          <a:xfrm>
            <a:off x="6553200" y="3733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3" name="Oval 15"/>
          <p:cNvSpPr>
            <a:spLocks noChangeArrowheads="1"/>
          </p:cNvSpPr>
          <p:nvPr/>
        </p:nvSpPr>
        <p:spPr bwMode="auto">
          <a:xfrm>
            <a:off x="7391400" y="4648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4" name="Oval 16"/>
          <p:cNvSpPr>
            <a:spLocks noChangeArrowheads="1"/>
          </p:cNvSpPr>
          <p:nvPr/>
        </p:nvSpPr>
        <p:spPr bwMode="auto">
          <a:xfrm>
            <a:off x="7239000" y="4876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5" name="Oval 17"/>
          <p:cNvSpPr>
            <a:spLocks noChangeArrowheads="1"/>
          </p:cNvSpPr>
          <p:nvPr/>
        </p:nvSpPr>
        <p:spPr bwMode="auto">
          <a:xfrm>
            <a:off x="7391400" y="5181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7" name="Oval 19"/>
          <p:cNvSpPr>
            <a:spLocks noChangeArrowheads="1"/>
          </p:cNvSpPr>
          <p:nvPr/>
        </p:nvSpPr>
        <p:spPr bwMode="auto">
          <a:xfrm>
            <a:off x="7010400" y="5334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8" name="Oval 20"/>
          <p:cNvSpPr>
            <a:spLocks noChangeArrowheads="1"/>
          </p:cNvSpPr>
          <p:nvPr/>
        </p:nvSpPr>
        <p:spPr bwMode="auto">
          <a:xfrm>
            <a:off x="6705600" y="5486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9" name="Oval 21"/>
          <p:cNvSpPr>
            <a:spLocks noChangeArrowheads="1"/>
          </p:cNvSpPr>
          <p:nvPr/>
        </p:nvSpPr>
        <p:spPr bwMode="auto">
          <a:xfrm>
            <a:off x="7696200" y="4876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0" name="Oval 22"/>
          <p:cNvSpPr>
            <a:spLocks noChangeArrowheads="1"/>
          </p:cNvSpPr>
          <p:nvPr/>
        </p:nvSpPr>
        <p:spPr bwMode="auto">
          <a:xfrm>
            <a:off x="8305800" y="4648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1" name="Oval 23"/>
          <p:cNvSpPr>
            <a:spLocks noChangeArrowheads="1"/>
          </p:cNvSpPr>
          <p:nvPr/>
        </p:nvSpPr>
        <p:spPr bwMode="auto">
          <a:xfrm>
            <a:off x="7848600" y="4495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2" name="Oval 24"/>
          <p:cNvSpPr>
            <a:spLocks noChangeArrowheads="1"/>
          </p:cNvSpPr>
          <p:nvPr/>
        </p:nvSpPr>
        <p:spPr bwMode="auto">
          <a:xfrm>
            <a:off x="7696200" y="5257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3" name="Oval 25"/>
          <p:cNvSpPr>
            <a:spLocks noChangeArrowheads="1"/>
          </p:cNvSpPr>
          <p:nvPr/>
        </p:nvSpPr>
        <p:spPr bwMode="auto">
          <a:xfrm>
            <a:off x="7620000" y="4648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4" name="Oval 26"/>
          <p:cNvSpPr>
            <a:spLocks noChangeArrowheads="1"/>
          </p:cNvSpPr>
          <p:nvPr/>
        </p:nvSpPr>
        <p:spPr bwMode="auto">
          <a:xfrm>
            <a:off x="7924800" y="5562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6" name="Oval 28"/>
          <p:cNvSpPr>
            <a:spLocks noChangeArrowheads="1"/>
          </p:cNvSpPr>
          <p:nvPr/>
        </p:nvSpPr>
        <p:spPr bwMode="auto">
          <a:xfrm>
            <a:off x="5334000" y="4953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557" name="Text Box 29"/>
              <p:cNvSpPr txBox="1">
                <a:spLocks noChangeArrowheads="1"/>
              </p:cNvSpPr>
              <p:nvPr/>
            </p:nvSpPr>
            <p:spPr bwMode="auto">
              <a:xfrm>
                <a:off x="571500" y="3962400"/>
                <a:ext cx="3771900" cy="10156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marL="342900" indent="-342900" algn="l">
                  <a:spcBef>
                    <a:spcPct val="50000"/>
                  </a:spcBef>
                  <a:buFont typeface="Arial" panose="020B0604020202020204" pitchFamily="34" charset="0"/>
                  <a:buChar char="•"/>
                </a:pPr>
                <a:r>
                  <a:rPr lang="en-US" sz="2000" b="0" dirty="0" smtClean="0"/>
                  <a:t>Find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/>
                          </a:rPr>
                          <m:t>𝑤</m:t>
                        </m:r>
                      </m:e>
                      <m:sub>
                        <m:r>
                          <a:rPr lang="en-US" sz="2000" b="0" i="1" smtClean="0">
                            <a:latin typeface="Cambria Math"/>
                          </a:rPr>
                          <m:t>𝑡</m:t>
                        </m:r>
                      </m:sub>
                    </m:sSub>
                    <m:r>
                      <a:rPr lang="en-US" sz="20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b="0" dirty="0"/>
                  <a:t>the max-margin separator of all labeled points so far.</a:t>
                </a:r>
              </a:p>
            </p:txBody>
          </p:sp>
        </mc:Choice>
        <mc:Fallback xmlns="">
          <p:sp>
            <p:nvSpPr>
              <p:cNvPr id="22557" name="Text 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1500" y="3962400"/>
                <a:ext cx="3771900" cy="1015663"/>
              </a:xfrm>
              <a:prstGeom prst="rect">
                <a:avLst/>
              </a:prstGeom>
              <a:blipFill rotWithShape="1">
                <a:blip r:embed="rId2"/>
                <a:stretch>
                  <a:fillRect l="-1454" t="-2994" b="-958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4161" name="Text Box 33"/>
              <p:cNvSpPr txBox="1">
                <a:spLocks noChangeArrowheads="1"/>
              </p:cNvSpPr>
              <p:nvPr/>
            </p:nvSpPr>
            <p:spPr bwMode="auto">
              <a:xfrm>
                <a:off x="609600" y="5029200"/>
                <a:ext cx="4267200" cy="10156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marL="342900" indent="-342900" algn="l" eaLnBrk="1" hangingPunct="1">
                  <a:buFont typeface="Arial" panose="020B0604020202020204" pitchFamily="34" charset="0"/>
                  <a:buChar char="•"/>
                </a:pPr>
                <a:r>
                  <a:rPr lang="en-US" sz="2000" b="0" dirty="0" smtClean="0"/>
                  <a:t>Request </a:t>
                </a:r>
                <a:r>
                  <a:rPr lang="en-US" sz="2000" b="0" dirty="0"/>
                  <a:t>the label of the example closest to the current </a:t>
                </a:r>
                <a:r>
                  <a:rPr lang="en-US" sz="2000" b="0" dirty="0" smtClean="0"/>
                  <a:t>separator: minimizing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/>
                          </a:rPr>
                          <m:t>⋅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/>
                              </a:rPr>
                              <m:t>𝑡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b="0" dirty="0" smtClean="0"/>
                  <a:t>.</a:t>
                </a:r>
                <a:endParaRPr lang="en-US" sz="2000" b="0" dirty="0"/>
              </a:p>
            </p:txBody>
          </p:sp>
        </mc:Choice>
        <mc:Fallback xmlns="">
          <p:sp>
            <p:nvSpPr>
              <p:cNvPr id="304161" name="Text 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9600" y="5029200"/>
                <a:ext cx="4267200" cy="1015663"/>
              </a:xfrm>
              <a:prstGeom prst="rect">
                <a:avLst/>
              </a:prstGeom>
              <a:blipFill rotWithShape="1">
                <a:blip r:embed="rId3"/>
                <a:stretch>
                  <a:fillRect l="-1143" t="-2994" r="-1286" b="-958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Rectangle 3"/>
          <p:cNvSpPr txBox="1">
            <a:spLocks noChangeArrowheads="1"/>
          </p:cNvSpPr>
          <p:nvPr/>
        </p:nvSpPr>
        <p:spPr bwMode="auto">
          <a:xfrm>
            <a:off x="228600" y="1524000"/>
            <a:ext cx="8229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sz="1400" dirty="0" smtClean="0">
                <a:latin typeface="Comic Sans MS" pitchFamily="66" charset="0"/>
              </a:rPr>
              <a:t>[Tong &amp; </a:t>
            </a:r>
            <a:r>
              <a:rPr lang="en-US" sz="1400" dirty="0" err="1" smtClean="0">
                <a:latin typeface="Comic Sans MS" pitchFamily="66" charset="0"/>
              </a:rPr>
              <a:t>Koller</a:t>
            </a:r>
            <a:r>
              <a:rPr lang="en-US" sz="1400" dirty="0" smtClean="0">
                <a:latin typeface="Comic Sans MS" pitchFamily="66" charset="0"/>
              </a:rPr>
              <a:t>, ICML 2000; </a:t>
            </a:r>
            <a:r>
              <a:rPr lang="en-US" sz="1400" dirty="0" smtClean="0"/>
              <a:t>Jain, </a:t>
            </a:r>
            <a:r>
              <a:rPr lang="en-US" sz="1400" dirty="0" err="1" smtClean="0"/>
              <a:t>Vijayanarasimhan</a:t>
            </a:r>
            <a:r>
              <a:rPr lang="en-US" sz="1400" dirty="0" smtClean="0"/>
              <a:t> &amp; </a:t>
            </a:r>
            <a:r>
              <a:rPr lang="en-US" sz="1400" dirty="0" err="1" smtClean="0"/>
              <a:t>Grauman</a:t>
            </a:r>
            <a:r>
              <a:rPr lang="en-US" sz="1400" dirty="0" smtClean="0"/>
              <a:t>, NIPS 2010]</a:t>
            </a:r>
            <a:endParaRPr lang="en-US" sz="1400" dirty="0" smtClean="0">
              <a:latin typeface="Comic Sans MS" pitchFamily="66" charset="0"/>
            </a:endParaRPr>
          </a:p>
        </p:txBody>
      </p:sp>
      <p:sp>
        <p:nvSpPr>
          <p:cNvPr id="34" name="Rectangle 2"/>
          <p:cNvSpPr>
            <a:spLocks noChangeArrowheads="1"/>
          </p:cNvSpPr>
          <p:nvPr/>
        </p:nvSpPr>
        <p:spPr bwMode="auto">
          <a:xfrm>
            <a:off x="228600" y="1905000"/>
            <a:ext cx="5562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algn="l">
              <a:spcBef>
                <a:spcPct val="20000"/>
              </a:spcBef>
            </a:pPr>
            <a:r>
              <a:rPr lang="en-US" sz="2500" b="1" dirty="0" smtClean="0"/>
              <a:t>Algorithm </a:t>
            </a:r>
            <a:r>
              <a:rPr lang="en-US" sz="2500" dirty="0" smtClean="0"/>
              <a:t>(batch version)</a:t>
            </a:r>
            <a:endParaRPr lang="en-US" sz="25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Content Placeholder 9"/>
              <p:cNvSpPr txBox="1">
                <a:spLocks/>
              </p:cNvSpPr>
              <p:nvPr/>
            </p:nvSpPr>
            <p:spPr bwMode="auto">
              <a:xfrm>
                <a:off x="228600" y="2440641"/>
                <a:ext cx="8001000" cy="6835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ClrTx/>
                  <a:buNone/>
                  <a:defRPr/>
                </a:pPr>
                <a:r>
                  <a:rPr lang="en-US" sz="1800" dirty="0" smtClean="0"/>
                  <a:t>Input</a:t>
                </a:r>
                <a:r>
                  <a:rPr lang="en-US" sz="1800" dirty="0" smtClean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800" b="0" i="0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S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800" b="0" i="0" dirty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u</m:t>
                        </m:r>
                      </m:sub>
                    </m:sSub>
                  </m:oMath>
                </a14:m>
                <a:r>
                  <a:rPr lang="en-US" sz="1800" dirty="0" smtClean="0">
                    <a:solidFill>
                      <a:srgbClr val="C00000"/>
                    </a:solidFill>
                  </a:rPr>
                  <a:t>={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800" i="0" dirty="0">
                            <a:solidFill>
                              <a:srgbClr val="C00000"/>
                            </a:solidFill>
                            <a:latin typeface="Cambria Math"/>
                          </a:rPr>
                          <m:t>x</m:t>
                        </m:r>
                      </m:e>
                      <m:sub>
                        <m:r>
                          <a:rPr lang="en-US" sz="1800" i="0" dirty="0">
                            <a:solidFill>
                              <a:srgbClr val="C00000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800" dirty="0">
                    <a:solidFill>
                      <a:srgbClr val="C00000"/>
                    </a:solidFill>
                  </a:rPr>
                  <a:t>, …,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dirty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800" i="0" dirty="0">
                            <a:solidFill>
                              <a:srgbClr val="C00000"/>
                            </a:solidFill>
                            <a:latin typeface="Cambria Math"/>
                          </a:rPr>
                          <m:t>x</m:t>
                        </m:r>
                      </m:e>
                      <m:sub>
                        <m:sSub>
                          <m:sSubPr>
                            <m:ctrlPr>
                              <a:rPr lang="en-US" sz="1800" b="0" i="1" dirty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1800" b="0" i="0" dirty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m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1800" b="0" i="0" dirty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u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sz="1800" dirty="0">
                    <a:solidFill>
                      <a:srgbClr val="C00000"/>
                    </a:solidFill>
                  </a:rPr>
                  <a:t>}</a:t>
                </a:r>
                <a:r>
                  <a:rPr lang="en-US" sz="1800" dirty="0" smtClean="0">
                    <a:solidFill>
                      <a:srgbClr val="C00000"/>
                    </a:solidFill>
                  </a:rPr>
                  <a:t> </a:t>
                </a:r>
                <a:r>
                  <a:rPr lang="en-US" sz="1800" dirty="0"/>
                  <a:t>drawn i.i.d from</a:t>
                </a:r>
                <a:r>
                  <a:rPr lang="en-US" sz="1800" dirty="0">
                    <a:solidFill>
                      <a:srgbClr val="0000CC"/>
                    </a:solidFill>
                  </a:rPr>
                  <a:t> </a:t>
                </a:r>
                <a:r>
                  <a:rPr lang="en-US" sz="1800" dirty="0" smtClean="0"/>
                  <a:t>the underlying source D</a:t>
                </a:r>
                <a:endParaRPr lang="en-US" sz="1800" dirty="0"/>
              </a:p>
            </p:txBody>
          </p:sp>
        </mc:Choice>
        <mc:Fallback xmlns="">
          <p:sp>
            <p:nvSpPr>
              <p:cNvPr id="35" name="Conten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" y="2440641"/>
                <a:ext cx="8001000" cy="683559"/>
              </a:xfrm>
              <a:prstGeom prst="rect">
                <a:avLst/>
              </a:prstGeom>
              <a:blipFill rotWithShape="1">
                <a:blip r:embed="rId4"/>
                <a:stretch>
                  <a:fillRect l="-686" t="-354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Content Placeholder 9"/>
              <p:cNvSpPr txBox="1">
                <a:spLocks/>
              </p:cNvSpPr>
              <p:nvPr/>
            </p:nvSpPr>
            <p:spPr bwMode="auto">
              <a:xfrm>
                <a:off x="228600" y="2819401"/>
                <a:ext cx="533400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ClrTx/>
                  <a:buNone/>
                  <a:defRPr/>
                </a:pPr>
                <a:r>
                  <a:rPr lang="en-US" sz="1800" dirty="0" smtClean="0"/>
                  <a:t>Start: query for the labels of a few random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800" dirty="0" smtClean="0"/>
                  <a:t>s.</a:t>
                </a:r>
                <a:endParaRPr lang="en-US" sz="1800" dirty="0"/>
              </a:p>
            </p:txBody>
          </p:sp>
        </mc:Choice>
        <mc:Fallback xmlns="">
          <p:sp>
            <p:nvSpPr>
              <p:cNvPr id="36" name="Conten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" y="2819401"/>
                <a:ext cx="5334000" cy="457200"/>
              </a:xfrm>
              <a:prstGeom prst="rect">
                <a:avLst/>
              </a:prstGeom>
              <a:blipFill rotWithShape="1">
                <a:blip r:embed="rId5"/>
                <a:stretch>
                  <a:fillRect l="-1029" t="-5333" b="-133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 Box 29"/>
              <p:cNvSpPr txBox="1">
                <a:spLocks noChangeArrowheads="1"/>
              </p:cNvSpPr>
              <p:nvPr/>
            </p:nvSpPr>
            <p:spPr bwMode="auto">
              <a:xfrm>
                <a:off x="381000" y="3505200"/>
                <a:ext cx="3733800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l">
                  <a:spcBef>
                    <a:spcPct val="50000"/>
                  </a:spcBef>
                </a:pPr>
                <a:r>
                  <a:rPr lang="en-US" sz="2000" dirty="0" smtClean="0"/>
                  <a:t>For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/>
                      </a:rPr>
                      <m:t>𝒕</m:t>
                    </m:r>
                    <m:r>
                      <a:rPr lang="en-US" sz="2000" b="1" i="1" smtClean="0">
                        <a:latin typeface="Cambria Math"/>
                      </a:rPr>
                      <m:t>=</m:t>
                    </m:r>
                    <m:r>
                      <a:rPr lang="en-US" sz="2000" b="1" i="1" smtClean="0">
                        <a:latin typeface="Cambria Math"/>
                      </a:rPr>
                      <m:t>𝟏</m:t>
                    </m:r>
                  </m:oMath>
                </a14:m>
                <a:r>
                  <a:rPr lang="en-US" sz="2000" dirty="0" smtClean="0"/>
                  <a:t>, ….,</a:t>
                </a:r>
                <a:endParaRPr lang="en-US" sz="2000" dirty="0"/>
              </a:p>
            </p:txBody>
          </p:sp>
        </mc:Choice>
        <mc:Fallback xmlns="">
          <p:sp>
            <p:nvSpPr>
              <p:cNvPr id="37" name="Text 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3505200"/>
                <a:ext cx="3733800" cy="400110"/>
              </a:xfrm>
              <a:prstGeom prst="rect">
                <a:avLst/>
              </a:prstGeom>
              <a:blipFill rotWithShape="1">
                <a:blip r:embed="rId6"/>
                <a:stretch>
                  <a:fillRect l="-1797" t="-7576" b="-2575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Text Box 29"/>
          <p:cNvSpPr txBox="1">
            <a:spLocks noChangeArrowheads="1"/>
          </p:cNvSpPr>
          <p:nvPr/>
        </p:nvSpPr>
        <p:spPr bwMode="auto">
          <a:xfrm>
            <a:off x="952500" y="6019800"/>
            <a:ext cx="37719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sz="2000" b="0" dirty="0" smtClean="0">
                <a:solidFill>
                  <a:srgbClr val="FF33CC"/>
                </a:solidFill>
              </a:rPr>
              <a:t>(highest uncertainty)</a:t>
            </a:r>
            <a:endParaRPr lang="en-US" sz="2000" b="0" dirty="0">
              <a:solidFill>
                <a:srgbClr val="FF33CC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 bwMode="auto">
          <a:xfrm>
            <a:off x="6591300" y="3124200"/>
            <a:ext cx="0" cy="37338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Straight Connector 42"/>
          <p:cNvCxnSpPr/>
          <p:nvPr/>
        </p:nvCxnSpPr>
        <p:spPr bwMode="auto">
          <a:xfrm flipH="1">
            <a:off x="4343400" y="4876800"/>
            <a:ext cx="4419600" cy="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6" name="Oval 14"/>
          <p:cNvSpPr>
            <a:spLocks noChangeArrowheads="1"/>
          </p:cNvSpPr>
          <p:nvPr/>
        </p:nvSpPr>
        <p:spPr bwMode="auto">
          <a:xfrm>
            <a:off x="5638800" y="3886200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Oval 14"/>
          <p:cNvSpPr>
            <a:spLocks noChangeArrowheads="1"/>
          </p:cNvSpPr>
          <p:nvPr/>
        </p:nvSpPr>
        <p:spPr bwMode="auto">
          <a:xfrm>
            <a:off x="7924800" y="55626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Oval 14"/>
          <p:cNvSpPr>
            <a:spLocks noChangeArrowheads="1"/>
          </p:cNvSpPr>
          <p:nvPr/>
        </p:nvSpPr>
        <p:spPr bwMode="auto">
          <a:xfrm>
            <a:off x="8229600" y="44958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8" name="Straight Connector 7"/>
          <p:cNvCxnSpPr/>
          <p:nvPr/>
        </p:nvCxnSpPr>
        <p:spPr bwMode="auto">
          <a:xfrm flipH="1">
            <a:off x="5867400" y="3429000"/>
            <a:ext cx="1447800" cy="2943255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0" name="Straight Arrow Connector 9"/>
          <p:cNvCxnSpPr/>
          <p:nvPr/>
        </p:nvCxnSpPr>
        <p:spPr bwMode="auto">
          <a:xfrm flipH="1" flipV="1">
            <a:off x="5715000" y="4343400"/>
            <a:ext cx="876300" cy="557228"/>
          </a:xfrm>
          <a:prstGeom prst="straightConnector1">
            <a:avLst/>
          </a:prstGeom>
          <a:noFill/>
          <a:ln w="28575" cap="flat" cmpd="sng" algn="ctr">
            <a:solidFill>
              <a:srgbClr val="9900CC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5" name="Oval 14"/>
          <p:cNvSpPr>
            <a:spLocks noChangeArrowheads="1"/>
          </p:cNvSpPr>
          <p:nvPr/>
        </p:nvSpPr>
        <p:spPr bwMode="auto">
          <a:xfrm>
            <a:off x="6629400" y="4267200"/>
            <a:ext cx="152400" cy="1524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56" name="Straight Connector 55"/>
          <p:cNvCxnSpPr/>
          <p:nvPr/>
        </p:nvCxnSpPr>
        <p:spPr bwMode="auto">
          <a:xfrm flipH="1">
            <a:off x="4876800" y="3962400"/>
            <a:ext cx="3581400" cy="1752600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6" name="Straight Arrow Connector 65"/>
          <p:cNvCxnSpPr/>
          <p:nvPr/>
        </p:nvCxnSpPr>
        <p:spPr bwMode="auto">
          <a:xfrm flipH="1" flipV="1">
            <a:off x="6057900" y="3925872"/>
            <a:ext cx="533400" cy="950928"/>
          </a:xfrm>
          <a:prstGeom prst="straightConnector1">
            <a:avLst/>
          </a:prstGeom>
          <a:noFill/>
          <a:ln w="28575" cap="flat" cmpd="sng" algn="ctr">
            <a:solidFill>
              <a:srgbClr val="9900CC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9" name="Oval 14"/>
          <p:cNvSpPr>
            <a:spLocks noChangeArrowheads="1"/>
          </p:cNvSpPr>
          <p:nvPr/>
        </p:nvSpPr>
        <p:spPr bwMode="auto">
          <a:xfrm>
            <a:off x="7391400" y="46482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Rectangle 23"/>
          <p:cNvSpPr/>
          <p:nvPr/>
        </p:nvSpPr>
        <p:spPr bwMode="auto">
          <a:xfrm>
            <a:off x="838200" y="3925872"/>
            <a:ext cx="3276600" cy="1065228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71" name="Rectangle 70"/>
          <p:cNvSpPr/>
          <p:nvPr/>
        </p:nvSpPr>
        <p:spPr bwMode="auto">
          <a:xfrm>
            <a:off x="838200" y="5030772"/>
            <a:ext cx="4038600" cy="1065228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8489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57" grpId="0"/>
      <p:bldP spid="304161" grpId="0"/>
      <p:bldP spid="36" grpId="0"/>
      <p:bldP spid="37" grpId="0"/>
      <p:bldP spid="42" grpId="0"/>
      <p:bldP spid="46" grpId="0" animBg="1"/>
      <p:bldP spid="47" grpId="0" animBg="1"/>
      <p:bldP spid="48" grpId="0" animBg="1"/>
      <p:bldP spid="55" grpId="0" animBg="1"/>
      <p:bldP spid="69" grpId="0" animBg="1"/>
      <p:bldP spid="24" grpId="0" animBg="1"/>
      <p:bldP spid="24" grpId="1" animBg="1"/>
      <p:bldP spid="7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229600" cy="639763"/>
          </a:xfrm>
        </p:spPr>
        <p:txBody>
          <a:bodyPr/>
          <a:lstStyle/>
          <a:p>
            <a:pPr eaLnBrk="1" hangingPunct="1"/>
            <a:r>
              <a:rPr lang="en-US" sz="3200" dirty="0" smtClean="0"/>
              <a:t>Common Technique in Practice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90600"/>
            <a:ext cx="8229600" cy="912813"/>
          </a:xfrm>
          <a:noFill/>
        </p:spPr>
        <p:txBody>
          <a:bodyPr/>
          <a:lstStyle/>
          <a:p>
            <a:pPr marL="0" indent="0" eaLnBrk="1" hangingPunct="1">
              <a:buNone/>
            </a:pPr>
            <a:r>
              <a:rPr lang="en-US" sz="2400" dirty="0" smtClean="0">
                <a:solidFill>
                  <a:srgbClr val="0000CC"/>
                </a:solidFill>
                <a:latin typeface="Comic Sans MS" pitchFamily="66" charset="0"/>
              </a:rPr>
              <a:t>Active SVM</a:t>
            </a:r>
            <a:r>
              <a:rPr lang="en-US" sz="2400" dirty="0" smtClean="0">
                <a:latin typeface="Comic Sans MS" pitchFamily="66" charset="0"/>
              </a:rPr>
              <a:t> seems to be quite useful in practice.</a:t>
            </a:r>
          </a:p>
        </p:txBody>
      </p:sp>
      <p:sp>
        <p:nvSpPr>
          <p:cNvPr id="33" name="Rectangle 3"/>
          <p:cNvSpPr txBox="1">
            <a:spLocks noChangeArrowheads="1"/>
          </p:cNvSpPr>
          <p:nvPr/>
        </p:nvSpPr>
        <p:spPr bwMode="auto">
          <a:xfrm>
            <a:off x="228600" y="1524000"/>
            <a:ext cx="51054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sz="1400" dirty="0" smtClean="0">
                <a:latin typeface="Comic Sans MS" pitchFamily="66" charset="0"/>
              </a:rPr>
              <a:t>E.g., </a:t>
            </a:r>
            <a:r>
              <a:rPr lang="en-US" sz="1400" dirty="0" smtClean="0"/>
              <a:t>Jain, </a:t>
            </a:r>
            <a:r>
              <a:rPr lang="en-US" sz="1400" dirty="0" err="1" smtClean="0"/>
              <a:t>Vijayanarasimhan</a:t>
            </a:r>
            <a:r>
              <a:rPr lang="en-US" sz="1400" dirty="0" smtClean="0"/>
              <a:t> &amp; </a:t>
            </a:r>
            <a:r>
              <a:rPr lang="en-US" sz="1400" dirty="0" err="1" smtClean="0"/>
              <a:t>Grauman</a:t>
            </a:r>
            <a:r>
              <a:rPr lang="en-US" sz="1400" dirty="0" smtClean="0"/>
              <a:t>, NIPS 2010</a:t>
            </a:r>
            <a:endParaRPr lang="en-US" sz="1400" dirty="0" smtClean="0">
              <a:latin typeface="Comic Sans MS" pitchFamily="66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2523168"/>
            <a:ext cx="5029200" cy="3953832"/>
          </a:xfrm>
          <a:prstGeom prst="rect">
            <a:avLst/>
          </a:prstGeom>
        </p:spPr>
      </p:pic>
      <p:sp>
        <p:nvSpPr>
          <p:cNvPr id="39" name="Rectangle 3"/>
          <p:cNvSpPr txBox="1">
            <a:spLocks noChangeArrowheads="1"/>
          </p:cNvSpPr>
          <p:nvPr/>
        </p:nvSpPr>
        <p:spPr bwMode="auto">
          <a:xfrm>
            <a:off x="228600" y="2133600"/>
            <a:ext cx="8610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sz="2400" dirty="0" smtClean="0">
                <a:latin typeface="Comic Sans MS" pitchFamily="66" charset="0"/>
              </a:rPr>
              <a:t>Newsgroups dataset </a:t>
            </a:r>
            <a:r>
              <a:rPr lang="en-US" sz="1800" dirty="0" smtClean="0">
                <a:latin typeface="Comic Sans MS" pitchFamily="66" charset="0"/>
              </a:rPr>
              <a:t>(20.000  documents from 20 categories)</a:t>
            </a:r>
          </a:p>
        </p:txBody>
      </p:sp>
    </p:spTree>
    <p:extLst>
      <p:ext uri="{BB962C8B-B14F-4D97-AF65-F5344CB8AC3E}">
        <p14:creationId xmlns:p14="http://schemas.microsoft.com/office/powerpoint/2010/main" val="2165418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229600" cy="639763"/>
          </a:xfrm>
        </p:spPr>
        <p:txBody>
          <a:bodyPr/>
          <a:lstStyle/>
          <a:p>
            <a:pPr eaLnBrk="1" hangingPunct="1"/>
            <a:r>
              <a:rPr lang="en-US" sz="3200" dirty="0" smtClean="0"/>
              <a:t>Common Technique in Practice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90600"/>
            <a:ext cx="8229600" cy="912813"/>
          </a:xfrm>
          <a:noFill/>
        </p:spPr>
        <p:txBody>
          <a:bodyPr/>
          <a:lstStyle/>
          <a:p>
            <a:pPr marL="0" indent="0" eaLnBrk="1" hangingPunct="1">
              <a:buNone/>
            </a:pPr>
            <a:r>
              <a:rPr lang="en-US" sz="2400" dirty="0" smtClean="0">
                <a:solidFill>
                  <a:srgbClr val="0000CC"/>
                </a:solidFill>
                <a:latin typeface="Comic Sans MS" pitchFamily="66" charset="0"/>
              </a:rPr>
              <a:t>Active SVM</a:t>
            </a:r>
            <a:r>
              <a:rPr lang="en-US" sz="2400" dirty="0" smtClean="0">
                <a:latin typeface="Comic Sans MS" pitchFamily="66" charset="0"/>
              </a:rPr>
              <a:t> seems to be quite useful in practice.</a:t>
            </a:r>
          </a:p>
        </p:txBody>
      </p:sp>
      <p:sp>
        <p:nvSpPr>
          <p:cNvPr id="33" name="Rectangle 3"/>
          <p:cNvSpPr txBox="1">
            <a:spLocks noChangeArrowheads="1"/>
          </p:cNvSpPr>
          <p:nvPr/>
        </p:nvSpPr>
        <p:spPr bwMode="auto">
          <a:xfrm>
            <a:off x="228600" y="1524000"/>
            <a:ext cx="51054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sz="1400" dirty="0" smtClean="0">
                <a:latin typeface="Comic Sans MS" pitchFamily="66" charset="0"/>
              </a:rPr>
              <a:t>E.g., </a:t>
            </a:r>
            <a:r>
              <a:rPr lang="en-US" sz="1400" dirty="0" smtClean="0"/>
              <a:t>Jain, </a:t>
            </a:r>
            <a:r>
              <a:rPr lang="en-US" sz="1400" dirty="0" err="1" smtClean="0"/>
              <a:t>Vijayanarasimhan</a:t>
            </a:r>
            <a:r>
              <a:rPr lang="en-US" sz="1400" dirty="0" smtClean="0"/>
              <a:t> &amp; </a:t>
            </a:r>
            <a:r>
              <a:rPr lang="en-US" sz="1400" dirty="0" err="1" smtClean="0"/>
              <a:t>Grauman</a:t>
            </a:r>
            <a:r>
              <a:rPr lang="en-US" sz="1400" dirty="0" smtClean="0"/>
              <a:t>, NIPS 2010</a:t>
            </a:r>
            <a:endParaRPr lang="en-US" sz="1400" dirty="0" smtClean="0">
              <a:latin typeface="Comic Sans MS" pitchFamily="66" charset="0"/>
            </a:endParaRPr>
          </a:p>
        </p:txBody>
      </p:sp>
      <p:sp>
        <p:nvSpPr>
          <p:cNvPr id="39" name="Rectangle 3"/>
          <p:cNvSpPr txBox="1">
            <a:spLocks noChangeArrowheads="1"/>
          </p:cNvSpPr>
          <p:nvPr/>
        </p:nvSpPr>
        <p:spPr bwMode="auto">
          <a:xfrm>
            <a:off x="228600" y="1981200"/>
            <a:ext cx="8610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buFontTx/>
              <a:buNone/>
            </a:pPr>
            <a:r>
              <a:rPr lang="en-US" sz="2400" dirty="0" smtClean="0"/>
              <a:t>CIFAR-10 image dataset </a:t>
            </a:r>
            <a:r>
              <a:rPr lang="en-US" sz="1800" dirty="0" smtClean="0">
                <a:latin typeface="Comic Sans MS" pitchFamily="66" charset="0"/>
              </a:rPr>
              <a:t>(60.000  images from 10 categories)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515" y="2667000"/>
            <a:ext cx="4405285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605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229600" cy="685800"/>
          </a:xfrm>
        </p:spPr>
        <p:txBody>
          <a:bodyPr/>
          <a:lstStyle/>
          <a:p>
            <a:pPr eaLnBrk="1" hangingPunct="1"/>
            <a:r>
              <a:rPr lang="en-US" sz="3200" dirty="0">
                <a:latin typeface="Comic Sans MS" pitchFamily="66" charset="0"/>
              </a:rPr>
              <a:t>Active </a:t>
            </a:r>
            <a:r>
              <a:rPr lang="en-US" sz="3200" dirty="0" smtClean="0">
                <a:latin typeface="Comic Sans MS" pitchFamily="66" charset="0"/>
              </a:rPr>
              <a:t>SVM/</a:t>
            </a:r>
            <a:r>
              <a:rPr lang="en-US" sz="3200" dirty="0" smtClean="0"/>
              <a:t>Uncertainty Sampling</a:t>
            </a:r>
          </a:p>
        </p:txBody>
      </p:sp>
      <p:pic>
        <p:nvPicPr>
          <p:cNvPr id="1026" name="Picture 2" descr="C:\Users\ninamf\Downloads\fig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237" y="4076700"/>
            <a:ext cx="7700963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52400" y="762000"/>
            <a:ext cx="8229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marL="457200" indent="-457200" algn="l" eaLnBrk="1" hangingPunct="1">
              <a:buFont typeface="Arial" panose="020B0604020202020204" pitchFamily="34" charset="0"/>
              <a:buChar char="•"/>
            </a:pPr>
            <a:r>
              <a:rPr lang="en-US" sz="2400" dirty="0" smtClean="0"/>
              <a:t>Works sometimes….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52400" y="1447800"/>
            <a:ext cx="8229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marL="457200" indent="-457200" algn="l" eaLnBrk="1" hangingPunct="1">
              <a:buFont typeface="Arial" panose="020B0604020202020204" pitchFamily="34" charset="0"/>
              <a:buChar char="•"/>
            </a:pPr>
            <a:r>
              <a:rPr lang="en-US" sz="2400" b="1" dirty="0" smtClean="0"/>
              <a:t>However, we need to be very </a:t>
            </a:r>
            <a:r>
              <a:rPr lang="en-US" sz="2400" b="1" dirty="0" err="1" smtClean="0"/>
              <a:t>very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very</a:t>
            </a:r>
            <a:r>
              <a:rPr lang="en-US" sz="2400" b="1" dirty="0" smtClean="0"/>
              <a:t> careful!!!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685800" y="2057400"/>
            <a:ext cx="8229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marL="457200" indent="-457200" algn="l" eaLnBrk="1" hangingPunct="1">
              <a:buFont typeface="Arial" panose="020B0604020202020204" pitchFamily="34" charset="0"/>
              <a:buChar char="•"/>
            </a:pPr>
            <a:r>
              <a:rPr lang="en-US" sz="2200" dirty="0" smtClean="0"/>
              <a:t>Myopic, greedy technique can suffer from </a:t>
            </a:r>
            <a:r>
              <a:rPr lang="en-US" sz="2200" dirty="0" smtClean="0">
                <a:solidFill>
                  <a:srgbClr val="C00000"/>
                </a:solidFill>
              </a:rPr>
              <a:t>sampling bias</a:t>
            </a:r>
            <a:r>
              <a:rPr lang="en-US" sz="2200" dirty="0" smtClean="0"/>
              <a:t>.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685800" y="2895600"/>
            <a:ext cx="8229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marL="457200" indent="-457200" algn="l" eaLnBrk="1" hangingPunct="1">
              <a:buFont typeface="Arial" panose="020B0604020202020204" pitchFamily="34" charset="0"/>
              <a:buChar char="•"/>
            </a:pPr>
            <a:r>
              <a:rPr lang="en-US" sz="2200" dirty="0"/>
              <a:t>A bias created because of the querying </a:t>
            </a:r>
            <a:r>
              <a:rPr lang="en-US" sz="2200" dirty="0" smtClean="0"/>
              <a:t>strategy; </a:t>
            </a:r>
            <a:r>
              <a:rPr lang="en-US" sz="2000" dirty="0"/>
              <a:t>as time goes on the sample is less and less </a:t>
            </a:r>
            <a:r>
              <a:rPr lang="en-US" sz="2000" dirty="0" smtClean="0"/>
              <a:t>representative of the true data source.</a:t>
            </a:r>
          </a:p>
        </p:txBody>
      </p:sp>
      <p:sp>
        <p:nvSpPr>
          <p:cNvPr id="2" name="Rectangle 1"/>
          <p:cNvSpPr/>
          <p:nvPr/>
        </p:nvSpPr>
        <p:spPr>
          <a:xfrm>
            <a:off x="6930761" y="4038600"/>
            <a:ext cx="127791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[Dasgupta10]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0596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inamf\Downloads\fig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25" y="3505200"/>
            <a:ext cx="7700963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Oval 14"/>
          <p:cNvSpPr>
            <a:spLocks noChangeArrowheads="1"/>
          </p:cNvSpPr>
          <p:nvPr/>
        </p:nvSpPr>
        <p:spPr bwMode="auto">
          <a:xfrm>
            <a:off x="4267200" y="5257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Oval 14"/>
          <p:cNvSpPr>
            <a:spLocks noChangeArrowheads="1"/>
          </p:cNvSpPr>
          <p:nvPr/>
        </p:nvSpPr>
        <p:spPr bwMode="auto">
          <a:xfrm>
            <a:off x="4953000" y="5257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Oval 14"/>
          <p:cNvSpPr>
            <a:spLocks noChangeArrowheads="1"/>
          </p:cNvSpPr>
          <p:nvPr/>
        </p:nvSpPr>
        <p:spPr bwMode="auto">
          <a:xfrm>
            <a:off x="3200400" y="5257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Oval 14"/>
          <p:cNvSpPr>
            <a:spLocks noChangeArrowheads="1"/>
          </p:cNvSpPr>
          <p:nvPr/>
        </p:nvSpPr>
        <p:spPr bwMode="auto">
          <a:xfrm>
            <a:off x="2133600" y="5257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Oval 14"/>
          <p:cNvSpPr>
            <a:spLocks noChangeArrowheads="1"/>
          </p:cNvSpPr>
          <p:nvPr/>
        </p:nvSpPr>
        <p:spPr bwMode="auto">
          <a:xfrm>
            <a:off x="1905000" y="5257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Oval 14"/>
          <p:cNvSpPr>
            <a:spLocks noChangeArrowheads="1"/>
          </p:cNvSpPr>
          <p:nvPr/>
        </p:nvSpPr>
        <p:spPr bwMode="auto">
          <a:xfrm>
            <a:off x="1752600" y="5257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Oval 14"/>
          <p:cNvSpPr>
            <a:spLocks noChangeArrowheads="1"/>
          </p:cNvSpPr>
          <p:nvPr/>
        </p:nvSpPr>
        <p:spPr bwMode="auto">
          <a:xfrm>
            <a:off x="1981200" y="5257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Oval 14"/>
          <p:cNvSpPr>
            <a:spLocks noChangeArrowheads="1"/>
          </p:cNvSpPr>
          <p:nvPr/>
        </p:nvSpPr>
        <p:spPr bwMode="auto">
          <a:xfrm>
            <a:off x="2286000" y="5257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Oval 14"/>
          <p:cNvSpPr>
            <a:spLocks noChangeArrowheads="1"/>
          </p:cNvSpPr>
          <p:nvPr/>
        </p:nvSpPr>
        <p:spPr bwMode="auto">
          <a:xfrm>
            <a:off x="1600200" y="5257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Oval 14"/>
          <p:cNvSpPr>
            <a:spLocks noChangeArrowheads="1"/>
          </p:cNvSpPr>
          <p:nvPr/>
        </p:nvSpPr>
        <p:spPr bwMode="auto">
          <a:xfrm>
            <a:off x="2971800" y="5257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" name="Oval 14"/>
          <p:cNvSpPr>
            <a:spLocks noChangeArrowheads="1"/>
          </p:cNvSpPr>
          <p:nvPr/>
        </p:nvSpPr>
        <p:spPr bwMode="auto">
          <a:xfrm>
            <a:off x="3352800" y="5257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Oval 14"/>
          <p:cNvSpPr>
            <a:spLocks noChangeArrowheads="1"/>
          </p:cNvSpPr>
          <p:nvPr/>
        </p:nvSpPr>
        <p:spPr bwMode="auto">
          <a:xfrm>
            <a:off x="4038600" y="5257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Oval 14"/>
          <p:cNvSpPr>
            <a:spLocks noChangeArrowheads="1"/>
          </p:cNvSpPr>
          <p:nvPr/>
        </p:nvSpPr>
        <p:spPr bwMode="auto">
          <a:xfrm>
            <a:off x="4724400" y="5257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Oval 14"/>
          <p:cNvSpPr>
            <a:spLocks noChangeArrowheads="1"/>
          </p:cNvSpPr>
          <p:nvPr/>
        </p:nvSpPr>
        <p:spPr bwMode="auto">
          <a:xfrm>
            <a:off x="6629400" y="5257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" name="Oval 14"/>
          <p:cNvSpPr>
            <a:spLocks noChangeArrowheads="1"/>
          </p:cNvSpPr>
          <p:nvPr/>
        </p:nvSpPr>
        <p:spPr bwMode="auto">
          <a:xfrm>
            <a:off x="6781800" y="5257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" name="Oval 14"/>
          <p:cNvSpPr>
            <a:spLocks noChangeArrowheads="1"/>
          </p:cNvSpPr>
          <p:nvPr/>
        </p:nvSpPr>
        <p:spPr bwMode="auto">
          <a:xfrm>
            <a:off x="6934200" y="5257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" name="Oval 14"/>
          <p:cNvSpPr>
            <a:spLocks noChangeArrowheads="1"/>
          </p:cNvSpPr>
          <p:nvPr/>
        </p:nvSpPr>
        <p:spPr bwMode="auto">
          <a:xfrm>
            <a:off x="7086600" y="5257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" name="Oval 14"/>
          <p:cNvSpPr>
            <a:spLocks noChangeArrowheads="1"/>
          </p:cNvSpPr>
          <p:nvPr/>
        </p:nvSpPr>
        <p:spPr bwMode="auto">
          <a:xfrm>
            <a:off x="7239000" y="5257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Oval 14"/>
          <p:cNvSpPr>
            <a:spLocks noChangeArrowheads="1"/>
          </p:cNvSpPr>
          <p:nvPr/>
        </p:nvSpPr>
        <p:spPr bwMode="auto">
          <a:xfrm>
            <a:off x="7162800" y="5257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" name="Oval 14"/>
          <p:cNvSpPr>
            <a:spLocks noChangeArrowheads="1"/>
          </p:cNvSpPr>
          <p:nvPr/>
        </p:nvSpPr>
        <p:spPr bwMode="auto">
          <a:xfrm>
            <a:off x="6934200" y="5257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7" name="Oval 14"/>
          <p:cNvSpPr>
            <a:spLocks noChangeArrowheads="1"/>
          </p:cNvSpPr>
          <p:nvPr/>
        </p:nvSpPr>
        <p:spPr bwMode="auto">
          <a:xfrm>
            <a:off x="6858000" y="5257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Oval 14"/>
          <p:cNvSpPr>
            <a:spLocks noChangeArrowheads="1"/>
          </p:cNvSpPr>
          <p:nvPr/>
        </p:nvSpPr>
        <p:spPr bwMode="auto">
          <a:xfrm>
            <a:off x="1752600" y="5257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Oval 14"/>
          <p:cNvSpPr>
            <a:spLocks noChangeArrowheads="1"/>
          </p:cNvSpPr>
          <p:nvPr/>
        </p:nvSpPr>
        <p:spPr bwMode="auto">
          <a:xfrm>
            <a:off x="1676400" y="5257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Oval 14"/>
          <p:cNvSpPr>
            <a:spLocks noChangeArrowheads="1"/>
          </p:cNvSpPr>
          <p:nvPr/>
        </p:nvSpPr>
        <p:spPr bwMode="auto">
          <a:xfrm>
            <a:off x="1828800" y="5257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Oval 14"/>
          <p:cNvSpPr>
            <a:spLocks noChangeArrowheads="1"/>
          </p:cNvSpPr>
          <p:nvPr/>
        </p:nvSpPr>
        <p:spPr bwMode="auto">
          <a:xfrm>
            <a:off x="1676400" y="5257800"/>
            <a:ext cx="152400" cy="1524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Oval 14"/>
          <p:cNvSpPr>
            <a:spLocks noChangeArrowheads="1"/>
          </p:cNvSpPr>
          <p:nvPr/>
        </p:nvSpPr>
        <p:spPr bwMode="auto">
          <a:xfrm>
            <a:off x="6781800" y="52578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51" name="Straight Connector 50"/>
          <p:cNvCxnSpPr/>
          <p:nvPr/>
        </p:nvCxnSpPr>
        <p:spPr bwMode="auto">
          <a:xfrm>
            <a:off x="4191000" y="3124200"/>
            <a:ext cx="0" cy="3276600"/>
          </a:xfrm>
          <a:prstGeom prst="line">
            <a:avLst/>
          </a:prstGeom>
          <a:noFill/>
          <a:ln w="38100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3" name="Oval 14"/>
          <p:cNvSpPr>
            <a:spLocks noChangeArrowheads="1"/>
          </p:cNvSpPr>
          <p:nvPr/>
        </p:nvSpPr>
        <p:spPr bwMode="auto">
          <a:xfrm>
            <a:off x="4038600" y="5257800"/>
            <a:ext cx="152400" cy="1524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54" name="Straight Connector 53"/>
          <p:cNvCxnSpPr/>
          <p:nvPr/>
        </p:nvCxnSpPr>
        <p:spPr bwMode="auto">
          <a:xfrm>
            <a:off x="5562600" y="3124200"/>
            <a:ext cx="0" cy="3276600"/>
          </a:xfrm>
          <a:prstGeom prst="line">
            <a:avLst/>
          </a:prstGeom>
          <a:noFill/>
          <a:ln w="38100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5" name="Oval 14"/>
          <p:cNvSpPr>
            <a:spLocks noChangeArrowheads="1"/>
          </p:cNvSpPr>
          <p:nvPr/>
        </p:nvSpPr>
        <p:spPr bwMode="auto">
          <a:xfrm>
            <a:off x="4940300" y="52578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56" name="Straight Connector 55"/>
          <p:cNvCxnSpPr/>
          <p:nvPr/>
        </p:nvCxnSpPr>
        <p:spPr bwMode="auto">
          <a:xfrm>
            <a:off x="4572000" y="3124200"/>
            <a:ext cx="0" cy="3276600"/>
          </a:xfrm>
          <a:prstGeom prst="line">
            <a:avLst/>
          </a:prstGeom>
          <a:noFill/>
          <a:ln w="38100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7" name="Oval 14"/>
          <p:cNvSpPr>
            <a:spLocks noChangeArrowheads="1"/>
          </p:cNvSpPr>
          <p:nvPr/>
        </p:nvSpPr>
        <p:spPr bwMode="auto">
          <a:xfrm>
            <a:off x="4724400" y="52578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58" name="Straight Connector 57"/>
          <p:cNvCxnSpPr/>
          <p:nvPr/>
        </p:nvCxnSpPr>
        <p:spPr bwMode="auto">
          <a:xfrm>
            <a:off x="4419600" y="3124200"/>
            <a:ext cx="0" cy="3276600"/>
          </a:xfrm>
          <a:prstGeom prst="line">
            <a:avLst/>
          </a:prstGeom>
          <a:noFill/>
          <a:ln w="38100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9" name="Oval 14"/>
          <p:cNvSpPr>
            <a:spLocks noChangeArrowheads="1"/>
          </p:cNvSpPr>
          <p:nvPr/>
        </p:nvSpPr>
        <p:spPr bwMode="auto">
          <a:xfrm>
            <a:off x="4267200" y="5257800"/>
            <a:ext cx="152400" cy="1524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60" name="Straight Connector 59"/>
          <p:cNvCxnSpPr/>
          <p:nvPr/>
        </p:nvCxnSpPr>
        <p:spPr bwMode="auto">
          <a:xfrm>
            <a:off x="4572000" y="3124200"/>
            <a:ext cx="0" cy="3276600"/>
          </a:xfrm>
          <a:prstGeom prst="line">
            <a:avLst/>
          </a:prstGeom>
          <a:noFill/>
          <a:ln w="38100" cap="flat" cmpd="sng" algn="ctr">
            <a:solidFill>
              <a:srgbClr val="003366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229600" cy="685800"/>
          </a:xfrm>
        </p:spPr>
        <p:txBody>
          <a:bodyPr/>
          <a:lstStyle/>
          <a:p>
            <a:pPr eaLnBrk="1" hangingPunct="1"/>
            <a:r>
              <a:rPr lang="en-US" sz="3200" dirty="0">
                <a:latin typeface="Comic Sans MS" pitchFamily="66" charset="0"/>
              </a:rPr>
              <a:t>Active </a:t>
            </a:r>
            <a:r>
              <a:rPr lang="en-US" sz="3200" dirty="0" smtClean="0">
                <a:latin typeface="Comic Sans MS" pitchFamily="66" charset="0"/>
              </a:rPr>
              <a:t>SVM/</a:t>
            </a:r>
            <a:r>
              <a:rPr lang="en-US" sz="3200" dirty="0" smtClean="0"/>
              <a:t>Uncertainty Sampling</a:t>
            </a:r>
          </a:p>
        </p:txBody>
      </p:sp>
      <p:sp>
        <p:nvSpPr>
          <p:cNvPr id="61" name="Rectangle 2"/>
          <p:cNvSpPr txBox="1">
            <a:spLocks noChangeArrowheads="1"/>
          </p:cNvSpPr>
          <p:nvPr/>
        </p:nvSpPr>
        <p:spPr bwMode="auto">
          <a:xfrm>
            <a:off x="152400" y="762000"/>
            <a:ext cx="8229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marL="457200" indent="-457200" algn="l" eaLnBrk="1" hangingPunct="1">
              <a:buFont typeface="Arial" panose="020B0604020202020204" pitchFamily="34" charset="0"/>
              <a:buChar char="•"/>
            </a:pPr>
            <a:r>
              <a:rPr lang="en-US" sz="2400" dirty="0" smtClean="0"/>
              <a:t>Works sometimes….</a:t>
            </a:r>
          </a:p>
        </p:txBody>
      </p:sp>
      <p:sp>
        <p:nvSpPr>
          <p:cNvPr id="62" name="Rectangle 2"/>
          <p:cNvSpPr txBox="1">
            <a:spLocks noChangeArrowheads="1"/>
          </p:cNvSpPr>
          <p:nvPr/>
        </p:nvSpPr>
        <p:spPr bwMode="auto">
          <a:xfrm>
            <a:off x="152400" y="1447800"/>
            <a:ext cx="8229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marL="457200" indent="-457200" algn="l" eaLnBrk="1" hangingPunct="1">
              <a:buFont typeface="Arial" panose="020B0604020202020204" pitchFamily="34" charset="0"/>
              <a:buChar char="•"/>
            </a:pPr>
            <a:r>
              <a:rPr lang="en-US" sz="2400" b="1" dirty="0" smtClean="0"/>
              <a:t>However, we need to be very </a:t>
            </a:r>
            <a:r>
              <a:rPr lang="en-US" sz="2400" b="1" dirty="0" err="1" smtClean="0"/>
              <a:t>very</a:t>
            </a:r>
            <a:r>
              <a:rPr lang="en-US" sz="2400" b="1" dirty="0" smtClean="0"/>
              <a:t> careful!!!</a:t>
            </a:r>
          </a:p>
        </p:txBody>
      </p:sp>
    </p:spTree>
    <p:extLst>
      <p:ext uri="{BB962C8B-B14F-4D97-AF65-F5344CB8AC3E}">
        <p14:creationId xmlns:p14="http://schemas.microsoft.com/office/powerpoint/2010/main" val="901945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6" grpId="0" animBg="1"/>
      <p:bldP spid="53" grpId="0" animBg="1"/>
      <p:bldP spid="55" grpId="0" animBg="1"/>
      <p:bldP spid="57" grpId="0" animBg="1"/>
      <p:bldP spid="5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229600" cy="685800"/>
          </a:xfrm>
        </p:spPr>
        <p:txBody>
          <a:bodyPr/>
          <a:lstStyle/>
          <a:p>
            <a:pPr eaLnBrk="1" hangingPunct="1"/>
            <a:r>
              <a:rPr lang="en-US" sz="3200" dirty="0">
                <a:latin typeface="Comic Sans MS" pitchFamily="66" charset="0"/>
              </a:rPr>
              <a:t>Active </a:t>
            </a:r>
            <a:r>
              <a:rPr lang="en-US" sz="3200" dirty="0" smtClean="0">
                <a:latin typeface="Comic Sans MS" pitchFamily="66" charset="0"/>
              </a:rPr>
              <a:t>SVM/</a:t>
            </a:r>
            <a:r>
              <a:rPr lang="en-US" sz="3200" dirty="0" smtClean="0"/>
              <a:t>Uncertainty Sampling</a:t>
            </a:r>
          </a:p>
        </p:txBody>
      </p:sp>
      <p:pic>
        <p:nvPicPr>
          <p:cNvPr id="1026" name="Picture 2" descr="C:\Users\ninamf\Downloads\fig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25" y="4838700"/>
            <a:ext cx="7700963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52400" y="762000"/>
            <a:ext cx="8229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marL="457200" indent="-457200" algn="l" eaLnBrk="1" hangingPunct="1">
              <a:buFont typeface="Arial" panose="020B0604020202020204" pitchFamily="34" charset="0"/>
              <a:buChar char="•"/>
            </a:pPr>
            <a:r>
              <a:rPr lang="en-US" sz="2400" dirty="0" smtClean="0"/>
              <a:t>Works sometimes….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52400" y="1219200"/>
            <a:ext cx="8229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marL="457200" indent="-457200" algn="l" eaLnBrk="1" hangingPunct="1">
              <a:buFont typeface="Arial" panose="020B0604020202020204" pitchFamily="34" charset="0"/>
              <a:buChar char="•"/>
            </a:pPr>
            <a:r>
              <a:rPr lang="en-US" sz="2400" b="1" dirty="0" smtClean="0"/>
              <a:t>However, we need to be very </a:t>
            </a:r>
            <a:r>
              <a:rPr lang="en-US" sz="2400" b="1" dirty="0" err="1" smtClean="0"/>
              <a:t>very</a:t>
            </a:r>
            <a:r>
              <a:rPr lang="en-US" sz="2400" b="1" dirty="0" smtClean="0"/>
              <a:t> careful!!!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685800" y="1676400"/>
            <a:ext cx="8229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marL="457200" indent="-457200" algn="l" eaLnBrk="1" hangingPunct="1">
              <a:buFont typeface="Arial" panose="020B0604020202020204" pitchFamily="34" charset="0"/>
              <a:buChar char="•"/>
            </a:pPr>
            <a:r>
              <a:rPr lang="en-US" sz="2000" dirty="0" smtClean="0"/>
              <a:t>Myopic, greedy technique can suffer from </a:t>
            </a:r>
            <a:r>
              <a:rPr lang="en-US" sz="2000" dirty="0" smtClean="0">
                <a:solidFill>
                  <a:srgbClr val="C00000"/>
                </a:solidFill>
              </a:rPr>
              <a:t>sampling bias</a:t>
            </a:r>
            <a:r>
              <a:rPr lang="en-US" sz="2000" dirty="0" smtClean="0"/>
              <a:t>.</a:t>
            </a: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685800" y="2286000"/>
            <a:ext cx="8229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marL="457200" indent="-457200" algn="l" eaLnBrk="1" hangingPunct="1">
              <a:buFont typeface="Arial" panose="020B0604020202020204" pitchFamily="34" charset="0"/>
              <a:buChar char="•"/>
            </a:pPr>
            <a:r>
              <a:rPr lang="en-US" sz="2000" dirty="0"/>
              <a:t>B</a:t>
            </a:r>
            <a:r>
              <a:rPr lang="en-US" sz="2000" dirty="0" smtClean="0"/>
              <a:t>ias </a:t>
            </a:r>
            <a:r>
              <a:rPr lang="en-US" sz="2000" dirty="0"/>
              <a:t>created because of the querying </a:t>
            </a:r>
            <a:r>
              <a:rPr lang="en-US" sz="2000" dirty="0" smtClean="0"/>
              <a:t>strategy; </a:t>
            </a:r>
            <a:r>
              <a:rPr lang="en-US" sz="2000" dirty="0"/>
              <a:t>as time goes on the sample is less and less </a:t>
            </a:r>
            <a:r>
              <a:rPr lang="en-US" sz="2000" dirty="0" smtClean="0"/>
              <a:t>representative of the true source.</a:t>
            </a: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76200" y="3733800"/>
            <a:ext cx="86106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marL="457200" indent="-457200" algn="l" eaLnBrk="1" hangingPunct="1">
              <a:buFont typeface="Arial" panose="020B0604020202020204" pitchFamily="34" charset="0"/>
              <a:buChar char="•"/>
            </a:pPr>
            <a:r>
              <a:rPr lang="en-US" sz="2200" b="1" dirty="0" smtClean="0"/>
              <a:t>Main tension</a:t>
            </a:r>
            <a:r>
              <a:rPr lang="en-US" sz="2200" dirty="0" smtClean="0"/>
              <a:t>: want </a:t>
            </a:r>
            <a:r>
              <a:rPr lang="en-US" sz="2200" dirty="0"/>
              <a:t>to choose informative points, but </a:t>
            </a:r>
            <a:r>
              <a:rPr lang="en-US" sz="2200" dirty="0" smtClean="0"/>
              <a:t>also </a:t>
            </a:r>
            <a:r>
              <a:rPr lang="en-US" sz="2200" dirty="0"/>
              <a:t>want </a:t>
            </a:r>
            <a:r>
              <a:rPr lang="en-US" sz="2200" dirty="0" smtClean="0"/>
              <a:t>to guarantee that the classifier we output does  </a:t>
            </a:r>
            <a:r>
              <a:rPr lang="en-US" sz="2200" dirty="0"/>
              <a:t>well on true random examples from the underlying </a:t>
            </a:r>
            <a:r>
              <a:rPr lang="en-US" sz="2200" dirty="0" smtClean="0"/>
              <a:t>distribution.</a:t>
            </a: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685800" y="2971800"/>
            <a:ext cx="8229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marL="457200" indent="-457200" algn="l" eaLnBrk="1" hangingPunct="1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CC00CC"/>
                </a:solidFill>
              </a:rPr>
              <a:t>Observed in practice too!!!!</a:t>
            </a:r>
          </a:p>
        </p:txBody>
      </p:sp>
      <p:pic>
        <p:nvPicPr>
          <p:cNvPr id="13" name="Picture 49" descr="MCj04344070000[1]"/>
          <p:cNvPicPr>
            <a:picLocks noChangeAspect="1" noChangeArrowheads="1"/>
          </p:cNvPicPr>
          <p:nvPr/>
        </p:nvPicPr>
        <p:blipFill>
          <a:blip r:embed="rId3" cstate="print">
            <a:lum bright="-14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600" y="2895600"/>
            <a:ext cx="812800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49" descr="MCj04344070000[1]"/>
          <p:cNvPicPr>
            <a:picLocks noChangeAspect="1" noChangeArrowheads="1"/>
          </p:cNvPicPr>
          <p:nvPr/>
        </p:nvPicPr>
        <p:blipFill>
          <a:blip r:embed="rId3" cstate="print">
            <a:lum bright="-14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895600"/>
            <a:ext cx="812800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9" descr="MCj04344070000[1]"/>
          <p:cNvPicPr>
            <a:picLocks noChangeAspect="1" noChangeArrowheads="1"/>
          </p:cNvPicPr>
          <p:nvPr/>
        </p:nvPicPr>
        <p:blipFill>
          <a:blip r:embed="rId3" cstate="print">
            <a:lum bright="-14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7200" y="2895600"/>
            <a:ext cx="812800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8877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371600"/>
            <a:ext cx="8229600" cy="639763"/>
          </a:xfrm>
        </p:spPr>
        <p:txBody>
          <a:bodyPr/>
          <a:lstStyle/>
          <a:p>
            <a:pPr eaLnBrk="1" hangingPunct="1"/>
            <a:r>
              <a:rPr lang="en-US" sz="4000" dirty="0" smtClean="0"/>
              <a:t>Safe Active Learning Schemes</a:t>
            </a: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381000" y="2286000"/>
            <a:ext cx="8229600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eaLnBrk="1" hangingPunct="1"/>
            <a:r>
              <a:rPr lang="en-US" sz="3200" dirty="0" smtClean="0"/>
              <a:t>Disagreement Based Active Learning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228600" y="2941637"/>
            <a:ext cx="8229600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eaLnBrk="1" hangingPunct="1"/>
            <a:r>
              <a:rPr lang="en-US" sz="3200" dirty="0" smtClean="0"/>
              <a:t>Hypothesis Space Search</a:t>
            </a:r>
          </a:p>
        </p:txBody>
      </p:sp>
      <p:sp>
        <p:nvSpPr>
          <p:cNvPr id="2" name="Rectangle 1"/>
          <p:cNvSpPr/>
          <p:nvPr/>
        </p:nvSpPr>
        <p:spPr>
          <a:xfrm>
            <a:off x="1455624" y="4122277"/>
            <a:ext cx="87556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[CAL92]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359361" y="4114800"/>
            <a:ext cx="917239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/>
            <a:r>
              <a:rPr lang="en-US" sz="1400" dirty="0" smtClean="0"/>
              <a:t>[BBL06</a:t>
            </a:r>
            <a:r>
              <a:rPr lang="en-US" sz="1400" dirty="0"/>
              <a:t>] </a:t>
            </a: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1066800" y="4492625"/>
            <a:ext cx="81661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en-US" sz="1400" dirty="0"/>
              <a:t> [Hanneke’07, DHM’07, Wang’09 , Fridman’09, Kolt10, BHW’08, BHLZ’10, H’10, Ailon’12, …]</a:t>
            </a:r>
          </a:p>
        </p:txBody>
      </p:sp>
    </p:spTree>
    <p:extLst>
      <p:ext uri="{BB962C8B-B14F-4D97-AF65-F5344CB8AC3E}">
        <p14:creationId xmlns:p14="http://schemas.microsoft.com/office/powerpoint/2010/main" val="3684020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"/>
          <p:cNvSpPr>
            <a:spLocks noChangeArrowheads="1"/>
          </p:cNvSpPr>
          <p:nvPr/>
        </p:nvSpPr>
        <p:spPr bwMode="auto">
          <a:xfrm>
            <a:off x="192722" y="1726793"/>
            <a:ext cx="8362316" cy="1992979"/>
          </a:xfrm>
          <a:prstGeom prst="rect">
            <a:avLst/>
          </a:prstGeom>
          <a:solidFill>
            <a:srgbClr val="D5D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300">
              <a:latin typeface="Comic Sans MS" pitchFamily="66" charset="0"/>
            </a:endParaRPr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229600" cy="533400"/>
          </a:xfrm>
        </p:spPr>
        <p:txBody>
          <a:bodyPr/>
          <a:lstStyle/>
          <a:p>
            <a:pPr eaLnBrk="1" hangingPunct="1"/>
            <a:r>
              <a:rPr lang="en-US" sz="3600" dirty="0" smtClean="0"/>
              <a:t>Version Spaces</a:t>
            </a:r>
            <a:endParaRPr lang="en-US" sz="3600" baseline="30000" dirty="0" smtClean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 Box 10"/>
              <p:cNvSpPr txBox="1">
                <a:spLocks noChangeArrowheads="1"/>
              </p:cNvSpPr>
              <p:nvPr/>
            </p:nvSpPr>
            <p:spPr bwMode="auto">
              <a:xfrm>
                <a:off x="381000" y="3150513"/>
                <a:ext cx="7734300" cy="4308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l" eaLnBrk="1" hangingPunct="1"/>
                <a:r>
                  <a:rPr lang="en-US" b="0" dirty="0" smtClean="0">
                    <a:cs typeface="Arial" charset="0"/>
                  </a:rPr>
                  <a:t>I.e.,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dirty="0" smtClean="0">
                        <a:solidFill>
                          <a:srgbClr val="0000CC"/>
                        </a:solidFill>
                        <a:latin typeface="Cambria Math"/>
                        <a:cs typeface="Arial" charset="0"/>
                      </a:rPr>
                      <m:t>h</m:t>
                    </m:r>
                    <m:r>
                      <a:rPr lang="en-US" b="0" i="0" dirty="0" smtClean="0">
                        <a:solidFill>
                          <a:srgbClr val="0000CC"/>
                        </a:solidFill>
                        <a:latin typeface="Cambria Math"/>
                        <a:cs typeface="Arial" charset="0"/>
                      </a:rPr>
                      <m:t>∈ </m:t>
                    </m:r>
                    <m:r>
                      <m:rPr>
                        <m:sty m:val="p"/>
                      </m:rPr>
                      <a:rPr lang="en-US" b="0" i="0" dirty="0" smtClean="0">
                        <a:solidFill>
                          <a:srgbClr val="0000CC"/>
                        </a:solidFill>
                        <a:latin typeface="Cambria Math"/>
                        <a:cs typeface="Arial" charset="0"/>
                      </a:rPr>
                      <m:t>VS</m:t>
                    </m:r>
                    <m:r>
                      <a:rPr lang="en-US" b="0" i="0" dirty="0" smtClean="0">
                        <a:solidFill>
                          <a:srgbClr val="0000CC"/>
                        </a:solidFill>
                        <a:latin typeface="Cambria Math"/>
                        <a:cs typeface="Arial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b="0" i="0" dirty="0" smtClean="0">
                        <a:solidFill>
                          <a:srgbClr val="0000CC"/>
                        </a:solidFill>
                        <a:latin typeface="Cambria Math"/>
                        <a:cs typeface="Arial" charset="0"/>
                      </a:rPr>
                      <m:t>H</m:t>
                    </m:r>
                    <m:r>
                      <a:rPr lang="en-US" b="0" i="0" dirty="0" smtClean="0">
                        <a:solidFill>
                          <a:srgbClr val="0000CC"/>
                        </a:solidFill>
                        <a:latin typeface="Cambria Math"/>
                        <a:cs typeface="Arial" charset="0"/>
                      </a:rPr>
                      <m:t>)</m:t>
                    </m:r>
                  </m:oMath>
                </a14:m>
                <a:r>
                  <a:rPr lang="en-US" b="0" dirty="0" smtClean="0">
                    <a:cs typeface="Arial" charset="0"/>
                  </a:rPr>
                  <a:t> </a:t>
                </a:r>
                <a:r>
                  <a:rPr lang="en-US" b="0" dirty="0" err="1" smtClean="0">
                    <a:cs typeface="Arial" charset="0"/>
                  </a:rPr>
                  <a:t>iff</a:t>
                </a:r>
                <a:r>
                  <a:rPr lang="en-US" b="0" dirty="0" smtClean="0">
                    <a:cs typeface="Arial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h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0000CC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x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solidFill>
                                      <a:srgbClr val="0000CC"/>
                                    </a:solidFill>
                                    <a:latin typeface="Cambria Math"/>
                                  </a:rPr>
                                  <m:t>i</m:t>
                                </m:r>
                              </m:sub>
                            </m:sSub>
                          </m:e>
                        </m:d>
                        <m:r>
                          <a:rPr lang="en-US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en-US" b="0" i="0">
                            <a:solidFill>
                              <a:srgbClr val="0000CC"/>
                            </a:solidFill>
                            <a:latin typeface="Cambria Math"/>
                          </a:rPr>
                          <m:t>c</m:t>
                        </m:r>
                      </m:e>
                      <m:sup>
                        <m:r>
                          <a:rPr lang="en-US" b="0" i="0">
                            <a:solidFill>
                              <a:srgbClr val="0000CC"/>
                            </a:solidFill>
                            <a:latin typeface="Cambria Math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en-US" b="0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x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b="0" i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i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b="0" dirty="0" smtClean="0">
                    <a:cs typeface="Arial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0" dirty="0" smtClean="0">
                        <a:solidFill>
                          <a:srgbClr val="0000CC"/>
                        </a:solidFill>
                        <a:latin typeface="Cambria Math"/>
                        <a:cs typeface="Arial" charset="0"/>
                      </a:rPr>
                      <m:t>∀</m:t>
                    </m:r>
                    <m:r>
                      <m:rPr>
                        <m:sty m:val="p"/>
                      </m:rPr>
                      <a:rPr lang="en-US" b="0" i="0" dirty="0" smtClean="0">
                        <a:solidFill>
                          <a:srgbClr val="0000CC"/>
                        </a:solidFill>
                        <a:latin typeface="Cambria Math"/>
                        <a:cs typeface="Arial" charset="0"/>
                      </a:rPr>
                      <m:t>i</m:t>
                    </m:r>
                    <m:r>
                      <a:rPr lang="en-US" b="0" i="0" dirty="0" smtClean="0">
                        <a:solidFill>
                          <a:srgbClr val="0000CC"/>
                        </a:solidFill>
                        <a:latin typeface="Cambria Math"/>
                        <a:cs typeface="Arial" charset="0"/>
                      </a:rPr>
                      <m:t>∈{1, …,</m:t>
                    </m:r>
                    <m:sSub>
                      <m:sSubPr>
                        <m:ctrlPr>
                          <a:rPr lang="en-US" b="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dirty="0" smtClean="0">
                            <a:solidFill>
                              <a:srgbClr val="0000CC"/>
                            </a:solidFill>
                            <a:latin typeface="Cambria Math"/>
                            <a:cs typeface="Arial" charset="0"/>
                          </a:rPr>
                          <m:t>m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dirty="0" smtClean="0">
                            <a:solidFill>
                              <a:srgbClr val="0000CC"/>
                            </a:solidFill>
                            <a:latin typeface="Cambria Math"/>
                            <a:cs typeface="Arial" charset="0"/>
                          </a:rPr>
                          <m:t>l</m:t>
                        </m:r>
                      </m:sub>
                    </m:sSub>
                    <m:r>
                      <a:rPr lang="en-US" b="0" i="0" dirty="0" smtClean="0">
                        <a:solidFill>
                          <a:srgbClr val="0000CC"/>
                        </a:solidFill>
                        <a:latin typeface="Cambria Math"/>
                        <a:cs typeface="Arial" charset="0"/>
                      </a:rPr>
                      <m:t>}</m:t>
                    </m:r>
                  </m:oMath>
                </a14:m>
                <a:r>
                  <a:rPr lang="en-US" b="0" dirty="0" smtClean="0">
                    <a:cs typeface="Arial" charset="0"/>
                  </a:rPr>
                  <a:t>.</a:t>
                </a:r>
                <a:endParaRPr lang="en-US" b="0" dirty="0">
                  <a:cs typeface="Arial" charset="0"/>
                </a:endParaRPr>
              </a:p>
            </p:txBody>
          </p:sp>
        </mc:Choice>
        <mc:Fallback xmlns="">
          <p:sp>
            <p:nvSpPr>
              <p:cNvPr id="27" name="Text 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3150513"/>
                <a:ext cx="7734300" cy="430887"/>
              </a:xfrm>
              <a:prstGeom prst="rect">
                <a:avLst/>
              </a:prstGeom>
              <a:blipFill rotWithShape="1">
                <a:blip r:embed="rId2"/>
                <a:stretch>
                  <a:fillRect l="-1025" t="-8451" b="-2676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3"/>
              <p:cNvSpPr txBox="1">
                <a:spLocks noChangeArrowheads="1"/>
              </p:cNvSpPr>
              <p:nvPr/>
            </p:nvSpPr>
            <p:spPr bwMode="auto">
              <a:xfrm>
                <a:off x="152400" y="762000"/>
                <a:ext cx="876300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eaLnBrk="1" hangingPunct="1">
                  <a:lnSpc>
                    <a:spcPct val="95000"/>
                  </a:lnSpc>
                  <a:buClrTx/>
                </a:pPr>
                <a:r>
                  <a:rPr lang="en-US" altLang="en-US" sz="2200" dirty="0" smtClean="0">
                    <a:solidFill>
                      <a:srgbClr val="0000CC"/>
                    </a:solidFill>
                    <a:latin typeface="Comic Sans MS" pitchFamily="66" charset="0"/>
                  </a:rPr>
                  <a:t>X</a:t>
                </a:r>
                <a:r>
                  <a:rPr lang="en-US" altLang="en-US" sz="2200" dirty="0" smtClean="0">
                    <a:latin typeface="Comic Sans MS" pitchFamily="66" charset="0"/>
                  </a:rPr>
                  <a:t> – feature/instance space; distr. </a:t>
                </a:r>
                <a:r>
                  <a:rPr lang="en-US" altLang="en-US" sz="2200" dirty="0" smtClean="0">
                    <a:solidFill>
                      <a:srgbClr val="0000CC"/>
                    </a:solidFill>
                    <a:latin typeface="Comic Sans MS" pitchFamily="66" charset="0"/>
                  </a:rPr>
                  <a:t>D </a:t>
                </a:r>
                <a:r>
                  <a:rPr lang="en-US" altLang="en-US" sz="2200" dirty="0" smtClean="0">
                    <a:latin typeface="Comic Sans MS" pitchFamily="66" charset="0"/>
                  </a:rPr>
                  <a:t>over </a:t>
                </a:r>
                <a:r>
                  <a:rPr lang="en-US" altLang="en-US" sz="2200" dirty="0" smtClean="0">
                    <a:solidFill>
                      <a:srgbClr val="0000CC"/>
                    </a:solidFill>
                    <a:latin typeface="Comic Sans MS" pitchFamily="66" charset="0"/>
                  </a:rPr>
                  <a:t>X</a:t>
                </a:r>
                <a:r>
                  <a:rPr lang="en-US" altLang="en-US" sz="1800" dirty="0" smtClean="0">
                    <a:latin typeface="Comic Sans MS" pitchFamily="66" charset="0"/>
                  </a:rPr>
                  <a:t>;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en-US" sz="2200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en-US" sz="2200" i="1">
                            <a:solidFill>
                              <a:srgbClr val="0000CC"/>
                            </a:solidFill>
                            <a:latin typeface="Cambria Math"/>
                          </a:rPr>
                          <m:t>𝑐</m:t>
                        </m:r>
                      </m:e>
                      <m:sup>
                        <m:r>
                          <a:rPr lang="en-US" altLang="en-US" sz="2200" i="1">
                            <a:solidFill>
                              <a:srgbClr val="0000CC"/>
                            </a:solidFill>
                            <a:latin typeface="Cambria Math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altLang="en-US" sz="2200" dirty="0" smtClean="0">
                    <a:solidFill>
                      <a:srgbClr val="0000CC"/>
                    </a:solidFill>
                    <a:latin typeface="Comic Sans MS" pitchFamily="66" charset="0"/>
                  </a:rPr>
                  <a:t> </a:t>
                </a:r>
                <a:r>
                  <a:rPr lang="en-US" altLang="en-US" sz="2200" dirty="0" smtClean="0">
                    <a:latin typeface="Comic Sans MS" pitchFamily="66" charset="0"/>
                  </a:rPr>
                  <a:t>target </a:t>
                </a:r>
                <a:r>
                  <a:rPr lang="en-US" altLang="en-US" sz="2200" dirty="0" err="1" smtClean="0">
                    <a:latin typeface="Comic Sans MS" pitchFamily="66" charset="0"/>
                  </a:rPr>
                  <a:t>fnc</a:t>
                </a:r>
                <a:endParaRPr lang="en-US" altLang="en-US" sz="2200" dirty="0" smtClean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8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400" y="762000"/>
                <a:ext cx="8763000" cy="457200"/>
              </a:xfrm>
              <a:prstGeom prst="rect">
                <a:avLst/>
              </a:prstGeom>
              <a:blipFill rotWithShape="1">
                <a:blip r:embed="rId3"/>
                <a:stretch>
                  <a:fillRect l="-1182" t="-25333" b="-253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 Box 8"/>
          <p:cNvSpPr txBox="1">
            <a:spLocks noChangeArrowheads="1"/>
          </p:cNvSpPr>
          <p:nvPr/>
        </p:nvSpPr>
        <p:spPr bwMode="auto">
          <a:xfrm>
            <a:off x="152400" y="1219200"/>
            <a:ext cx="525779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altLang="en-US" sz="2200" dirty="0">
                <a:latin typeface="Comic Sans MS" pitchFamily="66" charset="0"/>
              </a:rPr>
              <a:t>F</a:t>
            </a:r>
            <a:r>
              <a:rPr lang="en-US" altLang="en-US" sz="2200" dirty="0" smtClean="0">
                <a:latin typeface="Comic Sans MS" pitchFamily="66" charset="0"/>
              </a:rPr>
              <a:t>ix hypothesis </a:t>
            </a:r>
            <a:r>
              <a:rPr lang="en-US" altLang="en-US" sz="2200" dirty="0">
                <a:latin typeface="Comic Sans MS" pitchFamily="66" charset="0"/>
              </a:rPr>
              <a:t>space</a:t>
            </a:r>
            <a:r>
              <a:rPr lang="en-US" altLang="en-US" sz="2200" dirty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en-US" altLang="en-US" sz="2200" dirty="0" smtClean="0">
                <a:solidFill>
                  <a:srgbClr val="0000CC"/>
                </a:solidFill>
                <a:latin typeface="Comic Sans MS" pitchFamily="66" charset="0"/>
              </a:rPr>
              <a:t>H</a:t>
            </a:r>
            <a:r>
              <a:rPr lang="en-US" altLang="en-US" sz="2200" dirty="0" smtClean="0">
                <a:latin typeface="Comic Sans MS" pitchFamily="66" charset="0"/>
              </a:rPr>
              <a:t>.</a:t>
            </a:r>
            <a:endParaRPr lang="en-US" altLang="en-US" sz="22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 Box 8"/>
              <p:cNvSpPr txBox="1">
                <a:spLocks noChangeArrowheads="1"/>
              </p:cNvSpPr>
              <p:nvPr/>
            </p:nvSpPr>
            <p:spPr bwMode="auto">
              <a:xfrm>
                <a:off x="3429000" y="1752600"/>
                <a:ext cx="4419600" cy="4308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l"/>
                <a:r>
                  <a:rPr lang="en-US" altLang="en-US" sz="2200" dirty="0" smtClean="0">
                    <a:latin typeface="Comic Sans MS" pitchFamily="66" charset="0"/>
                  </a:rPr>
                  <a:t>Assume realizable case: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en-US" sz="22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en-US" sz="22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c</m:t>
                        </m:r>
                      </m:e>
                      <m:sup>
                        <m:r>
                          <a:rPr lang="en-US" altLang="en-US" sz="22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∗</m:t>
                        </m:r>
                      </m:sup>
                    </m:sSup>
                    <m:r>
                      <a:rPr lang="en-US" altLang="en-US" sz="2200" b="0" i="0" smtClean="0">
                        <a:solidFill>
                          <a:srgbClr val="0000CC"/>
                        </a:solidFill>
                        <a:latin typeface="Cambria Math"/>
                      </a:rPr>
                      <m:t>∈</m:t>
                    </m:r>
                    <m:r>
                      <m:rPr>
                        <m:sty m:val="p"/>
                      </m:rPr>
                      <a:rPr lang="en-US" altLang="en-US" sz="2200" b="0" i="0" smtClean="0">
                        <a:solidFill>
                          <a:srgbClr val="0000CC"/>
                        </a:solidFill>
                        <a:latin typeface="Cambria Math"/>
                      </a:rPr>
                      <m:t>H</m:t>
                    </m:r>
                  </m:oMath>
                </a14:m>
                <a:r>
                  <a:rPr lang="en-US" altLang="en-US" sz="2200" dirty="0" smtClean="0">
                    <a:solidFill>
                      <a:srgbClr val="0000CC"/>
                    </a:solidFill>
                    <a:latin typeface="Comic Sans MS" pitchFamily="66" charset="0"/>
                  </a:rPr>
                  <a:t>. </a:t>
                </a:r>
              </a:p>
            </p:txBody>
          </p:sp>
        </mc:Choice>
        <mc:Fallback xmlns="">
          <p:sp>
            <p:nvSpPr>
              <p:cNvPr id="30" name="Text 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29000" y="1752600"/>
                <a:ext cx="4419600" cy="430887"/>
              </a:xfrm>
              <a:prstGeom prst="rect">
                <a:avLst/>
              </a:prstGeom>
              <a:blipFill rotWithShape="1">
                <a:blip r:embed="rId4"/>
                <a:stretch>
                  <a:fillRect l="-1793" t="-8571" b="-2714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102334" y="1726793"/>
            <a:ext cx="331372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 smtClean="0"/>
              <a:t>Definition (Mitchell’82)</a:t>
            </a:r>
            <a:endParaRPr lang="en-US" sz="2200" dirty="0"/>
          </a:p>
        </p:txBody>
      </p:sp>
      <p:sp>
        <p:nvSpPr>
          <p:cNvPr id="34" name="Text Box 10"/>
          <p:cNvSpPr txBox="1">
            <a:spLocks noChangeArrowheads="1"/>
          </p:cNvSpPr>
          <p:nvPr/>
        </p:nvSpPr>
        <p:spPr bwMode="auto">
          <a:xfrm>
            <a:off x="289560" y="2693313"/>
            <a:ext cx="816864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l" eaLnBrk="1" hangingPunct="1"/>
            <a:r>
              <a:rPr lang="en-US" b="0" dirty="0" smtClean="0">
                <a:solidFill>
                  <a:srgbClr val="E3055F"/>
                </a:solidFill>
                <a:cs typeface="Arial" charset="0"/>
              </a:rPr>
              <a:t>Version space of H</a:t>
            </a:r>
            <a:r>
              <a:rPr lang="en-US" b="0" dirty="0" smtClean="0">
                <a:cs typeface="Arial" charset="0"/>
              </a:rPr>
              <a:t>: </a:t>
            </a:r>
            <a:r>
              <a:rPr lang="en-US" b="0" dirty="0">
                <a:cs typeface="Arial" charset="0"/>
              </a:rPr>
              <a:t>part of </a:t>
            </a:r>
            <a:r>
              <a:rPr lang="en-US" b="0" dirty="0" smtClean="0">
                <a:solidFill>
                  <a:srgbClr val="0000CC"/>
                </a:solidFill>
                <a:cs typeface="Arial" charset="0"/>
              </a:rPr>
              <a:t>H</a:t>
            </a:r>
            <a:r>
              <a:rPr lang="en-US" b="0" dirty="0" smtClean="0">
                <a:cs typeface="Arial" charset="0"/>
              </a:rPr>
              <a:t> consistent </a:t>
            </a:r>
            <a:r>
              <a:rPr lang="en-US" b="0" dirty="0">
                <a:cs typeface="Arial" charset="0"/>
              </a:rPr>
              <a:t>with labels so far</a:t>
            </a:r>
            <a:r>
              <a:rPr lang="en-US" b="0" dirty="0" smtClean="0">
                <a:cs typeface="Arial" charset="0"/>
              </a:rPr>
              <a:t>.</a:t>
            </a:r>
            <a:endParaRPr lang="en-US" b="0" dirty="0"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Content Placeholder 9"/>
              <p:cNvSpPr txBox="1">
                <a:spLocks/>
              </p:cNvSpPr>
              <p:nvPr/>
            </p:nvSpPr>
            <p:spPr bwMode="auto">
              <a:xfrm>
                <a:off x="228600" y="2209800"/>
                <a:ext cx="8229600" cy="5664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ClrTx/>
                  <a:buNone/>
                  <a:defRPr/>
                </a:pPr>
                <a:r>
                  <a:rPr lang="en-US" sz="2200" dirty="0" smtClean="0"/>
                  <a:t> </a:t>
                </a:r>
                <a:r>
                  <a:rPr lang="en-US" sz="2200" dirty="0"/>
                  <a:t>G</a:t>
                </a:r>
                <a:r>
                  <a:rPr lang="en-US" sz="2200" dirty="0" smtClean="0"/>
                  <a:t>iven a set of labeled examples </a:t>
                </a:r>
                <a:r>
                  <a:rPr lang="en-US" sz="2200" dirty="0" smtClean="0">
                    <a:solidFill>
                      <a:srgbClr val="0000CC"/>
                    </a:solidFill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dirty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200" i="0" dirty="0">
                            <a:solidFill>
                              <a:srgbClr val="0000CC"/>
                            </a:solidFill>
                            <a:latin typeface="Cambria Math"/>
                          </a:rPr>
                          <m:t>x</m:t>
                        </m:r>
                      </m:e>
                      <m:sub>
                        <m:r>
                          <a:rPr lang="en-US" sz="2200" i="0" dirty="0">
                            <a:solidFill>
                              <a:srgbClr val="0000CC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200" b="0" i="0" dirty="0" smtClean="0">
                        <a:solidFill>
                          <a:srgbClr val="0000CC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200" i="1" dirty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200" b="0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y</m:t>
                        </m:r>
                      </m:e>
                      <m:sub>
                        <m:r>
                          <a:rPr lang="en-US" sz="2200" i="0" dirty="0">
                            <a:solidFill>
                              <a:srgbClr val="0000CC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200" dirty="0" smtClean="0">
                    <a:solidFill>
                      <a:srgbClr val="0000CC"/>
                    </a:solidFill>
                  </a:rPr>
                  <a:t>)</a:t>
                </a:r>
                <a:r>
                  <a:rPr lang="en-US" sz="2200" dirty="0">
                    <a:solidFill>
                      <a:srgbClr val="0000CC"/>
                    </a:solidFill>
                  </a:rPr>
                  <a:t>, …,(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dirty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200" i="0" dirty="0">
                            <a:solidFill>
                              <a:srgbClr val="0000CC"/>
                            </a:solidFill>
                            <a:latin typeface="Cambria Math"/>
                          </a:rPr>
                          <m:t>x</m:t>
                        </m:r>
                      </m:e>
                      <m:sub>
                        <m:sSub>
                          <m:sSubPr>
                            <m:ctrlPr>
                              <a:rPr lang="en-US" sz="2200" b="0" i="1" dirty="0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200" b="0" i="0" dirty="0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m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200" b="0" i="0" dirty="0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l</m:t>
                            </m:r>
                          </m:sub>
                        </m:sSub>
                      </m:sub>
                    </m:sSub>
                    <m:r>
                      <a:rPr lang="en-US" sz="2200" i="0" dirty="0">
                        <a:solidFill>
                          <a:srgbClr val="0000CC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200" i="1" dirty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200" i="0" dirty="0">
                            <a:solidFill>
                              <a:srgbClr val="0000CC"/>
                            </a:solidFill>
                            <a:latin typeface="Cambria Math"/>
                          </a:rPr>
                          <m:t>y</m:t>
                        </m:r>
                      </m:e>
                      <m:sub>
                        <m:sSub>
                          <m:sSubPr>
                            <m:ctrlPr>
                              <a:rPr lang="en-US" sz="2200" b="0" i="1" dirty="0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200" b="0" i="0" dirty="0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m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200" b="0" i="0" dirty="0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l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sz="2200" dirty="0">
                    <a:solidFill>
                      <a:srgbClr val="0000CC"/>
                    </a:solidFill>
                  </a:rPr>
                  <a:t>)</a:t>
                </a:r>
                <a:r>
                  <a:rPr lang="en-US" sz="2200" dirty="0" smtClean="0">
                    <a:solidFill>
                      <a:srgbClr val="0000CC"/>
                    </a:solidFill>
                  </a:rPr>
                  <a:t>, </a:t>
                </a:r>
                <a:endParaRPr lang="en-US" sz="2200" dirty="0">
                  <a:solidFill>
                    <a:srgbClr val="0000CC"/>
                  </a:solidFill>
                </a:endParaRPr>
              </a:p>
            </p:txBody>
          </p:sp>
        </mc:Choice>
        <mc:Fallback xmlns="">
          <p:sp>
            <p:nvSpPr>
              <p:cNvPr id="35" name="Conten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" y="2209800"/>
                <a:ext cx="8229600" cy="566410"/>
              </a:xfrm>
              <a:prstGeom prst="rect">
                <a:avLst/>
              </a:prstGeom>
              <a:blipFill rotWithShape="1">
                <a:blip r:embed="rId5"/>
                <a:stretch>
                  <a:fillRect t="-652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Content Placeholder 9"/>
              <p:cNvSpPr txBox="1">
                <a:spLocks/>
              </p:cNvSpPr>
              <p:nvPr/>
            </p:nvSpPr>
            <p:spPr bwMode="auto">
              <a:xfrm>
                <a:off x="6400800" y="2209800"/>
                <a:ext cx="2723516" cy="5664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ClrTx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b="0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200" b="0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y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200" b="0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i</m:t>
                          </m:r>
                        </m:sub>
                      </m:sSub>
                      <m:r>
                        <a:rPr lang="en-US" sz="2200" b="0" i="0" smtClean="0">
                          <a:solidFill>
                            <a:srgbClr val="0000CC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200" b="0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sz="2200" b="0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c</m:t>
                          </m:r>
                        </m:e>
                        <m:sup>
                          <m:r>
                            <a:rPr lang="en-US" sz="2200" b="0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∗</m:t>
                          </m:r>
                        </m:sup>
                      </m:sSup>
                      <m:r>
                        <a:rPr lang="en-US" sz="2200" b="0" i="0" smtClean="0">
                          <a:solidFill>
                            <a:srgbClr val="0000CC"/>
                          </a:solidFill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en-US" sz="2200" b="0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200" b="0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x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200" b="0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i</m:t>
                          </m:r>
                        </m:sub>
                      </m:sSub>
                      <m:r>
                        <a:rPr lang="en-US" sz="2200" b="0" i="0" smtClean="0">
                          <a:solidFill>
                            <a:srgbClr val="0000CC"/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200" dirty="0">
                  <a:solidFill>
                    <a:srgbClr val="0000CC"/>
                  </a:solidFill>
                </a:endParaRPr>
              </a:p>
            </p:txBody>
          </p:sp>
        </mc:Choice>
        <mc:Fallback xmlns="">
          <p:sp>
            <p:nvSpPr>
              <p:cNvPr id="36" name="Conten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00800" y="2209800"/>
                <a:ext cx="2723516" cy="566410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4297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27" grpId="0"/>
      <p:bldP spid="30" grpId="0"/>
      <p:bldP spid="2" grpId="0"/>
      <p:bldP spid="34" grpId="0"/>
      <p:bldP spid="35" grpId="0"/>
      <p:bldP spid="3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"/>
          <p:cNvSpPr>
            <a:spLocks noChangeArrowheads="1"/>
          </p:cNvSpPr>
          <p:nvPr/>
        </p:nvSpPr>
        <p:spPr bwMode="auto">
          <a:xfrm>
            <a:off x="192722" y="1726793"/>
            <a:ext cx="8362316" cy="1549807"/>
          </a:xfrm>
          <a:prstGeom prst="rect">
            <a:avLst/>
          </a:prstGeom>
          <a:solidFill>
            <a:srgbClr val="D5D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300">
              <a:latin typeface="Comic Sans MS" pitchFamily="66" charset="0"/>
            </a:endParaRPr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229600" cy="533400"/>
          </a:xfrm>
        </p:spPr>
        <p:txBody>
          <a:bodyPr/>
          <a:lstStyle/>
          <a:p>
            <a:pPr eaLnBrk="1" hangingPunct="1"/>
            <a:r>
              <a:rPr lang="en-US" sz="3600" dirty="0"/>
              <a:t>Version Spaces</a:t>
            </a:r>
            <a:endParaRPr lang="en-US" sz="3600" baseline="30000" dirty="0" smtClean="0"/>
          </a:p>
        </p:txBody>
      </p:sp>
      <p:sp>
        <p:nvSpPr>
          <p:cNvPr id="26635" name="Text Box 10"/>
          <p:cNvSpPr txBox="1">
            <a:spLocks noChangeArrowheads="1"/>
          </p:cNvSpPr>
          <p:nvPr/>
        </p:nvSpPr>
        <p:spPr bwMode="auto">
          <a:xfrm>
            <a:off x="289560" y="2693313"/>
            <a:ext cx="816864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l" eaLnBrk="1" hangingPunct="1"/>
            <a:r>
              <a:rPr lang="en-US" b="0" dirty="0" smtClean="0">
                <a:solidFill>
                  <a:srgbClr val="E3055F"/>
                </a:solidFill>
                <a:cs typeface="Arial" charset="0"/>
              </a:rPr>
              <a:t>Version space of H</a:t>
            </a:r>
            <a:r>
              <a:rPr lang="en-US" b="0" dirty="0" smtClean="0">
                <a:cs typeface="Arial" charset="0"/>
              </a:rPr>
              <a:t>: </a:t>
            </a:r>
            <a:r>
              <a:rPr lang="en-US" b="0" dirty="0">
                <a:cs typeface="Arial" charset="0"/>
              </a:rPr>
              <a:t>part of </a:t>
            </a:r>
            <a:r>
              <a:rPr lang="en-US" b="0" dirty="0" smtClean="0">
                <a:solidFill>
                  <a:srgbClr val="0000CC"/>
                </a:solidFill>
                <a:cs typeface="Arial" charset="0"/>
              </a:rPr>
              <a:t>H</a:t>
            </a:r>
            <a:r>
              <a:rPr lang="en-US" b="0" dirty="0" smtClean="0">
                <a:cs typeface="Arial" charset="0"/>
              </a:rPr>
              <a:t> consistent </a:t>
            </a:r>
            <a:r>
              <a:rPr lang="en-US" b="0" dirty="0">
                <a:cs typeface="Arial" charset="0"/>
              </a:rPr>
              <a:t>with labels so far</a:t>
            </a:r>
            <a:r>
              <a:rPr lang="en-US" b="0" dirty="0" smtClean="0">
                <a:cs typeface="Arial" charset="0"/>
              </a:rPr>
              <a:t>.</a:t>
            </a:r>
            <a:endParaRPr lang="en-US" b="0" dirty="0"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ontent Placeholder 9"/>
              <p:cNvSpPr txBox="1">
                <a:spLocks/>
              </p:cNvSpPr>
              <p:nvPr/>
            </p:nvSpPr>
            <p:spPr bwMode="auto">
              <a:xfrm>
                <a:off x="228600" y="2209800"/>
                <a:ext cx="8229600" cy="5664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ClrTx/>
                  <a:buNone/>
                  <a:defRPr/>
                </a:pPr>
                <a:r>
                  <a:rPr lang="en-US" sz="2200" dirty="0" smtClean="0"/>
                  <a:t> </a:t>
                </a:r>
                <a:r>
                  <a:rPr lang="en-US" sz="2200" dirty="0"/>
                  <a:t>G</a:t>
                </a:r>
                <a:r>
                  <a:rPr lang="en-US" sz="2200" dirty="0" smtClean="0"/>
                  <a:t>iven a set of labeled examples </a:t>
                </a:r>
                <a:r>
                  <a:rPr lang="en-US" sz="2200" dirty="0" smtClean="0">
                    <a:solidFill>
                      <a:srgbClr val="0000CC"/>
                    </a:solidFill>
                  </a:rPr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dirty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200" i="0" dirty="0">
                            <a:solidFill>
                              <a:srgbClr val="0000CC"/>
                            </a:solidFill>
                            <a:latin typeface="Cambria Math"/>
                          </a:rPr>
                          <m:t>x</m:t>
                        </m:r>
                      </m:e>
                      <m:sub>
                        <m:r>
                          <a:rPr lang="en-US" sz="2200" i="0" dirty="0">
                            <a:solidFill>
                              <a:srgbClr val="0000CC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2200" b="0" i="0" dirty="0" smtClean="0">
                        <a:solidFill>
                          <a:srgbClr val="0000CC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200" i="1" dirty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200" b="0" i="0" dirty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y</m:t>
                        </m:r>
                      </m:e>
                      <m:sub>
                        <m:r>
                          <a:rPr lang="en-US" sz="2200" i="0" dirty="0">
                            <a:solidFill>
                              <a:srgbClr val="0000CC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200" dirty="0" smtClean="0">
                    <a:solidFill>
                      <a:srgbClr val="0000CC"/>
                    </a:solidFill>
                  </a:rPr>
                  <a:t>)</a:t>
                </a:r>
                <a:r>
                  <a:rPr lang="en-US" sz="2200" dirty="0">
                    <a:solidFill>
                      <a:srgbClr val="0000CC"/>
                    </a:solidFill>
                  </a:rPr>
                  <a:t>, …,(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dirty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200" i="0" dirty="0">
                            <a:solidFill>
                              <a:srgbClr val="0000CC"/>
                            </a:solidFill>
                            <a:latin typeface="Cambria Math"/>
                          </a:rPr>
                          <m:t>x</m:t>
                        </m:r>
                      </m:e>
                      <m:sub>
                        <m:sSub>
                          <m:sSubPr>
                            <m:ctrlPr>
                              <a:rPr lang="en-US" sz="2200" b="0" i="1" dirty="0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200" b="0" i="0" dirty="0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m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200" b="0" i="0" dirty="0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l</m:t>
                            </m:r>
                          </m:sub>
                        </m:sSub>
                      </m:sub>
                    </m:sSub>
                    <m:r>
                      <a:rPr lang="en-US" sz="2200" i="0" dirty="0">
                        <a:solidFill>
                          <a:srgbClr val="0000CC"/>
                        </a:solidFill>
                        <a:latin typeface="Cambria Math"/>
                      </a:rPr>
                      <m:t>,</m:t>
                    </m:r>
                    <m:sSub>
                      <m:sSubPr>
                        <m:ctrlPr>
                          <a:rPr lang="en-US" sz="2200" i="1" dirty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2200" i="0" dirty="0">
                            <a:solidFill>
                              <a:srgbClr val="0000CC"/>
                            </a:solidFill>
                            <a:latin typeface="Cambria Math"/>
                          </a:rPr>
                          <m:t>y</m:t>
                        </m:r>
                      </m:e>
                      <m:sub>
                        <m:sSub>
                          <m:sSubPr>
                            <m:ctrlPr>
                              <a:rPr lang="en-US" sz="2200" b="0" i="1" dirty="0" smtClean="0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200" b="0" i="0" dirty="0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m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2200" b="0" i="0" dirty="0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l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sz="2200" dirty="0">
                    <a:solidFill>
                      <a:srgbClr val="0000CC"/>
                    </a:solidFill>
                  </a:rPr>
                  <a:t>)</a:t>
                </a:r>
                <a:r>
                  <a:rPr lang="en-US" sz="2200" dirty="0" smtClean="0">
                    <a:solidFill>
                      <a:srgbClr val="0000CC"/>
                    </a:solidFill>
                  </a:rPr>
                  <a:t>, </a:t>
                </a:r>
                <a:endParaRPr lang="en-US" sz="2200" dirty="0">
                  <a:solidFill>
                    <a:srgbClr val="0000CC"/>
                  </a:solidFill>
                </a:endParaRPr>
              </a:p>
            </p:txBody>
          </p:sp>
        </mc:Choice>
        <mc:Fallback xmlns="">
          <p:sp>
            <p:nvSpPr>
              <p:cNvPr id="25" name="Conten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8600" y="2209800"/>
                <a:ext cx="8229600" cy="566410"/>
              </a:xfrm>
              <a:prstGeom prst="rect">
                <a:avLst/>
              </a:prstGeom>
              <a:blipFill rotWithShape="1">
                <a:blip r:embed="rId2"/>
                <a:stretch>
                  <a:fillRect t="-652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ontent Placeholder 9"/>
              <p:cNvSpPr txBox="1">
                <a:spLocks/>
              </p:cNvSpPr>
              <p:nvPr/>
            </p:nvSpPr>
            <p:spPr bwMode="auto">
              <a:xfrm>
                <a:off x="6400800" y="2209800"/>
                <a:ext cx="2723516" cy="5664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ClrTx/>
                  <a:buNone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200" b="0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200" b="0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y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200" b="0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i</m:t>
                          </m:r>
                        </m:sub>
                      </m:sSub>
                      <m:r>
                        <a:rPr lang="en-US" sz="2200" b="0" i="0" smtClean="0">
                          <a:solidFill>
                            <a:srgbClr val="0000CC"/>
                          </a:solidFill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US" sz="2200" b="0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sz="2200" b="0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c</m:t>
                          </m:r>
                        </m:e>
                        <m:sup>
                          <m:r>
                            <a:rPr lang="en-US" sz="2200" b="0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∗</m:t>
                          </m:r>
                        </m:sup>
                      </m:sSup>
                      <m:r>
                        <a:rPr lang="en-US" sz="2200" b="0" i="0" smtClean="0">
                          <a:solidFill>
                            <a:srgbClr val="0000CC"/>
                          </a:solidFill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en-US" sz="2200" b="0" i="1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200" b="0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x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200" b="0" i="0" smtClean="0">
                              <a:solidFill>
                                <a:srgbClr val="0000CC"/>
                              </a:solidFill>
                              <a:latin typeface="Cambria Math"/>
                            </a:rPr>
                            <m:t>i</m:t>
                          </m:r>
                        </m:sub>
                      </m:sSub>
                      <m:r>
                        <a:rPr lang="en-US" sz="2200" b="0" i="0" smtClean="0">
                          <a:solidFill>
                            <a:srgbClr val="0000CC"/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200" dirty="0">
                  <a:solidFill>
                    <a:srgbClr val="0000CC"/>
                  </a:solidFill>
                </a:endParaRPr>
              </a:p>
            </p:txBody>
          </p:sp>
        </mc:Choice>
        <mc:Fallback xmlns="">
          <p:sp>
            <p:nvSpPr>
              <p:cNvPr id="26" name="Conten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00800" y="2209800"/>
                <a:ext cx="2723516" cy="56641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3"/>
              <p:cNvSpPr txBox="1">
                <a:spLocks noChangeArrowheads="1"/>
              </p:cNvSpPr>
              <p:nvPr/>
            </p:nvSpPr>
            <p:spPr bwMode="auto">
              <a:xfrm>
                <a:off x="152400" y="762000"/>
                <a:ext cx="8763000" cy="457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eaLnBrk="1" hangingPunct="1">
                  <a:lnSpc>
                    <a:spcPct val="95000"/>
                  </a:lnSpc>
                  <a:buClrTx/>
                </a:pPr>
                <a:r>
                  <a:rPr lang="en-US" altLang="en-US" sz="2200" dirty="0" smtClean="0">
                    <a:solidFill>
                      <a:srgbClr val="0000CC"/>
                    </a:solidFill>
                    <a:latin typeface="Comic Sans MS" pitchFamily="66" charset="0"/>
                  </a:rPr>
                  <a:t>X</a:t>
                </a:r>
                <a:r>
                  <a:rPr lang="en-US" altLang="en-US" sz="2200" dirty="0" smtClean="0">
                    <a:latin typeface="Comic Sans MS" pitchFamily="66" charset="0"/>
                  </a:rPr>
                  <a:t> – feature/instance space; distr. </a:t>
                </a:r>
                <a:r>
                  <a:rPr lang="en-US" altLang="en-US" sz="2200" dirty="0" smtClean="0">
                    <a:solidFill>
                      <a:srgbClr val="0000CC"/>
                    </a:solidFill>
                    <a:latin typeface="Comic Sans MS" pitchFamily="66" charset="0"/>
                  </a:rPr>
                  <a:t>D </a:t>
                </a:r>
                <a:r>
                  <a:rPr lang="en-US" altLang="en-US" sz="2200" dirty="0" smtClean="0">
                    <a:latin typeface="Comic Sans MS" pitchFamily="66" charset="0"/>
                  </a:rPr>
                  <a:t>over </a:t>
                </a:r>
                <a:r>
                  <a:rPr lang="en-US" altLang="en-US" sz="2200" dirty="0" smtClean="0">
                    <a:solidFill>
                      <a:srgbClr val="0000CC"/>
                    </a:solidFill>
                    <a:latin typeface="Comic Sans MS" pitchFamily="66" charset="0"/>
                  </a:rPr>
                  <a:t>X</a:t>
                </a:r>
                <a:r>
                  <a:rPr lang="en-US" altLang="en-US" sz="1800" dirty="0" smtClean="0">
                    <a:latin typeface="Comic Sans MS" pitchFamily="66" charset="0"/>
                  </a:rPr>
                  <a:t>;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en-US" sz="2200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en-US" sz="2200" i="1">
                            <a:solidFill>
                              <a:srgbClr val="0000CC"/>
                            </a:solidFill>
                            <a:latin typeface="Cambria Math"/>
                          </a:rPr>
                          <m:t>𝑐</m:t>
                        </m:r>
                      </m:e>
                      <m:sup>
                        <m:r>
                          <a:rPr lang="en-US" altLang="en-US" sz="2200" i="1">
                            <a:solidFill>
                              <a:srgbClr val="0000CC"/>
                            </a:solidFill>
                            <a:latin typeface="Cambria Math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altLang="en-US" sz="2200" dirty="0" smtClean="0">
                    <a:solidFill>
                      <a:srgbClr val="0000CC"/>
                    </a:solidFill>
                    <a:latin typeface="Comic Sans MS" pitchFamily="66" charset="0"/>
                  </a:rPr>
                  <a:t> </a:t>
                </a:r>
                <a:r>
                  <a:rPr lang="en-US" altLang="en-US" sz="2200" dirty="0" smtClean="0">
                    <a:latin typeface="Comic Sans MS" pitchFamily="66" charset="0"/>
                  </a:rPr>
                  <a:t>target </a:t>
                </a:r>
                <a:r>
                  <a:rPr lang="en-US" altLang="en-US" sz="2200" dirty="0" err="1" smtClean="0">
                    <a:latin typeface="Comic Sans MS" pitchFamily="66" charset="0"/>
                  </a:rPr>
                  <a:t>fnc</a:t>
                </a:r>
                <a:endParaRPr lang="en-US" altLang="en-US" sz="2200" dirty="0" smtClean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8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400" y="762000"/>
                <a:ext cx="8763000" cy="457200"/>
              </a:xfrm>
              <a:prstGeom prst="rect">
                <a:avLst/>
              </a:prstGeom>
              <a:blipFill rotWithShape="1">
                <a:blip r:embed="rId4"/>
                <a:stretch>
                  <a:fillRect l="-1182" t="-25333" b="-2533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 Box 8"/>
          <p:cNvSpPr txBox="1">
            <a:spLocks noChangeArrowheads="1"/>
          </p:cNvSpPr>
          <p:nvPr/>
        </p:nvSpPr>
        <p:spPr bwMode="auto">
          <a:xfrm>
            <a:off x="152400" y="1219200"/>
            <a:ext cx="525779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altLang="en-US" sz="2200" dirty="0">
                <a:latin typeface="Comic Sans MS" pitchFamily="66" charset="0"/>
              </a:rPr>
              <a:t>F</a:t>
            </a:r>
            <a:r>
              <a:rPr lang="en-US" altLang="en-US" sz="2200" dirty="0" smtClean="0">
                <a:latin typeface="Comic Sans MS" pitchFamily="66" charset="0"/>
              </a:rPr>
              <a:t>ix hypothesis </a:t>
            </a:r>
            <a:r>
              <a:rPr lang="en-US" altLang="en-US" sz="2200" dirty="0">
                <a:latin typeface="Comic Sans MS" pitchFamily="66" charset="0"/>
              </a:rPr>
              <a:t>space</a:t>
            </a:r>
            <a:r>
              <a:rPr lang="en-US" altLang="en-US" sz="2200" dirty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en-US" altLang="en-US" sz="2200" dirty="0" smtClean="0">
                <a:solidFill>
                  <a:srgbClr val="0000CC"/>
                </a:solidFill>
                <a:latin typeface="Comic Sans MS" pitchFamily="66" charset="0"/>
              </a:rPr>
              <a:t>H</a:t>
            </a:r>
            <a:r>
              <a:rPr lang="en-US" altLang="en-US" sz="2200" dirty="0" smtClean="0">
                <a:latin typeface="Comic Sans MS" pitchFamily="66" charset="0"/>
              </a:rPr>
              <a:t>.</a:t>
            </a:r>
            <a:endParaRPr lang="en-US" altLang="en-US" sz="22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 Box 8"/>
              <p:cNvSpPr txBox="1">
                <a:spLocks noChangeArrowheads="1"/>
              </p:cNvSpPr>
              <p:nvPr/>
            </p:nvSpPr>
            <p:spPr bwMode="auto">
              <a:xfrm>
                <a:off x="3429000" y="1752600"/>
                <a:ext cx="4419600" cy="4308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Arial" charset="0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Arial" charset="0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charset="0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Arial" charset="0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Arial" charset="0"/>
                  </a:defRPr>
                </a:lvl5pPr>
                <a:lvl6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6pPr>
                <a:lvl7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7pPr>
                <a:lvl8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8pPr>
                <a:lvl9pPr eaLnBrk="0" hangingPunct="0">
                  <a:defRPr sz="2000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l"/>
                <a:r>
                  <a:rPr lang="en-US" altLang="en-US" sz="2200" dirty="0" smtClean="0">
                    <a:latin typeface="Comic Sans MS" pitchFamily="66" charset="0"/>
                  </a:rPr>
                  <a:t>Assume realizable case: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en-US" sz="2200" b="0" i="1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en-US" sz="22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c</m:t>
                        </m:r>
                      </m:e>
                      <m:sup>
                        <m:r>
                          <a:rPr lang="en-US" altLang="en-US" sz="2200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∗</m:t>
                        </m:r>
                      </m:sup>
                    </m:sSup>
                    <m:r>
                      <a:rPr lang="en-US" altLang="en-US" sz="2200" b="0" i="0" smtClean="0">
                        <a:solidFill>
                          <a:srgbClr val="0000CC"/>
                        </a:solidFill>
                        <a:latin typeface="Cambria Math"/>
                      </a:rPr>
                      <m:t>∈</m:t>
                    </m:r>
                    <m:r>
                      <m:rPr>
                        <m:sty m:val="p"/>
                      </m:rPr>
                      <a:rPr lang="en-US" altLang="en-US" sz="2200" b="0" i="0" smtClean="0">
                        <a:solidFill>
                          <a:srgbClr val="0000CC"/>
                        </a:solidFill>
                        <a:latin typeface="Cambria Math"/>
                      </a:rPr>
                      <m:t>H</m:t>
                    </m:r>
                  </m:oMath>
                </a14:m>
                <a:r>
                  <a:rPr lang="en-US" altLang="en-US" sz="2200" dirty="0" smtClean="0">
                    <a:solidFill>
                      <a:srgbClr val="0000CC"/>
                    </a:solidFill>
                    <a:latin typeface="Comic Sans MS" pitchFamily="66" charset="0"/>
                  </a:rPr>
                  <a:t>. </a:t>
                </a:r>
              </a:p>
            </p:txBody>
          </p:sp>
        </mc:Choice>
        <mc:Fallback xmlns="">
          <p:sp>
            <p:nvSpPr>
              <p:cNvPr id="30" name="Text 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29000" y="1752600"/>
                <a:ext cx="4419600" cy="430887"/>
              </a:xfrm>
              <a:prstGeom prst="rect">
                <a:avLst/>
              </a:prstGeom>
              <a:blipFill rotWithShape="1">
                <a:blip r:embed="rId5"/>
                <a:stretch>
                  <a:fillRect l="-1793" t="-8571" b="-2714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102334" y="1726793"/>
            <a:ext cx="331372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 smtClean="0"/>
              <a:t>Definition (Mitchell’82)</a:t>
            </a:r>
            <a:endParaRPr lang="en-US" sz="2200" dirty="0"/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152400" y="3524071"/>
            <a:ext cx="22098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sz="1800" b="0" dirty="0" smtClean="0">
                <a:solidFill>
                  <a:schemeClr val="accent2"/>
                </a:solidFill>
                <a:cs typeface="Arial" charset="0"/>
              </a:rPr>
              <a:t>E.g.,: </a:t>
            </a:r>
            <a:r>
              <a:rPr lang="en-US" sz="1800" b="0" dirty="0">
                <a:cs typeface="Arial" charset="0"/>
              </a:rPr>
              <a:t>data lies on circle in </a:t>
            </a:r>
            <a:r>
              <a:rPr lang="en-US" sz="1800" b="0" dirty="0" smtClean="0">
                <a:solidFill>
                  <a:srgbClr val="0000CC"/>
                </a:solidFill>
                <a:cs typeface="Arial" charset="0"/>
              </a:rPr>
              <a:t>R</a:t>
            </a:r>
            <a:r>
              <a:rPr lang="en-US" sz="1800" b="0" baseline="30000" dirty="0" smtClean="0">
                <a:solidFill>
                  <a:srgbClr val="0000CC"/>
                </a:solidFill>
                <a:cs typeface="Arial" charset="0"/>
              </a:rPr>
              <a:t>2</a:t>
            </a:r>
            <a:r>
              <a:rPr lang="en-US" sz="1800" b="0" dirty="0" smtClean="0">
                <a:cs typeface="Arial" charset="0"/>
              </a:rPr>
              <a:t>, </a:t>
            </a:r>
            <a:r>
              <a:rPr lang="en-US" sz="1800" b="0" dirty="0" smtClean="0">
                <a:solidFill>
                  <a:srgbClr val="0000CC"/>
                </a:solidFill>
                <a:cs typeface="Arial" charset="0"/>
              </a:rPr>
              <a:t>H</a:t>
            </a:r>
            <a:r>
              <a:rPr lang="en-US" sz="1800" b="0" dirty="0" smtClean="0">
                <a:cs typeface="Arial" charset="0"/>
              </a:rPr>
              <a:t> = </a:t>
            </a:r>
            <a:r>
              <a:rPr lang="en-US" sz="1800" b="0" dirty="0">
                <a:solidFill>
                  <a:srgbClr val="0000CC"/>
                </a:solidFill>
                <a:cs typeface="Arial" charset="0"/>
              </a:rPr>
              <a:t>homogeneous</a:t>
            </a:r>
            <a:r>
              <a:rPr lang="en-US" sz="1800" b="0" dirty="0">
                <a:cs typeface="Arial" charset="0"/>
              </a:rPr>
              <a:t> </a:t>
            </a:r>
            <a:r>
              <a:rPr lang="en-US" sz="1800" b="0" dirty="0">
                <a:solidFill>
                  <a:srgbClr val="0000CC"/>
                </a:solidFill>
                <a:cs typeface="Arial" charset="0"/>
              </a:rPr>
              <a:t>linear </a:t>
            </a:r>
            <a:r>
              <a:rPr lang="en-US" sz="1800" b="0" dirty="0" err="1" smtClean="0">
                <a:solidFill>
                  <a:srgbClr val="0000CC"/>
                </a:solidFill>
                <a:cs typeface="Arial" charset="0"/>
              </a:rPr>
              <a:t>seps</a:t>
            </a:r>
            <a:r>
              <a:rPr lang="en-US" sz="1800" b="0" dirty="0" smtClean="0">
                <a:cs typeface="Arial" charset="0"/>
              </a:rPr>
              <a:t>.</a:t>
            </a:r>
            <a:endParaRPr lang="en-US" sz="1800" b="0" dirty="0">
              <a:cs typeface="Arial" charset="0"/>
            </a:endParaRPr>
          </a:p>
        </p:txBody>
      </p:sp>
      <p:sp>
        <p:nvSpPr>
          <p:cNvPr id="13" name="Oval 3"/>
          <p:cNvSpPr>
            <a:spLocks noChangeArrowheads="1"/>
          </p:cNvSpPr>
          <p:nvPr/>
        </p:nvSpPr>
        <p:spPr bwMode="auto">
          <a:xfrm>
            <a:off x="2997200" y="3363912"/>
            <a:ext cx="3048000" cy="3048000"/>
          </a:xfrm>
          <a:prstGeom prst="ellips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5715000" y="2971800"/>
            <a:ext cx="3248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l" eaLnBrk="1" hangingPunct="1"/>
            <a:r>
              <a:rPr lang="en-US" sz="2400" b="0">
                <a:solidFill>
                  <a:srgbClr val="3333CC"/>
                </a:solidFill>
                <a:cs typeface="Arial" charset="0"/>
              </a:rPr>
              <a:t>current version space</a:t>
            </a:r>
          </a:p>
        </p:txBody>
      </p:sp>
      <p:sp>
        <p:nvSpPr>
          <p:cNvPr id="15" name="Line 5"/>
          <p:cNvSpPr>
            <a:spLocks noChangeShapeType="1"/>
          </p:cNvSpPr>
          <p:nvPr/>
        </p:nvSpPr>
        <p:spPr bwMode="auto">
          <a:xfrm flipH="1">
            <a:off x="3225800" y="4049712"/>
            <a:ext cx="259080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" name="Line 6"/>
          <p:cNvSpPr>
            <a:spLocks noChangeShapeType="1"/>
          </p:cNvSpPr>
          <p:nvPr/>
        </p:nvSpPr>
        <p:spPr bwMode="auto">
          <a:xfrm>
            <a:off x="3073400" y="4354512"/>
            <a:ext cx="28194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" name="Text Box 8"/>
          <p:cNvSpPr txBox="1">
            <a:spLocks noChangeArrowheads="1"/>
          </p:cNvSpPr>
          <p:nvPr/>
        </p:nvSpPr>
        <p:spPr bwMode="auto">
          <a:xfrm>
            <a:off x="5638800" y="5573712"/>
            <a:ext cx="35052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l" eaLnBrk="1" hangingPunct="1"/>
            <a:r>
              <a:rPr lang="en-US" b="0" dirty="0">
                <a:solidFill>
                  <a:srgbClr val="3333CC"/>
                </a:solidFill>
                <a:cs typeface="Arial" charset="0"/>
              </a:rPr>
              <a:t>region of </a:t>
            </a:r>
            <a:r>
              <a:rPr lang="en-US" b="0" dirty="0" smtClean="0">
                <a:solidFill>
                  <a:srgbClr val="3333CC"/>
                </a:solidFill>
                <a:cs typeface="Arial" charset="0"/>
              </a:rPr>
              <a:t>disagreement in </a:t>
            </a:r>
            <a:r>
              <a:rPr lang="en-US" b="0" dirty="0">
                <a:solidFill>
                  <a:srgbClr val="3333CC"/>
                </a:solidFill>
                <a:cs typeface="Arial" charset="0"/>
              </a:rPr>
              <a:t>data space</a:t>
            </a:r>
          </a:p>
        </p:txBody>
      </p:sp>
      <p:sp>
        <p:nvSpPr>
          <p:cNvPr id="18" name="Line 9"/>
          <p:cNvSpPr>
            <a:spLocks noChangeShapeType="1"/>
          </p:cNvSpPr>
          <p:nvPr/>
        </p:nvSpPr>
        <p:spPr bwMode="auto">
          <a:xfrm flipH="1" flipV="1">
            <a:off x="6045200" y="4964112"/>
            <a:ext cx="838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" name="Line 11"/>
          <p:cNvSpPr>
            <a:spLocks noChangeShapeType="1"/>
          </p:cNvSpPr>
          <p:nvPr/>
        </p:nvSpPr>
        <p:spPr bwMode="auto">
          <a:xfrm flipH="1">
            <a:off x="4648200" y="3211512"/>
            <a:ext cx="11430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Oval 12"/>
          <p:cNvSpPr>
            <a:spLocks noChangeArrowheads="1"/>
          </p:cNvSpPr>
          <p:nvPr/>
        </p:nvSpPr>
        <p:spPr bwMode="auto">
          <a:xfrm>
            <a:off x="5791200" y="4049712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Oval 13"/>
          <p:cNvSpPr>
            <a:spLocks noChangeArrowheads="1"/>
          </p:cNvSpPr>
          <p:nvPr/>
        </p:nvSpPr>
        <p:spPr bwMode="auto">
          <a:xfrm>
            <a:off x="3048000" y="4278312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Text Box 14"/>
          <p:cNvSpPr txBox="1">
            <a:spLocks noChangeArrowheads="1"/>
          </p:cNvSpPr>
          <p:nvPr/>
        </p:nvSpPr>
        <p:spPr bwMode="auto">
          <a:xfrm>
            <a:off x="5851525" y="3676650"/>
            <a:ext cx="3619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l" eaLnBrk="1" hangingPunct="1"/>
            <a:r>
              <a:rPr lang="en-US" sz="2800">
                <a:latin typeface="Sylfaen" pitchFamily="18" charset="0"/>
                <a:cs typeface="Arial" charset="0"/>
              </a:rPr>
              <a:t>+</a:t>
            </a:r>
          </a:p>
        </p:txBody>
      </p:sp>
      <p:sp>
        <p:nvSpPr>
          <p:cNvPr id="23" name="Text Box 15"/>
          <p:cNvSpPr txBox="1">
            <a:spLocks noChangeArrowheads="1"/>
          </p:cNvSpPr>
          <p:nvPr/>
        </p:nvSpPr>
        <p:spPr bwMode="auto">
          <a:xfrm>
            <a:off x="2743200" y="3897312"/>
            <a:ext cx="3619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l" eaLnBrk="1" hangingPunct="1"/>
            <a:r>
              <a:rPr lang="en-US" sz="2800">
                <a:latin typeface="Sylfaen" pitchFamily="18" charset="0"/>
                <a:cs typeface="Arial" charset="0"/>
              </a:rPr>
              <a:t>+</a:t>
            </a:r>
          </a:p>
        </p:txBody>
      </p:sp>
      <p:sp>
        <p:nvSpPr>
          <p:cNvPr id="24" name="Line 16"/>
          <p:cNvSpPr>
            <a:spLocks noChangeShapeType="1"/>
          </p:cNvSpPr>
          <p:nvPr/>
        </p:nvSpPr>
        <p:spPr bwMode="auto">
          <a:xfrm>
            <a:off x="3733800" y="3592512"/>
            <a:ext cx="1524000" cy="2590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Line 17"/>
          <p:cNvSpPr>
            <a:spLocks noChangeShapeType="1"/>
          </p:cNvSpPr>
          <p:nvPr/>
        </p:nvSpPr>
        <p:spPr bwMode="auto">
          <a:xfrm flipV="1">
            <a:off x="4038600" y="3363912"/>
            <a:ext cx="914400" cy="297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" name="Freeform 18"/>
          <p:cNvSpPr>
            <a:spLocks/>
          </p:cNvSpPr>
          <p:nvPr/>
        </p:nvSpPr>
        <p:spPr bwMode="auto">
          <a:xfrm>
            <a:off x="3733800" y="3325812"/>
            <a:ext cx="1219200" cy="266700"/>
          </a:xfrm>
          <a:custGeom>
            <a:avLst/>
            <a:gdLst>
              <a:gd name="T0" fmla="*/ 0 w 768"/>
              <a:gd name="T1" fmla="*/ 423386295 h 168"/>
              <a:gd name="T2" fmla="*/ 725804968 w 768"/>
              <a:gd name="T3" fmla="*/ 60483753 h 168"/>
              <a:gd name="T4" fmla="*/ 1330642474 w 768"/>
              <a:gd name="T5" fmla="*/ 60483753 h 168"/>
              <a:gd name="T6" fmla="*/ 1935480178 w 768"/>
              <a:gd name="T7" fmla="*/ 181451234 h 168"/>
              <a:gd name="T8" fmla="*/ 0 60000 65536"/>
              <a:gd name="T9" fmla="*/ 0 60000 65536"/>
              <a:gd name="T10" fmla="*/ 0 60000 65536"/>
              <a:gd name="T11" fmla="*/ 0 60000 65536"/>
              <a:gd name="T12" fmla="*/ 0 w 768"/>
              <a:gd name="T13" fmla="*/ 0 h 168"/>
              <a:gd name="T14" fmla="*/ 768 w 768"/>
              <a:gd name="T15" fmla="*/ 168 h 16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68" h="168">
                <a:moveTo>
                  <a:pt x="0" y="168"/>
                </a:moveTo>
                <a:cubicBezTo>
                  <a:pt x="100" y="108"/>
                  <a:pt x="200" y="48"/>
                  <a:pt x="288" y="24"/>
                </a:cubicBezTo>
                <a:cubicBezTo>
                  <a:pt x="376" y="0"/>
                  <a:pt x="448" y="16"/>
                  <a:pt x="528" y="24"/>
                </a:cubicBezTo>
                <a:cubicBezTo>
                  <a:pt x="608" y="32"/>
                  <a:pt x="688" y="52"/>
                  <a:pt x="768" y="72"/>
                </a:cubicBezTo>
              </a:path>
            </a:pathLst>
          </a:custGeom>
          <a:noFill/>
          <a:ln w="50800">
            <a:solidFill>
              <a:srgbClr val="FF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" name="Freeform 19"/>
          <p:cNvSpPr>
            <a:spLocks/>
          </p:cNvSpPr>
          <p:nvPr/>
        </p:nvSpPr>
        <p:spPr bwMode="auto">
          <a:xfrm>
            <a:off x="2946400" y="4354512"/>
            <a:ext cx="330200" cy="1371600"/>
          </a:xfrm>
          <a:custGeom>
            <a:avLst/>
            <a:gdLst>
              <a:gd name="T0" fmla="*/ 282257516 w 208"/>
              <a:gd name="T1" fmla="*/ 0 h 864"/>
              <a:gd name="T2" fmla="*/ 40322501 w 208"/>
              <a:gd name="T3" fmla="*/ 1088707589 h 864"/>
              <a:gd name="T4" fmla="*/ 524192545 w 208"/>
              <a:gd name="T5" fmla="*/ 2147483647 h 864"/>
              <a:gd name="T6" fmla="*/ 0 60000 65536"/>
              <a:gd name="T7" fmla="*/ 0 60000 65536"/>
              <a:gd name="T8" fmla="*/ 0 60000 65536"/>
              <a:gd name="T9" fmla="*/ 0 w 208"/>
              <a:gd name="T10" fmla="*/ 0 h 864"/>
              <a:gd name="T11" fmla="*/ 208 w 208"/>
              <a:gd name="T12" fmla="*/ 864 h 86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8" h="864">
                <a:moveTo>
                  <a:pt x="112" y="0"/>
                </a:moveTo>
                <a:cubicBezTo>
                  <a:pt x="56" y="144"/>
                  <a:pt x="0" y="288"/>
                  <a:pt x="16" y="432"/>
                </a:cubicBezTo>
                <a:cubicBezTo>
                  <a:pt x="32" y="576"/>
                  <a:pt x="120" y="720"/>
                  <a:pt x="208" y="864"/>
                </a:cubicBezTo>
              </a:path>
            </a:pathLst>
          </a:custGeom>
          <a:noFill/>
          <a:ln w="50800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5" name="Freeform 20"/>
          <p:cNvSpPr>
            <a:spLocks/>
          </p:cNvSpPr>
          <p:nvPr/>
        </p:nvSpPr>
        <p:spPr bwMode="auto">
          <a:xfrm>
            <a:off x="5791200" y="4049712"/>
            <a:ext cx="254000" cy="1371600"/>
          </a:xfrm>
          <a:custGeom>
            <a:avLst/>
            <a:gdLst>
              <a:gd name="T0" fmla="*/ 0 w 160"/>
              <a:gd name="T1" fmla="*/ 0 h 864"/>
              <a:gd name="T2" fmla="*/ 362902461 w 160"/>
              <a:gd name="T3" fmla="*/ 1209675055 h 864"/>
              <a:gd name="T4" fmla="*/ 241935007 w 160"/>
              <a:gd name="T5" fmla="*/ 2147483647 h 864"/>
              <a:gd name="T6" fmla="*/ 0 60000 65536"/>
              <a:gd name="T7" fmla="*/ 0 60000 65536"/>
              <a:gd name="T8" fmla="*/ 0 60000 65536"/>
              <a:gd name="T9" fmla="*/ 0 w 160"/>
              <a:gd name="T10" fmla="*/ 0 h 864"/>
              <a:gd name="T11" fmla="*/ 160 w 160"/>
              <a:gd name="T12" fmla="*/ 864 h 86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0" h="864">
                <a:moveTo>
                  <a:pt x="0" y="0"/>
                </a:moveTo>
                <a:cubicBezTo>
                  <a:pt x="64" y="168"/>
                  <a:pt x="128" y="336"/>
                  <a:pt x="144" y="480"/>
                </a:cubicBezTo>
                <a:cubicBezTo>
                  <a:pt x="160" y="624"/>
                  <a:pt x="128" y="744"/>
                  <a:pt x="96" y="864"/>
                </a:cubicBezTo>
              </a:path>
            </a:pathLst>
          </a:custGeom>
          <a:noFill/>
          <a:ln w="50800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" name="Line 21"/>
          <p:cNvSpPr>
            <a:spLocks noChangeShapeType="1"/>
          </p:cNvSpPr>
          <p:nvPr/>
        </p:nvSpPr>
        <p:spPr bwMode="auto">
          <a:xfrm>
            <a:off x="4495800" y="4811712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" name="Line 22"/>
          <p:cNvSpPr>
            <a:spLocks noChangeShapeType="1"/>
          </p:cNvSpPr>
          <p:nvPr/>
        </p:nvSpPr>
        <p:spPr bwMode="auto">
          <a:xfrm flipH="1" flipV="1">
            <a:off x="4267200" y="3363912"/>
            <a:ext cx="228600" cy="1524000"/>
          </a:xfrm>
          <a:prstGeom prst="line">
            <a:avLst/>
          </a:prstGeom>
          <a:noFill/>
          <a:ln w="44450">
            <a:solidFill>
              <a:srgbClr val="19B328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" name="Line 23"/>
          <p:cNvSpPr>
            <a:spLocks noChangeShapeType="1"/>
          </p:cNvSpPr>
          <p:nvPr/>
        </p:nvSpPr>
        <p:spPr bwMode="auto">
          <a:xfrm flipV="1">
            <a:off x="1828800" y="4583112"/>
            <a:ext cx="5562600" cy="609600"/>
          </a:xfrm>
          <a:prstGeom prst="line">
            <a:avLst/>
          </a:prstGeom>
          <a:noFill/>
          <a:ln w="44450">
            <a:solidFill>
              <a:srgbClr val="19B32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881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14" grpId="0"/>
      <p:bldP spid="15" grpId="0" animBg="1"/>
      <p:bldP spid="16" grpId="0" animBg="1"/>
      <p:bldP spid="17" grpId="0"/>
      <p:bldP spid="18" grpId="0" animBg="1"/>
      <p:bldP spid="19" grpId="0" animBg="1"/>
      <p:bldP spid="20" grpId="0" animBg="1"/>
      <p:bldP spid="21" grpId="0" animBg="1"/>
      <p:bldP spid="22" grpId="0"/>
      <p:bldP spid="23" grpId="0"/>
      <p:bldP spid="24" grpId="0" animBg="1"/>
      <p:bldP spid="31" grpId="0" animBg="1"/>
      <p:bldP spid="32" grpId="0" animBg="1"/>
      <p:bldP spid="34" grpId="0" animBg="1"/>
      <p:bldP spid="35" grpId="0" animBg="1"/>
      <p:bldP spid="37" grpId="0" animBg="1"/>
      <p:bldP spid="3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145097" y="762000"/>
            <a:ext cx="8770303" cy="2274888"/>
          </a:xfrm>
          <a:prstGeom prst="rect">
            <a:avLst/>
          </a:prstGeom>
          <a:solidFill>
            <a:srgbClr val="D5D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300">
              <a:latin typeface="Comic Sans MS" pitchFamily="66" charset="0"/>
            </a:endParaRPr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229600" cy="533400"/>
          </a:xfrm>
        </p:spPr>
        <p:txBody>
          <a:bodyPr/>
          <a:lstStyle/>
          <a:p>
            <a:pPr eaLnBrk="1" hangingPunct="1"/>
            <a:r>
              <a:rPr lang="en-US" sz="2800" dirty="0"/>
              <a:t>Version </a:t>
            </a:r>
            <a:r>
              <a:rPr lang="en-US" sz="2800" dirty="0" smtClean="0"/>
              <a:t>Spaces. Region of Disagreement</a:t>
            </a:r>
            <a:endParaRPr lang="en-US" sz="2800" baseline="30000" dirty="0" smtClean="0"/>
          </a:p>
        </p:txBody>
      </p:sp>
      <p:sp>
        <p:nvSpPr>
          <p:cNvPr id="231427" name="Oval 3"/>
          <p:cNvSpPr>
            <a:spLocks noChangeArrowheads="1"/>
          </p:cNvSpPr>
          <p:nvPr/>
        </p:nvSpPr>
        <p:spPr bwMode="auto">
          <a:xfrm>
            <a:off x="2997200" y="3429000"/>
            <a:ext cx="3048000" cy="3048000"/>
          </a:xfrm>
          <a:prstGeom prst="ellips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1428" name="Text Box 4"/>
          <p:cNvSpPr txBox="1">
            <a:spLocks noChangeArrowheads="1"/>
          </p:cNvSpPr>
          <p:nvPr/>
        </p:nvSpPr>
        <p:spPr bwMode="auto">
          <a:xfrm>
            <a:off x="5715000" y="3036888"/>
            <a:ext cx="3248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l" eaLnBrk="1" hangingPunct="1"/>
            <a:r>
              <a:rPr lang="en-US" sz="2400" b="0">
                <a:solidFill>
                  <a:srgbClr val="3333CC"/>
                </a:solidFill>
                <a:cs typeface="Arial" charset="0"/>
              </a:rPr>
              <a:t>current version space</a:t>
            </a:r>
          </a:p>
        </p:txBody>
      </p:sp>
      <p:sp>
        <p:nvSpPr>
          <p:cNvPr id="231429" name="Line 5"/>
          <p:cNvSpPr>
            <a:spLocks noChangeShapeType="1"/>
          </p:cNvSpPr>
          <p:nvPr/>
        </p:nvSpPr>
        <p:spPr bwMode="auto">
          <a:xfrm flipH="1">
            <a:off x="3225800" y="4114800"/>
            <a:ext cx="259080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1430" name="Line 6"/>
          <p:cNvSpPr>
            <a:spLocks noChangeShapeType="1"/>
          </p:cNvSpPr>
          <p:nvPr/>
        </p:nvSpPr>
        <p:spPr bwMode="auto">
          <a:xfrm>
            <a:off x="3073400" y="4419600"/>
            <a:ext cx="28194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1433" name="Line 9"/>
          <p:cNvSpPr>
            <a:spLocks noChangeShapeType="1"/>
          </p:cNvSpPr>
          <p:nvPr/>
        </p:nvSpPr>
        <p:spPr bwMode="auto">
          <a:xfrm flipH="1" flipV="1">
            <a:off x="6045200" y="5029200"/>
            <a:ext cx="838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35" name="Text Box 10"/>
          <p:cNvSpPr txBox="1">
            <a:spLocks noChangeArrowheads="1"/>
          </p:cNvSpPr>
          <p:nvPr/>
        </p:nvSpPr>
        <p:spPr bwMode="auto">
          <a:xfrm>
            <a:off x="228600" y="1295400"/>
            <a:ext cx="853440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l" eaLnBrk="1" hangingPunct="1"/>
            <a:r>
              <a:rPr lang="en-US" b="0" dirty="0">
                <a:solidFill>
                  <a:srgbClr val="E3055F"/>
                </a:solidFill>
                <a:cs typeface="Arial" charset="0"/>
              </a:rPr>
              <a:t>V</a:t>
            </a:r>
            <a:r>
              <a:rPr lang="en-US" b="0" dirty="0" smtClean="0">
                <a:solidFill>
                  <a:srgbClr val="E3055F"/>
                </a:solidFill>
                <a:cs typeface="Arial" charset="0"/>
              </a:rPr>
              <a:t>ersion </a:t>
            </a:r>
            <a:r>
              <a:rPr lang="en-US" b="0" dirty="0">
                <a:solidFill>
                  <a:srgbClr val="E3055F"/>
                </a:solidFill>
                <a:cs typeface="Arial" charset="0"/>
              </a:rPr>
              <a:t>space</a:t>
            </a:r>
            <a:r>
              <a:rPr lang="en-US" b="0" dirty="0">
                <a:cs typeface="Arial" charset="0"/>
              </a:rPr>
              <a:t>: part of </a:t>
            </a:r>
            <a:r>
              <a:rPr lang="en-US" b="0" dirty="0" smtClean="0">
                <a:solidFill>
                  <a:srgbClr val="0000CC"/>
                </a:solidFill>
                <a:cs typeface="Arial" charset="0"/>
              </a:rPr>
              <a:t>H</a:t>
            </a:r>
            <a:r>
              <a:rPr lang="en-US" b="0" dirty="0" smtClean="0">
                <a:cs typeface="Arial" charset="0"/>
              </a:rPr>
              <a:t> </a:t>
            </a:r>
            <a:r>
              <a:rPr lang="en-US" b="0" dirty="0">
                <a:cs typeface="Arial" charset="0"/>
              </a:rPr>
              <a:t>consistent with labels so far</a:t>
            </a:r>
            <a:r>
              <a:rPr lang="en-US" b="0" dirty="0" smtClean="0">
                <a:cs typeface="Arial" charset="0"/>
              </a:rPr>
              <a:t>.</a:t>
            </a:r>
            <a:endParaRPr lang="en-US" b="0" dirty="0">
              <a:cs typeface="Arial" charset="0"/>
            </a:endParaRPr>
          </a:p>
        </p:txBody>
      </p:sp>
      <p:sp>
        <p:nvSpPr>
          <p:cNvPr id="231435" name="Line 11"/>
          <p:cNvSpPr>
            <a:spLocks noChangeShapeType="1"/>
          </p:cNvSpPr>
          <p:nvPr/>
        </p:nvSpPr>
        <p:spPr bwMode="auto">
          <a:xfrm flipH="1">
            <a:off x="4648200" y="3276600"/>
            <a:ext cx="11430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1436" name="Oval 12"/>
          <p:cNvSpPr>
            <a:spLocks noChangeArrowheads="1"/>
          </p:cNvSpPr>
          <p:nvPr/>
        </p:nvSpPr>
        <p:spPr bwMode="auto">
          <a:xfrm>
            <a:off x="5791200" y="41148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1437" name="Oval 13"/>
          <p:cNvSpPr>
            <a:spLocks noChangeArrowheads="1"/>
          </p:cNvSpPr>
          <p:nvPr/>
        </p:nvSpPr>
        <p:spPr bwMode="auto">
          <a:xfrm>
            <a:off x="3048000" y="43434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1438" name="Text Box 14"/>
          <p:cNvSpPr txBox="1">
            <a:spLocks noChangeArrowheads="1"/>
          </p:cNvSpPr>
          <p:nvPr/>
        </p:nvSpPr>
        <p:spPr bwMode="auto">
          <a:xfrm>
            <a:off x="5851525" y="3741738"/>
            <a:ext cx="3619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l" eaLnBrk="1" hangingPunct="1"/>
            <a:r>
              <a:rPr lang="en-US" sz="2800">
                <a:latin typeface="Sylfaen" pitchFamily="18" charset="0"/>
                <a:cs typeface="Arial" charset="0"/>
              </a:rPr>
              <a:t>+</a:t>
            </a:r>
          </a:p>
        </p:txBody>
      </p:sp>
      <p:sp>
        <p:nvSpPr>
          <p:cNvPr id="231439" name="Text Box 15"/>
          <p:cNvSpPr txBox="1">
            <a:spLocks noChangeArrowheads="1"/>
          </p:cNvSpPr>
          <p:nvPr/>
        </p:nvSpPr>
        <p:spPr bwMode="auto">
          <a:xfrm>
            <a:off x="2743200" y="3962400"/>
            <a:ext cx="3619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l" eaLnBrk="1" hangingPunct="1"/>
            <a:r>
              <a:rPr lang="en-US" sz="2800">
                <a:latin typeface="Sylfaen" pitchFamily="18" charset="0"/>
                <a:cs typeface="Arial" charset="0"/>
              </a:rPr>
              <a:t>+</a:t>
            </a:r>
          </a:p>
        </p:txBody>
      </p:sp>
      <p:sp>
        <p:nvSpPr>
          <p:cNvPr id="231440" name="Line 16"/>
          <p:cNvSpPr>
            <a:spLocks noChangeShapeType="1"/>
          </p:cNvSpPr>
          <p:nvPr/>
        </p:nvSpPr>
        <p:spPr bwMode="auto">
          <a:xfrm>
            <a:off x="3733800" y="3657600"/>
            <a:ext cx="1524000" cy="2590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1441" name="Line 17"/>
          <p:cNvSpPr>
            <a:spLocks noChangeShapeType="1"/>
          </p:cNvSpPr>
          <p:nvPr/>
        </p:nvSpPr>
        <p:spPr bwMode="auto">
          <a:xfrm flipV="1">
            <a:off x="4038600" y="3429000"/>
            <a:ext cx="914400" cy="297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1442" name="Freeform 18"/>
          <p:cNvSpPr>
            <a:spLocks/>
          </p:cNvSpPr>
          <p:nvPr/>
        </p:nvSpPr>
        <p:spPr bwMode="auto">
          <a:xfrm>
            <a:off x="3733800" y="3390900"/>
            <a:ext cx="1219200" cy="266700"/>
          </a:xfrm>
          <a:custGeom>
            <a:avLst/>
            <a:gdLst>
              <a:gd name="T0" fmla="*/ 0 w 768"/>
              <a:gd name="T1" fmla="*/ 423386295 h 168"/>
              <a:gd name="T2" fmla="*/ 725804968 w 768"/>
              <a:gd name="T3" fmla="*/ 60483753 h 168"/>
              <a:gd name="T4" fmla="*/ 1330642474 w 768"/>
              <a:gd name="T5" fmla="*/ 60483753 h 168"/>
              <a:gd name="T6" fmla="*/ 1935480178 w 768"/>
              <a:gd name="T7" fmla="*/ 181451234 h 168"/>
              <a:gd name="T8" fmla="*/ 0 60000 65536"/>
              <a:gd name="T9" fmla="*/ 0 60000 65536"/>
              <a:gd name="T10" fmla="*/ 0 60000 65536"/>
              <a:gd name="T11" fmla="*/ 0 60000 65536"/>
              <a:gd name="T12" fmla="*/ 0 w 768"/>
              <a:gd name="T13" fmla="*/ 0 h 168"/>
              <a:gd name="T14" fmla="*/ 768 w 768"/>
              <a:gd name="T15" fmla="*/ 168 h 16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68" h="168">
                <a:moveTo>
                  <a:pt x="0" y="168"/>
                </a:moveTo>
                <a:cubicBezTo>
                  <a:pt x="100" y="108"/>
                  <a:pt x="200" y="48"/>
                  <a:pt x="288" y="24"/>
                </a:cubicBezTo>
                <a:cubicBezTo>
                  <a:pt x="376" y="0"/>
                  <a:pt x="448" y="16"/>
                  <a:pt x="528" y="24"/>
                </a:cubicBezTo>
                <a:cubicBezTo>
                  <a:pt x="608" y="32"/>
                  <a:pt x="688" y="52"/>
                  <a:pt x="768" y="72"/>
                </a:cubicBezTo>
              </a:path>
            </a:pathLst>
          </a:custGeom>
          <a:noFill/>
          <a:ln w="50800">
            <a:solidFill>
              <a:srgbClr val="FF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1443" name="Freeform 19"/>
          <p:cNvSpPr>
            <a:spLocks/>
          </p:cNvSpPr>
          <p:nvPr/>
        </p:nvSpPr>
        <p:spPr bwMode="auto">
          <a:xfrm>
            <a:off x="2946400" y="4419600"/>
            <a:ext cx="330200" cy="1371600"/>
          </a:xfrm>
          <a:custGeom>
            <a:avLst/>
            <a:gdLst>
              <a:gd name="T0" fmla="*/ 282257516 w 208"/>
              <a:gd name="T1" fmla="*/ 0 h 864"/>
              <a:gd name="T2" fmla="*/ 40322501 w 208"/>
              <a:gd name="T3" fmla="*/ 1088707589 h 864"/>
              <a:gd name="T4" fmla="*/ 524192545 w 208"/>
              <a:gd name="T5" fmla="*/ 2147483647 h 864"/>
              <a:gd name="T6" fmla="*/ 0 60000 65536"/>
              <a:gd name="T7" fmla="*/ 0 60000 65536"/>
              <a:gd name="T8" fmla="*/ 0 60000 65536"/>
              <a:gd name="T9" fmla="*/ 0 w 208"/>
              <a:gd name="T10" fmla="*/ 0 h 864"/>
              <a:gd name="T11" fmla="*/ 208 w 208"/>
              <a:gd name="T12" fmla="*/ 864 h 86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8" h="864">
                <a:moveTo>
                  <a:pt x="112" y="0"/>
                </a:moveTo>
                <a:cubicBezTo>
                  <a:pt x="56" y="144"/>
                  <a:pt x="0" y="288"/>
                  <a:pt x="16" y="432"/>
                </a:cubicBezTo>
                <a:cubicBezTo>
                  <a:pt x="32" y="576"/>
                  <a:pt x="120" y="720"/>
                  <a:pt x="208" y="864"/>
                </a:cubicBezTo>
              </a:path>
            </a:pathLst>
          </a:custGeom>
          <a:noFill/>
          <a:ln w="50800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1444" name="Freeform 20"/>
          <p:cNvSpPr>
            <a:spLocks/>
          </p:cNvSpPr>
          <p:nvPr/>
        </p:nvSpPr>
        <p:spPr bwMode="auto">
          <a:xfrm>
            <a:off x="5791200" y="4114800"/>
            <a:ext cx="254000" cy="1371600"/>
          </a:xfrm>
          <a:custGeom>
            <a:avLst/>
            <a:gdLst>
              <a:gd name="T0" fmla="*/ 0 w 160"/>
              <a:gd name="T1" fmla="*/ 0 h 864"/>
              <a:gd name="T2" fmla="*/ 362902461 w 160"/>
              <a:gd name="T3" fmla="*/ 1209675055 h 864"/>
              <a:gd name="T4" fmla="*/ 241935007 w 160"/>
              <a:gd name="T5" fmla="*/ 2147483647 h 864"/>
              <a:gd name="T6" fmla="*/ 0 60000 65536"/>
              <a:gd name="T7" fmla="*/ 0 60000 65536"/>
              <a:gd name="T8" fmla="*/ 0 60000 65536"/>
              <a:gd name="T9" fmla="*/ 0 w 160"/>
              <a:gd name="T10" fmla="*/ 0 h 864"/>
              <a:gd name="T11" fmla="*/ 160 w 160"/>
              <a:gd name="T12" fmla="*/ 864 h 86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0" h="864">
                <a:moveTo>
                  <a:pt x="0" y="0"/>
                </a:moveTo>
                <a:cubicBezTo>
                  <a:pt x="64" y="168"/>
                  <a:pt x="128" y="336"/>
                  <a:pt x="144" y="480"/>
                </a:cubicBezTo>
                <a:cubicBezTo>
                  <a:pt x="160" y="624"/>
                  <a:pt x="128" y="744"/>
                  <a:pt x="96" y="864"/>
                </a:cubicBezTo>
              </a:path>
            </a:pathLst>
          </a:custGeom>
          <a:noFill/>
          <a:ln w="50800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6" name="Line 21"/>
          <p:cNvSpPr>
            <a:spLocks noChangeShapeType="1"/>
          </p:cNvSpPr>
          <p:nvPr/>
        </p:nvSpPr>
        <p:spPr bwMode="auto">
          <a:xfrm>
            <a:off x="4495800" y="48768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1446" name="Line 22"/>
          <p:cNvSpPr>
            <a:spLocks noChangeShapeType="1"/>
          </p:cNvSpPr>
          <p:nvPr/>
        </p:nvSpPr>
        <p:spPr bwMode="auto">
          <a:xfrm flipH="1" flipV="1">
            <a:off x="4267200" y="3429000"/>
            <a:ext cx="228600" cy="1524000"/>
          </a:xfrm>
          <a:prstGeom prst="line">
            <a:avLst/>
          </a:prstGeom>
          <a:noFill/>
          <a:ln w="44450">
            <a:solidFill>
              <a:srgbClr val="19B328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1447" name="Line 23"/>
          <p:cNvSpPr>
            <a:spLocks noChangeShapeType="1"/>
          </p:cNvSpPr>
          <p:nvPr/>
        </p:nvSpPr>
        <p:spPr bwMode="auto">
          <a:xfrm flipV="1">
            <a:off x="1828800" y="4648200"/>
            <a:ext cx="5562600" cy="609600"/>
          </a:xfrm>
          <a:prstGeom prst="line">
            <a:avLst/>
          </a:prstGeom>
          <a:noFill/>
          <a:ln w="44450">
            <a:solidFill>
              <a:srgbClr val="19B32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" name="Text Box 7"/>
          <p:cNvSpPr txBox="1">
            <a:spLocks noChangeArrowheads="1"/>
          </p:cNvSpPr>
          <p:nvPr/>
        </p:nvSpPr>
        <p:spPr bwMode="auto">
          <a:xfrm>
            <a:off x="152400" y="3429000"/>
            <a:ext cx="22098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sz="1800" b="0" dirty="0" smtClean="0">
                <a:solidFill>
                  <a:schemeClr val="accent2"/>
                </a:solidFill>
                <a:cs typeface="Arial" charset="0"/>
              </a:rPr>
              <a:t>E.g.,: </a:t>
            </a:r>
            <a:r>
              <a:rPr lang="en-US" sz="1800" b="0" dirty="0">
                <a:cs typeface="Arial" charset="0"/>
              </a:rPr>
              <a:t>data lies on circle in </a:t>
            </a:r>
            <a:r>
              <a:rPr lang="en-US" sz="1800" b="0" dirty="0" smtClean="0">
                <a:solidFill>
                  <a:srgbClr val="0000CC"/>
                </a:solidFill>
                <a:cs typeface="Arial" charset="0"/>
              </a:rPr>
              <a:t>R</a:t>
            </a:r>
            <a:r>
              <a:rPr lang="en-US" sz="1800" b="0" baseline="30000" dirty="0" smtClean="0">
                <a:solidFill>
                  <a:srgbClr val="0000CC"/>
                </a:solidFill>
                <a:cs typeface="Arial" charset="0"/>
              </a:rPr>
              <a:t>2</a:t>
            </a:r>
            <a:r>
              <a:rPr lang="en-US" sz="1800" b="0" dirty="0" smtClean="0">
                <a:cs typeface="Arial" charset="0"/>
              </a:rPr>
              <a:t>, </a:t>
            </a:r>
            <a:r>
              <a:rPr lang="en-US" sz="1800" b="0" dirty="0" smtClean="0">
                <a:solidFill>
                  <a:srgbClr val="0000CC"/>
                </a:solidFill>
                <a:cs typeface="Arial" charset="0"/>
              </a:rPr>
              <a:t>H</a:t>
            </a:r>
            <a:r>
              <a:rPr lang="en-US" sz="1800" b="0" dirty="0" smtClean="0">
                <a:cs typeface="Arial" charset="0"/>
              </a:rPr>
              <a:t> = </a:t>
            </a:r>
            <a:r>
              <a:rPr lang="en-US" sz="1800" b="0" dirty="0">
                <a:solidFill>
                  <a:srgbClr val="0000CC"/>
                </a:solidFill>
                <a:cs typeface="Arial" charset="0"/>
              </a:rPr>
              <a:t>homogeneous</a:t>
            </a:r>
            <a:r>
              <a:rPr lang="en-US" sz="1800" b="0" dirty="0">
                <a:cs typeface="Arial" charset="0"/>
              </a:rPr>
              <a:t> </a:t>
            </a:r>
            <a:r>
              <a:rPr lang="en-US" sz="1800" b="0" dirty="0">
                <a:solidFill>
                  <a:srgbClr val="0000CC"/>
                </a:solidFill>
                <a:cs typeface="Arial" charset="0"/>
              </a:rPr>
              <a:t>linear </a:t>
            </a:r>
            <a:r>
              <a:rPr lang="en-US" sz="1800" b="0" dirty="0" err="1" smtClean="0">
                <a:solidFill>
                  <a:srgbClr val="0000CC"/>
                </a:solidFill>
                <a:cs typeface="Arial" charset="0"/>
              </a:rPr>
              <a:t>seps</a:t>
            </a:r>
            <a:r>
              <a:rPr lang="en-US" sz="1800" b="0" dirty="0" smtClean="0">
                <a:cs typeface="Arial" charset="0"/>
              </a:rPr>
              <a:t>.</a:t>
            </a:r>
            <a:endParaRPr lang="en-US" sz="1800" b="0" dirty="0"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 Box 10"/>
              <p:cNvSpPr txBox="1">
                <a:spLocks noChangeArrowheads="1"/>
              </p:cNvSpPr>
              <p:nvPr/>
            </p:nvSpPr>
            <p:spPr bwMode="auto">
              <a:xfrm>
                <a:off x="304800" y="2617113"/>
                <a:ext cx="7467600" cy="4308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l" eaLnBrk="1" hangingPunct="1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dirty="0" smtClean="0">
                        <a:solidFill>
                          <a:srgbClr val="0000CC"/>
                        </a:solidFill>
                        <a:latin typeface="Cambria Math"/>
                        <a:cs typeface="Arial" charset="0"/>
                      </a:rPr>
                      <m:t>x</m:t>
                    </m:r>
                    <m:r>
                      <a:rPr lang="en-US" b="0" i="0" dirty="0" smtClean="0">
                        <a:solidFill>
                          <a:srgbClr val="0000CC"/>
                        </a:solidFill>
                        <a:latin typeface="Cambria Math"/>
                        <a:cs typeface="Arial" charset="0"/>
                      </a:rPr>
                      <m:t>∈</m:t>
                    </m:r>
                    <m:r>
                      <m:rPr>
                        <m:sty m:val="p"/>
                      </m:rPr>
                      <a:rPr lang="en-US" b="0" i="0" dirty="0" smtClean="0">
                        <a:solidFill>
                          <a:srgbClr val="0000CC"/>
                        </a:solidFill>
                        <a:latin typeface="Cambria Math"/>
                        <a:cs typeface="Arial" charset="0"/>
                      </a:rPr>
                      <m:t>X</m:t>
                    </m:r>
                    <m:r>
                      <a:rPr lang="en-US" b="0" i="0" dirty="0" smtClean="0">
                        <a:solidFill>
                          <a:srgbClr val="0000CC"/>
                        </a:solidFill>
                        <a:latin typeface="Cambria Math"/>
                        <a:cs typeface="Arial" charset="0"/>
                      </a:rPr>
                      <m:t>, </m:t>
                    </m:r>
                    <m:r>
                      <m:rPr>
                        <m:sty m:val="p"/>
                      </m:rPr>
                      <a:rPr lang="en-US" b="0" i="0" dirty="0" smtClean="0">
                        <a:solidFill>
                          <a:srgbClr val="0000CC"/>
                        </a:solidFill>
                        <a:latin typeface="Cambria Math"/>
                        <a:cs typeface="Arial" charset="0"/>
                      </a:rPr>
                      <m:t>x</m:t>
                    </m:r>
                    <m:r>
                      <a:rPr lang="en-US" b="0" i="1" dirty="0" smtClean="0">
                        <a:solidFill>
                          <a:srgbClr val="0000CC"/>
                        </a:solidFill>
                        <a:latin typeface="Cambria Math"/>
                        <a:cs typeface="Arial" charset="0"/>
                      </a:rPr>
                      <m:t>∈</m:t>
                    </m:r>
                    <m:r>
                      <m:rPr>
                        <m:sty m:val="p"/>
                      </m:rPr>
                      <a:rPr lang="en-US" b="0" i="0" dirty="0" smtClean="0">
                        <a:solidFill>
                          <a:srgbClr val="0000CC"/>
                        </a:solidFill>
                        <a:latin typeface="Cambria Math"/>
                        <a:cs typeface="Arial" charset="0"/>
                      </a:rPr>
                      <m:t>DIS</m:t>
                    </m:r>
                    <m:r>
                      <a:rPr lang="en-US" b="0" i="0" dirty="0" smtClean="0">
                        <a:solidFill>
                          <a:srgbClr val="0000CC"/>
                        </a:solidFill>
                        <a:latin typeface="Cambria Math"/>
                        <a:cs typeface="Arial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b="0" i="0" dirty="0" smtClean="0">
                        <a:solidFill>
                          <a:srgbClr val="0000CC"/>
                        </a:solidFill>
                        <a:latin typeface="Cambria Math"/>
                        <a:cs typeface="Arial" charset="0"/>
                      </a:rPr>
                      <m:t>VS</m:t>
                    </m:r>
                    <m:d>
                      <m:dPr>
                        <m:ctrlPr>
                          <a:rPr lang="en-US" b="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 i="0" dirty="0" smtClean="0">
                            <a:solidFill>
                              <a:srgbClr val="0000CC"/>
                            </a:solidFill>
                            <a:latin typeface="Cambria Math"/>
                            <a:cs typeface="Arial" charset="0"/>
                          </a:rPr>
                          <m:t>H</m:t>
                        </m:r>
                      </m:e>
                    </m:d>
                    <m:r>
                      <a:rPr lang="en-US" b="0" i="0" dirty="0" smtClean="0">
                        <a:solidFill>
                          <a:srgbClr val="0000CC"/>
                        </a:solidFill>
                        <a:latin typeface="Cambria Math"/>
                        <a:cs typeface="Arial" charset="0"/>
                      </a:rPr>
                      <m:t>)</m:t>
                    </m:r>
                  </m:oMath>
                </a14:m>
                <a:r>
                  <a:rPr lang="en-US" b="0" dirty="0" smtClean="0">
                    <a:cs typeface="Arial" charset="0"/>
                  </a:rPr>
                  <a:t> </a:t>
                </a:r>
                <a:r>
                  <a:rPr lang="en-US" b="0" dirty="0" err="1" smtClean="0">
                    <a:cs typeface="Arial" charset="0"/>
                  </a:rPr>
                  <a:t>iff</a:t>
                </a:r>
                <a:r>
                  <a:rPr lang="en-US" b="0" dirty="0" smtClean="0">
                    <a:cs typeface="Arial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0000CC"/>
                        </a:solidFill>
                        <a:latin typeface="Cambria Math"/>
                      </a:rPr>
                      <m:t>∃</m:t>
                    </m:r>
                    <m:sSub>
                      <m:sSubPr>
                        <m:ctrlPr>
                          <a:rPr lang="en-US" b="0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b="0" i="1">
                                <a:solidFill>
                                  <a:srgbClr val="0000CC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b="0" i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h</m:t>
                            </m:r>
                          </m:e>
                          <m:sub>
                            <m:r>
                              <a:rPr lang="en-US" b="0" i="0" smtClean="0">
                                <a:solidFill>
                                  <a:srgbClr val="0000CC"/>
                                </a:solidFill>
                                <a:latin typeface="Cambria Math"/>
                              </a:rPr>
                              <m:t>1</m:t>
                            </m:r>
                          </m:sub>
                        </m:sSub>
                        <m:r>
                          <a:rPr lang="en-US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en-US" b="0" i="0">
                            <a:solidFill>
                              <a:srgbClr val="0000CC"/>
                            </a:solidFill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a:rPr lang="en-US" b="0" i="0">
                            <a:solidFill>
                              <a:srgbClr val="0000CC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b="0" i="0" smtClean="0">
                        <a:solidFill>
                          <a:srgbClr val="0000CC"/>
                        </a:solidFill>
                        <a:latin typeface="Cambria Math"/>
                      </a:rPr>
                      <m:t>∈</m:t>
                    </m:r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0000CC"/>
                        </a:solidFill>
                        <a:latin typeface="Cambria Math"/>
                      </a:rPr>
                      <m:t>VS</m:t>
                    </m:r>
                    <m:r>
                      <a:rPr lang="en-US" b="0" i="0" smtClean="0">
                        <a:solidFill>
                          <a:srgbClr val="0000CC"/>
                        </a:solidFill>
                        <a:latin typeface="Cambria Math"/>
                      </a:rPr>
                      <m:t>(</m:t>
                    </m:r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0000CC"/>
                        </a:solidFill>
                        <a:latin typeface="Cambria Math"/>
                      </a:rPr>
                      <m:t>H</m:t>
                    </m:r>
                    <m:r>
                      <a:rPr lang="en-US" b="0" i="0" smtClean="0">
                        <a:solidFill>
                          <a:srgbClr val="0000CC"/>
                        </a:solidFill>
                        <a:latin typeface="Cambria Math"/>
                      </a:rPr>
                      <m:t>),</m:t>
                    </m:r>
                    <m:sSub>
                      <m:sSubPr>
                        <m:ctrlPr>
                          <a:rPr lang="en-US" b="0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0" smtClean="0">
                            <a:solidFill>
                              <a:srgbClr val="0000CC"/>
                            </a:solidFill>
                            <a:latin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b="0">
                            <a:solidFill>
                              <a:srgbClr val="0000CC"/>
                            </a:solidFill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a:rPr lang="en-US" b="0">
                            <a:solidFill>
                              <a:srgbClr val="0000CC"/>
                            </a:solidFill>
                            <a:latin typeface="Cambria Math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b="0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b="0">
                            <a:solidFill>
                              <a:srgbClr val="0000CC"/>
                            </a:solidFill>
                            <a:latin typeface="Cambria Math"/>
                          </a:rPr>
                          <m:t>x</m:t>
                        </m:r>
                      </m:e>
                    </m:d>
                    <m:r>
                      <a:rPr lang="en-US" b="0" i="1">
                        <a:solidFill>
                          <a:srgbClr val="0000CC"/>
                        </a:solidFill>
                        <a:latin typeface="Cambria Math"/>
                      </a:rPr>
                      <m:t>≠</m:t>
                    </m:r>
                    <m:sSub>
                      <m:sSubPr>
                        <m:ctrlPr>
                          <a:rPr lang="en-US" b="0" i="1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>
                            <a:solidFill>
                              <a:srgbClr val="0000CC"/>
                            </a:solidFill>
                            <a:latin typeface="Cambria Math"/>
                          </a:rPr>
                          <m:t>h</m:t>
                        </m:r>
                      </m:e>
                      <m:sub>
                        <m:r>
                          <a:rPr lang="en-US" b="0">
                            <a:solidFill>
                              <a:srgbClr val="0000CC"/>
                            </a:solidFill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b="0" i="0" smtClean="0">
                        <a:solidFill>
                          <a:srgbClr val="0000CC"/>
                        </a:solidFill>
                        <a:latin typeface="Cambria Math"/>
                      </a:rPr>
                      <m:t>(</m:t>
                    </m:r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0000CC"/>
                        </a:solidFill>
                        <a:latin typeface="Cambria Math"/>
                      </a:rPr>
                      <m:t>x</m:t>
                    </m:r>
                    <m:r>
                      <a:rPr lang="en-US" b="0" i="0" smtClean="0">
                        <a:solidFill>
                          <a:srgbClr val="0000CC"/>
                        </a:solidFill>
                        <a:latin typeface="Cambria Math"/>
                      </a:rPr>
                      <m:t>)</m:t>
                    </m:r>
                  </m:oMath>
                </a14:m>
                <a:endParaRPr lang="en-US" b="0" dirty="0">
                  <a:cs typeface="Arial" charset="0"/>
                </a:endParaRPr>
              </a:p>
            </p:txBody>
          </p:sp>
        </mc:Choice>
        <mc:Fallback xmlns="">
          <p:sp>
            <p:nvSpPr>
              <p:cNvPr id="27" name="Text 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2617113"/>
                <a:ext cx="7467600" cy="430887"/>
              </a:xfrm>
              <a:prstGeom prst="rect">
                <a:avLst/>
              </a:prstGeom>
              <a:blipFill rotWithShape="1">
                <a:blip r:embed="rId2"/>
                <a:stretch>
                  <a:fillRect t="-8451" b="-2676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Text Box 10"/>
          <p:cNvSpPr txBox="1">
            <a:spLocks noChangeArrowheads="1"/>
          </p:cNvSpPr>
          <p:nvPr/>
        </p:nvSpPr>
        <p:spPr bwMode="auto">
          <a:xfrm>
            <a:off x="228600" y="1821359"/>
            <a:ext cx="85344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l" eaLnBrk="1" hangingPunct="1"/>
            <a:r>
              <a:rPr lang="en-US" b="0" dirty="0" smtClean="0">
                <a:solidFill>
                  <a:srgbClr val="E3055F"/>
                </a:solidFill>
                <a:cs typeface="Arial" charset="0"/>
              </a:rPr>
              <a:t>Region </a:t>
            </a:r>
            <a:r>
              <a:rPr lang="en-US" b="0" dirty="0">
                <a:solidFill>
                  <a:srgbClr val="E3055F"/>
                </a:solidFill>
                <a:cs typeface="Arial" charset="0"/>
              </a:rPr>
              <a:t>of </a:t>
            </a:r>
            <a:r>
              <a:rPr lang="en-US" b="0" dirty="0" smtClean="0">
                <a:solidFill>
                  <a:srgbClr val="E3055F"/>
                </a:solidFill>
                <a:cs typeface="Arial" charset="0"/>
              </a:rPr>
              <a:t>disagreement</a:t>
            </a:r>
            <a:r>
              <a:rPr lang="en-US" b="0" dirty="0" smtClean="0">
                <a:cs typeface="Arial" charset="0"/>
              </a:rPr>
              <a:t> </a:t>
            </a:r>
            <a:r>
              <a:rPr lang="en-US" b="0" dirty="0">
                <a:cs typeface="Arial" charset="0"/>
              </a:rPr>
              <a:t>= part of data space about which there is still some uncertainty (i.e. disagreement within version space)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28600" y="838200"/>
            <a:ext cx="277191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 smtClean="0"/>
              <a:t>Definition (CAL’92)</a:t>
            </a:r>
            <a:endParaRPr lang="en-US" sz="2200" dirty="0"/>
          </a:p>
        </p:txBody>
      </p:sp>
      <p:sp>
        <p:nvSpPr>
          <p:cNvPr id="28" name="Text Box 8"/>
          <p:cNvSpPr txBox="1">
            <a:spLocks noChangeArrowheads="1"/>
          </p:cNvSpPr>
          <p:nvPr/>
        </p:nvSpPr>
        <p:spPr bwMode="auto">
          <a:xfrm>
            <a:off x="5638800" y="5573712"/>
            <a:ext cx="35052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l" eaLnBrk="1" hangingPunct="1"/>
            <a:r>
              <a:rPr lang="en-US" b="0" dirty="0">
                <a:solidFill>
                  <a:srgbClr val="3333CC"/>
                </a:solidFill>
                <a:cs typeface="Arial" charset="0"/>
              </a:rPr>
              <a:t>region of </a:t>
            </a:r>
            <a:r>
              <a:rPr lang="en-US" b="0" dirty="0" smtClean="0">
                <a:solidFill>
                  <a:srgbClr val="3333CC"/>
                </a:solidFill>
                <a:cs typeface="Arial" charset="0"/>
              </a:rPr>
              <a:t>disagreement in </a:t>
            </a:r>
            <a:r>
              <a:rPr lang="en-US" b="0" dirty="0">
                <a:solidFill>
                  <a:srgbClr val="3333CC"/>
                </a:solidFill>
                <a:cs typeface="Arial" charset="0"/>
              </a:rPr>
              <a:t>data space</a:t>
            </a:r>
          </a:p>
        </p:txBody>
      </p:sp>
    </p:spTree>
    <p:extLst>
      <p:ext uri="{BB962C8B-B14F-4D97-AF65-F5344CB8AC3E}">
        <p14:creationId xmlns:p14="http://schemas.microsoft.com/office/powerpoint/2010/main" val="3080786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Text Box 3"/>
          <p:cNvSpPr txBox="1">
            <a:spLocks noChangeArrowheads="1"/>
          </p:cNvSpPr>
          <p:nvPr/>
        </p:nvSpPr>
        <p:spPr bwMode="auto">
          <a:xfrm>
            <a:off x="533400" y="3652837"/>
            <a:ext cx="73914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l" eaLnBrk="1" hangingPunct="1"/>
            <a:r>
              <a:rPr lang="en-US" sz="2400" b="0" dirty="0">
                <a:solidFill>
                  <a:schemeClr val="accent2"/>
                </a:solidFill>
                <a:cs typeface="Arial" charset="0"/>
              </a:rPr>
              <a:t>Pick a few points at random from the current region of uncertainty and query their labels.</a:t>
            </a:r>
          </a:p>
        </p:txBody>
      </p:sp>
      <p:grpSp>
        <p:nvGrpSpPr>
          <p:cNvPr id="27653" name="Group 4"/>
          <p:cNvGrpSpPr>
            <a:grpSpLocks noChangeAspect="1"/>
          </p:cNvGrpSpPr>
          <p:nvPr/>
        </p:nvGrpSpPr>
        <p:grpSpPr bwMode="auto">
          <a:xfrm>
            <a:off x="2366963" y="1219200"/>
            <a:ext cx="4262437" cy="1817688"/>
            <a:chOff x="1152" y="1616"/>
            <a:chExt cx="5767" cy="2461"/>
          </a:xfrm>
        </p:grpSpPr>
        <p:sp>
          <p:nvSpPr>
            <p:cNvPr id="27655" name="Oval 5"/>
            <p:cNvSpPr>
              <a:spLocks noChangeAspect="1" noChangeArrowheads="1"/>
            </p:cNvSpPr>
            <p:nvPr/>
          </p:nvSpPr>
          <p:spPr bwMode="auto">
            <a:xfrm>
              <a:off x="1152" y="1735"/>
              <a:ext cx="1920" cy="192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56" name="Line 6"/>
            <p:cNvSpPr>
              <a:spLocks noChangeAspect="1" noChangeShapeType="1"/>
            </p:cNvSpPr>
            <p:nvPr/>
          </p:nvSpPr>
          <p:spPr bwMode="auto">
            <a:xfrm flipH="1" flipV="1">
              <a:off x="1632" y="1879"/>
              <a:ext cx="480" cy="8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57" name="Line 7"/>
            <p:cNvSpPr>
              <a:spLocks noChangeAspect="1" noChangeShapeType="1"/>
            </p:cNvSpPr>
            <p:nvPr/>
          </p:nvSpPr>
          <p:spPr bwMode="auto">
            <a:xfrm flipV="1">
              <a:off x="2112" y="1831"/>
              <a:ext cx="432" cy="8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58" name="Freeform 8"/>
            <p:cNvSpPr>
              <a:spLocks noChangeAspect="1"/>
            </p:cNvSpPr>
            <p:nvPr/>
          </p:nvSpPr>
          <p:spPr bwMode="auto">
            <a:xfrm>
              <a:off x="1632" y="1831"/>
              <a:ext cx="912" cy="104"/>
            </a:xfrm>
            <a:custGeom>
              <a:avLst/>
              <a:gdLst>
                <a:gd name="T0" fmla="*/ 0 w 912"/>
                <a:gd name="T1" fmla="*/ 48 h 104"/>
                <a:gd name="T2" fmla="*/ 480 w 912"/>
                <a:gd name="T3" fmla="*/ 96 h 104"/>
                <a:gd name="T4" fmla="*/ 912 w 912"/>
                <a:gd name="T5" fmla="*/ 0 h 104"/>
                <a:gd name="T6" fmla="*/ 0 60000 65536"/>
                <a:gd name="T7" fmla="*/ 0 60000 65536"/>
                <a:gd name="T8" fmla="*/ 0 60000 65536"/>
                <a:gd name="T9" fmla="*/ 0 w 912"/>
                <a:gd name="T10" fmla="*/ 0 h 104"/>
                <a:gd name="T11" fmla="*/ 912 w 912"/>
                <a:gd name="T12" fmla="*/ 104 h 10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12" h="104">
                  <a:moveTo>
                    <a:pt x="0" y="48"/>
                  </a:moveTo>
                  <a:cubicBezTo>
                    <a:pt x="164" y="76"/>
                    <a:pt x="328" y="104"/>
                    <a:pt x="480" y="96"/>
                  </a:cubicBezTo>
                  <a:cubicBezTo>
                    <a:pt x="632" y="88"/>
                    <a:pt x="840" y="16"/>
                    <a:pt x="912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59" name="Freeform 9"/>
            <p:cNvSpPr>
              <a:spLocks noChangeAspect="1"/>
            </p:cNvSpPr>
            <p:nvPr/>
          </p:nvSpPr>
          <p:spPr bwMode="auto">
            <a:xfrm>
              <a:off x="1616" y="1735"/>
              <a:ext cx="896" cy="200"/>
            </a:xfrm>
            <a:custGeom>
              <a:avLst/>
              <a:gdLst>
                <a:gd name="T0" fmla="*/ 16 w 896"/>
                <a:gd name="T1" fmla="*/ 144 h 200"/>
                <a:gd name="T2" fmla="*/ 544 w 896"/>
                <a:gd name="T3" fmla="*/ 192 h 200"/>
                <a:gd name="T4" fmla="*/ 880 w 896"/>
                <a:gd name="T5" fmla="*/ 96 h 200"/>
                <a:gd name="T6" fmla="*/ 448 w 896"/>
                <a:gd name="T7" fmla="*/ 0 h 200"/>
                <a:gd name="T8" fmla="*/ 16 w 896"/>
                <a:gd name="T9" fmla="*/ 144 h 2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96"/>
                <a:gd name="T16" fmla="*/ 0 h 200"/>
                <a:gd name="T17" fmla="*/ 896 w 896"/>
                <a:gd name="T18" fmla="*/ 200 h 2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96" h="200">
                  <a:moveTo>
                    <a:pt x="16" y="144"/>
                  </a:moveTo>
                  <a:cubicBezTo>
                    <a:pt x="32" y="176"/>
                    <a:pt x="400" y="200"/>
                    <a:pt x="544" y="192"/>
                  </a:cubicBezTo>
                  <a:cubicBezTo>
                    <a:pt x="688" y="184"/>
                    <a:pt x="896" y="128"/>
                    <a:pt x="880" y="96"/>
                  </a:cubicBezTo>
                  <a:cubicBezTo>
                    <a:pt x="864" y="64"/>
                    <a:pt x="592" y="0"/>
                    <a:pt x="448" y="0"/>
                  </a:cubicBezTo>
                  <a:cubicBezTo>
                    <a:pt x="304" y="0"/>
                    <a:pt x="0" y="112"/>
                    <a:pt x="16" y="144"/>
                  </a:cubicBezTo>
                  <a:close/>
                </a:path>
              </a:pathLst>
            </a:custGeom>
            <a:solidFill>
              <a:srgbClr val="FF00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60" name="Text Box 10"/>
            <p:cNvSpPr txBox="1">
              <a:spLocks noChangeAspect="1" noChangeArrowheads="1"/>
            </p:cNvSpPr>
            <p:nvPr/>
          </p:nvSpPr>
          <p:spPr bwMode="auto">
            <a:xfrm>
              <a:off x="2864" y="1616"/>
              <a:ext cx="4055" cy="5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l" eaLnBrk="1" hangingPunct="1"/>
              <a:r>
                <a:rPr lang="en-US" b="0">
                  <a:solidFill>
                    <a:srgbClr val="3333CC"/>
                  </a:solidFill>
                  <a:cs typeface="Arial" charset="0"/>
                </a:rPr>
                <a:t>current version space</a:t>
              </a:r>
            </a:p>
          </p:txBody>
        </p:sp>
        <p:sp>
          <p:nvSpPr>
            <p:cNvPr id="27661" name="Line 11"/>
            <p:cNvSpPr>
              <a:spLocks noChangeAspect="1" noChangeShapeType="1"/>
            </p:cNvSpPr>
            <p:nvPr/>
          </p:nvSpPr>
          <p:spPr bwMode="auto">
            <a:xfrm flipH="1">
              <a:off x="1296" y="2167"/>
              <a:ext cx="1632" cy="10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2" name="Line 12"/>
            <p:cNvSpPr>
              <a:spLocks noChangeAspect="1" noChangeShapeType="1"/>
            </p:cNvSpPr>
            <p:nvPr/>
          </p:nvSpPr>
          <p:spPr bwMode="auto">
            <a:xfrm>
              <a:off x="1200" y="2359"/>
              <a:ext cx="1776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3" name="Text Box 13"/>
            <p:cNvSpPr txBox="1">
              <a:spLocks noChangeAspect="1" noChangeArrowheads="1"/>
            </p:cNvSpPr>
            <p:nvPr/>
          </p:nvSpPr>
          <p:spPr bwMode="auto">
            <a:xfrm>
              <a:off x="2817" y="3127"/>
              <a:ext cx="2031" cy="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l" eaLnBrk="1" hangingPunct="1"/>
              <a:r>
                <a:rPr lang="en-US" sz="2000" b="0">
                  <a:solidFill>
                    <a:srgbClr val="3333CC"/>
                  </a:solidFill>
                  <a:cs typeface="Arial" charset="0"/>
                </a:rPr>
                <a:t>region of uncertainy</a:t>
              </a:r>
            </a:p>
          </p:txBody>
        </p:sp>
        <p:sp>
          <p:nvSpPr>
            <p:cNvPr id="27664" name="Line 14"/>
            <p:cNvSpPr>
              <a:spLocks noChangeAspect="1" noChangeShapeType="1"/>
            </p:cNvSpPr>
            <p:nvPr/>
          </p:nvSpPr>
          <p:spPr bwMode="auto">
            <a:xfrm flipH="1" flipV="1">
              <a:off x="3072" y="2743"/>
              <a:ext cx="528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5" name="Line 15"/>
            <p:cNvSpPr>
              <a:spLocks noChangeAspect="1" noChangeShapeType="1"/>
            </p:cNvSpPr>
            <p:nvPr/>
          </p:nvSpPr>
          <p:spPr bwMode="auto">
            <a:xfrm flipH="1">
              <a:off x="2144" y="1735"/>
              <a:ext cx="72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654" name="Text Box 19"/>
          <p:cNvSpPr txBox="1">
            <a:spLocks noChangeArrowheads="1"/>
          </p:cNvSpPr>
          <p:nvPr/>
        </p:nvSpPr>
        <p:spPr bwMode="auto">
          <a:xfrm>
            <a:off x="511175" y="2895600"/>
            <a:ext cx="1698625" cy="4365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/>
            <a:r>
              <a:rPr lang="en-US">
                <a:solidFill>
                  <a:schemeClr val="accent2"/>
                </a:solidFill>
              </a:rPr>
              <a:t>Algorithm:</a:t>
            </a:r>
            <a:r>
              <a:rPr lang="en-US" b="0">
                <a:solidFill>
                  <a:srgbClr val="CC0000"/>
                </a:solidFill>
              </a:rPr>
              <a:t> </a:t>
            </a:r>
            <a:endParaRPr lang="en-US"/>
          </a:p>
        </p:txBody>
      </p:sp>
      <p:sp>
        <p:nvSpPr>
          <p:cNvPr id="19" name="Rectangle 2"/>
          <p:cNvSpPr>
            <a:spLocks noGrp="1" noChangeArrowheads="1"/>
          </p:cNvSpPr>
          <p:nvPr>
            <p:ph type="title"/>
          </p:nvPr>
        </p:nvSpPr>
        <p:spPr>
          <a:xfrm>
            <a:off x="-76200" y="152400"/>
            <a:ext cx="8991600" cy="838200"/>
          </a:xfrm>
        </p:spPr>
        <p:txBody>
          <a:bodyPr/>
          <a:lstStyle/>
          <a:p>
            <a:pPr eaLnBrk="1" hangingPunct="1"/>
            <a:r>
              <a:rPr lang="en-US" sz="3200" dirty="0"/>
              <a:t>Disagreement Based Active </a:t>
            </a:r>
            <a:r>
              <a:rPr lang="en-US" sz="3200" dirty="0" smtClean="0"/>
              <a:t>Learning </a:t>
            </a:r>
            <a:r>
              <a:rPr lang="en-US" sz="1800" dirty="0" smtClean="0"/>
              <a:t>[CAL92]</a:t>
            </a:r>
          </a:p>
        </p:txBody>
      </p:sp>
      <p:sp>
        <p:nvSpPr>
          <p:cNvPr id="17" name="Text Box 3"/>
          <p:cNvSpPr txBox="1">
            <a:spLocks noChangeArrowheads="1"/>
          </p:cNvSpPr>
          <p:nvPr/>
        </p:nvSpPr>
        <p:spPr bwMode="auto">
          <a:xfrm>
            <a:off x="490945" y="5410200"/>
            <a:ext cx="8382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l" eaLnBrk="1" hangingPunct="1"/>
            <a:r>
              <a:rPr lang="en-US" sz="2400" dirty="0" smtClean="0">
                <a:cs typeface="Arial" charset="0"/>
              </a:rPr>
              <a:t>Note</a:t>
            </a:r>
            <a:r>
              <a:rPr lang="en-US" sz="2400" b="0" dirty="0" smtClean="0">
                <a:cs typeface="Arial" charset="0"/>
              </a:rPr>
              <a:t>: it is active since we do not waste labels by querying in regions of space we are certain about the labels.</a:t>
            </a:r>
            <a:endParaRPr lang="en-US" sz="2400" b="0" dirty="0">
              <a:cs typeface="Arial" charset="0"/>
            </a:endParaRPr>
          </a:p>
        </p:txBody>
      </p:sp>
      <p:sp>
        <p:nvSpPr>
          <p:cNvPr id="18" name="Text Box 3"/>
          <p:cNvSpPr txBox="1">
            <a:spLocks noChangeArrowheads="1"/>
          </p:cNvSpPr>
          <p:nvPr/>
        </p:nvSpPr>
        <p:spPr bwMode="auto">
          <a:xfrm>
            <a:off x="533400" y="4664075"/>
            <a:ext cx="7391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l" eaLnBrk="1" hangingPunct="1"/>
            <a:r>
              <a:rPr lang="en-US" sz="2400" b="0" dirty="0" smtClean="0">
                <a:solidFill>
                  <a:schemeClr val="accent2"/>
                </a:solidFill>
                <a:cs typeface="Arial" charset="0"/>
              </a:rPr>
              <a:t>Stop when region of uncertainty is small.</a:t>
            </a:r>
            <a:endParaRPr lang="en-US" sz="2400" b="0" dirty="0">
              <a:solidFill>
                <a:schemeClr val="accent2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611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>
          <a:xfrm>
            <a:off x="-76200" y="152400"/>
            <a:ext cx="8991600" cy="838200"/>
          </a:xfrm>
        </p:spPr>
        <p:txBody>
          <a:bodyPr/>
          <a:lstStyle/>
          <a:p>
            <a:pPr eaLnBrk="1" hangingPunct="1"/>
            <a:r>
              <a:rPr lang="en-US" sz="3200" dirty="0"/>
              <a:t>Disagreement Based Active </a:t>
            </a:r>
            <a:r>
              <a:rPr lang="en-US" sz="3200" dirty="0" smtClean="0"/>
              <a:t>Learning </a:t>
            </a:r>
            <a:r>
              <a:rPr lang="en-US" sz="1800" dirty="0" smtClean="0"/>
              <a:t>[CAL92]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652" name="Text Box 3"/>
              <p:cNvSpPr txBox="1">
                <a:spLocks noChangeArrowheads="1"/>
              </p:cNvSpPr>
              <p:nvPr/>
            </p:nvSpPr>
            <p:spPr bwMode="auto">
              <a:xfrm>
                <a:off x="1012825" y="5062954"/>
                <a:ext cx="7391400" cy="7694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l" eaLnBrk="1" hangingPunct="1"/>
                <a:r>
                  <a:rPr lang="en-US" b="0" dirty="0" smtClean="0">
                    <a:cs typeface="Arial" charset="0"/>
                  </a:rPr>
                  <a:t>Pick a few points at random from the current region of disagreement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solidFill>
                          <a:schemeClr val="accent2"/>
                        </a:solidFill>
                        <a:latin typeface="Cambria Math"/>
                        <a:cs typeface="Arial" charset="0"/>
                      </a:rPr>
                      <m:t>DIS</m:t>
                    </m:r>
                    <m:r>
                      <a:rPr lang="en-US" b="0" i="0" smtClean="0">
                        <a:solidFill>
                          <a:schemeClr val="accent2"/>
                        </a:solidFill>
                        <a:latin typeface="Cambria Math"/>
                        <a:cs typeface="Arial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accent2"/>
                            </a:solidFill>
                            <a:latin typeface="Cambria Math"/>
                            <a:cs typeface="Arial" charset="0"/>
                          </a:rPr>
                          <m:t>H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accent2"/>
                            </a:solidFill>
                            <a:latin typeface="Cambria Math"/>
                            <a:cs typeface="Arial" charset="0"/>
                          </a:rPr>
                          <m:t>t</m:t>
                        </m:r>
                      </m:sub>
                    </m:sSub>
                    <m:r>
                      <a:rPr lang="en-US" b="0" i="1" smtClean="0">
                        <a:solidFill>
                          <a:schemeClr val="accent2"/>
                        </a:solidFill>
                        <a:latin typeface="Cambria Math"/>
                        <a:cs typeface="Arial" charset="0"/>
                      </a:rPr>
                      <m:t>)</m:t>
                    </m:r>
                  </m:oMath>
                </a14:m>
                <a:r>
                  <a:rPr lang="en-US" b="0" dirty="0" smtClean="0">
                    <a:solidFill>
                      <a:schemeClr val="accent2"/>
                    </a:solidFill>
                    <a:cs typeface="Arial" charset="0"/>
                  </a:rPr>
                  <a:t> </a:t>
                </a:r>
                <a:r>
                  <a:rPr lang="en-US" b="0" dirty="0" smtClean="0">
                    <a:cs typeface="Arial" charset="0"/>
                  </a:rPr>
                  <a:t>and </a:t>
                </a:r>
                <a:r>
                  <a:rPr lang="en-US" b="0" dirty="0">
                    <a:cs typeface="Arial" charset="0"/>
                  </a:rPr>
                  <a:t>query their labels</a:t>
                </a:r>
                <a:r>
                  <a:rPr lang="en-US" b="0" dirty="0" smtClean="0">
                    <a:solidFill>
                      <a:schemeClr val="accent2"/>
                    </a:solidFill>
                    <a:cs typeface="Arial" charset="0"/>
                  </a:rPr>
                  <a:t>. </a:t>
                </a:r>
                <a:endParaRPr lang="en-US" b="0" dirty="0">
                  <a:solidFill>
                    <a:schemeClr val="accent2"/>
                  </a:solidFill>
                  <a:cs typeface="Arial" charset="0"/>
                </a:endParaRPr>
              </a:p>
            </p:txBody>
          </p:sp>
        </mc:Choice>
        <mc:Fallback xmlns="">
          <p:sp>
            <p:nvSpPr>
              <p:cNvPr id="27652" name="Text 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2825" y="5062954"/>
                <a:ext cx="7391400" cy="769441"/>
              </a:xfrm>
              <a:prstGeom prst="rect">
                <a:avLst/>
              </a:prstGeom>
              <a:blipFill rotWithShape="1">
                <a:blip r:embed="rId2"/>
                <a:stretch>
                  <a:fillRect l="-989" t="-5556" r="-1814" b="-1507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7653" name="Group 4"/>
          <p:cNvGrpSpPr>
            <a:grpSpLocks noChangeAspect="1"/>
          </p:cNvGrpSpPr>
          <p:nvPr/>
        </p:nvGrpSpPr>
        <p:grpSpPr bwMode="auto">
          <a:xfrm>
            <a:off x="2366963" y="1219200"/>
            <a:ext cx="4262437" cy="1817688"/>
            <a:chOff x="1152" y="1616"/>
            <a:chExt cx="5767" cy="2461"/>
          </a:xfrm>
        </p:grpSpPr>
        <p:sp>
          <p:nvSpPr>
            <p:cNvPr id="27655" name="Oval 5"/>
            <p:cNvSpPr>
              <a:spLocks noChangeAspect="1" noChangeArrowheads="1"/>
            </p:cNvSpPr>
            <p:nvPr/>
          </p:nvSpPr>
          <p:spPr bwMode="auto">
            <a:xfrm>
              <a:off x="1152" y="1735"/>
              <a:ext cx="1920" cy="192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56" name="Line 6"/>
            <p:cNvSpPr>
              <a:spLocks noChangeAspect="1" noChangeShapeType="1"/>
            </p:cNvSpPr>
            <p:nvPr/>
          </p:nvSpPr>
          <p:spPr bwMode="auto">
            <a:xfrm flipH="1" flipV="1">
              <a:off x="1632" y="1879"/>
              <a:ext cx="480" cy="8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57" name="Line 7"/>
            <p:cNvSpPr>
              <a:spLocks noChangeAspect="1" noChangeShapeType="1"/>
            </p:cNvSpPr>
            <p:nvPr/>
          </p:nvSpPr>
          <p:spPr bwMode="auto">
            <a:xfrm flipV="1">
              <a:off x="2112" y="1831"/>
              <a:ext cx="432" cy="8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58" name="Freeform 8"/>
            <p:cNvSpPr>
              <a:spLocks noChangeAspect="1"/>
            </p:cNvSpPr>
            <p:nvPr/>
          </p:nvSpPr>
          <p:spPr bwMode="auto">
            <a:xfrm>
              <a:off x="1632" y="1831"/>
              <a:ext cx="912" cy="104"/>
            </a:xfrm>
            <a:custGeom>
              <a:avLst/>
              <a:gdLst>
                <a:gd name="T0" fmla="*/ 0 w 912"/>
                <a:gd name="T1" fmla="*/ 48 h 104"/>
                <a:gd name="T2" fmla="*/ 480 w 912"/>
                <a:gd name="T3" fmla="*/ 96 h 104"/>
                <a:gd name="T4" fmla="*/ 912 w 912"/>
                <a:gd name="T5" fmla="*/ 0 h 104"/>
                <a:gd name="T6" fmla="*/ 0 60000 65536"/>
                <a:gd name="T7" fmla="*/ 0 60000 65536"/>
                <a:gd name="T8" fmla="*/ 0 60000 65536"/>
                <a:gd name="T9" fmla="*/ 0 w 912"/>
                <a:gd name="T10" fmla="*/ 0 h 104"/>
                <a:gd name="T11" fmla="*/ 912 w 912"/>
                <a:gd name="T12" fmla="*/ 104 h 10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12" h="104">
                  <a:moveTo>
                    <a:pt x="0" y="48"/>
                  </a:moveTo>
                  <a:cubicBezTo>
                    <a:pt x="164" y="76"/>
                    <a:pt x="328" y="104"/>
                    <a:pt x="480" y="96"/>
                  </a:cubicBezTo>
                  <a:cubicBezTo>
                    <a:pt x="632" y="88"/>
                    <a:pt x="840" y="16"/>
                    <a:pt x="912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59" name="Freeform 9"/>
            <p:cNvSpPr>
              <a:spLocks noChangeAspect="1"/>
            </p:cNvSpPr>
            <p:nvPr/>
          </p:nvSpPr>
          <p:spPr bwMode="auto">
            <a:xfrm>
              <a:off x="1616" y="1735"/>
              <a:ext cx="896" cy="200"/>
            </a:xfrm>
            <a:custGeom>
              <a:avLst/>
              <a:gdLst>
                <a:gd name="T0" fmla="*/ 16 w 896"/>
                <a:gd name="T1" fmla="*/ 144 h 200"/>
                <a:gd name="T2" fmla="*/ 544 w 896"/>
                <a:gd name="T3" fmla="*/ 192 h 200"/>
                <a:gd name="T4" fmla="*/ 880 w 896"/>
                <a:gd name="T5" fmla="*/ 96 h 200"/>
                <a:gd name="T6" fmla="*/ 448 w 896"/>
                <a:gd name="T7" fmla="*/ 0 h 200"/>
                <a:gd name="T8" fmla="*/ 16 w 896"/>
                <a:gd name="T9" fmla="*/ 144 h 2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96"/>
                <a:gd name="T16" fmla="*/ 0 h 200"/>
                <a:gd name="T17" fmla="*/ 896 w 896"/>
                <a:gd name="T18" fmla="*/ 200 h 2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96" h="200">
                  <a:moveTo>
                    <a:pt x="16" y="144"/>
                  </a:moveTo>
                  <a:cubicBezTo>
                    <a:pt x="32" y="176"/>
                    <a:pt x="400" y="200"/>
                    <a:pt x="544" y="192"/>
                  </a:cubicBezTo>
                  <a:cubicBezTo>
                    <a:pt x="688" y="184"/>
                    <a:pt x="896" y="128"/>
                    <a:pt x="880" y="96"/>
                  </a:cubicBezTo>
                  <a:cubicBezTo>
                    <a:pt x="864" y="64"/>
                    <a:pt x="592" y="0"/>
                    <a:pt x="448" y="0"/>
                  </a:cubicBezTo>
                  <a:cubicBezTo>
                    <a:pt x="304" y="0"/>
                    <a:pt x="0" y="112"/>
                    <a:pt x="16" y="144"/>
                  </a:cubicBezTo>
                  <a:close/>
                </a:path>
              </a:pathLst>
            </a:custGeom>
            <a:solidFill>
              <a:srgbClr val="FF00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60" name="Text Box 10"/>
            <p:cNvSpPr txBox="1">
              <a:spLocks noChangeAspect="1" noChangeArrowheads="1"/>
            </p:cNvSpPr>
            <p:nvPr/>
          </p:nvSpPr>
          <p:spPr bwMode="auto">
            <a:xfrm>
              <a:off x="2864" y="1616"/>
              <a:ext cx="4055" cy="5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l" eaLnBrk="1" hangingPunct="1"/>
              <a:r>
                <a:rPr lang="en-US" b="0">
                  <a:solidFill>
                    <a:srgbClr val="3333CC"/>
                  </a:solidFill>
                  <a:cs typeface="Arial" charset="0"/>
                </a:rPr>
                <a:t>current version space</a:t>
              </a:r>
            </a:p>
          </p:txBody>
        </p:sp>
        <p:sp>
          <p:nvSpPr>
            <p:cNvPr id="27661" name="Line 11"/>
            <p:cNvSpPr>
              <a:spLocks noChangeAspect="1" noChangeShapeType="1"/>
            </p:cNvSpPr>
            <p:nvPr/>
          </p:nvSpPr>
          <p:spPr bwMode="auto">
            <a:xfrm flipH="1">
              <a:off x="1296" y="2167"/>
              <a:ext cx="1632" cy="10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2" name="Line 12"/>
            <p:cNvSpPr>
              <a:spLocks noChangeAspect="1" noChangeShapeType="1"/>
            </p:cNvSpPr>
            <p:nvPr/>
          </p:nvSpPr>
          <p:spPr bwMode="auto">
            <a:xfrm>
              <a:off x="1200" y="2359"/>
              <a:ext cx="1776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3" name="Text Box 13"/>
            <p:cNvSpPr txBox="1">
              <a:spLocks noChangeAspect="1" noChangeArrowheads="1"/>
            </p:cNvSpPr>
            <p:nvPr/>
          </p:nvSpPr>
          <p:spPr bwMode="auto">
            <a:xfrm>
              <a:off x="2817" y="3127"/>
              <a:ext cx="2031" cy="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l" eaLnBrk="1" hangingPunct="1"/>
              <a:r>
                <a:rPr lang="en-US" sz="2000" b="0">
                  <a:solidFill>
                    <a:srgbClr val="3333CC"/>
                  </a:solidFill>
                  <a:cs typeface="Arial" charset="0"/>
                </a:rPr>
                <a:t>region of uncertainy</a:t>
              </a:r>
            </a:p>
          </p:txBody>
        </p:sp>
        <p:sp>
          <p:nvSpPr>
            <p:cNvPr id="27664" name="Line 14"/>
            <p:cNvSpPr>
              <a:spLocks noChangeAspect="1" noChangeShapeType="1"/>
            </p:cNvSpPr>
            <p:nvPr/>
          </p:nvSpPr>
          <p:spPr bwMode="auto">
            <a:xfrm flipH="1" flipV="1">
              <a:off x="3072" y="2743"/>
              <a:ext cx="528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5" name="Line 15"/>
            <p:cNvSpPr>
              <a:spLocks noChangeAspect="1" noChangeShapeType="1"/>
            </p:cNvSpPr>
            <p:nvPr/>
          </p:nvSpPr>
          <p:spPr bwMode="auto">
            <a:xfrm flipH="1">
              <a:off x="2144" y="1735"/>
              <a:ext cx="72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654" name="Text Box 19"/>
          <p:cNvSpPr txBox="1">
            <a:spLocks noChangeArrowheads="1"/>
          </p:cNvSpPr>
          <p:nvPr/>
        </p:nvSpPr>
        <p:spPr bwMode="auto">
          <a:xfrm>
            <a:off x="381000" y="3005554"/>
            <a:ext cx="1698625" cy="4365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/>
            <a:r>
              <a:rPr lang="en-US">
                <a:solidFill>
                  <a:schemeClr val="accent2"/>
                </a:solidFill>
              </a:rPr>
              <a:t>Algorithm:</a:t>
            </a:r>
            <a:r>
              <a:rPr lang="en-US" b="0">
                <a:solidFill>
                  <a:srgbClr val="CC0000"/>
                </a:solidFill>
              </a:rPr>
              <a:t> 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9"/>
              <p:cNvSpPr txBox="1">
                <a:spLocks/>
              </p:cNvSpPr>
              <p:nvPr/>
            </p:nvSpPr>
            <p:spPr bwMode="auto">
              <a:xfrm>
                <a:off x="479425" y="3538954"/>
                <a:ext cx="6705600" cy="5904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>
                <a:lvl1pPr marL="342900" indent="-3429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FF0000"/>
                  </a:buClr>
                  <a:buChar char="–"/>
                  <a:defRPr sz="2800">
                    <a:solidFill>
                      <a:schemeClr val="tx1"/>
                    </a:solidFill>
                    <a:latin typeface="+mn-lt"/>
                  </a:defRPr>
                </a:lvl2pPr>
                <a:lvl3pPr marL="1143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</a:defRPr>
                </a:lvl3pPr>
                <a:lvl4pPr marL="1600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</a:defRPr>
                </a:lvl4pPr>
                <a:lvl5pPr marL="20574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5pPr>
                <a:lvl6pPr marL="25146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6pPr>
                <a:lvl7pPr marL="29718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7pPr>
                <a:lvl8pPr marL="34290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8pPr>
                <a:lvl9pPr marL="3886200" indent="-228600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</a:defRPr>
                </a:lvl9pPr>
              </a:lstStyle>
              <a:p>
                <a:pPr marL="0" indent="0">
                  <a:buClrTx/>
                  <a:buNone/>
                  <a:defRPr/>
                </a:pPr>
                <a:r>
                  <a:rPr lang="en-US" sz="2200" dirty="0" smtClean="0"/>
                  <a:t>Query for the labels of a few random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22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200" dirty="0" smtClean="0"/>
                  <a:t>s.</a:t>
                </a:r>
                <a:endParaRPr lang="en-US" sz="2200" dirty="0"/>
              </a:p>
            </p:txBody>
          </p:sp>
        </mc:Choice>
        <mc:Fallback xmlns="">
          <p:sp>
            <p:nvSpPr>
              <p:cNvPr id="18" name="Content Placeholder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9425" y="3538954"/>
                <a:ext cx="6705600" cy="590490"/>
              </a:xfrm>
              <a:prstGeom prst="rect">
                <a:avLst/>
              </a:prstGeom>
              <a:blipFill rotWithShape="1">
                <a:blip r:embed="rId3"/>
                <a:stretch>
                  <a:fillRect l="-1182" t="-625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Content Placeholder 9"/>
          <p:cNvSpPr txBox="1">
            <a:spLocks/>
          </p:cNvSpPr>
          <p:nvPr/>
        </p:nvSpPr>
        <p:spPr bwMode="auto">
          <a:xfrm>
            <a:off x="479425" y="4072354"/>
            <a:ext cx="533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ClrTx/>
              <a:buNone/>
              <a:defRPr/>
            </a:pPr>
            <a:r>
              <a:rPr lang="en-US" sz="2200" dirty="0" smtClean="0"/>
              <a:t>Let </a:t>
            </a:r>
            <a:endParaRPr lang="en-US" sz="2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 Box 10"/>
              <p:cNvSpPr txBox="1">
                <a:spLocks noChangeArrowheads="1"/>
              </p:cNvSpPr>
              <p:nvPr/>
            </p:nvSpPr>
            <p:spPr bwMode="auto">
              <a:xfrm>
                <a:off x="1050925" y="4072354"/>
                <a:ext cx="4686300" cy="4308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l" eaLnBrk="1" hangingPunct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solidFill>
                              <a:srgbClr val="0000CC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dirty="0" smtClean="0">
                            <a:solidFill>
                              <a:srgbClr val="0000CC"/>
                            </a:solidFill>
                            <a:latin typeface="Cambria Math"/>
                            <a:cs typeface="Arial" charset="0"/>
                          </a:rPr>
                          <m:t>H</m:t>
                        </m:r>
                      </m:e>
                      <m:sub>
                        <m:r>
                          <a:rPr lang="en-US" b="0" i="0" dirty="0" smtClean="0">
                            <a:solidFill>
                              <a:srgbClr val="0000CC"/>
                            </a:solidFill>
                            <a:latin typeface="Cambria Math"/>
                            <a:cs typeface="Arial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b="0" dirty="0" smtClean="0">
                    <a:cs typeface="Arial" charset="0"/>
                  </a:rPr>
                  <a:t>  be the current version space.</a:t>
                </a:r>
                <a:endParaRPr lang="en-US" b="0" dirty="0">
                  <a:cs typeface="Arial" charset="0"/>
                </a:endParaRPr>
              </a:p>
            </p:txBody>
          </p:sp>
        </mc:Choice>
        <mc:Fallback xmlns="">
          <p:sp>
            <p:nvSpPr>
              <p:cNvPr id="20" name="Text 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50925" y="4072354"/>
                <a:ext cx="4686300" cy="430887"/>
              </a:xfrm>
              <a:prstGeom prst="rect">
                <a:avLst/>
              </a:prstGeom>
              <a:blipFill rotWithShape="1">
                <a:blip r:embed="rId4"/>
                <a:stretch>
                  <a:fillRect t="-8451" b="-2676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 Box 29"/>
              <p:cNvSpPr txBox="1">
                <a:spLocks noChangeArrowheads="1"/>
              </p:cNvSpPr>
              <p:nvPr/>
            </p:nvSpPr>
            <p:spPr bwMode="auto">
              <a:xfrm>
                <a:off x="479425" y="4586644"/>
                <a:ext cx="3733800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l">
                  <a:spcBef>
                    <a:spcPct val="50000"/>
                  </a:spcBef>
                </a:pPr>
                <a:r>
                  <a:rPr lang="en-US" sz="2000" dirty="0" smtClean="0"/>
                  <a:t>For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/>
                      </a:rPr>
                      <m:t>𝒕</m:t>
                    </m:r>
                    <m:r>
                      <a:rPr lang="en-US" sz="2000" b="1" i="1" smtClean="0">
                        <a:latin typeface="Cambria Math"/>
                      </a:rPr>
                      <m:t>=</m:t>
                    </m:r>
                    <m:r>
                      <a:rPr lang="en-US" sz="2000" b="1" i="1" smtClean="0">
                        <a:latin typeface="Cambria Math"/>
                      </a:rPr>
                      <m:t>𝟏</m:t>
                    </m:r>
                  </m:oMath>
                </a14:m>
                <a:r>
                  <a:rPr lang="en-US" sz="2000" dirty="0" smtClean="0"/>
                  <a:t>, ….,</a:t>
                </a:r>
                <a:endParaRPr lang="en-US" sz="2000" dirty="0"/>
              </a:p>
            </p:txBody>
          </p:sp>
        </mc:Choice>
        <mc:Fallback xmlns="">
          <p:sp>
            <p:nvSpPr>
              <p:cNvPr id="21" name="Text 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9425" y="4586644"/>
                <a:ext cx="3733800" cy="400110"/>
              </a:xfrm>
              <a:prstGeom prst="rect">
                <a:avLst/>
              </a:prstGeom>
              <a:blipFill rotWithShape="1">
                <a:blip r:embed="rId5"/>
                <a:stretch>
                  <a:fillRect l="-1797" t="-7576" b="-2575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 Box 3"/>
              <p:cNvSpPr txBox="1">
                <a:spLocks noChangeArrowheads="1"/>
              </p:cNvSpPr>
              <p:nvPr/>
            </p:nvSpPr>
            <p:spPr bwMode="auto">
              <a:xfrm>
                <a:off x="1012825" y="5817513"/>
                <a:ext cx="7391400" cy="4308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l" eaLnBrk="1" hangingPunct="1"/>
                <a:r>
                  <a:rPr lang="en-US" b="0" dirty="0" smtClean="0">
                    <a:cs typeface="Arial" charset="0"/>
                  </a:rPr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>
                            <a:solidFill>
                              <a:schemeClr val="accent2"/>
                            </a:solidFill>
                            <a:latin typeface="Cambria Math"/>
                            <a:cs typeface="Arial" charset="0"/>
                          </a:rPr>
                          <m:t>H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>
                            <a:solidFill>
                              <a:schemeClr val="accent2"/>
                            </a:solidFill>
                            <a:latin typeface="Cambria Math"/>
                            <a:cs typeface="Arial" charset="0"/>
                          </a:rPr>
                          <m:t>t</m:t>
                        </m:r>
                        <m:r>
                          <a:rPr lang="en-US" b="0" i="1" smtClean="0">
                            <a:solidFill>
                              <a:schemeClr val="accent2"/>
                            </a:solidFill>
                            <a:latin typeface="Cambria Math"/>
                            <a:cs typeface="Arial" charset="0"/>
                          </a:rPr>
                          <m:t>+1</m:t>
                        </m:r>
                      </m:sub>
                    </m:sSub>
                  </m:oMath>
                </a14:m>
                <a:r>
                  <a:rPr lang="en-US" b="0" dirty="0" smtClean="0">
                    <a:solidFill>
                      <a:schemeClr val="accent2"/>
                    </a:solidFill>
                    <a:cs typeface="Arial" charset="0"/>
                  </a:rPr>
                  <a:t> </a:t>
                </a:r>
                <a:r>
                  <a:rPr lang="en-US" b="0" dirty="0" smtClean="0">
                    <a:cs typeface="Arial" charset="0"/>
                  </a:rPr>
                  <a:t>be the new version space.</a:t>
                </a:r>
                <a:endParaRPr lang="en-US" b="0" dirty="0">
                  <a:cs typeface="Arial" charset="0"/>
                </a:endParaRPr>
              </a:p>
            </p:txBody>
          </p:sp>
        </mc:Choice>
        <mc:Fallback xmlns="">
          <p:sp>
            <p:nvSpPr>
              <p:cNvPr id="22" name="Text 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2825" y="5817513"/>
                <a:ext cx="7391400" cy="430887"/>
              </a:xfrm>
              <a:prstGeom prst="rect">
                <a:avLst/>
              </a:prstGeom>
              <a:blipFill rotWithShape="1">
                <a:blip r:embed="rId6"/>
                <a:stretch>
                  <a:fillRect l="-989" t="-8451" b="-2676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70799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2" grpId="0"/>
      <p:bldP spid="18" grpId="0"/>
      <p:bldP spid="19" grpId="0"/>
      <p:bldP spid="20" grpId="0"/>
      <p:bldP spid="21" grpId="0"/>
      <p:bldP spid="2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229600" cy="533400"/>
          </a:xfrm>
        </p:spPr>
        <p:txBody>
          <a:bodyPr/>
          <a:lstStyle/>
          <a:p>
            <a:pPr eaLnBrk="1" hangingPunct="1"/>
            <a:r>
              <a:rPr lang="en-US" sz="2800" smtClean="0"/>
              <a:t>Region of uncertainty [CAL92]</a:t>
            </a:r>
            <a:endParaRPr lang="en-US" sz="2800" baseline="30000" smtClean="0"/>
          </a:p>
        </p:txBody>
      </p:sp>
      <p:sp>
        <p:nvSpPr>
          <p:cNvPr id="28676" name="Text Box 10"/>
          <p:cNvSpPr txBox="1">
            <a:spLocks noChangeArrowheads="1"/>
          </p:cNvSpPr>
          <p:nvPr/>
        </p:nvSpPr>
        <p:spPr bwMode="auto">
          <a:xfrm>
            <a:off x="228600" y="838200"/>
            <a:ext cx="8534400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l" eaLnBrk="1" hangingPunct="1">
              <a:buFontTx/>
              <a:buChar char="•"/>
            </a:pPr>
            <a:r>
              <a:rPr lang="en-US" b="0">
                <a:cs typeface="Arial" charset="0"/>
              </a:rPr>
              <a:t>  Current </a:t>
            </a:r>
            <a:r>
              <a:rPr lang="en-US" b="0">
                <a:solidFill>
                  <a:srgbClr val="E3055F"/>
                </a:solidFill>
                <a:cs typeface="Arial" charset="0"/>
              </a:rPr>
              <a:t>version space</a:t>
            </a:r>
            <a:r>
              <a:rPr lang="en-US" b="0">
                <a:cs typeface="Arial" charset="0"/>
              </a:rPr>
              <a:t>: part of C consistent with labels so far.</a:t>
            </a:r>
          </a:p>
          <a:p>
            <a:pPr algn="l" eaLnBrk="1" hangingPunct="1">
              <a:buFontTx/>
              <a:buChar char="•"/>
            </a:pPr>
            <a:r>
              <a:rPr lang="en-US" b="0">
                <a:solidFill>
                  <a:srgbClr val="E3055F"/>
                </a:solidFill>
                <a:cs typeface="Arial" charset="0"/>
              </a:rPr>
              <a:t>  “Region of uncertainty”</a:t>
            </a:r>
            <a:r>
              <a:rPr lang="en-US" b="0">
                <a:cs typeface="Arial" charset="0"/>
              </a:rPr>
              <a:t> = part of data space about which there is still some uncertainty (i.e. disagreement within version space)</a:t>
            </a:r>
          </a:p>
        </p:txBody>
      </p:sp>
      <p:grpSp>
        <p:nvGrpSpPr>
          <p:cNvPr id="28677" name="Group 110"/>
          <p:cNvGrpSpPr>
            <a:grpSpLocks/>
          </p:cNvGrpSpPr>
          <p:nvPr/>
        </p:nvGrpSpPr>
        <p:grpSpPr bwMode="auto">
          <a:xfrm>
            <a:off x="1828800" y="2546350"/>
            <a:ext cx="6781800" cy="3505200"/>
            <a:chOff x="1152" y="1604"/>
            <a:chExt cx="4272" cy="2208"/>
          </a:xfrm>
        </p:grpSpPr>
        <p:sp>
          <p:nvSpPr>
            <p:cNvPr id="28678" name="Oval 3"/>
            <p:cNvSpPr>
              <a:spLocks noChangeArrowheads="1"/>
            </p:cNvSpPr>
            <p:nvPr/>
          </p:nvSpPr>
          <p:spPr bwMode="auto">
            <a:xfrm>
              <a:off x="1456" y="1892"/>
              <a:ext cx="1920" cy="1920"/>
            </a:xfrm>
            <a:prstGeom prst="ellipse">
              <a:avLst/>
            </a:prstGeom>
            <a:noFill/>
            <a:ln w="63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79" name="Text Box 4"/>
            <p:cNvSpPr txBox="1">
              <a:spLocks noChangeArrowheads="1"/>
            </p:cNvSpPr>
            <p:nvPr/>
          </p:nvSpPr>
          <p:spPr bwMode="auto">
            <a:xfrm>
              <a:off x="3168" y="1604"/>
              <a:ext cx="204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l" eaLnBrk="1" hangingPunct="1"/>
              <a:r>
                <a:rPr lang="en-US" sz="2400" b="0">
                  <a:solidFill>
                    <a:srgbClr val="3333CC"/>
                  </a:solidFill>
                  <a:cs typeface="Arial" charset="0"/>
                </a:rPr>
                <a:t>current version space</a:t>
              </a:r>
            </a:p>
          </p:txBody>
        </p:sp>
        <p:sp>
          <p:nvSpPr>
            <p:cNvPr id="28680" name="Line 5"/>
            <p:cNvSpPr>
              <a:spLocks noChangeShapeType="1"/>
            </p:cNvSpPr>
            <p:nvPr/>
          </p:nvSpPr>
          <p:spPr bwMode="auto">
            <a:xfrm flipH="1">
              <a:off x="1600" y="2324"/>
              <a:ext cx="1632" cy="10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1" name="Line 6"/>
            <p:cNvSpPr>
              <a:spLocks noChangeShapeType="1"/>
            </p:cNvSpPr>
            <p:nvPr/>
          </p:nvSpPr>
          <p:spPr bwMode="auto">
            <a:xfrm>
              <a:off x="1504" y="2516"/>
              <a:ext cx="1776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2" name="Text Box 8"/>
            <p:cNvSpPr txBox="1">
              <a:spLocks noChangeArrowheads="1"/>
            </p:cNvSpPr>
            <p:nvPr/>
          </p:nvSpPr>
          <p:spPr bwMode="auto">
            <a:xfrm>
              <a:off x="3312" y="3284"/>
              <a:ext cx="2112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l" eaLnBrk="1" hangingPunct="1"/>
              <a:r>
                <a:rPr lang="en-US" sz="2400" b="0">
                  <a:solidFill>
                    <a:srgbClr val="3333CC"/>
                  </a:solidFill>
                  <a:cs typeface="Arial" charset="0"/>
                </a:rPr>
                <a:t> region of uncertainty in data space</a:t>
              </a:r>
            </a:p>
          </p:txBody>
        </p:sp>
        <p:sp>
          <p:nvSpPr>
            <p:cNvPr id="28683" name="Line 9"/>
            <p:cNvSpPr>
              <a:spLocks noChangeShapeType="1"/>
            </p:cNvSpPr>
            <p:nvPr/>
          </p:nvSpPr>
          <p:spPr bwMode="auto">
            <a:xfrm flipH="1" flipV="1">
              <a:off x="3376" y="2900"/>
              <a:ext cx="528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4" name="Line 11"/>
            <p:cNvSpPr>
              <a:spLocks noChangeShapeType="1"/>
            </p:cNvSpPr>
            <p:nvPr/>
          </p:nvSpPr>
          <p:spPr bwMode="auto">
            <a:xfrm flipH="1">
              <a:off x="2496" y="1796"/>
              <a:ext cx="72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5" name="Text Box 14"/>
            <p:cNvSpPr txBox="1">
              <a:spLocks noChangeArrowheads="1"/>
            </p:cNvSpPr>
            <p:nvPr/>
          </p:nvSpPr>
          <p:spPr bwMode="auto">
            <a:xfrm>
              <a:off x="3372" y="2265"/>
              <a:ext cx="22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l" eaLnBrk="1" hangingPunct="1"/>
              <a:r>
                <a:rPr lang="en-US" sz="2800">
                  <a:latin typeface="Sylfaen" pitchFamily="18" charset="0"/>
                  <a:cs typeface="Arial" charset="0"/>
                </a:rPr>
                <a:t>+</a:t>
              </a:r>
            </a:p>
          </p:txBody>
        </p:sp>
        <p:sp>
          <p:nvSpPr>
            <p:cNvPr id="28686" name="Line 16"/>
            <p:cNvSpPr>
              <a:spLocks noChangeShapeType="1"/>
            </p:cNvSpPr>
            <p:nvPr/>
          </p:nvSpPr>
          <p:spPr bwMode="auto">
            <a:xfrm>
              <a:off x="1920" y="2036"/>
              <a:ext cx="960" cy="16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7" name="Line 17"/>
            <p:cNvSpPr>
              <a:spLocks noChangeShapeType="1"/>
            </p:cNvSpPr>
            <p:nvPr/>
          </p:nvSpPr>
          <p:spPr bwMode="auto">
            <a:xfrm flipV="1">
              <a:off x="2112" y="1892"/>
              <a:ext cx="576" cy="18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8" name="Freeform 18"/>
            <p:cNvSpPr>
              <a:spLocks/>
            </p:cNvSpPr>
            <p:nvPr/>
          </p:nvSpPr>
          <p:spPr bwMode="auto">
            <a:xfrm>
              <a:off x="1920" y="1868"/>
              <a:ext cx="768" cy="168"/>
            </a:xfrm>
            <a:custGeom>
              <a:avLst/>
              <a:gdLst>
                <a:gd name="T0" fmla="*/ 0 w 768"/>
                <a:gd name="T1" fmla="*/ 168 h 168"/>
                <a:gd name="T2" fmla="*/ 288 w 768"/>
                <a:gd name="T3" fmla="*/ 24 h 168"/>
                <a:gd name="T4" fmla="*/ 528 w 768"/>
                <a:gd name="T5" fmla="*/ 24 h 168"/>
                <a:gd name="T6" fmla="*/ 768 w 768"/>
                <a:gd name="T7" fmla="*/ 72 h 16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68"/>
                <a:gd name="T13" fmla="*/ 0 h 168"/>
                <a:gd name="T14" fmla="*/ 768 w 768"/>
                <a:gd name="T15" fmla="*/ 168 h 16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68" h="168">
                  <a:moveTo>
                    <a:pt x="0" y="168"/>
                  </a:moveTo>
                  <a:cubicBezTo>
                    <a:pt x="100" y="108"/>
                    <a:pt x="200" y="48"/>
                    <a:pt x="288" y="24"/>
                  </a:cubicBezTo>
                  <a:cubicBezTo>
                    <a:pt x="376" y="0"/>
                    <a:pt x="448" y="16"/>
                    <a:pt x="528" y="24"/>
                  </a:cubicBezTo>
                  <a:cubicBezTo>
                    <a:pt x="608" y="32"/>
                    <a:pt x="688" y="52"/>
                    <a:pt x="768" y="72"/>
                  </a:cubicBezTo>
                </a:path>
              </a:pathLst>
            </a:custGeom>
            <a:noFill/>
            <a:ln w="50800">
              <a:solidFill>
                <a:srgbClr val="FF006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89" name="Freeform 19"/>
            <p:cNvSpPr>
              <a:spLocks/>
            </p:cNvSpPr>
            <p:nvPr/>
          </p:nvSpPr>
          <p:spPr bwMode="auto">
            <a:xfrm>
              <a:off x="1424" y="2516"/>
              <a:ext cx="208" cy="864"/>
            </a:xfrm>
            <a:custGeom>
              <a:avLst/>
              <a:gdLst>
                <a:gd name="T0" fmla="*/ 112 w 208"/>
                <a:gd name="T1" fmla="*/ 0 h 864"/>
                <a:gd name="T2" fmla="*/ 16 w 208"/>
                <a:gd name="T3" fmla="*/ 432 h 864"/>
                <a:gd name="T4" fmla="*/ 208 w 208"/>
                <a:gd name="T5" fmla="*/ 864 h 864"/>
                <a:gd name="T6" fmla="*/ 0 60000 65536"/>
                <a:gd name="T7" fmla="*/ 0 60000 65536"/>
                <a:gd name="T8" fmla="*/ 0 60000 65536"/>
                <a:gd name="T9" fmla="*/ 0 w 208"/>
                <a:gd name="T10" fmla="*/ 0 h 864"/>
                <a:gd name="T11" fmla="*/ 208 w 208"/>
                <a:gd name="T12" fmla="*/ 864 h 86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08" h="864">
                  <a:moveTo>
                    <a:pt x="112" y="0"/>
                  </a:moveTo>
                  <a:cubicBezTo>
                    <a:pt x="56" y="144"/>
                    <a:pt x="0" y="288"/>
                    <a:pt x="16" y="432"/>
                  </a:cubicBezTo>
                  <a:cubicBezTo>
                    <a:pt x="32" y="576"/>
                    <a:pt x="120" y="720"/>
                    <a:pt x="208" y="864"/>
                  </a:cubicBezTo>
                </a:path>
              </a:pathLst>
            </a:custGeom>
            <a:noFill/>
            <a:ln w="5080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90" name="Freeform 20"/>
            <p:cNvSpPr>
              <a:spLocks/>
            </p:cNvSpPr>
            <p:nvPr/>
          </p:nvSpPr>
          <p:spPr bwMode="auto">
            <a:xfrm>
              <a:off x="3216" y="2324"/>
              <a:ext cx="160" cy="864"/>
            </a:xfrm>
            <a:custGeom>
              <a:avLst/>
              <a:gdLst>
                <a:gd name="T0" fmla="*/ 0 w 160"/>
                <a:gd name="T1" fmla="*/ 0 h 864"/>
                <a:gd name="T2" fmla="*/ 144 w 160"/>
                <a:gd name="T3" fmla="*/ 480 h 864"/>
                <a:gd name="T4" fmla="*/ 96 w 160"/>
                <a:gd name="T5" fmla="*/ 864 h 864"/>
                <a:gd name="T6" fmla="*/ 0 60000 65536"/>
                <a:gd name="T7" fmla="*/ 0 60000 65536"/>
                <a:gd name="T8" fmla="*/ 0 60000 65536"/>
                <a:gd name="T9" fmla="*/ 0 w 160"/>
                <a:gd name="T10" fmla="*/ 0 h 864"/>
                <a:gd name="T11" fmla="*/ 160 w 160"/>
                <a:gd name="T12" fmla="*/ 864 h 86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0" h="864">
                  <a:moveTo>
                    <a:pt x="0" y="0"/>
                  </a:moveTo>
                  <a:cubicBezTo>
                    <a:pt x="64" y="168"/>
                    <a:pt x="128" y="336"/>
                    <a:pt x="144" y="480"/>
                  </a:cubicBezTo>
                  <a:cubicBezTo>
                    <a:pt x="160" y="624"/>
                    <a:pt x="128" y="744"/>
                    <a:pt x="96" y="864"/>
                  </a:cubicBezTo>
                </a:path>
              </a:pathLst>
            </a:custGeom>
            <a:noFill/>
            <a:ln w="50800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91" name="Line 21"/>
            <p:cNvSpPr>
              <a:spLocks noChangeShapeType="1"/>
            </p:cNvSpPr>
            <p:nvPr/>
          </p:nvSpPr>
          <p:spPr bwMode="auto">
            <a:xfrm>
              <a:off x="2400" y="2804"/>
              <a:ext cx="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692" name="Oval 106"/>
            <p:cNvSpPr>
              <a:spLocks noChangeAspect="1" noChangeArrowheads="1"/>
            </p:cNvSpPr>
            <p:nvPr/>
          </p:nvSpPr>
          <p:spPr bwMode="auto">
            <a:xfrm>
              <a:off x="1450" y="2612"/>
              <a:ext cx="86" cy="8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93" name="Oval 107"/>
            <p:cNvSpPr>
              <a:spLocks noChangeAspect="1" noChangeArrowheads="1"/>
            </p:cNvSpPr>
            <p:nvPr/>
          </p:nvSpPr>
          <p:spPr bwMode="auto">
            <a:xfrm>
              <a:off x="3264" y="2468"/>
              <a:ext cx="86" cy="8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94" name="Text Box 109"/>
            <p:cNvSpPr txBox="1">
              <a:spLocks noChangeArrowheads="1"/>
            </p:cNvSpPr>
            <p:nvPr/>
          </p:nvSpPr>
          <p:spPr bwMode="auto">
            <a:xfrm>
              <a:off x="1152" y="2361"/>
              <a:ext cx="228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l" eaLnBrk="1" hangingPunct="1"/>
              <a:r>
                <a:rPr lang="en-US" sz="2800">
                  <a:latin typeface="Sylfaen" pitchFamily="18" charset="0"/>
                  <a:cs typeface="Arial" charset="0"/>
                </a:rPr>
                <a:t>+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17532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229600" cy="533400"/>
          </a:xfrm>
        </p:spPr>
        <p:txBody>
          <a:bodyPr/>
          <a:lstStyle/>
          <a:p>
            <a:pPr eaLnBrk="1" hangingPunct="1"/>
            <a:r>
              <a:rPr lang="en-US" sz="2800" smtClean="0"/>
              <a:t>Region of uncertainty [CAL92]</a:t>
            </a:r>
            <a:endParaRPr lang="en-US" sz="2800" baseline="30000" smtClean="0"/>
          </a:p>
        </p:txBody>
      </p:sp>
      <p:sp>
        <p:nvSpPr>
          <p:cNvPr id="29700" name="Text Box 9"/>
          <p:cNvSpPr txBox="1">
            <a:spLocks noChangeArrowheads="1"/>
          </p:cNvSpPr>
          <p:nvPr/>
        </p:nvSpPr>
        <p:spPr bwMode="auto">
          <a:xfrm>
            <a:off x="228600" y="838200"/>
            <a:ext cx="8534400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l" eaLnBrk="1" hangingPunct="1">
              <a:buFontTx/>
              <a:buChar char="•"/>
            </a:pPr>
            <a:r>
              <a:rPr lang="en-US" b="0">
                <a:cs typeface="Arial" charset="0"/>
              </a:rPr>
              <a:t>  Current </a:t>
            </a:r>
            <a:r>
              <a:rPr lang="en-US" b="0">
                <a:solidFill>
                  <a:srgbClr val="E3055F"/>
                </a:solidFill>
                <a:cs typeface="Arial" charset="0"/>
              </a:rPr>
              <a:t>version space</a:t>
            </a:r>
            <a:r>
              <a:rPr lang="en-US" b="0">
                <a:cs typeface="Arial" charset="0"/>
              </a:rPr>
              <a:t>: part of C consistent with labels so far.</a:t>
            </a:r>
          </a:p>
          <a:p>
            <a:pPr algn="l" eaLnBrk="1" hangingPunct="1">
              <a:buFontTx/>
              <a:buChar char="•"/>
            </a:pPr>
            <a:r>
              <a:rPr lang="en-US" b="0">
                <a:solidFill>
                  <a:srgbClr val="E3055F"/>
                </a:solidFill>
                <a:cs typeface="Arial" charset="0"/>
              </a:rPr>
              <a:t>  “Region of uncertainty”</a:t>
            </a:r>
            <a:r>
              <a:rPr lang="en-US" b="0">
                <a:cs typeface="Arial" charset="0"/>
              </a:rPr>
              <a:t> = part of data space about which there is still some uncertainty (i.e. disagreement within version space)</a:t>
            </a:r>
          </a:p>
        </p:txBody>
      </p:sp>
      <p:sp>
        <p:nvSpPr>
          <p:cNvPr id="29701" name="Oval 3"/>
          <p:cNvSpPr>
            <a:spLocks noChangeArrowheads="1"/>
          </p:cNvSpPr>
          <p:nvPr/>
        </p:nvSpPr>
        <p:spPr bwMode="auto">
          <a:xfrm>
            <a:off x="2311400" y="3006725"/>
            <a:ext cx="3048000" cy="3048000"/>
          </a:xfrm>
          <a:prstGeom prst="ellips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702" name="Text Box 4"/>
          <p:cNvSpPr txBox="1">
            <a:spLocks noChangeArrowheads="1"/>
          </p:cNvSpPr>
          <p:nvPr/>
        </p:nvSpPr>
        <p:spPr bwMode="auto">
          <a:xfrm>
            <a:off x="5029200" y="2549525"/>
            <a:ext cx="27051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l" eaLnBrk="1" hangingPunct="1"/>
            <a:r>
              <a:rPr lang="en-US" sz="2400" b="0">
                <a:solidFill>
                  <a:srgbClr val="3333CC"/>
                </a:solidFill>
                <a:cs typeface="Arial" charset="0"/>
              </a:rPr>
              <a:t>new version space</a:t>
            </a:r>
          </a:p>
        </p:txBody>
      </p:sp>
      <p:sp>
        <p:nvSpPr>
          <p:cNvPr id="29703" name="Text Box 7"/>
          <p:cNvSpPr txBox="1">
            <a:spLocks noChangeArrowheads="1"/>
          </p:cNvSpPr>
          <p:nvPr/>
        </p:nvSpPr>
        <p:spPr bwMode="auto">
          <a:xfrm>
            <a:off x="5257800" y="5216525"/>
            <a:ext cx="29718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l" eaLnBrk="1" hangingPunct="1"/>
            <a:r>
              <a:rPr lang="en-US" sz="2400" b="0" dirty="0">
                <a:solidFill>
                  <a:srgbClr val="3333CC"/>
                </a:solidFill>
                <a:cs typeface="Arial" charset="0"/>
              </a:rPr>
              <a:t>New region of disagreement in data space</a:t>
            </a:r>
          </a:p>
        </p:txBody>
      </p:sp>
      <p:sp>
        <p:nvSpPr>
          <p:cNvPr id="29704" name="Line 8"/>
          <p:cNvSpPr>
            <a:spLocks noChangeShapeType="1"/>
          </p:cNvSpPr>
          <p:nvPr/>
        </p:nvSpPr>
        <p:spPr bwMode="auto">
          <a:xfrm flipH="1" flipV="1">
            <a:off x="5359400" y="4606925"/>
            <a:ext cx="838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5" name="Line 10"/>
          <p:cNvSpPr>
            <a:spLocks noChangeShapeType="1"/>
          </p:cNvSpPr>
          <p:nvPr/>
        </p:nvSpPr>
        <p:spPr bwMode="auto">
          <a:xfrm flipH="1">
            <a:off x="3962400" y="2854325"/>
            <a:ext cx="11430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6" name="Text Box 13"/>
          <p:cNvSpPr txBox="1">
            <a:spLocks noChangeArrowheads="1"/>
          </p:cNvSpPr>
          <p:nvPr/>
        </p:nvSpPr>
        <p:spPr bwMode="auto">
          <a:xfrm>
            <a:off x="5165725" y="3319463"/>
            <a:ext cx="3619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l" eaLnBrk="1" hangingPunct="1"/>
            <a:r>
              <a:rPr lang="en-US" sz="2800">
                <a:latin typeface="Sylfaen" pitchFamily="18" charset="0"/>
                <a:cs typeface="Arial" charset="0"/>
              </a:rPr>
              <a:t>+</a:t>
            </a:r>
          </a:p>
        </p:txBody>
      </p:sp>
      <p:sp>
        <p:nvSpPr>
          <p:cNvPr id="29707" name="Text Box 14"/>
          <p:cNvSpPr txBox="1">
            <a:spLocks noChangeArrowheads="1"/>
          </p:cNvSpPr>
          <p:nvPr/>
        </p:nvSpPr>
        <p:spPr bwMode="auto">
          <a:xfrm>
            <a:off x="2057400" y="3540125"/>
            <a:ext cx="3619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l" eaLnBrk="1" hangingPunct="1"/>
            <a:r>
              <a:rPr lang="en-US" sz="2800">
                <a:latin typeface="Sylfaen" pitchFamily="18" charset="0"/>
                <a:cs typeface="Arial" charset="0"/>
              </a:rPr>
              <a:t>+</a:t>
            </a:r>
          </a:p>
        </p:txBody>
      </p:sp>
      <p:sp>
        <p:nvSpPr>
          <p:cNvPr id="29708" name="Freeform 17"/>
          <p:cNvSpPr>
            <a:spLocks/>
          </p:cNvSpPr>
          <p:nvPr/>
        </p:nvSpPr>
        <p:spPr bwMode="auto">
          <a:xfrm>
            <a:off x="3048000" y="2930525"/>
            <a:ext cx="1219200" cy="304800"/>
          </a:xfrm>
          <a:custGeom>
            <a:avLst/>
            <a:gdLst>
              <a:gd name="T0" fmla="*/ 0 w 768"/>
              <a:gd name="T1" fmla="*/ 552994312 h 168"/>
              <a:gd name="T2" fmla="*/ 725804968 w 768"/>
              <a:gd name="T3" fmla="*/ 78999443 h 168"/>
              <a:gd name="T4" fmla="*/ 1330642474 w 768"/>
              <a:gd name="T5" fmla="*/ 78999443 h 168"/>
              <a:gd name="T6" fmla="*/ 1935480178 w 768"/>
              <a:gd name="T7" fmla="*/ 236998299 h 168"/>
              <a:gd name="T8" fmla="*/ 0 60000 65536"/>
              <a:gd name="T9" fmla="*/ 0 60000 65536"/>
              <a:gd name="T10" fmla="*/ 0 60000 65536"/>
              <a:gd name="T11" fmla="*/ 0 60000 65536"/>
              <a:gd name="T12" fmla="*/ 0 w 768"/>
              <a:gd name="T13" fmla="*/ 0 h 168"/>
              <a:gd name="T14" fmla="*/ 768 w 768"/>
              <a:gd name="T15" fmla="*/ 168 h 16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68" h="168">
                <a:moveTo>
                  <a:pt x="0" y="168"/>
                </a:moveTo>
                <a:cubicBezTo>
                  <a:pt x="100" y="108"/>
                  <a:pt x="200" y="48"/>
                  <a:pt x="288" y="24"/>
                </a:cubicBezTo>
                <a:cubicBezTo>
                  <a:pt x="376" y="0"/>
                  <a:pt x="448" y="16"/>
                  <a:pt x="528" y="24"/>
                </a:cubicBezTo>
                <a:cubicBezTo>
                  <a:pt x="608" y="32"/>
                  <a:pt x="688" y="52"/>
                  <a:pt x="768" y="72"/>
                </a:cubicBezTo>
              </a:path>
            </a:pathLst>
          </a:custGeom>
          <a:noFill/>
          <a:ln w="50800">
            <a:solidFill>
              <a:srgbClr val="FF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9" name="Freeform 18"/>
          <p:cNvSpPr>
            <a:spLocks/>
          </p:cNvSpPr>
          <p:nvPr/>
        </p:nvSpPr>
        <p:spPr bwMode="auto">
          <a:xfrm>
            <a:off x="2260600" y="3997325"/>
            <a:ext cx="330200" cy="1371600"/>
          </a:xfrm>
          <a:custGeom>
            <a:avLst/>
            <a:gdLst>
              <a:gd name="T0" fmla="*/ 282257516 w 208"/>
              <a:gd name="T1" fmla="*/ 0 h 864"/>
              <a:gd name="T2" fmla="*/ 40322501 w 208"/>
              <a:gd name="T3" fmla="*/ 1088707589 h 864"/>
              <a:gd name="T4" fmla="*/ 524192545 w 208"/>
              <a:gd name="T5" fmla="*/ 2147483647 h 864"/>
              <a:gd name="T6" fmla="*/ 0 60000 65536"/>
              <a:gd name="T7" fmla="*/ 0 60000 65536"/>
              <a:gd name="T8" fmla="*/ 0 60000 65536"/>
              <a:gd name="T9" fmla="*/ 0 w 208"/>
              <a:gd name="T10" fmla="*/ 0 h 864"/>
              <a:gd name="T11" fmla="*/ 208 w 208"/>
              <a:gd name="T12" fmla="*/ 864 h 86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8" h="864">
                <a:moveTo>
                  <a:pt x="112" y="0"/>
                </a:moveTo>
                <a:cubicBezTo>
                  <a:pt x="56" y="144"/>
                  <a:pt x="0" y="288"/>
                  <a:pt x="16" y="432"/>
                </a:cubicBezTo>
                <a:cubicBezTo>
                  <a:pt x="32" y="576"/>
                  <a:pt x="120" y="720"/>
                  <a:pt x="208" y="864"/>
                </a:cubicBezTo>
              </a:path>
            </a:pathLst>
          </a:custGeom>
          <a:noFill/>
          <a:ln w="50800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0" name="Freeform 19"/>
          <p:cNvSpPr>
            <a:spLocks/>
          </p:cNvSpPr>
          <p:nvPr/>
        </p:nvSpPr>
        <p:spPr bwMode="auto">
          <a:xfrm>
            <a:off x="5105400" y="3692525"/>
            <a:ext cx="254000" cy="1371600"/>
          </a:xfrm>
          <a:custGeom>
            <a:avLst/>
            <a:gdLst>
              <a:gd name="T0" fmla="*/ 0 w 160"/>
              <a:gd name="T1" fmla="*/ 0 h 864"/>
              <a:gd name="T2" fmla="*/ 362902461 w 160"/>
              <a:gd name="T3" fmla="*/ 1209675055 h 864"/>
              <a:gd name="T4" fmla="*/ 241935007 w 160"/>
              <a:gd name="T5" fmla="*/ 2147483647 h 864"/>
              <a:gd name="T6" fmla="*/ 0 60000 65536"/>
              <a:gd name="T7" fmla="*/ 0 60000 65536"/>
              <a:gd name="T8" fmla="*/ 0 60000 65536"/>
              <a:gd name="T9" fmla="*/ 0 w 160"/>
              <a:gd name="T10" fmla="*/ 0 h 864"/>
              <a:gd name="T11" fmla="*/ 160 w 160"/>
              <a:gd name="T12" fmla="*/ 864 h 86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60" h="864">
                <a:moveTo>
                  <a:pt x="0" y="0"/>
                </a:moveTo>
                <a:cubicBezTo>
                  <a:pt x="64" y="168"/>
                  <a:pt x="128" y="336"/>
                  <a:pt x="144" y="480"/>
                </a:cubicBezTo>
                <a:cubicBezTo>
                  <a:pt x="160" y="624"/>
                  <a:pt x="128" y="744"/>
                  <a:pt x="96" y="864"/>
                </a:cubicBezTo>
              </a:path>
            </a:pathLst>
          </a:custGeom>
          <a:noFill/>
          <a:ln w="50800">
            <a:solidFill>
              <a:srgbClr val="000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1" name="Line 20"/>
          <p:cNvSpPr>
            <a:spLocks noChangeShapeType="1"/>
          </p:cNvSpPr>
          <p:nvPr/>
        </p:nvSpPr>
        <p:spPr bwMode="auto">
          <a:xfrm>
            <a:off x="3810000" y="4454525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2" name="Line 21"/>
          <p:cNvSpPr>
            <a:spLocks noChangeShapeType="1"/>
          </p:cNvSpPr>
          <p:nvPr/>
        </p:nvSpPr>
        <p:spPr bwMode="auto">
          <a:xfrm flipH="1" flipV="1">
            <a:off x="3581400" y="3006725"/>
            <a:ext cx="228600" cy="1524000"/>
          </a:xfrm>
          <a:prstGeom prst="line">
            <a:avLst/>
          </a:prstGeom>
          <a:noFill/>
          <a:ln w="44450">
            <a:solidFill>
              <a:srgbClr val="19B328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3" name="Oval 23"/>
          <p:cNvSpPr>
            <a:spLocks noChangeAspect="1" noChangeArrowheads="1"/>
          </p:cNvSpPr>
          <p:nvPr/>
        </p:nvSpPr>
        <p:spPr bwMode="auto">
          <a:xfrm>
            <a:off x="2301875" y="4149725"/>
            <a:ext cx="136525" cy="1365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14" name="Oval 24"/>
          <p:cNvSpPr>
            <a:spLocks noChangeAspect="1" noChangeArrowheads="1"/>
          </p:cNvSpPr>
          <p:nvPr/>
        </p:nvSpPr>
        <p:spPr bwMode="auto">
          <a:xfrm>
            <a:off x="5181600" y="3921125"/>
            <a:ext cx="136525" cy="1365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15" name="Line 27"/>
          <p:cNvSpPr>
            <a:spLocks noChangeShapeType="1"/>
          </p:cNvSpPr>
          <p:nvPr/>
        </p:nvSpPr>
        <p:spPr bwMode="auto">
          <a:xfrm flipH="1">
            <a:off x="3581400" y="3006725"/>
            <a:ext cx="457200" cy="3048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6" name="Line 28"/>
          <p:cNvSpPr>
            <a:spLocks noChangeShapeType="1"/>
          </p:cNvSpPr>
          <p:nvPr/>
        </p:nvSpPr>
        <p:spPr bwMode="auto">
          <a:xfrm>
            <a:off x="3276600" y="3082925"/>
            <a:ext cx="1066800" cy="2895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7" name="Freeform 29"/>
          <p:cNvSpPr>
            <a:spLocks/>
          </p:cNvSpPr>
          <p:nvPr/>
        </p:nvSpPr>
        <p:spPr bwMode="auto">
          <a:xfrm>
            <a:off x="3276600" y="2930525"/>
            <a:ext cx="762000" cy="152400"/>
          </a:xfrm>
          <a:custGeom>
            <a:avLst/>
            <a:gdLst>
              <a:gd name="T0" fmla="*/ 0 w 480"/>
              <a:gd name="T1" fmla="*/ 223324641 h 104"/>
              <a:gd name="T2" fmla="*/ 725805014 w 480"/>
              <a:gd name="T3" fmla="*/ 17178705 h 104"/>
              <a:gd name="T4" fmla="*/ 1209675089 w 480"/>
              <a:gd name="T5" fmla="*/ 120252403 h 104"/>
              <a:gd name="T6" fmla="*/ 0 60000 65536"/>
              <a:gd name="T7" fmla="*/ 0 60000 65536"/>
              <a:gd name="T8" fmla="*/ 0 60000 65536"/>
              <a:gd name="T9" fmla="*/ 0 w 480"/>
              <a:gd name="T10" fmla="*/ 0 h 104"/>
              <a:gd name="T11" fmla="*/ 480 w 480"/>
              <a:gd name="T12" fmla="*/ 104 h 10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80" h="104">
                <a:moveTo>
                  <a:pt x="0" y="104"/>
                </a:moveTo>
                <a:cubicBezTo>
                  <a:pt x="104" y="60"/>
                  <a:pt x="208" y="16"/>
                  <a:pt x="288" y="8"/>
                </a:cubicBezTo>
                <a:cubicBezTo>
                  <a:pt x="368" y="0"/>
                  <a:pt x="440" y="48"/>
                  <a:pt x="480" y="56"/>
                </a:cubicBezTo>
              </a:path>
            </a:pathLst>
          </a:custGeom>
          <a:noFill/>
          <a:ln w="53975">
            <a:solidFill>
              <a:srgbClr val="0000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8" name="Line 30"/>
          <p:cNvSpPr>
            <a:spLocks noChangeShapeType="1"/>
          </p:cNvSpPr>
          <p:nvPr/>
        </p:nvSpPr>
        <p:spPr bwMode="auto">
          <a:xfrm flipH="1">
            <a:off x="2438400" y="3997325"/>
            <a:ext cx="2819400" cy="1066800"/>
          </a:xfrm>
          <a:prstGeom prst="line">
            <a:avLst/>
          </a:prstGeom>
          <a:noFill/>
          <a:ln w="254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19" name="Line 31"/>
          <p:cNvSpPr>
            <a:spLocks noChangeShapeType="1"/>
          </p:cNvSpPr>
          <p:nvPr/>
        </p:nvSpPr>
        <p:spPr bwMode="auto">
          <a:xfrm>
            <a:off x="2362200" y="4225925"/>
            <a:ext cx="2971800" cy="609600"/>
          </a:xfrm>
          <a:prstGeom prst="line">
            <a:avLst/>
          </a:prstGeom>
          <a:noFill/>
          <a:ln w="254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20" name="Freeform 32"/>
          <p:cNvSpPr>
            <a:spLocks/>
          </p:cNvSpPr>
          <p:nvPr/>
        </p:nvSpPr>
        <p:spPr bwMode="auto">
          <a:xfrm>
            <a:off x="2286000" y="4225925"/>
            <a:ext cx="152400" cy="838200"/>
          </a:xfrm>
          <a:custGeom>
            <a:avLst/>
            <a:gdLst>
              <a:gd name="T0" fmla="*/ 104548395 w 152"/>
              <a:gd name="T1" fmla="*/ 0 h 576"/>
              <a:gd name="T2" fmla="*/ 8042107 w 152"/>
              <a:gd name="T3" fmla="*/ 508231477 h 576"/>
              <a:gd name="T4" fmla="*/ 152801054 w 152"/>
              <a:gd name="T5" fmla="*/ 1219755472 h 576"/>
              <a:gd name="T6" fmla="*/ 0 60000 65536"/>
              <a:gd name="T7" fmla="*/ 0 60000 65536"/>
              <a:gd name="T8" fmla="*/ 0 60000 65536"/>
              <a:gd name="T9" fmla="*/ 0 w 152"/>
              <a:gd name="T10" fmla="*/ 0 h 576"/>
              <a:gd name="T11" fmla="*/ 152 w 152"/>
              <a:gd name="T12" fmla="*/ 576 h 57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52" h="576">
                <a:moveTo>
                  <a:pt x="104" y="0"/>
                </a:moveTo>
                <a:cubicBezTo>
                  <a:pt x="52" y="72"/>
                  <a:pt x="0" y="144"/>
                  <a:pt x="8" y="240"/>
                </a:cubicBezTo>
                <a:cubicBezTo>
                  <a:pt x="16" y="336"/>
                  <a:pt x="128" y="528"/>
                  <a:pt x="152" y="576"/>
                </a:cubicBezTo>
              </a:path>
            </a:pathLst>
          </a:custGeom>
          <a:noFill/>
          <a:ln w="508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21" name="Freeform 33"/>
          <p:cNvSpPr>
            <a:spLocks/>
          </p:cNvSpPr>
          <p:nvPr/>
        </p:nvSpPr>
        <p:spPr bwMode="auto">
          <a:xfrm>
            <a:off x="5181600" y="3997325"/>
            <a:ext cx="152400" cy="838200"/>
          </a:xfrm>
          <a:custGeom>
            <a:avLst/>
            <a:gdLst>
              <a:gd name="T0" fmla="*/ 0 w 112"/>
              <a:gd name="T1" fmla="*/ 0 h 528"/>
              <a:gd name="T2" fmla="*/ 177748741 w 112"/>
              <a:gd name="T3" fmla="*/ 362902431 h 528"/>
              <a:gd name="T4" fmla="*/ 177748741 w 112"/>
              <a:gd name="T5" fmla="*/ 1330642282 h 528"/>
              <a:gd name="T6" fmla="*/ 0 60000 65536"/>
              <a:gd name="T7" fmla="*/ 0 60000 65536"/>
              <a:gd name="T8" fmla="*/ 0 60000 65536"/>
              <a:gd name="T9" fmla="*/ 0 w 112"/>
              <a:gd name="T10" fmla="*/ 0 h 528"/>
              <a:gd name="T11" fmla="*/ 112 w 112"/>
              <a:gd name="T12" fmla="*/ 528 h 5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2" h="528">
                <a:moveTo>
                  <a:pt x="0" y="0"/>
                </a:moveTo>
                <a:cubicBezTo>
                  <a:pt x="40" y="28"/>
                  <a:pt x="80" y="56"/>
                  <a:pt x="96" y="144"/>
                </a:cubicBezTo>
                <a:cubicBezTo>
                  <a:pt x="112" y="232"/>
                  <a:pt x="96" y="464"/>
                  <a:pt x="96" y="528"/>
                </a:cubicBezTo>
              </a:path>
            </a:pathLst>
          </a:custGeom>
          <a:noFill/>
          <a:ln w="508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156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Box 11"/>
          <p:cNvSpPr txBox="1">
            <a:spLocks noChangeArrowheads="1"/>
          </p:cNvSpPr>
          <p:nvPr/>
        </p:nvSpPr>
        <p:spPr bwMode="auto">
          <a:xfrm>
            <a:off x="1119187" y="2895600"/>
            <a:ext cx="7848600" cy="175432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marL="342900" indent="-3429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lvl="1" algn="l" eaLnBrk="1" hangingPunct="1"/>
            <a:r>
              <a:rPr lang="en-US" altLang="en-US" sz="3600" dirty="0" smtClean="0"/>
              <a:t>How about the agnostic case where the target might not belong the </a:t>
            </a:r>
            <a:r>
              <a:rPr lang="en-US" altLang="en-US" sz="3600" dirty="0" smtClean="0">
                <a:solidFill>
                  <a:srgbClr val="0000CC"/>
                </a:solidFill>
              </a:rPr>
              <a:t>H</a:t>
            </a:r>
            <a:r>
              <a:rPr lang="en-US" altLang="en-US" sz="3600" b="1" dirty="0"/>
              <a:t>?</a:t>
            </a:r>
          </a:p>
        </p:txBody>
      </p:sp>
      <p:pic>
        <p:nvPicPr>
          <p:cNvPr id="21" name="Picture 12" descr="MCj0434411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559" y="1886039"/>
            <a:ext cx="1423256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1040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>
          <a:xfrm>
            <a:off x="-76200" y="152400"/>
            <a:ext cx="8991600" cy="838200"/>
          </a:xfrm>
        </p:spPr>
        <p:txBody>
          <a:bodyPr/>
          <a:lstStyle/>
          <a:p>
            <a:pPr eaLnBrk="1" hangingPunct="1"/>
            <a:r>
              <a:rPr lang="en-US" sz="3200" dirty="0">
                <a:solidFill>
                  <a:srgbClr val="0000CC"/>
                </a:solidFill>
              </a:rPr>
              <a:t>A</a:t>
            </a:r>
            <a:r>
              <a:rPr lang="en-US" sz="3200" baseline="30000" dirty="0">
                <a:solidFill>
                  <a:srgbClr val="0000CC"/>
                </a:solidFill>
              </a:rPr>
              <a:t>2</a:t>
            </a:r>
            <a:r>
              <a:rPr lang="en-US" sz="3200" dirty="0"/>
              <a:t> A</a:t>
            </a:r>
            <a:r>
              <a:rPr lang="en-US" sz="3200" dirty="0" smtClean="0"/>
              <a:t>gnostic Active </a:t>
            </a:r>
            <a:r>
              <a:rPr lang="en-US" sz="3200" dirty="0"/>
              <a:t>L</a:t>
            </a:r>
            <a:r>
              <a:rPr lang="en-US" sz="3200" dirty="0" smtClean="0"/>
              <a:t>earner </a:t>
            </a:r>
            <a:r>
              <a:rPr lang="en-US" sz="2400" dirty="0" smtClean="0"/>
              <a:t>[BBL’06]</a:t>
            </a:r>
            <a:endParaRPr lang="en-US" sz="2400" dirty="0">
              <a:solidFill>
                <a:srgbClr val="0000CC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652" name="Text Box 3"/>
              <p:cNvSpPr txBox="1">
                <a:spLocks noChangeArrowheads="1"/>
              </p:cNvSpPr>
              <p:nvPr/>
            </p:nvSpPr>
            <p:spPr bwMode="auto">
              <a:xfrm>
                <a:off x="1012825" y="4495800"/>
                <a:ext cx="7391400" cy="7694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marL="342900" indent="-342900" algn="l" eaLnBrk="1" hangingPunct="1">
                  <a:buFont typeface="Arial" panose="020B0604020202020204" pitchFamily="34" charset="0"/>
                  <a:buChar char="•"/>
                </a:pPr>
                <a:r>
                  <a:rPr lang="en-US" b="0" dirty="0" smtClean="0">
                    <a:cs typeface="Arial" charset="0"/>
                  </a:rPr>
                  <a:t>Pick a few points at random from the current region of disagreement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solidFill>
                          <a:schemeClr val="accent2"/>
                        </a:solidFill>
                        <a:latin typeface="Cambria Math"/>
                        <a:cs typeface="Arial" charset="0"/>
                      </a:rPr>
                      <m:t>DIS</m:t>
                    </m:r>
                    <m:r>
                      <a:rPr lang="en-US" b="0" i="0" smtClean="0">
                        <a:solidFill>
                          <a:schemeClr val="accent2"/>
                        </a:solidFill>
                        <a:latin typeface="Cambria Math"/>
                        <a:cs typeface="Arial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accent2"/>
                            </a:solidFill>
                            <a:latin typeface="Cambria Math"/>
                            <a:cs typeface="Arial" charset="0"/>
                          </a:rPr>
                          <m:t>H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accent2"/>
                            </a:solidFill>
                            <a:latin typeface="Cambria Math"/>
                            <a:cs typeface="Arial" charset="0"/>
                          </a:rPr>
                          <m:t>t</m:t>
                        </m:r>
                      </m:sub>
                    </m:sSub>
                    <m:r>
                      <a:rPr lang="en-US" b="0" i="1" smtClean="0">
                        <a:solidFill>
                          <a:schemeClr val="accent2"/>
                        </a:solidFill>
                        <a:latin typeface="Cambria Math"/>
                        <a:cs typeface="Arial" charset="0"/>
                      </a:rPr>
                      <m:t>)</m:t>
                    </m:r>
                  </m:oMath>
                </a14:m>
                <a:r>
                  <a:rPr lang="en-US" b="0" dirty="0" smtClean="0">
                    <a:solidFill>
                      <a:schemeClr val="accent2"/>
                    </a:solidFill>
                    <a:cs typeface="Arial" charset="0"/>
                  </a:rPr>
                  <a:t> </a:t>
                </a:r>
                <a:r>
                  <a:rPr lang="en-US" b="0" dirty="0" smtClean="0">
                    <a:cs typeface="Arial" charset="0"/>
                  </a:rPr>
                  <a:t>and </a:t>
                </a:r>
                <a:r>
                  <a:rPr lang="en-US" b="0" dirty="0">
                    <a:cs typeface="Arial" charset="0"/>
                  </a:rPr>
                  <a:t>query their labels</a:t>
                </a:r>
                <a:r>
                  <a:rPr lang="en-US" b="0" dirty="0" smtClean="0">
                    <a:solidFill>
                      <a:schemeClr val="accent2"/>
                    </a:solidFill>
                    <a:cs typeface="Arial" charset="0"/>
                  </a:rPr>
                  <a:t>. </a:t>
                </a:r>
                <a:endParaRPr lang="en-US" b="0" dirty="0">
                  <a:solidFill>
                    <a:schemeClr val="accent2"/>
                  </a:solidFill>
                  <a:cs typeface="Arial" charset="0"/>
                </a:endParaRPr>
              </a:p>
            </p:txBody>
          </p:sp>
        </mc:Choice>
        <mc:Fallback xmlns="">
          <p:sp>
            <p:nvSpPr>
              <p:cNvPr id="27652" name="Text 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2825" y="4495800"/>
                <a:ext cx="7391400" cy="769441"/>
              </a:xfrm>
              <a:prstGeom prst="rect">
                <a:avLst/>
              </a:prstGeom>
              <a:blipFill rotWithShape="1">
                <a:blip r:embed="rId2"/>
                <a:stretch>
                  <a:fillRect l="-907" t="-5556" r="-1319" b="-1428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7653" name="Group 4"/>
          <p:cNvGrpSpPr>
            <a:grpSpLocks noChangeAspect="1"/>
          </p:cNvGrpSpPr>
          <p:nvPr/>
        </p:nvGrpSpPr>
        <p:grpSpPr bwMode="auto">
          <a:xfrm>
            <a:off x="2366963" y="1219200"/>
            <a:ext cx="4262437" cy="1823596"/>
            <a:chOff x="1152" y="1616"/>
            <a:chExt cx="5767" cy="2469"/>
          </a:xfrm>
        </p:grpSpPr>
        <p:sp>
          <p:nvSpPr>
            <p:cNvPr id="27655" name="Oval 5"/>
            <p:cNvSpPr>
              <a:spLocks noChangeAspect="1" noChangeArrowheads="1"/>
            </p:cNvSpPr>
            <p:nvPr/>
          </p:nvSpPr>
          <p:spPr bwMode="auto">
            <a:xfrm>
              <a:off x="1152" y="1735"/>
              <a:ext cx="1920" cy="192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56" name="Line 6"/>
            <p:cNvSpPr>
              <a:spLocks noChangeAspect="1" noChangeShapeType="1"/>
            </p:cNvSpPr>
            <p:nvPr/>
          </p:nvSpPr>
          <p:spPr bwMode="auto">
            <a:xfrm flipH="1" flipV="1">
              <a:off x="1632" y="1879"/>
              <a:ext cx="480" cy="8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57" name="Line 7"/>
            <p:cNvSpPr>
              <a:spLocks noChangeAspect="1" noChangeShapeType="1"/>
            </p:cNvSpPr>
            <p:nvPr/>
          </p:nvSpPr>
          <p:spPr bwMode="auto">
            <a:xfrm flipV="1">
              <a:off x="2112" y="1831"/>
              <a:ext cx="432" cy="8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58" name="Freeform 8"/>
            <p:cNvSpPr>
              <a:spLocks noChangeAspect="1"/>
            </p:cNvSpPr>
            <p:nvPr/>
          </p:nvSpPr>
          <p:spPr bwMode="auto">
            <a:xfrm>
              <a:off x="1632" y="1831"/>
              <a:ext cx="912" cy="104"/>
            </a:xfrm>
            <a:custGeom>
              <a:avLst/>
              <a:gdLst>
                <a:gd name="T0" fmla="*/ 0 w 912"/>
                <a:gd name="T1" fmla="*/ 48 h 104"/>
                <a:gd name="T2" fmla="*/ 480 w 912"/>
                <a:gd name="T3" fmla="*/ 96 h 104"/>
                <a:gd name="T4" fmla="*/ 912 w 912"/>
                <a:gd name="T5" fmla="*/ 0 h 104"/>
                <a:gd name="T6" fmla="*/ 0 60000 65536"/>
                <a:gd name="T7" fmla="*/ 0 60000 65536"/>
                <a:gd name="T8" fmla="*/ 0 60000 65536"/>
                <a:gd name="T9" fmla="*/ 0 w 912"/>
                <a:gd name="T10" fmla="*/ 0 h 104"/>
                <a:gd name="T11" fmla="*/ 912 w 912"/>
                <a:gd name="T12" fmla="*/ 104 h 10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12" h="104">
                  <a:moveTo>
                    <a:pt x="0" y="48"/>
                  </a:moveTo>
                  <a:cubicBezTo>
                    <a:pt x="164" y="76"/>
                    <a:pt x="328" y="104"/>
                    <a:pt x="480" y="96"/>
                  </a:cubicBezTo>
                  <a:cubicBezTo>
                    <a:pt x="632" y="88"/>
                    <a:pt x="840" y="16"/>
                    <a:pt x="912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59" name="Freeform 9"/>
            <p:cNvSpPr>
              <a:spLocks noChangeAspect="1"/>
            </p:cNvSpPr>
            <p:nvPr/>
          </p:nvSpPr>
          <p:spPr bwMode="auto">
            <a:xfrm>
              <a:off x="1616" y="1735"/>
              <a:ext cx="896" cy="200"/>
            </a:xfrm>
            <a:custGeom>
              <a:avLst/>
              <a:gdLst>
                <a:gd name="T0" fmla="*/ 16 w 896"/>
                <a:gd name="T1" fmla="*/ 144 h 200"/>
                <a:gd name="T2" fmla="*/ 544 w 896"/>
                <a:gd name="T3" fmla="*/ 192 h 200"/>
                <a:gd name="T4" fmla="*/ 880 w 896"/>
                <a:gd name="T5" fmla="*/ 96 h 200"/>
                <a:gd name="T6" fmla="*/ 448 w 896"/>
                <a:gd name="T7" fmla="*/ 0 h 200"/>
                <a:gd name="T8" fmla="*/ 16 w 896"/>
                <a:gd name="T9" fmla="*/ 144 h 2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96"/>
                <a:gd name="T16" fmla="*/ 0 h 200"/>
                <a:gd name="T17" fmla="*/ 896 w 896"/>
                <a:gd name="T18" fmla="*/ 200 h 2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96" h="200">
                  <a:moveTo>
                    <a:pt x="16" y="144"/>
                  </a:moveTo>
                  <a:cubicBezTo>
                    <a:pt x="32" y="176"/>
                    <a:pt x="400" y="200"/>
                    <a:pt x="544" y="192"/>
                  </a:cubicBezTo>
                  <a:cubicBezTo>
                    <a:pt x="688" y="184"/>
                    <a:pt x="896" y="128"/>
                    <a:pt x="880" y="96"/>
                  </a:cubicBezTo>
                  <a:cubicBezTo>
                    <a:pt x="864" y="64"/>
                    <a:pt x="592" y="0"/>
                    <a:pt x="448" y="0"/>
                  </a:cubicBezTo>
                  <a:cubicBezTo>
                    <a:pt x="304" y="0"/>
                    <a:pt x="0" y="112"/>
                    <a:pt x="16" y="144"/>
                  </a:cubicBezTo>
                  <a:close/>
                </a:path>
              </a:pathLst>
            </a:custGeom>
            <a:solidFill>
              <a:srgbClr val="FF00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60" name="Text Box 10"/>
            <p:cNvSpPr txBox="1">
              <a:spLocks noChangeAspect="1" noChangeArrowheads="1"/>
            </p:cNvSpPr>
            <p:nvPr/>
          </p:nvSpPr>
          <p:spPr bwMode="auto">
            <a:xfrm>
              <a:off x="2864" y="1616"/>
              <a:ext cx="4055" cy="5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l" eaLnBrk="1" hangingPunct="1"/>
              <a:r>
                <a:rPr lang="en-US" b="0" dirty="0">
                  <a:solidFill>
                    <a:srgbClr val="3333CC"/>
                  </a:solidFill>
                  <a:cs typeface="Arial" charset="0"/>
                </a:rPr>
                <a:t>current version space</a:t>
              </a:r>
            </a:p>
          </p:txBody>
        </p:sp>
        <p:sp>
          <p:nvSpPr>
            <p:cNvPr id="27661" name="Line 11"/>
            <p:cNvSpPr>
              <a:spLocks noChangeAspect="1" noChangeShapeType="1"/>
            </p:cNvSpPr>
            <p:nvPr/>
          </p:nvSpPr>
          <p:spPr bwMode="auto">
            <a:xfrm flipH="1">
              <a:off x="1296" y="2167"/>
              <a:ext cx="1632" cy="10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2" name="Line 12"/>
            <p:cNvSpPr>
              <a:spLocks noChangeAspect="1" noChangeShapeType="1"/>
            </p:cNvSpPr>
            <p:nvPr/>
          </p:nvSpPr>
          <p:spPr bwMode="auto">
            <a:xfrm>
              <a:off x="1200" y="2359"/>
              <a:ext cx="1776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3" name="Text Box 13"/>
            <p:cNvSpPr txBox="1">
              <a:spLocks noChangeAspect="1" noChangeArrowheads="1"/>
            </p:cNvSpPr>
            <p:nvPr/>
          </p:nvSpPr>
          <p:spPr bwMode="auto">
            <a:xfrm>
              <a:off x="2817" y="3127"/>
              <a:ext cx="2998" cy="9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l" eaLnBrk="1" hangingPunct="1"/>
              <a:r>
                <a:rPr lang="en-US" sz="2000" b="0" dirty="0">
                  <a:solidFill>
                    <a:srgbClr val="3333CC"/>
                  </a:solidFill>
                  <a:cs typeface="Arial" charset="0"/>
                </a:rPr>
                <a:t>region of </a:t>
              </a:r>
              <a:r>
                <a:rPr lang="en-US" sz="2000" b="0" dirty="0" smtClean="0">
                  <a:solidFill>
                    <a:srgbClr val="3333CC"/>
                  </a:solidFill>
                  <a:cs typeface="Arial" charset="0"/>
                </a:rPr>
                <a:t>disagreement</a:t>
              </a:r>
              <a:endParaRPr lang="en-US" sz="2000" b="0" dirty="0">
                <a:solidFill>
                  <a:srgbClr val="3333CC"/>
                </a:solidFill>
                <a:cs typeface="Arial" charset="0"/>
              </a:endParaRPr>
            </a:p>
          </p:txBody>
        </p:sp>
        <p:sp>
          <p:nvSpPr>
            <p:cNvPr id="27664" name="Line 14"/>
            <p:cNvSpPr>
              <a:spLocks noChangeAspect="1" noChangeShapeType="1"/>
            </p:cNvSpPr>
            <p:nvPr/>
          </p:nvSpPr>
          <p:spPr bwMode="auto">
            <a:xfrm flipH="1" flipV="1">
              <a:off x="3072" y="2743"/>
              <a:ext cx="528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5" name="Line 15"/>
            <p:cNvSpPr>
              <a:spLocks noChangeAspect="1" noChangeShapeType="1"/>
            </p:cNvSpPr>
            <p:nvPr/>
          </p:nvSpPr>
          <p:spPr bwMode="auto">
            <a:xfrm flipH="1">
              <a:off x="2144" y="1735"/>
              <a:ext cx="72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654" name="Text Box 19"/>
          <p:cNvSpPr txBox="1">
            <a:spLocks noChangeArrowheads="1"/>
          </p:cNvSpPr>
          <p:nvPr/>
        </p:nvSpPr>
        <p:spPr bwMode="auto">
          <a:xfrm>
            <a:off x="381000" y="2743200"/>
            <a:ext cx="1698625" cy="4365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/>
            <a:r>
              <a:rPr lang="en-US">
                <a:solidFill>
                  <a:schemeClr val="accent2"/>
                </a:solidFill>
              </a:rPr>
              <a:t>Algorithm:</a:t>
            </a:r>
            <a:r>
              <a:rPr lang="en-US" b="0">
                <a:solidFill>
                  <a:srgbClr val="CC0000"/>
                </a:solidFill>
              </a:rPr>
              <a:t> 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 Box 29"/>
              <p:cNvSpPr txBox="1">
                <a:spLocks noChangeArrowheads="1"/>
              </p:cNvSpPr>
              <p:nvPr/>
            </p:nvSpPr>
            <p:spPr bwMode="auto">
              <a:xfrm>
                <a:off x="479425" y="4019490"/>
                <a:ext cx="3733800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l">
                  <a:spcBef>
                    <a:spcPct val="50000"/>
                  </a:spcBef>
                </a:pPr>
                <a:r>
                  <a:rPr lang="en-US" sz="2000" dirty="0" smtClean="0"/>
                  <a:t>For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/>
                      </a:rPr>
                      <m:t>𝒕</m:t>
                    </m:r>
                    <m:r>
                      <a:rPr lang="en-US" sz="2000" b="1" i="1" smtClean="0">
                        <a:latin typeface="Cambria Math"/>
                      </a:rPr>
                      <m:t>=</m:t>
                    </m:r>
                    <m:r>
                      <a:rPr lang="en-US" sz="2000" b="1" i="1" smtClean="0">
                        <a:latin typeface="Cambria Math"/>
                      </a:rPr>
                      <m:t>𝟏</m:t>
                    </m:r>
                  </m:oMath>
                </a14:m>
                <a:r>
                  <a:rPr lang="en-US" sz="2000" dirty="0" smtClean="0"/>
                  <a:t>, ….,</a:t>
                </a:r>
                <a:endParaRPr lang="en-US" sz="2000" dirty="0"/>
              </a:p>
            </p:txBody>
          </p:sp>
        </mc:Choice>
        <mc:Fallback xmlns="">
          <p:sp>
            <p:nvSpPr>
              <p:cNvPr id="21" name="Text 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9425" y="4019490"/>
                <a:ext cx="3733800" cy="400110"/>
              </a:xfrm>
              <a:prstGeom prst="rect">
                <a:avLst/>
              </a:prstGeom>
              <a:blipFill rotWithShape="1">
                <a:blip r:embed="rId3"/>
                <a:stretch>
                  <a:fillRect l="-1797" t="-7576" b="-2575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 Box 3"/>
          <p:cNvSpPr txBox="1">
            <a:spLocks noChangeArrowheads="1"/>
          </p:cNvSpPr>
          <p:nvPr/>
        </p:nvSpPr>
        <p:spPr bwMode="auto">
          <a:xfrm>
            <a:off x="1012825" y="5250359"/>
            <a:ext cx="73914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342900" indent="-342900" algn="l" eaLnBrk="1" hangingPunct="1">
              <a:buFont typeface="Arial" panose="020B0604020202020204" pitchFamily="34" charset="0"/>
              <a:buChar char="•"/>
            </a:pPr>
            <a:r>
              <a:rPr lang="en-US" b="0" dirty="0">
                <a:cs typeface="Arial" charset="0"/>
              </a:rPr>
              <a:t>T</a:t>
            </a:r>
            <a:r>
              <a:rPr lang="en-US" b="0" dirty="0" smtClean="0">
                <a:cs typeface="Arial" charset="0"/>
              </a:rPr>
              <a:t>hrow </a:t>
            </a:r>
            <a:r>
              <a:rPr lang="en-US" b="0" dirty="0">
                <a:cs typeface="Arial" charset="0"/>
              </a:rPr>
              <a:t>out hypothesis if you are </a:t>
            </a:r>
            <a:r>
              <a:rPr lang="en-US" b="0" dirty="0">
                <a:solidFill>
                  <a:srgbClr val="0000CC"/>
                </a:solidFill>
                <a:cs typeface="Arial" charset="0"/>
              </a:rPr>
              <a:t>statistically confident </a:t>
            </a:r>
            <a:r>
              <a:rPr lang="en-US" b="0" dirty="0">
                <a:cs typeface="Arial" charset="0"/>
              </a:rPr>
              <a:t>they are suboptimal</a:t>
            </a:r>
            <a:r>
              <a:rPr lang="en-US" dirty="0">
                <a:cs typeface="Arial" charset="0"/>
              </a:rPr>
              <a:t>. </a:t>
            </a:r>
            <a:endParaRPr lang="en-US" dirty="0"/>
          </a:p>
        </p:txBody>
      </p:sp>
      <p:cxnSp>
        <p:nvCxnSpPr>
          <p:cNvPr id="24" name="Straight Arrow Connector 23"/>
          <p:cNvCxnSpPr/>
          <p:nvPr/>
        </p:nvCxnSpPr>
        <p:spPr bwMode="auto">
          <a:xfrm flipH="1">
            <a:off x="5410200" y="3660972"/>
            <a:ext cx="1752600" cy="1749228"/>
          </a:xfrm>
          <a:prstGeom prst="straightConnector1">
            <a:avLst/>
          </a:prstGeom>
          <a:noFill/>
          <a:ln w="31750" cap="flat" cmpd="sng" algn="ctr">
            <a:solidFill>
              <a:srgbClr val="FF33CC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5" name="Text Box 13"/>
          <p:cNvSpPr txBox="1">
            <a:spLocks noChangeAspect="1" noChangeArrowheads="1"/>
          </p:cNvSpPr>
          <p:nvPr/>
        </p:nvSpPr>
        <p:spPr bwMode="auto">
          <a:xfrm>
            <a:off x="3733800" y="3200400"/>
            <a:ext cx="47244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l" eaLnBrk="1" hangingPunct="1"/>
            <a:r>
              <a:rPr lang="en-US" sz="2000" b="0" dirty="0" smtClean="0">
                <a:solidFill>
                  <a:srgbClr val="CC00CC"/>
                </a:solidFill>
                <a:cs typeface="Arial" charset="0"/>
              </a:rPr>
              <a:t>Careful use of generalization bounds; Avoid the sampling bias!!!!</a:t>
            </a:r>
            <a:endParaRPr lang="en-US" sz="2000" b="0" dirty="0">
              <a:solidFill>
                <a:srgbClr val="CC00CC"/>
              </a:solidFill>
              <a:cs typeface="Arial" charset="0"/>
            </a:endParaRPr>
          </a:p>
        </p:txBody>
      </p:sp>
      <p:sp>
        <p:nvSpPr>
          <p:cNvPr id="29" name="Content Placeholder 9"/>
          <p:cNvSpPr txBox="1">
            <a:spLocks/>
          </p:cNvSpPr>
          <p:nvPr/>
        </p:nvSpPr>
        <p:spPr bwMode="auto">
          <a:xfrm>
            <a:off x="479425" y="3429000"/>
            <a:ext cx="533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ClrTx/>
              <a:buNone/>
              <a:defRPr/>
            </a:pPr>
            <a:r>
              <a:rPr lang="en-US" sz="2200" dirty="0" smtClean="0"/>
              <a:t>Let </a:t>
            </a:r>
            <a:endParaRPr lang="en-US" sz="2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 Box 10"/>
              <p:cNvSpPr txBox="1">
                <a:spLocks noChangeArrowheads="1"/>
              </p:cNvSpPr>
              <p:nvPr/>
            </p:nvSpPr>
            <p:spPr bwMode="auto">
              <a:xfrm>
                <a:off x="1050925" y="3429001"/>
                <a:ext cx="1351516" cy="4308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l" eaLnBrk="1" hangingPunct="1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dirty="0" smtClean="0">
                              <a:solidFill>
                                <a:srgbClr val="0000CC"/>
                              </a:solidFill>
                              <a:latin typeface="Cambria Math"/>
                              <a:cs typeface="Arial" charset="0"/>
                            </a:rPr>
                            <m:t>H</m:t>
                          </m:r>
                        </m:e>
                        <m:sub>
                          <m:r>
                            <a:rPr lang="en-US" b="0" i="0" dirty="0" smtClean="0">
                              <a:solidFill>
                                <a:srgbClr val="0000CC"/>
                              </a:solidFill>
                              <a:latin typeface="Cambria Math"/>
                              <a:cs typeface="Arial" charset="0"/>
                            </a:rPr>
                            <m:t>1</m:t>
                          </m:r>
                        </m:sub>
                      </m:sSub>
                      <m:r>
                        <a:rPr lang="en-US" b="0" i="0" dirty="0" smtClean="0">
                          <a:solidFill>
                            <a:srgbClr val="0000CC"/>
                          </a:solidFill>
                          <a:latin typeface="Cambria Math"/>
                          <a:cs typeface="Arial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b="0" i="0" dirty="0" smtClean="0">
                          <a:solidFill>
                            <a:srgbClr val="0000CC"/>
                          </a:solidFill>
                          <a:latin typeface="Cambria Math"/>
                          <a:cs typeface="Arial" charset="0"/>
                        </a:rPr>
                        <m:t>H</m:t>
                      </m:r>
                      <m:r>
                        <a:rPr lang="en-US" b="0" i="0" dirty="0" smtClean="0">
                          <a:solidFill>
                            <a:srgbClr val="0000CC"/>
                          </a:solidFill>
                          <a:latin typeface="Cambria Math"/>
                          <a:cs typeface="Arial" charset="0"/>
                        </a:rPr>
                        <m:t>.</m:t>
                      </m:r>
                    </m:oMath>
                  </m:oMathPara>
                </a14:m>
                <a:endParaRPr lang="en-US" b="0" dirty="0">
                  <a:cs typeface="Arial" charset="0"/>
                </a:endParaRPr>
              </a:p>
            </p:txBody>
          </p:sp>
        </mc:Choice>
        <mc:Fallback xmlns="">
          <p:sp>
            <p:nvSpPr>
              <p:cNvPr id="30" name="Text 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50925" y="3429001"/>
                <a:ext cx="1351516" cy="43088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03852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1752600"/>
            <a:ext cx="7543800" cy="639763"/>
          </a:xfrm>
        </p:spPr>
        <p:txBody>
          <a:bodyPr/>
          <a:lstStyle/>
          <a:p>
            <a:pPr algn="l" eaLnBrk="1" hangingPunct="1"/>
            <a:r>
              <a:rPr lang="en-US" sz="3600" dirty="0" smtClean="0"/>
              <a:t>Other Interesting </a:t>
            </a:r>
            <a:r>
              <a:rPr lang="en-US" sz="3600" dirty="0" err="1" smtClean="0"/>
              <a:t>ALTechniques</a:t>
            </a:r>
            <a:r>
              <a:rPr lang="en-US" sz="3600" dirty="0" smtClean="0"/>
              <a:t> used in Practice</a:t>
            </a: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685800" y="2590800"/>
            <a:ext cx="83058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algn="l" eaLnBrk="1" hangingPunct="1"/>
            <a:r>
              <a:rPr lang="en-US" sz="3200" dirty="0" smtClean="0"/>
              <a:t>Interesting open question to analyze under what conditions they are successful.</a:t>
            </a:r>
          </a:p>
        </p:txBody>
      </p:sp>
    </p:spTree>
    <p:extLst>
      <p:ext uri="{BB962C8B-B14F-4D97-AF65-F5344CB8AC3E}">
        <p14:creationId xmlns:p14="http://schemas.microsoft.com/office/powerpoint/2010/main" val="1713530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229600" cy="762000"/>
          </a:xfrm>
        </p:spPr>
        <p:txBody>
          <a:bodyPr/>
          <a:lstStyle/>
          <a:p>
            <a:pPr eaLnBrk="1" hangingPunct="1"/>
            <a:r>
              <a:rPr lang="en-US" dirty="0" smtClean="0"/>
              <a:t>Density-Based Sampling</a:t>
            </a:r>
          </a:p>
        </p:txBody>
      </p:sp>
      <p:sp>
        <p:nvSpPr>
          <p:cNvPr id="37891" name="Oval 3"/>
          <p:cNvSpPr>
            <a:spLocks noChangeArrowheads="1"/>
          </p:cNvSpPr>
          <p:nvPr/>
        </p:nvSpPr>
        <p:spPr bwMode="auto">
          <a:xfrm>
            <a:off x="2286000" y="44196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7892" name="Oval 4"/>
          <p:cNvSpPr>
            <a:spLocks noChangeArrowheads="1"/>
          </p:cNvSpPr>
          <p:nvPr/>
        </p:nvSpPr>
        <p:spPr bwMode="auto">
          <a:xfrm>
            <a:off x="8001000" y="3505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7893" name="Oval 5"/>
          <p:cNvSpPr>
            <a:spLocks noChangeArrowheads="1"/>
          </p:cNvSpPr>
          <p:nvPr/>
        </p:nvSpPr>
        <p:spPr bwMode="auto">
          <a:xfrm>
            <a:off x="8077200" y="3733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7894" name="Oval 6"/>
          <p:cNvSpPr>
            <a:spLocks noChangeArrowheads="1"/>
          </p:cNvSpPr>
          <p:nvPr/>
        </p:nvSpPr>
        <p:spPr bwMode="auto">
          <a:xfrm>
            <a:off x="4343400" y="3505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7895" name="Oval 7"/>
          <p:cNvSpPr>
            <a:spLocks noChangeArrowheads="1"/>
          </p:cNvSpPr>
          <p:nvPr/>
        </p:nvSpPr>
        <p:spPr bwMode="auto">
          <a:xfrm>
            <a:off x="914400" y="53340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7896" name="Oval 8"/>
          <p:cNvSpPr>
            <a:spLocks noChangeArrowheads="1"/>
          </p:cNvSpPr>
          <p:nvPr/>
        </p:nvSpPr>
        <p:spPr bwMode="auto">
          <a:xfrm>
            <a:off x="1981200" y="2514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7897" name="Oval 9"/>
          <p:cNvSpPr>
            <a:spLocks noChangeArrowheads="1"/>
          </p:cNvSpPr>
          <p:nvPr/>
        </p:nvSpPr>
        <p:spPr bwMode="auto">
          <a:xfrm>
            <a:off x="762000" y="2362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7898" name="Oval 10"/>
          <p:cNvSpPr>
            <a:spLocks noChangeArrowheads="1"/>
          </p:cNvSpPr>
          <p:nvPr/>
        </p:nvSpPr>
        <p:spPr bwMode="auto">
          <a:xfrm>
            <a:off x="1219200" y="3657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7899" name="Oval 11"/>
          <p:cNvSpPr>
            <a:spLocks noChangeArrowheads="1"/>
          </p:cNvSpPr>
          <p:nvPr/>
        </p:nvSpPr>
        <p:spPr bwMode="auto">
          <a:xfrm>
            <a:off x="7848600" y="2057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7900" name="Oval 12"/>
          <p:cNvSpPr>
            <a:spLocks noChangeArrowheads="1"/>
          </p:cNvSpPr>
          <p:nvPr/>
        </p:nvSpPr>
        <p:spPr bwMode="auto">
          <a:xfrm>
            <a:off x="2971800" y="6172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7901" name="Oval 13"/>
          <p:cNvSpPr>
            <a:spLocks noChangeArrowheads="1"/>
          </p:cNvSpPr>
          <p:nvPr/>
        </p:nvSpPr>
        <p:spPr bwMode="auto">
          <a:xfrm>
            <a:off x="3886200" y="3581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7902" name="Oval 14"/>
          <p:cNvSpPr>
            <a:spLocks noChangeArrowheads="1"/>
          </p:cNvSpPr>
          <p:nvPr/>
        </p:nvSpPr>
        <p:spPr bwMode="auto">
          <a:xfrm>
            <a:off x="5867400" y="5562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7903" name="Oval 15"/>
          <p:cNvSpPr>
            <a:spLocks noChangeArrowheads="1"/>
          </p:cNvSpPr>
          <p:nvPr/>
        </p:nvSpPr>
        <p:spPr bwMode="auto">
          <a:xfrm>
            <a:off x="5410200" y="5638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7904" name="Oval 16"/>
          <p:cNvSpPr>
            <a:spLocks noChangeArrowheads="1"/>
          </p:cNvSpPr>
          <p:nvPr/>
        </p:nvSpPr>
        <p:spPr bwMode="auto">
          <a:xfrm>
            <a:off x="5562600" y="5562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7905" name="Oval 17"/>
          <p:cNvSpPr>
            <a:spLocks noChangeArrowheads="1"/>
          </p:cNvSpPr>
          <p:nvPr/>
        </p:nvSpPr>
        <p:spPr bwMode="auto">
          <a:xfrm>
            <a:off x="5715000" y="5486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7906" name="Oval 18"/>
          <p:cNvSpPr>
            <a:spLocks noChangeArrowheads="1"/>
          </p:cNvSpPr>
          <p:nvPr/>
        </p:nvSpPr>
        <p:spPr bwMode="auto">
          <a:xfrm>
            <a:off x="8153400" y="5715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7907" name="Oval 19"/>
          <p:cNvSpPr>
            <a:spLocks noChangeArrowheads="1"/>
          </p:cNvSpPr>
          <p:nvPr/>
        </p:nvSpPr>
        <p:spPr bwMode="auto">
          <a:xfrm>
            <a:off x="5715000" y="5715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7908" name="Oval 20"/>
          <p:cNvSpPr>
            <a:spLocks noChangeArrowheads="1"/>
          </p:cNvSpPr>
          <p:nvPr/>
        </p:nvSpPr>
        <p:spPr bwMode="auto">
          <a:xfrm>
            <a:off x="1752600" y="5257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7909" name="Oval 21"/>
          <p:cNvSpPr>
            <a:spLocks noChangeArrowheads="1"/>
          </p:cNvSpPr>
          <p:nvPr/>
        </p:nvSpPr>
        <p:spPr bwMode="auto">
          <a:xfrm>
            <a:off x="6400800" y="2438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7910" name="Oval 22"/>
          <p:cNvSpPr>
            <a:spLocks noChangeArrowheads="1"/>
          </p:cNvSpPr>
          <p:nvPr/>
        </p:nvSpPr>
        <p:spPr bwMode="auto">
          <a:xfrm>
            <a:off x="3733800" y="4191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7911" name="Oval 23"/>
          <p:cNvSpPr>
            <a:spLocks noChangeArrowheads="1"/>
          </p:cNvSpPr>
          <p:nvPr/>
        </p:nvSpPr>
        <p:spPr bwMode="auto">
          <a:xfrm>
            <a:off x="5486400" y="4038600"/>
            <a:ext cx="152400" cy="152400"/>
          </a:xfrm>
          <a:prstGeom prst="ellipse">
            <a:avLst/>
          </a:prstGeom>
          <a:solidFill>
            <a:srgbClr val="66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7912" name="Oval 24"/>
          <p:cNvSpPr>
            <a:spLocks noChangeArrowheads="1"/>
          </p:cNvSpPr>
          <p:nvPr/>
        </p:nvSpPr>
        <p:spPr bwMode="auto">
          <a:xfrm>
            <a:off x="4267200" y="3124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7913" name="Oval 25"/>
          <p:cNvSpPr>
            <a:spLocks noChangeArrowheads="1"/>
          </p:cNvSpPr>
          <p:nvPr/>
        </p:nvSpPr>
        <p:spPr bwMode="auto">
          <a:xfrm>
            <a:off x="3657600" y="3505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7914" name="Oval 26"/>
          <p:cNvSpPr>
            <a:spLocks noChangeArrowheads="1"/>
          </p:cNvSpPr>
          <p:nvPr/>
        </p:nvSpPr>
        <p:spPr bwMode="auto">
          <a:xfrm>
            <a:off x="3429000" y="3429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7915" name="Oval 27"/>
          <p:cNvSpPr>
            <a:spLocks noChangeArrowheads="1"/>
          </p:cNvSpPr>
          <p:nvPr/>
        </p:nvSpPr>
        <p:spPr bwMode="auto">
          <a:xfrm>
            <a:off x="3886200" y="3352800"/>
            <a:ext cx="152400" cy="1524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>
              <a:solidFill>
                <a:srgbClr val="0000FF"/>
              </a:solidFill>
              <a:latin typeface="Tahoma" pitchFamily="-111" charset="0"/>
            </a:endParaRPr>
          </a:p>
        </p:txBody>
      </p:sp>
      <p:sp>
        <p:nvSpPr>
          <p:cNvPr id="37916" name="Oval 28"/>
          <p:cNvSpPr>
            <a:spLocks noChangeArrowheads="1"/>
          </p:cNvSpPr>
          <p:nvPr/>
        </p:nvSpPr>
        <p:spPr bwMode="auto">
          <a:xfrm>
            <a:off x="3581400" y="3276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7917" name="Oval 29"/>
          <p:cNvSpPr>
            <a:spLocks noChangeArrowheads="1"/>
          </p:cNvSpPr>
          <p:nvPr/>
        </p:nvSpPr>
        <p:spPr bwMode="auto">
          <a:xfrm>
            <a:off x="4114800" y="3505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7918" name="Oval 30"/>
          <p:cNvSpPr>
            <a:spLocks noChangeArrowheads="1"/>
          </p:cNvSpPr>
          <p:nvPr/>
        </p:nvSpPr>
        <p:spPr bwMode="auto">
          <a:xfrm>
            <a:off x="4343400" y="3276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7919" name="Oval 31"/>
          <p:cNvSpPr>
            <a:spLocks noChangeArrowheads="1"/>
          </p:cNvSpPr>
          <p:nvPr/>
        </p:nvSpPr>
        <p:spPr bwMode="auto">
          <a:xfrm>
            <a:off x="4038600" y="3200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7920" name="Oval 32"/>
          <p:cNvSpPr>
            <a:spLocks noChangeArrowheads="1"/>
          </p:cNvSpPr>
          <p:nvPr/>
        </p:nvSpPr>
        <p:spPr bwMode="auto">
          <a:xfrm>
            <a:off x="3810000" y="3124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7921" name="Oval 33"/>
          <p:cNvSpPr>
            <a:spLocks noChangeArrowheads="1"/>
          </p:cNvSpPr>
          <p:nvPr/>
        </p:nvSpPr>
        <p:spPr bwMode="auto">
          <a:xfrm>
            <a:off x="4191000" y="3276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7922" name="Line 34"/>
          <p:cNvSpPr>
            <a:spLocks noChangeShapeType="1"/>
          </p:cNvSpPr>
          <p:nvPr/>
        </p:nvSpPr>
        <p:spPr bwMode="auto">
          <a:xfrm flipV="1">
            <a:off x="228600" y="1981200"/>
            <a:ext cx="6096000" cy="403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3" name="Line 35"/>
          <p:cNvSpPr>
            <a:spLocks noChangeShapeType="1"/>
          </p:cNvSpPr>
          <p:nvPr/>
        </p:nvSpPr>
        <p:spPr bwMode="auto">
          <a:xfrm flipV="1">
            <a:off x="1828800" y="2286000"/>
            <a:ext cx="6172200" cy="434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4" name="Line 36"/>
          <p:cNvSpPr>
            <a:spLocks noChangeShapeType="1"/>
          </p:cNvSpPr>
          <p:nvPr/>
        </p:nvSpPr>
        <p:spPr bwMode="auto">
          <a:xfrm flipV="1">
            <a:off x="914400" y="2057400"/>
            <a:ext cx="6400800" cy="43434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5" name="Line 37"/>
          <p:cNvSpPr>
            <a:spLocks noChangeShapeType="1"/>
          </p:cNvSpPr>
          <p:nvPr/>
        </p:nvSpPr>
        <p:spPr bwMode="auto">
          <a:xfrm flipH="1">
            <a:off x="3962400" y="1828800"/>
            <a:ext cx="533400" cy="15240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26" name="Text Box 38"/>
          <p:cNvSpPr txBox="1">
            <a:spLocks noChangeArrowheads="1"/>
          </p:cNvSpPr>
          <p:nvPr/>
        </p:nvSpPr>
        <p:spPr bwMode="auto">
          <a:xfrm>
            <a:off x="3124200" y="1371600"/>
            <a:ext cx="39544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-111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Verdana" pitchFamily="-111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Verdana" pitchFamily="-111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Verdana" pitchFamily="-111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Verdana" pitchFamily="-111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-111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-111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-111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-111" charset="0"/>
                <a:cs typeface="Arial" charset="0"/>
              </a:defRPr>
            </a:lvl9pPr>
          </a:lstStyle>
          <a:p>
            <a:r>
              <a:rPr lang="en-US" sz="1800">
                <a:latin typeface="Tahoma" pitchFamily="-111" charset="0"/>
              </a:rPr>
              <a:t>Centroid of largest unsampled cluster</a:t>
            </a:r>
          </a:p>
        </p:txBody>
      </p:sp>
      <p:sp>
        <p:nvSpPr>
          <p:cNvPr id="40" name="Footer Placeholder 43"/>
          <p:cNvSpPr>
            <a:spLocks noGrp="1"/>
          </p:cNvSpPr>
          <p:nvPr>
            <p:ph type="ftr" sz="quarter" idx="11"/>
          </p:nvPr>
        </p:nvSpPr>
        <p:spPr>
          <a:xfrm>
            <a:off x="5079101" y="62484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latin typeface="Verdana" pitchFamily="-111" charset="0"/>
              </a:rPr>
              <a:t>[Jaime </a:t>
            </a:r>
            <a:r>
              <a:rPr lang="en-US" dirty="0">
                <a:latin typeface="Verdana" pitchFamily="-111" charset="0"/>
              </a:rPr>
              <a:t>G. </a:t>
            </a:r>
            <a:r>
              <a:rPr lang="en-US" dirty="0" err="1" smtClean="0">
                <a:latin typeface="Verdana" pitchFamily="-111" charset="0"/>
              </a:rPr>
              <a:t>Carbonell</a:t>
            </a:r>
            <a:r>
              <a:rPr lang="en-US" dirty="0">
                <a:latin typeface="Verdana" pitchFamily="-111" charset="0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1956976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229600" cy="762000"/>
          </a:xfrm>
        </p:spPr>
        <p:txBody>
          <a:bodyPr/>
          <a:lstStyle/>
          <a:p>
            <a:pPr eaLnBrk="1" hangingPunct="1"/>
            <a:r>
              <a:rPr lang="en-US" dirty="0" smtClean="0"/>
              <a:t>Uncertainty Sampling</a:t>
            </a:r>
            <a:endParaRPr lang="en-US" sz="3800" dirty="0" smtClean="0"/>
          </a:p>
        </p:txBody>
      </p:sp>
      <p:sp>
        <p:nvSpPr>
          <p:cNvPr id="38915" name="Oval 3"/>
          <p:cNvSpPr>
            <a:spLocks noChangeArrowheads="1"/>
          </p:cNvSpPr>
          <p:nvPr/>
        </p:nvSpPr>
        <p:spPr bwMode="auto">
          <a:xfrm>
            <a:off x="2286000" y="44196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8916" name="Oval 4"/>
          <p:cNvSpPr>
            <a:spLocks noChangeArrowheads="1"/>
          </p:cNvSpPr>
          <p:nvPr/>
        </p:nvSpPr>
        <p:spPr bwMode="auto">
          <a:xfrm>
            <a:off x="8001000" y="3505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8917" name="Oval 5"/>
          <p:cNvSpPr>
            <a:spLocks noChangeArrowheads="1"/>
          </p:cNvSpPr>
          <p:nvPr/>
        </p:nvSpPr>
        <p:spPr bwMode="auto">
          <a:xfrm>
            <a:off x="8077200" y="3733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8918" name="Oval 6"/>
          <p:cNvSpPr>
            <a:spLocks noChangeArrowheads="1"/>
          </p:cNvSpPr>
          <p:nvPr/>
        </p:nvSpPr>
        <p:spPr bwMode="auto">
          <a:xfrm>
            <a:off x="4343400" y="3505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8919" name="Oval 7"/>
          <p:cNvSpPr>
            <a:spLocks noChangeArrowheads="1"/>
          </p:cNvSpPr>
          <p:nvPr/>
        </p:nvSpPr>
        <p:spPr bwMode="auto">
          <a:xfrm>
            <a:off x="914400" y="53340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8920" name="Oval 8"/>
          <p:cNvSpPr>
            <a:spLocks noChangeArrowheads="1"/>
          </p:cNvSpPr>
          <p:nvPr/>
        </p:nvSpPr>
        <p:spPr bwMode="auto">
          <a:xfrm>
            <a:off x="1981200" y="2514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8921" name="Oval 9"/>
          <p:cNvSpPr>
            <a:spLocks noChangeArrowheads="1"/>
          </p:cNvSpPr>
          <p:nvPr/>
        </p:nvSpPr>
        <p:spPr bwMode="auto">
          <a:xfrm>
            <a:off x="762000" y="2362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8922" name="Oval 10"/>
          <p:cNvSpPr>
            <a:spLocks noChangeArrowheads="1"/>
          </p:cNvSpPr>
          <p:nvPr/>
        </p:nvSpPr>
        <p:spPr bwMode="auto">
          <a:xfrm>
            <a:off x="1219200" y="3657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8923" name="Oval 11"/>
          <p:cNvSpPr>
            <a:spLocks noChangeArrowheads="1"/>
          </p:cNvSpPr>
          <p:nvPr/>
        </p:nvSpPr>
        <p:spPr bwMode="auto">
          <a:xfrm>
            <a:off x="8001000" y="1905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8924" name="Oval 12"/>
          <p:cNvSpPr>
            <a:spLocks noChangeArrowheads="1"/>
          </p:cNvSpPr>
          <p:nvPr/>
        </p:nvSpPr>
        <p:spPr bwMode="auto">
          <a:xfrm>
            <a:off x="2971800" y="6172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8925" name="Oval 13"/>
          <p:cNvSpPr>
            <a:spLocks noChangeArrowheads="1"/>
          </p:cNvSpPr>
          <p:nvPr/>
        </p:nvSpPr>
        <p:spPr bwMode="auto">
          <a:xfrm>
            <a:off x="3886200" y="3581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8926" name="Oval 14"/>
          <p:cNvSpPr>
            <a:spLocks noChangeArrowheads="1"/>
          </p:cNvSpPr>
          <p:nvPr/>
        </p:nvSpPr>
        <p:spPr bwMode="auto">
          <a:xfrm>
            <a:off x="5867400" y="5562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8927" name="Oval 15"/>
          <p:cNvSpPr>
            <a:spLocks noChangeArrowheads="1"/>
          </p:cNvSpPr>
          <p:nvPr/>
        </p:nvSpPr>
        <p:spPr bwMode="auto">
          <a:xfrm>
            <a:off x="5410200" y="5638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8928" name="Oval 16"/>
          <p:cNvSpPr>
            <a:spLocks noChangeArrowheads="1"/>
          </p:cNvSpPr>
          <p:nvPr/>
        </p:nvSpPr>
        <p:spPr bwMode="auto">
          <a:xfrm>
            <a:off x="5562600" y="5562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8929" name="Oval 17"/>
          <p:cNvSpPr>
            <a:spLocks noChangeArrowheads="1"/>
          </p:cNvSpPr>
          <p:nvPr/>
        </p:nvSpPr>
        <p:spPr bwMode="auto">
          <a:xfrm>
            <a:off x="5715000" y="5486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8930" name="Oval 18"/>
          <p:cNvSpPr>
            <a:spLocks noChangeArrowheads="1"/>
          </p:cNvSpPr>
          <p:nvPr/>
        </p:nvSpPr>
        <p:spPr bwMode="auto">
          <a:xfrm>
            <a:off x="8229600" y="5791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8931" name="Oval 19"/>
          <p:cNvSpPr>
            <a:spLocks noChangeArrowheads="1"/>
          </p:cNvSpPr>
          <p:nvPr/>
        </p:nvSpPr>
        <p:spPr bwMode="auto">
          <a:xfrm>
            <a:off x="5715000" y="5715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8932" name="Oval 20"/>
          <p:cNvSpPr>
            <a:spLocks noChangeArrowheads="1"/>
          </p:cNvSpPr>
          <p:nvPr/>
        </p:nvSpPr>
        <p:spPr bwMode="auto">
          <a:xfrm>
            <a:off x="1752600" y="5257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8933" name="Oval 21"/>
          <p:cNvSpPr>
            <a:spLocks noChangeArrowheads="1"/>
          </p:cNvSpPr>
          <p:nvPr/>
        </p:nvSpPr>
        <p:spPr bwMode="auto">
          <a:xfrm>
            <a:off x="6400800" y="2438400"/>
            <a:ext cx="152400" cy="1524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8934" name="Oval 22"/>
          <p:cNvSpPr>
            <a:spLocks noChangeArrowheads="1"/>
          </p:cNvSpPr>
          <p:nvPr/>
        </p:nvSpPr>
        <p:spPr bwMode="auto">
          <a:xfrm>
            <a:off x="3733800" y="4191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8935" name="Oval 23"/>
          <p:cNvSpPr>
            <a:spLocks noChangeArrowheads="1"/>
          </p:cNvSpPr>
          <p:nvPr/>
        </p:nvSpPr>
        <p:spPr bwMode="auto">
          <a:xfrm>
            <a:off x="5486400" y="4038600"/>
            <a:ext cx="152400" cy="152400"/>
          </a:xfrm>
          <a:prstGeom prst="ellipse">
            <a:avLst/>
          </a:prstGeom>
          <a:solidFill>
            <a:srgbClr val="66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8936" name="Oval 24"/>
          <p:cNvSpPr>
            <a:spLocks noChangeArrowheads="1"/>
          </p:cNvSpPr>
          <p:nvPr/>
        </p:nvSpPr>
        <p:spPr bwMode="auto">
          <a:xfrm>
            <a:off x="4267200" y="3124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8937" name="Oval 25"/>
          <p:cNvSpPr>
            <a:spLocks noChangeArrowheads="1"/>
          </p:cNvSpPr>
          <p:nvPr/>
        </p:nvSpPr>
        <p:spPr bwMode="auto">
          <a:xfrm>
            <a:off x="3657600" y="3505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8938" name="Oval 26"/>
          <p:cNvSpPr>
            <a:spLocks noChangeArrowheads="1"/>
          </p:cNvSpPr>
          <p:nvPr/>
        </p:nvSpPr>
        <p:spPr bwMode="auto">
          <a:xfrm>
            <a:off x="3429000" y="3429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8939" name="Oval 27"/>
          <p:cNvSpPr>
            <a:spLocks noChangeArrowheads="1"/>
          </p:cNvSpPr>
          <p:nvPr/>
        </p:nvSpPr>
        <p:spPr bwMode="auto">
          <a:xfrm>
            <a:off x="3886200" y="3352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8940" name="Oval 28"/>
          <p:cNvSpPr>
            <a:spLocks noChangeArrowheads="1"/>
          </p:cNvSpPr>
          <p:nvPr/>
        </p:nvSpPr>
        <p:spPr bwMode="auto">
          <a:xfrm>
            <a:off x="3581400" y="3276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8941" name="Oval 29"/>
          <p:cNvSpPr>
            <a:spLocks noChangeArrowheads="1"/>
          </p:cNvSpPr>
          <p:nvPr/>
        </p:nvSpPr>
        <p:spPr bwMode="auto">
          <a:xfrm>
            <a:off x="4114800" y="3505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8942" name="Oval 30"/>
          <p:cNvSpPr>
            <a:spLocks noChangeArrowheads="1"/>
          </p:cNvSpPr>
          <p:nvPr/>
        </p:nvSpPr>
        <p:spPr bwMode="auto">
          <a:xfrm>
            <a:off x="4343400" y="3276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8943" name="Oval 31"/>
          <p:cNvSpPr>
            <a:spLocks noChangeArrowheads="1"/>
          </p:cNvSpPr>
          <p:nvPr/>
        </p:nvSpPr>
        <p:spPr bwMode="auto">
          <a:xfrm>
            <a:off x="4038600" y="3200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8944" name="Oval 32"/>
          <p:cNvSpPr>
            <a:spLocks noChangeArrowheads="1"/>
          </p:cNvSpPr>
          <p:nvPr/>
        </p:nvSpPr>
        <p:spPr bwMode="auto">
          <a:xfrm>
            <a:off x="3810000" y="3200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8945" name="Oval 33"/>
          <p:cNvSpPr>
            <a:spLocks noChangeArrowheads="1"/>
          </p:cNvSpPr>
          <p:nvPr/>
        </p:nvSpPr>
        <p:spPr bwMode="auto">
          <a:xfrm>
            <a:off x="4191000" y="3276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8946" name="Line 34"/>
          <p:cNvSpPr>
            <a:spLocks noChangeShapeType="1"/>
          </p:cNvSpPr>
          <p:nvPr/>
        </p:nvSpPr>
        <p:spPr bwMode="auto">
          <a:xfrm flipV="1">
            <a:off x="228600" y="1981200"/>
            <a:ext cx="6096000" cy="403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47" name="Line 35"/>
          <p:cNvSpPr>
            <a:spLocks noChangeShapeType="1"/>
          </p:cNvSpPr>
          <p:nvPr/>
        </p:nvSpPr>
        <p:spPr bwMode="auto">
          <a:xfrm flipV="1">
            <a:off x="1828800" y="2286000"/>
            <a:ext cx="6172200" cy="434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48" name="Line 36"/>
          <p:cNvSpPr>
            <a:spLocks noChangeShapeType="1"/>
          </p:cNvSpPr>
          <p:nvPr/>
        </p:nvSpPr>
        <p:spPr bwMode="auto">
          <a:xfrm flipV="1">
            <a:off x="914400" y="2057400"/>
            <a:ext cx="6400800" cy="43434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949" name="Text Box 37"/>
          <p:cNvSpPr txBox="1">
            <a:spLocks noChangeArrowheads="1"/>
          </p:cNvSpPr>
          <p:nvPr/>
        </p:nvSpPr>
        <p:spPr bwMode="auto">
          <a:xfrm>
            <a:off x="3581400" y="1219200"/>
            <a:ext cx="4648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-111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Verdana" pitchFamily="-111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Verdana" pitchFamily="-111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Verdana" pitchFamily="-111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Verdana" pitchFamily="-111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-111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-111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-111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-111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 dirty="0">
                <a:latin typeface="Tahoma" pitchFamily="-111" charset="0"/>
              </a:rPr>
              <a:t>Closest to decision </a:t>
            </a:r>
            <a:r>
              <a:rPr lang="en-US" sz="1800" dirty="0" smtClean="0">
                <a:latin typeface="Tahoma" pitchFamily="-111" charset="0"/>
              </a:rPr>
              <a:t>boundary </a:t>
            </a:r>
            <a:r>
              <a:rPr lang="en-US" sz="1800" dirty="0" smtClean="0"/>
              <a:t>(Active </a:t>
            </a:r>
            <a:r>
              <a:rPr lang="en-US" sz="1800" dirty="0"/>
              <a:t>SVM)</a:t>
            </a:r>
            <a:endParaRPr lang="en-US" sz="1800" dirty="0">
              <a:latin typeface="Tahoma" pitchFamily="-111" charset="0"/>
            </a:endParaRPr>
          </a:p>
        </p:txBody>
      </p:sp>
      <p:sp>
        <p:nvSpPr>
          <p:cNvPr id="38950" name="Line 38"/>
          <p:cNvSpPr>
            <a:spLocks noChangeShapeType="1"/>
          </p:cNvSpPr>
          <p:nvPr/>
        </p:nvSpPr>
        <p:spPr bwMode="auto">
          <a:xfrm>
            <a:off x="5638800" y="1600200"/>
            <a:ext cx="762000" cy="8382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" name="Footer Placeholder 43"/>
          <p:cNvSpPr>
            <a:spLocks noGrp="1"/>
          </p:cNvSpPr>
          <p:nvPr>
            <p:ph type="ftr" sz="quarter" idx="11"/>
          </p:nvPr>
        </p:nvSpPr>
        <p:spPr>
          <a:xfrm>
            <a:off x="5079101" y="62484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latin typeface="Verdana" pitchFamily="-111" charset="0"/>
              </a:rPr>
              <a:t>[Jaime </a:t>
            </a:r>
            <a:r>
              <a:rPr lang="en-US" dirty="0">
                <a:latin typeface="Verdana" pitchFamily="-111" charset="0"/>
              </a:rPr>
              <a:t>G. </a:t>
            </a:r>
            <a:r>
              <a:rPr lang="en-US" dirty="0" err="1" smtClean="0">
                <a:latin typeface="Verdana" pitchFamily="-111" charset="0"/>
              </a:rPr>
              <a:t>Carbonell</a:t>
            </a:r>
            <a:r>
              <a:rPr lang="en-US" dirty="0">
                <a:latin typeface="Verdana" pitchFamily="-111" charset="0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104434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229600" cy="762000"/>
          </a:xfrm>
        </p:spPr>
        <p:txBody>
          <a:bodyPr/>
          <a:lstStyle/>
          <a:p>
            <a:pPr eaLnBrk="1" hangingPunct="1"/>
            <a:r>
              <a:rPr lang="en-US" smtClean="0"/>
              <a:t>Maximal Diversity Sampling</a:t>
            </a:r>
          </a:p>
        </p:txBody>
      </p:sp>
      <p:sp>
        <p:nvSpPr>
          <p:cNvPr id="39939" name="Oval 3"/>
          <p:cNvSpPr>
            <a:spLocks noChangeArrowheads="1"/>
          </p:cNvSpPr>
          <p:nvPr/>
        </p:nvSpPr>
        <p:spPr bwMode="auto">
          <a:xfrm>
            <a:off x="2286000" y="44196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9940" name="Oval 4"/>
          <p:cNvSpPr>
            <a:spLocks noChangeArrowheads="1"/>
          </p:cNvSpPr>
          <p:nvPr/>
        </p:nvSpPr>
        <p:spPr bwMode="auto">
          <a:xfrm>
            <a:off x="8001000" y="3505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9941" name="Oval 5"/>
          <p:cNvSpPr>
            <a:spLocks noChangeArrowheads="1"/>
          </p:cNvSpPr>
          <p:nvPr/>
        </p:nvSpPr>
        <p:spPr bwMode="auto">
          <a:xfrm>
            <a:off x="8077200" y="3733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9942" name="Oval 6"/>
          <p:cNvSpPr>
            <a:spLocks noChangeArrowheads="1"/>
          </p:cNvSpPr>
          <p:nvPr/>
        </p:nvSpPr>
        <p:spPr bwMode="auto">
          <a:xfrm>
            <a:off x="4343400" y="3505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9943" name="Oval 7"/>
          <p:cNvSpPr>
            <a:spLocks noChangeArrowheads="1"/>
          </p:cNvSpPr>
          <p:nvPr/>
        </p:nvSpPr>
        <p:spPr bwMode="auto">
          <a:xfrm>
            <a:off x="914400" y="53340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9944" name="Oval 8"/>
          <p:cNvSpPr>
            <a:spLocks noChangeArrowheads="1"/>
          </p:cNvSpPr>
          <p:nvPr/>
        </p:nvSpPr>
        <p:spPr bwMode="auto">
          <a:xfrm>
            <a:off x="1981200" y="2514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9945" name="Oval 9"/>
          <p:cNvSpPr>
            <a:spLocks noChangeArrowheads="1"/>
          </p:cNvSpPr>
          <p:nvPr/>
        </p:nvSpPr>
        <p:spPr bwMode="auto">
          <a:xfrm>
            <a:off x="762000" y="2438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9946" name="Oval 10"/>
          <p:cNvSpPr>
            <a:spLocks noChangeArrowheads="1"/>
          </p:cNvSpPr>
          <p:nvPr/>
        </p:nvSpPr>
        <p:spPr bwMode="auto">
          <a:xfrm>
            <a:off x="1219200" y="3657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9947" name="Oval 11"/>
          <p:cNvSpPr>
            <a:spLocks noChangeArrowheads="1"/>
          </p:cNvSpPr>
          <p:nvPr/>
        </p:nvSpPr>
        <p:spPr bwMode="auto">
          <a:xfrm>
            <a:off x="8001000" y="1905000"/>
            <a:ext cx="152400" cy="1524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9948" name="Oval 12"/>
          <p:cNvSpPr>
            <a:spLocks noChangeArrowheads="1"/>
          </p:cNvSpPr>
          <p:nvPr/>
        </p:nvSpPr>
        <p:spPr bwMode="auto">
          <a:xfrm>
            <a:off x="2971800" y="6172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9949" name="Oval 13"/>
          <p:cNvSpPr>
            <a:spLocks noChangeArrowheads="1"/>
          </p:cNvSpPr>
          <p:nvPr/>
        </p:nvSpPr>
        <p:spPr bwMode="auto">
          <a:xfrm>
            <a:off x="3886200" y="3581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9950" name="Oval 14"/>
          <p:cNvSpPr>
            <a:spLocks noChangeArrowheads="1"/>
          </p:cNvSpPr>
          <p:nvPr/>
        </p:nvSpPr>
        <p:spPr bwMode="auto">
          <a:xfrm>
            <a:off x="5867400" y="5562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9951" name="Oval 15"/>
          <p:cNvSpPr>
            <a:spLocks noChangeArrowheads="1"/>
          </p:cNvSpPr>
          <p:nvPr/>
        </p:nvSpPr>
        <p:spPr bwMode="auto">
          <a:xfrm>
            <a:off x="5410200" y="5638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9952" name="Oval 16"/>
          <p:cNvSpPr>
            <a:spLocks noChangeArrowheads="1"/>
          </p:cNvSpPr>
          <p:nvPr/>
        </p:nvSpPr>
        <p:spPr bwMode="auto">
          <a:xfrm>
            <a:off x="5562600" y="5562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9953" name="Oval 17"/>
          <p:cNvSpPr>
            <a:spLocks noChangeArrowheads="1"/>
          </p:cNvSpPr>
          <p:nvPr/>
        </p:nvSpPr>
        <p:spPr bwMode="auto">
          <a:xfrm>
            <a:off x="5715000" y="5486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9954" name="Oval 18"/>
          <p:cNvSpPr>
            <a:spLocks noChangeArrowheads="1"/>
          </p:cNvSpPr>
          <p:nvPr/>
        </p:nvSpPr>
        <p:spPr bwMode="auto">
          <a:xfrm>
            <a:off x="8153400" y="5715000"/>
            <a:ext cx="152400" cy="1524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9955" name="Oval 19"/>
          <p:cNvSpPr>
            <a:spLocks noChangeArrowheads="1"/>
          </p:cNvSpPr>
          <p:nvPr/>
        </p:nvSpPr>
        <p:spPr bwMode="auto">
          <a:xfrm>
            <a:off x="5715000" y="5715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9956" name="Oval 20"/>
          <p:cNvSpPr>
            <a:spLocks noChangeArrowheads="1"/>
          </p:cNvSpPr>
          <p:nvPr/>
        </p:nvSpPr>
        <p:spPr bwMode="auto">
          <a:xfrm>
            <a:off x="1752600" y="5257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9957" name="Oval 21"/>
          <p:cNvSpPr>
            <a:spLocks noChangeArrowheads="1"/>
          </p:cNvSpPr>
          <p:nvPr/>
        </p:nvSpPr>
        <p:spPr bwMode="auto">
          <a:xfrm>
            <a:off x="6400800" y="2438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9958" name="Oval 22"/>
          <p:cNvSpPr>
            <a:spLocks noChangeArrowheads="1"/>
          </p:cNvSpPr>
          <p:nvPr/>
        </p:nvSpPr>
        <p:spPr bwMode="auto">
          <a:xfrm>
            <a:off x="3733800" y="4191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9959" name="Oval 23"/>
          <p:cNvSpPr>
            <a:spLocks noChangeArrowheads="1"/>
          </p:cNvSpPr>
          <p:nvPr/>
        </p:nvSpPr>
        <p:spPr bwMode="auto">
          <a:xfrm>
            <a:off x="5486400" y="4038600"/>
            <a:ext cx="152400" cy="152400"/>
          </a:xfrm>
          <a:prstGeom prst="ellipse">
            <a:avLst/>
          </a:prstGeom>
          <a:solidFill>
            <a:srgbClr val="66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9960" name="Oval 24"/>
          <p:cNvSpPr>
            <a:spLocks noChangeArrowheads="1"/>
          </p:cNvSpPr>
          <p:nvPr/>
        </p:nvSpPr>
        <p:spPr bwMode="auto">
          <a:xfrm>
            <a:off x="4267200" y="3124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9961" name="Oval 25"/>
          <p:cNvSpPr>
            <a:spLocks noChangeArrowheads="1"/>
          </p:cNvSpPr>
          <p:nvPr/>
        </p:nvSpPr>
        <p:spPr bwMode="auto">
          <a:xfrm>
            <a:off x="3657600" y="3505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9962" name="Oval 26"/>
          <p:cNvSpPr>
            <a:spLocks noChangeArrowheads="1"/>
          </p:cNvSpPr>
          <p:nvPr/>
        </p:nvSpPr>
        <p:spPr bwMode="auto">
          <a:xfrm>
            <a:off x="3429000" y="3429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9963" name="Oval 27"/>
          <p:cNvSpPr>
            <a:spLocks noChangeArrowheads="1"/>
          </p:cNvSpPr>
          <p:nvPr/>
        </p:nvSpPr>
        <p:spPr bwMode="auto">
          <a:xfrm>
            <a:off x="3886200" y="3352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9964" name="Oval 28"/>
          <p:cNvSpPr>
            <a:spLocks noChangeArrowheads="1"/>
          </p:cNvSpPr>
          <p:nvPr/>
        </p:nvSpPr>
        <p:spPr bwMode="auto">
          <a:xfrm>
            <a:off x="3581400" y="3276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9965" name="Oval 29"/>
          <p:cNvSpPr>
            <a:spLocks noChangeArrowheads="1"/>
          </p:cNvSpPr>
          <p:nvPr/>
        </p:nvSpPr>
        <p:spPr bwMode="auto">
          <a:xfrm>
            <a:off x="4114800" y="3505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9966" name="Oval 30"/>
          <p:cNvSpPr>
            <a:spLocks noChangeArrowheads="1"/>
          </p:cNvSpPr>
          <p:nvPr/>
        </p:nvSpPr>
        <p:spPr bwMode="auto">
          <a:xfrm>
            <a:off x="4343400" y="3276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9967" name="Oval 31"/>
          <p:cNvSpPr>
            <a:spLocks noChangeArrowheads="1"/>
          </p:cNvSpPr>
          <p:nvPr/>
        </p:nvSpPr>
        <p:spPr bwMode="auto">
          <a:xfrm>
            <a:off x="4038600" y="3200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9968" name="Oval 32"/>
          <p:cNvSpPr>
            <a:spLocks noChangeArrowheads="1"/>
          </p:cNvSpPr>
          <p:nvPr/>
        </p:nvSpPr>
        <p:spPr bwMode="auto">
          <a:xfrm>
            <a:off x="3810000" y="3200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9969" name="Oval 33"/>
          <p:cNvSpPr>
            <a:spLocks noChangeArrowheads="1"/>
          </p:cNvSpPr>
          <p:nvPr/>
        </p:nvSpPr>
        <p:spPr bwMode="auto">
          <a:xfrm>
            <a:off x="4191000" y="3276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39970" name="Line 34"/>
          <p:cNvSpPr>
            <a:spLocks noChangeShapeType="1"/>
          </p:cNvSpPr>
          <p:nvPr/>
        </p:nvSpPr>
        <p:spPr bwMode="auto">
          <a:xfrm flipV="1">
            <a:off x="228600" y="1981200"/>
            <a:ext cx="6096000" cy="403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71" name="Line 35"/>
          <p:cNvSpPr>
            <a:spLocks noChangeShapeType="1"/>
          </p:cNvSpPr>
          <p:nvPr/>
        </p:nvSpPr>
        <p:spPr bwMode="auto">
          <a:xfrm flipV="1">
            <a:off x="1828800" y="2286000"/>
            <a:ext cx="6172200" cy="434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72" name="Line 36"/>
          <p:cNvSpPr>
            <a:spLocks noChangeShapeType="1"/>
          </p:cNvSpPr>
          <p:nvPr/>
        </p:nvSpPr>
        <p:spPr bwMode="auto">
          <a:xfrm flipV="1">
            <a:off x="914400" y="2057400"/>
            <a:ext cx="6400800" cy="43434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73" name="Text Box 37"/>
          <p:cNvSpPr txBox="1">
            <a:spLocks noChangeArrowheads="1"/>
          </p:cNvSpPr>
          <p:nvPr/>
        </p:nvSpPr>
        <p:spPr bwMode="auto">
          <a:xfrm>
            <a:off x="5181600" y="1295400"/>
            <a:ext cx="35988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-111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Verdana" pitchFamily="-111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Verdana" pitchFamily="-111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Verdana" pitchFamily="-111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Verdana" pitchFamily="-111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-111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-111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-111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-111" charset="0"/>
                <a:cs typeface="Arial" charset="0"/>
              </a:defRPr>
            </a:lvl9pPr>
          </a:lstStyle>
          <a:p>
            <a:r>
              <a:rPr lang="en-US" sz="1800">
                <a:latin typeface="Tahoma" pitchFamily="-111" charset="0"/>
              </a:rPr>
              <a:t>Maximally distant from labeled x’s</a:t>
            </a:r>
          </a:p>
        </p:txBody>
      </p:sp>
      <p:sp>
        <p:nvSpPr>
          <p:cNvPr id="39974" name="Line 38"/>
          <p:cNvSpPr>
            <a:spLocks noChangeShapeType="1"/>
          </p:cNvSpPr>
          <p:nvPr/>
        </p:nvSpPr>
        <p:spPr bwMode="auto">
          <a:xfrm>
            <a:off x="7086600" y="1676400"/>
            <a:ext cx="1066800" cy="40386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75" name="Line 39"/>
          <p:cNvSpPr>
            <a:spLocks noChangeShapeType="1"/>
          </p:cNvSpPr>
          <p:nvPr/>
        </p:nvSpPr>
        <p:spPr bwMode="auto">
          <a:xfrm>
            <a:off x="7086600" y="1676400"/>
            <a:ext cx="914400" cy="3048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" name="Footer Placeholder 43"/>
          <p:cNvSpPr>
            <a:spLocks noGrp="1"/>
          </p:cNvSpPr>
          <p:nvPr>
            <p:ph type="ftr" sz="quarter" idx="11"/>
          </p:nvPr>
        </p:nvSpPr>
        <p:spPr>
          <a:xfrm>
            <a:off x="5079101" y="62484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latin typeface="Verdana" pitchFamily="-111" charset="0"/>
              </a:rPr>
              <a:t>[Jaime </a:t>
            </a:r>
            <a:r>
              <a:rPr lang="en-US" dirty="0">
                <a:latin typeface="Verdana" pitchFamily="-111" charset="0"/>
              </a:rPr>
              <a:t>G. </a:t>
            </a:r>
            <a:r>
              <a:rPr lang="en-US" dirty="0" err="1" smtClean="0">
                <a:latin typeface="Verdana" pitchFamily="-111" charset="0"/>
              </a:rPr>
              <a:t>Carbonell</a:t>
            </a:r>
            <a:r>
              <a:rPr lang="en-US" dirty="0">
                <a:latin typeface="Verdana" pitchFamily="-111" charset="0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3473663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229600" cy="762000"/>
          </a:xfrm>
        </p:spPr>
        <p:txBody>
          <a:bodyPr/>
          <a:lstStyle/>
          <a:p>
            <a:pPr eaLnBrk="1" hangingPunct="1"/>
            <a:r>
              <a:rPr lang="en-US" smtClean="0"/>
              <a:t>Ensemble-Based Possibilities</a:t>
            </a:r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2286000" y="44196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8001000" y="3505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8077200" y="3733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4343400" y="3505200"/>
            <a:ext cx="152400" cy="1524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914400" y="53340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1981200" y="2514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762000" y="2362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1219200" y="3657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8001000" y="1905000"/>
            <a:ext cx="152400" cy="1524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40972" name="Oval 12"/>
          <p:cNvSpPr>
            <a:spLocks noChangeArrowheads="1"/>
          </p:cNvSpPr>
          <p:nvPr/>
        </p:nvSpPr>
        <p:spPr bwMode="auto">
          <a:xfrm>
            <a:off x="2971800" y="6172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40973" name="Oval 13"/>
          <p:cNvSpPr>
            <a:spLocks noChangeArrowheads="1"/>
          </p:cNvSpPr>
          <p:nvPr/>
        </p:nvSpPr>
        <p:spPr bwMode="auto">
          <a:xfrm>
            <a:off x="3886200" y="3581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40974" name="Oval 14"/>
          <p:cNvSpPr>
            <a:spLocks noChangeArrowheads="1"/>
          </p:cNvSpPr>
          <p:nvPr/>
        </p:nvSpPr>
        <p:spPr bwMode="auto">
          <a:xfrm>
            <a:off x="5867400" y="5562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40975" name="Oval 15"/>
          <p:cNvSpPr>
            <a:spLocks noChangeArrowheads="1"/>
          </p:cNvSpPr>
          <p:nvPr/>
        </p:nvSpPr>
        <p:spPr bwMode="auto">
          <a:xfrm>
            <a:off x="5410200" y="5638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40976" name="Oval 16"/>
          <p:cNvSpPr>
            <a:spLocks noChangeArrowheads="1"/>
          </p:cNvSpPr>
          <p:nvPr/>
        </p:nvSpPr>
        <p:spPr bwMode="auto">
          <a:xfrm>
            <a:off x="5562600" y="5562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5715000" y="5486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8229600" y="5791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5715000" y="5715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1752600" y="5257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6400800" y="2438400"/>
            <a:ext cx="152400" cy="1524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3733800" y="4191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5486400" y="4038600"/>
            <a:ext cx="152400" cy="152400"/>
          </a:xfrm>
          <a:prstGeom prst="ellipse">
            <a:avLst/>
          </a:prstGeom>
          <a:solidFill>
            <a:srgbClr val="6600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4267200" y="3124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3657600" y="3505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3429000" y="3429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3886200" y="3352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3581400" y="3276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4114800" y="3505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4343400" y="3276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4038600" y="3200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3810000" y="32004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4191000" y="32766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/>
          </a:p>
        </p:txBody>
      </p:sp>
      <p:sp>
        <p:nvSpPr>
          <p:cNvPr id="40994" name="Line 34"/>
          <p:cNvSpPr>
            <a:spLocks noChangeShapeType="1"/>
          </p:cNvSpPr>
          <p:nvPr/>
        </p:nvSpPr>
        <p:spPr bwMode="auto">
          <a:xfrm flipV="1">
            <a:off x="228600" y="1981200"/>
            <a:ext cx="6096000" cy="403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95" name="Line 35"/>
          <p:cNvSpPr>
            <a:spLocks noChangeShapeType="1"/>
          </p:cNvSpPr>
          <p:nvPr/>
        </p:nvSpPr>
        <p:spPr bwMode="auto">
          <a:xfrm flipV="1">
            <a:off x="1828800" y="2286000"/>
            <a:ext cx="6172200" cy="434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96" name="Line 36"/>
          <p:cNvSpPr>
            <a:spLocks noChangeShapeType="1"/>
          </p:cNvSpPr>
          <p:nvPr/>
        </p:nvSpPr>
        <p:spPr bwMode="auto">
          <a:xfrm flipV="1">
            <a:off x="914400" y="2057400"/>
            <a:ext cx="6400800" cy="434340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97" name="Text Box 37"/>
          <p:cNvSpPr txBox="1">
            <a:spLocks noChangeArrowheads="1"/>
          </p:cNvSpPr>
          <p:nvPr/>
        </p:nvSpPr>
        <p:spPr bwMode="auto">
          <a:xfrm>
            <a:off x="4191000" y="1219200"/>
            <a:ext cx="4038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-111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Verdana" pitchFamily="-111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Verdana" pitchFamily="-111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Verdana" pitchFamily="-111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Verdana" pitchFamily="-111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-111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-111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-111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-111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sz="1800">
                <a:latin typeface="Tahoma" pitchFamily="-111" charset="0"/>
              </a:rPr>
              <a:t>Uncertainty + Diversity criteria</a:t>
            </a:r>
          </a:p>
        </p:txBody>
      </p:sp>
      <p:sp>
        <p:nvSpPr>
          <p:cNvPr id="40998" name="Line 38"/>
          <p:cNvSpPr>
            <a:spLocks noChangeShapeType="1"/>
          </p:cNvSpPr>
          <p:nvPr/>
        </p:nvSpPr>
        <p:spPr bwMode="auto">
          <a:xfrm>
            <a:off x="5638800" y="1600200"/>
            <a:ext cx="762000" cy="8382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99" name="Text Box 39"/>
          <p:cNvSpPr txBox="1">
            <a:spLocks noChangeArrowheads="1"/>
          </p:cNvSpPr>
          <p:nvPr/>
        </p:nvSpPr>
        <p:spPr bwMode="auto">
          <a:xfrm>
            <a:off x="5029200" y="4648200"/>
            <a:ext cx="31337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-111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Verdana" pitchFamily="-111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Verdana" pitchFamily="-111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Verdana" pitchFamily="-111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Verdana" pitchFamily="-111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-111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-111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-111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-111" charset="0"/>
                <a:cs typeface="Arial" charset="0"/>
              </a:defRPr>
            </a:lvl9pPr>
          </a:lstStyle>
          <a:p>
            <a:r>
              <a:rPr lang="en-US" sz="1800">
                <a:latin typeface="Tahoma" pitchFamily="-111" charset="0"/>
              </a:rPr>
              <a:t>Density + uncertainty criteria</a:t>
            </a:r>
          </a:p>
        </p:txBody>
      </p:sp>
      <p:sp>
        <p:nvSpPr>
          <p:cNvPr id="41000" name="Line 40"/>
          <p:cNvSpPr>
            <a:spLocks noChangeShapeType="1"/>
          </p:cNvSpPr>
          <p:nvPr/>
        </p:nvSpPr>
        <p:spPr bwMode="auto">
          <a:xfrm flipH="1" flipV="1">
            <a:off x="4495800" y="3657600"/>
            <a:ext cx="1600200" cy="10668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001" name="Line 41"/>
          <p:cNvSpPr>
            <a:spLocks noChangeShapeType="1"/>
          </p:cNvSpPr>
          <p:nvPr/>
        </p:nvSpPr>
        <p:spPr bwMode="auto">
          <a:xfrm>
            <a:off x="5638800" y="1600200"/>
            <a:ext cx="2362200" cy="381000"/>
          </a:xfrm>
          <a:prstGeom prst="line">
            <a:avLst/>
          </a:prstGeom>
          <a:noFill/>
          <a:ln w="19050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40" name="Footer Placeholder 43"/>
          <p:cNvSpPr>
            <a:spLocks noGrp="1"/>
          </p:cNvSpPr>
          <p:nvPr>
            <p:ph type="ftr" sz="quarter" idx="11"/>
          </p:nvPr>
        </p:nvSpPr>
        <p:spPr>
          <a:xfrm>
            <a:off x="5079101" y="6248400"/>
            <a:ext cx="2895600" cy="457200"/>
          </a:xfrm>
        </p:spPr>
        <p:txBody>
          <a:bodyPr/>
          <a:lstStyle/>
          <a:p>
            <a:pPr>
              <a:defRPr/>
            </a:pPr>
            <a:r>
              <a:rPr lang="en-US" dirty="0" smtClean="0">
                <a:latin typeface="Verdana" pitchFamily="-111" charset="0"/>
              </a:rPr>
              <a:t>[Jaime </a:t>
            </a:r>
            <a:r>
              <a:rPr lang="en-US" dirty="0">
                <a:latin typeface="Verdana" pitchFamily="-111" charset="0"/>
              </a:rPr>
              <a:t>G. </a:t>
            </a:r>
            <a:r>
              <a:rPr lang="en-US" dirty="0" err="1" smtClean="0">
                <a:latin typeface="Verdana" pitchFamily="-111" charset="0"/>
              </a:rPr>
              <a:t>Carbonell</a:t>
            </a:r>
            <a:r>
              <a:rPr lang="en-US" dirty="0">
                <a:latin typeface="Verdana" pitchFamily="-111" charset="0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4199577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2400" y="272534"/>
            <a:ext cx="868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mic Sans MS" panose="030F0702030302020204" pitchFamily="66" charset="0"/>
              </a:rPr>
              <a:t>What You Should Know</a:t>
            </a:r>
            <a:endParaRPr lang="en-US" sz="3600" dirty="0">
              <a:latin typeface="Comic Sans MS" panose="030F0702030302020204" pitchFamily="66" charset="0"/>
            </a:endParaRPr>
          </a:p>
        </p:txBody>
      </p:sp>
      <p:sp>
        <p:nvSpPr>
          <p:cNvPr id="12" name="Content Placeholder 9"/>
          <p:cNvSpPr txBox="1">
            <a:spLocks/>
          </p:cNvSpPr>
          <p:nvPr/>
        </p:nvSpPr>
        <p:spPr bwMode="auto">
          <a:xfrm>
            <a:off x="152400" y="1219200"/>
            <a:ext cx="80772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20000"/>
              </a:lnSpc>
              <a:buClrTx/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</a:rPr>
              <a:t>Active </a:t>
            </a:r>
            <a:r>
              <a:rPr lang="en-US" sz="2400" dirty="0">
                <a:solidFill>
                  <a:srgbClr val="000000"/>
                </a:solidFill>
              </a:rPr>
              <a:t>l</a:t>
            </a:r>
            <a:r>
              <a:rPr lang="en-US" sz="2400" dirty="0" smtClean="0">
                <a:solidFill>
                  <a:srgbClr val="000000"/>
                </a:solidFill>
              </a:rPr>
              <a:t>earning could be really helpful, could provide exponential improvements in label complexity (both theoretically and practically)!</a:t>
            </a: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76200" y="2819400"/>
            <a:ext cx="87630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marL="457200" indent="-457200" algn="l" eaLnBrk="1" hangingPunct="1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</a:rPr>
              <a:t>Common heuristics (e.g., those based on uncertainty sampling). Need to be very careful due to  sampling bias.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76200" y="4114800"/>
            <a:ext cx="82296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marL="457200" indent="-457200" algn="l" eaLnBrk="1" hangingPunct="1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</a:rPr>
              <a:t>Safe </a:t>
            </a:r>
            <a:r>
              <a:rPr lang="en-US" sz="2400" dirty="0" smtClean="0">
                <a:solidFill>
                  <a:srgbClr val="000000"/>
                </a:solidFill>
              </a:rPr>
              <a:t>Disagreement Based Active </a:t>
            </a:r>
            <a:r>
              <a:rPr lang="en-US" sz="2400" dirty="0">
                <a:solidFill>
                  <a:srgbClr val="000000"/>
                </a:solidFill>
              </a:rPr>
              <a:t>Learning </a:t>
            </a:r>
            <a:r>
              <a:rPr lang="en-US" sz="2400" dirty="0" smtClean="0">
                <a:solidFill>
                  <a:srgbClr val="000000"/>
                </a:solidFill>
              </a:rPr>
              <a:t>Schemes.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762000" y="4800600"/>
            <a:ext cx="8001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u="sng">
                <a:solidFill>
                  <a:srgbClr val="0033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defRPr>
            </a:lvl9pPr>
          </a:lstStyle>
          <a:p>
            <a:pPr marL="457200" indent="-457200" algn="l" eaLnBrk="1" hangingPunct="1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000000"/>
                </a:solidFill>
              </a:rPr>
              <a:t>Understand how they operate precisely in the realizable case  (noise free scenarios).</a:t>
            </a:r>
          </a:p>
        </p:txBody>
      </p:sp>
    </p:spTree>
    <p:extLst>
      <p:ext uri="{BB962C8B-B14F-4D97-AF65-F5344CB8AC3E}">
        <p14:creationId xmlns:p14="http://schemas.microsoft.com/office/powerpoint/2010/main" val="156486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Box 11"/>
          <p:cNvSpPr txBox="1">
            <a:spLocks noChangeArrowheads="1"/>
          </p:cNvSpPr>
          <p:nvPr/>
        </p:nvSpPr>
        <p:spPr bwMode="auto">
          <a:xfrm>
            <a:off x="1119187" y="2895600"/>
            <a:ext cx="7848600" cy="120032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marL="342900" indent="-3429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lvl="1" algn="l" eaLnBrk="1" hangingPunct="1"/>
            <a:r>
              <a:rPr lang="en-US" altLang="en-US" sz="3600" dirty="0" smtClean="0"/>
              <a:t>Advanced additional (not required material)</a:t>
            </a:r>
            <a:endParaRPr lang="en-US" altLang="en-US" sz="3600" b="1" dirty="0"/>
          </a:p>
        </p:txBody>
      </p:sp>
      <p:pic>
        <p:nvPicPr>
          <p:cNvPr id="21" name="Picture 12" descr="MCj04344110000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559" y="1886039"/>
            <a:ext cx="1423256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4670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Box 11"/>
          <p:cNvSpPr txBox="1">
            <a:spLocks noChangeArrowheads="1"/>
          </p:cNvSpPr>
          <p:nvPr/>
        </p:nvSpPr>
        <p:spPr bwMode="auto">
          <a:xfrm>
            <a:off x="1119187" y="2895600"/>
            <a:ext cx="7848600" cy="230832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marL="342900" indent="-3429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lvl="1" algn="l" eaLnBrk="1" hangingPunct="1"/>
            <a:r>
              <a:rPr lang="en-US" altLang="en-US" sz="3600" dirty="0" smtClean="0"/>
              <a:t>Disagreement based algorithms: How </a:t>
            </a:r>
            <a:r>
              <a:rPr lang="en-US" altLang="en-US" sz="3600" dirty="0" smtClean="0"/>
              <a:t>about the agnostic case where the target might not belong the </a:t>
            </a:r>
            <a:r>
              <a:rPr lang="en-US" altLang="en-US" sz="3600" dirty="0" smtClean="0">
                <a:solidFill>
                  <a:srgbClr val="0000CC"/>
                </a:solidFill>
              </a:rPr>
              <a:t>H</a:t>
            </a:r>
            <a:r>
              <a:rPr lang="en-US" altLang="en-US" sz="3600" b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94537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>
          <a:xfrm>
            <a:off x="-76200" y="152400"/>
            <a:ext cx="8991600" cy="838200"/>
          </a:xfrm>
        </p:spPr>
        <p:txBody>
          <a:bodyPr/>
          <a:lstStyle/>
          <a:p>
            <a:pPr eaLnBrk="1" hangingPunct="1"/>
            <a:r>
              <a:rPr lang="en-US" sz="3200" dirty="0">
                <a:solidFill>
                  <a:srgbClr val="0000CC"/>
                </a:solidFill>
              </a:rPr>
              <a:t>A</a:t>
            </a:r>
            <a:r>
              <a:rPr lang="en-US" sz="3200" baseline="30000" dirty="0">
                <a:solidFill>
                  <a:srgbClr val="0000CC"/>
                </a:solidFill>
              </a:rPr>
              <a:t>2</a:t>
            </a:r>
            <a:r>
              <a:rPr lang="en-US" sz="3200" dirty="0"/>
              <a:t> A</a:t>
            </a:r>
            <a:r>
              <a:rPr lang="en-US" sz="3200" dirty="0" smtClean="0"/>
              <a:t>gnostic Active </a:t>
            </a:r>
            <a:r>
              <a:rPr lang="en-US" sz="3200" dirty="0"/>
              <a:t>L</a:t>
            </a:r>
            <a:r>
              <a:rPr lang="en-US" sz="3200" dirty="0" smtClean="0"/>
              <a:t>earner </a:t>
            </a:r>
            <a:r>
              <a:rPr lang="en-US" sz="2400" dirty="0" smtClean="0"/>
              <a:t>[BBL’06]</a:t>
            </a:r>
            <a:endParaRPr lang="en-US" sz="2400" dirty="0">
              <a:solidFill>
                <a:srgbClr val="0000CC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652" name="Text Box 3"/>
              <p:cNvSpPr txBox="1">
                <a:spLocks noChangeArrowheads="1"/>
              </p:cNvSpPr>
              <p:nvPr/>
            </p:nvSpPr>
            <p:spPr bwMode="auto">
              <a:xfrm>
                <a:off x="1012825" y="4495800"/>
                <a:ext cx="7391400" cy="7694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marL="342900" indent="-342900" algn="l" eaLnBrk="1" hangingPunct="1">
                  <a:buFont typeface="Arial" panose="020B0604020202020204" pitchFamily="34" charset="0"/>
                  <a:buChar char="•"/>
                </a:pPr>
                <a:r>
                  <a:rPr lang="en-US" b="0" dirty="0" smtClean="0">
                    <a:cs typeface="Arial" charset="0"/>
                  </a:rPr>
                  <a:t>Pick a few points at random from the current region of disagreement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solidFill>
                          <a:schemeClr val="accent2"/>
                        </a:solidFill>
                        <a:latin typeface="Cambria Math"/>
                        <a:cs typeface="Arial" charset="0"/>
                      </a:rPr>
                      <m:t>DIS</m:t>
                    </m:r>
                    <m:r>
                      <a:rPr lang="en-US" b="0" i="0" smtClean="0">
                        <a:solidFill>
                          <a:schemeClr val="accent2"/>
                        </a:solidFill>
                        <a:latin typeface="Cambria Math"/>
                        <a:cs typeface="Arial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accent2"/>
                            </a:solidFill>
                            <a:latin typeface="Cambria Math"/>
                            <a:cs typeface="Arial" charset="0"/>
                          </a:rPr>
                          <m:t>H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accent2"/>
                            </a:solidFill>
                            <a:latin typeface="Cambria Math"/>
                            <a:cs typeface="Arial" charset="0"/>
                          </a:rPr>
                          <m:t>t</m:t>
                        </m:r>
                      </m:sub>
                    </m:sSub>
                    <m:r>
                      <a:rPr lang="en-US" b="0" i="1" smtClean="0">
                        <a:solidFill>
                          <a:schemeClr val="accent2"/>
                        </a:solidFill>
                        <a:latin typeface="Cambria Math"/>
                        <a:cs typeface="Arial" charset="0"/>
                      </a:rPr>
                      <m:t>)</m:t>
                    </m:r>
                  </m:oMath>
                </a14:m>
                <a:r>
                  <a:rPr lang="en-US" b="0" dirty="0" smtClean="0">
                    <a:solidFill>
                      <a:schemeClr val="accent2"/>
                    </a:solidFill>
                    <a:cs typeface="Arial" charset="0"/>
                  </a:rPr>
                  <a:t> </a:t>
                </a:r>
                <a:r>
                  <a:rPr lang="en-US" b="0" dirty="0" smtClean="0">
                    <a:cs typeface="Arial" charset="0"/>
                  </a:rPr>
                  <a:t>and </a:t>
                </a:r>
                <a:r>
                  <a:rPr lang="en-US" b="0" dirty="0">
                    <a:cs typeface="Arial" charset="0"/>
                  </a:rPr>
                  <a:t>query their labels</a:t>
                </a:r>
                <a:r>
                  <a:rPr lang="en-US" b="0" dirty="0" smtClean="0">
                    <a:solidFill>
                      <a:schemeClr val="accent2"/>
                    </a:solidFill>
                    <a:cs typeface="Arial" charset="0"/>
                  </a:rPr>
                  <a:t>. </a:t>
                </a:r>
                <a:endParaRPr lang="en-US" b="0" dirty="0">
                  <a:solidFill>
                    <a:schemeClr val="accent2"/>
                  </a:solidFill>
                  <a:cs typeface="Arial" charset="0"/>
                </a:endParaRPr>
              </a:p>
            </p:txBody>
          </p:sp>
        </mc:Choice>
        <mc:Fallback xmlns="">
          <p:sp>
            <p:nvSpPr>
              <p:cNvPr id="27652" name="Text 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12825" y="4495800"/>
                <a:ext cx="7391400" cy="769441"/>
              </a:xfrm>
              <a:prstGeom prst="rect">
                <a:avLst/>
              </a:prstGeom>
              <a:blipFill rotWithShape="1">
                <a:blip r:embed="rId2"/>
                <a:stretch>
                  <a:fillRect l="-907" t="-5556" r="-1319" b="-1428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7653" name="Group 4"/>
          <p:cNvGrpSpPr>
            <a:grpSpLocks noChangeAspect="1"/>
          </p:cNvGrpSpPr>
          <p:nvPr/>
        </p:nvGrpSpPr>
        <p:grpSpPr bwMode="auto">
          <a:xfrm>
            <a:off x="2366963" y="1219200"/>
            <a:ext cx="4262437" cy="1823596"/>
            <a:chOff x="1152" y="1616"/>
            <a:chExt cx="5767" cy="2469"/>
          </a:xfrm>
        </p:grpSpPr>
        <p:sp>
          <p:nvSpPr>
            <p:cNvPr id="27655" name="Oval 5"/>
            <p:cNvSpPr>
              <a:spLocks noChangeAspect="1" noChangeArrowheads="1"/>
            </p:cNvSpPr>
            <p:nvPr/>
          </p:nvSpPr>
          <p:spPr bwMode="auto">
            <a:xfrm>
              <a:off x="1152" y="1735"/>
              <a:ext cx="1920" cy="192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56" name="Line 6"/>
            <p:cNvSpPr>
              <a:spLocks noChangeAspect="1" noChangeShapeType="1"/>
            </p:cNvSpPr>
            <p:nvPr/>
          </p:nvSpPr>
          <p:spPr bwMode="auto">
            <a:xfrm flipH="1" flipV="1">
              <a:off x="1632" y="1879"/>
              <a:ext cx="480" cy="8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57" name="Line 7"/>
            <p:cNvSpPr>
              <a:spLocks noChangeAspect="1" noChangeShapeType="1"/>
            </p:cNvSpPr>
            <p:nvPr/>
          </p:nvSpPr>
          <p:spPr bwMode="auto">
            <a:xfrm flipV="1">
              <a:off x="2112" y="1831"/>
              <a:ext cx="432" cy="86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58" name="Freeform 8"/>
            <p:cNvSpPr>
              <a:spLocks noChangeAspect="1"/>
            </p:cNvSpPr>
            <p:nvPr/>
          </p:nvSpPr>
          <p:spPr bwMode="auto">
            <a:xfrm>
              <a:off x="1632" y="1831"/>
              <a:ext cx="912" cy="104"/>
            </a:xfrm>
            <a:custGeom>
              <a:avLst/>
              <a:gdLst>
                <a:gd name="T0" fmla="*/ 0 w 912"/>
                <a:gd name="T1" fmla="*/ 48 h 104"/>
                <a:gd name="T2" fmla="*/ 480 w 912"/>
                <a:gd name="T3" fmla="*/ 96 h 104"/>
                <a:gd name="T4" fmla="*/ 912 w 912"/>
                <a:gd name="T5" fmla="*/ 0 h 104"/>
                <a:gd name="T6" fmla="*/ 0 60000 65536"/>
                <a:gd name="T7" fmla="*/ 0 60000 65536"/>
                <a:gd name="T8" fmla="*/ 0 60000 65536"/>
                <a:gd name="T9" fmla="*/ 0 w 912"/>
                <a:gd name="T10" fmla="*/ 0 h 104"/>
                <a:gd name="T11" fmla="*/ 912 w 912"/>
                <a:gd name="T12" fmla="*/ 104 h 10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12" h="104">
                  <a:moveTo>
                    <a:pt x="0" y="48"/>
                  </a:moveTo>
                  <a:cubicBezTo>
                    <a:pt x="164" y="76"/>
                    <a:pt x="328" y="104"/>
                    <a:pt x="480" y="96"/>
                  </a:cubicBezTo>
                  <a:cubicBezTo>
                    <a:pt x="632" y="88"/>
                    <a:pt x="840" y="16"/>
                    <a:pt x="912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59" name="Freeform 9"/>
            <p:cNvSpPr>
              <a:spLocks noChangeAspect="1"/>
            </p:cNvSpPr>
            <p:nvPr/>
          </p:nvSpPr>
          <p:spPr bwMode="auto">
            <a:xfrm>
              <a:off x="1616" y="1735"/>
              <a:ext cx="896" cy="200"/>
            </a:xfrm>
            <a:custGeom>
              <a:avLst/>
              <a:gdLst>
                <a:gd name="T0" fmla="*/ 16 w 896"/>
                <a:gd name="T1" fmla="*/ 144 h 200"/>
                <a:gd name="T2" fmla="*/ 544 w 896"/>
                <a:gd name="T3" fmla="*/ 192 h 200"/>
                <a:gd name="T4" fmla="*/ 880 w 896"/>
                <a:gd name="T5" fmla="*/ 96 h 200"/>
                <a:gd name="T6" fmla="*/ 448 w 896"/>
                <a:gd name="T7" fmla="*/ 0 h 200"/>
                <a:gd name="T8" fmla="*/ 16 w 896"/>
                <a:gd name="T9" fmla="*/ 144 h 2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96"/>
                <a:gd name="T16" fmla="*/ 0 h 200"/>
                <a:gd name="T17" fmla="*/ 896 w 896"/>
                <a:gd name="T18" fmla="*/ 200 h 2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96" h="200">
                  <a:moveTo>
                    <a:pt x="16" y="144"/>
                  </a:moveTo>
                  <a:cubicBezTo>
                    <a:pt x="32" y="176"/>
                    <a:pt x="400" y="200"/>
                    <a:pt x="544" y="192"/>
                  </a:cubicBezTo>
                  <a:cubicBezTo>
                    <a:pt x="688" y="184"/>
                    <a:pt x="896" y="128"/>
                    <a:pt x="880" y="96"/>
                  </a:cubicBezTo>
                  <a:cubicBezTo>
                    <a:pt x="864" y="64"/>
                    <a:pt x="592" y="0"/>
                    <a:pt x="448" y="0"/>
                  </a:cubicBezTo>
                  <a:cubicBezTo>
                    <a:pt x="304" y="0"/>
                    <a:pt x="0" y="112"/>
                    <a:pt x="16" y="144"/>
                  </a:cubicBezTo>
                  <a:close/>
                </a:path>
              </a:pathLst>
            </a:custGeom>
            <a:solidFill>
              <a:srgbClr val="FF0066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60" name="Text Box 10"/>
            <p:cNvSpPr txBox="1">
              <a:spLocks noChangeAspect="1" noChangeArrowheads="1"/>
            </p:cNvSpPr>
            <p:nvPr/>
          </p:nvSpPr>
          <p:spPr bwMode="auto">
            <a:xfrm>
              <a:off x="2864" y="1616"/>
              <a:ext cx="4055" cy="5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l" eaLnBrk="1" hangingPunct="1"/>
              <a:r>
                <a:rPr lang="en-US" b="0" dirty="0">
                  <a:solidFill>
                    <a:srgbClr val="3333CC"/>
                  </a:solidFill>
                  <a:cs typeface="Arial" charset="0"/>
                </a:rPr>
                <a:t>current version space</a:t>
              </a:r>
            </a:p>
          </p:txBody>
        </p:sp>
        <p:sp>
          <p:nvSpPr>
            <p:cNvPr id="27661" name="Line 11"/>
            <p:cNvSpPr>
              <a:spLocks noChangeAspect="1" noChangeShapeType="1"/>
            </p:cNvSpPr>
            <p:nvPr/>
          </p:nvSpPr>
          <p:spPr bwMode="auto">
            <a:xfrm flipH="1">
              <a:off x="1296" y="2167"/>
              <a:ext cx="1632" cy="10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2" name="Line 12"/>
            <p:cNvSpPr>
              <a:spLocks noChangeAspect="1" noChangeShapeType="1"/>
            </p:cNvSpPr>
            <p:nvPr/>
          </p:nvSpPr>
          <p:spPr bwMode="auto">
            <a:xfrm>
              <a:off x="1200" y="2359"/>
              <a:ext cx="1776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3" name="Text Box 13"/>
            <p:cNvSpPr txBox="1">
              <a:spLocks noChangeAspect="1" noChangeArrowheads="1"/>
            </p:cNvSpPr>
            <p:nvPr/>
          </p:nvSpPr>
          <p:spPr bwMode="auto">
            <a:xfrm>
              <a:off x="2817" y="3127"/>
              <a:ext cx="2998" cy="9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algn="r" eaLnBrk="0" fontAlgn="base" hangingPunct="0">
                <a:spcBef>
                  <a:spcPct val="0"/>
                </a:spcBef>
                <a:spcAft>
                  <a:spcPct val="0"/>
                </a:spcAft>
                <a:defRPr sz="2200" b="1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l" eaLnBrk="1" hangingPunct="1"/>
              <a:r>
                <a:rPr lang="en-US" sz="2000" b="0" dirty="0">
                  <a:solidFill>
                    <a:srgbClr val="3333CC"/>
                  </a:solidFill>
                  <a:cs typeface="Arial" charset="0"/>
                </a:rPr>
                <a:t>region of </a:t>
              </a:r>
              <a:r>
                <a:rPr lang="en-US" sz="2000" b="0" dirty="0" smtClean="0">
                  <a:solidFill>
                    <a:srgbClr val="3333CC"/>
                  </a:solidFill>
                  <a:cs typeface="Arial" charset="0"/>
                </a:rPr>
                <a:t>disagreement</a:t>
              </a:r>
              <a:endParaRPr lang="en-US" sz="2000" b="0" dirty="0">
                <a:solidFill>
                  <a:srgbClr val="3333CC"/>
                </a:solidFill>
                <a:cs typeface="Arial" charset="0"/>
              </a:endParaRPr>
            </a:p>
          </p:txBody>
        </p:sp>
        <p:sp>
          <p:nvSpPr>
            <p:cNvPr id="27664" name="Line 14"/>
            <p:cNvSpPr>
              <a:spLocks noChangeAspect="1" noChangeShapeType="1"/>
            </p:cNvSpPr>
            <p:nvPr/>
          </p:nvSpPr>
          <p:spPr bwMode="auto">
            <a:xfrm flipH="1" flipV="1">
              <a:off x="3072" y="2743"/>
              <a:ext cx="528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665" name="Line 15"/>
            <p:cNvSpPr>
              <a:spLocks noChangeAspect="1" noChangeShapeType="1"/>
            </p:cNvSpPr>
            <p:nvPr/>
          </p:nvSpPr>
          <p:spPr bwMode="auto">
            <a:xfrm flipH="1">
              <a:off x="2144" y="1735"/>
              <a:ext cx="72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7654" name="Text Box 19"/>
          <p:cNvSpPr txBox="1">
            <a:spLocks noChangeArrowheads="1"/>
          </p:cNvSpPr>
          <p:nvPr/>
        </p:nvSpPr>
        <p:spPr bwMode="auto">
          <a:xfrm>
            <a:off x="381000" y="2743200"/>
            <a:ext cx="1698625" cy="4365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/>
            <a:r>
              <a:rPr lang="en-US">
                <a:solidFill>
                  <a:schemeClr val="accent2"/>
                </a:solidFill>
              </a:rPr>
              <a:t>Algorithm:</a:t>
            </a:r>
            <a:r>
              <a:rPr lang="en-US" b="0">
                <a:solidFill>
                  <a:srgbClr val="CC0000"/>
                </a:solidFill>
              </a:rPr>
              <a:t> 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 Box 29"/>
              <p:cNvSpPr txBox="1">
                <a:spLocks noChangeArrowheads="1"/>
              </p:cNvSpPr>
              <p:nvPr/>
            </p:nvSpPr>
            <p:spPr bwMode="auto">
              <a:xfrm>
                <a:off x="479425" y="4019490"/>
                <a:ext cx="3733800" cy="4001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l">
                  <a:spcBef>
                    <a:spcPct val="50000"/>
                  </a:spcBef>
                </a:pPr>
                <a:r>
                  <a:rPr lang="en-US" sz="2000" dirty="0" smtClean="0"/>
                  <a:t>For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/>
                      </a:rPr>
                      <m:t>𝒕</m:t>
                    </m:r>
                    <m:r>
                      <a:rPr lang="en-US" sz="2000" b="1" i="1" smtClean="0">
                        <a:latin typeface="Cambria Math"/>
                      </a:rPr>
                      <m:t>=</m:t>
                    </m:r>
                    <m:r>
                      <a:rPr lang="en-US" sz="2000" b="1" i="1" smtClean="0">
                        <a:latin typeface="Cambria Math"/>
                      </a:rPr>
                      <m:t>𝟏</m:t>
                    </m:r>
                  </m:oMath>
                </a14:m>
                <a:r>
                  <a:rPr lang="en-US" sz="2000" dirty="0" smtClean="0"/>
                  <a:t>, ….,</a:t>
                </a:r>
                <a:endParaRPr lang="en-US" sz="2000" dirty="0"/>
              </a:p>
            </p:txBody>
          </p:sp>
        </mc:Choice>
        <mc:Fallback xmlns="">
          <p:sp>
            <p:nvSpPr>
              <p:cNvPr id="21" name="Text 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9425" y="4019490"/>
                <a:ext cx="3733800" cy="400110"/>
              </a:xfrm>
              <a:prstGeom prst="rect">
                <a:avLst/>
              </a:prstGeom>
              <a:blipFill rotWithShape="1">
                <a:blip r:embed="rId3"/>
                <a:stretch>
                  <a:fillRect l="-1797" t="-7576" b="-2575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 Box 3"/>
          <p:cNvSpPr txBox="1">
            <a:spLocks noChangeArrowheads="1"/>
          </p:cNvSpPr>
          <p:nvPr/>
        </p:nvSpPr>
        <p:spPr bwMode="auto">
          <a:xfrm>
            <a:off x="1012825" y="5250359"/>
            <a:ext cx="73914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342900" indent="-342900" algn="l" eaLnBrk="1" hangingPunct="1">
              <a:buFont typeface="Arial" panose="020B0604020202020204" pitchFamily="34" charset="0"/>
              <a:buChar char="•"/>
            </a:pPr>
            <a:r>
              <a:rPr lang="en-US" b="0" dirty="0">
                <a:cs typeface="Arial" charset="0"/>
              </a:rPr>
              <a:t>T</a:t>
            </a:r>
            <a:r>
              <a:rPr lang="en-US" b="0" dirty="0" smtClean="0">
                <a:cs typeface="Arial" charset="0"/>
              </a:rPr>
              <a:t>hrow </a:t>
            </a:r>
            <a:r>
              <a:rPr lang="en-US" b="0" dirty="0">
                <a:cs typeface="Arial" charset="0"/>
              </a:rPr>
              <a:t>out hypothesis if you are </a:t>
            </a:r>
            <a:r>
              <a:rPr lang="en-US" b="0" dirty="0">
                <a:solidFill>
                  <a:srgbClr val="0000CC"/>
                </a:solidFill>
                <a:cs typeface="Arial" charset="0"/>
              </a:rPr>
              <a:t>statistically confident </a:t>
            </a:r>
            <a:r>
              <a:rPr lang="en-US" b="0" dirty="0">
                <a:cs typeface="Arial" charset="0"/>
              </a:rPr>
              <a:t>they are suboptimal</a:t>
            </a:r>
            <a:r>
              <a:rPr lang="en-US" dirty="0">
                <a:cs typeface="Arial" charset="0"/>
              </a:rPr>
              <a:t>. </a:t>
            </a:r>
            <a:endParaRPr lang="en-US" dirty="0"/>
          </a:p>
        </p:txBody>
      </p:sp>
      <p:cxnSp>
        <p:nvCxnSpPr>
          <p:cNvPr id="24" name="Straight Arrow Connector 23"/>
          <p:cNvCxnSpPr/>
          <p:nvPr/>
        </p:nvCxnSpPr>
        <p:spPr bwMode="auto">
          <a:xfrm flipH="1">
            <a:off x="5410200" y="3660972"/>
            <a:ext cx="1752600" cy="1749228"/>
          </a:xfrm>
          <a:prstGeom prst="straightConnector1">
            <a:avLst/>
          </a:prstGeom>
          <a:noFill/>
          <a:ln w="31750" cap="flat" cmpd="sng" algn="ctr">
            <a:solidFill>
              <a:srgbClr val="FF33CC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5" name="Text Box 13"/>
          <p:cNvSpPr txBox="1">
            <a:spLocks noChangeAspect="1" noChangeArrowheads="1"/>
          </p:cNvSpPr>
          <p:nvPr/>
        </p:nvSpPr>
        <p:spPr bwMode="auto">
          <a:xfrm>
            <a:off x="3733800" y="3200400"/>
            <a:ext cx="47244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l" eaLnBrk="1" hangingPunct="1"/>
            <a:r>
              <a:rPr lang="en-US" sz="2000" b="0" dirty="0" smtClean="0">
                <a:solidFill>
                  <a:srgbClr val="CC00CC"/>
                </a:solidFill>
                <a:cs typeface="Arial" charset="0"/>
              </a:rPr>
              <a:t>Careful use of generalization bounds; Avoid the sampling bias!!!!</a:t>
            </a:r>
            <a:endParaRPr lang="en-US" sz="2000" b="0" dirty="0">
              <a:solidFill>
                <a:srgbClr val="CC00CC"/>
              </a:solidFill>
              <a:cs typeface="Arial" charset="0"/>
            </a:endParaRPr>
          </a:p>
        </p:txBody>
      </p:sp>
      <p:sp>
        <p:nvSpPr>
          <p:cNvPr id="29" name="Content Placeholder 9"/>
          <p:cNvSpPr txBox="1">
            <a:spLocks/>
          </p:cNvSpPr>
          <p:nvPr/>
        </p:nvSpPr>
        <p:spPr bwMode="auto">
          <a:xfrm>
            <a:off x="479425" y="3429000"/>
            <a:ext cx="533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ClrTx/>
              <a:buNone/>
              <a:defRPr/>
            </a:pPr>
            <a:r>
              <a:rPr lang="en-US" sz="2200" dirty="0" smtClean="0"/>
              <a:t>Let </a:t>
            </a:r>
            <a:endParaRPr lang="en-US" sz="2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 Box 10"/>
              <p:cNvSpPr txBox="1">
                <a:spLocks noChangeArrowheads="1"/>
              </p:cNvSpPr>
              <p:nvPr/>
            </p:nvSpPr>
            <p:spPr bwMode="auto">
              <a:xfrm>
                <a:off x="1050925" y="3429001"/>
                <a:ext cx="1351516" cy="4308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algn="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200" b="1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l" eaLnBrk="1" hangingPunct="1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dirty="0" smtClean="0">
                              <a:solidFill>
                                <a:srgbClr val="0000CC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dirty="0" smtClean="0">
                              <a:solidFill>
                                <a:srgbClr val="0000CC"/>
                              </a:solidFill>
                              <a:latin typeface="Cambria Math"/>
                              <a:cs typeface="Arial" charset="0"/>
                            </a:rPr>
                            <m:t>H</m:t>
                          </m:r>
                        </m:e>
                        <m:sub>
                          <m:r>
                            <a:rPr lang="en-US" b="0" i="0" dirty="0" smtClean="0">
                              <a:solidFill>
                                <a:srgbClr val="0000CC"/>
                              </a:solidFill>
                              <a:latin typeface="Cambria Math"/>
                              <a:cs typeface="Arial" charset="0"/>
                            </a:rPr>
                            <m:t>1</m:t>
                          </m:r>
                        </m:sub>
                      </m:sSub>
                      <m:r>
                        <a:rPr lang="en-US" b="0" i="0" dirty="0" smtClean="0">
                          <a:solidFill>
                            <a:srgbClr val="0000CC"/>
                          </a:solidFill>
                          <a:latin typeface="Cambria Math"/>
                          <a:cs typeface="Arial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b="0" i="0" dirty="0" smtClean="0">
                          <a:solidFill>
                            <a:srgbClr val="0000CC"/>
                          </a:solidFill>
                          <a:latin typeface="Cambria Math"/>
                          <a:cs typeface="Arial" charset="0"/>
                        </a:rPr>
                        <m:t>H</m:t>
                      </m:r>
                      <m:r>
                        <a:rPr lang="en-US" b="0" i="0" dirty="0" smtClean="0">
                          <a:solidFill>
                            <a:srgbClr val="0000CC"/>
                          </a:solidFill>
                          <a:latin typeface="Cambria Math"/>
                          <a:cs typeface="Arial" charset="0"/>
                        </a:rPr>
                        <m:t>.</m:t>
                      </m:r>
                    </m:oMath>
                  </m:oMathPara>
                </a14:m>
                <a:endParaRPr lang="en-US" b="0" dirty="0">
                  <a:cs typeface="Arial" charset="0"/>
                </a:endParaRPr>
              </a:p>
            </p:txBody>
          </p:sp>
        </mc:Choice>
        <mc:Fallback xmlns="">
          <p:sp>
            <p:nvSpPr>
              <p:cNvPr id="30" name="Text 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50925" y="3429001"/>
                <a:ext cx="1351516" cy="43088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56783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6200"/>
            <a:ext cx="8229600" cy="838200"/>
          </a:xfrm>
        </p:spPr>
        <p:txBody>
          <a:bodyPr/>
          <a:lstStyle/>
          <a:p>
            <a:pPr algn="l"/>
            <a:r>
              <a:rPr lang="en-US" sz="3000" dirty="0" smtClean="0"/>
              <a:t>Formal General Guarantees for Agnostic AL</a:t>
            </a:r>
          </a:p>
        </p:txBody>
      </p:sp>
      <p:sp>
        <p:nvSpPr>
          <p:cNvPr id="911363" name="Text Box 3"/>
          <p:cNvSpPr txBox="1">
            <a:spLocks noChangeArrowheads="1"/>
          </p:cNvSpPr>
          <p:nvPr/>
        </p:nvSpPr>
        <p:spPr bwMode="auto">
          <a:xfrm>
            <a:off x="152400" y="1828800"/>
            <a:ext cx="86868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l" eaLnBrk="1" hangingPunct="1"/>
            <a:r>
              <a:rPr lang="en-US" sz="2000" dirty="0">
                <a:solidFill>
                  <a:srgbClr val="0000CC"/>
                </a:solidFill>
                <a:cs typeface="Arial" charset="0"/>
              </a:rPr>
              <a:t>“Region of disagreement” style:</a:t>
            </a:r>
            <a:r>
              <a:rPr lang="en-US" sz="2000" dirty="0">
                <a:solidFill>
                  <a:srgbClr val="CC0000"/>
                </a:solidFill>
                <a:cs typeface="Arial" charset="0"/>
              </a:rPr>
              <a:t> </a:t>
            </a:r>
            <a:r>
              <a:rPr lang="en-US" sz="2000" dirty="0">
                <a:solidFill>
                  <a:schemeClr val="accent2"/>
                </a:solidFill>
                <a:cs typeface="Arial" charset="0"/>
              </a:rPr>
              <a:t> </a:t>
            </a:r>
            <a:r>
              <a:rPr lang="en-US" sz="2000" dirty="0">
                <a:cs typeface="Arial" charset="0"/>
              </a:rPr>
              <a:t>Pick a few points at random from the current region of </a:t>
            </a:r>
            <a:r>
              <a:rPr lang="en-US" sz="2000" dirty="0" smtClean="0">
                <a:cs typeface="Arial" charset="0"/>
              </a:rPr>
              <a:t>disagreement, </a:t>
            </a:r>
            <a:r>
              <a:rPr lang="en-US" sz="2000" dirty="0">
                <a:cs typeface="Arial" charset="0"/>
              </a:rPr>
              <a:t>query their labels, throw out hypothesis if you are </a:t>
            </a:r>
            <a:r>
              <a:rPr lang="en-US" sz="2000" dirty="0">
                <a:solidFill>
                  <a:srgbClr val="0000CC"/>
                </a:solidFill>
                <a:cs typeface="Arial" charset="0"/>
              </a:rPr>
              <a:t>statistically confident </a:t>
            </a:r>
            <a:r>
              <a:rPr lang="en-US" sz="2000" dirty="0">
                <a:cs typeface="Arial" charset="0"/>
              </a:rPr>
              <a:t>they are suboptimal. </a:t>
            </a:r>
            <a:endParaRPr lang="en-US" sz="2000" dirty="0"/>
          </a:p>
        </p:txBody>
      </p:sp>
      <p:sp>
        <p:nvSpPr>
          <p:cNvPr id="911364" name="Text Box 4"/>
          <p:cNvSpPr txBox="1">
            <a:spLocks noChangeArrowheads="1"/>
          </p:cNvSpPr>
          <p:nvPr/>
        </p:nvSpPr>
        <p:spPr bwMode="auto">
          <a:xfrm>
            <a:off x="533400" y="4327525"/>
            <a:ext cx="5867400" cy="757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20000"/>
              </a:lnSpc>
              <a:buFontTx/>
              <a:buChar char="•"/>
            </a:pPr>
            <a:r>
              <a:rPr lang="en-US" sz="1800" dirty="0">
                <a:cs typeface="Arial" charset="0"/>
              </a:rPr>
              <a:t>  </a:t>
            </a:r>
            <a:r>
              <a:rPr lang="en-US" sz="1800" dirty="0">
                <a:solidFill>
                  <a:srgbClr val="0000CC"/>
                </a:solidFill>
                <a:cs typeface="Arial" charset="0"/>
              </a:rPr>
              <a:t>C </a:t>
            </a:r>
            <a:r>
              <a:rPr lang="en-US" sz="1800" dirty="0">
                <a:cs typeface="Arial" charset="0"/>
              </a:rPr>
              <a:t>- homogeneous linear separators in </a:t>
            </a:r>
            <a:r>
              <a:rPr lang="en-US" sz="1800" dirty="0">
                <a:solidFill>
                  <a:srgbClr val="0000CC"/>
                </a:solidFill>
                <a:cs typeface="Arial" charset="0"/>
              </a:rPr>
              <a:t>R</a:t>
            </a:r>
            <a:r>
              <a:rPr lang="en-US" sz="1800" baseline="30000" dirty="0">
                <a:solidFill>
                  <a:srgbClr val="0000CC"/>
                </a:solidFill>
                <a:cs typeface="Arial" charset="0"/>
              </a:rPr>
              <a:t>d</a:t>
            </a:r>
            <a:r>
              <a:rPr lang="en-US" sz="1800" dirty="0">
                <a:cs typeface="Arial" charset="0"/>
              </a:rPr>
              <a:t>,</a:t>
            </a:r>
          </a:p>
          <a:p>
            <a:pPr eaLnBrk="1" hangingPunct="1">
              <a:lnSpc>
                <a:spcPct val="120000"/>
              </a:lnSpc>
            </a:pPr>
            <a:r>
              <a:rPr lang="en-US" sz="1800" dirty="0" smtClean="0">
                <a:cs typeface="Arial" charset="0"/>
              </a:rPr>
              <a:t>         </a:t>
            </a:r>
            <a:r>
              <a:rPr lang="en-US" sz="1800" dirty="0">
                <a:solidFill>
                  <a:srgbClr val="0000CC"/>
                </a:solidFill>
                <a:cs typeface="Arial" charset="0"/>
              </a:rPr>
              <a:t>D</a:t>
            </a:r>
            <a:r>
              <a:rPr lang="en-US" sz="1800" dirty="0">
                <a:cs typeface="Arial" charset="0"/>
              </a:rPr>
              <a:t> - </a:t>
            </a:r>
            <a:r>
              <a:rPr lang="en-US" sz="1800" dirty="0">
                <a:solidFill>
                  <a:srgbClr val="0000CC"/>
                </a:solidFill>
                <a:cs typeface="Arial" charset="0"/>
              </a:rPr>
              <a:t>uniform</a:t>
            </a:r>
            <a:r>
              <a:rPr lang="en-US" sz="1800" dirty="0">
                <a:cs typeface="Arial" charset="0"/>
              </a:rPr>
              <a:t>,  low  noise, only </a:t>
            </a:r>
            <a:r>
              <a:rPr lang="en-US" sz="1800" dirty="0">
                <a:solidFill>
                  <a:srgbClr val="0000CC"/>
                </a:solidFill>
                <a:cs typeface="Arial" charset="0"/>
              </a:rPr>
              <a:t>d</a:t>
            </a:r>
            <a:r>
              <a:rPr lang="en-US" sz="1800" baseline="30000" dirty="0">
                <a:solidFill>
                  <a:srgbClr val="0000CC"/>
                </a:solidFill>
                <a:cs typeface="Arial" charset="0"/>
              </a:rPr>
              <a:t>2</a:t>
            </a:r>
            <a:r>
              <a:rPr lang="en-US" sz="1800" dirty="0">
                <a:solidFill>
                  <a:srgbClr val="0000CC"/>
                </a:solidFill>
                <a:cs typeface="Arial" charset="0"/>
              </a:rPr>
              <a:t> log (1/</a:t>
            </a:r>
            <a:r>
              <a:rPr lang="en-US" sz="1800" dirty="0">
                <a:solidFill>
                  <a:srgbClr val="0000CC"/>
                </a:solidFill>
                <a:cs typeface="Arial" charset="0"/>
                <a:sym typeface="Symbol" pitchFamily="18" charset="2"/>
              </a:rPr>
              <a:t>)</a:t>
            </a:r>
            <a:r>
              <a:rPr lang="en-US" sz="1800" dirty="0">
                <a:cs typeface="Arial" charset="0"/>
              </a:rPr>
              <a:t> labels.</a:t>
            </a:r>
          </a:p>
        </p:txBody>
      </p:sp>
      <p:sp>
        <p:nvSpPr>
          <p:cNvPr id="16390" name="Text Box 5"/>
          <p:cNvSpPr txBox="1">
            <a:spLocks noChangeArrowheads="1"/>
          </p:cNvSpPr>
          <p:nvPr/>
        </p:nvSpPr>
        <p:spPr bwMode="auto">
          <a:xfrm>
            <a:off x="304800" y="1447800"/>
            <a:ext cx="36671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/>
            <a:r>
              <a:rPr lang="en-US" sz="1400">
                <a:solidFill>
                  <a:srgbClr val="0000CC"/>
                </a:solidFill>
              </a:rPr>
              <a:t>[Balcan, Beygelzimer, Langford, ICML’06] </a:t>
            </a:r>
          </a:p>
        </p:txBody>
      </p:sp>
      <p:sp>
        <p:nvSpPr>
          <p:cNvPr id="16391" name="Text Box 6"/>
          <p:cNvSpPr txBox="1">
            <a:spLocks noChangeArrowheads="1"/>
          </p:cNvSpPr>
          <p:nvPr/>
        </p:nvSpPr>
        <p:spPr bwMode="auto">
          <a:xfrm>
            <a:off x="381000" y="868363"/>
            <a:ext cx="6364288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/>
            <a:r>
              <a:rPr lang="en-US" sz="2200" dirty="0">
                <a:solidFill>
                  <a:srgbClr val="0000CC"/>
                </a:solidFill>
              </a:rPr>
              <a:t>A</a:t>
            </a:r>
            <a:r>
              <a:rPr lang="en-US" sz="2200" baseline="30000" dirty="0">
                <a:solidFill>
                  <a:srgbClr val="0000CC"/>
                </a:solidFill>
              </a:rPr>
              <a:t>2</a:t>
            </a:r>
            <a:r>
              <a:rPr lang="en-US" sz="2200" dirty="0"/>
              <a:t> the first algorithm which is </a:t>
            </a:r>
            <a:r>
              <a:rPr lang="en-US" sz="2200" dirty="0">
                <a:solidFill>
                  <a:srgbClr val="0000CC"/>
                </a:solidFill>
              </a:rPr>
              <a:t>robust to noise.</a:t>
            </a:r>
          </a:p>
        </p:txBody>
      </p:sp>
      <p:sp>
        <p:nvSpPr>
          <p:cNvPr id="911367" name="Text Box 7"/>
          <p:cNvSpPr txBox="1">
            <a:spLocks noChangeArrowheads="1"/>
          </p:cNvSpPr>
          <p:nvPr/>
        </p:nvSpPr>
        <p:spPr bwMode="auto">
          <a:xfrm>
            <a:off x="304800" y="3886200"/>
            <a:ext cx="7467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sz="1800" dirty="0"/>
              <a:t>  </a:t>
            </a:r>
            <a:r>
              <a:rPr lang="en-US" sz="1800" dirty="0">
                <a:solidFill>
                  <a:srgbClr val="0000CC"/>
                </a:solidFill>
              </a:rPr>
              <a:t>C </a:t>
            </a:r>
            <a:r>
              <a:rPr lang="en-US" sz="1800" dirty="0"/>
              <a:t>– thresholds, low noise, exponential improvement.</a:t>
            </a:r>
            <a:endParaRPr lang="en-US" sz="1800" dirty="0">
              <a:solidFill>
                <a:srgbClr val="0000CC"/>
              </a:solidFill>
            </a:endParaRPr>
          </a:p>
        </p:txBody>
      </p:sp>
      <p:sp>
        <p:nvSpPr>
          <p:cNvPr id="16393" name="Text Box 9"/>
          <p:cNvSpPr txBox="1">
            <a:spLocks noChangeArrowheads="1"/>
          </p:cNvSpPr>
          <p:nvPr/>
        </p:nvSpPr>
        <p:spPr bwMode="auto">
          <a:xfrm>
            <a:off x="3890963" y="1447800"/>
            <a:ext cx="36798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/>
            <a:r>
              <a:rPr lang="en-US" sz="1400">
                <a:solidFill>
                  <a:srgbClr val="0000CC"/>
                </a:solidFill>
              </a:rPr>
              <a:t>[Balcan, Beygelzimer, Langford, JCSS’08] </a:t>
            </a:r>
          </a:p>
        </p:txBody>
      </p:sp>
      <p:sp>
        <p:nvSpPr>
          <p:cNvPr id="911370" name="Text Box 10"/>
          <p:cNvSpPr txBox="1">
            <a:spLocks noChangeArrowheads="1"/>
          </p:cNvSpPr>
          <p:nvPr/>
        </p:nvSpPr>
        <p:spPr bwMode="auto">
          <a:xfrm>
            <a:off x="304799" y="3429000"/>
            <a:ext cx="853440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buFontTx/>
              <a:buChar char="•"/>
            </a:pPr>
            <a:r>
              <a:rPr lang="en-US" sz="1800" dirty="0"/>
              <a:t>  </a:t>
            </a:r>
            <a:r>
              <a:rPr lang="en-US" sz="1800" dirty="0" smtClean="0"/>
              <a:t>It is </a:t>
            </a:r>
            <a:r>
              <a:rPr lang="en-US" sz="1800" dirty="0" smtClean="0">
                <a:solidFill>
                  <a:srgbClr val="FF0000"/>
                </a:solidFill>
              </a:rPr>
              <a:t>safe </a:t>
            </a:r>
            <a:r>
              <a:rPr lang="en-US" sz="1800" dirty="0" smtClean="0"/>
              <a:t>(never worse than passive learning) </a:t>
            </a:r>
            <a:r>
              <a:rPr lang="en-US" sz="1800" dirty="0"/>
              <a:t>&amp; exponential improvements.</a:t>
            </a:r>
            <a:endParaRPr lang="en-US" sz="1800" dirty="0">
              <a:solidFill>
                <a:srgbClr val="0000CC"/>
              </a:solidFill>
            </a:endParaRPr>
          </a:p>
        </p:txBody>
      </p:sp>
      <p:sp>
        <p:nvSpPr>
          <p:cNvPr id="16395" name="Rectangle 12"/>
          <p:cNvSpPr>
            <a:spLocks noChangeArrowheads="1"/>
          </p:cNvSpPr>
          <p:nvPr/>
        </p:nvSpPr>
        <p:spPr bwMode="auto">
          <a:xfrm>
            <a:off x="228600" y="838200"/>
            <a:ext cx="6515100" cy="609600"/>
          </a:xfrm>
          <a:prstGeom prst="rect">
            <a:avLst/>
          </a:prstGeom>
          <a:noFill/>
          <a:ln w="22225">
            <a:solidFill>
              <a:srgbClr val="0000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11373" name="Text Box 13"/>
          <p:cNvSpPr txBox="1">
            <a:spLocks noChangeArrowheads="1"/>
          </p:cNvSpPr>
          <p:nvPr/>
        </p:nvSpPr>
        <p:spPr bwMode="auto">
          <a:xfrm>
            <a:off x="236538" y="2965450"/>
            <a:ext cx="4327525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en-US" sz="2200" u="sng" dirty="0"/>
              <a:t>Guarantees for A</a:t>
            </a:r>
            <a:r>
              <a:rPr lang="en-US" sz="2200" u="sng" baseline="30000" dirty="0"/>
              <a:t>2 </a:t>
            </a:r>
            <a:r>
              <a:rPr lang="en-US" sz="2000" u="sng" dirty="0"/>
              <a:t>[BBL’06,’08]</a:t>
            </a:r>
            <a:r>
              <a:rPr lang="en-US" sz="2200" u="sng" dirty="0"/>
              <a:t>:</a:t>
            </a:r>
          </a:p>
        </p:txBody>
      </p:sp>
      <p:grpSp>
        <p:nvGrpSpPr>
          <p:cNvPr id="911392" name="Group 32"/>
          <p:cNvGrpSpPr>
            <a:grpSpLocks/>
          </p:cNvGrpSpPr>
          <p:nvPr/>
        </p:nvGrpSpPr>
        <p:grpSpPr bwMode="auto">
          <a:xfrm>
            <a:off x="6524625" y="3657600"/>
            <a:ext cx="1781175" cy="2133600"/>
            <a:chOff x="4579" y="2160"/>
            <a:chExt cx="1122" cy="1344"/>
          </a:xfrm>
        </p:grpSpPr>
        <p:sp>
          <p:nvSpPr>
            <p:cNvPr id="16401" name="Oval 33"/>
            <p:cNvSpPr>
              <a:spLocks noChangeArrowheads="1"/>
            </p:cNvSpPr>
            <p:nvPr/>
          </p:nvSpPr>
          <p:spPr bwMode="auto">
            <a:xfrm>
              <a:off x="4579" y="2400"/>
              <a:ext cx="960" cy="96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grpSp>
          <p:nvGrpSpPr>
            <p:cNvPr id="16402" name="Group 34"/>
            <p:cNvGrpSpPr>
              <a:grpSpLocks/>
            </p:cNvGrpSpPr>
            <p:nvPr/>
          </p:nvGrpSpPr>
          <p:grpSpPr bwMode="auto">
            <a:xfrm rot="-1792251">
              <a:off x="4790" y="2160"/>
              <a:ext cx="749" cy="1344"/>
              <a:chOff x="4790" y="2208"/>
              <a:chExt cx="749" cy="1344"/>
            </a:xfrm>
          </p:grpSpPr>
          <p:sp>
            <p:nvSpPr>
              <p:cNvPr id="16405" name="AutoShape 35"/>
              <p:cNvSpPr>
                <a:spLocks noChangeArrowheads="1"/>
              </p:cNvSpPr>
              <p:nvPr/>
            </p:nvSpPr>
            <p:spPr bwMode="auto">
              <a:xfrm rot="5400000" flipH="1">
                <a:off x="4387" y="2611"/>
                <a:ext cx="1344" cy="538"/>
              </a:xfrm>
              <a:prstGeom prst="parallelogram">
                <a:avLst>
                  <a:gd name="adj" fmla="val 35067"/>
                </a:avLst>
              </a:prstGeom>
              <a:noFill/>
              <a:ln w="3175">
                <a:solidFill>
                  <a:schemeClr val="tx1"/>
                </a:solidFill>
                <a:prstDash val="lgDash"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FF">
                        <a:alpha val="41176"/>
                      </a:srgbClr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10800000" vert="eaVert"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16406" name="Oval 36"/>
              <p:cNvSpPr>
                <a:spLocks noChangeArrowheads="1"/>
              </p:cNvSpPr>
              <p:nvPr/>
            </p:nvSpPr>
            <p:spPr bwMode="auto">
              <a:xfrm>
                <a:off x="4939" y="2400"/>
                <a:ext cx="218" cy="960"/>
              </a:xfrm>
              <a:prstGeom prst="ellipse">
                <a:avLst/>
              </a:prstGeom>
              <a:solidFill>
                <a:schemeClr val="bg2">
                  <a:alpha val="50195"/>
                </a:schemeClr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16407" name="Line 37"/>
              <p:cNvSpPr>
                <a:spLocks noChangeShapeType="1"/>
              </p:cNvSpPr>
              <p:nvPr/>
            </p:nvSpPr>
            <p:spPr bwMode="auto">
              <a:xfrm>
                <a:off x="5059" y="2880"/>
                <a:ext cx="480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oval" w="sm" len="sm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6403" name="Oval 38"/>
            <p:cNvSpPr>
              <a:spLocks noChangeArrowheads="1"/>
            </p:cNvSpPr>
            <p:nvPr/>
          </p:nvSpPr>
          <p:spPr bwMode="auto">
            <a:xfrm rot="5400000">
              <a:off x="4950" y="2408"/>
              <a:ext cx="218" cy="960"/>
            </a:xfrm>
            <a:prstGeom prst="ellipse">
              <a:avLst/>
            </a:prstGeom>
            <a:noFill/>
            <a:ln w="127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FF">
                      <a:alpha val="50195"/>
                    </a:srgb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vert="eaVert" wrap="none" anchor="ctr"/>
            <a:lstStyle/>
            <a:p>
              <a:pPr algn="ctr"/>
              <a:endParaRPr lang="en-US"/>
            </a:p>
          </p:txBody>
        </p:sp>
        <p:sp>
          <p:nvSpPr>
            <p:cNvPr id="16404" name="Text Box 39"/>
            <p:cNvSpPr txBox="1">
              <a:spLocks noChangeArrowheads="1"/>
            </p:cNvSpPr>
            <p:nvPr/>
          </p:nvSpPr>
          <p:spPr bwMode="auto">
            <a:xfrm>
              <a:off x="5472" y="2476"/>
              <a:ext cx="22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3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sz="23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sz="23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sz="23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sz="23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/>
              <a:r>
                <a:rPr lang="en-US" sz="1600"/>
                <a:t>c</a:t>
              </a:r>
              <a:r>
                <a:rPr lang="en-US" sz="1600" baseline="30000"/>
                <a:t>*</a:t>
              </a:r>
            </a:p>
          </p:txBody>
        </p:sp>
      </p:grpSp>
      <p:sp>
        <p:nvSpPr>
          <p:cNvPr id="26" name="Text Box 8"/>
          <p:cNvSpPr txBox="1">
            <a:spLocks noChangeArrowheads="1"/>
          </p:cNvSpPr>
          <p:nvPr/>
        </p:nvSpPr>
        <p:spPr bwMode="auto">
          <a:xfrm>
            <a:off x="322263" y="5394325"/>
            <a:ext cx="3276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en-US" sz="2000"/>
              <a:t>A lot of subsequent work.</a:t>
            </a:r>
            <a:endParaRPr lang="en-US" sz="2000">
              <a:solidFill>
                <a:srgbClr val="0000CC"/>
              </a:solidFill>
            </a:endParaRPr>
          </a:p>
        </p:txBody>
      </p:sp>
      <p:sp>
        <p:nvSpPr>
          <p:cNvPr id="27" name="Text Box 11"/>
          <p:cNvSpPr txBox="1">
            <a:spLocks noChangeArrowheads="1"/>
          </p:cNvSpPr>
          <p:nvPr/>
        </p:nvSpPr>
        <p:spPr bwMode="auto">
          <a:xfrm>
            <a:off x="304800" y="6016625"/>
            <a:ext cx="81661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en-US" sz="1400"/>
              <a:t> [Hanneke’07, DHM’07, Wang’09 , Fridman’09, Kolt10, BHW’08, BHLZ’10, H’10, Ailon’12, …]</a:t>
            </a:r>
            <a:endParaRPr lang="en-US" sz="1400">
              <a:solidFill>
                <a:srgbClr val="0000CC"/>
              </a:solidFill>
            </a:endParaRPr>
          </a:p>
        </p:txBody>
      </p:sp>
      <p:sp>
        <p:nvSpPr>
          <p:cNvPr id="28" name="Rectangle 15"/>
          <p:cNvSpPr>
            <a:spLocks noChangeArrowheads="1"/>
          </p:cNvSpPr>
          <p:nvPr/>
        </p:nvSpPr>
        <p:spPr bwMode="auto">
          <a:xfrm>
            <a:off x="322263" y="5257800"/>
            <a:ext cx="3335337" cy="609600"/>
          </a:xfrm>
          <a:prstGeom prst="rect">
            <a:avLst/>
          </a:prstGeom>
          <a:noFill/>
          <a:ln w="22225">
            <a:solidFill>
              <a:srgbClr val="0000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136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363" grpId="0"/>
      <p:bldP spid="911364" grpId="0"/>
      <p:bldP spid="911367" grpId="0"/>
      <p:bldP spid="911370" grpId="0"/>
      <p:bldP spid="911373" grpId="0"/>
      <p:bldP spid="26" grpId="0"/>
      <p:bldP spid="27" grpId="0"/>
      <p:bldP spid="2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8686800" cy="8382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General guarantees for A</a:t>
            </a:r>
            <a:r>
              <a:rPr lang="en-US" sz="2800" baseline="30000" dirty="0" smtClean="0"/>
              <a:t>2</a:t>
            </a:r>
            <a:r>
              <a:rPr lang="en-US" sz="2800" dirty="0"/>
              <a:t> Agnostic Active Learner </a:t>
            </a:r>
            <a:endParaRPr lang="en-US" sz="2800" dirty="0" smtClean="0"/>
          </a:p>
        </p:txBody>
      </p:sp>
      <p:sp>
        <p:nvSpPr>
          <p:cNvPr id="17412" name="Text Box 3"/>
          <p:cNvSpPr txBox="1">
            <a:spLocks noChangeArrowheads="1"/>
          </p:cNvSpPr>
          <p:nvPr/>
        </p:nvSpPr>
        <p:spPr bwMode="auto">
          <a:xfrm>
            <a:off x="152400" y="898525"/>
            <a:ext cx="868680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l" eaLnBrk="1" hangingPunct="1"/>
            <a:r>
              <a:rPr lang="en-US" sz="1800" dirty="0">
                <a:solidFill>
                  <a:srgbClr val="0000CC"/>
                </a:solidFill>
                <a:cs typeface="Arial" charset="0"/>
              </a:rPr>
              <a:t>“Disagreement based”:</a:t>
            </a:r>
            <a:r>
              <a:rPr lang="en-US" sz="1800" dirty="0">
                <a:solidFill>
                  <a:srgbClr val="CC0000"/>
                </a:solidFill>
                <a:cs typeface="Arial" charset="0"/>
              </a:rPr>
              <a:t> </a:t>
            </a:r>
            <a:r>
              <a:rPr lang="en-US" sz="1800" dirty="0">
                <a:solidFill>
                  <a:schemeClr val="accent2"/>
                </a:solidFill>
                <a:cs typeface="Arial" charset="0"/>
              </a:rPr>
              <a:t> </a:t>
            </a:r>
            <a:r>
              <a:rPr lang="en-US" sz="1800" dirty="0">
                <a:cs typeface="Arial" charset="0"/>
              </a:rPr>
              <a:t>Pick a few points at random from the current region of uncertainty, query their labels, throw out hypothesis if you are </a:t>
            </a:r>
            <a:r>
              <a:rPr lang="en-US" sz="1800" dirty="0">
                <a:solidFill>
                  <a:srgbClr val="0000CC"/>
                </a:solidFill>
                <a:cs typeface="Arial" charset="0"/>
              </a:rPr>
              <a:t>statistically confident</a:t>
            </a:r>
            <a:r>
              <a:rPr lang="en-US" sz="1800" dirty="0">
                <a:cs typeface="Arial" charset="0"/>
              </a:rPr>
              <a:t> they are suboptimal. </a:t>
            </a:r>
            <a:endParaRPr lang="en-US" sz="1800" dirty="0"/>
          </a:p>
        </p:txBody>
      </p:sp>
      <p:sp>
        <p:nvSpPr>
          <p:cNvPr id="911373" name="Text Box 13"/>
          <p:cNvSpPr txBox="1">
            <a:spLocks noChangeArrowheads="1"/>
          </p:cNvSpPr>
          <p:nvPr/>
        </p:nvSpPr>
        <p:spPr bwMode="auto">
          <a:xfrm>
            <a:off x="236538" y="2133600"/>
            <a:ext cx="3995737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/>
            <a:r>
              <a:rPr lang="en-US" sz="2200" u="sng" dirty="0"/>
              <a:t>Guarantees for A</a:t>
            </a:r>
            <a:r>
              <a:rPr lang="en-US" sz="2200" u="sng" baseline="30000" dirty="0"/>
              <a:t>2</a:t>
            </a:r>
            <a:r>
              <a:rPr lang="en-US" sz="2200" dirty="0"/>
              <a:t> </a:t>
            </a:r>
            <a:r>
              <a:rPr lang="en-US" sz="1600" dirty="0"/>
              <a:t>[Hanneke’07]:</a:t>
            </a:r>
          </a:p>
        </p:txBody>
      </p:sp>
      <p:pic>
        <p:nvPicPr>
          <p:cNvPr id="4" name="Picture 3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86200" y="2673350"/>
            <a:ext cx="3824520" cy="526310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9" name="Text Box 6"/>
          <p:cNvSpPr txBox="1">
            <a:spLocks noChangeArrowheads="1"/>
          </p:cNvSpPr>
          <p:nvPr/>
        </p:nvSpPr>
        <p:spPr bwMode="auto">
          <a:xfrm>
            <a:off x="228600" y="2749550"/>
            <a:ext cx="3549650" cy="430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/>
            <a:r>
              <a:rPr lang="en-US" sz="2200">
                <a:solidFill>
                  <a:srgbClr val="0000CC"/>
                </a:solidFill>
              </a:rPr>
              <a:t>Disagreement coefficient</a:t>
            </a:r>
          </a:p>
        </p:txBody>
      </p:sp>
      <p:pic>
        <p:nvPicPr>
          <p:cNvPr id="2" name="Picture 1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1802" y="3435350"/>
            <a:ext cx="8258009" cy="128638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7417" name="Rectangle 1"/>
          <p:cNvSpPr>
            <a:spLocks noChangeArrowheads="1"/>
          </p:cNvSpPr>
          <p:nvPr/>
        </p:nvSpPr>
        <p:spPr bwMode="auto">
          <a:xfrm>
            <a:off x="3496809" y="1447800"/>
            <a:ext cx="99899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600" dirty="0"/>
              <a:t>[</a:t>
            </a:r>
            <a:r>
              <a:rPr lang="en-US" sz="1600" dirty="0" smtClean="0"/>
              <a:t>BBL’06]</a:t>
            </a:r>
            <a:endParaRPr lang="en-US" sz="1600" dirty="0"/>
          </a:p>
        </p:txBody>
      </p:sp>
      <p:sp>
        <p:nvSpPr>
          <p:cNvPr id="15" name="Text Box 6"/>
          <p:cNvSpPr txBox="1">
            <a:spLocks noChangeArrowheads="1"/>
          </p:cNvSpPr>
          <p:nvPr/>
        </p:nvSpPr>
        <p:spPr bwMode="auto">
          <a:xfrm>
            <a:off x="228600" y="4903788"/>
            <a:ext cx="2344738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/>
            <a:r>
              <a:rPr lang="en-US" sz="2200">
                <a:solidFill>
                  <a:srgbClr val="000000"/>
                </a:solidFill>
              </a:rPr>
              <a:t>Realizable case: </a:t>
            </a:r>
          </a:p>
        </p:txBody>
      </p:sp>
      <p:pic>
        <p:nvPicPr>
          <p:cNvPr id="5" name="Picture 4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38198" y="4906999"/>
            <a:ext cx="2900602" cy="503201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19" name="Group 32"/>
          <p:cNvGrpSpPr>
            <a:grpSpLocks/>
          </p:cNvGrpSpPr>
          <p:nvPr/>
        </p:nvGrpSpPr>
        <p:grpSpPr bwMode="auto">
          <a:xfrm>
            <a:off x="6988175" y="5494338"/>
            <a:ext cx="784225" cy="982662"/>
            <a:chOff x="4579" y="2160"/>
            <a:chExt cx="1122" cy="1344"/>
          </a:xfrm>
        </p:grpSpPr>
        <p:sp>
          <p:nvSpPr>
            <p:cNvPr id="17423" name="Oval 33"/>
            <p:cNvSpPr>
              <a:spLocks noChangeArrowheads="1"/>
            </p:cNvSpPr>
            <p:nvPr/>
          </p:nvSpPr>
          <p:spPr bwMode="auto">
            <a:xfrm>
              <a:off x="4579" y="2400"/>
              <a:ext cx="960" cy="96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grpSp>
          <p:nvGrpSpPr>
            <p:cNvPr id="17424" name="Group 34"/>
            <p:cNvGrpSpPr>
              <a:grpSpLocks/>
            </p:cNvGrpSpPr>
            <p:nvPr/>
          </p:nvGrpSpPr>
          <p:grpSpPr bwMode="auto">
            <a:xfrm rot="-1792251">
              <a:off x="4790" y="2160"/>
              <a:ext cx="749" cy="1344"/>
              <a:chOff x="4790" y="2208"/>
              <a:chExt cx="749" cy="1344"/>
            </a:xfrm>
          </p:grpSpPr>
          <p:sp>
            <p:nvSpPr>
              <p:cNvPr id="17427" name="AutoShape 35"/>
              <p:cNvSpPr>
                <a:spLocks noChangeArrowheads="1"/>
              </p:cNvSpPr>
              <p:nvPr/>
            </p:nvSpPr>
            <p:spPr bwMode="auto">
              <a:xfrm rot="5400000" flipH="1">
                <a:off x="4387" y="2611"/>
                <a:ext cx="1344" cy="538"/>
              </a:xfrm>
              <a:prstGeom prst="parallelogram">
                <a:avLst>
                  <a:gd name="adj" fmla="val 35067"/>
                </a:avLst>
              </a:prstGeom>
              <a:noFill/>
              <a:ln w="3175">
                <a:solidFill>
                  <a:schemeClr val="tx1"/>
                </a:solidFill>
                <a:prstDash val="lgDash"/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CCFFFF">
                        <a:alpha val="41176"/>
                      </a:srgbClr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rot="10800000" vert="eaVert"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17428" name="Oval 36"/>
              <p:cNvSpPr>
                <a:spLocks noChangeArrowheads="1"/>
              </p:cNvSpPr>
              <p:nvPr/>
            </p:nvSpPr>
            <p:spPr bwMode="auto">
              <a:xfrm>
                <a:off x="4939" y="2400"/>
                <a:ext cx="218" cy="960"/>
              </a:xfrm>
              <a:prstGeom prst="ellipse">
                <a:avLst/>
              </a:prstGeom>
              <a:solidFill>
                <a:schemeClr val="bg2">
                  <a:alpha val="50195"/>
                </a:schemeClr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17429" name="Line 37"/>
              <p:cNvSpPr>
                <a:spLocks noChangeShapeType="1"/>
              </p:cNvSpPr>
              <p:nvPr/>
            </p:nvSpPr>
            <p:spPr bwMode="auto">
              <a:xfrm>
                <a:off x="5059" y="2880"/>
                <a:ext cx="480" cy="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oval" w="sm" len="sm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7425" name="Oval 38"/>
            <p:cNvSpPr>
              <a:spLocks noChangeArrowheads="1"/>
            </p:cNvSpPr>
            <p:nvPr/>
          </p:nvSpPr>
          <p:spPr bwMode="auto">
            <a:xfrm rot="5400000">
              <a:off x="4950" y="2408"/>
              <a:ext cx="218" cy="960"/>
            </a:xfrm>
            <a:prstGeom prst="ellipse">
              <a:avLst/>
            </a:prstGeom>
            <a:noFill/>
            <a:ln w="127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CFFFF">
                      <a:alpha val="50195"/>
                    </a:srgbClr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rot="10800000" vert="eaVert" wrap="none" anchor="ctr"/>
            <a:lstStyle/>
            <a:p>
              <a:pPr algn="ctr"/>
              <a:endParaRPr lang="en-US"/>
            </a:p>
          </p:txBody>
        </p:sp>
        <p:sp>
          <p:nvSpPr>
            <p:cNvPr id="17426" name="Text Box 39"/>
            <p:cNvSpPr txBox="1">
              <a:spLocks noChangeArrowheads="1"/>
            </p:cNvSpPr>
            <p:nvPr/>
          </p:nvSpPr>
          <p:spPr bwMode="auto">
            <a:xfrm>
              <a:off x="5472" y="2476"/>
              <a:ext cx="22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3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defRPr sz="23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defRPr sz="23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defRPr sz="23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defRPr sz="23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3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/>
              <a:r>
                <a:rPr lang="en-US" sz="1600"/>
                <a:t>c</a:t>
              </a:r>
              <a:r>
                <a:rPr lang="en-US" sz="1600" baseline="30000"/>
                <a:t>*</a:t>
              </a:r>
            </a:p>
          </p:txBody>
        </p:sp>
      </p:grpSp>
      <p:sp>
        <p:nvSpPr>
          <p:cNvPr id="28" name="Text Box 6"/>
          <p:cNvSpPr txBox="1">
            <a:spLocks noChangeArrowheads="1"/>
          </p:cNvSpPr>
          <p:nvPr/>
        </p:nvSpPr>
        <p:spPr bwMode="auto">
          <a:xfrm>
            <a:off x="228600" y="5665788"/>
            <a:ext cx="4641850" cy="430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/>
            <a:r>
              <a:rPr lang="en-US" sz="2200">
                <a:solidFill>
                  <a:srgbClr val="000000"/>
                </a:solidFill>
              </a:rPr>
              <a:t>Linear Separators, uniform distr.:</a:t>
            </a:r>
          </a:p>
        </p:txBody>
      </p:sp>
      <p:pic>
        <p:nvPicPr>
          <p:cNvPr id="6" name="Picture 5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29200" y="5714945"/>
            <a:ext cx="1005622" cy="280704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3" name="Text Box 13"/>
          <p:cNvSpPr txBox="1">
            <a:spLocks noChangeAspect="1" noChangeArrowheads="1"/>
          </p:cNvSpPr>
          <p:nvPr/>
        </p:nvSpPr>
        <p:spPr bwMode="auto">
          <a:xfrm>
            <a:off x="4267200" y="1600200"/>
            <a:ext cx="4114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2200" b="1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l" eaLnBrk="1" hangingPunct="1"/>
            <a:r>
              <a:rPr lang="en-US" sz="1600" b="0" dirty="0" smtClean="0">
                <a:solidFill>
                  <a:srgbClr val="CC00CC"/>
                </a:solidFill>
                <a:cs typeface="Arial" charset="0"/>
              </a:rPr>
              <a:t>How quickly the region of disagreement collapses as we get closer and closer to optimal classifier</a:t>
            </a:r>
            <a:endParaRPr lang="en-US" sz="1600" b="0" dirty="0">
              <a:solidFill>
                <a:srgbClr val="CC00CC"/>
              </a:solidFill>
              <a:cs typeface="Arial" charset="0"/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3810000" y="2514600"/>
            <a:ext cx="4114800" cy="685060"/>
          </a:xfrm>
          <a:prstGeom prst="ellipse">
            <a:avLst/>
          </a:prstGeom>
          <a:noFill/>
          <a:ln w="25400" cap="flat" cmpd="sng" algn="ctr">
            <a:solidFill>
              <a:srgbClr val="FF33CC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5879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373" grpId="0"/>
      <p:bldP spid="29" grpId="0"/>
      <p:bldP spid="15" grpId="0"/>
      <p:bldP spid="2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229600" cy="838200"/>
          </a:xfrm>
        </p:spPr>
        <p:txBody>
          <a:bodyPr/>
          <a:lstStyle/>
          <a:p>
            <a:r>
              <a:rPr lang="en-US" altLang="en-US" sz="3000" dirty="0" smtClean="0"/>
              <a:t>Disagreement Based Active Learning</a:t>
            </a:r>
            <a:endParaRPr lang="en-US" altLang="en-US" sz="2600" dirty="0" smtClean="0"/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533400" y="1178004"/>
            <a:ext cx="7696200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en-US" sz="2200" dirty="0" smtClean="0">
                <a:solidFill>
                  <a:srgbClr val="0000CC"/>
                </a:solidFill>
                <a:latin typeface="Comic Sans MS" pitchFamily="66" charset="0"/>
                <a:cs typeface="Arial" charset="0"/>
              </a:rPr>
              <a:t>“Disagreement based ” </a:t>
            </a:r>
            <a:r>
              <a:rPr lang="en-US" altLang="en-US" sz="2200" dirty="0" err="1" smtClean="0">
                <a:solidFill>
                  <a:srgbClr val="0000CC"/>
                </a:solidFill>
                <a:latin typeface="Comic Sans MS" pitchFamily="66" charset="0"/>
                <a:cs typeface="Arial" charset="0"/>
              </a:rPr>
              <a:t>algos</a:t>
            </a:r>
            <a:r>
              <a:rPr lang="en-US" altLang="en-US" sz="2200" dirty="0" smtClean="0">
                <a:solidFill>
                  <a:srgbClr val="0000CC"/>
                </a:solidFill>
                <a:latin typeface="Comic Sans MS" pitchFamily="66" charset="0"/>
                <a:cs typeface="Arial" charset="0"/>
              </a:rPr>
              <a:t>:</a:t>
            </a:r>
            <a:r>
              <a:rPr lang="en-US" altLang="en-US" sz="2200" dirty="0" smtClean="0">
                <a:solidFill>
                  <a:srgbClr val="CC0000"/>
                </a:solidFill>
                <a:latin typeface="Comic Sans MS" pitchFamily="66" charset="0"/>
                <a:cs typeface="Arial" charset="0"/>
              </a:rPr>
              <a:t> </a:t>
            </a:r>
            <a:r>
              <a:rPr lang="en-US" altLang="en-US" sz="2200" dirty="0" smtClean="0">
                <a:solidFill>
                  <a:schemeClr val="accent2"/>
                </a:solidFill>
                <a:latin typeface="Comic Sans MS" pitchFamily="66" charset="0"/>
                <a:cs typeface="Arial" charset="0"/>
              </a:rPr>
              <a:t> </a:t>
            </a:r>
            <a:r>
              <a:rPr lang="en-US" altLang="en-US" sz="2200" dirty="0" smtClean="0">
                <a:latin typeface="Comic Sans MS" pitchFamily="66" charset="0"/>
                <a:cs typeface="Arial" charset="0"/>
              </a:rPr>
              <a:t>query points from </a:t>
            </a:r>
            <a:r>
              <a:rPr lang="en-US" altLang="en-US" sz="2200" dirty="0">
                <a:latin typeface="Comic Sans MS" pitchFamily="66" charset="0"/>
                <a:cs typeface="Arial" charset="0"/>
              </a:rPr>
              <a:t>current region of </a:t>
            </a:r>
            <a:r>
              <a:rPr lang="en-US" altLang="en-US" sz="2200" dirty="0" smtClean="0">
                <a:latin typeface="Comic Sans MS" pitchFamily="66" charset="0"/>
                <a:cs typeface="Arial" charset="0"/>
              </a:rPr>
              <a:t>disagreement, throw </a:t>
            </a:r>
            <a:r>
              <a:rPr lang="en-US" altLang="en-US" sz="2200" dirty="0">
                <a:latin typeface="Comic Sans MS" pitchFamily="66" charset="0"/>
                <a:cs typeface="Arial" charset="0"/>
              </a:rPr>
              <a:t>out hypotheses </a:t>
            </a:r>
            <a:r>
              <a:rPr lang="en-US" altLang="en-US" sz="2200" dirty="0" smtClean="0">
                <a:latin typeface="Comic Sans MS" pitchFamily="66" charset="0"/>
                <a:cs typeface="Arial" charset="0"/>
              </a:rPr>
              <a:t>when </a:t>
            </a:r>
            <a:r>
              <a:rPr lang="en-US" altLang="en-US" sz="2200" dirty="0" smtClean="0">
                <a:solidFill>
                  <a:srgbClr val="0000CC"/>
                </a:solidFill>
                <a:latin typeface="Comic Sans MS" pitchFamily="66" charset="0"/>
                <a:cs typeface="Arial" charset="0"/>
              </a:rPr>
              <a:t>statistically </a:t>
            </a:r>
            <a:r>
              <a:rPr lang="en-US" altLang="en-US" sz="2200" dirty="0">
                <a:solidFill>
                  <a:srgbClr val="0000CC"/>
                </a:solidFill>
                <a:latin typeface="Comic Sans MS" pitchFamily="66" charset="0"/>
                <a:cs typeface="Arial" charset="0"/>
              </a:rPr>
              <a:t>confident </a:t>
            </a:r>
            <a:r>
              <a:rPr lang="en-US" altLang="en-US" sz="2200" dirty="0">
                <a:latin typeface="Comic Sans MS" pitchFamily="66" charset="0"/>
                <a:cs typeface="Arial" charset="0"/>
              </a:rPr>
              <a:t>they are suboptimal. </a:t>
            </a:r>
            <a:endParaRPr lang="en-US" altLang="en-US" sz="2200" dirty="0">
              <a:latin typeface="Comic Sans MS" pitchFamily="66" charset="0"/>
            </a:endParaRPr>
          </a:p>
        </p:txBody>
      </p:sp>
      <p:sp>
        <p:nvSpPr>
          <p:cNvPr id="31" name="Text Box 11"/>
          <p:cNvSpPr txBox="1">
            <a:spLocks noChangeArrowheads="1"/>
          </p:cNvSpPr>
          <p:nvPr/>
        </p:nvSpPr>
        <p:spPr bwMode="auto">
          <a:xfrm>
            <a:off x="152400" y="4989493"/>
            <a:ext cx="8889751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 smtClean="0">
                <a:latin typeface="Comic Sans MS" pitchFamily="66" charset="0"/>
              </a:rPr>
              <a:t>Lots of subsequent work trying to make is more efficient computationally and more aggressive too: </a:t>
            </a:r>
            <a:r>
              <a:rPr lang="en-US" altLang="en-US" sz="1600" dirty="0" smtClean="0">
                <a:latin typeface="Comic Sans MS" pitchFamily="66" charset="0"/>
              </a:rPr>
              <a:t>[Hanneke07, DasguptaHsuMontleoni’07</a:t>
            </a:r>
            <a:r>
              <a:rPr lang="en-US" altLang="en-US" sz="1600" dirty="0">
                <a:latin typeface="Comic Sans MS" pitchFamily="66" charset="0"/>
              </a:rPr>
              <a:t>, Wang’09 , </a:t>
            </a:r>
            <a:r>
              <a:rPr lang="en-US" altLang="en-US" sz="1600" dirty="0" smtClean="0">
                <a:latin typeface="Comic Sans MS" pitchFamily="66" charset="0"/>
              </a:rPr>
              <a:t>Fridman’09</a:t>
            </a:r>
            <a:r>
              <a:rPr lang="en-US" altLang="en-US" sz="1600" dirty="0">
                <a:latin typeface="Comic Sans MS" pitchFamily="66" charset="0"/>
              </a:rPr>
              <a:t>, </a:t>
            </a:r>
            <a:r>
              <a:rPr lang="en-US" altLang="en-US" sz="1600" dirty="0" smtClean="0">
                <a:latin typeface="Comic Sans MS" pitchFamily="66" charset="0"/>
              </a:rPr>
              <a:t> Koltchinskii10, </a:t>
            </a:r>
            <a:r>
              <a:rPr lang="en-US" altLang="en-US" sz="1600" dirty="0">
                <a:latin typeface="Comic Sans MS" pitchFamily="66" charset="0"/>
              </a:rPr>
              <a:t>BHW’08, </a:t>
            </a:r>
            <a:r>
              <a:rPr lang="en-US" altLang="en-US" sz="1600" dirty="0" smtClean="0">
                <a:latin typeface="Comic Sans MS" pitchFamily="66" charset="0"/>
              </a:rPr>
              <a:t>BeygelzimerHsuLangfordZhang’10</a:t>
            </a:r>
            <a:r>
              <a:rPr lang="en-US" altLang="en-US" sz="1600" dirty="0">
                <a:latin typeface="Comic Sans MS" pitchFamily="66" charset="0"/>
              </a:rPr>
              <a:t>, </a:t>
            </a:r>
            <a:r>
              <a:rPr lang="en-US" altLang="en-US" sz="1600" dirty="0" smtClean="0">
                <a:latin typeface="Comic Sans MS" pitchFamily="66" charset="0"/>
              </a:rPr>
              <a:t>Hsu’10</a:t>
            </a:r>
            <a:r>
              <a:rPr lang="en-US" altLang="en-US" sz="1600" dirty="0">
                <a:latin typeface="Comic Sans MS" pitchFamily="66" charset="0"/>
              </a:rPr>
              <a:t>, Ailon’12, …]</a:t>
            </a:r>
            <a:endParaRPr lang="en-US" altLang="en-US" sz="1600" dirty="0">
              <a:solidFill>
                <a:srgbClr val="0000CC"/>
              </a:solidFill>
              <a:latin typeface="Comic Sans MS" pitchFamily="66" charset="0"/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304800" y="1143000"/>
            <a:ext cx="8382000" cy="1192212"/>
          </a:xfrm>
          <a:prstGeom prst="roundRect">
            <a:avLst/>
          </a:prstGeom>
          <a:noFill/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sng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omic Sans MS" pitchFamily="66" charset="0"/>
            </a:endParaRP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304800" y="2514600"/>
            <a:ext cx="613822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eaLnBrk="1" hangingPunct="1">
              <a:spcBef>
                <a:spcPct val="0"/>
              </a:spcBef>
            </a:pPr>
            <a:r>
              <a:rPr lang="en-US" altLang="en-US" sz="2200" dirty="0" smtClean="0">
                <a:latin typeface="Comic Sans MS" pitchFamily="66" charset="0"/>
              </a:rPr>
              <a:t>Generic (any class), adversarial label noise.</a:t>
            </a:r>
            <a:endParaRPr lang="en-US" altLang="en-US" sz="2000" dirty="0">
              <a:latin typeface="Comic Sans MS" pitchFamily="66" charset="0"/>
            </a:endParaRPr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228600" y="4038600"/>
            <a:ext cx="8119251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indent="0" algn="l" eaLnBrk="1" hangingPunct="1">
              <a:spcBef>
                <a:spcPct val="0"/>
              </a:spcBef>
              <a:buNone/>
            </a:pPr>
            <a:r>
              <a:rPr lang="en-US" altLang="en-US" sz="2200" dirty="0" smtClean="0">
                <a:latin typeface="Comic Sans MS" pitchFamily="66" charset="0"/>
              </a:rPr>
              <a:t>Still, could be suboptimal </a:t>
            </a:r>
            <a:r>
              <a:rPr lang="en-US" altLang="en-US" sz="2200" dirty="0">
                <a:latin typeface="Comic Sans MS" pitchFamily="66" charset="0"/>
              </a:rPr>
              <a:t>in label </a:t>
            </a:r>
            <a:r>
              <a:rPr lang="en-US" altLang="en-US" sz="2200" dirty="0" smtClean="0">
                <a:latin typeface="Comic Sans MS" pitchFamily="66" charset="0"/>
              </a:rPr>
              <a:t>complex &amp; computationally inefficient in general.</a:t>
            </a:r>
            <a:endParaRPr lang="en-US" altLang="en-US" sz="2200" dirty="0">
              <a:latin typeface="Comic Sans MS" pitchFamily="66" charset="0"/>
            </a:endParaRPr>
          </a:p>
          <a:p>
            <a:pPr eaLnBrk="1" hangingPunct="1">
              <a:spcBef>
                <a:spcPct val="0"/>
              </a:spcBef>
              <a:buNone/>
            </a:pPr>
            <a:endParaRPr lang="en-US" altLang="en-US" sz="2000" dirty="0">
              <a:latin typeface="Comic Sans MS" pitchFamily="66" charset="0"/>
            </a:endParaRP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314510" y="3048000"/>
            <a:ext cx="8339142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eaLnBrk="1" hangingPunct="1">
              <a:spcBef>
                <a:spcPct val="0"/>
              </a:spcBef>
            </a:pPr>
            <a:r>
              <a:rPr lang="en-US" altLang="en-US" sz="2200" dirty="0" smtClean="0">
                <a:latin typeface="Comic Sans MS" pitchFamily="66" charset="0"/>
              </a:rPr>
              <a:t>Computationally efficient for classes of small VC-dimension</a:t>
            </a:r>
            <a:endParaRPr lang="en-US" altLang="en-US" sz="20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4390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AULTFONTSIZE" val="10"/>
  <p:tag name="DEFAULTWIDTH" val="354"/>
  <p:tag name="DEFAULTHEIGHT" val="322"/>
  <p:tag name="FIRSTADMINISTRATOR@E6LKEPEFUVWXY596" val="381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[18pt]{slides}\pagestyle{empty}&#10;\setlength{\textwidth}{25cm}&#10;\newcommand{\inv}[1]{\frac{1}{#1}}%\addtolength{\textwidth}{-0.0in}&#10;&#10;\begin{document}&#10; $$\mathrm{\theta_{c^{*}} =sup_{r \geq \eta +\epsilon}{ \frac{\Pr(DIS(B(c^*,r)))}{r}}}$$&#10;\end{document}&#10;&#10;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27"/>
  <p:tag name="PICTUREFILESIZE" val="1900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[18pt]{slides}\pagestyle{empty}&#10;\setlength{\textwidth}{25cm}&#10;\newcommand{\inv}[1]{\frac{1}{#1}}%\addtolength{\textwidth}{-0.0in}&#10;&#10;\begin{document}&#10;\textbf{Theorem}&#10; $$m = \left(1+  \frac{\eta^2}{\epsilon^2}\right) VCdim(C) \theta_{c^{*}}^2 \log(\inv{\varepsilon})$$&#10; labels are sufficient s.t. with prob.  $\geq 1-\delta$ output $h$ with  &#10;  $err(h)\leq \eta + \epsilon$.&#10;\end{document}&#10;&#10;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706"/>
  <p:tag name="PICTUREFILESIZE" val="6548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[18pt]{slides}\pagestyle{empty}&#10;\setlength{\textwidth}{25cm}&#10;\newcommand{\inv}[1]{\frac{1}{#1}}%\addtolength{\textwidth}{-0.0in}&#10;&#10;\begin{document}&#10; $$m =  VCdim(C) \theta_{c^{*}} \log(\inv{\varepsilon})$$&#10;\end{document}&#10;&#10;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48"/>
  <p:tag name="PICTUREFILESIZE" val="1594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[18pt]{slides}\pagestyle{empty}&#10;\setlength{\textwidth}{25cm}&#10;\newcommand{\inv}[1]{\frac{1}{#1}}%\addtolength{\textwidth}{-0.0in}&#10;&#10;\begin{document}&#10; $$ \theta_{c^{*}}=\sqrt{d}$$&#10;\end{document}&#10;&#10;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86"/>
  <p:tag name="PICTUREFILESIZE" val="4434"/>
</p:tagLst>
</file>

<file path=ppt/theme/theme1.xml><?xml version="1.0" encoding="utf-8"?>
<a:theme xmlns:a="http://schemas.openxmlformats.org/drawingml/2006/main" name="clustering">
  <a:themeElements>
    <a:clrScheme name="clustering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clustering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</a:objectDefaults>
  <a:extraClrSchemeLst>
    <a:extraClrScheme>
      <a:clrScheme name="cluster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uster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uster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uster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uster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uster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uster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approx stability</Template>
  <TotalTime>105308</TotalTime>
  <Words>1964</Words>
  <Application>Microsoft Office PowerPoint</Application>
  <PresentationFormat>On-screen Show (4:3)</PresentationFormat>
  <Paragraphs>278</Paragraphs>
  <Slides>38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50" baseType="lpstr">
      <vt:lpstr>Times New Roman</vt:lpstr>
      <vt:lpstr>Comic Sans MS</vt:lpstr>
      <vt:lpstr>Sylfaen</vt:lpstr>
      <vt:lpstr>Symbol</vt:lpstr>
      <vt:lpstr>Arial Unicode MS</vt:lpstr>
      <vt:lpstr>cmsy10</vt:lpstr>
      <vt:lpstr>Arial</vt:lpstr>
      <vt:lpstr>Wingdings</vt:lpstr>
      <vt:lpstr>Tahoma</vt:lpstr>
      <vt:lpstr>Cambria Math</vt:lpstr>
      <vt:lpstr>Verdana</vt:lpstr>
      <vt:lpstr>clustering</vt:lpstr>
      <vt:lpstr>PowerPoint Presentation</vt:lpstr>
      <vt:lpstr>Classic Fully Supervised Learning Paradigm Insufficient Nowadays</vt:lpstr>
      <vt:lpstr>Modern ML: New Learning Approaches</vt:lpstr>
      <vt:lpstr>PowerPoint Presentation</vt:lpstr>
      <vt:lpstr>Batch Active Learning</vt:lpstr>
      <vt:lpstr>Selective Sampling Active Learning</vt:lpstr>
      <vt:lpstr>What Makes a Good Active Learning Algorithm?</vt:lpstr>
      <vt:lpstr>Can adaptive querying really do better than passive/random sampling?</vt:lpstr>
      <vt:lpstr>Can adaptive querying help? [CAL92, Dasgupta04]</vt:lpstr>
      <vt:lpstr>Common Technique in Practice</vt:lpstr>
      <vt:lpstr>Common Technique in Practice</vt:lpstr>
      <vt:lpstr>Common Technique in Practice</vt:lpstr>
      <vt:lpstr>Common Technique in Practice</vt:lpstr>
      <vt:lpstr>Active SVM/Uncertainty Sampling</vt:lpstr>
      <vt:lpstr>Active SVM/Uncertainty Sampling</vt:lpstr>
      <vt:lpstr>Active SVM/Uncertainty Sampling</vt:lpstr>
      <vt:lpstr>Safe Active Learning Schemes</vt:lpstr>
      <vt:lpstr>Version Spaces</vt:lpstr>
      <vt:lpstr>Version Spaces</vt:lpstr>
      <vt:lpstr>Version Spaces. Region of Disagreement</vt:lpstr>
      <vt:lpstr>Disagreement Based Active Learning [CAL92]</vt:lpstr>
      <vt:lpstr>Disagreement Based Active Learning [CAL92]</vt:lpstr>
      <vt:lpstr>Region of uncertainty [CAL92]</vt:lpstr>
      <vt:lpstr>Region of uncertainty [CAL92]</vt:lpstr>
      <vt:lpstr>PowerPoint Presentation</vt:lpstr>
      <vt:lpstr>A2 Agnostic Active Learner [BBL’06]</vt:lpstr>
      <vt:lpstr>Other Interesting ALTechniques used in Practice</vt:lpstr>
      <vt:lpstr>Density-Based Sampling</vt:lpstr>
      <vt:lpstr>Uncertainty Sampling</vt:lpstr>
      <vt:lpstr>Maximal Diversity Sampling</vt:lpstr>
      <vt:lpstr>Ensemble-Based Possibilities</vt:lpstr>
      <vt:lpstr>PowerPoint Presentation</vt:lpstr>
      <vt:lpstr>PowerPoint Presentation</vt:lpstr>
      <vt:lpstr>PowerPoint Presentation</vt:lpstr>
      <vt:lpstr>A2 Agnostic Active Learner [BBL’06]</vt:lpstr>
      <vt:lpstr>Formal General Guarantees for Agnostic AL</vt:lpstr>
      <vt:lpstr>General guarantees for A2 Agnostic Active Learner </vt:lpstr>
      <vt:lpstr>Disagreement Based Active Learning</vt:lpstr>
    </vt:vector>
  </TitlesOfParts>
  <Company>Carnegie Mellon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Sponsored Search Acution Design Via Machine Learning</dc:title>
  <dc:creator>Maria-Florina Balcan</dc:creator>
  <cp:lastModifiedBy>Maria Florina Balcan</cp:lastModifiedBy>
  <cp:revision>2720</cp:revision>
  <cp:lastPrinted>2015-04-01T21:29:56Z</cp:lastPrinted>
  <dcterms:created xsi:type="dcterms:W3CDTF">2005-06-02T18:13:09Z</dcterms:created>
  <dcterms:modified xsi:type="dcterms:W3CDTF">2016-11-02T22:39:01Z</dcterms:modified>
</cp:coreProperties>
</file>