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handoutMasterIdLst>
    <p:handoutMasterId r:id="rId17"/>
  </p:handoutMasterIdLst>
  <p:sldIdLst>
    <p:sldId id="256" r:id="rId2"/>
    <p:sldId id="268" r:id="rId3"/>
    <p:sldId id="269" r:id="rId4"/>
    <p:sldId id="258" r:id="rId5"/>
    <p:sldId id="257" r:id="rId6"/>
    <p:sldId id="259" r:id="rId7"/>
    <p:sldId id="260" r:id="rId8"/>
    <p:sldId id="261" r:id="rId9"/>
    <p:sldId id="262" r:id="rId10"/>
    <p:sldId id="263" r:id="rId11"/>
    <p:sldId id="264" r:id="rId12"/>
    <p:sldId id="265" r:id="rId13"/>
    <p:sldId id="266" r:id="rId14"/>
    <p:sldId id="267"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00E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91" autoAdjust="0"/>
  </p:normalViewPr>
  <p:slideViewPr>
    <p:cSldViewPr snapToGrid="0" snapToObjects="1">
      <p:cViewPr varScale="1">
        <p:scale>
          <a:sx n="84" d="100"/>
          <a:sy n="84" d="100"/>
        </p:scale>
        <p:origin x="1430" y="115"/>
      </p:cViewPr>
      <p:guideLst>
        <p:guide orient="horz" pos="2160"/>
        <p:guide pos="2880"/>
      </p:guideLst>
    </p:cSldViewPr>
  </p:slideViewPr>
  <p:outlineViewPr>
    <p:cViewPr>
      <p:scale>
        <a:sx n="33" d="100"/>
        <a:sy n="33" d="100"/>
      </p:scale>
      <p:origin x="0" y="180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85FE80-612E-D248-B584-DA8E060B9D6E}" type="datetimeFigureOut">
              <a:rPr lang="en-US" smtClean="0"/>
              <a:t>7/16/2015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68B8669-6234-4F44-A6CB-41A2A29AB981}" type="slidenum">
              <a:rPr lang="en-US" smtClean="0"/>
              <a:t>‹#›</a:t>
            </a:fld>
            <a:endParaRPr lang="en-US"/>
          </a:p>
        </p:txBody>
      </p:sp>
    </p:spTree>
    <p:extLst>
      <p:ext uri="{BB962C8B-B14F-4D97-AF65-F5344CB8AC3E}">
        <p14:creationId xmlns:p14="http://schemas.microsoft.com/office/powerpoint/2010/main" val="40285416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16FA95-F25F-6A4E-9805-3808DEC8B84A}" type="datetimeFigureOut">
              <a:rPr lang="en-US" smtClean="0"/>
              <a:t>7/16/2015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0A8895-A308-DC44-9938-C42D876EE231}" type="slidenum">
              <a:rPr lang="en-US" smtClean="0"/>
              <a:t>‹#›</a:t>
            </a:fld>
            <a:endParaRPr lang="en-US"/>
          </a:p>
        </p:txBody>
      </p:sp>
    </p:spTree>
    <p:extLst>
      <p:ext uri="{BB962C8B-B14F-4D97-AF65-F5344CB8AC3E}">
        <p14:creationId xmlns:p14="http://schemas.microsoft.com/office/powerpoint/2010/main" val="179662431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B17526E-6A5F-4074-8C26-93B654309166}" type="slidenum">
              <a:rPr lang="en-US" smtClean="0"/>
              <a:pPr>
                <a:defRPr/>
              </a:pPr>
              <a:t>2</a:t>
            </a:fld>
            <a:endParaRPr lang="en-US"/>
          </a:p>
        </p:txBody>
      </p:sp>
    </p:spTree>
    <p:extLst>
      <p:ext uri="{BB962C8B-B14F-4D97-AF65-F5344CB8AC3E}">
        <p14:creationId xmlns:p14="http://schemas.microsoft.com/office/powerpoint/2010/main" val="4151886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B17526E-6A5F-4074-8C26-93B654309166}" type="slidenum">
              <a:rPr lang="en-US" smtClean="0"/>
              <a:pPr>
                <a:defRPr/>
              </a:pPr>
              <a:t>3</a:t>
            </a:fld>
            <a:endParaRPr lang="en-US"/>
          </a:p>
        </p:txBody>
      </p:sp>
    </p:spTree>
    <p:extLst>
      <p:ext uri="{BB962C8B-B14F-4D97-AF65-F5344CB8AC3E}">
        <p14:creationId xmlns:p14="http://schemas.microsoft.com/office/powerpoint/2010/main" val="41518868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23EE38-C8CA-0C44-947F-F569C925BA56}" type="datetime1">
              <a:rPr lang="en-US" smtClean="0"/>
              <a:t>7/16/2015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445004-F4FB-5345-992E-498B4C43F562}" type="slidenum">
              <a:rPr lang="en-US" smtClean="0"/>
              <a:t>‹#›</a:t>
            </a:fld>
            <a:endParaRPr lang="en-US"/>
          </a:p>
        </p:txBody>
      </p:sp>
    </p:spTree>
    <p:extLst>
      <p:ext uri="{BB962C8B-B14F-4D97-AF65-F5344CB8AC3E}">
        <p14:creationId xmlns:p14="http://schemas.microsoft.com/office/powerpoint/2010/main" val="2498215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24FC9C-2E47-5D47-95CF-45E1ACF1DBF5}" type="datetime1">
              <a:rPr lang="en-US" smtClean="0"/>
              <a:t>7/16/2015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445004-F4FB-5345-992E-498B4C43F562}" type="slidenum">
              <a:rPr lang="en-US" smtClean="0"/>
              <a:t>‹#›</a:t>
            </a:fld>
            <a:endParaRPr lang="en-US"/>
          </a:p>
        </p:txBody>
      </p:sp>
    </p:spTree>
    <p:extLst>
      <p:ext uri="{BB962C8B-B14F-4D97-AF65-F5344CB8AC3E}">
        <p14:creationId xmlns:p14="http://schemas.microsoft.com/office/powerpoint/2010/main" val="3377332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82B54D-F174-1149-BF06-CD7DD5AF9AA3}" type="datetime1">
              <a:rPr lang="en-US" smtClean="0"/>
              <a:t>7/16/2015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445004-F4FB-5345-992E-498B4C43F562}" type="slidenum">
              <a:rPr lang="en-US" smtClean="0"/>
              <a:t>‹#›</a:t>
            </a:fld>
            <a:endParaRPr lang="en-US"/>
          </a:p>
        </p:txBody>
      </p:sp>
    </p:spTree>
    <p:extLst>
      <p:ext uri="{BB962C8B-B14F-4D97-AF65-F5344CB8AC3E}">
        <p14:creationId xmlns:p14="http://schemas.microsoft.com/office/powerpoint/2010/main" val="3493142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99F761-062A-B94A-8542-9F565EB6F277}" type="datetime1">
              <a:rPr lang="en-US" smtClean="0"/>
              <a:t>7/16/2015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445004-F4FB-5345-992E-498B4C43F562}" type="slidenum">
              <a:rPr lang="en-US" smtClean="0"/>
              <a:t>‹#›</a:t>
            </a:fld>
            <a:endParaRPr lang="en-US"/>
          </a:p>
        </p:txBody>
      </p:sp>
    </p:spTree>
    <p:extLst>
      <p:ext uri="{BB962C8B-B14F-4D97-AF65-F5344CB8AC3E}">
        <p14:creationId xmlns:p14="http://schemas.microsoft.com/office/powerpoint/2010/main" val="1141473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13F882-12AF-7E45-A669-9397B47E14F8}" type="datetime1">
              <a:rPr lang="en-US" smtClean="0"/>
              <a:t>7/16/2015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445004-F4FB-5345-992E-498B4C43F562}" type="slidenum">
              <a:rPr lang="en-US" smtClean="0"/>
              <a:t>‹#›</a:t>
            </a:fld>
            <a:endParaRPr lang="en-US"/>
          </a:p>
        </p:txBody>
      </p:sp>
    </p:spTree>
    <p:extLst>
      <p:ext uri="{BB962C8B-B14F-4D97-AF65-F5344CB8AC3E}">
        <p14:creationId xmlns:p14="http://schemas.microsoft.com/office/powerpoint/2010/main" val="1365870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89993"/>
            <a:ext cx="4038600" cy="49361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89993"/>
            <a:ext cx="4038600" cy="49361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77FDFC-8405-6B4A-A08B-E3A56D1E6B31}" type="datetime1">
              <a:rPr lang="en-US" smtClean="0"/>
              <a:t>7/16/2015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445004-F4FB-5345-992E-498B4C43F562}" type="slidenum">
              <a:rPr lang="en-US" smtClean="0"/>
              <a:t>‹#›</a:t>
            </a:fld>
            <a:endParaRPr lang="en-US"/>
          </a:p>
        </p:txBody>
      </p:sp>
    </p:spTree>
    <p:extLst>
      <p:ext uri="{BB962C8B-B14F-4D97-AF65-F5344CB8AC3E}">
        <p14:creationId xmlns:p14="http://schemas.microsoft.com/office/powerpoint/2010/main" val="4210863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15232"/>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854994"/>
            <a:ext cx="4040188" cy="42711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215232"/>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854994"/>
            <a:ext cx="4041775" cy="42711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700A6AC-7802-B748-8BFC-963178D932F5}" type="datetime1">
              <a:rPr lang="en-US" smtClean="0"/>
              <a:t>7/16/2015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445004-F4FB-5345-992E-498B4C43F562}" type="slidenum">
              <a:rPr lang="en-US" smtClean="0"/>
              <a:t>‹#›</a:t>
            </a:fld>
            <a:endParaRPr lang="en-US"/>
          </a:p>
        </p:txBody>
      </p:sp>
    </p:spTree>
    <p:extLst>
      <p:ext uri="{BB962C8B-B14F-4D97-AF65-F5344CB8AC3E}">
        <p14:creationId xmlns:p14="http://schemas.microsoft.com/office/powerpoint/2010/main" val="1142726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7975DF-1D7E-3D46-9FBF-32626F7C8B76}" type="datetime1">
              <a:rPr lang="en-US" smtClean="0"/>
              <a:t>7/16/2015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445004-F4FB-5345-992E-498B4C43F562}" type="slidenum">
              <a:rPr lang="en-US" smtClean="0"/>
              <a:t>‹#›</a:t>
            </a:fld>
            <a:endParaRPr lang="en-US"/>
          </a:p>
        </p:txBody>
      </p:sp>
    </p:spTree>
    <p:extLst>
      <p:ext uri="{BB962C8B-B14F-4D97-AF65-F5344CB8AC3E}">
        <p14:creationId xmlns:p14="http://schemas.microsoft.com/office/powerpoint/2010/main" val="1851349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C3B7F1-0188-A940-BF5D-66E37647A655}" type="datetime1">
              <a:rPr lang="en-US" smtClean="0"/>
              <a:t>7/16/2015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445004-F4FB-5345-992E-498B4C43F562}" type="slidenum">
              <a:rPr lang="en-US" smtClean="0"/>
              <a:t>‹#›</a:t>
            </a:fld>
            <a:endParaRPr lang="en-US"/>
          </a:p>
        </p:txBody>
      </p:sp>
    </p:spTree>
    <p:extLst>
      <p:ext uri="{BB962C8B-B14F-4D97-AF65-F5344CB8AC3E}">
        <p14:creationId xmlns:p14="http://schemas.microsoft.com/office/powerpoint/2010/main" val="866351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273F8A-3757-3D4C-A426-B0CD6A2F9C46}" type="datetime1">
              <a:rPr lang="en-US" smtClean="0"/>
              <a:t>7/16/2015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445004-F4FB-5345-992E-498B4C43F562}" type="slidenum">
              <a:rPr lang="en-US" smtClean="0"/>
              <a:t>‹#›</a:t>
            </a:fld>
            <a:endParaRPr lang="en-US"/>
          </a:p>
        </p:txBody>
      </p:sp>
    </p:spTree>
    <p:extLst>
      <p:ext uri="{BB962C8B-B14F-4D97-AF65-F5344CB8AC3E}">
        <p14:creationId xmlns:p14="http://schemas.microsoft.com/office/powerpoint/2010/main" val="32751374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61F7F2-6097-5847-AD96-B9054D2B06FC}" type="datetime1">
              <a:rPr lang="en-US" smtClean="0"/>
              <a:t>7/16/2015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445004-F4FB-5345-992E-498B4C43F562}" type="slidenum">
              <a:rPr lang="en-US" smtClean="0"/>
              <a:t>‹#›</a:t>
            </a:fld>
            <a:endParaRPr lang="en-US"/>
          </a:p>
        </p:txBody>
      </p:sp>
    </p:spTree>
    <p:extLst>
      <p:ext uri="{BB962C8B-B14F-4D97-AF65-F5344CB8AC3E}">
        <p14:creationId xmlns:p14="http://schemas.microsoft.com/office/powerpoint/2010/main" val="2869871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72245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210760"/>
            <a:ext cx="8229600" cy="504482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7554B1-5E36-6045-A73E-011127FE28AE}" type="datetime1">
              <a:rPr lang="en-US" smtClean="0"/>
              <a:t>7/16/2015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445004-F4FB-5345-992E-498B4C43F562}" type="slidenum">
              <a:rPr lang="en-US" smtClean="0"/>
              <a:t>‹#›</a:t>
            </a:fld>
            <a:endParaRPr lang="en-US"/>
          </a:p>
        </p:txBody>
      </p:sp>
      <p:pic>
        <p:nvPicPr>
          <p:cNvPr id="7" name="Picture 6" descr="university.logo.small.horizontal.blue.pdf"/>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320631" y="-208633"/>
            <a:ext cx="2050143" cy="851497"/>
          </a:xfrm>
          <a:prstGeom prst="rect">
            <a:avLst/>
          </a:prstGeom>
        </p:spPr>
      </p:pic>
    </p:spTree>
    <p:extLst>
      <p:ext uri="{BB962C8B-B14F-4D97-AF65-F5344CB8AC3E}">
        <p14:creationId xmlns:p14="http://schemas.microsoft.com/office/powerpoint/2010/main" val="26426526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cs.jhu.edu/~mrg/softwar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sites.google.com/site/ermasoftwar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libdai.org" TargetMode="External"/><Relationship Id="rId2" Type="http://schemas.openxmlformats.org/officeDocument/2006/relationships/hyperlink" Target="http://factorie.cs.umass.edu/" TargetMode="External"/><Relationship Id="rId1" Type="http://schemas.openxmlformats.org/officeDocument/2006/relationships/slideLayout" Target="../slideLayouts/slideLayout2.xml"/><Relationship Id="rId6" Type="http://schemas.openxmlformats.org/officeDocument/2006/relationships/hyperlink" Target="http://research.microsoft.com/en-us/um/cambridge/projects/infernet" TargetMode="External"/><Relationship Id="rId5" Type="http://schemas.openxmlformats.org/officeDocument/2006/relationships/hyperlink" Target="http://compbio.cs.huji.ac.il/FastInf/fastInf/FastInf_Homepage.html" TargetMode="External"/><Relationship Id="rId4" Type="http://schemas.openxmlformats.org/officeDocument/2006/relationships/hyperlink" Target="http://hci.iwr.uni-heidelberg.de/opengm2/"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Section 7:</a:t>
            </a:r>
            <a:br>
              <a:rPr lang="en-US" dirty="0" smtClean="0"/>
            </a:br>
            <a:r>
              <a:rPr lang="en-US" dirty="0" smtClean="0"/>
              <a:t>Software</a:t>
            </a:r>
            <a:endParaRPr lang="en-US" dirty="0"/>
          </a:p>
        </p:txBody>
      </p:sp>
      <p:sp>
        <p:nvSpPr>
          <p:cNvPr id="3" name="Subtitle 2"/>
          <p:cNvSpPr>
            <a:spLocks noGrp="1"/>
          </p:cNvSpPr>
          <p:nvPr>
            <p:ph type="subTitle" idx="1"/>
          </p:nvPr>
        </p:nvSpPr>
        <p:spPr/>
        <p:txBody>
          <a:bodyPr/>
          <a:lstStyle/>
          <a:p>
            <a:endParaRPr lang="en-US" dirty="0"/>
          </a:p>
        </p:txBody>
      </p:sp>
      <p:sp>
        <p:nvSpPr>
          <p:cNvPr id="4" name="Slide Number Placeholder 3"/>
          <p:cNvSpPr>
            <a:spLocks noGrp="1"/>
          </p:cNvSpPr>
          <p:nvPr>
            <p:ph type="sldNum" sz="quarter" idx="12"/>
          </p:nvPr>
        </p:nvSpPr>
        <p:spPr/>
        <p:txBody>
          <a:bodyPr/>
          <a:lstStyle/>
          <a:p>
            <a:fld id="{E5445004-F4FB-5345-992E-498B4C43F562}" type="slidenum">
              <a:rPr lang="en-US" smtClean="0"/>
              <a:t>1</a:t>
            </a:fld>
            <a:endParaRPr lang="en-US"/>
          </a:p>
        </p:txBody>
      </p:sp>
    </p:spTree>
    <p:extLst>
      <p:ext uri="{BB962C8B-B14F-4D97-AF65-F5344CB8AC3E}">
        <p14:creationId xmlns:p14="http://schemas.microsoft.com/office/powerpoint/2010/main" val="41070372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
        <p:nvSpPr>
          <p:cNvPr id="3" name="Content Placeholder 2"/>
          <p:cNvSpPr>
            <a:spLocks noGrp="1"/>
          </p:cNvSpPr>
          <p:nvPr>
            <p:ph idx="1"/>
          </p:nvPr>
        </p:nvSpPr>
        <p:spPr/>
        <p:txBody>
          <a:bodyPr>
            <a:normAutofit fontScale="40000" lnSpcReduction="20000"/>
          </a:bodyPr>
          <a:lstStyle/>
          <a:p>
            <a:r>
              <a:rPr lang="en-US" dirty="0"/>
              <a:t>T. </a:t>
            </a:r>
            <a:r>
              <a:rPr lang="en-US" dirty="0" err="1"/>
              <a:t>Heskes</a:t>
            </a:r>
            <a:r>
              <a:rPr lang="en-US" dirty="0"/>
              <a:t>, “Stable fixed points of loopy belief propagation are minima of the Bethe free energy,” Advances in </a:t>
            </a:r>
            <a:r>
              <a:rPr lang="en-US" dirty="0" smtClean="0"/>
              <a:t>Neural Information Processing </a:t>
            </a:r>
            <a:r>
              <a:rPr lang="en-US" dirty="0"/>
              <a:t>S</a:t>
            </a:r>
            <a:r>
              <a:rPr lang="en-US" dirty="0" smtClean="0"/>
              <a:t>ystems</a:t>
            </a:r>
            <a:r>
              <a:rPr lang="en-US" dirty="0"/>
              <a:t>, vol. 15, pp. 359–366, 2003</a:t>
            </a:r>
            <a:r>
              <a:rPr lang="en-US" dirty="0" smtClean="0"/>
              <a:t>.</a:t>
            </a:r>
          </a:p>
          <a:p>
            <a:r>
              <a:rPr lang="en-US" dirty="0" smtClean="0"/>
              <a:t>T. </a:t>
            </a:r>
            <a:r>
              <a:rPr lang="en-US" dirty="0" err="1" smtClean="0"/>
              <a:t>Heskes</a:t>
            </a:r>
            <a:r>
              <a:rPr lang="en-US" dirty="0" smtClean="0"/>
              <a:t> and O. </a:t>
            </a:r>
            <a:r>
              <a:rPr lang="en-US" dirty="0" err="1" smtClean="0"/>
              <a:t>Zoeter</a:t>
            </a:r>
            <a:r>
              <a:rPr lang="en-US" dirty="0" smtClean="0"/>
              <a:t>, “Expectation propagation for approximate inference in dynamic Bayesian networks,” Uncertainty in Artificial Intelligence, 2002, pp. 216-233.</a:t>
            </a:r>
            <a:endParaRPr lang="en-US" dirty="0"/>
          </a:p>
          <a:p>
            <a:r>
              <a:rPr lang="en-US" dirty="0"/>
              <a:t>A. T. </a:t>
            </a:r>
            <a:r>
              <a:rPr lang="en-US" dirty="0" err="1"/>
              <a:t>Ihler</a:t>
            </a:r>
            <a:r>
              <a:rPr lang="en-US" dirty="0"/>
              <a:t>, J. W. Fisher III, A. S. </a:t>
            </a:r>
            <a:r>
              <a:rPr lang="en-US" dirty="0" err="1"/>
              <a:t>Willsky</a:t>
            </a:r>
            <a:r>
              <a:rPr lang="en-US" dirty="0"/>
              <a:t>, and D. M. </a:t>
            </a:r>
            <a:r>
              <a:rPr lang="en-US" dirty="0" err="1"/>
              <a:t>Chickering</a:t>
            </a:r>
            <a:r>
              <a:rPr lang="en-US" dirty="0"/>
              <a:t>, “Loopy belief propagation: convergence and effects of message errors.,” Journal of Machine Learning Research, vol. 6, no. 5, 2005.</a:t>
            </a:r>
          </a:p>
          <a:p>
            <a:r>
              <a:rPr lang="en-US" dirty="0"/>
              <a:t>A. T. </a:t>
            </a:r>
            <a:r>
              <a:rPr lang="en-US" dirty="0" err="1"/>
              <a:t>Ihler</a:t>
            </a:r>
            <a:r>
              <a:rPr lang="en-US" dirty="0"/>
              <a:t> and D. A. </a:t>
            </a:r>
            <a:r>
              <a:rPr lang="en-US" dirty="0" err="1" smtClean="0"/>
              <a:t>McAllester</a:t>
            </a:r>
            <a:r>
              <a:rPr lang="en-US" dirty="0"/>
              <a:t>, “Particle belief propagation,” in International Conference on Artificial Intelligence and Statistics, 2009, pp. 256–263.</a:t>
            </a:r>
          </a:p>
          <a:p>
            <a:r>
              <a:rPr lang="en-US" dirty="0"/>
              <a:t>J. </a:t>
            </a:r>
            <a:r>
              <a:rPr lang="en-US" dirty="0" err="1"/>
              <a:t>Jancsary</a:t>
            </a:r>
            <a:r>
              <a:rPr lang="en-US" dirty="0"/>
              <a:t>, J. </a:t>
            </a:r>
            <a:r>
              <a:rPr lang="en-US" dirty="0" err="1"/>
              <a:t>Matiasek</a:t>
            </a:r>
            <a:r>
              <a:rPr lang="en-US" dirty="0"/>
              <a:t>, and H. </a:t>
            </a:r>
            <a:r>
              <a:rPr lang="en-US" dirty="0" err="1"/>
              <a:t>Trost</a:t>
            </a:r>
            <a:r>
              <a:rPr lang="en-US" dirty="0"/>
              <a:t>, “Revealing the Structure of Medical Dictations with Conditional Random Fields,” presented at the Proceedings of the 2008 Conference on Empirical Methods in Natural Language Processing, 2008, pp. 1–10.</a:t>
            </a:r>
          </a:p>
          <a:p>
            <a:r>
              <a:rPr lang="en-US" dirty="0"/>
              <a:t>J. Jiang, T. Moon, H. </a:t>
            </a:r>
            <a:r>
              <a:rPr lang="en-US" dirty="0" err="1"/>
              <a:t>Daumé</a:t>
            </a:r>
            <a:r>
              <a:rPr lang="en-US" dirty="0"/>
              <a:t> III, and J. Eisner, “Prioritized Asynchronous Belief Propagation,” in ICML Workshop on </a:t>
            </a:r>
            <a:r>
              <a:rPr lang="en-US" dirty="0" err="1"/>
              <a:t>Inferning</a:t>
            </a:r>
            <a:r>
              <a:rPr lang="en-US" dirty="0"/>
              <a:t>, 2013.</a:t>
            </a:r>
          </a:p>
          <a:p>
            <a:r>
              <a:rPr lang="en-US" dirty="0"/>
              <a:t>A. </a:t>
            </a:r>
            <a:r>
              <a:rPr lang="en-US" dirty="0" err="1"/>
              <a:t>Kazantseva</a:t>
            </a:r>
            <a:r>
              <a:rPr lang="en-US" dirty="0"/>
              <a:t> and S. </a:t>
            </a:r>
            <a:r>
              <a:rPr lang="en-US" dirty="0" err="1"/>
              <a:t>Szpakowicz</a:t>
            </a:r>
            <a:r>
              <a:rPr lang="en-US" dirty="0"/>
              <a:t>, “Linear Text Segmentation Using Affinity Propagation,” presented at the Proceedings of the 2011 Conference on Empirical Methods in Natural Language Processing, 2011, pp. 284–293.</a:t>
            </a:r>
          </a:p>
          <a:p>
            <a:r>
              <a:rPr lang="en-US" dirty="0"/>
              <a:t>T. Koo and M. Collins, “Hidden-Variable Models for Discriminative </a:t>
            </a:r>
            <a:r>
              <a:rPr lang="en-US" dirty="0" err="1"/>
              <a:t>Reranking</a:t>
            </a:r>
            <a:r>
              <a:rPr lang="en-US" dirty="0"/>
              <a:t>,” presented at the Proceedings of Human Language Technology Conference and Conference on Empirical Methods in Natural Language Processing, 2005, pp. 507–514.</a:t>
            </a:r>
          </a:p>
          <a:p>
            <a:r>
              <a:rPr lang="en-US" dirty="0"/>
              <a:t>A. </a:t>
            </a:r>
            <a:r>
              <a:rPr lang="en-US" dirty="0" err="1"/>
              <a:t>Kulesza</a:t>
            </a:r>
            <a:r>
              <a:rPr lang="en-US" dirty="0"/>
              <a:t> and F. Pereira, “Structured Learning with Approximate Inference.,” in NIPS, 2007, vol. 20, pp. 785–792.</a:t>
            </a:r>
          </a:p>
          <a:p>
            <a:r>
              <a:rPr lang="en-US" dirty="0"/>
              <a:t>J. Lee, J. </a:t>
            </a:r>
            <a:r>
              <a:rPr lang="en-US" dirty="0" err="1"/>
              <a:t>Naradowsky</a:t>
            </a:r>
            <a:r>
              <a:rPr lang="en-US" dirty="0"/>
              <a:t>, and D. A. Smith, “A Discriminative Model for Joint Morphological Disambiguation and Dependency Parsing,” in Proceedings of the 49th Annual Meeting of the Association for Computational Linguistics: Human Language Technologies, Portland, Oregon, USA, 2011, pp. 885–894.</a:t>
            </a:r>
          </a:p>
          <a:p>
            <a:r>
              <a:rPr lang="en-US" dirty="0"/>
              <a:t>S. Lee, “Structured Discriminative Model For Dialog State Tracking,” presented at the Proceedings of the SIGDIAL 2013 Conference, 2013, pp. 442–451.</a:t>
            </a:r>
          </a:p>
          <a:p>
            <a:endParaRPr lang="en-US" dirty="0"/>
          </a:p>
        </p:txBody>
      </p:sp>
      <p:sp>
        <p:nvSpPr>
          <p:cNvPr id="4" name="Slide Number Placeholder 3"/>
          <p:cNvSpPr>
            <a:spLocks noGrp="1"/>
          </p:cNvSpPr>
          <p:nvPr>
            <p:ph type="sldNum" sz="quarter" idx="12"/>
          </p:nvPr>
        </p:nvSpPr>
        <p:spPr/>
        <p:txBody>
          <a:bodyPr/>
          <a:lstStyle/>
          <a:p>
            <a:fld id="{E5445004-F4FB-5345-992E-498B4C43F562}" type="slidenum">
              <a:rPr lang="en-US" smtClean="0"/>
              <a:t>10</a:t>
            </a:fld>
            <a:endParaRPr lang="en-US"/>
          </a:p>
        </p:txBody>
      </p:sp>
    </p:spTree>
    <p:extLst>
      <p:ext uri="{BB962C8B-B14F-4D97-AF65-F5344CB8AC3E}">
        <p14:creationId xmlns:p14="http://schemas.microsoft.com/office/powerpoint/2010/main" val="1621587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
        <p:nvSpPr>
          <p:cNvPr id="3" name="Content Placeholder 2"/>
          <p:cNvSpPr>
            <a:spLocks noGrp="1"/>
          </p:cNvSpPr>
          <p:nvPr>
            <p:ph idx="1"/>
          </p:nvPr>
        </p:nvSpPr>
        <p:spPr/>
        <p:txBody>
          <a:bodyPr>
            <a:normAutofit fontScale="40000" lnSpcReduction="20000"/>
          </a:bodyPr>
          <a:lstStyle/>
          <a:p>
            <a:r>
              <a:rPr lang="en-US" dirty="0"/>
              <a:t>X. Liu, M. Zhou, X. Zhou, Z. Fu, and F. Wei, “Joint Inference of Named Entity Recognition and Normalization for Tweets,” presented at the Proceedings of the 50th Annual Meeting of the Association for Computational Linguistics (Volume 1: Long Papers), 2012, pp. 526–535.</a:t>
            </a:r>
          </a:p>
          <a:p>
            <a:r>
              <a:rPr lang="en-US" dirty="0"/>
              <a:t>D. J. C. MacKay, J. S. </a:t>
            </a:r>
            <a:r>
              <a:rPr lang="en-US" dirty="0" err="1"/>
              <a:t>Yedidia</a:t>
            </a:r>
            <a:r>
              <a:rPr lang="en-US" dirty="0"/>
              <a:t>, W. T. Freeman, and Y. Weiss, “A Conversation about the Bethe Free Energy and Sum-Product,” MERL, TR2001-18, 2001.</a:t>
            </a:r>
          </a:p>
          <a:p>
            <a:r>
              <a:rPr lang="en-US" dirty="0"/>
              <a:t>A. Martins, N. Smith, E. Xing, P. </a:t>
            </a:r>
            <a:r>
              <a:rPr lang="en-US" dirty="0" err="1"/>
              <a:t>Aguiar</a:t>
            </a:r>
            <a:r>
              <a:rPr lang="en-US" dirty="0"/>
              <a:t>, and M. </a:t>
            </a:r>
            <a:r>
              <a:rPr lang="en-US" dirty="0" err="1"/>
              <a:t>Figueiredo</a:t>
            </a:r>
            <a:r>
              <a:rPr lang="en-US" dirty="0"/>
              <a:t>, “Turbo Parsers: Dependency Parsing by Approximate </a:t>
            </a:r>
            <a:r>
              <a:rPr lang="en-US" dirty="0" err="1"/>
              <a:t>Variational</a:t>
            </a:r>
            <a:r>
              <a:rPr lang="en-US" dirty="0"/>
              <a:t> Inference,” presented at the Proceedings of the 2010 Conference on Empirical Methods in Natural Language Processing, 2010, pp. 34–44.</a:t>
            </a:r>
          </a:p>
          <a:p>
            <a:r>
              <a:rPr lang="en-US" dirty="0"/>
              <a:t>D. </a:t>
            </a:r>
            <a:r>
              <a:rPr lang="en-US" dirty="0" err="1"/>
              <a:t>McAllester</a:t>
            </a:r>
            <a:r>
              <a:rPr lang="en-US" dirty="0"/>
              <a:t>, M. Collins, and F. Pereira, “Case-Factor Diagrams for Structured Probabilistic Modeling,” in In Proceedings of the Twentieth Conference on Uncertainty in Artificial Intelligence (UAI’04), 2004.</a:t>
            </a:r>
          </a:p>
          <a:p>
            <a:r>
              <a:rPr lang="en-US" dirty="0"/>
              <a:t>T. </a:t>
            </a:r>
            <a:r>
              <a:rPr lang="en-US" dirty="0" err="1"/>
              <a:t>Minka</a:t>
            </a:r>
            <a:r>
              <a:rPr lang="en-US" dirty="0"/>
              <a:t>, “Divergence measures and message passing,” Technical report, Microsoft Research, 2005</a:t>
            </a:r>
            <a:r>
              <a:rPr lang="en-US" dirty="0" smtClean="0"/>
              <a:t>.</a:t>
            </a:r>
          </a:p>
          <a:p>
            <a:r>
              <a:rPr lang="en-US" dirty="0"/>
              <a:t>T. P. </a:t>
            </a:r>
            <a:r>
              <a:rPr lang="en-US" dirty="0" err="1"/>
              <a:t>Minka</a:t>
            </a:r>
            <a:r>
              <a:rPr lang="en-US" dirty="0"/>
              <a:t>, “Expectation propagation for approximate Bayesian inference,” in Uncertainty in Artificial Intelligence, 2001, vol. 17, pp. 362–369</a:t>
            </a:r>
            <a:r>
              <a:rPr lang="en-US" dirty="0" smtClean="0"/>
              <a:t>.</a:t>
            </a:r>
            <a:endParaRPr lang="en-US" dirty="0"/>
          </a:p>
          <a:p>
            <a:r>
              <a:rPr lang="en-US" dirty="0"/>
              <a:t>M. Mitchell, J. Aguilar, T. Wilson, and B. Van </a:t>
            </a:r>
            <a:r>
              <a:rPr lang="en-US" dirty="0" err="1"/>
              <a:t>Durme</a:t>
            </a:r>
            <a:r>
              <a:rPr lang="en-US" dirty="0"/>
              <a:t>, “Open Domain Targeted Sentiment,” presented at the Proceedings of the 2013 Conference on Empirical Methods in Natural Language Processing, 2013, pp. 1643–1654</a:t>
            </a:r>
            <a:r>
              <a:rPr lang="en-US" dirty="0" smtClean="0"/>
              <a:t>.</a:t>
            </a:r>
          </a:p>
          <a:p>
            <a:r>
              <a:rPr lang="en-US" smtClean="0"/>
              <a:t>K</a:t>
            </a:r>
            <a:r>
              <a:rPr lang="en-US" dirty="0"/>
              <a:t>. P. Murphy, Y. Weiss, and M. I. Jordan, “Loopy belief propagation for approximate inference: An empirical study,” in </a:t>
            </a:r>
            <a:r>
              <a:rPr lang="en-US" i="1" dirty="0"/>
              <a:t>Proceedings of the Fifteenth conference on Uncertainty in artificial intelligence</a:t>
            </a:r>
            <a:r>
              <a:rPr lang="en-US" dirty="0"/>
              <a:t>, 1999, pp. 467–475</a:t>
            </a:r>
            <a:r>
              <a:rPr lang="en-US" dirty="0" smtClean="0"/>
              <a:t>.</a:t>
            </a:r>
            <a:endParaRPr lang="en-US" dirty="0"/>
          </a:p>
          <a:p>
            <a:r>
              <a:rPr lang="en-US" dirty="0"/>
              <a:t>T. Nakagawa, K. Inui, and S. </a:t>
            </a:r>
            <a:r>
              <a:rPr lang="en-US" dirty="0" err="1"/>
              <a:t>Kurohashi</a:t>
            </a:r>
            <a:r>
              <a:rPr lang="en-US" dirty="0"/>
              <a:t>, “Dependency Tree-based Sentiment Classification using CRFs with Hidden Variables,” presented at the Human Language Technologies: The 2010 Annual Conference of the North American Chapter of the Association for Computational Linguistics, 2010, pp. 786–794.</a:t>
            </a:r>
          </a:p>
          <a:p>
            <a:r>
              <a:rPr lang="en-US" dirty="0"/>
              <a:t>J. </a:t>
            </a:r>
            <a:r>
              <a:rPr lang="en-US" dirty="0" err="1"/>
              <a:t>Naradowsky</a:t>
            </a:r>
            <a:r>
              <a:rPr lang="en-US" dirty="0"/>
              <a:t>, S. Riedel, and D. Smith, “Improving NLP through Marginalization of Hidden Syntactic Structure,” in Proceedings of the 2012 Joint Conference on Empirical Methods in Natural Language Processing and Computational Natural Language Learning, 2012, pp. 810–820.</a:t>
            </a:r>
          </a:p>
          <a:p>
            <a:r>
              <a:rPr lang="en-US" dirty="0"/>
              <a:t>J. </a:t>
            </a:r>
            <a:r>
              <a:rPr lang="en-US" dirty="0" err="1"/>
              <a:t>Naradowsky</a:t>
            </a:r>
            <a:r>
              <a:rPr lang="en-US" dirty="0"/>
              <a:t>, T. Vieira, and D. A. Smith, Grammarless Parsing for Joint Inference. Mumbai, India, 2012.</a:t>
            </a:r>
          </a:p>
          <a:p>
            <a:r>
              <a:rPr lang="en-US" dirty="0"/>
              <a:t>J. </a:t>
            </a:r>
            <a:r>
              <a:rPr lang="en-US" dirty="0" err="1"/>
              <a:t>Niehues</a:t>
            </a:r>
            <a:r>
              <a:rPr lang="en-US" dirty="0"/>
              <a:t> and S. Vogel, “Discriminative Word Alignment via Alignment Matrix Modeling,” presented at the Proceedings of the Third Workshop on Statistical Machine Translation, 2008, pp. 18–25.</a:t>
            </a:r>
          </a:p>
          <a:p>
            <a:endParaRPr lang="en-US" dirty="0"/>
          </a:p>
        </p:txBody>
      </p:sp>
      <p:sp>
        <p:nvSpPr>
          <p:cNvPr id="4" name="Slide Number Placeholder 3"/>
          <p:cNvSpPr>
            <a:spLocks noGrp="1"/>
          </p:cNvSpPr>
          <p:nvPr>
            <p:ph type="sldNum" sz="quarter" idx="12"/>
          </p:nvPr>
        </p:nvSpPr>
        <p:spPr/>
        <p:txBody>
          <a:bodyPr/>
          <a:lstStyle/>
          <a:p>
            <a:fld id="{E5445004-F4FB-5345-992E-498B4C43F562}" type="slidenum">
              <a:rPr lang="en-US" smtClean="0"/>
              <a:t>11</a:t>
            </a:fld>
            <a:endParaRPr lang="en-US"/>
          </a:p>
        </p:txBody>
      </p:sp>
    </p:spTree>
    <p:extLst>
      <p:ext uri="{BB962C8B-B14F-4D97-AF65-F5344CB8AC3E}">
        <p14:creationId xmlns:p14="http://schemas.microsoft.com/office/powerpoint/2010/main" val="41249349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
        <p:nvSpPr>
          <p:cNvPr id="3" name="Content Placeholder 2"/>
          <p:cNvSpPr>
            <a:spLocks noGrp="1"/>
          </p:cNvSpPr>
          <p:nvPr>
            <p:ph idx="1"/>
          </p:nvPr>
        </p:nvSpPr>
        <p:spPr/>
        <p:txBody>
          <a:bodyPr>
            <a:normAutofit fontScale="40000" lnSpcReduction="20000"/>
          </a:bodyPr>
          <a:lstStyle/>
          <a:p>
            <a:r>
              <a:rPr lang="en-US" dirty="0"/>
              <a:t>J. Pearl, Probabilistic reasoning in intelligent systems: networks of plausible inference. Morgan Kaufmann, 1988.</a:t>
            </a:r>
          </a:p>
          <a:p>
            <a:r>
              <a:rPr lang="en-US" dirty="0"/>
              <a:t>X. </a:t>
            </a:r>
            <a:r>
              <a:rPr lang="en-US" dirty="0" err="1"/>
              <a:t>Pitkow</a:t>
            </a:r>
            <a:r>
              <a:rPr lang="en-US" dirty="0"/>
              <a:t>, Y. </a:t>
            </a:r>
            <a:r>
              <a:rPr lang="en-US" dirty="0" err="1"/>
              <a:t>Ahmadian</a:t>
            </a:r>
            <a:r>
              <a:rPr lang="en-US" dirty="0"/>
              <a:t>, and K. D. Miller, “Learning unbelievable probabilities,” in Advances in Neural Information Processing Systems 24, J. </a:t>
            </a:r>
            <a:r>
              <a:rPr lang="en-US" dirty="0" err="1"/>
              <a:t>Shawe</a:t>
            </a:r>
            <a:r>
              <a:rPr lang="en-US" dirty="0"/>
              <a:t>-Taylor, R. S. </a:t>
            </a:r>
            <a:r>
              <a:rPr lang="en-US" dirty="0" err="1"/>
              <a:t>Zemel</a:t>
            </a:r>
            <a:r>
              <a:rPr lang="en-US" dirty="0"/>
              <a:t>, P. L. Bartlett, F. Pereira, and K. Q. Weinberger, Eds. Curran Associates, Inc., 2011, pp. 738–746.</a:t>
            </a:r>
          </a:p>
          <a:p>
            <a:r>
              <a:rPr lang="en-US" dirty="0"/>
              <a:t>V. </a:t>
            </a:r>
            <a:r>
              <a:rPr lang="en-US" dirty="0" err="1"/>
              <a:t>Qazvinian</a:t>
            </a:r>
            <a:r>
              <a:rPr lang="en-US" dirty="0"/>
              <a:t> and D. R. </a:t>
            </a:r>
            <a:r>
              <a:rPr lang="en-US" dirty="0" err="1"/>
              <a:t>Radev</a:t>
            </a:r>
            <a:r>
              <a:rPr lang="en-US" dirty="0"/>
              <a:t>, “Identifying Non-Explicit Citing Sentences for Citation-Based Summarization.,” presented at the Proceedings of the 48th Annual Meeting of the Association for Computational Linguistics, 2010, pp. 555–564.</a:t>
            </a:r>
          </a:p>
          <a:p>
            <a:r>
              <a:rPr lang="en-US" dirty="0"/>
              <a:t>H. </a:t>
            </a:r>
            <a:r>
              <a:rPr lang="en-US" dirty="0" err="1"/>
              <a:t>Ren</a:t>
            </a:r>
            <a:r>
              <a:rPr lang="en-US" dirty="0"/>
              <a:t>, W. </a:t>
            </a:r>
            <a:r>
              <a:rPr lang="en-US" dirty="0" err="1"/>
              <a:t>Xu</a:t>
            </a:r>
            <a:r>
              <a:rPr lang="en-US" dirty="0"/>
              <a:t>, Y. Zhang, and Y. Yan, “Dialog State Tracking using Conditional Random Fields,” presented at the Proceedings of the SIGDIAL 2013 Conference, 2013, pp. 457–461.</a:t>
            </a:r>
          </a:p>
          <a:p>
            <a:r>
              <a:rPr lang="en-US" dirty="0"/>
              <a:t>D. Roth and W. </a:t>
            </a:r>
            <a:r>
              <a:rPr lang="en-US" dirty="0" err="1"/>
              <a:t>Yih</a:t>
            </a:r>
            <a:r>
              <a:rPr lang="en-US" dirty="0"/>
              <a:t>, “Probabilistic Reasoning for Entity &amp; Relation Recognition,” presented at the COLING 2002: The 19th International Conference on Computational Linguistics, 2002.</a:t>
            </a:r>
          </a:p>
          <a:p>
            <a:r>
              <a:rPr lang="en-US" dirty="0"/>
              <a:t>A. Rudnick, C. Liu, and M. Gasser, “HLTDI: CL-WSD Using Markov Random Fields for SemEval-2013 Task 10,” presented at the Second Joint Conference on Lexical and Computational Semantics (*SEM), Volume 2: Proceedings of the Seventh International Workshop on Semantic Evaluation (</a:t>
            </a:r>
            <a:r>
              <a:rPr lang="en-US" dirty="0" err="1"/>
              <a:t>SemEval</a:t>
            </a:r>
            <a:r>
              <a:rPr lang="en-US" dirty="0"/>
              <a:t> 2013), 2013, pp. 171–177.</a:t>
            </a:r>
          </a:p>
          <a:p>
            <a:r>
              <a:rPr lang="en-US" dirty="0"/>
              <a:t>T. Sato, “Inside-Outside Probability Computation for Belief Propagation.,” in IJCAI, 2007, pp. 2605–2610.</a:t>
            </a:r>
          </a:p>
          <a:p>
            <a:r>
              <a:rPr lang="en-US" dirty="0"/>
              <a:t>D. A. Smith and J. Eisner, “Dependency Parsing by Belief Propagation,” in Proceedings of the Conference on Empirical Methods in Natural Language Processing (EMNLP), Honolulu, 2008, pp. 145–156.</a:t>
            </a:r>
          </a:p>
          <a:p>
            <a:r>
              <a:rPr lang="en-US" dirty="0"/>
              <a:t>V. </a:t>
            </a:r>
            <a:r>
              <a:rPr lang="en-US" dirty="0" err="1"/>
              <a:t>Stoyanov</a:t>
            </a:r>
            <a:r>
              <a:rPr lang="en-US" dirty="0"/>
              <a:t> and J. Eisner, “Fast and Accurate Prediction via Evidence-Specific MRF Structure,” in ICML Workshop on </a:t>
            </a:r>
            <a:r>
              <a:rPr lang="en-US" dirty="0" err="1"/>
              <a:t>Inferning</a:t>
            </a:r>
            <a:r>
              <a:rPr lang="en-US" dirty="0"/>
              <a:t>: Interactions between Inference and Learning, Edinburgh, 2012.</a:t>
            </a:r>
          </a:p>
          <a:p>
            <a:r>
              <a:rPr lang="en-US" dirty="0"/>
              <a:t>V. </a:t>
            </a:r>
            <a:r>
              <a:rPr lang="en-US" dirty="0" err="1"/>
              <a:t>Stoyanov</a:t>
            </a:r>
            <a:r>
              <a:rPr lang="en-US" dirty="0"/>
              <a:t> and J. Eisner, “Minimum-Risk Training of Approximate CRF-Based NLP Systems,” in Proceedings of NAACL-HLT, 2012, pp. 120–130.</a:t>
            </a:r>
          </a:p>
          <a:p>
            <a:endParaRPr lang="en-US" dirty="0"/>
          </a:p>
        </p:txBody>
      </p:sp>
      <p:sp>
        <p:nvSpPr>
          <p:cNvPr id="4" name="Slide Number Placeholder 3"/>
          <p:cNvSpPr>
            <a:spLocks noGrp="1"/>
          </p:cNvSpPr>
          <p:nvPr>
            <p:ph type="sldNum" sz="quarter" idx="12"/>
          </p:nvPr>
        </p:nvSpPr>
        <p:spPr/>
        <p:txBody>
          <a:bodyPr/>
          <a:lstStyle/>
          <a:p>
            <a:fld id="{E5445004-F4FB-5345-992E-498B4C43F562}" type="slidenum">
              <a:rPr lang="en-US" smtClean="0"/>
              <a:t>12</a:t>
            </a:fld>
            <a:endParaRPr lang="en-US"/>
          </a:p>
        </p:txBody>
      </p:sp>
    </p:spTree>
    <p:extLst>
      <p:ext uri="{BB962C8B-B14F-4D97-AF65-F5344CB8AC3E}">
        <p14:creationId xmlns:p14="http://schemas.microsoft.com/office/powerpoint/2010/main" val="23901062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
        <p:nvSpPr>
          <p:cNvPr id="3" name="Content Placeholder 2"/>
          <p:cNvSpPr>
            <a:spLocks noGrp="1"/>
          </p:cNvSpPr>
          <p:nvPr>
            <p:ph idx="1"/>
          </p:nvPr>
        </p:nvSpPr>
        <p:spPr/>
        <p:txBody>
          <a:bodyPr>
            <a:normAutofit fontScale="40000" lnSpcReduction="20000"/>
          </a:bodyPr>
          <a:lstStyle/>
          <a:p>
            <a:r>
              <a:rPr lang="en-US" dirty="0"/>
              <a:t>V. </a:t>
            </a:r>
            <a:r>
              <a:rPr lang="en-US" dirty="0" err="1"/>
              <a:t>Stoyanov</a:t>
            </a:r>
            <a:r>
              <a:rPr lang="en-US" dirty="0"/>
              <a:t>, A. </a:t>
            </a:r>
            <a:r>
              <a:rPr lang="en-US" dirty="0" err="1"/>
              <a:t>Ropson</a:t>
            </a:r>
            <a:r>
              <a:rPr lang="en-US" dirty="0"/>
              <a:t>, and J. Eisner, “Empirical Risk Minimization of Graphical Model Parameters Given Approximate Inference, Decoding, and Model Structure,” in Proceedings of the 14th International Conference on Artificial Intelligence and Statistics (AISTATS), Fort Lauderdale, 2011, vol. 15, pp. 725–733.</a:t>
            </a:r>
          </a:p>
          <a:p>
            <a:r>
              <a:rPr lang="en-US" dirty="0"/>
              <a:t>E. B. </a:t>
            </a:r>
            <a:r>
              <a:rPr lang="en-US" dirty="0" err="1"/>
              <a:t>Sudderth</a:t>
            </a:r>
            <a:r>
              <a:rPr lang="en-US" dirty="0"/>
              <a:t>, A. T. </a:t>
            </a:r>
            <a:r>
              <a:rPr lang="en-US" dirty="0" err="1"/>
              <a:t>Ihler</a:t>
            </a:r>
            <a:r>
              <a:rPr lang="en-US" dirty="0"/>
              <a:t>, W. T. Freeman, and A. S. </a:t>
            </a:r>
            <a:r>
              <a:rPr lang="en-US" dirty="0" err="1"/>
              <a:t>Willsky</a:t>
            </a:r>
            <a:r>
              <a:rPr lang="en-US" dirty="0"/>
              <a:t>, “Nonparametric belief propagation,” MIT, Technical Report 2551, 2002.</a:t>
            </a:r>
          </a:p>
          <a:p>
            <a:r>
              <a:rPr lang="en-US" dirty="0"/>
              <a:t>E. B. </a:t>
            </a:r>
            <a:r>
              <a:rPr lang="en-US" dirty="0" err="1"/>
              <a:t>Sudderth</a:t>
            </a:r>
            <a:r>
              <a:rPr lang="en-US" dirty="0"/>
              <a:t>, A. T. </a:t>
            </a:r>
            <a:r>
              <a:rPr lang="en-US" dirty="0" err="1"/>
              <a:t>Ihler</a:t>
            </a:r>
            <a:r>
              <a:rPr lang="en-US" dirty="0"/>
              <a:t>, W. T. Freeman, and A. S. </a:t>
            </a:r>
            <a:r>
              <a:rPr lang="en-US" dirty="0" err="1"/>
              <a:t>Willsky</a:t>
            </a:r>
            <a:r>
              <a:rPr lang="en-US" dirty="0"/>
              <a:t>, “Nonparametric belief propagation,” in In Proceedings of CVPR, 2003.</a:t>
            </a:r>
          </a:p>
          <a:p>
            <a:r>
              <a:rPr lang="en-US" dirty="0"/>
              <a:t>E. B. </a:t>
            </a:r>
            <a:r>
              <a:rPr lang="en-US" dirty="0" err="1"/>
              <a:t>Sudderth</a:t>
            </a:r>
            <a:r>
              <a:rPr lang="en-US" dirty="0"/>
              <a:t>, A. T. </a:t>
            </a:r>
            <a:r>
              <a:rPr lang="en-US" dirty="0" err="1"/>
              <a:t>Ihler</a:t>
            </a:r>
            <a:r>
              <a:rPr lang="en-US" dirty="0"/>
              <a:t>, M. </a:t>
            </a:r>
            <a:r>
              <a:rPr lang="en-US" dirty="0" err="1"/>
              <a:t>Isard</a:t>
            </a:r>
            <a:r>
              <a:rPr lang="en-US" dirty="0"/>
              <a:t>, W. T. Freeman, and A. S. </a:t>
            </a:r>
            <a:r>
              <a:rPr lang="en-US" dirty="0" err="1"/>
              <a:t>Willsky</a:t>
            </a:r>
            <a:r>
              <a:rPr lang="en-US" dirty="0"/>
              <a:t>, “Nonparametric belief propagation,” Communications of the ACM, vol. 53, no. 10, pp. 95–103, 2010.</a:t>
            </a:r>
          </a:p>
          <a:p>
            <a:r>
              <a:rPr lang="en-US" dirty="0"/>
              <a:t>C. Sutton and A. McCallum, “Collective Segmentation and Labeling of Distant Entities in Information Extraction,” in ICML Workshop on Statistical Relational Learning and Its Connections to Other Fields, 2004.</a:t>
            </a:r>
          </a:p>
          <a:p>
            <a:r>
              <a:rPr lang="en-US" dirty="0"/>
              <a:t>C. Sutton and A. McCallum, “Piecewise Training of Undirected Models,” in Conference on Uncertainty in Artificial Intelligence (UAI), 2005.</a:t>
            </a:r>
          </a:p>
          <a:p>
            <a:r>
              <a:rPr lang="en-US" dirty="0"/>
              <a:t>C. Sutton and A. McCallum, “Improved dynamic schedules for belief propagation,” UAI, 2007.</a:t>
            </a:r>
          </a:p>
          <a:p>
            <a:r>
              <a:rPr lang="en-US" dirty="0"/>
              <a:t>M. J. Wainwright, T. </a:t>
            </a:r>
            <a:r>
              <a:rPr lang="en-US" dirty="0" err="1"/>
              <a:t>Jaakkola</a:t>
            </a:r>
            <a:r>
              <a:rPr lang="en-US" dirty="0"/>
              <a:t>, and A. S. </a:t>
            </a:r>
            <a:r>
              <a:rPr lang="en-US" dirty="0" err="1"/>
              <a:t>Willsky</a:t>
            </a:r>
            <a:r>
              <a:rPr lang="en-US" dirty="0"/>
              <a:t>, “Tree-based </a:t>
            </a:r>
            <a:r>
              <a:rPr lang="en-US" dirty="0" err="1"/>
              <a:t>reparameterization</a:t>
            </a:r>
            <a:r>
              <a:rPr lang="en-US" dirty="0"/>
              <a:t> for approximate inference on loopy graphs.,” in NIPS, 2001, pp. 1001–1008.</a:t>
            </a:r>
          </a:p>
          <a:p>
            <a:r>
              <a:rPr lang="en-US" dirty="0"/>
              <a:t>Z. Wang, S. Li, F. Kong, and G. Zhou, “Collective Personal Profile Summarization with Social Networks,” presented at the Proceedings of the 2013 Conference on Empirical Methods in Natural Language Processing, 2013, pp. 715–725.</a:t>
            </a:r>
          </a:p>
          <a:p>
            <a:r>
              <a:rPr lang="en-US" dirty="0"/>
              <a:t>Y. Watanabe, M. </a:t>
            </a:r>
            <a:r>
              <a:rPr lang="en-US" dirty="0" err="1"/>
              <a:t>Asahara</a:t>
            </a:r>
            <a:r>
              <a:rPr lang="en-US" dirty="0"/>
              <a:t>, and Y. Matsumoto, “A Graph-Based Approach to Named Entity Categorization in Wikipedia Using Conditional Random Fields,” presented at the Proceedings of the 2007 Joint Conference on Empirical Methods in Natural Language Processing and Computational Natural Language Learning (EMNLP-</a:t>
            </a:r>
            <a:r>
              <a:rPr lang="en-US" dirty="0" err="1"/>
              <a:t>CoNLL</a:t>
            </a:r>
            <a:r>
              <a:rPr lang="en-US" dirty="0"/>
              <a:t>), 2007, pp. 649–657.</a:t>
            </a:r>
          </a:p>
          <a:p>
            <a:endParaRPr lang="en-US" dirty="0"/>
          </a:p>
        </p:txBody>
      </p:sp>
      <p:sp>
        <p:nvSpPr>
          <p:cNvPr id="4" name="Slide Number Placeholder 3"/>
          <p:cNvSpPr>
            <a:spLocks noGrp="1"/>
          </p:cNvSpPr>
          <p:nvPr>
            <p:ph type="sldNum" sz="quarter" idx="12"/>
          </p:nvPr>
        </p:nvSpPr>
        <p:spPr/>
        <p:txBody>
          <a:bodyPr/>
          <a:lstStyle/>
          <a:p>
            <a:fld id="{E5445004-F4FB-5345-992E-498B4C43F562}" type="slidenum">
              <a:rPr lang="en-US" smtClean="0"/>
              <a:t>13</a:t>
            </a:fld>
            <a:endParaRPr lang="en-US"/>
          </a:p>
        </p:txBody>
      </p:sp>
    </p:spTree>
    <p:extLst>
      <p:ext uri="{BB962C8B-B14F-4D97-AF65-F5344CB8AC3E}">
        <p14:creationId xmlns:p14="http://schemas.microsoft.com/office/powerpoint/2010/main" val="32317289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
        <p:nvSpPr>
          <p:cNvPr id="3" name="Content Placeholder 2"/>
          <p:cNvSpPr>
            <a:spLocks noGrp="1"/>
          </p:cNvSpPr>
          <p:nvPr>
            <p:ph idx="1"/>
          </p:nvPr>
        </p:nvSpPr>
        <p:spPr/>
        <p:txBody>
          <a:bodyPr>
            <a:normAutofit/>
          </a:bodyPr>
          <a:lstStyle/>
          <a:p>
            <a:r>
              <a:rPr lang="en-US" sz="1300" dirty="0"/>
              <a:t>Y. Weiss and W. T. Freeman, “On the optimality of solutions of the max-product belief-propagation algorithm in arbitrary graphs,” Information Theory, IEEE Transactions on, vol. 47, no. 2, pp. 736–744, 2001.</a:t>
            </a:r>
          </a:p>
          <a:p>
            <a:r>
              <a:rPr lang="en-US" sz="1300" dirty="0"/>
              <a:t>J. S. </a:t>
            </a:r>
            <a:r>
              <a:rPr lang="en-US" sz="1300" dirty="0" err="1"/>
              <a:t>Yedidia</a:t>
            </a:r>
            <a:r>
              <a:rPr lang="en-US" sz="1300" dirty="0"/>
              <a:t>, W. T. Freeman, and Y. Weiss, “Bethe free energy, Kikuchi approximations, and belief propagation algorithms,” MERL, TR2001-16, 2001.</a:t>
            </a:r>
          </a:p>
          <a:p>
            <a:r>
              <a:rPr lang="en-US" sz="1300" dirty="0"/>
              <a:t>J. S. </a:t>
            </a:r>
            <a:r>
              <a:rPr lang="en-US" sz="1300" dirty="0" err="1"/>
              <a:t>Yedidia</a:t>
            </a:r>
            <a:r>
              <a:rPr lang="en-US" sz="1300" dirty="0"/>
              <a:t>, W. T. Freeman, and Y. Weiss, “Constructing free-energy approximations and generalized belief propagation algorithms,” IEEE Transactions on Information Theory, vol. 51, no. 7, pp. 2282–2312, Jul. 2005.</a:t>
            </a:r>
          </a:p>
          <a:p>
            <a:r>
              <a:rPr lang="en-US" sz="1300" dirty="0"/>
              <a:t>J. S. </a:t>
            </a:r>
            <a:r>
              <a:rPr lang="en-US" sz="1300" dirty="0" err="1"/>
              <a:t>Yedidia</a:t>
            </a:r>
            <a:r>
              <a:rPr lang="en-US" sz="1300" dirty="0"/>
              <a:t>, W. T. Freeman, and Y. Weiss, “Generalized belief propagation,” in NIPS, 2000, vol. 13, pp. 689–695.</a:t>
            </a:r>
          </a:p>
          <a:p>
            <a:r>
              <a:rPr lang="en-US" sz="1300" dirty="0"/>
              <a:t>J. S. </a:t>
            </a:r>
            <a:r>
              <a:rPr lang="en-US" sz="1300" dirty="0" err="1"/>
              <a:t>Yedidia</a:t>
            </a:r>
            <a:r>
              <a:rPr lang="en-US" sz="1300" dirty="0"/>
              <a:t>, W. T. Freeman, and Y. Weiss, “Understanding belief propagation and its generalizations,” Exploring artificial intelligence in the new millennium, vol. 8, pp. 236–239, 2003.</a:t>
            </a:r>
          </a:p>
          <a:p>
            <a:r>
              <a:rPr lang="en-US" sz="1300" dirty="0"/>
              <a:t>J. S. </a:t>
            </a:r>
            <a:r>
              <a:rPr lang="en-US" sz="1300" dirty="0" err="1"/>
              <a:t>Yedidia</a:t>
            </a:r>
            <a:r>
              <a:rPr lang="en-US" sz="1300" dirty="0"/>
              <a:t>, W. T. Freeman, and Y. Weiss, “Constructing Free Energy Approximations and Generalized Belief Propagation Algorithms,” MERL, TR-2004-040, 2004.</a:t>
            </a:r>
          </a:p>
          <a:p>
            <a:r>
              <a:rPr lang="en-US" sz="1300" dirty="0"/>
              <a:t>J. S. </a:t>
            </a:r>
            <a:r>
              <a:rPr lang="en-US" sz="1300" dirty="0" err="1"/>
              <a:t>Yedidia</a:t>
            </a:r>
            <a:r>
              <a:rPr lang="en-US" sz="1300" dirty="0"/>
              <a:t>, W. T. Freeman, and Y. Weiss, “Constructing free-energy approximations and generalized belief propagation algorithms,” Information Theory, IEEE Transactions on, vol. 51, no. 7, pp. 2282–2312, 2005.</a:t>
            </a:r>
          </a:p>
          <a:p>
            <a:endParaRPr lang="en-US" sz="1300" dirty="0"/>
          </a:p>
        </p:txBody>
      </p:sp>
      <p:sp>
        <p:nvSpPr>
          <p:cNvPr id="4" name="Slide Number Placeholder 3"/>
          <p:cNvSpPr>
            <a:spLocks noGrp="1"/>
          </p:cNvSpPr>
          <p:nvPr>
            <p:ph type="sldNum" sz="quarter" idx="12"/>
          </p:nvPr>
        </p:nvSpPr>
        <p:spPr/>
        <p:txBody>
          <a:bodyPr/>
          <a:lstStyle/>
          <a:p>
            <a:fld id="{E5445004-F4FB-5345-992E-498B4C43F562}" type="slidenum">
              <a:rPr lang="en-US" smtClean="0"/>
              <a:t>14</a:t>
            </a:fld>
            <a:endParaRPr lang="en-US"/>
          </a:p>
        </p:txBody>
      </p:sp>
    </p:spTree>
    <p:extLst>
      <p:ext uri="{BB962C8B-B14F-4D97-AF65-F5344CB8AC3E}">
        <p14:creationId xmlns:p14="http://schemas.microsoft.com/office/powerpoint/2010/main" val="37219368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Outline</a:t>
            </a:r>
            <a:endParaRPr lang="en-US" dirty="0"/>
          </a:p>
        </p:txBody>
      </p:sp>
      <p:sp>
        <p:nvSpPr>
          <p:cNvPr id="3" name="Content Placeholder 2"/>
          <p:cNvSpPr>
            <a:spLocks noGrp="1"/>
          </p:cNvSpPr>
          <p:nvPr>
            <p:ph idx="1"/>
          </p:nvPr>
        </p:nvSpPr>
        <p:spPr/>
        <p:txBody>
          <a:bodyPr>
            <a:normAutofit fontScale="70000" lnSpcReduction="20000"/>
          </a:bodyPr>
          <a:lstStyle/>
          <a:p>
            <a:r>
              <a:rPr lang="en-US" dirty="0"/>
              <a:t>Do you want to push past the simple NLP models (logistic regression, PCFG, etc.) that we've all been using for 20 years?</a:t>
            </a:r>
          </a:p>
          <a:p>
            <a:r>
              <a:rPr lang="en-US" dirty="0"/>
              <a:t>Then this tutorial is extremely practical for you!</a:t>
            </a:r>
          </a:p>
          <a:p>
            <a:pPr marL="971550" lvl="1" indent="-514350">
              <a:buFont typeface="+mj-lt"/>
              <a:buAutoNum type="arabicPeriod"/>
            </a:pPr>
            <a:r>
              <a:rPr lang="en-US" b="1" dirty="0"/>
              <a:t>Models:</a:t>
            </a:r>
            <a:r>
              <a:rPr lang="en-US" dirty="0"/>
              <a:t> Factor graphs can express interactions among linguistic structures.</a:t>
            </a:r>
          </a:p>
          <a:p>
            <a:pPr marL="971550" lvl="1" indent="-514350">
              <a:buFont typeface="+mj-lt"/>
              <a:buAutoNum type="arabicPeriod"/>
            </a:pPr>
            <a:r>
              <a:rPr lang="en-US" b="1" dirty="0"/>
              <a:t>Algorithm: </a:t>
            </a:r>
            <a:r>
              <a:rPr lang="en-US" dirty="0"/>
              <a:t>BP estimates the global effect of these interactions on each variable, using local computations.</a:t>
            </a:r>
          </a:p>
          <a:p>
            <a:pPr marL="971550" lvl="1" indent="-514350">
              <a:buFont typeface="+mj-lt"/>
              <a:buAutoNum type="arabicPeriod"/>
            </a:pPr>
            <a:r>
              <a:rPr lang="en-US" b="1" dirty="0"/>
              <a:t>Intuitions: </a:t>
            </a:r>
            <a:r>
              <a:rPr lang="en-US" dirty="0"/>
              <a:t>What’s going on here?  Can we trust BP’s estimates?</a:t>
            </a:r>
          </a:p>
          <a:p>
            <a:pPr marL="971550" lvl="1" indent="-514350">
              <a:buFont typeface="+mj-lt"/>
              <a:buAutoNum type="arabicPeriod"/>
            </a:pPr>
            <a:r>
              <a:rPr lang="en-US" b="1" dirty="0"/>
              <a:t>Fancier Models: </a:t>
            </a:r>
            <a:r>
              <a:rPr lang="en-US" dirty="0"/>
              <a:t>Hide a whole grammar and dynamic programming algorithm within a single factor.  BP coordinates multiple factors. </a:t>
            </a:r>
          </a:p>
          <a:p>
            <a:pPr marL="971550" lvl="1" indent="-514350">
              <a:buFont typeface="+mj-lt"/>
              <a:buAutoNum type="arabicPeriod"/>
            </a:pPr>
            <a:r>
              <a:rPr lang="en-US" b="1" dirty="0"/>
              <a:t>Tweaked Algorithm: </a:t>
            </a:r>
            <a:r>
              <a:rPr lang="en-US" dirty="0"/>
              <a:t>Finish in fewer steps and make the steps faster.</a:t>
            </a:r>
          </a:p>
          <a:p>
            <a:pPr marL="971550" lvl="1" indent="-514350">
              <a:buFont typeface="+mj-lt"/>
              <a:buAutoNum type="arabicPeriod"/>
            </a:pPr>
            <a:r>
              <a:rPr lang="en-US" b="1" dirty="0"/>
              <a:t>Learning: </a:t>
            </a:r>
            <a:r>
              <a:rPr lang="en-US" dirty="0"/>
              <a:t>Tune the parameters.  Approximately improve the true predictions -- or truly improve the approximate predictions</a:t>
            </a:r>
            <a:r>
              <a:rPr lang="en-US" dirty="0" smtClean="0"/>
              <a:t>.</a:t>
            </a:r>
          </a:p>
          <a:p>
            <a:pPr marL="971550" lvl="1" indent="-514350">
              <a:buFont typeface="+mj-lt"/>
              <a:buAutoNum type="arabicPeriod"/>
            </a:pPr>
            <a:r>
              <a:rPr lang="en-US" b="1" dirty="0" smtClean="0"/>
              <a:t>Software: </a:t>
            </a:r>
            <a:r>
              <a:rPr lang="en-US" dirty="0" smtClean="0"/>
              <a:t>Build the model you want!</a:t>
            </a:r>
            <a:endParaRPr lang="en-US" b="1" dirty="0"/>
          </a:p>
        </p:txBody>
      </p:sp>
      <p:sp>
        <p:nvSpPr>
          <p:cNvPr id="4" name="Slide Number Placeholder 3"/>
          <p:cNvSpPr>
            <a:spLocks noGrp="1"/>
          </p:cNvSpPr>
          <p:nvPr>
            <p:ph type="sldNum" sz="quarter" idx="12"/>
          </p:nvPr>
        </p:nvSpPr>
        <p:spPr/>
        <p:txBody>
          <a:bodyPr/>
          <a:lstStyle/>
          <a:p>
            <a:pPr>
              <a:defRPr/>
            </a:pPr>
            <a:fld id="{A1387547-F98D-4DA8-9FD8-FAD81F8EC66A}" type="slidenum">
              <a:rPr lang="en-US" smtClean="0"/>
              <a:pPr>
                <a:defRPr/>
              </a:pPr>
              <a:t>2</a:t>
            </a:fld>
            <a:endParaRPr lang="en-US"/>
          </a:p>
        </p:txBody>
      </p:sp>
    </p:spTree>
    <p:extLst>
      <p:ext uri="{BB962C8B-B14F-4D97-AF65-F5344CB8AC3E}">
        <p14:creationId xmlns:p14="http://schemas.microsoft.com/office/powerpoint/2010/main" val="31671779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Outline</a:t>
            </a:r>
            <a:endParaRPr lang="en-US" dirty="0"/>
          </a:p>
        </p:txBody>
      </p:sp>
      <p:sp>
        <p:nvSpPr>
          <p:cNvPr id="3" name="Content Placeholder 2"/>
          <p:cNvSpPr>
            <a:spLocks noGrp="1"/>
          </p:cNvSpPr>
          <p:nvPr>
            <p:ph idx="1"/>
          </p:nvPr>
        </p:nvSpPr>
        <p:spPr/>
        <p:txBody>
          <a:bodyPr>
            <a:normAutofit fontScale="70000" lnSpcReduction="20000"/>
          </a:bodyPr>
          <a:lstStyle/>
          <a:p>
            <a:r>
              <a:rPr lang="en-US" dirty="0">
                <a:solidFill>
                  <a:srgbClr val="BFBFBF"/>
                </a:solidFill>
              </a:rPr>
              <a:t>Do you want to push past the simple NLP models (logistic regression, PCFG, etc.) that we've all been using for 20 years?</a:t>
            </a:r>
          </a:p>
          <a:p>
            <a:r>
              <a:rPr lang="en-US" dirty="0">
                <a:solidFill>
                  <a:srgbClr val="BFBFBF"/>
                </a:solidFill>
              </a:rPr>
              <a:t>Then this tutorial is extremely practical for you!</a:t>
            </a:r>
          </a:p>
          <a:p>
            <a:pPr marL="971550" lvl="1" indent="-514350">
              <a:buFont typeface="+mj-lt"/>
              <a:buAutoNum type="arabicPeriod"/>
            </a:pPr>
            <a:r>
              <a:rPr lang="en-US" b="1" dirty="0">
                <a:solidFill>
                  <a:srgbClr val="BFBFBF"/>
                </a:solidFill>
              </a:rPr>
              <a:t>Models:</a:t>
            </a:r>
            <a:r>
              <a:rPr lang="en-US" dirty="0">
                <a:solidFill>
                  <a:srgbClr val="BFBFBF"/>
                </a:solidFill>
              </a:rPr>
              <a:t> Factor graphs can express interactions among linguistic structures.</a:t>
            </a:r>
          </a:p>
          <a:p>
            <a:pPr marL="971550" lvl="1" indent="-514350">
              <a:buFont typeface="+mj-lt"/>
              <a:buAutoNum type="arabicPeriod"/>
            </a:pPr>
            <a:r>
              <a:rPr lang="en-US" b="1" dirty="0">
                <a:solidFill>
                  <a:srgbClr val="BFBFBF"/>
                </a:solidFill>
              </a:rPr>
              <a:t>Algorithm: </a:t>
            </a:r>
            <a:r>
              <a:rPr lang="en-US" dirty="0">
                <a:solidFill>
                  <a:srgbClr val="BFBFBF"/>
                </a:solidFill>
              </a:rPr>
              <a:t>BP estimates the global effect of these interactions on each variable, using local computations.</a:t>
            </a:r>
          </a:p>
          <a:p>
            <a:pPr marL="971550" lvl="1" indent="-514350">
              <a:buFont typeface="+mj-lt"/>
              <a:buAutoNum type="arabicPeriod"/>
            </a:pPr>
            <a:r>
              <a:rPr lang="en-US" b="1" dirty="0">
                <a:solidFill>
                  <a:srgbClr val="BFBFBF"/>
                </a:solidFill>
              </a:rPr>
              <a:t>Intuitions: </a:t>
            </a:r>
            <a:r>
              <a:rPr lang="en-US" dirty="0">
                <a:solidFill>
                  <a:srgbClr val="BFBFBF"/>
                </a:solidFill>
              </a:rPr>
              <a:t>What’s going on here?  Can we trust BP’s estimates?</a:t>
            </a:r>
          </a:p>
          <a:p>
            <a:pPr marL="971550" lvl="1" indent="-514350">
              <a:buFont typeface="+mj-lt"/>
              <a:buAutoNum type="arabicPeriod"/>
            </a:pPr>
            <a:r>
              <a:rPr lang="en-US" b="1" dirty="0">
                <a:solidFill>
                  <a:srgbClr val="BFBFBF"/>
                </a:solidFill>
              </a:rPr>
              <a:t>Fancier Models: </a:t>
            </a:r>
            <a:r>
              <a:rPr lang="en-US" dirty="0">
                <a:solidFill>
                  <a:srgbClr val="BFBFBF"/>
                </a:solidFill>
              </a:rPr>
              <a:t>Hide a whole grammar and dynamic programming algorithm within a single factor.  BP coordinates multiple factors. </a:t>
            </a:r>
          </a:p>
          <a:p>
            <a:pPr marL="971550" lvl="1" indent="-514350">
              <a:buFont typeface="+mj-lt"/>
              <a:buAutoNum type="arabicPeriod"/>
            </a:pPr>
            <a:r>
              <a:rPr lang="en-US" b="1" dirty="0">
                <a:solidFill>
                  <a:srgbClr val="BFBFBF"/>
                </a:solidFill>
              </a:rPr>
              <a:t>Tweaked Algorithm: </a:t>
            </a:r>
            <a:r>
              <a:rPr lang="en-US" dirty="0">
                <a:solidFill>
                  <a:srgbClr val="BFBFBF"/>
                </a:solidFill>
              </a:rPr>
              <a:t>Finish in fewer steps and make the steps faster.</a:t>
            </a:r>
          </a:p>
          <a:p>
            <a:pPr marL="971550" lvl="1" indent="-514350">
              <a:buFont typeface="+mj-lt"/>
              <a:buAutoNum type="arabicPeriod"/>
            </a:pPr>
            <a:r>
              <a:rPr lang="en-US" b="1" dirty="0">
                <a:solidFill>
                  <a:srgbClr val="BFBFBF"/>
                </a:solidFill>
              </a:rPr>
              <a:t>Learning: </a:t>
            </a:r>
            <a:r>
              <a:rPr lang="en-US" dirty="0">
                <a:solidFill>
                  <a:srgbClr val="BFBFBF"/>
                </a:solidFill>
              </a:rPr>
              <a:t>Tune the parameters.  Approximately improve the true predictions -- or truly improve the approximate predictions</a:t>
            </a:r>
            <a:r>
              <a:rPr lang="en-US" dirty="0" smtClean="0">
                <a:solidFill>
                  <a:srgbClr val="BFBFBF"/>
                </a:solidFill>
              </a:rPr>
              <a:t>.</a:t>
            </a:r>
          </a:p>
          <a:p>
            <a:pPr marL="971550" lvl="1" indent="-514350">
              <a:buFont typeface="+mj-lt"/>
              <a:buAutoNum type="arabicPeriod"/>
            </a:pPr>
            <a:r>
              <a:rPr lang="en-US" b="1" dirty="0" smtClean="0"/>
              <a:t>Software: </a:t>
            </a:r>
            <a:r>
              <a:rPr lang="en-US" dirty="0" smtClean="0"/>
              <a:t>Build the model you want!</a:t>
            </a:r>
            <a:endParaRPr lang="en-US" b="1" dirty="0"/>
          </a:p>
        </p:txBody>
      </p:sp>
      <p:sp>
        <p:nvSpPr>
          <p:cNvPr id="4" name="Slide Number Placeholder 3"/>
          <p:cNvSpPr>
            <a:spLocks noGrp="1"/>
          </p:cNvSpPr>
          <p:nvPr>
            <p:ph type="sldNum" sz="quarter" idx="12"/>
          </p:nvPr>
        </p:nvSpPr>
        <p:spPr/>
        <p:txBody>
          <a:bodyPr/>
          <a:lstStyle/>
          <a:p>
            <a:pPr>
              <a:defRPr/>
            </a:pPr>
            <a:fld id="{A1387547-F98D-4DA8-9FD8-FAD81F8EC66A}" type="slidenum">
              <a:rPr lang="en-US" smtClean="0"/>
              <a:pPr>
                <a:defRPr/>
              </a:pPr>
              <a:t>3</a:t>
            </a:fld>
            <a:endParaRPr lang="en-US"/>
          </a:p>
        </p:txBody>
      </p:sp>
    </p:spTree>
    <p:extLst>
      <p:ext uri="{BB962C8B-B14F-4D97-AF65-F5344CB8AC3E}">
        <p14:creationId xmlns:p14="http://schemas.microsoft.com/office/powerpoint/2010/main" val="2167123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Pacaya</a:t>
            </a:r>
            <a:endParaRPr lang="en-US" dirty="0"/>
          </a:p>
        </p:txBody>
      </p:sp>
      <p:sp>
        <p:nvSpPr>
          <p:cNvPr id="4" name="Slide Number Placeholder 3"/>
          <p:cNvSpPr>
            <a:spLocks noGrp="1"/>
          </p:cNvSpPr>
          <p:nvPr>
            <p:ph type="sldNum" sz="quarter" idx="12"/>
          </p:nvPr>
        </p:nvSpPr>
        <p:spPr/>
        <p:txBody>
          <a:bodyPr/>
          <a:lstStyle/>
          <a:p>
            <a:fld id="{E5445004-F4FB-5345-992E-498B4C43F562}" type="slidenum">
              <a:rPr lang="en-US" smtClean="0"/>
              <a:t>4</a:t>
            </a:fld>
            <a:endParaRPr lang="en-US"/>
          </a:p>
        </p:txBody>
      </p:sp>
      <p:sp>
        <p:nvSpPr>
          <p:cNvPr id="5" name="Content Placeholder 2"/>
          <p:cNvSpPr txBox="1">
            <a:spLocks/>
          </p:cNvSpPr>
          <p:nvPr/>
        </p:nvSpPr>
        <p:spPr>
          <a:xfrm>
            <a:off x="457200" y="1284524"/>
            <a:ext cx="8332003" cy="4630950"/>
          </a:xfrm>
          <a:prstGeom prst="rect">
            <a:avLst/>
          </a:prstGeom>
          <a:solidFill>
            <a:schemeClr val="bg1"/>
          </a:solidFill>
          <a:ln w="12700" cmpd="sng">
            <a:solidFill>
              <a:schemeClr val="tx1"/>
            </a:solidFill>
          </a:ln>
          <a:effectLst>
            <a:outerShdw blurRad="152400" dist="127000" dir="6060000" sx="102000" sy="102000" algn="t" rotWithShape="0">
              <a:prstClr val="black">
                <a:alpha val="40000"/>
              </a:prstClr>
            </a:outerShdw>
          </a:effectLst>
        </p:spPr>
        <p:txBody>
          <a:bodyPr vert="horz" lIns="182880" tIns="182880" rIns="182880" bIns="182880" rtlCol="0">
            <a:normAutofit fontScale="9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b="1" dirty="0" smtClean="0"/>
              <a:t>Features</a:t>
            </a:r>
            <a:r>
              <a:rPr lang="en-US" dirty="0" smtClean="0"/>
              <a:t>: </a:t>
            </a:r>
          </a:p>
          <a:p>
            <a:pPr lvl="1"/>
            <a:r>
              <a:rPr lang="en-US" dirty="0" smtClean="0"/>
              <a:t>Structured Loopy BP over factor graphs with:</a:t>
            </a:r>
          </a:p>
          <a:p>
            <a:pPr lvl="2"/>
            <a:r>
              <a:rPr lang="en-US" dirty="0" smtClean="0"/>
              <a:t>Discrete variables</a:t>
            </a:r>
          </a:p>
          <a:p>
            <a:pPr lvl="2"/>
            <a:r>
              <a:rPr lang="en-US" dirty="0" smtClean="0"/>
              <a:t>Structured constraint factors </a:t>
            </a:r>
            <a:br>
              <a:rPr lang="en-US" dirty="0" smtClean="0"/>
            </a:br>
            <a:r>
              <a:rPr lang="en-US" dirty="0" smtClean="0"/>
              <a:t>(e.g. projective dependency tree constraint factor)</a:t>
            </a:r>
          </a:p>
          <a:p>
            <a:pPr lvl="2"/>
            <a:r>
              <a:rPr lang="en-US" dirty="0" smtClean="0"/>
              <a:t>ERMA training with </a:t>
            </a:r>
            <a:r>
              <a:rPr lang="en-US" dirty="0" err="1" smtClean="0"/>
              <a:t>backpropagation</a:t>
            </a:r>
            <a:endParaRPr lang="en-US" dirty="0" smtClean="0"/>
          </a:p>
          <a:p>
            <a:pPr lvl="2"/>
            <a:r>
              <a:rPr lang="en-US" dirty="0" err="1" smtClean="0"/>
              <a:t>Backprop</a:t>
            </a:r>
            <a:r>
              <a:rPr lang="en-US" dirty="0" smtClean="0"/>
              <a:t> through structured factors </a:t>
            </a:r>
            <a:br>
              <a:rPr lang="en-US" dirty="0" smtClean="0"/>
            </a:br>
            <a:r>
              <a:rPr lang="en-US" dirty="0" smtClean="0"/>
              <a:t>(</a:t>
            </a:r>
            <a:r>
              <a:rPr lang="en-US" dirty="0"/>
              <a:t>Gormley, </a:t>
            </a:r>
            <a:r>
              <a:rPr lang="en-US" dirty="0" err="1"/>
              <a:t>Dredze</a:t>
            </a:r>
            <a:r>
              <a:rPr lang="en-US" dirty="0"/>
              <a:t>, &amp; Eisner, </a:t>
            </a:r>
            <a:r>
              <a:rPr lang="en-US" dirty="0" smtClean="0"/>
              <a:t>2015)</a:t>
            </a:r>
          </a:p>
          <a:p>
            <a:pPr marL="0" indent="0">
              <a:buNone/>
            </a:pPr>
            <a:r>
              <a:rPr lang="en-US" b="1" dirty="0"/>
              <a:t>Language</a:t>
            </a:r>
            <a:r>
              <a:rPr lang="en-US" dirty="0"/>
              <a:t>: </a:t>
            </a:r>
            <a:r>
              <a:rPr lang="en-US" dirty="0" smtClean="0"/>
              <a:t>Java</a:t>
            </a:r>
          </a:p>
          <a:p>
            <a:pPr marL="0" indent="0">
              <a:buNone/>
            </a:pPr>
            <a:r>
              <a:rPr lang="en-US" b="1" dirty="0"/>
              <a:t>Authors</a:t>
            </a:r>
            <a:r>
              <a:rPr lang="en-US" dirty="0"/>
              <a:t>: Gormley, Mitchell, &amp; </a:t>
            </a:r>
            <a:r>
              <a:rPr lang="en-US" dirty="0" smtClean="0"/>
              <a:t>Wolfe</a:t>
            </a:r>
          </a:p>
          <a:p>
            <a:pPr marL="0" indent="0">
              <a:buNone/>
            </a:pPr>
            <a:r>
              <a:rPr lang="en-US" b="1" dirty="0" smtClean="0"/>
              <a:t>URL</a:t>
            </a:r>
            <a:r>
              <a:rPr lang="en-US" dirty="0" smtClean="0"/>
              <a:t>: </a:t>
            </a:r>
            <a:r>
              <a:rPr lang="en-US" dirty="0" smtClean="0">
                <a:hlinkClick r:id="rId2"/>
              </a:rPr>
              <a:t>http://www.cs.jhu.edu/~mrg/software/</a:t>
            </a:r>
            <a:r>
              <a:rPr lang="en-US" dirty="0" smtClean="0"/>
              <a:t> </a:t>
            </a:r>
            <a:endParaRPr lang="en-US" dirty="0"/>
          </a:p>
        </p:txBody>
      </p:sp>
      <p:sp>
        <p:nvSpPr>
          <p:cNvPr id="6" name="TextBox 5"/>
          <p:cNvSpPr txBox="1"/>
          <p:nvPr/>
        </p:nvSpPr>
        <p:spPr>
          <a:xfrm>
            <a:off x="-1" y="6255588"/>
            <a:ext cx="5770159" cy="602412"/>
          </a:xfrm>
          <a:prstGeom prst="rect">
            <a:avLst/>
          </a:prstGeom>
          <a:solidFill>
            <a:schemeClr val="accent6">
              <a:lumMod val="60000"/>
              <a:lumOff val="40000"/>
            </a:schemeClr>
          </a:solidFill>
        </p:spPr>
        <p:txBody>
          <a:bodyPr wrap="square" rtlCol="0" anchor="ctr">
            <a:noAutofit/>
          </a:bodyPr>
          <a:lstStyle/>
          <a:p>
            <a:r>
              <a:rPr lang="en-US" sz="2000" dirty="0" smtClean="0"/>
              <a:t>(Gormley, Mitchell, Van </a:t>
            </a:r>
            <a:r>
              <a:rPr lang="en-US" sz="2000" dirty="0" err="1" smtClean="0"/>
              <a:t>Durme</a:t>
            </a:r>
            <a:r>
              <a:rPr lang="en-US" sz="2000" dirty="0" smtClean="0"/>
              <a:t>, &amp; </a:t>
            </a:r>
            <a:r>
              <a:rPr lang="en-US" sz="2000" dirty="0" err="1" smtClean="0"/>
              <a:t>Dredze</a:t>
            </a:r>
            <a:r>
              <a:rPr lang="en-US" sz="2000" dirty="0" smtClean="0"/>
              <a:t>, 2014)</a:t>
            </a:r>
            <a:br>
              <a:rPr lang="en-US" sz="2000" dirty="0" smtClean="0"/>
            </a:br>
            <a:r>
              <a:rPr lang="en-US" sz="2000" dirty="0" smtClean="0"/>
              <a:t>(Gormley, </a:t>
            </a:r>
            <a:r>
              <a:rPr lang="en-US" sz="2000" dirty="0" err="1" smtClean="0"/>
              <a:t>Dredze</a:t>
            </a:r>
            <a:r>
              <a:rPr lang="en-US" sz="2000" dirty="0" smtClean="0"/>
              <a:t>, &amp; Eisner, 2015)</a:t>
            </a:r>
            <a:endParaRPr lang="en-US" sz="2000" dirty="0"/>
          </a:p>
        </p:txBody>
      </p:sp>
    </p:spTree>
    <p:extLst>
      <p:ext uri="{BB962C8B-B14F-4D97-AF65-F5344CB8AC3E}">
        <p14:creationId xmlns:p14="http://schemas.microsoft.com/office/powerpoint/2010/main" val="15525362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ERMA</a:t>
            </a:r>
            <a:endParaRPr lang="en-US" dirty="0"/>
          </a:p>
        </p:txBody>
      </p:sp>
      <p:sp>
        <p:nvSpPr>
          <p:cNvPr id="4" name="Slide Number Placeholder 3"/>
          <p:cNvSpPr>
            <a:spLocks noGrp="1"/>
          </p:cNvSpPr>
          <p:nvPr>
            <p:ph type="sldNum" sz="quarter" idx="12"/>
          </p:nvPr>
        </p:nvSpPr>
        <p:spPr/>
        <p:txBody>
          <a:bodyPr/>
          <a:lstStyle/>
          <a:p>
            <a:fld id="{E5445004-F4FB-5345-992E-498B4C43F562}" type="slidenum">
              <a:rPr lang="en-US" smtClean="0"/>
              <a:t>5</a:t>
            </a:fld>
            <a:endParaRPr lang="en-US"/>
          </a:p>
        </p:txBody>
      </p:sp>
      <p:sp>
        <p:nvSpPr>
          <p:cNvPr id="5" name="Content Placeholder 2"/>
          <p:cNvSpPr txBox="1">
            <a:spLocks/>
          </p:cNvSpPr>
          <p:nvPr/>
        </p:nvSpPr>
        <p:spPr>
          <a:xfrm>
            <a:off x="457200" y="1284524"/>
            <a:ext cx="8332003" cy="4630950"/>
          </a:xfrm>
          <a:prstGeom prst="rect">
            <a:avLst/>
          </a:prstGeom>
          <a:solidFill>
            <a:schemeClr val="bg1"/>
          </a:solidFill>
          <a:ln w="12700" cmpd="sng">
            <a:solidFill>
              <a:schemeClr val="tx1"/>
            </a:solidFill>
          </a:ln>
          <a:effectLst>
            <a:outerShdw blurRad="152400" dist="127000" dir="6060000" sx="102000" sy="102000" algn="t" rotWithShape="0">
              <a:prstClr val="black">
                <a:alpha val="40000"/>
              </a:prstClr>
            </a:outerShdw>
          </a:effectLst>
        </p:spPr>
        <p:txBody>
          <a:bodyPr vert="horz" lIns="182880" tIns="182880" rIns="182880" bIns="182880" rtlCol="0">
            <a:normAutofit fontScale="8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b="1" dirty="0" smtClean="0"/>
              <a:t>Features</a:t>
            </a:r>
            <a:r>
              <a:rPr lang="en-US" dirty="0"/>
              <a:t>: </a:t>
            </a:r>
          </a:p>
          <a:p>
            <a:pPr marL="0" indent="0">
              <a:buNone/>
            </a:pPr>
            <a:r>
              <a:rPr lang="en-US" dirty="0"/>
              <a:t>ERMA performs inference and training on CRFs and MRFs with arbitrary model structure over discrete variables. The training regime, Empirical Risk Minimization under Approximations is loss-aware and approximation-aware. ERMA can optimize several loss functions such as Accuracy, MSE and F-score. </a:t>
            </a:r>
            <a:br>
              <a:rPr lang="en-US" dirty="0"/>
            </a:br>
            <a:endParaRPr lang="en-US" dirty="0"/>
          </a:p>
          <a:p>
            <a:pPr marL="0" indent="0">
              <a:buNone/>
            </a:pPr>
            <a:r>
              <a:rPr lang="en-US" b="1" dirty="0" smtClean="0"/>
              <a:t>Language</a:t>
            </a:r>
            <a:r>
              <a:rPr lang="en-US" dirty="0"/>
              <a:t>: </a:t>
            </a:r>
            <a:r>
              <a:rPr lang="en-US" dirty="0" smtClean="0"/>
              <a:t>Java</a:t>
            </a:r>
          </a:p>
          <a:p>
            <a:pPr marL="0" indent="0">
              <a:buNone/>
            </a:pPr>
            <a:r>
              <a:rPr lang="en-US" b="1" dirty="0"/>
              <a:t>Authors</a:t>
            </a:r>
            <a:r>
              <a:rPr lang="en-US" dirty="0"/>
              <a:t>: </a:t>
            </a:r>
            <a:r>
              <a:rPr lang="en-US" dirty="0" err="1" smtClean="0"/>
              <a:t>Stoyanov</a:t>
            </a:r>
            <a:endParaRPr lang="en-US" dirty="0"/>
          </a:p>
          <a:p>
            <a:pPr marL="0" indent="0">
              <a:buNone/>
            </a:pPr>
            <a:r>
              <a:rPr lang="en-US" b="1" dirty="0"/>
              <a:t>URL</a:t>
            </a:r>
            <a:r>
              <a:rPr lang="en-US" dirty="0"/>
              <a:t>: </a:t>
            </a:r>
            <a:r>
              <a:rPr lang="en-US" dirty="0" smtClean="0">
                <a:hlinkClick r:id="rId2"/>
              </a:rPr>
              <a:t>https://sites.google.com/site/ermasoftware/</a:t>
            </a:r>
            <a:r>
              <a:rPr lang="en-US" dirty="0" smtClean="0"/>
              <a:t> </a:t>
            </a:r>
            <a:endParaRPr lang="en-US" dirty="0"/>
          </a:p>
        </p:txBody>
      </p:sp>
      <p:sp>
        <p:nvSpPr>
          <p:cNvPr id="6" name="TextBox 5"/>
          <p:cNvSpPr txBox="1"/>
          <p:nvPr/>
        </p:nvSpPr>
        <p:spPr>
          <a:xfrm>
            <a:off x="-1" y="6255588"/>
            <a:ext cx="4310119" cy="602412"/>
          </a:xfrm>
          <a:prstGeom prst="rect">
            <a:avLst/>
          </a:prstGeom>
          <a:solidFill>
            <a:schemeClr val="accent6">
              <a:lumMod val="60000"/>
              <a:lumOff val="40000"/>
            </a:schemeClr>
          </a:solidFill>
        </p:spPr>
        <p:txBody>
          <a:bodyPr wrap="square" rtlCol="0" anchor="ctr">
            <a:noAutofit/>
          </a:bodyPr>
          <a:lstStyle/>
          <a:p>
            <a:r>
              <a:rPr lang="en-US" sz="2000" dirty="0" smtClean="0"/>
              <a:t>(</a:t>
            </a:r>
            <a:r>
              <a:rPr lang="en-US" sz="2000" dirty="0" err="1" smtClean="0"/>
              <a:t>Stoyanov</a:t>
            </a:r>
            <a:r>
              <a:rPr lang="en-US" sz="2000" dirty="0" smtClean="0"/>
              <a:t>, </a:t>
            </a:r>
            <a:r>
              <a:rPr lang="en-US" sz="2000" dirty="0" err="1" smtClean="0"/>
              <a:t>Ropson</a:t>
            </a:r>
            <a:r>
              <a:rPr lang="en-US" sz="2000" dirty="0" smtClean="0"/>
              <a:t>, &amp; Eisner, 2011)</a:t>
            </a:r>
            <a:br>
              <a:rPr lang="en-US" sz="2000" dirty="0" smtClean="0"/>
            </a:br>
            <a:r>
              <a:rPr lang="en-US" sz="2000" dirty="0" smtClean="0"/>
              <a:t>(</a:t>
            </a:r>
            <a:r>
              <a:rPr lang="en-US" sz="2000" dirty="0" err="1" smtClean="0"/>
              <a:t>Stoyanov</a:t>
            </a:r>
            <a:r>
              <a:rPr lang="en-US" sz="2000" dirty="0" smtClean="0"/>
              <a:t> &amp; Eisner, 2012)</a:t>
            </a:r>
            <a:endParaRPr lang="en-US" sz="2000" dirty="0"/>
          </a:p>
        </p:txBody>
      </p:sp>
    </p:spTree>
    <p:extLst>
      <p:ext uri="{BB962C8B-B14F-4D97-AF65-F5344CB8AC3E}">
        <p14:creationId xmlns:p14="http://schemas.microsoft.com/office/powerpoint/2010/main" val="2727986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Graphical Models Libraries</a:t>
            </a:r>
            <a:endParaRPr lang="en-US" dirty="0"/>
          </a:p>
        </p:txBody>
      </p:sp>
      <p:sp>
        <p:nvSpPr>
          <p:cNvPr id="3" name="Content Placeholder 2"/>
          <p:cNvSpPr>
            <a:spLocks noGrp="1"/>
          </p:cNvSpPr>
          <p:nvPr>
            <p:ph idx="1"/>
          </p:nvPr>
        </p:nvSpPr>
        <p:spPr/>
        <p:txBody>
          <a:bodyPr>
            <a:normAutofit fontScale="47500" lnSpcReduction="20000"/>
          </a:bodyPr>
          <a:lstStyle/>
          <a:p>
            <a:r>
              <a:rPr lang="en-US" b="1" dirty="0" err="1" smtClean="0"/>
              <a:t>Factorie</a:t>
            </a:r>
            <a:r>
              <a:rPr lang="en-US" dirty="0" smtClean="0"/>
              <a:t> (McCallum, Shultz, &amp; Singh, 2012) is a </a:t>
            </a:r>
            <a:r>
              <a:rPr lang="en-US" dirty="0" err="1" smtClean="0"/>
              <a:t>Scala</a:t>
            </a:r>
            <a:r>
              <a:rPr lang="en-US" dirty="0"/>
              <a:t> </a:t>
            </a:r>
            <a:r>
              <a:rPr lang="en-US" dirty="0" smtClean="0"/>
              <a:t>library allowing modular specification of inference, learning, and optimization methods.  Inference algorithms include belief propagation and MCMC. Learning settings include </a:t>
            </a:r>
            <a:r>
              <a:rPr lang="en-US" dirty="0"/>
              <a:t>maximum likelihood learning, maximum margin learning, learning with approximate inference, </a:t>
            </a:r>
            <a:r>
              <a:rPr lang="en-US" dirty="0" err="1"/>
              <a:t>SampleRank</a:t>
            </a:r>
            <a:r>
              <a:rPr lang="en-US" dirty="0"/>
              <a:t>, pseudo-</a:t>
            </a:r>
            <a:r>
              <a:rPr lang="en-US" dirty="0" smtClean="0"/>
              <a:t>likelihood.</a:t>
            </a:r>
            <a:br>
              <a:rPr lang="en-US" dirty="0" smtClean="0"/>
            </a:br>
            <a:r>
              <a:rPr lang="en-US" dirty="0" smtClean="0">
                <a:hlinkClick r:id="rId2"/>
              </a:rPr>
              <a:t>http</a:t>
            </a:r>
            <a:r>
              <a:rPr lang="en-US" dirty="0">
                <a:hlinkClick r:id="rId2"/>
              </a:rPr>
              <a:t>://factorie.cs.umass.edu</a:t>
            </a:r>
            <a:r>
              <a:rPr lang="en-US" dirty="0" smtClean="0">
                <a:hlinkClick r:id="rId2"/>
              </a:rPr>
              <a:t>/</a:t>
            </a:r>
            <a:r>
              <a:rPr lang="en-US" dirty="0" smtClean="0"/>
              <a:t> </a:t>
            </a:r>
          </a:p>
          <a:p>
            <a:endParaRPr lang="en-US" dirty="0" smtClean="0"/>
          </a:p>
          <a:p>
            <a:r>
              <a:rPr lang="en-US" b="1" dirty="0" err="1" smtClean="0"/>
              <a:t>LibDAI</a:t>
            </a:r>
            <a:r>
              <a:rPr lang="en-US" dirty="0" smtClean="0"/>
              <a:t> (</a:t>
            </a:r>
            <a:r>
              <a:rPr lang="en-US" dirty="0" err="1" smtClean="0"/>
              <a:t>Mooij</a:t>
            </a:r>
            <a:r>
              <a:rPr lang="en-US" dirty="0" smtClean="0"/>
              <a:t>, 2010) is a C++ library that supports inference, but not learning, via Loopy BP, Fractional BP, Tree-Reweighted BP, (Double-loop) Generalized BP, variants of Loop Corrected Belief Propagation, Conditioned Belief Propagation, and Tree Expectation Propagation.</a:t>
            </a:r>
            <a:br>
              <a:rPr lang="en-US" dirty="0" smtClean="0"/>
            </a:br>
            <a:r>
              <a:rPr lang="en-US" dirty="0" smtClean="0">
                <a:hlinkClick r:id="rId3"/>
              </a:rPr>
              <a:t>http://www.libdai.org</a:t>
            </a:r>
            <a:r>
              <a:rPr lang="en-US" dirty="0" smtClean="0"/>
              <a:t> </a:t>
            </a:r>
          </a:p>
          <a:p>
            <a:endParaRPr lang="en-US" dirty="0"/>
          </a:p>
          <a:p>
            <a:r>
              <a:rPr lang="en-US" b="1" dirty="0"/>
              <a:t>OpenGM2</a:t>
            </a:r>
            <a:r>
              <a:rPr lang="en-US" dirty="0"/>
              <a:t> (</a:t>
            </a:r>
            <a:r>
              <a:rPr lang="en-US" dirty="0" smtClean="0"/>
              <a:t>Andres, </a:t>
            </a:r>
            <a:r>
              <a:rPr lang="en-US" dirty="0" err="1" smtClean="0"/>
              <a:t>Beier</a:t>
            </a:r>
            <a:r>
              <a:rPr lang="en-US" dirty="0" smtClean="0"/>
              <a:t>, &amp; </a:t>
            </a:r>
            <a:r>
              <a:rPr lang="en-US" dirty="0" err="1" smtClean="0"/>
              <a:t>Kappes</a:t>
            </a:r>
            <a:r>
              <a:rPr lang="en-US" dirty="0" smtClean="0"/>
              <a:t>, </a:t>
            </a:r>
            <a:r>
              <a:rPr lang="en-US" dirty="0"/>
              <a:t>2012) provides a C++ template library for discrete factor graphs with support for learning and </a:t>
            </a:r>
            <a:r>
              <a:rPr lang="en-US" dirty="0" smtClean="0"/>
              <a:t>inference </a:t>
            </a:r>
            <a:r>
              <a:rPr lang="en-US" dirty="0"/>
              <a:t>(including tie-ins to all </a:t>
            </a:r>
            <a:r>
              <a:rPr lang="en-US" dirty="0" err="1"/>
              <a:t>LibDAI</a:t>
            </a:r>
            <a:r>
              <a:rPr lang="en-US" dirty="0"/>
              <a:t> </a:t>
            </a:r>
            <a:r>
              <a:rPr lang="en-US" dirty="0" smtClean="0"/>
              <a:t>inference </a:t>
            </a:r>
            <a:r>
              <a:rPr lang="en-US" dirty="0"/>
              <a:t>algorithms</a:t>
            </a:r>
            <a:r>
              <a:rPr lang="en-US" dirty="0" smtClean="0"/>
              <a:t>).</a:t>
            </a:r>
            <a:br>
              <a:rPr lang="en-US" dirty="0" smtClean="0"/>
            </a:br>
            <a:r>
              <a:rPr lang="en-US" dirty="0" smtClean="0">
                <a:hlinkClick r:id="rId4"/>
              </a:rPr>
              <a:t>http</a:t>
            </a:r>
            <a:r>
              <a:rPr lang="en-US" dirty="0">
                <a:hlinkClick r:id="rId4"/>
              </a:rPr>
              <a:t>://hci.iwr.uni-heidelberg.de/opengm2</a:t>
            </a:r>
            <a:r>
              <a:rPr lang="en-US" dirty="0" smtClean="0">
                <a:hlinkClick r:id="rId4"/>
              </a:rPr>
              <a:t>/</a:t>
            </a:r>
            <a:endParaRPr lang="en-US" dirty="0" smtClean="0"/>
          </a:p>
          <a:p>
            <a:endParaRPr lang="en-US" dirty="0" smtClean="0"/>
          </a:p>
          <a:p>
            <a:r>
              <a:rPr lang="en-US" b="1" dirty="0" err="1" smtClean="0"/>
              <a:t>FastInf</a:t>
            </a:r>
            <a:r>
              <a:rPr lang="en-US" dirty="0" smtClean="0"/>
              <a:t> </a:t>
            </a:r>
            <a:r>
              <a:rPr lang="en-US" dirty="0"/>
              <a:t>(</a:t>
            </a:r>
            <a:r>
              <a:rPr lang="en-US" dirty="0" err="1" smtClean="0"/>
              <a:t>Jaimovich</a:t>
            </a:r>
            <a:r>
              <a:rPr lang="en-US" dirty="0"/>
              <a:t>, </a:t>
            </a:r>
            <a:r>
              <a:rPr lang="en-US" dirty="0" err="1" smtClean="0"/>
              <a:t>Meshi</a:t>
            </a:r>
            <a:r>
              <a:rPr lang="en-US" dirty="0"/>
              <a:t>, </a:t>
            </a:r>
            <a:r>
              <a:rPr lang="en-US" dirty="0" err="1" smtClean="0"/>
              <a:t>Mcgraw</a:t>
            </a:r>
            <a:r>
              <a:rPr lang="en-US" dirty="0"/>
              <a:t>, </a:t>
            </a:r>
            <a:r>
              <a:rPr lang="en-US" dirty="0" err="1"/>
              <a:t>Elidan</a:t>
            </a:r>
            <a:r>
              <a:rPr lang="en-US" dirty="0"/>
              <a:t>) </a:t>
            </a:r>
            <a:r>
              <a:rPr lang="en-US" dirty="0" smtClean="0"/>
              <a:t>is an </a:t>
            </a:r>
            <a:r>
              <a:rPr lang="en-US" dirty="0"/>
              <a:t>efficient Approximate Inference Library </a:t>
            </a:r>
            <a:r>
              <a:rPr lang="en-US" dirty="0" smtClean="0"/>
              <a:t>in C</a:t>
            </a:r>
            <a:r>
              <a:rPr lang="en-US" dirty="0"/>
              <a:t>+</a:t>
            </a:r>
            <a:r>
              <a:rPr lang="en-US" dirty="0" smtClean="0"/>
              <a:t>+.</a:t>
            </a:r>
            <a:br>
              <a:rPr lang="en-US" dirty="0" smtClean="0"/>
            </a:br>
            <a:r>
              <a:rPr lang="en-US" dirty="0" smtClean="0">
                <a:hlinkClick r:id="rId5"/>
              </a:rPr>
              <a:t>http</a:t>
            </a:r>
            <a:r>
              <a:rPr lang="en-US" dirty="0">
                <a:hlinkClick r:id="rId5"/>
              </a:rPr>
              <a:t>://compbio.cs.huji.ac.il/FastInf/fastInf/</a:t>
            </a:r>
            <a:r>
              <a:rPr lang="en-US" dirty="0" smtClean="0">
                <a:hlinkClick r:id="rId5"/>
              </a:rPr>
              <a:t>FastInf_Homepage.html</a:t>
            </a:r>
            <a:r>
              <a:rPr lang="en-US" dirty="0" smtClean="0"/>
              <a:t> </a:t>
            </a:r>
          </a:p>
          <a:p>
            <a:endParaRPr lang="en-US" dirty="0" smtClean="0"/>
          </a:p>
          <a:p>
            <a:r>
              <a:rPr lang="en-US" b="1" dirty="0" err="1"/>
              <a:t>Infer.NET</a:t>
            </a:r>
            <a:r>
              <a:rPr lang="en-US" dirty="0"/>
              <a:t> (</a:t>
            </a:r>
            <a:r>
              <a:rPr lang="en-US" dirty="0" err="1"/>
              <a:t>Minka</a:t>
            </a:r>
            <a:r>
              <a:rPr lang="en-US" dirty="0"/>
              <a:t> et al., 2012) is a .NET language framework for graphical models with support for Expectation Propagation and </a:t>
            </a:r>
            <a:r>
              <a:rPr lang="en-US" dirty="0" err="1"/>
              <a:t>Variational</a:t>
            </a:r>
            <a:r>
              <a:rPr lang="en-US" dirty="0"/>
              <a:t> Message </a:t>
            </a:r>
            <a:r>
              <a:rPr lang="en-US" dirty="0" smtClean="0"/>
              <a:t>Passing.</a:t>
            </a:r>
            <a:br>
              <a:rPr lang="en-US" dirty="0" smtClean="0"/>
            </a:br>
            <a:r>
              <a:rPr lang="en-US" dirty="0" smtClean="0">
                <a:hlinkClick r:id="rId6"/>
              </a:rPr>
              <a:t>http</a:t>
            </a:r>
            <a:r>
              <a:rPr lang="en-US" dirty="0">
                <a:hlinkClick r:id="rId6"/>
              </a:rPr>
              <a:t>://research.microsoft.com/en-us/um/cambridge/projects/</a:t>
            </a:r>
            <a:r>
              <a:rPr lang="en-US" smtClean="0">
                <a:hlinkClick r:id="rId6"/>
              </a:rPr>
              <a:t>infernet</a:t>
            </a:r>
            <a:endParaRPr lang="en-US" dirty="0"/>
          </a:p>
          <a:p>
            <a:endParaRPr lang="en-US" dirty="0"/>
          </a:p>
        </p:txBody>
      </p:sp>
      <p:sp>
        <p:nvSpPr>
          <p:cNvPr id="4" name="Slide Number Placeholder 3"/>
          <p:cNvSpPr>
            <a:spLocks noGrp="1"/>
          </p:cNvSpPr>
          <p:nvPr>
            <p:ph type="sldNum" sz="quarter" idx="12"/>
          </p:nvPr>
        </p:nvSpPr>
        <p:spPr/>
        <p:txBody>
          <a:bodyPr/>
          <a:lstStyle/>
          <a:p>
            <a:fld id="{E5445004-F4FB-5345-992E-498B4C43F562}" type="slidenum">
              <a:rPr lang="en-US" smtClean="0"/>
              <a:t>6</a:t>
            </a:fld>
            <a:endParaRPr lang="en-US"/>
          </a:p>
        </p:txBody>
      </p:sp>
    </p:spTree>
    <p:extLst>
      <p:ext uri="{BB962C8B-B14F-4D97-AF65-F5344CB8AC3E}">
        <p14:creationId xmlns:p14="http://schemas.microsoft.com/office/powerpoint/2010/main" val="34400396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References</a:t>
            </a:r>
            <a:endParaRPr lang="en-US" dirty="0"/>
          </a:p>
        </p:txBody>
      </p:sp>
      <p:sp>
        <p:nvSpPr>
          <p:cNvPr id="6" name="Subtitle 5"/>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fld id="{E5445004-F4FB-5345-992E-498B4C43F562}" type="slidenum">
              <a:rPr lang="en-US" smtClean="0"/>
              <a:t>7</a:t>
            </a:fld>
            <a:endParaRPr lang="en-US"/>
          </a:p>
        </p:txBody>
      </p:sp>
    </p:spTree>
    <p:extLst>
      <p:ext uri="{BB962C8B-B14F-4D97-AF65-F5344CB8AC3E}">
        <p14:creationId xmlns:p14="http://schemas.microsoft.com/office/powerpoint/2010/main" val="6714350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
        <p:nvSpPr>
          <p:cNvPr id="3" name="Content Placeholder 2"/>
          <p:cNvSpPr>
            <a:spLocks noGrp="1"/>
          </p:cNvSpPr>
          <p:nvPr>
            <p:ph idx="1"/>
          </p:nvPr>
        </p:nvSpPr>
        <p:spPr/>
        <p:txBody>
          <a:bodyPr>
            <a:normAutofit fontScale="40000" lnSpcReduction="20000"/>
          </a:bodyPr>
          <a:lstStyle/>
          <a:p>
            <a:r>
              <a:rPr lang="en-US" dirty="0"/>
              <a:t>M. </a:t>
            </a:r>
            <a:r>
              <a:rPr lang="en-US" dirty="0" err="1"/>
              <a:t>Auli</a:t>
            </a:r>
            <a:r>
              <a:rPr lang="en-US" dirty="0"/>
              <a:t> and A. Lopez, “A Comparison of Loopy Belief Propagation and Dual Decomposition for Integrated CCG </a:t>
            </a:r>
            <a:r>
              <a:rPr lang="en-US" dirty="0" err="1"/>
              <a:t>Supertagging</a:t>
            </a:r>
            <a:r>
              <a:rPr lang="en-US" dirty="0"/>
              <a:t> and Parsing,” in Proceedings of the 49th Annual Meeting of the Association for Computational Linguistics: Human Language Technologies, Portland, Oregon, USA, 2011, pp. 470–480.</a:t>
            </a:r>
          </a:p>
          <a:p>
            <a:r>
              <a:rPr lang="en-US" dirty="0"/>
              <a:t>M. </a:t>
            </a:r>
            <a:r>
              <a:rPr lang="en-US" dirty="0" err="1"/>
              <a:t>Auli</a:t>
            </a:r>
            <a:r>
              <a:rPr lang="en-US" dirty="0"/>
              <a:t> and A. Lopez, “Training a Log-Linear Parser with Loss Functions via </a:t>
            </a:r>
            <a:r>
              <a:rPr lang="en-US" dirty="0" err="1"/>
              <a:t>Softmax</a:t>
            </a:r>
            <a:r>
              <a:rPr lang="en-US" dirty="0"/>
              <a:t>-Margin,” in Proceedings of the 2011 Conference on Empirical Methods in Natural Language Processing, Edinburgh, Scotland, UK., 2011, pp. 333–343.</a:t>
            </a:r>
          </a:p>
          <a:p>
            <a:r>
              <a:rPr lang="en-US" dirty="0"/>
              <a:t>Y. </a:t>
            </a:r>
            <a:r>
              <a:rPr lang="en-US" dirty="0" err="1"/>
              <a:t>Bengio</a:t>
            </a:r>
            <a:r>
              <a:rPr lang="en-US" dirty="0"/>
              <a:t>, “Training a neural network with a financial criterion rather than a prediction criterion,” in Decision Technologies for Financial Engineering: Proceedings of the Fourth International Conference on Neural Networks in the Capital Markets (NNCM’96), World Scientific Publishing, 1997, pp. 36–48.</a:t>
            </a:r>
          </a:p>
          <a:p>
            <a:r>
              <a:rPr lang="en-US" dirty="0"/>
              <a:t>D. P. </a:t>
            </a:r>
            <a:r>
              <a:rPr lang="en-US" dirty="0" err="1"/>
              <a:t>Bertsekas</a:t>
            </a:r>
            <a:r>
              <a:rPr lang="en-US" dirty="0"/>
              <a:t> and J. N. </a:t>
            </a:r>
            <a:r>
              <a:rPr lang="en-US" dirty="0" err="1"/>
              <a:t>Tsitsiklis</a:t>
            </a:r>
            <a:r>
              <a:rPr lang="en-US" dirty="0"/>
              <a:t>, Parallel and distributed computation: numerical methods. Prentice-Hall, Inc., 1989.</a:t>
            </a:r>
          </a:p>
          <a:p>
            <a:r>
              <a:rPr lang="en-US" dirty="0"/>
              <a:t>D. P. </a:t>
            </a:r>
            <a:r>
              <a:rPr lang="en-US" dirty="0" err="1"/>
              <a:t>Bertsekas</a:t>
            </a:r>
            <a:r>
              <a:rPr lang="en-US" dirty="0"/>
              <a:t> and J. N. </a:t>
            </a:r>
            <a:r>
              <a:rPr lang="en-US" dirty="0" err="1"/>
              <a:t>Tsitsiklis</a:t>
            </a:r>
            <a:r>
              <a:rPr lang="en-US" dirty="0"/>
              <a:t>, Parallel and distributed computation: numerical methods. Athena Scientific, 1997.</a:t>
            </a:r>
          </a:p>
          <a:p>
            <a:r>
              <a:rPr lang="en-US" dirty="0"/>
              <a:t>L. </a:t>
            </a:r>
            <a:r>
              <a:rPr lang="en-US" dirty="0" err="1"/>
              <a:t>Bottou</a:t>
            </a:r>
            <a:r>
              <a:rPr lang="en-US" dirty="0"/>
              <a:t> and P. </a:t>
            </a:r>
            <a:r>
              <a:rPr lang="en-US" dirty="0" err="1"/>
              <a:t>Gallinari</a:t>
            </a:r>
            <a:r>
              <a:rPr lang="en-US" dirty="0"/>
              <a:t>, “A Framework for the Cooperation of Learning Algorithms,” in Advances in Neural Information Processing Systems, vol. 3, D. </a:t>
            </a:r>
            <a:r>
              <a:rPr lang="en-US" dirty="0" err="1"/>
              <a:t>Touretzky</a:t>
            </a:r>
            <a:r>
              <a:rPr lang="en-US" dirty="0"/>
              <a:t> and R. Lippmann, Eds. Denver: Morgan Kaufmann, 1991.</a:t>
            </a:r>
          </a:p>
          <a:p>
            <a:r>
              <a:rPr lang="en-US" dirty="0"/>
              <a:t>R. </a:t>
            </a:r>
            <a:r>
              <a:rPr lang="en-US" dirty="0" err="1"/>
              <a:t>Bunescu</a:t>
            </a:r>
            <a:r>
              <a:rPr lang="en-US" dirty="0"/>
              <a:t> and R. J. Mooney, “Collective information extraction with relational Markov networks,” 2004, p. 438–</a:t>
            </a:r>
            <a:r>
              <a:rPr lang="en-US" dirty="0" err="1"/>
              <a:t>es</a:t>
            </a:r>
            <a:r>
              <a:rPr lang="en-US" dirty="0"/>
              <a:t>.</a:t>
            </a:r>
          </a:p>
          <a:p>
            <a:r>
              <a:rPr lang="en-US" dirty="0"/>
              <a:t>C. </a:t>
            </a:r>
            <a:r>
              <a:rPr lang="en-US" dirty="0" err="1"/>
              <a:t>Burfoot</a:t>
            </a:r>
            <a:r>
              <a:rPr lang="en-US" dirty="0"/>
              <a:t>, S. Bird, and T. Baldwin, “Collective Classification of Congressional Floor-Debate Transcripts,” presented at the Proceedings of the 49th Annual Meeting of the Association for Computational Linguistics: Human Language </a:t>
            </a:r>
            <a:r>
              <a:rPr lang="en-US" dirty="0" err="1"/>
              <a:t>Techologies</a:t>
            </a:r>
            <a:r>
              <a:rPr lang="en-US" dirty="0"/>
              <a:t>, 2011, pp. 1506–1515.</a:t>
            </a:r>
          </a:p>
          <a:p>
            <a:r>
              <a:rPr lang="en-US" dirty="0"/>
              <a:t>D. Burkett and D. Klein, “Fast Inference in Phrase Extraction Models with Belief Propagation,” presented at the Proceedings of the 2012 Conference of the North American Chapter of the Association for Computational Linguistics: Human Language Technologies, 2012, pp. 29–38.</a:t>
            </a:r>
          </a:p>
          <a:p>
            <a:r>
              <a:rPr lang="en-US" dirty="0"/>
              <a:t>T. Cohn and P. </a:t>
            </a:r>
            <a:r>
              <a:rPr lang="en-US" dirty="0" err="1"/>
              <a:t>Blunsom</a:t>
            </a:r>
            <a:r>
              <a:rPr lang="en-US" dirty="0"/>
              <a:t>, “Semantic Role </a:t>
            </a:r>
            <a:r>
              <a:rPr lang="en-US" dirty="0" err="1"/>
              <a:t>Labelling</a:t>
            </a:r>
            <a:r>
              <a:rPr lang="en-US" dirty="0"/>
              <a:t> with Tree Conditional Random Fields,” presented at the Proceedings of the Ninth Conference on Computational Natural Language Learning (CoNLL-2005), 2005, pp. 169–172</a:t>
            </a:r>
            <a:r>
              <a:rPr lang="en-US" dirty="0" smtClean="0"/>
              <a:t>.</a:t>
            </a:r>
            <a:endParaRPr lang="en-US" dirty="0"/>
          </a:p>
        </p:txBody>
      </p:sp>
      <p:sp>
        <p:nvSpPr>
          <p:cNvPr id="4" name="Slide Number Placeholder 3"/>
          <p:cNvSpPr>
            <a:spLocks noGrp="1"/>
          </p:cNvSpPr>
          <p:nvPr>
            <p:ph type="sldNum" sz="quarter" idx="12"/>
          </p:nvPr>
        </p:nvSpPr>
        <p:spPr/>
        <p:txBody>
          <a:bodyPr/>
          <a:lstStyle/>
          <a:p>
            <a:fld id="{E5445004-F4FB-5345-992E-498B4C43F562}" type="slidenum">
              <a:rPr lang="en-US" smtClean="0"/>
              <a:t>8</a:t>
            </a:fld>
            <a:endParaRPr lang="en-US"/>
          </a:p>
        </p:txBody>
      </p:sp>
    </p:spTree>
    <p:extLst>
      <p:ext uri="{BB962C8B-B14F-4D97-AF65-F5344CB8AC3E}">
        <p14:creationId xmlns:p14="http://schemas.microsoft.com/office/powerpoint/2010/main" val="40942822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
        <p:nvSpPr>
          <p:cNvPr id="3" name="Content Placeholder 2"/>
          <p:cNvSpPr>
            <a:spLocks noGrp="1"/>
          </p:cNvSpPr>
          <p:nvPr>
            <p:ph idx="1"/>
          </p:nvPr>
        </p:nvSpPr>
        <p:spPr/>
        <p:txBody>
          <a:bodyPr>
            <a:normAutofit fontScale="40000" lnSpcReduction="20000"/>
          </a:bodyPr>
          <a:lstStyle/>
          <a:p>
            <a:r>
              <a:rPr lang="en-US" dirty="0"/>
              <a:t>F. </a:t>
            </a:r>
            <a:r>
              <a:rPr lang="en-US" dirty="0" err="1"/>
              <a:t>Cromierès</a:t>
            </a:r>
            <a:r>
              <a:rPr lang="en-US" dirty="0"/>
              <a:t> and S. </a:t>
            </a:r>
            <a:r>
              <a:rPr lang="en-US" dirty="0" err="1"/>
              <a:t>Kurohashi</a:t>
            </a:r>
            <a:r>
              <a:rPr lang="en-US" dirty="0"/>
              <a:t>, “An Alignment Algorithm Using Belief Propagation and a Structure-Based Distortion Model,” in Proceedings of the 12th Conference of the European Chapter of the ACL (EACL 2009), Athens, Greece, 2009, pp. 166–174.</a:t>
            </a:r>
          </a:p>
          <a:p>
            <a:r>
              <a:rPr lang="en-US" dirty="0"/>
              <a:t>M. Dreyer, “A non-parametric model for the discovery of inflectional paradigms from plain text using graphical models over strings,” Johns Hopkins University, Baltimore, MD, USA, 2011.</a:t>
            </a:r>
          </a:p>
          <a:p>
            <a:r>
              <a:rPr lang="en-US" dirty="0"/>
              <a:t>M. Dreyer and J. Eisner, “Graphical Models over Multiple Strings,” presented at the Proceedings of the 2009 Conference on Empirical Methods in Natural Language Processing, 2009, pp. 101–110.</a:t>
            </a:r>
          </a:p>
          <a:p>
            <a:r>
              <a:rPr lang="en-US" dirty="0"/>
              <a:t>M. Dreyer and J. Eisner, “Discovering Morphological Paradigms from Plain Text Using a </a:t>
            </a:r>
            <a:r>
              <a:rPr lang="en-US" dirty="0" err="1"/>
              <a:t>Dirichlet</a:t>
            </a:r>
            <a:r>
              <a:rPr lang="en-US" dirty="0"/>
              <a:t> Process Mixture Model,” presented at the Proceedings of the 2011 Conference on Empirical Methods in Natural Language Processing, 2011, pp. 616–627.</a:t>
            </a:r>
          </a:p>
          <a:p>
            <a:r>
              <a:rPr lang="en-US" dirty="0"/>
              <a:t>J. </a:t>
            </a:r>
            <a:r>
              <a:rPr lang="en-US" dirty="0" err="1"/>
              <a:t>Duchi</a:t>
            </a:r>
            <a:r>
              <a:rPr lang="en-US" dirty="0"/>
              <a:t>, D. </a:t>
            </a:r>
            <a:r>
              <a:rPr lang="en-US" dirty="0" err="1"/>
              <a:t>Tarlow</a:t>
            </a:r>
            <a:r>
              <a:rPr lang="en-US" dirty="0"/>
              <a:t>, G. </a:t>
            </a:r>
            <a:r>
              <a:rPr lang="en-US" dirty="0" err="1"/>
              <a:t>Elidan</a:t>
            </a:r>
            <a:r>
              <a:rPr lang="en-US" dirty="0"/>
              <a:t>, and D. </a:t>
            </a:r>
            <a:r>
              <a:rPr lang="en-US" dirty="0" err="1"/>
              <a:t>Koller</a:t>
            </a:r>
            <a:r>
              <a:rPr lang="en-US" dirty="0"/>
              <a:t>, “Using Combinatorial Optimization within Max-Product Belief Propagation,” Advances in neural information processing systems, 2006.</a:t>
            </a:r>
          </a:p>
          <a:p>
            <a:r>
              <a:rPr lang="en-US" dirty="0"/>
              <a:t>G. </a:t>
            </a:r>
            <a:r>
              <a:rPr lang="en-US" dirty="0" err="1"/>
              <a:t>Durrett</a:t>
            </a:r>
            <a:r>
              <a:rPr lang="en-US" dirty="0"/>
              <a:t>, D. Hall, and D. Klein, “Decentralized Entity-Level Modeling for </a:t>
            </a:r>
            <a:r>
              <a:rPr lang="en-US" dirty="0" err="1"/>
              <a:t>Coreference</a:t>
            </a:r>
            <a:r>
              <a:rPr lang="en-US" dirty="0"/>
              <a:t> Resolution,” presented at the Proceedings of the 51st Annual Meeting of the Association for Computational Linguistics (Volume 1: Long Papers), 2013, pp. 114–124.</a:t>
            </a:r>
          </a:p>
          <a:p>
            <a:r>
              <a:rPr lang="en-US" dirty="0"/>
              <a:t>G. </a:t>
            </a:r>
            <a:r>
              <a:rPr lang="en-US" dirty="0" err="1"/>
              <a:t>Elidan</a:t>
            </a:r>
            <a:r>
              <a:rPr lang="en-US" dirty="0"/>
              <a:t>, I. McGraw, and D. </a:t>
            </a:r>
            <a:r>
              <a:rPr lang="en-US" dirty="0" err="1"/>
              <a:t>Koller</a:t>
            </a:r>
            <a:r>
              <a:rPr lang="en-US" dirty="0"/>
              <a:t>, “Residual belief propagation: Informed scheduling for asynchronous message passing,” in Proceedings of the Twenty-second Conference on Uncertainty in AI (UAI, 2006.</a:t>
            </a:r>
          </a:p>
          <a:p>
            <a:r>
              <a:rPr lang="en-US" dirty="0"/>
              <a:t>K. </a:t>
            </a:r>
            <a:r>
              <a:rPr lang="en-US" dirty="0" err="1"/>
              <a:t>Gimpel</a:t>
            </a:r>
            <a:r>
              <a:rPr lang="en-US" dirty="0"/>
              <a:t> and N. A. Smith, “</a:t>
            </a:r>
            <a:r>
              <a:rPr lang="en-US" dirty="0" err="1"/>
              <a:t>Softmax</a:t>
            </a:r>
            <a:r>
              <a:rPr lang="en-US" dirty="0"/>
              <a:t>-Margin CRFs: Training Log-Linear Models with Cost Functions,” in Human Language Technologies: The 2010 Annual Conference of the North American Chapter of the Association for Computational Linguistics, Los Angeles, California, 2010, pp. 733–736.</a:t>
            </a:r>
          </a:p>
          <a:p>
            <a:r>
              <a:rPr lang="en-US" dirty="0"/>
              <a:t>J. Gonzalez, Y. Low, and C. </a:t>
            </a:r>
            <a:r>
              <a:rPr lang="en-US" dirty="0" err="1"/>
              <a:t>Guestrin</a:t>
            </a:r>
            <a:r>
              <a:rPr lang="en-US" dirty="0"/>
              <a:t>, “Residual splash for optimally parallelizing belief propagation,” in International Conference on Artificial Intelligence and Statistics, 2009, pp. 177–184.</a:t>
            </a:r>
          </a:p>
          <a:p>
            <a:r>
              <a:rPr lang="en-US" dirty="0"/>
              <a:t>D. Hall and D. Klein, “Training Factored PCFGs with Expectation Propagation,” presented at the Proceedings of the 2012 Joint Conference on Empirical Methods in Natural Language Processing and Computational Natural Language Learning, 2012, pp. 1146–1156.</a:t>
            </a:r>
          </a:p>
          <a:p>
            <a:endParaRPr lang="en-US" dirty="0"/>
          </a:p>
        </p:txBody>
      </p:sp>
      <p:sp>
        <p:nvSpPr>
          <p:cNvPr id="4" name="Slide Number Placeholder 3"/>
          <p:cNvSpPr>
            <a:spLocks noGrp="1"/>
          </p:cNvSpPr>
          <p:nvPr>
            <p:ph type="sldNum" sz="quarter" idx="12"/>
          </p:nvPr>
        </p:nvSpPr>
        <p:spPr/>
        <p:txBody>
          <a:bodyPr/>
          <a:lstStyle/>
          <a:p>
            <a:fld id="{E5445004-F4FB-5345-992E-498B4C43F562}" type="slidenum">
              <a:rPr lang="en-US" smtClean="0"/>
              <a:t>9</a:t>
            </a:fld>
            <a:endParaRPr lang="en-US"/>
          </a:p>
        </p:txBody>
      </p:sp>
    </p:spTree>
    <p:extLst>
      <p:ext uri="{BB962C8B-B14F-4D97-AF65-F5344CB8AC3E}">
        <p14:creationId xmlns:p14="http://schemas.microsoft.com/office/powerpoint/2010/main" val="883072716"/>
      </p:ext>
    </p:extLst>
  </p:cSld>
  <p:clrMapOvr>
    <a:masterClrMapping/>
  </p:clrMapOvr>
</p:sld>
</file>

<file path=ppt/theme/theme1.xml><?xml version="1.0" encoding="utf-8"?>
<a:theme xmlns:a="http://schemas.openxmlformats.org/drawingml/2006/main" name="Office Them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38100" cmpd="sng">
          <a:solidFill>
            <a:schemeClr val="tx1"/>
          </a:solidFill>
          <a:headEnd type="none"/>
          <a:tailEnd type="triangle"/>
        </a:ln>
        <a:effectLst/>
      </a:spPr>
      <a:bodyPr rtlCol="0" anchor="ctr"/>
      <a:lstStyle>
        <a:defPPr algn="ctr">
          <a:defRPr/>
        </a:defPPr>
      </a:lstStyle>
      <a:style>
        <a:lnRef idx="2">
          <a:schemeClr val="accent1"/>
        </a:lnRef>
        <a:fillRef idx="0">
          <a:schemeClr val="accent1"/>
        </a:fillRef>
        <a:effectRef idx="1">
          <a:schemeClr val="accent1"/>
        </a:effectRef>
        <a:fontRef idx="minor">
          <a:schemeClr val="tx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nchor="ctr">
        <a:noAutofit/>
      </a:bodyPr>
      <a:lstStyle>
        <a:defPPr algn="ctr">
          <a:defRPr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7756</TotalTime>
  <Words>3298</Words>
  <Application>Microsoft Office PowerPoint</Application>
  <PresentationFormat>On-screen Show (4:3)</PresentationFormat>
  <Paragraphs>136</Paragraphs>
  <Slides>14</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Candara</vt:lpstr>
      <vt:lpstr>Office Theme</vt:lpstr>
      <vt:lpstr>Section 7: Software</vt:lpstr>
      <vt:lpstr>Outline</vt:lpstr>
      <vt:lpstr>Outline</vt:lpstr>
      <vt:lpstr>Pacaya</vt:lpstr>
      <vt:lpstr>ERMA</vt:lpstr>
      <vt:lpstr>Graphical Models Libraries</vt:lpstr>
      <vt:lpstr>References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 Gormley</dc:creator>
  <cp:lastModifiedBy>Jason Eisner</cp:lastModifiedBy>
  <cp:revision>477</cp:revision>
  <dcterms:created xsi:type="dcterms:W3CDTF">2014-04-15T19:33:39Z</dcterms:created>
  <dcterms:modified xsi:type="dcterms:W3CDTF">2015-07-16T04:56:43Z</dcterms:modified>
</cp:coreProperties>
</file>