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7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19" r:id="rId5"/>
    <p:sldId id="320" r:id="rId6"/>
    <p:sldId id="313" r:id="rId7"/>
    <p:sldId id="316" r:id="rId8"/>
    <p:sldId id="321" r:id="rId9"/>
    <p:sldId id="322" r:id="rId10"/>
    <p:sldId id="324" r:id="rId11"/>
    <p:sldId id="325" r:id="rId12"/>
    <p:sldId id="326" r:id="rId13"/>
    <p:sldId id="317" r:id="rId14"/>
    <p:sldId id="327" r:id="rId15"/>
    <p:sldId id="328" r:id="rId16"/>
    <p:sldId id="330" r:id="rId17"/>
    <p:sldId id="307" r:id="rId18"/>
    <p:sldId id="315" r:id="rId19"/>
    <p:sldId id="331" r:id="rId20"/>
    <p:sldId id="335" r:id="rId21"/>
    <p:sldId id="332" r:id="rId22"/>
    <p:sldId id="333" r:id="rId23"/>
    <p:sldId id="308" r:id="rId24"/>
    <p:sldId id="309" r:id="rId25"/>
    <p:sldId id="271" r:id="rId26"/>
    <p:sldId id="274" r:id="rId27"/>
    <p:sldId id="336" r:id="rId28"/>
    <p:sldId id="289" r:id="rId29"/>
    <p:sldId id="288" r:id="rId30"/>
    <p:sldId id="290" r:id="rId31"/>
    <p:sldId id="291" r:id="rId32"/>
    <p:sldId id="259" r:id="rId33"/>
    <p:sldId id="281" r:id="rId34"/>
    <p:sldId id="282" r:id="rId35"/>
    <p:sldId id="283" r:id="rId36"/>
    <p:sldId id="284" r:id="rId37"/>
    <p:sldId id="285" r:id="rId38"/>
    <p:sldId id="26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18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0000"/>
    <a:srgbClr val="777777"/>
    <a:srgbClr val="FF6600"/>
    <a:srgbClr val="84AA33"/>
    <a:srgbClr val="66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59" autoAdjust="0"/>
  </p:normalViewPr>
  <p:slideViewPr>
    <p:cSldViewPr snapToGrid="0" snapToObjects="1">
      <p:cViewPr varScale="1">
        <p:scale>
          <a:sx n="81" d="100"/>
          <a:sy n="81" d="100"/>
        </p:scale>
        <p:origin x="8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B51F6-2CCF-4E9D-ADE2-4ECB8AE3242C}" type="datetimeFigureOut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04B38E-F7AC-47DA-8F8E-C1D1F3A6D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69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F5974D-6335-4060-A6CC-84EBBD5705DA}" type="datetimeFigureOut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AF0E04-6081-4E69-A721-AE73C8265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0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6B0C8-23A5-4E1F-9341-F7DA03421A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7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C87C3-28C4-4CE2-8F35-7F25E88C0A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40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Cares more about x if </a:t>
            </a:r>
            <a:r>
              <a:rPr lang="en-US" b="1" smtClean="0">
                <a:solidFill>
                  <a:srgbClr val="6699FF"/>
                </a:solidFill>
              </a:rPr>
              <a:t>p</a:t>
            </a:r>
            <a:r>
              <a:rPr lang="en-US" smtClean="0"/>
              <a:t>(x) is large.</a:t>
            </a:r>
          </a:p>
          <a:p>
            <a:pPr lvl="2"/>
            <a:r>
              <a:rPr lang="en-US" smtClean="0"/>
              <a:t>So takes </a:t>
            </a:r>
            <a:r>
              <a:rPr lang="en-US" smtClean="0">
                <a:solidFill>
                  <a:srgbClr val="84AA33"/>
                </a:solidFill>
              </a:rPr>
              <a:t>µ1</a:t>
            </a:r>
            <a:r>
              <a:rPr lang="en-US" smtClean="0"/>
              <a:t>, </a:t>
            </a:r>
            <a:r>
              <a:rPr lang="en-US" smtClean="0">
                <a:solidFill>
                  <a:srgbClr val="84AA33"/>
                </a:solidFill>
              </a:rPr>
              <a:t>µ2</a:t>
            </a:r>
            <a:r>
              <a:rPr lang="en-US" smtClean="0"/>
              <a:t>, </a:t>
            </a:r>
            <a:r>
              <a:rPr lang="en-US" smtClean="0">
                <a:solidFill>
                  <a:srgbClr val="84AA33"/>
                </a:solidFill>
              </a:rPr>
              <a:t>µ3</a:t>
            </a:r>
            <a:r>
              <a:rPr lang="en-US" smtClean="0"/>
              <a:t> into account.</a:t>
            </a:r>
          </a:p>
        </p:txBody>
      </p:sp>
    </p:spTree>
    <p:extLst>
      <p:ext uri="{BB962C8B-B14F-4D97-AF65-F5344CB8AC3E}">
        <p14:creationId xmlns:p14="http://schemas.microsoft.com/office/powerpoint/2010/main" val="133672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9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</a:t>
            </a:r>
            <a:r>
              <a:rPr lang="en-US" baseline="0" dirty="0" smtClean="0"/>
              <a:t>D MORE NUMBERS (one or two with very small counts)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0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4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C669-6417-4482-9B51-B571033CEEDE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DC32-39A8-43AC-9340-F7CA08052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A0D0-E4B1-426C-92DA-392D5E750CDB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0210-C47A-456D-8D1B-D9C99F48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6C50-1DB4-4509-9C65-CF0465C7E254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F8D0-9223-4A99-A7DA-0F8E8D4C1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9C4A-E2B8-45C3-84B8-47B5B6D65BD8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68E4-6BBA-49E5-A9E2-7852BF254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597C-93B1-43D6-85E1-F66D18576EAE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EDA5-C6C9-4F2D-82E3-C8BC617ED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1477-FC7D-4636-BE8A-83E8E725DC98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4C55-68F0-453C-A82A-B36663E9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1263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1263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72A5-F30B-4BE5-B25D-46B090E02DB2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0F83-AB4E-4E7C-84F5-1FA5A8B60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DA93-935D-47AF-B73B-456275BF8D99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90EB-FB07-40C9-88D4-A674AF843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2C1F-7CA6-44C8-81DB-E69F2038BC08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A1E3-E1F6-464A-A343-B71D4F850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1848-83D1-47DD-A72C-966DFBA0F569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C6FF-E2A1-405A-83D7-896C52EB7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BB7C-0A75-428E-866C-18D2745015C9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2AE4-EB03-4953-BF61-64688E5C2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2DEB-3BBE-4F24-BE6A-4FB8454082D7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173A-0809-4048-8532-FDCE75175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B413-5219-4D49-BC1E-998BC7DA6C0F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D347-2613-490D-82AA-0B544D94A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740E-4561-408B-9DE1-E2ED73A2CB34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3FC0-BA79-4981-A1E5-9B8E65687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81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81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EB4B-12FE-4F33-8977-574D6BF882AE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16CB-60BC-4BE4-B484-B3130DB6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7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252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36978-910E-4643-AF3C-743FA84274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25FC2-0549-6E43-A78B-81E28C78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university.logo.small.horizontal.blue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62" y="3607676"/>
            <a:ext cx="6194090" cy="2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4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07CD-948C-6440-AE85-CE75A275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3186D-703A-5B46-BBD8-CBD7D894DC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D2390-1410-BA46-8722-0F5A6BDEB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4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C6631E-B160-A949-AE9D-7DF1EDDC4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3D44-7F41-7544-994B-5AE41C38D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39DE8-6C63-2A47-8B60-4B80AF2588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74EB9-AB52-7644-8162-48E91E5E42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3BF0C-A9B9-7646-A501-F8D95F063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3E00-4D5C-C74E-9C55-72F1C3B9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50D63-F08A-8747-B8BF-60287C6066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ACDA1-45D0-4146-AE69-40AAC188E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5B1F-361E-4791-AE2A-75A6D2A1F3CF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B12B-61E4-4280-9822-A7342031E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2CAF-D96D-6E4C-B725-FB4623C5B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EE75-9451-C64D-B270-07D48A9FE6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4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30790-E48F-B348-82B3-7D92181701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B3EAD-C379-2348-AD7D-B5E1C3E03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9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DBA64-21B8-B347-A9C8-0323641E1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C0148-8F41-D247-8546-A86EA31B8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4D3E5-7ED1-474D-A966-E458B66FD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E1FFE-23AE-904B-A539-50A8C94D7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3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0250-65DF-E048-81AB-AB7257A4D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73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0250-65DF-E048-81AB-AB7257A4D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1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0250-65DF-E048-81AB-AB7257A4D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52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000" y="6396038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FA981B30-0BBD-224C-A217-4B33AE590D3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E185-E285-4939-8BAA-96FEDB20A3AA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6A86-BCE8-4597-B01F-7727BC37D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ECC6-2E17-4731-A329-9EC4D3058BC4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26F0-1950-4064-B701-FBAE9E681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644E-2FBC-4DD3-87D1-18CBEE50740F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8D5A-6099-4465-929B-CDF4DF491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4F6F-10C2-44E2-A66D-EF3BBD5730CC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B609-A8B7-4749-B5B0-B8B89AAB3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2353-9296-4359-AF30-E647DE74CB35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3D12-6D15-408C-8DC5-F9E0F1E65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0853-EB8E-48C0-B797-630D20DF2CDB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355A-196E-4232-BE62-2EE065510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1263"/>
            <a:ext cx="8229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17180-E773-4401-AF78-CAD58A8980D4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8D0B85-EC52-4916-A471-C0EB177D3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niversity.logo.small.horizontal.blue.pd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19963" y="-207963"/>
            <a:ext cx="2051050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1263"/>
            <a:ext cx="8229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F68DF-D676-4C9D-AC86-F479A7E9CBAE}" type="datetime1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CB0A2-D19B-485D-BC6D-0DD7C55AD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6" descr="university.logo.small.horizontal.blue.pd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19963" y="-207963"/>
            <a:ext cx="2051050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340250-65DF-E048-81AB-AB7257A4D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charset="0"/>
                <a:ea typeface="ＭＳ Ｐゴシック" charset="0"/>
              </a:rPr>
              <a:pPr>
                <a:defRPr/>
              </a:pPr>
              <a:t>7/16/2015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3020E-5E33-B446-8494-584D4EE020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5:</a:t>
            </a:r>
            <a:br>
              <a:rPr lang="en-US" smtClean="0"/>
            </a:br>
            <a:r>
              <a:rPr lang="en-US" smtClean="0"/>
              <a:t>What if even BP is slow?</a:t>
            </a: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Computing fewer message updates</a:t>
            </a:r>
          </a:p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Computing them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04DFB-06D7-40B0-AAC0-7B2FCB699DB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24"/>
          <p:cNvSpPr>
            <a:spLocks noChangeShapeType="1"/>
          </p:cNvSpPr>
          <p:nvPr/>
        </p:nvSpPr>
        <p:spPr bwMode="auto">
          <a:xfrm flipH="1">
            <a:off x="1409700" y="3819525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Line 24"/>
          <p:cNvSpPr>
            <a:spLocks noChangeShapeType="1"/>
          </p:cNvSpPr>
          <p:nvPr/>
        </p:nvSpPr>
        <p:spPr bwMode="auto">
          <a:xfrm rot="5400000" flipV="1">
            <a:off x="2785268" y="4377532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24"/>
          <p:cNvSpPr>
            <a:spLocks noChangeShapeType="1"/>
          </p:cNvSpPr>
          <p:nvPr/>
        </p:nvSpPr>
        <p:spPr bwMode="auto">
          <a:xfrm>
            <a:off x="3687763" y="3251200"/>
            <a:ext cx="1524000" cy="0"/>
          </a:xfrm>
          <a:prstGeom prst="line">
            <a:avLst/>
          </a:prstGeom>
          <a:noFill/>
          <a:ln w="38100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Stale Messages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F13684-DF78-4233-B9DA-2883C902374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918" name="Oval 165"/>
          <p:cNvSpPr>
            <a:spLocks noChangeArrowheads="1"/>
          </p:cNvSpPr>
          <p:nvPr/>
        </p:nvSpPr>
        <p:spPr bwMode="auto">
          <a:xfrm flipH="1">
            <a:off x="2082800" y="2973388"/>
            <a:ext cx="1155700" cy="113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endParaRPr lang="en-US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Oval 163"/>
          <p:cNvSpPr>
            <a:spLocks noChangeArrowheads="1"/>
          </p:cNvSpPr>
          <p:nvPr/>
        </p:nvSpPr>
        <p:spPr bwMode="auto">
          <a:xfrm flipH="1">
            <a:off x="6972300" y="2627313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8920" name="Straight Connector 51"/>
          <p:cNvCxnSpPr>
            <a:cxnSpLocks noChangeShapeType="1"/>
          </p:cNvCxnSpPr>
          <p:nvPr/>
        </p:nvCxnSpPr>
        <p:spPr bwMode="auto">
          <a:xfrm flipH="1">
            <a:off x="3252788" y="3538538"/>
            <a:ext cx="2562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1" name="Rectangle 60"/>
          <p:cNvSpPr>
            <a:spLocks noChangeArrowheads="1"/>
          </p:cNvSpPr>
          <p:nvPr/>
        </p:nvSpPr>
        <p:spPr bwMode="auto">
          <a:xfrm flipH="1">
            <a:off x="5815013" y="3216275"/>
            <a:ext cx="652462" cy="65246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r>
              <a:rPr lang="el-GR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</a:p>
        </p:txBody>
      </p:sp>
      <p:cxnSp>
        <p:nvCxnSpPr>
          <p:cNvPr id="38922" name="Straight Connector 77"/>
          <p:cNvCxnSpPr>
            <a:cxnSpLocks noChangeShapeType="1"/>
            <a:stCxn id="38923" idx="0"/>
          </p:cNvCxnSpPr>
          <p:nvPr/>
        </p:nvCxnSpPr>
        <p:spPr bwMode="auto">
          <a:xfrm flipH="1" flipV="1">
            <a:off x="2662238" y="4076700"/>
            <a:ext cx="4762" cy="3524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3" name="Rectangle 78"/>
          <p:cNvSpPr>
            <a:spLocks noChangeArrowheads="1"/>
          </p:cNvSpPr>
          <p:nvPr/>
        </p:nvSpPr>
        <p:spPr bwMode="auto">
          <a:xfrm flipH="1">
            <a:off x="2533650" y="4443413"/>
            <a:ext cx="265113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924" name="Straight Connector 46"/>
          <p:cNvCxnSpPr>
            <a:cxnSpLocks noChangeShapeType="1"/>
          </p:cNvCxnSpPr>
          <p:nvPr/>
        </p:nvCxnSpPr>
        <p:spPr bwMode="auto">
          <a:xfrm>
            <a:off x="1654175" y="3538538"/>
            <a:ext cx="4222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5" name="Rectangle 47"/>
          <p:cNvSpPr>
            <a:spLocks noChangeArrowheads="1"/>
          </p:cNvSpPr>
          <p:nvPr/>
        </p:nvSpPr>
        <p:spPr bwMode="auto">
          <a:xfrm>
            <a:off x="1389063" y="3398838"/>
            <a:ext cx="265112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26" name="Group 36"/>
          <p:cNvGrpSpPr>
            <a:grpSpLocks/>
          </p:cNvGrpSpPr>
          <p:nvPr/>
        </p:nvGrpSpPr>
        <p:grpSpPr bwMode="auto">
          <a:xfrm>
            <a:off x="695325" y="3187700"/>
            <a:ext cx="693738" cy="519113"/>
            <a:chOff x="419" y="1642"/>
            <a:chExt cx="437" cy="327"/>
          </a:xfrm>
        </p:grpSpPr>
        <p:sp>
          <p:nvSpPr>
            <p:cNvPr id="38944" name="Text Box 28"/>
            <p:cNvSpPr txBox="1">
              <a:spLocks noChangeArrowheads="1"/>
            </p:cNvSpPr>
            <p:nvPr/>
          </p:nvSpPr>
          <p:spPr bwMode="auto">
            <a:xfrm flipH="1">
              <a:off x="419" y="1642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/>
                <a:t>…</a:t>
              </a:r>
            </a:p>
          </p:txBody>
        </p:sp>
        <p:sp>
          <p:nvSpPr>
            <p:cNvPr id="38945" name="Line 29"/>
            <p:cNvSpPr>
              <a:spLocks noChangeShapeType="1"/>
            </p:cNvSpPr>
            <p:nvPr/>
          </p:nvSpPr>
          <p:spPr bwMode="auto">
            <a:xfrm flipH="1">
              <a:off x="759" y="185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7" name="Line 30"/>
          <p:cNvSpPr>
            <a:spLocks noChangeShapeType="1"/>
          </p:cNvSpPr>
          <p:nvPr/>
        </p:nvSpPr>
        <p:spPr bwMode="auto">
          <a:xfrm rot="5400000" flipH="1">
            <a:off x="2609056" y="4771232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Text Box 31"/>
          <p:cNvSpPr txBox="1">
            <a:spLocks noChangeArrowheads="1"/>
          </p:cNvSpPr>
          <p:nvPr/>
        </p:nvSpPr>
        <p:spPr bwMode="auto">
          <a:xfrm flipH="1">
            <a:off x="2498725" y="4986338"/>
            <a:ext cx="611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8929" name="Line 32"/>
          <p:cNvSpPr>
            <a:spLocks noChangeShapeType="1"/>
          </p:cNvSpPr>
          <p:nvPr/>
        </p:nvSpPr>
        <p:spPr bwMode="auto">
          <a:xfrm flipV="1">
            <a:off x="6467475" y="2973388"/>
            <a:ext cx="509588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33"/>
          <p:cNvSpPr>
            <a:spLocks noChangeShapeType="1"/>
          </p:cNvSpPr>
          <p:nvPr/>
        </p:nvSpPr>
        <p:spPr bwMode="auto">
          <a:xfrm>
            <a:off x="6486525" y="3895725"/>
            <a:ext cx="509588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Oval 163"/>
          <p:cNvSpPr>
            <a:spLocks noChangeArrowheads="1"/>
          </p:cNvSpPr>
          <p:nvPr/>
        </p:nvSpPr>
        <p:spPr bwMode="auto">
          <a:xfrm flipH="1">
            <a:off x="6991350" y="3932238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32" name="Text Box 38"/>
          <p:cNvSpPr txBox="1">
            <a:spLocks noChangeArrowheads="1"/>
          </p:cNvSpPr>
          <p:nvPr/>
        </p:nvSpPr>
        <p:spPr bwMode="auto">
          <a:xfrm flipH="1">
            <a:off x="7708900" y="25177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8933" name="Line 39"/>
          <p:cNvSpPr>
            <a:spLocks noChangeShapeType="1"/>
          </p:cNvSpPr>
          <p:nvPr/>
        </p:nvSpPr>
        <p:spPr bwMode="auto">
          <a:xfrm flipH="1">
            <a:off x="7497763" y="2867025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Text Box 40"/>
          <p:cNvSpPr txBox="1">
            <a:spLocks noChangeArrowheads="1"/>
          </p:cNvSpPr>
          <p:nvPr/>
        </p:nvSpPr>
        <p:spPr bwMode="auto">
          <a:xfrm flipH="1">
            <a:off x="7747000" y="38227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8935" name="Line 41"/>
          <p:cNvSpPr>
            <a:spLocks noChangeShapeType="1"/>
          </p:cNvSpPr>
          <p:nvPr/>
        </p:nvSpPr>
        <p:spPr bwMode="auto">
          <a:xfrm flipH="1">
            <a:off x="7535863" y="4171950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1447800" y="3248025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24"/>
          <p:cNvSpPr>
            <a:spLocks noChangeShapeType="1"/>
          </p:cNvSpPr>
          <p:nvPr/>
        </p:nvSpPr>
        <p:spPr bwMode="auto">
          <a:xfrm rot="-5400000">
            <a:off x="2086768" y="4390232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9"/>
          <p:cNvSpPr txBox="1">
            <a:spLocks noChangeArrowheads="1"/>
          </p:cNvSpPr>
          <p:nvPr/>
        </p:nvSpPr>
        <p:spPr bwMode="auto">
          <a:xfrm>
            <a:off x="2838450" y="5046663"/>
            <a:ext cx="6007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84AA33"/>
                </a:solidFill>
              </a:rPr>
              <a:t>For a high-degree node that likes to update all its outgoing messages at once …</a:t>
            </a:r>
          </a:p>
          <a:p>
            <a:r>
              <a:rPr lang="en-US" sz="2400">
                <a:solidFill>
                  <a:srgbClr val="84AA33"/>
                </a:solidFill>
              </a:rPr>
              <a:t>We say that the whole node is very stale if its incoming messages have changed a lot.</a:t>
            </a:r>
          </a:p>
        </p:txBody>
      </p:sp>
      <p:sp>
        <p:nvSpPr>
          <p:cNvPr id="38939" name="Line 24"/>
          <p:cNvSpPr>
            <a:spLocks noChangeShapeType="1"/>
          </p:cNvSpPr>
          <p:nvPr/>
        </p:nvSpPr>
        <p:spPr bwMode="auto">
          <a:xfrm flipH="1" flipV="1">
            <a:off x="3883025" y="3949700"/>
            <a:ext cx="1524000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40" name="Picture 32" descr="http://images.colourbox.com/thumb_COLOURBOX2369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048000"/>
            <a:ext cx="99853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4"/>
          <p:cNvSpPr>
            <a:spLocks noChangeShapeType="1"/>
          </p:cNvSpPr>
          <p:nvPr/>
        </p:nvSpPr>
        <p:spPr bwMode="auto">
          <a:xfrm flipH="1">
            <a:off x="1409700" y="3819525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rot="5400000" flipV="1">
            <a:off x="2785268" y="4377532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Line 24"/>
          <p:cNvSpPr>
            <a:spLocks noChangeShapeType="1"/>
          </p:cNvSpPr>
          <p:nvPr/>
        </p:nvSpPr>
        <p:spPr bwMode="auto">
          <a:xfrm>
            <a:off x="3687763" y="3251200"/>
            <a:ext cx="1524000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35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7" name="Straight Arrow Connector 11"/>
          <p:cNvCxnSpPr>
            <a:cxnSpLocks noChangeShapeType="1"/>
          </p:cNvCxnSpPr>
          <p:nvPr/>
        </p:nvCxnSpPr>
        <p:spPr bwMode="auto">
          <a:xfrm flipH="1" flipV="1">
            <a:off x="935038" y="5619750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38" name="Straight Arrow Connector 12"/>
          <p:cNvCxnSpPr>
            <a:cxnSpLocks noChangeShapeType="1"/>
          </p:cNvCxnSpPr>
          <p:nvPr/>
        </p:nvCxnSpPr>
        <p:spPr bwMode="auto">
          <a:xfrm flipH="1" flipV="1">
            <a:off x="2611438" y="5616575"/>
            <a:ext cx="6350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39" name="Straight Arrow Connector 16"/>
          <p:cNvCxnSpPr>
            <a:cxnSpLocks noChangeShapeType="1"/>
          </p:cNvCxnSpPr>
          <p:nvPr/>
        </p:nvCxnSpPr>
        <p:spPr bwMode="auto">
          <a:xfrm flipV="1">
            <a:off x="938213" y="4672013"/>
            <a:ext cx="485775" cy="2333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940" name="Straight Arrow Connector 17"/>
          <p:cNvCxnSpPr>
            <a:cxnSpLocks noChangeShapeType="1"/>
          </p:cNvCxnSpPr>
          <p:nvPr/>
        </p:nvCxnSpPr>
        <p:spPr bwMode="auto">
          <a:xfrm flipH="1" flipV="1">
            <a:off x="2165350" y="4872038"/>
            <a:ext cx="347663" cy="1444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941" name="Straight Arrow Connector 18"/>
          <p:cNvCxnSpPr>
            <a:cxnSpLocks noChangeShapeType="1"/>
          </p:cNvCxnSpPr>
          <p:nvPr/>
        </p:nvCxnSpPr>
        <p:spPr bwMode="auto">
          <a:xfrm flipV="1">
            <a:off x="1651000" y="4391025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42" name="Straight Arrow Connector 19"/>
          <p:cNvCxnSpPr>
            <a:cxnSpLocks noChangeShapeType="1"/>
          </p:cNvCxnSpPr>
          <p:nvPr/>
        </p:nvCxnSpPr>
        <p:spPr bwMode="auto">
          <a:xfrm flipV="1">
            <a:off x="4537075" y="3883025"/>
            <a:ext cx="1041400" cy="8524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943" name="Straight Arrow Connector 23"/>
          <p:cNvCxnSpPr>
            <a:cxnSpLocks noChangeShapeType="1"/>
          </p:cNvCxnSpPr>
          <p:nvPr/>
        </p:nvCxnSpPr>
        <p:spPr bwMode="auto">
          <a:xfrm flipV="1">
            <a:off x="2373313" y="2776538"/>
            <a:ext cx="1416050" cy="693737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944" name="Straight Arrow Connector 24"/>
          <p:cNvCxnSpPr>
            <a:cxnSpLocks noChangeShapeType="1"/>
          </p:cNvCxnSpPr>
          <p:nvPr/>
        </p:nvCxnSpPr>
        <p:spPr bwMode="auto">
          <a:xfrm flipH="1" flipV="1">
            <a:off x="6453188" y="3802063"/>
            <a:ext cx="284162" cy="1016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945" name="Straight Arrow Connector 25"/>
          <p:cNvCxnSpPr>
            <a:cxnSpLocks noChangeShapeType="1"/>
          </p:cNvCxnSpPr>
          <p:nvPr/>
        </p:nvCxnSpPr>
        <p:spPr bwMode="auto">
          <a:xfrm flipV="1">
            <a:off x="5962650" y="3343275"/>
            <a:ext cx="0" cy="3333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46" name="Straight Arrow Connector 29"/>
          <p:cNvCxnSpPr>
            <a:cxnSpLocks noChangeShapeType="1"/>
          </p:cNvCxnSpPr>
          <p:nvPr/>
        </p:nvCxnSpPr>
        <p:spPr bwMode="auto">
          <a:xfrm flipH="1" flipV="1">
            <a:off x="1176338" y="5553075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47" name="Straight Arrow Connector 33"/>
          <p:cNvCxnSpPr>
            <a:cxnSpLocks noChangeShapeType="1"/>
          </p:cNvCxnSpPr>
          <p:nvPr/>
        </p:nvCxnSpPr>
        <p:spPr bwMode="auto">
          <a:xfrm flipV="1">
            <a:off x="1325563" y="4803775"/>
            <a:ext cx="393700" cy="17621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48" name="Straight Arrow Connector 34"/>
          <p:cNvCxnSpPr>
            <a:cxnSpLocks noChangeShapeType="1"/>
          </p:cNvCxnSpPr>
          <p:nvPr/>
        </p:nvCxnSpPr>
        <p:spPr bwMode="auto">
          <a:xfrm flipH="1" flipV="1">
            <a:off x="2276475" y="4672013"/>
            <a:ext cx="506413" cy="1936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49" name="Straight Arrow Connector 35"/>
          <p:cNvCxnSpPr>
            <a:cxnSpLocks noChangeShapeType="1"/>
          </p:cNvCxnSpPr>
          <p:nvPr/>
        </p:nvCxnSpPr>
        <p:spPr bwMode="auto">
          <a:xfrm flipV="1">
            <a:off x="2165350" y="4240213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50" name="Straight Arrow Connector 36"/>
          <p:cNvCxnSpPr>
            <a:cxnSpLocks noChangeShapeType="1"/>
          </p:cNvCxnSpPr>
          <p:nvPr/>
        </p:nvCxnSpPr>
        <p:spPr bwMode="auto">
          <a:xfrm flipV="1">
            <a:off x="4856163" y="3929063"/>
            <a:ext cx="1041400" cy="8509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51" name="Straight Arrow Connector 40"/>
          <p:cNvCxnSpPr>
            <a:cxnSpLocks noChangeShapeType="1"/>
          </p:cNvCxnSpPr>
          <p:nvPr/>
        </p:nvCxnSpPr>
        <p:spPr bwMode="auto">
          <a:xfrm flipV="1">
            <a:off x="2751138" y="2854325"/>
            <a:ext cx="1411287" cy="69532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52" name="Straight Arrow Connector 41"/>
          <p:cNvCxnSpPr>
            <a:cxnSpLocks noChangeShapeType="1"/>
          </p:cNvCxnSpPr>
          <p:nvPr/>
        </p:nvCxnSpPr>
        <p:spPr bwMode="auto">
          <a:xfrm flipH="1" flipV="1">
            <a:off x="6616700" y="3608388"/>
            <a:ext cx="514350" cy="1444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53" name="Straight Arrow Connector 42"/>
          <p:cNvCxnSpPr>
            <a:cxnSpLocks noChangeShapeType="1"/>
          </p:cNvCxnSpPr>
          <p:nvPr/>
        </p:nvCxnSpPr>
        <p:spPr bwMode="auto">
          <a:xfrm flipV="1">
            <a:off x="6511925" y="3152775"/>
            <a:ext cx="0" cy="3349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54" name="Straight Arrow Connector 45"/>
          <p:cNvCxnSpPr>
            <a:cxnSpLocks noChangeShapeType="1"/>
          </p:cNvCxnSpPr>
          <p:nvPr/>
        </p:nvCxnSpPr>
        <p:spPr bwMode="auto">
          <a:xfrm flipV="1">
            <a:off x="1411288" y="5395913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55" name="Straight Arrow Connector 46"/>
          <p:cNvCxnSpPr>
            <a:cxnSpLocks noChangeShapeType="1"/>
          </p:cNvCxnSpPr>
          <p:nvPr/>
        </p:nvCxnSpPr>
        <p:spPr bwMode="auto">
          <a:xfrm>
            <a:off x="2159000" y="5405438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56" name="Straight Arrow Connector 47"/>
          <p:cNvCxnSpPr>
            <a:cxnSpLocks noChangeShapeType="1"/>
          </p:cNvCxnSpPr>
          <p:nvPr/>
        </p:nvCxnSpPr>
        <p:spPr bwMode="auto">
          <a:xfrm flipH="1">
            <a:off x="2071688" y="5160963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57" name="Straight Arrow Connector 48"/>
          <p:cNvCxnSpPr>
            <a:cxnSpLocks noChangeShapeType="1"/>
          </p:cNvCxnSpPr>
          <p:nvPr/>
        </p:nvCxnSpPr>
        <p:spPr bwMode="auto">
          <a:xfrm flipH="1">
            <a:off x="1352550" y="5160963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sp>
        <p:nvSpPr>
          <p:cNvPr id="39958" name="Rectangle 2"/>
          <p:cNvSpPr>
            <a:spLocks/>
          </p:cNvSpPr>
          <p:nvPr/>
        </p:nvSpPr>
        <p:spPr bwMode="auto">
          <a:xfrm>
            <a:off x="252413" y="274638"/>
            <a:ext cx="86391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/>
              <a:t>Maintain an Queue of Stale Messages to Update</a:t>
            </a:r>
          </a:p>
        </p:txBody>
      </p:sp>
      <p:grpSp>
        <p:nvGrpSpPr>
          <p:cNvPr id="39959" name="Group 28"/>
          <p:cNvGrpSpPr>
            <a:grpSpLocks/>
          </p:cNvGrpSpPr>
          <p:nvPr/>
        </p:nvGrpSpPr>
        <p:grpSpPr bwMode="auto">
          <a:xfrm>
            <a:off x="385763" y="1790700"/>
            <a:ext cx="8224837" cy="5099050"/>
            <a:chOff x="1523902" y="2715529"/>
            <a:chExt cx="6096196" cy="3755772"/>
          </a:xfrm>
        </p:grpSpPr>
        <p:sp>
          <p:nvSpPr>
            <p:cNvPr id="62" name="Oval 61"/>
            <p:cNvSpPr/>
            <p:nvPr/>
          </p:nvSpPr>
          <p:spPr>
            <a:xfrm>
              <a:off x="1822770" y="5045932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33374" y="5880808"/>
              <a:ext cx="203559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2" idx="4"/>
              <a:endCxn id="63" idx="0"/>
            </p:cNvCxnSpPr>
            <p:nvPr/>
          </p:nvCxnSpPr>
          <p:spPr>
            <a:xfrm>
              <a:off x="2025153" y="5461031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072366" y="5045932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Rectangle 65"/>
            <p:cNvSpPr/>
            <p:nvPr/>
          </p:nvSpPr>
          <p:spPr>
            <a:xfrm>
              <a:off x="3182971" y="5880808"/>
              <a:ext cx="202383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Connector 66"/>
            <p:cNvCxnSpPr>
              <a:stCxn id="65" idx="4"/>
              <a:endCxn id="0" idx="0"/>
            </p:cNvCxnSpPr>
            <p:nvPr/>
          </p:nvCxnSpPr>
          <p:spPr>
            <a:xfrm>
              <a:off x="3274749" y="5461031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340789" y="5043594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51394" y="5878469"/>
              <a:ext cx="200030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Straight Connector 69"/>
            <p:cNvCxnSpPr>
              <a:stCxn id="68" idx="4"/>
              <a:endCxn id="69" idx="0"/>
            </p:cNvCxnSpPr>
            <p:nvPr/>
          </p:nvCxnSpPr>
          <p:spPr>
            <a:xfrm>
              <a:off x="4543172" y="5458692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5593916" y="5045932"/>
              <a:ext cx="41064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08051" y="5880808"/>
              <a:ext cx="200030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Straight Connector 72"/>
            <p:cNvCxnSpPr>
              <a:stCxn id="71" idx="4"/>
              <a:endCxn id="72" idx="0"/>
            </p:cNvCxnSpPr>
            <p:nvPr/>
          </p:nvCxnSpPr>
          <p:spPr>
            <a:xfrm>
              <a:off x="5799829" y="5461031"/>
              <a:ext cx="7060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843512" y="5043594"/>
              <a:ext cx="409472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956470" y="5878469"/>
              <a:ext cx="201207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Connector 75"/>
            <p:cNvCxnSpPr>
              <a:stCxn id="74" idx="4"/>
              <a:endCxn id="75" idx="0"/>
            </p:cNvCxnSpPr>
            <p:nvPr/>
          </p:nvCxnSpPr>
          <p:spPr>
            <a:xfrm>
              <a:off x="7048249" y="5458692"/>
              <a:ext cx="7060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006" name="Group 76"/>
            <p:cNvGrpSpPr>
              <a:grpSpLocks/>
            </p:cNvGrpSpPr>
            <p:nvPr/>
          </p:nvGrpSpPr>
          <p:grpSpPr bwMode="auto">
            <a:xfrm>
              <a:off x="1523902" y="6190980"/>
              <a:ext cx="6096196" cy="280321"/>
              <a:chOff x="492120" y="3950977"/>
              <a:chExt cx="8067290" cy="370958"/>
            </a:xfrm>
          </p:grpSpPr>
          <p:sp>
            <p:nvSpPr>
              <p:cNvPr id="40035" name="TextBox 10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40036" name="TextBox 10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40037" name="TextBox 10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40038" name="TextBox 10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40039" name="TextBox 10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216361" y="4204041"/>
              <a:ext cx="408295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22259" y="4726715"/>
              <a:ext cx="201206" cy="2011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>
              <a:stCxn id="79" idx="1"/>
              <a:endCxn id="71" idx="0"/>
            </p:cNvCxnSpPr>
            <p:nvPr/>
          </p:nvCxnSpPr>
          <p:spPr>
            <a:xfrm flipH="1">
              <a:off x="5799829" y="4826105"/>
              <a:ext cx="522430" cy="2198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0"/>
              <a:endCxn id="78" idx="4"/>
            </p:cNvCxnSpPr>
            <p:nvPr/>
          </p:nvCxnSpPr>
          <p:spPr>
            <a:xfrm flipH="1" flipV="1">
              <a:off x="6421097" y="4619139"/>
              <a:ext cx="2353" cy="1075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3"/>
              <a:endCxn id="74" idx="0"/>
            </p:cNvCxnSpPr>
            <p:nvPr/>
          </p:nvCxnSpPr>
          <p:spPr>
            <a:xfrm>
              <a:off x="6523465" y="4826105"/>
              <a:ext cx="524784" cy="21748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350203" y="2715529"/>
              <a:ext cx="407119" cy="4151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56101" y="3237034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Straight Connector 84"/>
            <p:cNvCxnSpPr>
              <a:stCxn id="84" idx="1"/>
              <a:endCxn id="93" idx="0"/>
            </p:cNvCxnSpPr>
            <p:nvPr/>
          </p:nvCxnSpPr>
          <p:spPr>
            <a:xfrm flipH="1">
              <a:off x="2640537" y="3337593"/>
              <a:ext cx="1815563" cy="86177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  <a:endCxn id="83" idx="4"/>
            </p:cNvCxnSpPr>
            <p:nvPr/>
          </p:nvCxnSpPr>
          <p:spPr>
            <a:xfrm flipH="1" flipV="1">
              <a:off x="4552586" y="3130629"/>
              <a:ext cx="2353" cy="1064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3"/>
              <a:endCxn id="88" idx="0"/>
            </p:cNvCxnSpPr>
            <p:nvPr/>
          </p:nvCxnSpPr>
          <p:spPr>
            <a:xfrm>
              <a:off x="4656130" y="3337593"/>
              <a:ext cx="1184881" cy="9705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635099" y="3434645"/>
              <a:ext cx="410649" cy="41276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40997" y="3970182"/>
              <a:ext cx="201206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Connector 89"/>
            <p:cNvCxnSpPr>
              <a:stCxn id="89" idx="1"/>
              <a:endCxn id="68" idx="0"/>
            </p:cNvCxnSpPr>
            <p:nvPr/>
          </p:nvCxnSpPr>
          <p:spPr>
            <a:xfrm flipH="1">
              <a:off x="4543172" y="4070741"/>
              <a:ext cx="1197824" cy="97285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  <a:endCxn id="88" idx="4"/>
            </p:cNvCxnSpPr>
            <p:nvPr/>
          </p:nvCxnSpPr>
          <p:spPr>
            <a:xfrm flipH="1" flipV="1">
              <a:off x="5841011" y="3847405"/>
              <a:ext cx="0" cy="1227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3"/>
              <a:endCxn id="78" idx="0"/>
            </p:cNvCxnSpPr>
            <p:nvPr/>
          </p:nvCxnSpPr>
          <p:spPr>
            <a:xfrm>
              <a:off x="5942203" y="4070741"/>
              <a:ext cx="478895" cy="13330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435801" y="4199363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41699" y="4719699"/>
              <a:ext cx="200030" cy="20345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Connector 94"/>
            <p:cNvCxnSpPr>
              <a:stCxn id="94" idx="1"/>
              <a:endCxn id="62" idx="0"/>
            </p:cNvCxnSpPr>
            <p:nvPr/>
          </p:nvCxnSpPr>
          <p:spPr>
            <a:xfrm flipH="1">
              <a:off x="2025153" y="4821428"/>
              <a:ext cx="516547" cy="2245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4" idx="0"/>
              <a:endCxn id="93" idx="4"/>
            </p:cNvCxnSpPr>
            <p:nvPr/>
          </p:nvCxnSpPr>
          <p:spPr>
            <a:xfrm flipH="1" flipV="1">
              <a:off x="2640537" y="4614462"/>
              <a:ext cx="2353" cy="10523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4" idx="3"/>
              <a:endCxn id="65" idx="0"/>
            </p:cNvCxnSpPr>
            <p:nvPr/>
          </p:nvCxnSpPr>
          <p:spPr>
            <a:xfrm>
              <a:off x="2741729" y="4821428"/>
              <a:ext cx="533020" cy="2245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225182" y="5272775"/>
              <a:ext cx="84247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2546406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474779" y="5270437"/>
              <a:ext cx="861304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796003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4743202" y="5270437"/>
              <a:ext cx="848360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5064426" y="5159353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5999859" y="5270437"/>
              <a:ext cx="841301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319906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960" name="Straight Arrow Connector 29"/>
          <p:cNvCxnSpPr>
            <a:cxnSpLocks noChangeShapeType="1"/>
          </p:cNvCxnSpPr>
          <p:nvPr/>
        </p:nvCxnSpPr>
        <p:spPr bwMode="auto">
          <a:xfrm flipH="1" flipV="1">
            <a:off x="2884488" y="5543550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61" name="Straight Arrow Connector 11"/>
          <p:cNvCxnSpPr>
            <a:cxnSpLocks noChangeShapeType="1"/>
          </p:cNvCxnSpPr>
          <p:nvPr/>
        </p:nvCxnSpPr>
        <p:spPr bwMode="auto">
          <a:xfrm flipH="1" flipV="1">
            <a:off x="6049963" y="5605463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62" name="Straight Arrow Connector 12"/>
          <p:cNvCxnSpPr>
            <a:cxnSpLocks noChangeShapeType="1"/>
          </p:cNvCxnSpPr>
          <p:nvPr/>
        </p:nvCxnSpPr>
        <p:spPr bwMode="auto">
          <a:xfrm flipH="1" flipV="1">
            <a:off x="7726363" y="5602288"/>
            <a:ext cx="6350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63" name="Straight Arrow Connector 16"/>
          <p:cNvCxnSpPr>
            <a:cxnSpLocks noChangeShapeType="1"/>
          </p:cNvCxnSpPr>
          <p:nvPr/>
        </p:nvCxnSpPr>
        <p:spPr bwMode="auto">
          <a:xfrm flipV="1">
            <a:off x="6053138" y="4657725"/>
            <a:ext cx="485775" cy="2333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964" name="Straight Arrow Connector 17"/>
          <p:cNvCxnSpPr>
            <a:cxnSpLocks noChangeShapeType="1"/>
          </p:cNvCxnSpPr>
          <p:nvPr/>
        </p:nvCxnSpPr>
        <p:spPr bwMode="auto">
          <a:xfrm flipH="1" flipV="1">
            <a:off x="7280275" y="4857750"/>
            <a:ext cx="347663" cy="1444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965" name="Straight Arrow Connector 18"/>
          <p:cNvCxnSpPr>
            <a:cxnSpLocks noChangeShapeType="1"/>
          </p:cNvCxnSpPr>
          <p:nvPr/>
        </p:nvCxnSpPr>
        <p:spPr bwMode="auto">
          <a:xfrm flipV="1">
            <a:off x="6765925" y="4376738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66" name="Straight Arrow Connector 29"/>
          <p:cNvCxnSpPr>
            <a:cxnSpLocks noChangeShapeType="1"/>
          </p:cNvCxnSpPr>
          <p:nvPr/>
        </p:nvCxnSpPr>
        <p:spPr bwMode="auto">
          <a:xfrm flipH="1" flipV="1">
            <a:off x="6291263" y="5538788"/>
            <a:ext cx="3175" cy="4365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67" name="Straight Arrow Connector 33"/>
          <p:cNvCxnSpPr>
            <a:cxnSpLocks noChangeShapeType="1"/>
          </p:cNvCxnSpPr>
          <p:nvPr/>
        </p:nvCxnSpPr>
        <p:spPr bwMode="auto">
          <a:xfrm flipV="1">
            <a:off x="6440488" y="4789488"/>
            <a:ext cx="393700" cy="17621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68" name="Straight Arrow Connector 34"/>
          <p:cNvCxnSpPr>
            <a:cxnSpLocks noChangeShapeType="1"/>
          </p:cNvCxnSpPr>
          <p:nvPr/>
        </p:nvCxnSpPr>
        <p:spPr bwMode="auto">
          <a:xfrm flipH="1" flipV="1">
            <a:off x="7391400" y="4657725"/>
            <a:ext cx="506413" cy="1936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69" name="Straight Arrow Connector 35"/>
          <p:cNvCxnSpPr>
            <a:cxnSpLocks noChangeShapeType="1"/>
          </p:cNvCxnSpPr>
          <p:nvPr/>
        </p:nvCxnSpPr>
        <p:spPr bwMode="auto">
          <a:xfrm flipV="1">
            <a:off x="7280275" y="4225925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70" name="Straight Arrow Connector 45"/>
          <p:cNvCxnSpPr>
            <a:cxnSpLocks noChangeShapeType="1"/>
          </p:cNvCxnSpPr>
          <p:nvPr/>
        </p:nvCxnSpPr>
        <p:spPr bwMode="auto">
          <a:xfrm flipV="1">
            <a:off x="6526213" y="5381625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71" name="Straight Arrow Connector 46"/>
          <p:cNvCxnSpPr>
            <a:cxnSpLocks noChangeShapeType="1"/>
          </p:cNvCxnSpPr>
          <p:nvPr/>
        </p:nvCxnSpPr>
        <p:spPr bwMode="auto">
          <a:xfrm>
            <a:off x="7273925" y="5391150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72" name="Straight Arrow Connector 47"/>
          <p:cNvCxnSpPr>
            <a:cxnSpLocks noChangeShapeType="1"/>
          </p:cNvCxnSpPr>
          <p:nvPr/>
        </p:nvCxnSpPr>
        <p:spPr bwMode="auto">
          <a:xfrm flipH="1">
            <a:off x="7186613" y="5146675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73" name="Straight Arrow Connector 48"/>
          <p:cNvCxnSpPr>
            <a:cxnSpLocks noChangeShapeType="1"/>
          </p:cNvCxnSpPr>
          <p:nvPr/>
        </p:nvCxnSpPr>
        <p:spPr bwMode="auto">
          <a:xfrm flipH="1">
            <a:off x="6467475" y="5146675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74" name="Straight Arrow Connector 29"/>
          <p:cNvCxnSpPr>
            <a:cxnSpLocks noChangeShapeType="1"/>
          </p:cNvCxnSpPr>
          <p:nvPr/>
        </p:nvCxnSpPr>
        <p:spPr bwMode="auto">
          <a:xfrm flipH="1" flipV="1">
            <a:off x="7999413" y="5529263"/>
            <a:ext cx="3175" cy="4365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75" name="Straight Arrow Connector 45"/>
          <p:cNvCxnSpPr>
            <a:cxnSpLocks noChangeShapeType="1"/>
          </p:cNvCxnSpPr>
          <p:nvPr/>
        </p:nvCxnSpPr>
        <p:spPr bwMode="auto">
          <a:xfrm flipV="1">
            <a:off x="3100388" y="5375275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76" name="Straight Arrow Connector 46"/>
          <p:cNvCxnSpPr>
            <a:cxnSpLocks noChangeShapeType="1"/>
          </p:cNvCxnSpPr>
          <p:nvPr/>
        </p:nvCxnSpPr>
        <p:spPr bwMode="auto">
          <a:xfrm>
            <a:off x="3848100" y="5384800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77" name="Straight Arrow Connector 47"/>
          <p:cNvCxnSpPr>
            <a:cxnSpLocks noChangeShapeType="1"/>
          </p:cNvCxnSpPr>
          <p:nvPr/>
        </p:nvCxnSpPr>
        <p:spPr bwMode="auto">
          <a:xfrm flipH="1">
            <a:off x="3760788" y="5140325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78" name="Straight Arrow Connector 48"/>
          <p:cNvCxnSpPr>
            <a:cxnSpLocks noChangeShapeType="1"/>
          </p:cNvCxnSpPr>
          <p:nvPr/>
        </p:nvCxnSpPr>
        <p:spPr bwMode="auto">
          <a:xfrm flipH="1">
            <a:off x="3041650" y="5140325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79" name="Straight Arrow Connector 45"/>
          <p:cNvCxnSpPr>
            <a:cxnSpLocks noChangeShapeType="1"/>
          </p:cNvCxnSpPr>
          <p:nvPr/>
        </p:nvCxnSpPr>
        <p:spPr bwMode="auto">
          <a:xfrm flipV="1">
            <a:off x="4826000" y="5378450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80" name="Straight Arrow Connector 46"/>
          <p:cNvCxnSpPr>
            <a:cxnSpLocks noChangeShapeType="1"/>
          </p:cNvCxnSpPr>
          <p:nvPr/>
        </p:nvCxnSpPr>
        <p:spPr bwMode="auto">
          <a:xfrm>
            <a:off x="5573713" y="5387975"/>
            <a:ext cx="309562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81" name="Straight Arrow Connector 47"/>
          <p:cNvCxnSpPr>
            <a:cxnSpLocks noChangeShapeType="1"/>
          </p:cNvCxnSpPr>
          <p:nvPr/>
        </p:nvCxnSpPr>
        <p:spPr bwMode="auto">
          <a:xfrm flipH="1">
            <a:off x="5486400" y="5143500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82" name="Straight Arrow Connector 48"/>
          <p:cNvCxnSpPr>
            <a:cxnSpLocks noChangeShapeType="1"/>
          </p:cNvCxnSpPr>
          <p:nvPr/>
        </p:nvCxnSpPr>
        <p:spPr bwMode="auto">
          <a:xfrm flipH="1">
            <a:off x="4767263" y="5143500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83" name="Straight Arrow Connector 11"/>
          <p:cNvCxnSpPr>
            <a:cxnSpLocks noChangeShapeType="1"/>
          </p:cNvCxnSpPr>
          <p:nvPr/>
        </p:nvCxnSpPr>
        <p:spPr bwMode="auto">
          <a:xfrm flipH="1" flipV="1">
            <a:off x="4343400" y="5600700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84" name="Straight Arrow Connector 29"/>
          <p:cNvCxnSpPr>
            <a:cxnSpLocks noChangeShapeType="1"/>
          </p:cNvCxnSpPr>
          <p:nvPr/>
        </p:nvCxnSpPr>
        <p:spPr bwMode="auto">
          <a:xfrm flipH="1" flipV="1">
            <a:off x="4584700" y="5534025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85" name="Straight Arrow Connector 27"/>
          <p:cNvCxnSpPr>
            <a:cxnSpLocks noChangeShapeType="1"/>
          </p:cNvCxnSpPr>
          <p:nvPr/>
        </p:nvCxnSpPr>
        <p:spPr bwMode="auto">
          <a:xfrm flipV="1">
            <a:off x="4117975" y="2286000"/>
            <a:ext cx="0" cy="3333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39986" name="Straight Arrow Connector 43"/>
          <p:cNvCxnSpPr>
            <a:cxnSpLocks noChangeShapeType="1"/>
          </p:cNvCxnSpPr>
          <p:nvPr/>
        </p:nvCxnSpPr>
        <p:spPr bwMode="auto">
          <a:xfrm flipH="1" flipV="1">
            <a:off x="5067300" y="2579688"/>
            <a:ext cx="1096963" cy="952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9987" name="Straight Arrow Connector 44"/>
          <p:cNvCxnSpPr>
            <a:cxnSpLocks noChangeShapeType="1"/>
          </p:cNvCxnSpPr>
          <p:nvPr/>
        </p:nvCxnSpPr>
        <p:spPr bwMode="auto">
          <a:xfrm flipV="1">
            <a:off x="4781550" y="2170113"/>
            <a:ext cx="0" cy="3349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39988" name="Straight Arrow Connector 26"/>
          <p:cNvCxnSpPr>
            <a:cxnSpLocks noChangeShapeType="1"/>
          </p:cNvCxnSpPr>
          <p:nvPr/>
        </p:nvCxnSpPr>
        <p:spPr bwMode="auto">
          <a:xfrm flipH="1" flipV="1">
            <a:off x="4856163" y="2798763"/>
            <a:ext cx="1096962" cy="920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sp>
        <p:nvSpPr>
          <p:cNvPr id="39989" name="Text Box 522"/>
          <p:cNvSpPr txBox="1">
            <a:spLocks noChangeArrowheads="1"/>
          </p:cNvSpPr>
          <p:nvPr/>
        </p:nvSpPr>
        <p:spPr bwMode="auto">
          <a:xfrm>
            <a:off x="5376863" y="1117600"/>
            <a:ext cx="3781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>
                <a:solidFill>
                  <a:srgbClr val="84AA33"/>
                </a:solidFill>
              </a:rPr>
              <a:t>Messages from factors are stale.</a:t>
            </a:r>
          </a:p>
          <a:p>
            <a:pPr defTabSz="914400"/>
            <a:r>
              <a:rPr lang="en-US" sz="2000">
                <a:solidFill>
                  <a:srgbClr val="84AA33"/>
                </a:solidFill>
              </a:rPr>
              <a:t>Messages from variables</a:t>
            </a:r>
            <a:br>
              <a:rPr lang="en-US" sz="2000">
                <a:solidFill>
                  <a:srgbClr val="84AA33"/>
                </a:solidFill>
              </a:rPr>
            </a:br>
            <a:r>
              <a:rPr lang="en-US" sz="2000">
                <a:solidFill>
                  <a:srgbClr val="84AA33"/>
                </a:solidFill>
              </a:rPr>
              <a:t>are actually fresh (in sync</a:t>
            </a:r>
            <a:br>
              <a:rPr lang="en-US" sz="2000">
                <a:solidFill>
                  <a:srgbClr val="84AA33"/>
                </a:solidFill>
              </a:rPr>
            </a:br>
            <a:r>
              <a:rPr lang="en-US" sz="2000">
                <a:solidFill>
                  <a:srgbClr val="84AA33"/>
                </a:solidFill>
              </a:rPr>
              <a:t>with their uniform antecedents).</a:t>
            </a:r>
          </a:p>
        </p:txBody>
      </p:sp>
      <p:sp>
        <p:nvSpPr>
          <p:cNvPr id="39990" name="Text Box 523"/>
          <p:cNvSpPr txBox="1">
            <a:spLocks noChangeArrowheads="1"/>
          </p:cNvSpPr>
          <p:nvPr/>
        </p:nvSpPr>
        <p:spPr bwMode="auto">
          <a:xfrm>
            <a:off x="768350" y="1135063"/>
            <a:ext cx="2193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84AA33"/>
                </a:solidFill>
              </a:rPr>
              <a:t>Initially all messages are uniform</a:t>
            </a:r>
            <a:r>
              <a:rPr lang="en-US" sz="2000">
                <a:solidFill>
                  <a:srgbClr val="84AA33"/>
                </a:solidFill>
              </a:rPr>
              <a:t>.</a:t>
            </a:r>
            <a:br>
              <a:rPr lang="en-US" sz="2000">
                <a:solidFill>
                  <a:srgbClr val="84AA33"/>
                </a:solidFill>
              </a:rPr>
            </a:br>
            <a:endParaRPr lang="en-US" sz="2000">
              <a:solidFill>
                <a:srgbClr val="84AA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760788" y="5138738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flipV="1">
            <a:off x="4826000" y="5376863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63" name="Straight Arrow Connector 11"/>
          <p:cNvCxnSpPr>
            <a:cxnSpLocks noChangeShapeType="1"/>
          </p:cNvCxnSpPr>
          <p:nvPr/>
        </p:nvCxnSpPr>
        <p:spPr bwMode="auto">
          <a:xfrm flipH="1" flipV="1">
            <a:off x="935038" y="5619750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0964" name="Straight Arrow Connector 12"/>
          <p:cNvCxnSpPr>
            <a:cxnSpLocks noChangeShapeType="1"/>
          </p:cNvCxnSpPr>
          <p:nvPr/>
        </p:nvCxnSpPr>
        <p:spPr bwMode="auto">
          <a:xfrm flipH="1" flipV="1">
            <a:off x="2611438" y="5616575"/>
            <a:ext cx="6350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0965" name="Straight Arrow Connector 16"/>
          <p:cNvCxnSpPr>
            <a:cxnSpLocks noChangeShapeType="1"/>
          </p:cNvCxnSpPr>
          <p:nvPr/>
        </p:nvCxnSpPr>
        <p:spPr bwMode="auto">
          <a:xfrm flipV="1">
            <a:off x="938213" y="4672013"/>
            <a:ext cx="485775" cy="2333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0966" name="Straight Arrow Connector 17"/>
          <p:cNvCxnSpPr>
            <a:cxnSpLocks noChangeShapeType="1"/>
          </p:cNvCxnSpPr>
          <p:nvPr/>
        </p:nvCxnSpPr>
        <p:spPr bwMode="auto">
          <a:xfrm flipH="1" flipV="1">
            <a:off x="2165350" y="4872038"/>
            <a:ext cx="347663" cy="1444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0967" name="Straight Arrow Connector 18"/>
          <p:cNvCxnSpPr>
            <a:cxnSpLocks noChangeShapeType="1"/>
          </p:cNvCxnSpPr>
          <p:nvPr/>
        </p:nvCxnSpPr>
        <p:spPr bwMode="auto">
          <a:xfrm flipV="1">
            <a:off x="1651000" y="4391025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0968" name="Straight Arrow Connector 19"/>
          <p:cNvCxnSpPr>
            <a:cxnSpLocks noChangeShapeType="1"/>
          </p:cNvCxnSpPr>
          <p:nvPr/>
        </p:nvCxnSpPr>
        <p:spPr bwMode="auto">
          <a:xfrm flipV="1">
            <a:off x="4537075" y="3883025"/>
            <a:ext cx="1041400" cy="8524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0969" name="Straight Arrow Connector 23"/>
          <p:cNvCxnSpPr>
            <a:cxnSpLocks noChangeShapeType="1"/>
          </p:cNvCxnSpPr>
          <p:nvPr/>
        </p:nvCxnSpPr>
        <p:spPr bwMode="auto">
          <a:xfrm flipV="1">
            <a:off x="2373313" y="2776538"/>
            <a:ext cx="1416050" cy="693737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0970" name="Straight Arrow Connector 24"/>
          <p:cNvCxnSpPr>
            <a:cxnSpLocks noChangeShapeType="1"/>
          </p:cNvCxnSpPr>
          <p:nvPr/>
        </p:nvCxnSpPr>
        <p:spPr bwMode="auto">
          <a:xfrm flipH="1" flipV="1">
            <a:off x="6453188" y="3802063"/>
            <a:ext cx="284162" cy="1016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0971" name="Straight Arrow Connector 25"/>
          <p:cNvCxnSpPr>
            <a:cxnSpLocks noChangeShapeType="1"/>
          </p:cNvCxnSpPr>
          <p:nvPr/>
        </p:nvCxnSpPr>
        <p:spPr bwMode="auto">
          <a:xfrm flipV="1">
            <a:off x="5962650" y="3343275"/>
            <a:ext cx="0" cy="3333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0972" name="Straight Arrow Connector 29"/>
          <p:cNvCxnSpPr>
            <a:cxnSpLocks noChangeShapeType="1"/>
          </p:cNvCxnSpPr>
          <p:nvPr/>
        </p:nvCxnSpPr>
        <p:spPr bwMode="auto">
          <a:xfrm flipH="1" flipV="1">
            <a:off x="1176338" y="5553075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73" name="Straight Arrow Connector 33"/>
          <p:cNvCxnSpPr>
            <a:cxnSpLocks noChangeShapeType="1"/>
          </p:cNvCxnSpPr>
          <p:nvPr/>
        </p:nvCxnSpPr>
        <p:spPr bwMode="auto">
          <a:xfrm flipV="1">
            <a:off x="1325563" y="4803775"/>
            <a:ext cx="393700" cy="17621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74" name="Straight Arrow Connector 34"/>
          <p:cNvCxnSpPr>
            <a:cxnSpLocks noChangeShapeType="1"/>
          </p:cNvCxnSpPr>
          <p:nvPr/>
        </p:nvCxnSpPr>
        <p:spPr bwMode="auto">
          <a:xfrm flipH="1" flipV="1">
            <a:off x="2276475" y="4672013"/>
            <a:ext cx="506413" cy="1936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75" name="Straight Arrow Connector 35"/>
          <p:cNvCxnSpPr>
            <a:cxnSpLocks noChangeShapeType="1"/>
          </p:cNvCxnSpPr>
          <p:nvPr/>
        </p:nvCxnSpPr>
        <p:spPr bwMode="auto">
          <a:xfrm flipV="1">
            <a:off x="2165350" y="4240213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76" name="Straight Arrow Connector 36"/>
          <p:cNvCxnSpPr>
            <a:cxnSpLocks noChangeShapeType="1"/>
          </p:cNvCxnSpPr>
          <p:nvPr/>
        </p:nvCxnSpPr>
        <p:spPr bwMode="auto">
          <a:xfrm flipV="1">
            <a:off x="4856163" y="3929063"/>
            <a:ext cx="1041400" cy="8509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77" name="Straight Arrow Connector 40"/>
          <p:cNvCxnSpPr>
            <a:cxnSpLocks noChangeShapeType="1"/>
          </p:cNvCxnSpPr>
          <p:nvPr/>
        </p:nvCxnSpPr>
        <p:spPr bwMode="auto">
          <a:xfrm flipV="1">
            <a:off x="2751138" y="2854325"/>
            <a:ext cx="1411287" cy="69532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78" name="Straight Arrow Connector 41"/>
          <p:cNvCxnSpPr>
            <a:cxnSpLocks noChangeShapeType="1"/>
          </p:cNvCxnSpPr>
          <p:nvPr/>
        </p:nvCxnSpPr>
        <p:spPr bwMode="auto">
          <a:xfrm flipH="1" flipV="1">
            <a:off x="6616700" y="3608388"/>
            <a:ext cx="514350" cy="1444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79" name="Straight Arrow Connector 42"/>
          <p:cNvCxnSpPr>
            <a:cxnSpLocks noChangeShapeType="1"/>
          </p:cNvCxnSpPr>
          <p:nvPr/>
        </p:nvCxnSpPr>
        <p:spPr bwMode="auto">
          <a:xfrm flipV="1">
            <a:off x="6511925" y="3152775"/>
            <a:ext cx="0" cy="3349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80" name="Straight Arrow Connector 45"/>
          <p:cNvCxnSpPr>
            <a:cxnSpLocks noChangeShapeType="1"/>
          </p:cNvCxnSpPr>
          <p:nvPr/>
        </p:nvCxnSpPr>
        <p:spPr bwMode="auto">
          <a:xfrm flipV="1">
            <a:off x="1411288" y="5395913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81" name="Straight Arrow Connector 46"/>
          <p:cNvCxnSpPr>
            <a:cxnSpLocks noChangeShapeType="1"/>
          </p:cNvCxnSpPr>
          <p:nvPr/>
        </p:nvCxnSpPr>
        <p:spPr bwMode="auto">
          <a:xfrm>
            <a:off x="2159000" y="5405438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82" name="Straight Arrow Connector 47"/>
          <p:cNvCxnSpPr>
            <a:cxnSpLocks noChangeShapeType="1"/>
          </p:cNvCxnSpPr>
          <p:nvPr/>
        </p:nvCxnSpPr>
        <p:spPr bwMode="auto">
          <a:xfrm flipH="1">
            <a:off x="2071688" y="5160963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83" name="Straight Arrow Connector 48"/>
          <p:cNvCxnSpPr>
            <a:cxnSpLocks noChangeShapeType="1"/>
          </p:cNvCxnSpPr>
          <p:nvPr/>
        </p:nvCxnSpPr>
        <p:spPr bwMode="auto">
          <a:xfrm flipH="1">
            <a:off x="1352550" y="5160963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sp>
        <p:nvSpPr>
          <p:cNvPr id="40984" name="Rectangle 2"/>
          <p:cNvSpPr>
            <a:spLocks/>
          </p:cNvSpPr>
          <p:nvPr/>
        </p:nvSpPr>
        <p:spPr bwMode="auto">
          <a:xfrm>
            <a:off x="252413" y="274638"/>
            <a:ext cx="86391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/>
              <a:t>Maintain an Queue of Stale Messages to Update</a:t>
            </a:r>
          </a:p>
        </p:txBody>
      </p:sp>
      <p:grpSp>
        <p:nvGrpSpPr>
          <p:cNvPr id="40985" name="Group 28"/>
          <p:cNvGrpSpPr>
            <a:grpSpLocks/>
          </p:cNvGrpSpPr>
          <p:nvPr/>
        </p:nvGrpSpPr>
        <p:grpSpPr bwMode="auto">
          <a:xfrm>
            <a:off x="385763" y="1790700"/>
            <a:ext cx="8224837" cy="5099050"/>
            <a:chOff x="1523902" y="2715529"/>
            <a:chExt cx="6096196" cy="3755772"/>
          </a:xfrm>
        </p:grpSpPr>
        <p:sp>
          <p:nvSpPr>
            <p:cNvPr id="62" name="Oval 61"/>
            <p:cNvSpPr/>
            <p:nvPr/>
          </p:nvSpPr>
          <p:spPr>
            <a:xfrm>
              <a:off x="1822770" y="5045932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33374" y="5880808"/>
              <a:ext cx="203559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2" idx="4"/>
              <a:endCxn id="63" idx="0"/>
            </p:cNvCxnSpPr>
            <p:nvPr/>
          </p:nvCxnSpPr>
          <p:spPr>
            <a:xfrm>
              <a:off x="2025153" y="5461031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072366" y="5045932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Rectangle 65"/>
            <p:cNvSpPr/>
            <p:nvPr/>
          </p:nvSpPr>
          <p:spPr>
            <a:xfrm>
              <a:off x="3182971" y="5880808"/>
              <a:ext cx="202383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Connector 66"/>
            <p:cNvCxnSpPr>
              <a:stCxn id="65" idx="4"/>
              <a:endCxn id="0" idx="0"/>
            </p:cNvCxnSpPr>
            <p:nvPr/>
          </p:nvCxnSpPr>
          <p:spPr>
            <a:xfrm>
              <a:off x="3274749" y="5461031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340789" y="5043594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51394" y="5878469"/>
              <a:ext cx="200030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Straight Connector 69"/>
            <p:cNvCxnSpPr>
              <a:stCxn id="68" idx="4"/>
              <a:endCxn id="69" idx="0"/>
            </p:cNvCxnSpPr>
            <p:nvPr/>
          </p:nvCxnSpPr>
          <p:spPr>
            <a:xfrm>
              <a:off x="4543172" y="5458692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5593916" y="5045932"/>
              <a:ext cx="41064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08051" y="5880808"/>
              <a:ext cx="200030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Straight Connector 72"/>
            <p:cNvCxnSpPr>
              <a:stCxn id="71" idx="4"/>
              <a:endCxn id="72" idx="0"/>
            </p:cNvCxnSpPr>
            <p:nvPr/>
          </p:nvCxnSpPr>
          <p:spPr>
            <a:xfrm>
              <a:off x="5799829" y="5461031"/>
              <a:ext cx="7060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843512" y="5043594"/>
              <a:ext cx="409472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956470" y="5878469"/>
              <a:ext cx="201207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Connector 75"/>
            <p:cNvCxnSpPr>
              <a:stCxn id="74" idx="4"/>
              <a:endCxn id="75" idx="0"/>
            </p:cNvCxnSpPr>
            <p:nvPr/>
          </p:nvCxnSpPr>
          <p:spPr>
            <a:xfrm>
              <a:off x="7048249" y="5458692"/>
              <a:ext cx="7060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31" name="Group 76"/>
            <p:cNvGrpSpPr>
              <a:grpSpLocks/>
            </p:cNvGrpSpPr>
            <p:nvPr/>
          </p:nvGrpSpPr>
          <p:grpSpPr bwMode="auto">
            <a:xfrm>
              <a:off x="1523902" y="6190980"/>
              <a:ext cx="6096196" cy="280321"/>
              <a:chOff x="492120" y="3950977"/>
              <a:chExt cx="8067290" cy="370958"/>
            </a:xfrm>
          </p:grpSpPr>
          <p:sp>
            <p:nvSpPr>
              <p:cNvPr id="41060" name="TextBox 10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41061" name="TextBox 10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41062" name="TextBox 10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41063" name="TextBox 10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41064" name="TextBox 10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216361" y="4204041"/>
              <a:ext cx="408295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22259" y="4726715"/>
              <a:ext cx="201206" cy="2011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>
              <a:stCxn id="79" idx="1"/>
              <a:endCxn id="71" idx="0"/>
            </p:cNvCxnSpPr>
            <p:nvPr/>
          </p:nvCxnSpPr>
          <p:spPr>
            <a:xfrm flipH="1">
              <a:off x="5799829" y="4826105"/>
              <a:ext cx="522430" cy="2198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0"/>
              <a:endCxn id="78" idx="4"/>
            </p:cNvCxnSpPr>
            <p:nvPr/>
          </p:nvCxnSpPr>
          <p:spPr>
            <a:xfrm flipH="1" flipV="1">
              <a:off x="6421097" y="4619139"/>
              <a:ext cx="2353" cy="1075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3"/>
              <a:endCxn id="74" idx="0"/>
            </p:cNvCxnSpPr>
            <p:nvPr/>
          </p:nvCxnSpPr>
          <p:spPr>
            <a:xfrm>
              <a:off x="6523465" y="4826105"/>
              <a:ext cx="524784" cy="21748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350203" y="2715529"/>
              <a:ext cx="407119" cy="4151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56101" y="3237034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Straight Connector 84"/>
            <p:cNvCxnSpPr>
              <a:stCxn id="84" idx="1"/>
              <a:endCxn id="93" idx="0"/>
            </p:cNvCxnSpPr>
            <p:nvPr/>
          </p:nvCxnSpPr>
          <p:spPr>
            <a:xfrm flipH="1">
              <a:off x="2640537" y="3337593"/>
              <a:ext cx="1815563" cy="86177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  <a:endCxn id="83" idx="4"/>
            </p:cNvCxnSpPr>
            <p:nvPr/>
          </p:nvCxnSpPr>
          <p:spPr>
            <a:xfrm flipH="1" flipV="1">
              <a:off x="4552586" y="3130629"/>
              <a:ext cx="2353" cy="1064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3"/>
              <a:endCxn id="88" idx="0"/>
            </p:cNvCxnSpPr>
            <p:nvPr/>
          </p:nvCxnSpPr>
          <p:spPr>
            <a:xfrm>
              <a:off x="4656130" y="3337593"/>
              <a:ext cx="1184881" cy="9705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635099" y="3434645"/>
              <a:ext cx="410649" cy="41276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40997" y="3970182"/>
              <a:ext cx="201206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Connector 89"/>
            <p:cNvCxnSpPr>
              <a:stCxn id="89" idx="1"/>
              <a:endCxn id="68" idx="0"/>
            </p:cNvCxnSpPr>
            <p:nvPr/>
          </p:nvCxnSpPr>
          <p:spPr>
            <a:xfrm flipH="1">
              <a:off x="4543172" y="4070741"/>
              <a:ext cx="1197824" cy="97285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  <a:endCxn id="88" idx="4"/>
            </p:cNvCxnSpPr>
            <p:nvPr/>
          </p:nvCxnSpPr>
          <p:spPr>
            <a:xfrm flipH="1" flipV="1">
              <a:off x="5841011" y="3847405"/>
              <a:ext cx="0" cy="1227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3"/>
              <a:endCxn id="78" idx="0"/>
            </p:cNvCxnSpPr>
            <p:nvPr/>
          </p:nvCxnSpPr>
          <p:spPr>
            <a:xfrm>
              <a:off x="5942203" y="4070741"/>
              <a:ext cx="478895" cy="13330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435801" y="4199363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41699" y="4719699"/>
              <a:ext cx="200030" cy="20345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Connector 94"/>
            <p:cNvCxnSpPr>
              <a:stCxn id="94" idx="1"/>
              <a:endCxn id="62" idx="0"/>
            </p:cNvCxnSpPr>
            <p:nvPr/>
          </p:nvCxnSpPr>
          <p:spPr>
            <a:xfrm flipH="1">
              <a:off x="2025153" y="4821428"/>
              <a:ext cx="516547" cy="2245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4" idx="0"/>
              <a:endCxn id="93" idx="4"/>
            </p:cNvCxnSpPr>
            <p:nvPr/>
          </p:nvCxnSpPr>
          <p:spPr>
            <a:xfrm flipH="1" flipV="1">
              <a:off x="2640537" y="4614462"/>
              <a:ext cx="2353" cy="10523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4" idx="3"/>
              <a:endCxn id="65" idx="0"/>
            </p:cNvCxnSpPr>
            <p:nvPr/>
          </p:nvCxnSpPr>
          <p:spPr>
            <a:xfrm>
              <a:off x="2741729" y="4821428"/>
              <a:ext cx="533020" cy="2245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225182" y="5272775"/>
              <a:ext cx="84247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2546406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474779" y="5270437"/>
              <a:ext cx="861304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796003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4743202" y="5270437"/>
              <a:ext cx="848360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5064426" y="5159353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5999859" y="5270437"/>
              <a:ext cx="841301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319906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986" name="Straight Arrow Connector 29"/>
          <p:cNvCxnSpPr>
            <a:cxnSpLocks noChangeShapeType="1"/>
          </p:cNvCxnSpPr>
          <p:nvPr/>
        </p:nvCxnSpPr>
        <p:spPr bwMode="auto">
          <a:xfrm flipH="1" flipV="1">
            <a:off x="2884488" y="5543550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87" name="Straight Arrow Connector 11"/>
          <p:cNvCxnSpPr>
            <a:cxnSpLocks noChangeShapeType="1"/>
          </p:cNvCxnSpPr>
          <p:nvPr/>
        </p:nvCxnSpPr>
        <p:spPr bwMode="auto">
          <a:xfrm flipH="1" flipV="1">
            <a:off x="6049963" y="5605463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0988" name="Straight Arrow Connector 12"/>
          <p:cNvCxnSpPr>
            <a:cxnSpLocks noChangeShapeType="1"/>
          </p:cNvCxnSpPr>
          <p:nvPr/>
        </p:nvCxnSpPr>
        <p:spPr bwMode="auto">
          <a:xfrm flipH="1" flipV="1">
            <a:off x="7726363" y="5602288"/>
            <a:ext cx="6350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0989" name="Straight Arrow Connector 16"/>
          <p:cNvCxnSpPr>
            <a:cxnSpLocks noChangeShapeType="1"/>
          </p:cNvCxnSpPr>
          <p:nvPr/>
        </p:nvCxnSpPr>
        <p:spPr bwMode="auto">
          <a:xfrm flipV="1">
            <a:off x="6053138" y="4657725"/>
            <a:ext cx="485775" cy="2333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0990" name="Straight Arrow Connector 17"/>
          <p:cNvCxnSpPr>
            <a:cxnSpLocks noChangeShapeType="1"/>
          </p:cNvCxnSpPr>
          <p:nvPr/>
        </p:nvCxnSpPr>
        <p:spPr bwMode="auto">
          <a:xfrm flipH="1" flipV="1">
            <a:off x="7280275" y="4857750"/>
            <a:ext cx="347663" cy="1444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0991" name="Straight Arrow Connector 18"/>
          <p:cNvCxnSpPr>
            <a:cxnSpLocks noChangeShapeType="1"/>
          </p:cNvCxnSpPr>
          <p:nvPr/>
        </p:nvCxnSpPr>
        <p:spPr bwMode="auto">
          <a:xfrm flipV="1">
            <a:off x="6765925" y="4376738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0992" name="Straight Arrow Connector 29"/>
          <p:cNvCxnSpPr>
            <a:cxnSpLocks noChangeShapeType="1"/>
          </p:cNvCxnSpPr>
          <p:nvPr/>
        </p:nvCxnSpPr>
        <p:spPr bwMode="auto">
          <a:xfrm flipH="1" flipV="1">
            <a:off x="6291263" y="5538788"/>
            <a:ext cx="3175" cy="4365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93" name="Straight Arrow Connector 33"/>
          <p:cNvCxnSpPr>
            <a:cxnSpLocks noChangeShapeType="1"/>
          </p:cNvCxnSpPr>
          <p:nvPr/>
        </p:nvCxnSpPr>
        <p:spPr bwMode="auto">
          <a:xfrm flipV="1">
            <a:off x="6440488" y="4789488"/>
            <a:ext cx="393700" cy="17621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94" name="Straight Arrow Connector 34"/>
          <p:cNvCxnSpPr>
            <a:cxnSpLocks noChangeShapeType="1"/>
          </p:cNvCxnSpPr>
          <p:nvPr/>
        </p:nvCxnSpPr>
        <p:spPr bwMode="auto">
          <a:xfrm flipH="1" flipV="1">
            <a:off x="7391400" y="4657725"/>
            <a:ext cx="506413" cy="1936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95" name="Straight Arrow Connector 35"/>
          <p:cNvCxnSpPr>
            <a:cxnSpLocks noChangeShapeType="1"/>
          </p:cNvCxnSpPr>
          <p:nvPr/>
        </p:nvCxnSpPr>
        <p:spPr bwMode="auto">
          <a:xfrm flipV="1">
            <a:off x="7280275" y="4225925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96" name="Straight Arrow Connector 45"/>
          <p:cNvCxnSpPr>
            <a:cxnSpLocks noChangeShapeType="1"/>
          </p:cNvCxnSpPr>
          <p:nvPr/>
        </p:nvCxnSpPr>
        <p:spPr bwMode="auto">
          <a:xfrm flipV="1">
            <a:off x="6526213" y="5381625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97" name="Straight Arrow Connector 46"/>
          <p:cNvCxnSpPr>
            <a:cxnSpLocks noChangeShapeType="1"/>
          </p:cNvCxnSpPr>
          <p:nvPr/>
        </p:nvCxnSpPr>
        <p:spPr bwMode="auto">
          <a:xfrm>
            <a:off x="7273925" y="5391150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0998" name="Straight Arrow Connector 47"/>
          <p:cNvCxnSpPr>
            <a:cxnSpLocks noChangeShapeType="1"/>
          </p:cNvCxnSpPr>
          <p:nvPr/>
        </p:nvCxnSpPr>
        <p:spPr bwMode="auto">
          <a:xfrm flipH="1">
            <a:off x="7186613" y="5146675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0999" name="Straight Arrow Connector 48"/>
          <p:cNvCxnSpPr>
            <a:cxnSpLocks noChangeShapeType="1"/>
          </p:cNvCxnSpPr>
          <p:nvPr/>
        </p:nvCxnSpPr>
        <p:spPr bwMode="auto">
          <a:xfrm flipH="1">
            <a:off x="6467475" y="5146675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0" name="Straight Arrow Connector 29"/>
          <p:cNvCxnSpPr>
            <a:cxnSpLocks noChangeShapeType="1"/>
          </p:cNvCxnSpPr>
          <p:nvPr/>
        </p:nvCxnSpPr>
        <p:spPr bwMode="auto">
          <a:xfrm flipH="1" flipV="1">
            <a:off x="7999413" y="5529263"/>
            <a:ext cx="3175" cy="4365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1" name="Straight Arrow Connector 45"/>
          <p:cNvCxnSpPr>
            <a:cxnSpLocks noChangeShapeType="1"/>
          </p:cNvCxnSpPr>
          <p:nvPr/>
        </p:nvCxnSpPr>
        <p:spPr bwMode="auto">
          <a:xfrm flipV="1">
            <a:off x="3100388" y="5375275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1002" name="Straight Arrow Connector 46"/>
          <p:cNvCxnSpPr>
            <a:cxnSpLocks noChangeShapeType="1"/>
          </p:cNvCxnSpPr>
          <p:nvPr/>
        </p:nvCxnSpPr>
        <p:spPr bwMode="auto">
          <a:xfrm>
            <a:off x="3848100" y="5384800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3" name="Straight Arrow Connector 47"/>
          <p:cNvCxnSpPr>
            <a:cxnSpLocks noChangeShapeType="1"/>
          </p:cNvCxnSpPr>
          <p:nvPr/>
        </p:nvCxnSpPr>
        <p:spPr bwMode="auto">
          <a:xfrm flipH="1">
            <a:off x="3760788" y="5140325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4" name="Straight Arrow Connector 48"/>
          <p:cNvCxnSpPr>
            <a:cxnSpLocks noChangeShapeType="1"/>
          </p:cNvCxnSpPr>
          <p:nvPr/>
        </p:nvCxnSpPr>
        <p:spPr bwMode="auto">
          <a:xfrm flipH="1">
            <a:off x="3041650" y="5140325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5" name="Straight Arrow Connector 45"/>
          <p:cNvCxnSpPr>
            <a:cxnSpLocks noChangeShapeType="1"/>
          </p:cNvCxnSpPr>
          <p:nvPr/>
        </p:nvCxnSpPr>
        <p:spPr bwMode="auto">
          <a:xfrm flipV="1">
            <a:off x="4826000" y="5378450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6" name="Straight Arrow Connector 46"/>
          <p:cNvCxnSpPr>
            <a:cxnSpLocks noChangeShapeType="1"/>
          </p:cNvCxnSpPr>
          <p:nvPr/>
        </p:nvCxnSpPr>
        <p:spPr bwMode="auto">
          <a:xfrm>
            <a:off x="5573713" y="5387975"/>
            <a:ext cx="309562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7" name="Straight Arrow Connector 47"/>
          <p:cNvCxnSpPr>
            <a:cxnSpLocks noChangeShapeType="1"/>
          </p:cNvCxnSpPr>
          <p:nvPr/>
        </p:nvCxnSpPr>
        <p:spPr bwMode="auto">
          <a:xfrm flipH="1">
            <a:off x="5486400" y="5143500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1008" name="Straight Arrow Connector 48"/>
          <p:cNvCxnSpPr>
            <a:cxnSpLocks noChangeShapeType="1"/>
          </p:cNvCxnSpPr>
          <p:nvPr/>
        </p:nvCxnSpPr>
        <p:spPr bwMode="auto">
          <a:xfrm flipH="1">
            <a:off x="4767263" y="5143500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09" name="Straight Arrow Connector 11"/>
          <p:cNvCxnSpPr>
            <a:cxnSpLocks noChangeShapeType="1"/>
          </p:cNvCxnSpPr>
          <p:nvPr/>
        </p:nvCxnSpPr>
        <p:spPr bwMode="auto">
          <a:xfrm flipH="1" flipV="1">
            <a:off x="4343400" y="5600700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1010" name="Straight Arrow Connector 29"/>
          <p:cNvCxnSpPr>
            <a:cxnSpLocks noChangeShapeType="1"/>
          </p:cNvCxnSpPr>
          <p:nvPr/>
        </p:nvCxnSpPr>
        <p:spPr bwMode="auto">
          <a:xfrm flipH="1" flipV="1">
            <a:off x="4584700" y="5534025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11" name="Straight Arrow Connector 27"/>
          <p:cNvCxnSpPr>
            <a:cxnSpLocks noChangeShapeType="1"/>
          </p:cNvCxnSpPr>
          <p:nvPr/>
        </p:nvCxnSpPr>
        <p:spPr bwMode="auto">
          <a:xfrm flipV="1">
            <a:off x="4117975" y="2286000"/>
            <a:ext cx="0" cy="3333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1012" name="Straight Arrow Connector 43"/>
          <p:cNvCxnSpPr>
            <a:cxnSpLocks noChangeShapeType="1"/>
          </p:cNvCxnSpPr>
          <p:nvPr/>
        </p:nvCxnSpPr>
        <p:spPr bwMode="auto">
          <a:xfrm flipH="1" flipV="1">
            <a:off x="5067300" y="2579688"/>
            <a:ext cx="1096963" cy="952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1013" name="Straight Arrow Connector 44"/>
          <p:cNvCxnSpPr>
            <a:cxnSpLocks noChangeShapeType="1"/>
          </p:cNvCxnSpPr>
          <p:nvPr/>
        </p:nvCxnSpPr>
        <p:spPr bwMode="auto">
          <a:xfrm flipV="1">
            <a:off x="4781550" y="2170113"/>
            <a:ext cx="0" cy="3349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014" name="Straight Arrow Connector 26"/>
          <p:cNvCxnSpPr>
            <a:cxnSpLocks noChangeShapeType="1"/>
          </p:cNvCxnSpPr>
          <p:nvPr/>
        </p:nvCxnSpPr>
        <p:spPr bwMode="auto">
          <a:xfrm flipH="1" flipV="1">
            <a:off x="4856163" y="2798763"/>
            <a:ext cx="1096962" cy="920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51" name="Straight Arrow Connector 19"/>
          <p:cNvCxnSpPr>
            <a:cxnSpLocks noChangeShapeType="1"/>
          </p:cNvCxnSpPr>
          <p:nvPr/>
        </p:nvCxnSpPr>
        <p:spPr bwMode="auto">
          <a:xfrm flipV="1">
            <a:off x="4546600" y="3873500"/>
            <a:ext cx="1041400" cy="8524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sp>
        <p:nvSpPr>
          <p:cNvPr id="41066" name="AutoShape 106"/>
          <p:cNvSpPr>
            <a:spLocks noChangeArrowheads="1"/>
          </p:cNvSpPr>
          <p:nvPr/>
        </p:nvSpPr>
        <p:spPr bwMode="auto">
          <a:xfrm>
            <a:off x="4745038" y="3929063"/>
            <a:ext cx="360362" cy="342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5" name="Straight Arrow Connector 25"/>
          <p:cNvCxnSpPr>
            <a:cxnSpLocks noChangeShapeType="1"/>
          </p:cNvCxnSpPr>
          <p:nvPr/>
        </p:nvCxnSpPr>
        <p:spPr bwMode="auto">
          <a:xfrm flipV="1">
            <a:off x="5962650" y="3343275"/>
            <a:ext cx="0" cy="3333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1986" name="Straight Arrow Connector 12"/>
          <p:cNvCxnSpPr>
            <a:cxnSpLocks noChangeShapeType="1"/>
          </p:cNvCxnSpPr>
          <p:nvPr/>
        </p:nvCxnSpPr>
        <p:spPr bwMode="auto">
          <a:xfrm flipH="1" flipV="1">
            <a:off x="2611438" y="5616575"/>
            <a:ext cx="6350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2" name="Straight Arrow Connector 12"/>
          <p:cNvCxnSpPr>
            <a:cxnSpLocks noChangeShapeType="1"/>
          </p:cNvCxnSpPr>
          <p:nvPr/>
        </p:nvCxnSpPr>
        <p:spPr bwMode="auto">
          <a:xfrm flipH="1" flipV="1">
            <a:off x="2611438" y="5616575"/>
            <a:ext cx="6350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1988" name="Straight Arrow Connector 47"/>
          <p:cNvCxnSpPr>
            <a:cxnSpLocks noChangeShapeType="1"/>
          </p:cNvCxnSpPr>
          <p:nvPr/>
        </p:nvCxnSpPr>
        <p:spPr bwMode="auto">
          <a:xfrm flipH="1">
            <a:off x="2071688" y="5160963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989" name="Straight Arrow Connector 34"/>
          <p:cNvCxnSpPr>
            <a:cxnSpLocks noChangeShapeType="1"/>
          </p:cNvCxnSpPr>
          <p:nvPr/>
        </p:nvCxnSpPr>
        <p:spPr bwMode="auto">
          <a:xfrm flipH="1" flipV="1">
            <a:off x="2276475" y="4672013"/>
            <a:ext cx="506413" cy="1936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990" name="Straight Arrow Connector 19"/>
          <p:cNvCxnSpPr>
            <a:cxnSpLocks noChangeShapeType="1"/>
          </p:cNvCxnSpPr>
          <p:nvPr/>
        </p:nvCxnSpPr>
        <p:spPr bwMode="auto">
          <a:xfrm flipV="1">
            <a:off x="4546600" y="3873500"/>
            <a:ext cx="1041400" cy="8524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1991" name="Straight Arrow Connector 47"/>
          <p:cNvCxnSpPr>
            <a:cxnSpLocks noChangeShapeType="1"/>
          </p:cNvCxnSpPr>
          <p:nvPr/>
        </p:nvCxnSpPr>
        <p:spPr bwMode="auto">
          <a:xfrm flipH="1">
            <a:off x="3760788" y="5140325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992" name="Straight Arrow Connector 45"/>
          <p:cNvCxnSpPr>
            <a:cxnSpLocks noChangeShapeType="1"/>
          </p:cNvCxnSpPr>
          <p:nvPr/>
        </p:nvCxnSpPr>
        <p:spPr bwMode="auto">
          <a:xfrm flipV="1">
            <a:off x="4826000" y="5378450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1993" name="Straight Arrow Connector 11"/>
          <p:cNvCxnSpPr>
            <a:cxnSpLocks noChangeShapeType="1"/>
          </p:cNvCxnSpPr>
          <p:nvPr/>
        </p:nvCxnSpPr>
        <p:spPr bwMode="auto">
          <a:xfrm flipH="1" flipV="1">
            <a:off x="935038" y="5619750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1994" name="Straight Arrow Connector 16"/>
          <p:cNvCxnSpPr>
            <a:cxnSpLocks noChangeShapeType="1"/>
          </p:cNvCxnSpPr>
          <p:nvPr/>
        </p:nvCxnSpPr>
        <p:spPr bwMode="auto">
          <a:xfrm flipV="1">
            <a:off x="938213" y="4672013"/>
            <a:ext cx="485775" cy="2333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1995" name="Straight Arrow Connector 17"/>
          <p:cNvCxnSpPr>
            <a:cxnSpLocks noChangeShapeType="1"/>
          </p:cNvCxnSpPr>
          <p:nvPr/>
        </p:nvCxnSpPr>
        <p:spPr bwMode="auto">
          <a:xfrm flipH="1" flipV="1">
            <a:off x="2165350" y="4872038"/>
            <a:ext cx="347663" cy="1444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1996" name="Straight Arrow Connector 18"/>
          <p:cNvCxnSpPr>
            <a:cxnSpLocks noChangeShapeType="1"/>
          </p:cNvCxnSpPr>
          <p:nvPr/>
        </p:nvCxnSpPr>
        <p:spPr bwMode="auto">
          <a:xfrm flipV="1">
            <a:off x="1651000" y="4391025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1997" name="Straight Arrow Connector 23"/>
          <p:cNvCxnSpPr>
            <a:cxnSpLocks noChangeShapeType="1"/>
          </p:cNvCxnSpPr>
          <p:nvPr/>
        </p:nvCxnSpPr>
        <p:spPr bwMode="auto">
          <a:xfrm flipV="1">
            <a:off x="2373313" y="2776538"/>
            <a:ext cx="1416050" cy="693737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1998" name="Straight Arrow Connector 24"/>
          <p:cNvCxnSpPr>
            <a:cxnSpLocks noChangeShapeType="1"/>
          </p:cNvCxnSpPr>
          <p:nvPr/>
        </p:nvCxnSpPr>
        <p:spPr bwMode="auto">
          <a:xfrm flipH="1" flipV="1">
            <a:off x="6453188" y="3802063"/>
            <a:ext cx="284162" cy="1016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 flipV="1">
            <a:off x="5962650" y="3343275"/>
            <a:ext cx="0" cy="3333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2000" name="Straight Arrow Connector 29"/>
          <p:cNvCxnSpPr>
            <a:cxnSpLocks noChangeShapeType="1"/>
          </p:cNvCxnSpPr>
          <p:nvPr/>
        </p:nvCxnSpPr>
        <p:spPr bwMode="auto">
          <a:xfrm flipH="1" flipV="1">
            <a:off x="1176338" y="5553075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01" name="Straight Arrow Connector 33"/>
          <p:cNvCxnSpPr>
            <a:cxnSpLocks noChangeShapeType="1"/>
          </p:cNvCxnSpPr>
          <p:nvPr/>
        </p:nvCxnSpPr>
        <p:spPr bwMode="auto">
          <a:xfrm flipV="1">
            <a:off x="1325563" y="4803775"/>
            <a:ext cx="393700" cy="17621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6" name="Straight Arrow Connector 34"/>
          <p:cNvCxnSpPr>
            <a:cxnSpLocks noChangeShapeType="1"/>
          </p:cNvCxnSpPr>
          <p:nvPr/>
        </p:nvCxnSpPr>
        <p:spPr bwMode="auto">
          <a:xfrm flipH="1" flipV="1">
            <a:off x="2276475" y="4672013"/>
            <a:ext cx="506413" cy="1936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03" name="Straight Arrow Connector 35"/>
          <p:cNvCxnSpPr>
            <a:cxnSpLocks noChangeShapeType="1"/>
          </p:cNvCxnSpPr>
          <p:nvPr/>
        </p:nvCxnSpPr>
        <p:spPr bwMode="auto">
          <a:xfrm flipV="1">
            <a:off x="2165350" y="4240213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04" name="Straight Arrow Connector 36"/>
          <p:cNvCxnSpPr>
            <a:cxnSpLocks noChangeShapeType="1"/>
          </p:cNvCxnSpPr>
          <p:nvPr/>
        </p:nvCxnSpPr>
        <p:spPr bwMode="auto">
          <a:xfrm flipV="1">
            <a:off x="4856163" y="3929063"/>
            <a:ext cx="1041400" cy="8509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05" name="Straight Arrow Connector 40"/>
          <p:cNvCxnSpPr>
            <a:cxnSpLocks noChangeShapeType="1"/>
          </p:cNvCxnSpPr>
          <p:nvPr/>
        </p:nvCxnSpPr>
        <p:spPr bwMode="auto">
          <a:xfrm flipV="1">
            <a:off x="2751138" y="2854325"/>
            <a:ext cx="1411287" cy="69532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06" name="Straight Arrow Connector 41"/>
          <p:cNvCxnSpPr>
            <a:cxnSpLocks noChangeShapeType="1"/>
          </p:cNvCxnSpPr>
          <p:nvPr/>
        </p:nvCxnSpPr>
        <p:spPr bwMode="auto">
          <a:xfrm flipH="1" flipV="1">
            <a:off x="6616700" y="3608388"/>
            <a:ext cx="514350" cy="1444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07" name="Straight Arrow Connector 42"/>
          <p:cNvCxnSpPr>
            <a:cxnSpLocks noChangeShapeType="1"/>
          </p:cNvCxnSpPr>
          <p:nvPr/>
        </p:nvCxnSpPr>
        <p:spPr bwMode="auto">
          <a:xfrm flipV="1">
            <a:off x="6511925" y="3152775"/>
            <a:ext cx="0" cy="3349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08" name="Straight Arrow Connector 45"/>
          <p:cNvCxnSpPr>
            <a:cxnSpLocks noChangeShapeType="1"/>
          </p:cNvCxnSpPr>
          <p:nvPr/>
        </p:nvCxnSpPr>
        <p:spPr bwMode="auto">
          <a:xfrm flipV="1">
            <a:off x="1411288" y="5395913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09" name="Straight Arrow Connector 46"/>
          <p:cNvCxnSpPr>
            <a:cxnSpLocks noChangeShapeType="1"/>
          </p:cNvCxnSpPr>
          <p:nvPr/>
        </p:nvCxnSpPr>
        <p:spPr bwMode="auto">
          <a:xfrm>
            <a:off x="2159000" y="5405438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8" name="Straight Arrow Connector 47"/>
          <p:cNvCxnSpPr>
            <a:cxnSpLocks noChangeShapeType="1"/>
          </p:cNvCxnSpPr>
          <p:nvPr/>
        </p:nvCxnSpPr>
        <p:spPr bwMode="auto">
          <a:xfrm flipH="1">
            <a:off x="2071688" y="5160963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11" name="Straight Arrow Connector 48"/>
          <p:cNvCxnSpPr>
            <a:cxnSpLocks noChangeShapeType="1"/>
          </p:cNvCxnSpPr>
          <p:nvPr/>
        </p:nvCxnSpPr>
        <p:spPr bwMode="auto">
          <a:xfrm flipH="1">
            <a:off x="1352550" y="5160963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sp>
        <p:nvSpPr>
          <p:cNvPr id="42012" name="Rectangle 2"/>
          <p:cNvSpPr>
            <a:spLocks/>
          </p:cNvSpPr>
          <p:nvPr/>
        </p:nvSpPr>
        <p:spPr bwMode="auto">
          <a:xfrm>
            <a:off x="252413" y="274638"/>
            <a:ext cx="86391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/>
              <a:t>Maintain an Queue of Stale Messages to Update</a:t>
            </a:r>
          </a:p>
        </p:txBody>
      </p:sp>
      <p:grpSp>
        <p:nvGrpSpPr>
          <p:cNvPr id="42013" name="Group 28"/>
          <p:cNvGrpSpPr>
            <a:grpSpLocks/>
          </p:cNvGrpSpPr>
          <p:nvPr/>
        </p:nvGrpSpPr>
        <p:grpSpPr bwMode="auto">
          <a:xfrm>
            <a:off x="385763" y="1790700"/>
            <a:ext cx="8224837" cy="5099050"/>
            <a:chOff x="1523902" y="2715529"/>
            <a:chExt cx="6096196" cy="3755772"/>
          </a:xfrm>
        </p:grpSpPr>
        <p:sp>
          <p:nvSpPr>
            <p:cNvPr id="62" name="Oval 61"/>
            <p:cNvSpPr/>
            <p:nvPr/>
          </p:nvSpPr>
          <p:spPr>
            <a:xfrm>
              <a:off x="1822770" y="5045932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33374" y="5880808"/>
              <a:ext cx="203559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2" idx="4"/>
              <a:endCxn id="63" idx="0"/>
            </p:cNvCxnSpPr>
            <p:nvPr/>
          </p:nvCxnSpPr>
          <p:spPr>
            <a:xfrm>
              <a:off x="2025153" y="5461031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072366" y="5045932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Rectangle 65"/>
            <p:cNvSpPr/>
            <p:nvPr/>
          </p:nvSpPr>
          <p:spPr>
            <a:xfrm>
              <a:off x="3182971" y="5880808"/>
              <a:ext cx="202383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Connector 66"/>
            <p:cNvCxnSpPr>
              <a:stCxn id="65" idx="4"/>
              <a:endCxn id="0" idx="0"/>
            </p:cNvCxnSpPr>
            <p:nvPr/>
          </p:nvCxnSpPr>
          <p:spPr>
            <a:xfrm>
              <a:off x="3274749" y="5461031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340789" y="5043594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51394" y="5878469"/>
              <a:ext cx="200030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Straight Connector 69"/>
            <p:cNvCxnSpPr>
              <a:stCxn id="68" idx="4"/>
              <a:endCxn id="69" idx="0"/>
            </p:cNvCxnSpPr>
            <p:nvPr/>
          </p:nvCxnSpPr>
          <p:spPr>
            <a:xfrm>
              <a:off x="4543172" y="5458692"/>
              <a:ext cx="9413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5593916" y="5045932"/>
              <a:ext cx="41064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08051" y="5880808"/>
              <a:ext cx="200030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Straight Connector 72"/>
            <p:cNvCxnSpPr>
              <a:stCxn id="71" idx="4"/>
              <a:endCxn id="72" idx="0"/>
            </p:cNvCxnSpPr>
            <p:nvPr/>
          </p:nvCxnSpPr>
          <p:spPr>
            <a:xfrm>
              <a:off x="5799829" y="5461031"/>
              <a:ext cx="7060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843512" y="5043594"/>
              <a:ext cx="409472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956470" y="5878469"/>
              <a:ext cx="201207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Connector 75"/>
            <p:cNvCxnSpPr>
              <a:stCxn id="74" idx="4"/>
              <a:endCxn id="75" idx="0"/>
            </p:cNvCxnSpPr>
            <p:nvPr/>
          </p:nvCxnSpPr>
          <p:spPr>
            <a:xfrm>
              <a:off x="7048249" y="5458692"/>
              <a:ext cx="7060" cy="4197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60" name="Group 76"/>
            <p:cNvGrpSpPr>
              <a:grpSpLocks/>
            </p:cNvGrpSpPr>
            <p:nvPr/>
          </p:nvGrpSpPr>
          <p:grpSpPr bwMode="auto">
            <a:xfrm>
              <a:off x="1523902" y="6190980"/>
              <a:ext cx="6096196" cy="280321"/>
              <a:chOff x="492120" y="3950977"/>
              <a:chExt cx="8067290" cy="370958"/>
            </a:xfrm>
          </p:grpSpPr>
          <p:sp>
            <p:nvSpPr>
              <p:cNvPr id="42089" name="TextBox 10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42090" name="TextBox 10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42091" name="TextBox 10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42092" name="TextBox 10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42093" name="TextBox 10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216361" y="4204041"/>
              <a:ext cx="408295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22259" y="4726715"/>
              <a:ext cx="201206" cy="2011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>
              <a:stCxn id="79" idx="1"/>
              <a:endCxn id="71" idx="0"/>
            </p:cNvCxnSpPr>
            <p:nvPr/>
          </p:nvCxnSpPr>
          <p:spPr>
            <a:xfrm flipH="1">
              <a:off x="5799829" y="4826105"/>
              <a:ext cx="522430" cy="2198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0"/>
              <a:endCxn id="78" idx="4"/>
            </p:cNvCxnSpPr>
            <p:nvPr/>
          </p:nvCxnSpPr>
          <p:spPr>
            <a:xfrm flipH="1" flipV="1">
              <a:off x="6421097" y="4619139"/>
              <a:ext cx="2353" cy="1075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3"/>
              <a:endCxn id="74" idx="0"/>
            </p:cNvCxnSpPr>
            <p:nvPr/>
          </p:nvCxnSpPr>
          <p:spPr>
            <a:xfrm>
              <a:off x="6523465" y="4826105"/>
              <a:ext cx="524784" cy="21748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350203" y="2715529"/>
              <a:ext cx="407119" cy="4151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56101" y="3237034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Straight Connector 84"/>
            <p:cNvCxnSpPr>
              <a:stCxn id="84" idx="1"/>
              <a:endCxn id="93" idx="0"/>
            </p:cNvCxnSpPr>
            <p:nvPr/>
          </p:nvCxnSpPr>
          <p:spPr>
            <a:xfrm flipH="1">
              <a:off x="2640537" y="3337593"/>
              <a:ext cx="1815563" cy="86177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  <a:endCxn id="83" idx="4"/>
            </p:cNvCxnSpPr>
            <p:nvPr/>
          </p:nvCxnSpPr>
          <p:spPr>
            <a:xfrm flipH="1" flipV="1">
              <a:off x="4552586" y="3130629"/>
              <a:ext cx="2353" cy="1064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3"/>
              <a:endCxn id="88" idx="0"/>
            </p:cNvCxnSpPr>
            <p:nvPr/>
          </p:nvCxnSpPr>
          <p:spPr>
            <a:xfrm>
              <a:off x="4656130" y="3337593"/>
              <a:ext cx="1184881" cy="9705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635099" y="3434645"/>
              <a:ext cx="410649" cy="41276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40997" y="3970182"/>
              <a:ext cx="201206" cy="1999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Connector 89"/>
            <p:cNvCxnSpPr>
              <a:stCxn id="89" idx="1"/>
              <a:endCxn id="68" idx="0"/>
            </p:cNvCxnSpPr>
            <p:nvPr/>
          </p:nvCxnSpPr>
          <p:spPr>
            <a:xfrm flipH="1">
              <a:off x="4543172" y="4070741"/>
              <a:ext cx="1197824" cy="97285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  <a:endCxn id="88" idx="4"/>
            </p:cNvCxnSpPr>
            <p:nvPr/>
          </p:nvCxnSpPr>
          <p:spPr>
            <a:xfrm flipH="1" flipV="1">
              <a:off x="5841011" y="3847405"/>
              <a:ext cx="0" cy="1227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3"/>
              <a:endCxn id="78" idx="0"/>
            </p:cNvCxnSpPr>
            <p:nvPr/>
          </p:nvCxnSpPr>
          <p:spPr>
            <a:xfrm>
              <a:off x="5942203" y="4070741"/>
              <a:ext cx="478895" cy="13330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435801" y="4199363"/>
              <a:ext cx="407119" cy="4150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41699" y="4719699"/>
              <a:ext cx="200030" cy="20345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Connector 94"/>
            <p:cNvCxnSpPr>
              <a:stCxn id="94" idx="1"/>
              <a:endCxn id="62" idx="0"/>
            </p:cNvCxnSpPr>
            <p:nvPr/>
          </p:nvCxnSpPr>
          <p:spPr>
            <a:xfrm flipH="1">
              <a:off x="2025153" y="4821428"/>
              <a:ext cx="516547" cy="2245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4" idx="0"/>
              <a:endCxn id="93" idx="4"/>
            </p:cNvCxnSpPr>
            <p:nvPr/>
          </p:nvCxnSpPr>
          <p:spPr>
            <a:xfrm flipH="1" flipV="1">
              <a:off x="2640537" y="4614462"/>
              <a:ext cx="2353" cy="10523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4" idx="3"/>
              <a:endCxn id="65" idx="0"/>
            </p:cNvCxnSpPr>
            <p:nvPr/>
          </p:nvCxnSpPr>
          <p:spPr>
            <a:xfrm>
              <a:off x="2741729" y="4821428"/>
              <a:ext cx="533020" cy="2245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225182" y="5272775"/>
              <a:ext cx="84247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2546406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474779" y="5270437"/>
              <a:ext cx="861304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796003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4743202" y="5270437"/>
              <a:ext cx="848360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5064426" y="5159353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5999859" y="5270437"/>
              <a:ext cx="841301" cy="23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319906" y="5161692"/>
              <a:ext cx="200030" cy="19995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014" name="Straight Arrow Connector 29"/>
          <p:cNvCxnSpPr>
            <a:cxnSpLocks noChangeShapeType="1"/>
          </p:cNvCxnSpPr>
          <p:nvPr/>
        </p:nvCxnSpPr>
        <p:spPr bwMode="auto">
          <a:xfrm flipH="1" flipV="1">
            <a:off x="2884488" y="5543550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15" name="Straight Arrow Connector 11"/>
          <p:cNvCxnSpPr>
            <a:cxnSpLocks noChangeShapeType="1"/>
          </p:cNvCxnSpPr>
          <p:nvPr/>
        </p:nvCxnSpPr>
        <p:spPr bwMode="auto">
          <a:xfrm flipH="1" flipV="1">
            <a:off x="6049963" y="5605463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2016" name="Straight Arrow Connector 12"/>
          <p:cNvCxnSpPr>
            <a:cxnSpLocks noChangeShapeType="1"/>
          </p:cNvCxnSpPr>
          <p:nvPr/>
        </p:nvCxnSpPr>
        <p:spPr bwMode="auto">
          <a:xfrm flipH="1" flipV="1">
            <a:off x="7726363" y="5602288"/>
            <a:ext cx="6350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2017" name="Straight Arrow Connector 16"/>
          <p:cNvCxnSpPr>
            <a:cxnSpLocks noChangeShapeType="1"/>
          </p:cNvCxnSpPr>
          <p:nvPr/>
        </p:nvCxnSpPr>
        <p:spPr bwMode="auto">
          <a:xfrm flipV="1">
            <a:off x="6053138" y="4657725"/>
            <a:ext cx="485775" cy="2333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2018" name="Straight Arrow Connector 17"/>
          <p:cNvCxnSpPr>
            <a:cxnSpLocks noChangeShapeType="1"/>
          </p:cNvCxnSpPr>
          <p:nvPr/>
        </p:nvCxnSpPr>
        <p:spPr bwMode="auto">
          <a:xfrm flipH="1" flipV="1">
            <a:off x="7280275" y="4857750"/>
            <a:ext cx="347663" cy="1444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42019" name="Straight Arrow Connector 18"/>
          <p:cNvCxnSpPr>
            <a:cxnSpLocks noChangeShapeType="1"/>
          </p:cNvCxnSpPr>
          <p:nvPr/>
        </p:nvCxnSpPr>
        <p:spPr bwMode="auto">
          <a:xfrm flipV="1">
            <a:off x="6765925" y="4376738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2020" name="Straight Arrow Connector 29"/>
          <p:cNvCxnSpPr>
            <a:cxnSpLocks noChangeShapeType="1"/>
          </p:cNvCxnSpPr>
          <p:nvPr/>
        </p:nvCxnSpPr>
        <p:spPr bwMode="auto">
          <a:xfrm flipH="1" flipV="1">
            <a:off x="6291263" y="5538788"/>
            <a:ext cx="3175" cy="4365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21" name="Straight Arrow Connector 33"/>
          <p:cNvCxnSpPr>
            <a:cxnSpLocks noChangeShapeType="1"/>
          </p:cNvCxnSpPr>
          <p:nvPr/>
        </p:nvCxnSpPr>
        <p:spPr bwMode="auto">
          <a:xfrm flipV="1">
            <a:off x="6440488" y="4789488"/>
            <a:ext cx="393700" cy="17621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22" name="Straight Arrow Connector 34"/>
          <p:cNvCxnSpPr>
            <a:cxnSpLocks noChangeShapeType="1"/>
          </p:cNvCxnSpPr>
          <p:nvPr/>
        </p:nvCxnSpPr>
        <p:spPr bwMode="auto">
          <a:xfrm flipH="1" flipV="1">
            <a:off x="7391400" y="4657725"/>
            <a:ext cx="506413" cy="1936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23" name="Straight Arrow Connector 35"/>
          <p:cNvCxnSpPr>
            <a:cxnSpLocks noChangeShapeType="1"/>
          </p:cNvCxnSpPr>
          <p:nvPr/>
        </p:nvCxnSpPr>
        <p:spPr bwMode="auto">
          <a:xfrm flipV="1">
            <a:off x="7280275" y="4225925"/>
            <a:ext cx="0" cy="2984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24" name="Straight Arrow Connector 45"/>
          <p:cNvCxnSpPr>
            <a:cxnSpLocks noChangeShapeType="1"/>
          </p:cNvCxnSpPr>
          <p:nvPr/>
        </p:nvCxnSpPr>
        <p:spPr bwMode="auto">
          <a:xfrm flipV="1">
            <a:off x="6526213" y="5381625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25" name="Straight Arrow Connector 46"/>
          <p:cNvCxnSpPr>
            <a:cxnSpLocks noChangeShapeType="1"/>
          </p:cNvCxnSpPr>
          <p:nvPr/>
        </p:nvCxnSpPr>
        <p:spPr bwMode="auto">
          <a:xfrm>
            <a:off x="7273925" y="5391150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26" name="Straight Arrow Connector 47"/>
          <p:cNvCxnSpPr>
            <a:cxnSpLocks noChangeShapeType="1"/>
          </p:cNvCxnSpPr>
          <p:nvPr/>
        </p:nvCxnSpPr>
        <p:spPr bwMode="auto">
          <a:xfrm flipH="1">
            <a:off x="7186613" y="5146675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27" name="Straight Arrow Connector 48"/>
          <p:cNvCxnSpPr>
            <a:cxnSpLocks noChangeShapeType="1"/>
          </p:cNvCxnSpPr>
          <p:nvPr/>
        </p:nvCxnSpPr>
        <p:spPr bwMode="auto">
          <a:xfrm flipH="1">
            <a:off x="6467475" y="5146675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28" name="Straight Arrow Connector 29"/>
          <p:cNvCxnSpPr>
            <a:cxnSpLocks noChangeShapeType="1"/>
          </p:cNvCxnSpPr>
          <p:nvPr/>
        </p:nvCxnSpPr>
        <p:spPr bwMode="auto">
          <a:xfrm flipH="1" flipV="1">
            <a:off x="7999413" y="5529263"/>
            <a:ext cx="3175" cy="4365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29" name="Straight Arrow Connector 45"/>
          <p:cNvCxnSpPr>
            <a:cxnSpLocks noChangeShapeType="1"/>
          </p:cNvCxnSpPr>
          <p:nvPr/>
        </p:nvCxnSpPr>
        <p:spPr bwMode="auto">
          <a:xfrm flipV="1">
            <a:off x="3100388" y="5375275"/>
            <a:ext cx="307975" cy="31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30" name="Straight Arrow Connector 46"/>
          <p:cNvCxnSpPr>
            <a:cxnSpLocks noChangeShapeType="1"/>
          </p:cNvCxnSpPr>
          <p:nvPr/>
        </p:nvCxnSpPr>
        <p:spPr bwMode="auto">
          <a:xfrm>
            <a:off x="3848100" y="5384800"/>
            <a:ext cx="309563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31" name="Straight Arrow Connector 48"/>
          <p:cNvCxnSpPr>
            <a:cxnSpLocks noChangeShapeType="1"/>
          </p:cNvCxnSpPr>
          <p:nvPr/>
        </p:nvCxnSpPr>
        <p:spPr bwMode="auto">
          <a:xfrm flipH="1">
            <a:off x="3041650" y="5140325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32" name="Straight Arrow Connector 46"/>
          <p:cNvCxnSpPr>
            <a:cxnSpLocks noChangeShapeType="1"/>
          </p:cNvCxnSpPr>
          <p:nvPr/>
        </p:nvCxnSpPr>
        <p:spPr bwMode="auto">
          <a:xfrm>
            <a:off x="5573713" y="5387975"/>
            <a:ext cx="309562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33" name="Straight Arrow Connector 47"/>
          <p:cNvCxnSpPr>
            <a:cxnSpLocks noChangeShapeType="1"/>
          </p:cNvCxnSpPr>
          <p:nvPr/>
        </p:nvCxnSpPr>
        <p:spPr bwMode="auto">
          <a:xfrm flipH="1">
            <a:off x="5486400" y="5143500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34" name="Straight Arrow Connector 48"/>
          <p:cNvCxnSpPr>
            <a:cxnSpLocks noChangeShapeType="1"/>
          </p:cNvCxnSpPr>
          <p:nvPr/>
        </p:nvCxnSpPr>
        <p:spPr bwMode="auto">
          <a:xfrm flipH="1">
            <a:off x="4767263" y="5143500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35" name="Straight Arrow Connector 11"/>
          <p:cNvCxnSpPr>
            <a:cxnSpLocks noChangeShapeType="1"/>
          </p:cNvCxnSpPr>
          <p:nvPr/>
        </p:nvCxnSpPr>
        <p:spPr bwMode="auto">
          <a:xfrm flipH="1" flipV="1">
            <a:off x="4343400" y="5600700"/>
            <a:ext cx="3175" cy="4318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2036" name="Straight Arrow Connector 29"/>
          <p:cNvCxnSpPr>
            <a:cxnSpLocks noChangeShapeType="1"/>
          </p:cNvCxnSpPr>
          <p:nvPr/>
        </p:nvCxnSpPr>
        <p:spPr bwMode="auto">
          <a:xfrm flipH="1" flipV="1">
            <a:off x="4584700" y="5534025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37" name="Straight Arrow Connector 27"/>
          <p:cNvCxnSpPr>
            <a:cxnSpLocks noChangeShapeType="1"/>
          </p:cNvCxnSpPr>
          <p:nvPr/>
        </p:nvCxnSpPr>
        <p:spPr bwMode="auto">
          <a:xfrm flipV="1">
            <a:off x="4117975" y="2286000"/>
            <a:ext cx="0" cy="3333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cxnSp>
        <p:nvCxnSpPr>
          <p:cNvPr id="42038" name="Straight Arrow Connector 43"/>
          <p:cNvCxnSpPr>
            <a:cxnSpLocks noChangeShapeType="1"/>
          </p:cNvCxnSpPr>
          <p:nvPr/>
        </p:nvCxnSpPr>
        <p:spPr bwMode="auto">
          <a:xfrm flipH="1" flipV="1">
            <a:off x="5067300" y="2579688"/>
            <a:ext cx="1096963" cy="952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2039" name="Straight Arrow Connector 44"/>
          <p:cNvCxnSpPr>
            <a:cxnSpLocks noChangeShapeType="1"/>
          </p:cNvCxnSpPr>
          <p:nvPr/>
        </p:nvCxnSpPr>
        <p:spPr bwMode="auto">
          <a:xfrm flipV="1">
            <a:off x="4781550" y="2170113"/>
            <a:ext cx="0" cy="334962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42040" name="Straight Arrow Connector 26"/>
          <p:cNvCxnSpPr>
            <a:cxnSpLocks noChangeShapeType="1"/>
          </p:cNvCxnSpPr>
          <p:nvPr/>
        </p:nvCxnSpPr>
        <p:spPr bwMode="auto">
          <a:xfrm flipH="1" flipV="1">
            <a:off x="4856163" y="2808288"/>
            <a:ext cx="1096962" cy="920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65642" name="Straight Arrow Connector 47"/>
          <p:cNvCxnSpPr>
            <a:cxnSpLocks noChangeShapeType="1"/>
          </p:cNvCxnSpPr>
          <p:nvPr/>
        </p:nvCxnSpPr>
        <p:spPr bwMode="auto">
          <a:xfrm flipH="1">
            <a:off x="3762375" y="5143500"/>
            <a:ext cx="301625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65643" name="Straight Arrow Connector 29"/>
          <p:cNvCxnSpPr>
            <a:cxnSpLocks noChangeShapeType="1"/>
          </p:cNvCxnSpPr>
          <p:nvPr/>
        </p:nvCxnSpPr>
        <p:spPr bwMode="auto">
          <a:xfrm flipH="1" flipV="1">
            <a:off x="2884488" y="5543550"/>
            <a:ext cx="3175" cy="436563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65644" name="Straight Arrow Connector 48"/>
          <p:cNvCxnSpPr>
            <a:cxnSpLocks noChangeShapeType="1"/>
          </p:cNvCxnSpPr>
          <p:nvPr/>
        </p:nvCxnSpPr>
        <p:spPr bwMode="auto">
          <a:xfrm flipH="1">
            <a:off x="3041650" y="5140325"/>
            <a:ext cx="298450" cy="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65645" name="Straight Arrow Connector 26"/>
          <p:cNvCxnSpPr>
            <a:cxnSpLocks noChangeShapeType="1"/>
          </p:cNvCxnSpPr>
          <p:nvPr/>
        </p:nvCxnSpPr>
        <p:spPr bwMode="auto">
          <a:xfrm flipH="1" flipV="1">
            <a:off x="4856163" y="2808288"/>
            <a:ext cx="1096962" cy="9207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triangle" w="med" len="med"/>
            <a:tailEnd type="oval" w="med" len="med"/>
          </a:ln>
        </p:spPr>
      </p:cxnSp>
      <p:sp>
        <p:nvSpPr>
          <p:cNvPr id="42096" name="AutoShape 112"/>
          <p:cNvSpPr>
            <a:spLocks noChangeArrowheads="1"/>
          </p:cNvSpPr>
          <p:nvPr/>
        </p:nvSpPr>
        <p:spPr bwMode="auto">
          <a:xfrm>
            <a:off x="3797300" y="4637088"/>
            <a:ext cx="360363" cy="342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97" name="AutoShape 113"/>
          <p:cNvSpPr>
            <a:spLocks noChangeArrowheads="1"/>
          </p:cNvSpPr>
          <p:nvPr/>
        </p:nvSpPr>
        <p:spPr bwMode="auto">
          <a:xfrm>
            <a:off x="3090863" y="4618038"/>
            <a:ext cx="360362" cy="342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98" name="AutoShape 114"/>
          <p:cNvSpPr>
            <a:spLocks noChangeArrowheads="1"/>
          </p:cNvSpPr>
          <p:nvPr/>
        </p:nvSpPr>
        <p:spPr bwMode="auto">
          <a:xfrm>
            <a:off x="3024188" y="5616575"/>
            <a:ext cx="360362" cy="342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99" name="AutoShape 115"/>
          <p:cNvSpPr>
            <a:spLocks noChangeArrowheads="1"/>
          </p:cNvSpPr>
          <p:nvPr/>
        </p:nvSpPr>
        <p:spPr bwMode="auto">
          <a:xfrm>
            <a:off x="5162550" y="2900363"/>
            <a:ext cx="360363" cy="342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6" grpId="0" animBg="1"/>
      <p:bldP spid="42097" grpId="0" animBg="1"/>
      <p:bldP spid="42097" grpId="1" animBg="1"/>
      <p:bldP spid="42098" grpId="0" animBg="1"/>
      <p:bldP spid="42098" grpId="1" animBg="1"/>
      <p:bldP spid="420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5" name="Rectangle 2"/>
          <p:cNvSpPr>
            <a:spLocks/>
          </p:cNvSpPr>
          <p:nvPr/>
        </p:nvSpPr>
        <p:spPr bwMode="auto">
          <a:xfrm>
            <a:off x="252413" y="274638"/>
            <a:ext cx="86391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/>
              <a:t>Maintain an Queue of Stale Messages to Update</a:t>
            </a:r>
          </a:p>
        </p:txBody>
      </p:sp>
      <p:sp>
        <p:nvSpPr>
          <p:cNvPr id="75891" name="Line 115"/>
          <p:cNvSpPr>
            <a:spLocks noChangeShapeType="1"/>
          </p:cNvSpPr>
          <p:nvPr/>
        </p:nvSpPr>
        <p:spPr bwMode="auto">
          <a:xfrm flipV="1">
            <a:off x="2073275" y="533400"/>
            <a:ext cx="1647825" cy="334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92" name="Text Box 116"/>
          <p:cNvSpPr txBox="1">
            <a:spLocks noChangeArrowheads="1"/>
          </p:cNvSpPr>
          <p:nvPr/>
        </p:nvSpPr>
        <p:spPr bwMode="auto">
          <a:xfrm>
            <a:off x="1298575" y="1068388"/>
            <a:ext cx="3794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FF0000"/>
                </a:solidFill>
              </a:rPr>
              <a:t>a priority queue!  (heap)</a:t>
            </a:r>
          </a:p>
        </p:txBody>
      </p:sp>
      <p:sp>
        <p:nvSpPr>
          <p:cNvPr id="75893" name="Rectang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5894" name="Rectangle 118"/>
          <p:cNvSpPr>
            <a:spLocks noGrp="1"/>
          </p:cNvSpPr>
          <p:nvPr>
            <p:ph type="body" idx="1"/>
          </p:nvPr>
        </p:nvSpPr>
        <p:spPr>
          <a:xfrm>
            <a:off x="457200" y="1735138"/>
            <a:ext cx="8686800" cy="4711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Residual BP:  </a:t>
            </a:r>
            <a:r>
              <a:rPr lang="en-US" sz="2800" b="1" smtClean="0"/>
              <a:t>Always update the message that is </a:t>
            </a:r>
            <a:r>
              <a:rPr lang="en-US" sz="2800" b="1" i="1" smtClean="0"/>
              <a:t>most stale</a:t>
            </a:r>
            <a:r>
              <a:rPr lang="en-US" sz="2800" b="1" smtClean="0"/>
              <a:t> </a:t>
            </a:r>
            <a:r>
              <a:rPr lang="en-US" sz="2800" smtClean="0"/>
              <a:t>(would be </a:t>
            </a:r>
            <a:r>
              <a:rPr lang="en-US" sz="2800" i="1" smtClean="0"/>
              <a:t>most changed</a:t>
            </a:r>
            <a:r>
              <a:rPr lang="en-US" sz="2800" smtClean="0"/>
              <a:t> by an update).</a:t>
            </a:r>
          </a:p>
          <a:p>
            <a:pPr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Maintain a priority queue of stale edges (&amp; perhaps variables).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step of residual BP: “Pop and update.”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Prioritize by degree of staleness.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When something becomes stale, put it on the queue.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If it becomes staler, move it earlier on the queue.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Need a measure of staleness.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So, process </a:t>
            </a:r>
            <a:r>
              <a:rPr lang="en-US" sz="2400" b="1" smtClean="0">
                <a:solidFill>
                  <a:srgbClr val="FF0000"/>
                </a:solidFill>
              </a:rPr>
              <a:t>biggest updates first</a:t>
            </a:r>
            <a:r>
              <a:rPr lang="en-US" sz="240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Dramatically improves speed of convergence.</a:t>
            </a:r>
            <a:r>
              <a:rPr lang="en-US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And chance of converging at all. </a:t>
            </a:r>
            <a:r>
              <a:rPr lang="en-US" sz="2000" smtClean="0">
                <a:sym typeface="Wingdings" pitchFamily="2" charset="2"/>
              </a:rPr>
              <a:t></a:t>
            </a:r>
            <a:endParaRPr lang="en-US" sz="2000" smtClean="0"/>
          </a:p>
        </p:txBody>
      </p:sp>
      <p:sp>
        <p:nvSpPr>
          <p:cNvPr id="55" name="TextBox 54"/>
          <p:cNvSpPr txBox="1"/>
          <p:nvPr/>
        </p:nvSpPr>
        <p:spPr>
          <a:xfrm>
            <a:off x="0" y="6446838"/>
            <a:ext cx="2438400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1800"/>
              <a:t>(Elidan et al.,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But what about the topology?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3C6FE2-0424-453D-BBB3-7ABB18233EF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57200" y="1044575"/>
            <a:ext cx="8389938" cy="150653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In a graph with no cycles: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Send </a:t>
            </a:r>
            <a:r>
              <a:rPr lang="en-US" dirty="0"/>
              <a:t>messages from the </a:t>
            </a:r>
            <a:r>
              <a:rPr lang="en-US" b="1" dirty="0"/>
              <a:t>leaves</a:t>
            </a:r>
            <a:r>
              <a:rPr lang="en-US" dirty="0"/>
              <a:t> to the </a:t>
            </a:r>
            <a:r>
              <a:rPr lang="en-US" b="1" dirty="0" smtClean="0"/>
              <a:t>root</a:t>
            </a:r>
            <a:r>
              <a:rPr lang="en-US" dirty="0" smtClean="0"/>
              <a:t>.</a:t>
            </a:r>
            <a:endParaRPr lang="en-US" b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Send </a:t>
            </a:r>
            <a:r>
              <a:rPr lang="en-US" dirty="0"/>
              <a:t>messages from the </a:t>
            </a:r>
            <a:r>
              <a:rPr lang="en-US" b="1" dirty="0"/>
              <a:t>root</a:t>
            </a:r>
            <a:r>
              <a:rPr lang="en-US" dirty="0"/>
              <a:t> to the </a:t>
            </a:r>
            <a:r>
              <a:rPr lang="en-US" b="1" dirty="0"/>
              <a:t>leaves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Each </a:t>
            </a:r>
            <a:r>
              <a:rPr lang="en-US" dirty="0" smtClean="0"/>
              <a:t>outgoing message </a:t>
            </a:r>
            <a:r>
              <a:rPr lang="en-US" dirty="0"/>
              <a:t>is sent only </a:t>
            </a:r>
            <a:r>
              <a:rPr lang="en-US" dirty="0" smtClean="0"/>
              <a:t>after all </a:t>
            </a:r>
            <a:r>
              <a:rPr lang="en-US" dirty="0"/>
              <a:t>its incoming </a:t>
            </a:r>
            <a:r>
              <a:rPr lang="en-US" dirty="0" smtClean="0"/>
              <a:t>messages have been received.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511300" y="5692775"/>
            <a:ext cx="3175" cy="331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808288" y="5689600"/>
            <a:ext cx="4762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146550" y="5689600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49888" y="5694363"/>
            <a:ext cx="3175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762750" y="5694363"/>
            <a:ext cx="1588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11300" y="4964113"/>
            <a:ext cx="376238" cy="17780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462213" y="5118100"/>
            <a:ext cx="269875" cy="1095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63750" y="4746625"/>
            <a:ext cx="0" cy="2301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00538" y="4356100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68950" y="4976813"/>
            <a:ext cx="269875" cy="130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411913" y="5099050"/>
            <a:ext cx="266700" cy="128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97575" y="4725988"/>
            <a:ext cx="0" cy="2603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24138" y="3503613"/>
            <a:ext cx="1096962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786438" y="4292600"/>
            <a:ext cx="219075" cy="77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05438" y="3940175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548188" y="3521075"/>
            <a:ext cx="849312" cy="714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75100" y="3125788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395413" y="5180013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11300" y="6053138"/>
            <a:ext cx="212725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stCxn id="62" idx="4"/>
            <a:endCxn id="63" idx="0"/>
          </p:cNvCxnSpPr>
          <p:nvPr/>
        </p:nvCxnSpPr>
        <p:spPr>
          <a:xfrm>
            <a:off x="1606550" y="5613400"/>
            <a:ext cx="11113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01925" y="5180013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65"/>
          <p:cNvSpPr/>
          <p:nvPr/>
        </p:nvSpPr>
        <p:spPr>
          <a:xfrm>
            <a:off x="2817813" y="6053138"/>
            <a:ext cx="211137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>
            <a:stCxn id="65" idx="4"/>
            <a:endCxn id="0" idx="0"/>
          </p:cNvCxnSpPr>
          <p:nvPr/>
        </p:nvCxnSpPr>
        <p:spPr>
          <a:xfrm>
            <a:off x="2914650" y="5627688"/>
            <a:ext cx="11113" cy="43973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027488" y="5178425"/>
            <a:ext cx="427037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44963" y="6049963"/>
            <a:ext cx="207962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>
            <a:stCxn id="68" idx="4"/>
            <a:endCxn id="69" idx="0"/>
          </p:cNvCxnSpPr>
          <p:nvPr/>
        </p:nvCxnSpPr>
        <p:spPr>
          <a:xfrm>
            <a:off x="4240213" y="5611813"/>
            <a:ext cx="9525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340350" y="5180013"/>
            <a:ext cx="428625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57825" y="6053138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>
            <a:stCxn id="71" idx="4"/>
            <a:endCxn id="72" idx="0"/>
          </p:cNvCxnSpPr>
          <p:nvPr/>
        </p:nvCxnSpPr>
        <p:spPr>
          <a:xfrm>
            <a:off x="5554663" y="5613400"/>
            <a:ext cx="6350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73"/>
          <p:cNvSpPr/>
          <p:nvPr/>
        </p:nvSpPr>
        <p:spPr>
          <a:xfrm>
            <a:off x="6645275" y="5178425"/>
            <a:ext cx="430213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64338" y="6049963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>
            <a:stCxn id="0" idx="4"/>
            <a:endCxn id="75" idx="0"/>
          </p:cNvCxnSpPr>
          <p:nvPr/>
        </p:nvCxnSpPr>
        <p:spPr>
          <a:xfrm>
            <a:off x="6861175" y="5611813"/>
            <a:ext cx="6350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130" name="Group 76"/>
          <p:cNvGrpSpPr>
            <a:grpSpLocks/>
          </p:cNvGrpSpPr>
          <p:nvPr/>
        </p:nvGrpSpPr>
        <p:grpSpPr bwMode="auto">
          <a:xfrm>
            <a:off x="1082675" y="6376988"/>
            <a:ext cx="6375400" cy="293687"/>
            <a:chOff x="492120" y="3950977"/>
            <a:chExt cx="8067290" cy="370958"/>
          </a:xfrm>
        </p:grpSpPr>
        <p:sp>
          <p:nvSpPr>
            <p:cNvPr id="44131" name="TextBox 10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44132" name="TextBox 10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44133" name="TextBox 10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44134" name="TextBox 10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44135" name="TextBox 10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5989638" y="4300538"/>
            <a:ext cx="427037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100763" y="4848225"/>
            <a:ext cx="209550" cy="20796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Straight Connector 79"/>
          <p:cNvCxnSpPr>
            <a:stCxn id="79" idx="1"/>
            <a:endCxn id="71" idx="0"/>
          </p:cNvCxnSpPr>
          <p:nvPr/>
        </p:nvCxnSpPr>
        <p:spPr>
          <a:xfrm flipH="1">
            <a:off x="5554663" y="4951413"/>
            <a:ext cx="546100" cy="2286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9" idx="0"/>
            <a:endCxn id="78" idx="4"/>
          </p:cNvCxnSpPr>
          <p:nvPr/>
        </p:nvCxnSpPr>
        <p:spPr>
          <a:xfrm flipH="1" flipV="1">
            <a:off x="6203950" y="4733925"/>
            <a:ext cx="3175" cy="1143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3"/>
            <a:endCxn id="0" idx="0"/>
          </p:cNvCxnSpPr>
          <p:nvPr/>
        </p:nvCxnSpPr>
        <p:spPr>
          <a:xfrm>
            <a:off x="6310313" y="4951413"/>
            <a:ext cx="550862" cy="2270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038600" y="2744788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49725" y="3289300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>
            <a:stCxn id="84" idx="1"/>
            <a:endCxn id="93" idx="0"/>
          </p:cNvCxnSpPr>
          <p:nvPr/>
        </p:nvCxnSpPr>
        <p:spPr>
          <a:xfrm flipH="1">
            <a:off x="2251075" y="3395663"/>
            <a:ext cx="1898650" cy="9001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  <a:endCxn id="83" idx="4"/>
          </p:cNvCxnSpPr>
          <p:nvPr/>
        </p:nvCxnSpPr>
        <p:spPr>
          <a:xfrm flipH="1" flipV="1">
            <a:off x="4249738" y="3178175"/>
            <a:ext cx="3175" cy="1111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4" idx="3"/>
            <a:endCxn id="88" idx="0"/>
          </p:cNvCxnSpPr>
          <p:nvPr/>
        </p:nvCxnSpPr>
        <p:spPr>
          <a:xfrm>
            <a:off x="4359275" y="3395663"/>
            <a:ext cx="1238250" cy="1000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383213" y="3495675"/>
            <a:ext cx="428625" cy="43180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92750" y="4056063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Straight Connector 89"/>
          <p:cNvCxnSpPr>
            <a:stCxn id="89" idx="1"/>
            <a:endCxn id="68" idx="0"/>
          </p:cNvCxnSpPr>
          <p:nvPr/>
        </p:nvCxnSpPr>
        <p:spPr>
          <a:xfrm flipH="1">
            <a:off x="4240213" y="4162425"/>
            <a:ext cx="1252537" cy="10160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" idx="0"/>
            <a:endCxn id="88" idx="4"/>
          </p:cNvCxnSpPr>
          <p:nvPr/>
        </p:nvCxnSpPr>
        <p:spPr>
          <a:xfrm flipH="1" flipV="1">
            <a:off x="5597525" y="3927475"/>
            <a:ext cx="0" cy="1285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3"/>
            <a:endCxn id="78" idx="0"/>
          </p:cNvCxnSpPr>
          <p:nvPr/>
        </p:nvCxnSpPr>
        <p:spPr>
          <a:xfrm>
            <a:off x="5702300" y="4162425"/>
            <a:ext cx="501650" cy="13811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035175" y="4295775"/>
            <a:ext cx="427038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146300" y="4840288"/>
            <a:ext cx="209550" cy="211137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94" idx="1"/>
            <a:endCxn id="62" idx="0"/>
          </p:cNvCxnSpPr>
          <p:nvPr/>
        </p:nvCxnSpPr>
        <p:spPr>
          <a:xfrm flipH="1">
            <a:off x="1606550" y="4946650"/>
            <a:ext cx="539750" cy="23336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4" idx="0"/>
            <a:endCxn id="93" idx="4"/>
          </p:cNvCxnSpPr>
          <p:nvPr/>
        </p:nvCxnSpPr>
        <p:spPr>
          <a:xfrm flipH="1" flipV="1">
            <a:off x="2251075" y="4729163"/>
            <a:ext cx="1588" cy="1111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4" idx="3"/>
            <a:endCxn id="65" idx="0"/>
          </p:cNvCxnSpPr>
          <p:nvPr/>
        </p:nvCxnSpPr>
        <p:spPr>
          <a:xfrm>
            <a:off x="2355850" y="4946650"/>
            <a:ext cx="557213" cy="23336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695450" y="5641975"/>
            <a:ext cx="3175" cy="334963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330700" y="5626100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634038" y="5646738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965950" y="5646738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811338" y="5064125"/>
            <a:ext cx="304800" cy="1365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547938" y="4964113"/>
            <a:ext cx="393700" cy="1476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462213" y="4630738"/>
            <a:ext cx="0" cy="2301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48188" y="4391025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768975" y="5068888"/>
            <a:ext cx="269875" cy="131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07163" y="4959350"/>
            <a:ext cx="407987" cy="15240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46838" y="4595813"/>
            <a:ext cx="0" cy="258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916238" y="3563938"/>
            <a:ext cx="1093787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911850" y="4144963"/>
            <a:ext cx="398463" cy="1095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30888" y="3794125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711700" y="3352800"/>
            <a:ext cx="849313" cy="730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89450" y="3036888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A bad update order for residual BP!</a:t>
            </a:r>
          </a:p>
        </p:txBody>
      </p:sp>
      <p:grpSp>
        <p:nvGrpSpPr>
          <p:cNvPr id="43010" name="Group 4"/>
          <p:cNvGrpSpPr>
            <a:grpSpLocks/>
          </p:cNvGrpSpPr>
          <p:nvPr/>
        </p:nvGrpSpPr>
        <p:grpSpPr bwMode="auto">
          <a:xfrm>
            <a:off x="1588" y="3048000"/>
            <a:ext cx="8697912" cy="1208088"/>
            <a:chOff x="-46350" y="2349603"/>
            <a:chExt cx="8698419" cy="1208034"/>
          </a:xfrm>
        </p:grpSpPr>
        <p:grpSp>
          <p:nvGrpSpPr>
            <p:cNvPr id="43045" name="Group 67"/>
            <p:cNvGrpSpPr>
              <a:grpSpLocks/>
            </p:cNvGrpSpPr>
            <p:nvPr/>
          </p:nvGrpSpPr>
          <p:grpSpPr bwMode="auto">
            <a:xfrm>
              <a:off x="1391508" y="3223775"/>
              <a:ext cx="7260561" cy="333862"/>
              <a:chOff x="492120" y="3950977"/>
              <a:chExt cx="8067290" cy="370958"/>
            </a:xfrm>
          </p:grpSpPr>
          <p:sp>
            <p:nvSpPr>
              <p:cNvPr id="43073" name="TextBox 9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43074" name="TextBox 9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43075" name="TextBox 9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43076" name="TextBox 9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43077" name="TextBox 9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1731754" y="2351191"/>
              <a:ext cx="487390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4"/>
              <a:endCxn id="89" idx="0"/>
            </p:cNvCxnSpPr>
            <p:nvPr/>
          </p:nvCxnSpPr>
          <p:spPr>
            <a:xfrm>
              <a:off x="1974655" y="2844881"/>
              <a:ext cx="1588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6"/>
              <a:endCxn id="75" idx="2"/>
            </p:cNvCxnSpPr>
            <p:nvPr/>
          </p:nvCxnSpPr>
          <p:spPr>
            <a:xfrm>
              <a:off x="2219144" y="2598830"/>
              <a:ext cx="100018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2598579" y="2467073"/>
              <a:ext cx="239726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219327" y="2351191"/>
              <a:ext cx="487391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4"/>
              <a:endCxn id="90" idx="0"/>
            </p:cNvCxnSpPr>
            <p:nvPr/>
          </p:nvCxnSpPr>
          <p:spPr>
            <a:xfrm>
              <a:off x="3463817" y="2844881"/>
              <a:ext cx="1588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5" idx="6"/>
              <a:endCxn id="79" idx="2"/>
            </p:cNvCxnSpPr>
            <p:nvPr/>
          </p:nvCxnSpPr>
          <p:spPr>
            <a:xfrm flipV="1">
              <a:off x="3706719" y="2595655"/>
              <a:ext cx="1023997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087741" y="2467073"/>
              <a:ext cx="238139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730715" y="2349603"/>
              <a:ext cx="485803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4"/>
              <a:endCxn id="91" idx="0"/>
            </p:cNvCxnSpPr>
            <p:nvPr/>
          </p:nvCxnSpPr>
          <p:spPr>
            <a:xfrm>
              <a:off x="4973618" y="2843294"/>
              <a:ext cx="0" cy="1349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6"/>
              <a:endCxn id="83" idx="2"/>
            </p:cNvCxnSpPr>
            <p:nvPr/>
          </p:nvCxnSpPr>
          <p:spPr>
            <a:xfrm>
              <a:off x="5216519" y="2595655"/>
              <a:ext cx="1008122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597541" y="2465486"/>
              <a:ext cx="238139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24641" y="2351191"/>
              <a:ext cx="487390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4"/>
              <a:endCxn id="92" idx="0"/>
            </p:cNvCxnSpPr>
            <p:nvPr/>
          </p:nvCxnSpPr>
          <p:spPr>
            <a:xfrm>
              <a:off x="6469130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6"/>
              <a:endCxn id="87" idx="2"/>
            </p:cNvCxnSpPr>
            <p:nvPr/>
          </p:nvCxnSpPr>
          <p:spPr>
            <a:xfrm flipV="1">
              <a:off x="6712031" y="2595655"/>
              <a:ext cx="1000183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093053" y="2467073"/>
              <a:ext cx="238139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712214" y="2349603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4"/>
              <a:endCxn id="93" idx="0"/>
            </p:cNvCxnSpPr>
            <p:nvPr/>
          </p:nvCxnSpPr>
          <p:spPr>
            <a:xfrm>
              <a:off x="7956703" y="2843294"/>
              <a:ext cx="1588" cy="1349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857173" y="2978225"/>
              <a:ext cx="239727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44748" y="2978225"/>
              <a:ext cx="239726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4548" y="2978225"/>
              <a:ext cx="238139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50060" y="2978225"/>
              <a:ext cx="239727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839222" y="2978225"/>
              <a:ext cx="238139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809362" y="2597242"/>
              <a:ext cx="919217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1149107" y="2481360"/>
              <a:ext cx="239727" cy="23811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1971" y="2351191"/>
              <a:ext cx="487390" cy="49369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6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072" name="TextBox 104"/>
            <p:cNvSpPr txBox="1">
              <a:spLocks noChangeArrowheads="1"/>
            </p:cNvSpPr>
            <p:nvPr/>
          </p:nvSpPr>
          <p:spPr bwMode="auto">
            <a:xfrm>
              <a:off x="-46350" y="2924169"/>
              <a:ext cx="1316384" cy="32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dirty="0">
                  <a:latin typeface="Rockwell"/>
                  <a:ea typeface="Rockwell"/>
                  <a:cs typeface="Rockwell"/>
                </a:rPr>
                <a:t>&lt;START&gt;</a:t>
              </a:r>
            </a:p>
          </p:txBody>
        </p:sp>
      </p:grpSp>
      <p:cxnSp>
        <p:nvCxnSpPr>
          <p:cNvPr id="135" name="Straight Arrow Connector 134"/>
          <p:cNvCxnSpPr/>
          <p:nvPr/>
        </p:nvCxnSpPr>
        <p:spPr>
          <a:xfrm flipV="1">
            <a:off x="7467600" y="3048000"/>
            <a:ext cx="304800" cy="2381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34"/>
          <p:cNvCxnSpPr/>
          <p:nvPr/>
        </p:nvCxnSpPr>
        <p:spPr>
          <a:xfrm flipV="1">
            <a:off x="6781800" y="3048000"/>
            <a:ext cx="304800" cy="2381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7448550" y="2838450"/>
            <a:ext cx="323850" cy="304800"/>
            <a:chOff x="4692" y="1788"/>
            <a:chExt cx="204" cy="192"/>
          </a:xfrm>
        </p:grpSpPr>
        <p:cxnSp>
          <p:nvCxnSpPr>
            <p:cNvPr id="3" name="Straight Arrow Connector 134"/>
            <p:cNvCxnSpPr/>
            <p:nvPr/>
          </p:nvCxnSpPr>
          <p:spPr>
            <a:xfrm flipV="1">
              <a:off x="4692" y="1788"/>
              <a:ext cx="192" cy="15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2" name="Group 43"/>
            <p:cNvGrpSpPr>
              <a:grpSpLocks/>
            </p:cNvGrpSpPr>
            <p:nvPr/>
          </p:nvGrpSpPr>
          <p:grpSpPr bwMode="auto">
            <a:xfrm>
              <a:off x="4722" y="1884"/>
              <a:ext cx="174" cy="96"/>
              <a:chOff x="4722" y="1872"/>
              <a:chExt cx="174" cy="96"/>
            </a:xfrm>
          </p:grpSpPr>
          <p:sp>
            <p:nvSpPr>
              <p:cNvPr id="43043" name="Line 41"/>
              <p:cNvSpPr>
                <a:spLocks noChangeShapeType="1"/>
              </p:cNvSpPr>
              <p:nvPr/>
            </p:nvSpPr>
            <p:spPr bwMode="auto">
              <a:xfrm>
                <a:off x="475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Line 42"/>
              <p:cNvSpPr>
                <a:spLocks noChangeShapeType="1"/>
              </p:cNvSpPr>
              <p:nvPr/>
            </p:nvSpPr>
            <p:spPr bwMode="auto">
              <a:xfrm flipH="1">
                <a:off x="472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4" name="Straight Arrow Connector 134"/>
          <p:cNvCxnSpPr/>
          <p:nvPr/>
        </p:nvCxnSpPr>
        <p:spPr>
          <a:xfrm flipV="1">
            <a:off x="5943600" y="3048000"/>
            <a:ext cx="304800" cy="2381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503" name="Group 47"/>
          <p:cNvGrpSpPr>
            <a:grpSpLocks/>
          </p:cNvGrpSpPr>
          <p:nvPr/>
        </p:nvGrpSpPr>
        <p:grpSpPr bwMode="auto">
          <a:xfrm>
            <a:off x="7439025" y="2619375"/>
            <a:ext cx="323850" cy="304800"/>
            <a:chOff x="4692" y="1788"/>
            <a:chExt cx="204" cy="192"/>
          </a:xfrm>
        </p:grpSpPr>
        <p:cxnSp>
          <p:nvCxnSpPr>
            <p:cNvPr id="8" name="Straight Arrow Connector 134"/>
            <p:cNvCxnSpPr/>
            <p:nvPr/>
          </p:nvCxnSpPr>
          <p:spPr>
            <a:xfrm flipV="1">
              <a:off x="4692" y="1788"/>
              <a:ext cx="192" cy="15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38" name="Group 49"/>
            <p:cNvGrpSpPr>
              <a:grpSpLocks/>
            </p:cNvGrpSpPr>
            <p:nvPr/>
          </p:nvGrpSpPr>
          <p:grpSpPr bwMode="auto">
            <a:xfrm>
              <a:off x="4722" y="1884"/>
              <a:ext cx="174" cy="96"/>
              <a:chOff x="4722" y="1872"/>
              <a:chExt cx="174" cy="96"/>
            </a:xfrm>
          </p:grpSpPr>
          <p:sp>
            <p:nvSpPr>
              <p:cNvPr id="43039" name="Line 50"/>
              <p:cNvSpPr>
                <a:spLocks noChangeShapeType="1"/>
              </p:cNvSpPr>
              <p:nvPr/>
            </p:nvSpPr>
            <p:spPr bwMode="auto">
              <a:xfrm>
                <a:off x="475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Line 51"/>
              <p:cNvSpPr>
                <a:spLocks noChangeShapeType="1"/>
              </p:cNvSpPr>
              <p:nvPr/>
            </p:nvSpPr>
            <p:spPr bwMode="auto">
              <a:xfrm flipH="1">
                <a:off x="472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" name="Straight Arrow Connector 134"/>
          <p:cNvCxnSpPr/>
          <p:nvPr/>
        </p:nvCxnSpPr>
        <p:spPr>
          <a:xfrm flipV="1">
            <a:off x="5302250" y="3065463"/>
            <a:ext cx="304800" cy="2381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509" name="Group 53"/>
          <p:cNvGrpSpPr>
            <a:grpSpLocks/>
          </p:cNvGrpSpPr>
          <p:nvPr/>
        </p:nvGrpSpPr>
        <p:grpSpPr bwMode="auto">
          <a:xfrm>
            <a:off x="6705600" y="2819400"/>
            <a:ext cx="323850" cy="304800"/>
            <a:chOff x="4692" y="1788"/>
            <a:chExt cx="204" cy="192"/>
          </a:xfrm>
        </p:grpSpPr>
        <p:cxnSp>
          <p:nvCxnSpPr>
            <p:cNvPr id="9" name="Straight Arrow Connector 134"/>
            <p:cNvCxnSpPr/>
            <p:nvPr/>
          </p:nvCxnSpPr>
          <p:spPr>
            <a:xfrm flipV="1">
              <a:off x="4692" y="1788"/>
              <a:ext cx="192" cy="15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34" name="Group 55"/>
            <p:cNvGrpSpPr>
              <a:grpSpLocks/>
            </p:cNvGrpSpPr>
            <p:nvPr/>
          </p:nvGrpSpPr>
          <p:grpSpPr bwMode="auto">
            <a:xfrm>
              <a:off x="4722" y="1884"/>
              <a:ext cx="174" cy="96"/>
              <a:chOff x="4722" y="1872"/>
              <a:chExt cx="174" cy="96"/>
            </a:xfrm>
          </p:grpSpPr>
          <p:sp>
            <p:nvSpPr>
              <p:cNvPr id="43035" name="Line 56"/>
              <p:cNvSpPr>
                <a:spLocks noChangeShapeType="1"/>
              </p:cNvSpPr>
              <p:nvPr/>
            </p:nvSpPr>
            <p:spPr bwMode="auto">
              <a:xfrm>
                <a:off x="475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57"/>
              <p:cNvSpPr>
                <a:spLocks noChangeShapeType="1"/>
              </p:cNvSpPr>
              <p:nvPr/>
            </p:nvSpPr>
            <p:spPr bwMode="auto">
              <a:xfrm flipH="1">
                <a:off x="472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915025" y="2838450"/>
            <a:ext cx="323850" cy="304800"/>
            <a:chOff x="4692" y="1788"/>
            <a:chExt cx="204" cy="192"/>
          </a:xfrm>
        </p:grpSpPr>
        <p:cxnSp>
          <p:nvCxnSpPr>
            <p:cNvPr id="11" name="Straight Arrow Connector 134"/>
            <p:cNvCxnSpPr/>
            <p:nvPr/>
          </p:nvCxnSpPr>
          <p:spPr>
            <a:xfrm flipV="1">
              <a:off x="4692" y="1788"/>
              <a:ext cx="192" cy="15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30" name="Group 55"/>
            <p:cNvGrpSpPr>
              <a:grpSpLocks/>
            </p:cNvGrpSpPr>
            <p:nvPr/>
          </p:nvGrpSpPr>
          <p:grpSpPr bwMode="auto">
            <a:xfrm>
              <a:off x="4722" y="1884"/>
              <a:ext cx="174" cy="96"/>
              <a:chOff x="4722" y="1872"/>
              <a:chExt cx="174" cy="96"/>
            </a:xfrm>
          </p:grpSpPr>
          <p:sp>
            <p:nvSpPr>
              <p:cNvPr id="43031" name="Line 56"/>
              <p:cNvSpPr>
                <a:spLocks noChangeShapeType="1"/>
              </p:cNvSpPr>
              <p:nvPr/>
            </p:nvSpPr>
            <p:spPr bwMode="auto">
              <a:xfrm>
                <a:off x="475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Line 57"/>
              <p:cNvSpPr>
                <a:spLocks noChangeShapeType="1"/>
              </p:cNvSpPr>
              <p:nvPr/>
            </p:nvSpPr>
            <p:spPr bwMode="auto">
              <a:xfrm flipH="1">
                <a:off x="472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7391400" y="2409825"/>
            <a:ext cx="323850" cy="304800"/>
            <a:chOff x="4692" y="1788"/>
            <a:chExt cx="204" cy="192"/>
          </a:xfrm>
        </p:grpSpPr>
        <p:cxnSp>
          <p:nvCxnSpPr>
            <p:cNvPr id="5" name="Straight Arrow Connector 134"/>
            <p:cNvCxnSpPr/>
            <p:nvPr/>
          </p:nvCxnSpPr>
          <p:spPr>
            <a:xfrm flipV="1">
              <a:off x="4692" y="1788"/>
              <a:ext cx="192" cy="15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26" name="Group 49"/>
            <p:cNvGrpSpPr>
              <a:grpSpLocks/>
            </p:cNvGrpSpPr>
            <p:nvPr/>
          </p:nvGrpSpPr>
          <p:grpSpPr bwMode="auto">
            <a:xfrm>
              <a:off x="4722" y="1884"/>
              <a:ext cx="174" cy="96"/>
              <a:chOff x="4722" y="1872"/>
              <a:chExt cx="174" cy="96"/>
            </a:xfrm>
          </p:grpSpPr>
          <p:sp>
            <p:nvSpPr>
              <p:cNvPr id="43027" name="Line 50"/>
              <p:cNvSpPr>
                <a:spLocks noChangeShapeType="1"/>
              </p:cNvSpPr>
              <p:nvPr/>
            </p:nvSpPr>
            <p:spPr bwMode="auto">
              <a:xfrm>
                <a:off x="475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Line 51"/>
              <p:cNvSpPr>
                <a:spLocks noChangeShapeType="1"/>
              </p:cNvSpPr>
              <p:nvPr/>
            </p:nvSpPr>
            <p:spPr bwMode="auto">
              <a:xfrm flipH="1">
                <a:off x="472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657975" y="2609850"/>
            <a:ext cx="323850" cy="304800"/>
            <a:chOff x="4692" y="1788"/>
            <a:chExt cx="204" cy="192"/>
          </a:xfrm>
        </p:grpSpPr>
        <p:cxnSp>
          <p:nvCxnSpPr>
            <p:cNvPr id="7" name="Straight Arrow Connector 134"/>
            <p:cNvCxnSpPr/>
            <p:nvPr/>
          </p:nvCxnSpPr>
          <p:spPr>
            <a:xfrm flipV="1">
              <a:off x="4692" y="1788"/>
              <a:ext cx="192" cy="15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22" name="Group 55"/>
            <p:cNvGrpSpPr>
              <a:grpSpLocks/>
            </p:cNvGrpSpPr>
            <p:nvPr/>
          </p:nvGrpSpPr>
          <p:grpSpPr bwMode="auto">
            <a:xfrm>
              <a:off x="4722" y="1884"/>
              <a:ext cx="174" cy="96"/>
              <a:chOff x="4722" y="1872"/>
              <a:chExt cx="174" cy="96"/>
            </a:xfrm>
          </p:grpSpPr>
          <p:sp>
            <p:nvSpPr>
              <p:cNvPr id="43023" name="Line 56"/>
              <p:cNvSpPr>
                <a:spLocks noChangeShapeType="1"/>
              </p:cNvSpPr>
              <p:nvPr/>
            </p:nvSpPr>
            <p:spPr bwMode="auto">
              <a:xfrm>
                <a:off x="475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4" name="Line 57"/>
              <p:cNvSpPr>
                <a:spLocks noChangeShapeType="1"/>
              </p:cNvSpPr>
              <p:nvPr/>
            </p:nvSpPr>
            <p:spPr bwMode="auto">
              <a:xfrm flipH="1">
                <a:off x="4722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Try updating an entire acyclic subgraph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C2BDD2-1DAC-4635-9CE4-A584045A2D4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39925" y="4222750"/>
            <a:ext cx="3175" cy="331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36913" y="4219575"/>
            <a:ext cx="4762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75175" y="42195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78513" y="4224338"/>
            <a:ext cx="3175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91375" y="4224338"/>
            <a:ext cx="1588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39925" y="3494088"/>
            <a:ext cx="376238" cy="17780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890838" y="3648075"/>
            <a:ext cx="269875" cy="1095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92375" y="3276600"/>
            <a:ext cx="0" cy="2301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29163" y="2886075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97575" y="3506788"/>
            <a:ext cx="269875" cy="130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40538" y="3629025"/>
            <a:ext cx="266700" cy="128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26200" y="3255963"/>
            <a:ext cx="0" cy="2603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52763" y="2033588"/>
            <a:ext cx="1096962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215063" y="2822575"/>
            <a:ext cx="219075" cy="77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34063" y="247015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976813" y="2051050"/>
            <a:ext cx="849312" cy="714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03725" y="16557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871" name="Group 28"/>
          <p:cNvGrpSpPr>
            <a:grpSpLocks/>
          </p:cNvGrpSpPr>
          <p:nvPr/>
        </p:nvGrpSpPr>
        <p:grpSpPr bwMode="auto">
          <a:xfrm>
            <a:off x="1511300" y="1274763"/>
            <a:ext cx="6375400" cy="3925887"/>
            <a:chOff x="1523902" y="2715529"/>
            <a:chExt cx="6096196" cy="3755772"/>
          </a:xfrm>
        </p:grpSpPr>
        <p:sp>
          <p:nvSpPr>
            <p:cNvPr id="62" name="Oval 61"/>
            <p:cNvSpPr/>
            <p:nvPr/>
          </p:nvSpPr>
          <p:spPr>
            <a:xfrm>
              <a:off x="1822944" y="5045232"/>
              <a:ext cx="406818" cy="4146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33756" y="5880523"/>
              <a:ext cx="203409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2" idx="4"/>
              <a:endCxn id="63" idx="0"/>
            </p:cNvCxnSpPr>
            <p:nvPr/>
          </p:nvCxnSpPr>
          <p:spPr>
            <a:xfrm>
              <a:off x="2024834" y="5459839"/>
              <a:ext cx="10626" cy="42068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072239" y="5045232"/>
              <a:ext cx="406818" cy="4146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Rectangle 65"/>
            <p:cNvSpPr/>
            <p:nvPr/>
          </p:nvSpPr>
          <p:spPr>
            <a:xfrm>
              <a:off x="3183051" y="5880523"/>
              <a:ext cx="201890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Connector 66"/>
            <p:cNvCxnSpPr>
              <a:stCxn id="65" idx="4"/>
              <a:endCxn id="0" idx="0"/>
            </p:cNvCxnSpPr>
            <p:nvPr/>
          </p:nvCxnSpPr>
          <p:spPr>
            <a:xfrm>
              <a:off x="3274130" y="5459839"/>
              <a:ext cx="10625" cy="42068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339750" y="5043713"/>
              <a:ext cx="408335" cy="4146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52080" y="5877485"/>
              <a:ext cx="198855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Straight Connector 69"/>
            <p:cNvCxnSpPr>
              <a:stCxn id="68" idx="4"/>
              <a:endCxn id="69" idx="0"/>
            </p:cNvCxnSpPr>
            <p:nvPr/>
          </p:nvCxnSpPr>
          <p:spPr>
            <a:xfrm>
              <a:off x="4543159" y="5458321"/>
              <a:ext cx="9108" cy="41916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5595117" y="5045232"/>
              <a:ext cx="409854" cy="4146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07447" y="5880523"/>
              <a:ext cx="200373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Straight Connector 72"/>
            <p:cNvCxnSpPr>
              <a:stCxn id="71" idx="4"/>
              <a:endCxn id="72" idx="0"/>
            </p:cNvCxnSpPr>
            <p:nvPr/>
          </p:nvCxnSpPr>
          <p:spPr>
            <a:xfrm>
              <a:off x="5800044" y="5459839"/>
              <a:ext cx="6072" cy="42068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842894" y="5043713"/>
              <a:ext cx="411372" cy="4146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956742" y="5877485"/>
              <a:ext cx="200373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Connector 75"/>
            <p:cNvCxnSpPr>
              <a:stCxn id="74" idx="4"/>
              <a:endCxn id="75" idx="0"/>
            </p:cNvCxnSpPr>
            <p:nvPr/>
          </p:nvCxnSpPr>
          <p:spPr>
            <a:xfrm>
              <a:off x="7049339" y="5458321"/>
              <a:ext cx="6072" cy="41916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887" name="Group 76"/>
            <p:cNvGrpSpPr>
              <a:grpSpLocks/>
            </p:cNvGrpSpPr>
            <p:nvPr/>
          </p:nvGrpSpPr>
          <p:grpSpPr bwMode="auto">
            <a:xfrm>
              <a:off x="1523902" y="6190980"/>
              <a:ext cx="6096196" cy="280321"/>
              <a:chOff x="492120" y="3950977"/>
              <a:chExt cx="8067290" cy="370958"/>
            </a:xfrm>
          </p:grpSpPr>
          <p:sp>
            <p:nvSpPr>
              <p:cNvPr id="78888" name="TextBox 10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78889" name="TextBox 10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78890" name="TextBox 10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78891" name="TextBox 10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78892" name="TextBox 10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215970" y="4203866"/>
              <a:ext cx="408335" cy="4146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22228" y="4727821"/>
              <a:ext cx="200373" cy="19895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>
              <a:stCxn id="79" idx="1"/>
              <a:endCxn id="71" idx="0"/>
            </p:cNvCxnSpPr>
            <p:nvPr/>
          </p:nvCxnSpPr>
          <p:spPr>
            <a:xfrm flipH="1">
              <a:off x="5800044" y="4826537"/>
              <a:ext cx="522184" cy="21869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0"/>
              <a:endCxn id="78" idx="4"/>
            </p:cNvCxnSpPr>
            <p:nvPr/>
          </p:nvCxnSpPr>
          <p:spPr>
            <a:xfrm flipH="1" flipV="1">
              <a:off x="6420896" y="4618473"/>
              <a:ext cx="3036" cy="1093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3"/>
              <a:endCxn id="74" idx="0"/>
            </p:cNvCxnSpPr>
            <p:nvPr/>
          </p:nvCxnSpPr>
          <p:spPr>
            <a:xfrm>
              <a:off x="6522601" y="4826537"/>
              <a:ext cx="526738" cy="217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350375" y="2715529"/>
              <a:ext cx="406818" cy="4146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56634" y="3236446"/>
              <a:ext cx="200373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Straight Connector 84"/>
            <p:cNvCxnSpPr>
              <a:stCxn id="84" idx="1"/>
              <a:endCxn id="93" idx="0"/>
            </p:cNvCxnSpPr>
            <p:nvPr/>
          </p:nvCxnSpPr>
          <p:spPr>
            <a:xfrm flipH="1">
              <a:off x="2641133" y="3338201"/>
              <a:ext cx="1815501" cy="86110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  <a:endCxn id="83" idx="4"/>
            </p:cNvCxnSpPr>
            <p:nvPr/>
          </p:nvCxnSpPr>
          <p:spPr>
            <a:xfrm flipH="1" flipV="1">
              <a:off x="4552267" y="3130137"/>
              <a:ext cx="3036" cy="106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3"/>
              <a:endCxn id="88" idx="0"/>
            </p:cNvCxnSpPr>
            <p:nvPr/>
          </p:nvCxnSpPr>
          <p:spPr>
            <a:xfrm>
              <a:off x="4657007" y="3338201"/>
              <a:ext cx="1184022" cy="9567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636102" y="3433879"/>
              <a:ext cx="409854" cy="41308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40842" y="3969984"/>
              <a:ext cx="200373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Connector 89"/>
            <p:cNvCxnSpPr>
              <a:stCxn id="89" idx="1"/>
              <a:endCxn id="68" idx="0"/>
            </p:cNvCxnSpPr>
            <p:nvPr/>
          </p:nvCxnSpPr>
          <p:spPr>
            <a:xfrm flipH="1">
              <a:off x="4543159" y="4071738"/>
              <a:ext cx="1197683" cy="9719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  <a:endCxn id="88" idx="4"/>
            </p:cNvCxnSpPr>
            <p:nvPr/>
          </p:nvCxnSpPr>
          <p:spPr>
            <a:xfrm flipH="1" flipV="1">
              <a:off x="5841029" y="3846968"/>
              <a:ext cx="0" cy="1230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3"/>
              <a:endCxn id="78" idx="0"/>
            </p:cNvCxnSpPr>
            <p:nvPr/>
          </p:nvCxnSpPr>
          <p:spPr>
            <a:xfrm>
              <a:off x="5941215" y="4071738"/>
              <a:ext cx="479681" cy="13212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434688" y="4199309"/>
              <a:ext cx="408336" cy="4146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40947" y="4720228"/>
              <a:ext cx="200373" cy="20198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Connector 94"/>
            <p:cNvCxnSpPr>
              <a:stCxn id="94" idx="1"/>
              <a:endCxn id="62" idx="0"/>
            </p:cNvCxnSpPr>
            <p:nvPr/>
          </p:nvCxnSpPr>
          <p:spPr>
            <a:xfrm flipH="1">
              <a:off x="2024834" y="4821981"/>
              <a:ext cx="516112" cy="22325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4" idx="0"/>
              <a:endCxn id="93" idx="4"/>
            </p:cNvCxnSpPr>
            <p:nvPr/>
          </p:nvCxnSpPr>
          <p:spPr>
            <a:xfrm flipH="1" flipV="1">
              <a:off x="2641133" y="4613918"/>
              <a:ext cx="1518" cy="106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4" idx="3"/>
              <a:endCxn id="65" idx="0"/>
            </p:cNvCxnSpPr>
            <p:nvPr/>
          </p:nvCxnSpPr>
          <p:spPr>
            <a:xfrm>
              <a:off x="2741320" y="4821981"/>
              <a:ext cx="532810" cy="22325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225207" y="5273038"/>
              <a:ext cx="84247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2547019" y="5162172"/>
              <a:ext cx="198855" cy="19895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474503" y="5270001"/>
              <a:ext cx="860693" cy="303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794796" y="5162172"/>
              <a:ext cx="200373" cy="19895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4743532" y="5270001"/>
              <a:ext cx="848549" cy="303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5063825" y="5159135"/>
              <a:ext cx="200373" cy="20047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5998898" y="5270001"/>
              <a:ext cx="842478" cy="303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320710" y="5162172"/>
              <a:ext cx="200373" cy="19895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H="1" flipV="1">
            <a:off x="2124075" y="4171950"/>
            <a:ext cx="3175" cy="334963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9325" y="41560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062663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94575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239963" y="3594100"/>
            <a:ext cx="304800" cy="1365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976563" y="3494088"/>
            <a:ext cx="393700" cy="1476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90838" y="3160713"/>
            <a:ext cx="0" cy="2301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976813" y="2921000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197600" y="3598863"/>
            <a:ext cx="269875" cy="131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935788" y="3489325"/>
            <a:ext cx="407987" cy="15240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75463" y="3125788"/>
            <a:ext cx="0" cy="258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44863" y="2093913"/>
            <a:ext cx="1093787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340475" y="2674938"/>
            <a:ext cx="398463" cy="1095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259513" y="232410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140325" y="1882775"/>
            <a:ext cx="849313" cy="730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18075" y="15668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305050" y="4051300"/>
            <a:ext cx="239713" cy="1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938" name="Straight Arrow Connector 46"/>
          <p:cNvCxnSpPr>
            <a:cxnSpLocks noChangeShapeType="1"/>
          </p:cNvCxnSpPr>
          <p:nvPr/>
        </p:nvCxnSpPr>
        <p:spPr bwMode="auto">
          <a:xfrm>
            <a:off x="2886075" y="4057650"/>
            <a:ext cx="239713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8" name="Straight Arrow Connector 47"/>
          <p:cNvCxnSpPr/>
          <p:nvPr/>
        </p:nvCxnSpPr>
        <p:spPr>
          <a:xfrm flipH="1">
            <a:off x="2817813" y="3868738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260600" y="3868738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941" name="Straight Arrow Connector 49"/>
          <p:cNvCxnSpPr>
            <a:cxnSpLocks noChangeShapeType="1"/>
          </p:cNvCxnSpPr>
          <p:nvPr/>
        </p:nvCxnSpPr>
        <p:spPr bwMode="auto">
          <a:xfrm>
            <a:off x="3619500" y="4046538"/>
            <a:ext cx="236538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1" name="Straight Arrow Connector 50"/>
          <p:cNvCxnSpPr/>
          <p:nvPr/>
        </p:nvCxnSpPr>
        <p:spPr>
          <a:xfrm flipV="1">
            <a:off x="4197350" y="4051300"/>
            <a:ext cx="239713" cy="1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132263" y="3862388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571875" y="3862388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945" name="Straight Arrow Connector 53"/>
          <p:cNvCxnSpPr>
            <a:cxnSpLocks noChangeShapeType="1"/>
          </p:cNvCxnSpPr>
          <p:nvPr/>
        </p:nvCxnSpPr>
        <p:spPr bwMode="auto">
          <a:xfrm>
            <a:off x="4948238" y="4048125"/>
            <a:ext cx="238125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5" name="Straight Arrow Connector 54"/>
          <p:cNvCxnSpPr/>
          <p:nvPr/>
        </p:nvCxnSpPr>
        <p:spPr>
          <a:xfrm flipV="1">
            <a:off x="5526088" y="4052888"/>
            <a:ext cx="239712" cy="3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461000" y="3863975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900613" y="3863975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259513" y="4051300"/>
            <a:ext cx="239712" cy="1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40538" y="4056063"/>
            <a:ext cx="239712" cy="15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772275" y="3867150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215063" y="3867150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46838"/>
            <a:ext cx="8031163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1800"/>
              <a:t>Tree-based Reparameterization (Wainwright et al. 2001); also see Residual Splash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Try updating an entire acyclic subgraph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8F1A07-241A-4ED8-8826-0653DDC22F2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39925" y="4222750"/>
            <a:ext cx="3175" cy="331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36913" y="4219575"/>
            <a:ext cx="4762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75175" y="42195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78513" y="4224338"/>
            <a:ext cx="3175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91375" y="4224338"/>
            <a:ext cx="1588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39925" y="3494088"/>
            <a:ext cx="376238" cy="17780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890838" y="3648075"/>
            <a:ext cx="269875" cy="1095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92375" y="3276600"/>
            <a:ext cx="0" cy="2301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29163" y="2886075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97575" y="3506788"/>
            <a:ext cx="269875" cy="130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40538" y="3629025"/>
            <a:ext cx="266700" cy="128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26200" y="3255963"/>
            <a:ext cx="0" cy="2603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52763" y="2033588"/>
            <a:ext cx="1096962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215063" y="2822575"/>
            <a:ext cx="219075" cy="77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34063" y="247015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976813" y="2051050"/>
            <a:ext cx="849312" cy="714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03725" y="16557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824038" y="3709988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39925" y="4583113"/>
            <a:ext cx="212725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stCxn id="62" idx="4"/>
            <a:endCxn id="63" idx="0"/>
          </p:cNvCxnSpPr>
          <p:nvPr/>
        </p:nvCxnSpPr>
        <p:spPr>
          <a:xfrm>
            <a:off x="2035175" y="4143375"/>
            <a:ext cx="11113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130550" y="3709988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65"/>
          <p:cNvSpPr/>
          <p:nvPr/>
        </p:nvSpPr>
        <p:spPr>
          <a:xfrm>
            <a:off x="3246438" y="4583113"/>
            <a:ext cx="211137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>
            <a:stCxn id="65" idx="4"/>
            <a:endCxn id="0" idx="0"/>
          </p:cNvCxnSpPr>
          <p:nvPr/>
        </p:nvCxnSpPr>
        <p:spPr>
          <a:xfrm>
            <a:off x="3343275" y="4157663"/>
            <a:ext cx="11113" cy="43973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456113" y="3708400"/>
            <a:ext cx="427037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73588" y="4579938"/>
            <a:ext cx="207962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>
            <a:stCxn id="68" idx="4"/>
            <a:endCxn id="69" idx="0"/>
          </p:cNvCxnSpPr>
          <p:nvPr/>
        </p:nvCxnSpPr>
        <p:spPr>
          <a:xfrm>
            <a:off x="4668838" y="4141788"/>
            <a:ext cx="9525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68975" y="3709988"/>
            <a:ext cx="428625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886450" y="4583113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>
            <a:stCxn id="71" idx="4"/>
            <a:endCxn id="72" idx="0"/>
          </p:cNvCxnSpPr>
          <p:nvPr/>
        </p:nvCxnSpPr>
        <p:spPr>
          <a:xfrm>
            <a:off x="5983288" y="4143375"/>
            <a:ext cx="6350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073900" y="3708400"/>
            <a:ext cx="430213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92963" y="4579938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>
            <a:stCxn id="74" idx="4"/>
            <a:endCxn id="75" idx="0"/>
          </p:cNvCxnSpPr>
          <p:nvPr/>
        </p:nvCxnSpPr>
        <p:spPr>
          <a:xfrm>
            <a:off x="7289800" y="4141788"/>
            <a:ext cx="6350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981" name="Group 76"/>
          <p:cNvGrpSpPr>
            <a:grpSpLocks/>
          </p:cNvGrpSpPr>
          <p:nvPr/>
        </p:nvGrpSpPr>
        <p:grpSpPr bwMode="auto">
          <a:xfrm>
            <a:off x="1511300" y="4906963"/>
            <a:ext cx="6375400" cy="293687"/>
            <a:chOff x="492120" y="3950977"/>
            <a:chExt cx="8067290" cy="370958"/>
          </a:xfrm>
        </p:grpSpPr>
        <p:sp>
          <p:nvSpPr>
            <p:cNvPr id="82982" name="TextBox 10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82983" name="TextBox 10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82984" name="TextBox 10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82985" name="TextBox 10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82986" name="TextBox 10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6418263" y="2830513"/>
            <a:ext cx="427037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529388" y="3378200"/>
            <a:ext cx="209550" cy="20796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Straight Connector 79"/>
          <p:cNvCxnSpPr>
            <a:stCxn id="79" idx="1"/>
            <a:endCxn id="71" idx="0"/>
          </p:cNvCxnSpPr>
          <p:nvPr/>
        </p:nvCxnSpPr>
        <p:spPr>
          <a:xfrm flipH="1">
            <a:off x="5983288" y="3481388"/>
            <a:ext cx="546100" cy="2286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9" idx="0"/>
            <a:endCxn id="78" idx="4"/>
          </p:cNvCxnSpPr>
          <p:nvPr/>
        </p:nvCxnSpPr>
        <p:spPr>
          <a:xfrm flipH="1" flipV="1">
            <a:off x="6632575" y="3263900"/>
            <a:ext cx="3175" cy="1143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3"/>
            <a:endCxn id="74" idx="0"/>
          </p:cNvCxnSpPr>
          <p:nvPr/>
        </p:nvCxnSpPr>
        <p:spPr>
          <a:xfrm>
            <a:off x="6738938" y="3481388"/>
            <a:ext cx="550862" cy="2270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467225" y="1274763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78350" y="1819275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>
            <a:stCxn id="84" idx="1"/>
            <a:endCxn id="93" idx="0"/>
          </p:cNvCxnSpPr>
          <p:nvPr/>
        </p:nvCxnSpPr>
        <p:spPr>
          <a:xfrm flipH="1">
            <a:off x="2679700" y="1925638"/>
            <a:ext cx="1898650" cy="9001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  <a:endCxn id="83" idx="4"/>
          </p:cNvCxnSpPr>
          <p:nvPr/>
        </p:nvCxnSpPr>
        <p:spPr>
          <a:xfrm flipH="1" flipV="1">
            <a:off x="4678363" y="1708150"/>
            <a:ext cx="3175" cy="1111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4" idx="3"/>
            <a:endCxn id="88" idx="0"/>
          </p:cNvCxnSpPr>
          <p:nvPr/>
        </p:nvCxnSpPr>
        <p:spPr>
          <a:xfrm>
            <a:off x="4787900" y="1925638"/>
            <a:ext cx="1238250" cy="1000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811838" y="2025650"/>
            <a:ext cx="428625" cy="43180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921375" y="2586038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Straight Connector 89"/>
          <p:cNvCxnSpPr>
            <a:stCxn id="89" idx="1"/>
            <a:endCxn id="68" idx="0"/>
          </p:cNvCxnSpPr>
          <p:nvPr/>
        </p:nvCxnSpPr>
        <p:spPr>
          <a:xfrm flipH="1">
            <a:off x="4668838" y="2692400"/>
            <a:ext cx="1252537" cy="10160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" idx="0"/>
            <a:endCxn id="88" idx="4"/>
          </p:cNvCxnSpPr>
          <p:nvPr/>
        </p:nvCxnSpPr>
        <p:spPr>
          <a:xfrm flipH="1" flipV="1">
            <a:off x="6026150" y="2457450"/>
            <a:ext cx="0" cy="1285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3"/>
            <a:endCxn id="78" idx="0"/>
          </p:cNvCxnSpPr>
          <p:nvPr/>
        </p:nvCxnSpPr>
        <p:spPr>
          <a:xfrm>
            <a:off x="6130925" y="2692400"/>
            <a:ext cx="501650" cy="13811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463800" y="2825750"/>
            <a:ext cx="427038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574925" y="3370263"/>
            <a:ext cx="209550" cy="211137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94" idx="1"/>
            <a:endCxn id="62" idx="0"/>
          </p:cNvCxnSpPr>
          <p:nvPr/>
        </p:nvCxnSpPr>
        <p:spPr>
          <a:xfrm flipH="1">
            <a:off x="2035175" y="3476625"/>
            <a:ext cx="539750" cy="23336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4" idx="0"/>
            <a:endCxn id="93" idx="4"/>
          </p:cNvCxnSpPr>
          <p:nvPr/>
        </p:nvCxnSpPr>
        <p:spPr>
          <a:xfrm flipH="1" flipV="1">
            <a:off x="2679700" y="3259138"/>
            <a:ext cx="1588" cy="1111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4" idx="3"/>
            <a:endCxn id="65" idx="0"/>
          </p:cNvCxnSpPr>
          <p:nvPr/>
        </p:nvCxnSpPr>
        <p:spPr>
          <a:xfrm>
            <a:off x="2784475" y="3476625"/>
            <a:ext cx="557213" cy="23336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124075" y="4171950"/>
            <a:ext cx="3175" cy="334963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9325" y="41560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062663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94575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239963" y="3594100"/>
            <a:ext cx="304800" cy="1365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976563" y="3494088"/>
            <a:ext cx="393700" cy="1476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90838" y="3160713"/>
            <a:ext cx="0" cy="2301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976813" y="2921000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197600" y="3598863"/>
            <a:ext cx="269875" cy="131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935788" y="3489325"/>
            <a:ext cx="407987" cy="15240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75463" y="3125788"/>
            <a:ext cx="0" cy="258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44863" y="2093913"/>
            <a:ext cx="1093787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340475" y="2674938"/>
            <a:ext cx="398463" cy="1095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259513" y="232410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140325" y="1882775"/>
            <a:ext cx="849313" cy="730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18075" y="15668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46838"/>
            <a:ext cx="8031163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1800"/>
              <a:t>Tree-based Reparameterization (Wainwright et al. 2001); also see Residual Splash</a:t>
            </a:r>
          </a:p>
        </p:txBody>
      </p:sp>
      <p:sp>
        <p:nvSpPr>
          <p:cNvPr id="83048" name="Text Box 104"/>
          <p:cNvSpPr txBox="1">
            <a:spLocks noChangeArrowheads="1"/>
          </p:cNvSpPr>
          <p:nvPr/>
        </p:nvSpPr>
        <p:spPr bwMode="auto">
          <a:xfrm>
            <a:off x="73025" y="1282700"/>
            <a:ext cx="3087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rgbClr val="FF0000"/>
                </a:solidFill>
              </a:rPr>
              <a:t>Pick this subgraph;</a:t>
            </a:r>
          </a:p>
          <a:p>
            <a:pPr defTabSz="914400"/>
            <a:r>
              <a:rPr lang="en-US" sz="2400">
                <a:solidFill>
                  <a:srgbClr val="FF0000"/>
                </a:solidFill>
              </a:rPr>
              <a:t>update leaves to root,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then root to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Try updating an entire acyclic subgraph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ECA919-CEF1-4FFB-9687-D537276CF54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39925" y="4222750"/>
            <a:ext cx="3175" cy="331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36913" y="4219575"/>
            <a:ext cx="4762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75175" y="42195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78513" y="4224338"/>
            <a:ext cx="3175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91375" y="4224338"/>
            <a:ext cx="1588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97575" y="3506788"/>
            <a:ext cx="269875" cy="130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40538" y="3629025"/>
            <a:ext cx="266700" cy="128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26200" y="3255963"/>
            <a:ext cx="0" cy="2603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52763" y="2033588"/>
            <a:ext cx="1096962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215063" y="2822575"/>
            <a:ext cx="219075" cy="77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34063" y="247015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976813" y="2051050"/>
            <a:ext cx="849312" cy="714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03725" y="16557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824038" y="3709988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39925" y="4583113"/>
            <a:ext cx="212725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stCxn id="62" idx="4"/>
            <a:endCxn id="63" idx="0"/>
          </p:cNvCxnSpPr>
          <p:nvPr/>
        </p:nvCxnSpPr>
        <p:spPr>
          <a:xfrm>
            <a:off x="2035175" y="4143375"/>
            <a:ext cx="11113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130550" y="3709988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65"/>
          <p:cNvSpPr/>
          <p:nvPr/>
        </p:nvSpPr>
        <p:spPr>
          <a:xfrm>
            <a:off x="3246438" y="4583113"/>
            <a:ext cx="211137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>
            <a:stCxn id="65" idx="4"/>
            <a:endCxn id="0" idx="0"/>
          </p:cNvCxnSpPr>
          <p:nvPr/>
        </p:nvCxnSpPr>
        <p:spPr>
          <a:xfrm>
            <a:off x="3343275" y="4157663"/>
            <a:ext cx="11113" cy="43973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456113" y="3708400"/>
            <a:ext cx="427037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73588" y="4579938"/>
            <a:ext cx="207962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>
            <a:stCxn id="68" idx="4"/>
            <a:endCxn id="69" idx="0"/>
          </p:cNvCxnSpPr>
          <p:nvPr/>
        </p:nvCxnSpPr>
        <p:spPr>
          <a:xfrm>
            <a:off x="4668838" y="4141788"/>
            <a:ext cx="9525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68975" y="3709988"/>
            <a:ext cx="428625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886450" y="4583113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>
            <a:stCxn id="71" idx="4"/>
            <a:endCxn id="72" idx="0"/>
          </p:cNvCxnSpPr>
          <p:nvPr/>
        </p:nvCxnSpPr>
        <p:spPr>
          <a:xfrm>
            <a:off x="5983288" y="4143375"/>
            <a:ext cx="6350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073900" y="3708400"/>
            <a:ext cx="430213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92963" y="4579938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>
            <a:stCxn id="74" idx="4"/>
            <a:endCxn id="75" idx="0"/>
          </p:cNvCxnSpPr>
          <p:nvPr/>
        </p:nvCxnSpPr>
        <p:spPr>
          <a:xfrm>
            <a:off x="7289800" y="4141788"/>
            <a:ext cx="6350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910" name="Group 76"/>
          <p:cNvGrpSpPr>
            <a:grpSpLocks/>
          </p:cNvGrpSpPr>
          <p:nvPr/>
        </p:nvGrpSpPr>
        <p:grpSpPr bwMode="auto">
          <a:xfrm>
            <a:off x="1511300" y="4906963"/>
            <a:ext cx="6375400" cy="293687"/>
            <a:chOff x="492120" y="3950977"/>
            <a:chExt cx="8067290" cy="370958"/>
          </a:xfrm>
        </p:grpSpPr>
        <p:sp>
          <p:nvSpPr>
            <p:cNvPr id="79911" name="TextBox 10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79912" name="TextBox 10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79913" name="TextBox 10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79914" name="TextBox 10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79915" name="TextBox 10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6418263" y="2830513"/>
            <a:ext cx="427037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529388" y="3378200"/>
            <a:ext cx="209550" cy="20796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Straight Connector 79"/>
          <p:cNvCxnSpPr>
            <a:stCxn id="79" idx="1"/>
            <a:endCxn id="71" idx="0"/>
          </p:cNvCxnSpPr>
          <p:nvPr/>
        </p:nvCxnSpPr>
        <p:spPr>
          <a:xfrm flipH="1">
            <a:off x="5983288" y="3481388"/>
            <a:ext cx="546100" cy="2286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9" idx="0"/>
            <a:endCxn id="78" idx="4"/>
          </p:cNvCxnSpPr>
          <p:nvPr/>
        </p:nvCxnSpPr>
        <p:spPr>
          <a:xfrm flipH="1" flipV="1">
            <a:off x="6632575" y="3263900"/>
            <a:ext cx="3175" cy="1143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3"/>
            <a:endCxn id="74" idx="0"/>
          </p:cNvCxnSpPr>
          <p:nvPr/>
        </p:nvCxnSpPr>
        <p:spPr>
          <a:xfrm>
            <a:off x="6738938" y="3481388"/>
            <a:ext cx="550862" cy="2270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467225" y="1274763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78350" y="1819275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>
            <a:stCxn id="84" idx="1"/>
            <a:endCxn id="93" idx="0"/>
          </p:cNvCxnSpPr>
          <p:nvPr/>
        </p:nvCxnSpPr>
        <p:spPr>
          <a:xfrm flipH="1">
            <a:off x="2679700" y="1925638"/>
            <a:ext cx="1898650" cy="9001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  <a:endCxn id="83" idx="4"/>
          </p:cNvCxnSpPr>
          <p:nvPr/>
        </p:nvCxnSpPr>
        <p:spPr>
          <a:xfrm flipH="1" flipV="1">
            <a:off x="4678363" y="1708150"/>
            <a:ext cx="3175" cy="1111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4" idx="3"/>
            <a:endCxn id="88" idx="0"/>
          </p:cNvCxnSpPr>
          <p:nvPr/>
        </p:nvCxnSpPr>
        <p:spPr>
          <a:xfrm>
            <a:off x="4787900" y="1925638"/>
            <a:ext cx="1238250" cy="1000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811838" y="2025650"/>
            <a:ext cx="428625" cy="43180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921375" y="2586038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89" idx="0"/>
            <a:endCxn id="88" idx="4"/>
          </p:cNvCxnSpPr>
          <p:nvPr/>
        </p:nvCxnSpPr>
        <p:spPr>
          <a:xfrm flipH="1" flipV="1">
            <a:off x="6026150" y="2457450"/>
            <a:ext cx="0" cy="1285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3"/>
            <a:endCxn id="78" idx="0"/>
          </p:cNvCxnSpPr>
          <p:nvPr/>
        </p:nvCxnSpPr>
        <p:spPr>
          <a:xfrm>
            <a:off x="6130925" y="2692400"/>
            <a:ext cx="501650" cy="13811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463800" y="2825750"/>
            <a:ext cx="427038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244725" y="3948113"/>
            <a:ext cx="881063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581275" y="3832225"/>
            <a:ext cx="207963" cy="20796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551238" y="3944938"/>
            <a:ext cx="900112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886200" y="3832225"/>
            <a:ext cx="209550" cy="20796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4878388" y="3944938"/>
            <a:ext cx="887412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213350" y="3829050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124075" y="4171950"/>
            <a:ext cx="3175" cy="334963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9325" y="41560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062663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94575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197600" y="3598863"/>
            <a:ext cx="269875" cy="131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935788" y="3489325"/>
            <a:ext cx="407987" cy="15240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75463" y="3125788"/>
            <a:ext cx="0" cy="2587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44863" y="2093913"/>
            <a:ext cx="1093787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340475" y="2674938"/>
            <a:ext cx="398463" cy="1095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259513" y="232410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140325" y="1882775"/>
            <a:ext cx="849313" cy="730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18075" y="15668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305050" y="4051300"/>
            <a:ext cx="239713" cy="1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961" name="Straight Arrow Connector 46"/>
          <p:cNvCxnSpPr>
            <a:cxnSpLocks noChangeShapeType="1"/>
          </p:cNvCxnSpPr>
          <p:nvPr/>
        </p:nvCxnSpPr>
        <p:spPr bwMode="auto">
          <a:xfrm>
            <a:off x="2886075" y="4057650"/>
            <a:ext cx="239713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8" name="Straight Arrow Connector 47"/>
          <p:cNvCxnSpPr/>
          <p:nvPr/>
        </p:nvCxnSpPr>
        <p:spPr>
          <a:xfrm flipH="1">
            <a:off x="2817813" y="3868738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260600" y="3868738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964" name="Straight Arrow Connector 49"/>
          <p:cNvCxnSpPr>
            <a:cxnSpLocks noChangeShapeType="1"/>
          </p:cNvCxnSpPr>
          <p:nvPr/>
        </p:nvCxnSpPr>
        <p:spPr bwMode="auto">
          <a:xfrm>
            <a:off x="3619500" y="4046538"/>
            <a:ext cx="236538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1" name="Straight Arrow Connector 50"/>
          <p:cNvCxnSpPr/>
          <p:nvPr/>
        </p:nvCxnSpPr>
        <p:spPr>
          <a:xfrm flipV="1">
            <a:off x="4197350" y="4051300"/>
            <a:ext cx="239713" cy="1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132263" y="3862388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571875" y="3862388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968" name="Straight Arrow Connector 53"/>
          <p:cNvCxnSpPr>
            <a:cxnSpLocks noChangeShapeType="1"/>
          </p:cNvCxnSpPr>
          <p:nvPr/>
        </p:nvCxnSpPr>
        <p:spPr bwMode="auto">
          <a:xfrm>
            <a:off x="4948238" y="4048125"/>
            <a:ext cx="238125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5" name="Straight Arrow Connector 54"/>
          <p:cNvCxnSpPr/>
          <p:nvPr/>
        </p:nvCxnSpPr>
        <p:spPr>
          <a:xfrm flipV="1">
            <a:off x="5526088" y="4052888"/>
            <a:ext cx="239712" cy="3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461000" y="3863975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900613" y="3863975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46838"/>
            <a:ext cx="8031163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1800"/>
              <a:t>Tree-based Reparameterization (Wainwright et al. 2001); also see Residual Splash</a:t>
            </a:r>
          </a:p>
        </p:txBody>
      </p:sp>
      <p:sp>
        <p:nvSpPr>
          <p:cNvPr id="79977" name="Text Box 105"/>
          <p:cNvSpPr txBox="1">
            <a:spLocks noChangeArrowheads="1"/>
          </p:cNvSpPr>
          <p:nvPr/>
        </p:nvSpPr>
        <p:spPr bwMode="auto">
          <a:xfrm>
            <a:off x="73025" y="1282700"/>
            <a:ext cx="3087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Another subgraph;</a:t>
            </a:r>
          </a:p>
          <a:p>
            <a:r>
              <a:rPr lang="en-US" sz="2400">
                <a:solidFill>
                  <a:srgbClr val="FF0000"/>
                </a:solidFill>
              </a:rPr>
              <a:t>update leaves to root,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then root to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Do you want to push past the simple NLP models (logistic regression, PCFG, etc.) that we've all been using for 20 years?</a:t>
            </a:r>
          </a:p>
          <a:p>
            <a:pPr>
              <a:defRPr/>
            </a:pPr>
            <a:r>
              <a:rPr lang="en-US" dirty="0"/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Models:</a:t>
            </a:r>
            <a:r>
              <a:rPr lang="en-US" dirty="0"/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Algorithm: </a:t>
            </a:r>
            <a:r>
              <a:rPr lang="en-US" dirty="0"/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Intuitions: </a:t>
            </a:r>
            <a:r>
              <a:rPr lang="en-US" dirty="0"/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Fancier Models: </a:t>
            </a:r>
            <a:r>
              <a:rPr lang="en-US" dirty="0"/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Tweaked Algorithm: </a:t>
            </a:r>
            <a:r>
              <a:rPr lang="en-US" dirty="0"/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Learning: </a:t>
            </a:r>
            <a:r>
              <a:rPr lang="en-US" dirty="0"/>
              <a:t>Tune the parameters.  Approximately improve the true predictions -- or truly improve the approximate predictions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 smtClean="0"/>
              <a:t>Software: </a:t>
            </a:r>
            <a:r>
              <a:rPr lang="en-US" dirty="0" smtClean="0"/>
              <a:t>Build the model you want!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DD182-2735-4D8F-858C-2EDFD9BAEE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Try updating an entire acyclic subgraph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AD4222-5ABD-4E6B-87F2-E8264A46013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39925" y="4222750"/>
            <a:ext cx="3175" cy="331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36913" y="4219575"/>
            <a:ext cx="4762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75175" y="42195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78513" y="4224338"/>
            <a:ext cx="3175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91375" y="4224338"/>
            <a:ext cx="1588" cy="33655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29163" y="2886075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52763" y="2033588"/>
            <a:ext cx="1096962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215063" y="2822575"/>
            <a:ext cx="219075" cy="777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34063" y="247015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976813" y="2051050"/>
            <a:ext cx="849312" cy="714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03725" y="16557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824038" y="3709988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39925" y="4583113"/>
            <a:ext cx="212725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stCxn id="62" idx="4"/>
            <a:endCxn id="63" idx="0"/>
          </p:cNvCxnSpPr>
          <p:nvPr/>
        </p:nvCxnSpPr>
        <p:spPr>
          <a:xfrm>
            <a:off x="2035175" y="4143375"/>
            <a:ext cx="11113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130550" y="3709988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65"/>
          <p:cNvSpPr/>
          <p:nvPr/>
        </p:nvSpPr>
        <p:spPr>
          <a:xfrm>
            <a:off x="3246438" y="4583113"/>
            <a:ext cx="211137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>
            <a:stCxn id="65" idx="4"/>
            <a:endCxn id="0" idx="0"/>
          </p:cNvCxnSpPr>
          <p:nvPr/>
        </p:nvCxnSpPr>
        <p:spPr>
          <a:xfrm>
            <a:off x="3343275" y="4157663"/>
            <a:ext cx="11113" cy="43973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456113" y="3708400"/>
            <a:ext cx="427037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73588" y="4579938"/>
            <a:ext cx="207962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>
            <a:stCxn id="68" idx="4"/>
            <a:endCxn id="69" idx="0"/>
          </p:cNvCxnSpPr>
          <p:nvPr/>
        </p:nvCxnSpPr>
        <p:spPr>
          <a:xfrm>
            <a:off x="4668838" y="4141788"/>
            <a:ext cx="9525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68975" y="3709988"/>
            <a:ext cx="428625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886450" y="4583113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>
            <a:stCxn id="71" idx="4"/>
            <a:endCxn id="72" idx="0"/>
          </p:cNvCxnSpPr>
          <p:nvPr/>
        </p:nvCxnSpPr>
        <p:spPr>
          <a:xfrm>
            <a:off x="5983288" y="4143375"/>
            <a:ext cx="6350" cy="4397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073900" y="3708400"/>
            <a:ext cx="430213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92963" y="4579938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>
            <a:stCxn id="74" idx="4"/>
            <a:endCxn id="75" idx="0"/>
          </p:cNvCxnSpPr>
          <p:nvPr/>
        </p:nvCxnSpPr>
        <p:spPr>
          <a:xfrm>
            <a:off x="7289800" y="4141788"/>
            <a:ext cx="6350" cy="4381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934" name="Group 76"/>
          <p:cNvGrpSpPr>
            <a:grpSpLocks/>
          </p:cNvGrpSpPr>
          <p:nvPr/>
        </p:nvGrpSpPr>
        <p:grpSpPr bwMode="auto">
          <a:xfrm>
            <a:off x="1511300" y="4906963"/>
            <a:ext cx="6375400" cy="293687"/>
            <a:chOff x="492120" y="3950977"/>
            <a:chExt cx="8067290" cy="370958"/>
          </a:xfrm>
        </p:grpSpPr>
        <p:sp>
          <p:nvSpPr>
            <p:cNvPr id="80935" name="TextBox 10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80936" name="TextBox 10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80937" name="TextBox 10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80938" name="TextBox 10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80939" name="TextBox 10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8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6418263" y="2830513"/>
            <a:ext cx="427037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67225" y="1274763"/>
            <a:ext cx="425450" cy="43338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78350" y="1819275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>
            <a:stCxn id="84" idx="1"/>
            <a:endCxn id="93" idx="0"/>
          </p:cNvCxnSpPr>
          <p:nvPr/>
        </p:nvCxnSpPr>
        <p:spPr>
          <a:xfrm flipH="1">
            <a:off x="2679700" y="1925638"/>
            <a:ext cx="1898650" cy="9001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  <a:endCxn id="83" idx="4"/>
          </p:cNvCxnSpPr>
          <p:nvPr/>
        </p:nvCxnSpPr>
        <p:spPr>
          <a:xfrm flipH="1" flipV="1">
            <a:off x="4678363" y="1708150"/>
            <a:ext cx="3175" cy="1111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4" idx="3"/>
            <a:endCxn id="88" idx="0"/>
          </p:cNvCxnSpPr>
          <p:nvPr/>
        </p:nvCxnSpPr>
        <p:spPr>
          <a:xfrm>
            <a:off x="4787900" y="1925638"/>
            <a:ext cx="1238250" cy="1000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811838" y="2025650"/>
            <a:ext cx="428625" cy="43180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921375" y="2586038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Straight Connector 89"/>
          <p:cNvCxnSpPr>
            <a:stCxn id="89" idx="1"/>
            <a:endCxn id="68" idx="0"/>
          </p:cNvCxnSpPr>
          <p:nvPr/>
        </p:nvCxnSpPr>
        <p:spPr>
          <a:xfrm flipH="1">
            <a:off x="4668838" y="2692400"/>
            <a:ext cx="1252537" cy="10160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" idx="0"/>
            <a:endCxn id="88" idx="4"/>
          </p:cNvCxnSpPr>
          <p:nvPr/>
        </p:nvCxnSpPr>
        <p:spPr>
          <a:xfrm flipH="1" flipV="1">
            <a:off x="6026150" y="2457450"/>
            <a:ext cx="0" cy="1285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3"/>
            <a:endCxn id="78" idx="0"/>
          </p:cNvCxnSpPr>
          <p:nvPr/>
        </p:nvCxnSpPr>
        <p:spPr>
          <a:xfrm>
            <a:off x="6130925" y="2692400"/>
            <a:ext cx="501650" cy="13811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463800" y="2825750"/>
            <a:ext cx="427038" cy="43338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244725" y="3948113"/>
            <a:ext cx="881063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581275" y="3832225"/>
            <a:ext cx="207963" cy="20796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4878388" y="3944938"/>
            <a:ext cx="887412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213350" y="3829050"/>
            <a:ext cx="209550" cy="2095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6191250" y="3944938"/>
            <a:ext cx="881063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527800" y="3832225"/>
            <a:ext cx="209550" cy="20796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124075" y="4171950"/>
            <a:ext cx="3175" cy="334963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9325" y="4156075"/>
            <a:ext cx="3175" cy="3333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062663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94575" y="4176713"/>
            <a:ext cx="3175" cy="334962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976813" y="2921000"/>
            <a:ext cx="806450" cy="65563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44863" y="2093913"/>
            <a:ext cx="1093787" cy="5349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340475" y="2674938"/>
            <a:ext cx="398463" cy="1095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259513" y="2324100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140325" y="1882775"/>
            <a:ext cx="849313" cy="7302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18075" y="1566863"/>
            <a:ext cx="0" cy="257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305050" y="4051300"/>
            <a:ext cx="239713" cy="1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985" name="Straight Arrow Connector 46"/>
          <p:cNvCxnSpPr>
            <a:cxnSpLocks noChangeShapeType="1"/>
          </p:cNvCxnSpPr>
          <p:nvPr/>
        </p:nvCxnSpPr>
        <p:spPr bwMode="auto">
          <a:xfrm>
            <a:off x="2886075" y="4057650"/>
            <a:ext cx="239713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8" name="Straight Arrow Connector 47"/>
          <p:cNvCxnSpPr/>
          <p:nvPr/>
        </p:nvCxnSpPr>
        <p:spPr>
          <a:xfrm flipH="1">
            <a:off x="2817813" y="3868738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260600" y="3868738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992" name="Straight Arrow Connector 53"/>
          <p:cNvCxnSpPr>
            <a:cxnSpLocks noChangeShapeType="1"/>
          </p:cNvCxnSpPr>
          <p:nvPr/>
        </p:nvCxnSpPr>
        <p:spPr bwMode="auto">
          <a:xfrm>
            <a:off x="4948238" y="4048125"/>
            <a:ext cx="238125" cy="0"/>
          </a:xfrm>
          <a:prstGeom prst="straightConnector1">
            <a:avLst/>
          </a:prstGeom>
          <a:noFill/>
          <a:ln w="127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5" name="Straight Arrow Connector 54"/>
          <p:cNvCxnSpPr/>
          <p:nvPr/>
        </p:nvCxnSpPr>
        <p:spPr>
          <a:xfrm flipV="1">
            <a:off x="5526088" y="4052888"/>
            <a:ext cx="239712" cy="3175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461000" y="3863975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900613" y="3863975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259513" y="4051300"/>
            <a:ext cx="239712" cy="1588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40538" y="4056063"/>
            <a:ext cx="239712" cy="158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772275" y="3867150"/>
            <a:ext cx="234950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215063" y="3867150"/>
            <a:ext cx="231775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46838"/>
            <a:ext cx="8031163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1800"/>
              <a:t>Tree-based Reparameterization (Wainwright et al. 2001); also see Residual Splash</a:t>
            </a:r>
          </a:p>
        </p:txBody>
      </p:sp>
      <p:sp>
        <p:nvSpPr>
          <p:cNvPr id="81001" name="Text Box 105"/>
          <p:cNvSpPr txBox="1">
            <a:spLocks noChangeArrowheads="1"/>
          </p:cNvSpPr>
          <p:nvPr/>
        </p:nvSpPr>
        <p:spPr bwMode="auto">
          <a:xfrm>
            <a:off x="73025" y="1282700"/>
            <a:ext cx="3087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Another subgraph;</a:t>
            </a:r>
          </a:p>
          <a:p>
            <a:r>
              <a:rPr lang="en-US" sz="2400">
                <a:solidFill>
                  <a:srgbClr val="FF0000"/>
                </a:solidFill>
              </a:rPr>
              <a:t>update leaves to root,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then root to leaves</a:t>
            </a:r>
          </a:p>
        </p:txBody>
      </p:sp>
      <p:sp>
        <p:nvSpPr>
          <p:cNvPr id="81002" name="Text Box 106"/>
          <p:cNvSpPr txBox="1">
            <a:spLocks noChangeArrowheads="1"/>
          </p:cNvSpPr>
          <p:nvPr/>
        </p:nvSpPr>
        <p:spPr bwMode="auto">
          <a:xfrm>
            <a:off x="563563" y="5160963"/>
            <a:ext cx="4010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At every step, pick a spanning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tree (or spanning forest)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that covers </a:t>
            </a:r>
            <a:r>
              <a:rPr lang="en-US" sz="2400" b="1">
                <a:solidFill>
                  <a:srgbClr val="FF0000"/>
                </a:solidFill>
              </a:rPr>
              <a:t>many stale edges</a:t>
            </a:r>
          </a:p>
        </p:txBody>
      </p:sp>
      <p:sp>
        <p:nvSpPr>
          <p:cNvPr id="81003" name="Text Box 107"/>
          <p:cNvSpPr txBox="1">
            <a:spLocks noChangeArrowheads="1"/>
          </p:cNvSpPr>
          <p:nvPr/>
        </p:nvSpPr>
        <p:spPr bwMode="auto">
          <a:xfrm>
            <a:off x="5067300" y="5254625"/>
            <a:ext cx="361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As we update messages in the tree, it affects staleness of messages outside the tree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2" grpId="0"/>
      <p:bldP spid="810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Acyclic Belief Propagation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20D1CE-F8E6-4909-A83A-FD2F3D6931D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57200" y="1044575"/>
            <a:ext cx="8389938" cy="150653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In a graph with no cycles: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Send </a:t>
            </a:r>
            <a:r>
              <a:rPr lang="en-US" dirty="0"/>
              <a:t>messages from the </a:t>
            </a:r>
            <a:r>
              <a:rPr lang="en-US" b="1" dirty="0"/>
              <a:t>leaves</a:t>
            </a:r>
            <a:r>
              <a:rPr lang="en-US" dirty="0"/>
              <a:t> to the </a:t>
            </a:r>
            <a:r>
              <a:rPr lang="en-US" b="1" dirty="0" smtClean="0"/>
              <a:t>root</a:t>
            </a:r>
            <a:r>
              <a:rPr lang="en-US" dirty="0" smtClean="0"/>
              <a:t>.</a:t>
            </a:r>
            <a:endParaRPr lang="en-US" b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Send </a:t>
            </a:r>
            <a:r>
              <a:rPr lang="en-US" dirty="0"/>
              <a:t>messages from the </a:t>
            </a:r>
            <a:r>
              <a:rPr lang="en-US" b="1" dirty="0"/>
              <a:t>root</a:t>
            </a:r>
            <a:r>
              <a:rPr lang="en-US" dirty="0"/>
              <a:t> to the </a:t>
            </a:r>
            <a:r>
              <a:rPr lang="en-US" b="1" dirty="0"/>
              <a:t>leaves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Each </a:t>
            </a:r>
            <a:r>
              <a:rPr lang="en-US" dirty="0" smtClean="0"/>
              <a:t>outgoing message </a:t>
            </a:r>
            <a:r>
              <a:rPr lang="en-US" dirty="0"/>
              <a:t>is sent only </a:t>
            </a:r>
            <a:r>
              <a:rPr lang="en-US" dirty="0" smtClean="0"/>
              <a:t>after all </a:t>
            </a:r>
            <a:r>
              <a:rPr lang="en-US" dirty="0"/>
              <a:t>its incoming </a:t>
            </a:r>
            <a:r>
              <a:rPr lang="en-US" dirty="0" smtClean="0"/>
              <a:t>messages have been received.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1524000" y="2716213"/>
            <a:ext cx="6096000" cy="3754437"/>
            <a:chOff x="619510" y="1501169"/>
            <a:chExt cx="8067290" cy="4970132"/>
          </a:xfrm>
        </p:grpSpPr>
        <p:sp>
          <p:nvSpPr>
            <p:cNvPr id="84" name="Oval 83"/>
            <p:cNvSpPr/>
            <p:nvPr/>
          </p:nvSpPr>
          <p:spPr>
            <a:xfrm>
              <a:off x="1014471" y="4584122"/>
              <a:ext cx="539921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63633" y="5687429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Connector 86"/>
            <p:cNvCxnSpPr>
              <a:stCxn id="84" idx="4"/>
              <a:endCxn id="85" idx="0"/>
            </p:cNvCxnSpPr>
            <p:nvPr/>
          </p:nvCxnSpPr>
          <p:spPr>
            <a:xfrm>
              <a:off x="1285482" y="5132623"/>
              <a:ext cx="10504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667846" y="4584122"/>
              <a:ext cx="539920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817006" y="5687429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Straight Connector 93"/>
            <p:cNvCxnSpPr>
              <a:stCxn id="88" idx="4"/>
              <a:endCxn id="89" idx="0"/>
            </p:cNvCxnSpPr>
            <p:nvPr/>
          </p:nvCxnSpPr>
          <p:spPr>
            <a:xfrm>
              <a:off x="2936756" y="5132623"/>
              <a:ext cx="126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346430" y="4582021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95591" y="5685327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Straight Connector 96"/>
            <p:cNvCxnSpPr>
              <a:stCxn id="95" idx="4"/>
              <a:endCxn id="96" idx="0"/>
            </p:cNvCxnSpPr>
            <p:nvPr/>
          </p:nvCxnSpPr>
          <p:spPr>
            <a:xfrm>
              <a:off x="4615340" y="5130521"/>
              <a:ext cx="126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6006107" y="4584122"/>
              <a:ext cx="542021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55268" y="5687429"/>
              <a:ext cx="2668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Straight Connector 99"/>
            <p:cNvCxnSpPr>
              <a:stCxn id="98" idx="4"/>
              <a:endCxn id="99" idx="0"/>
            </p:cNvCxnSpPr>
            <p:nvPr/>
          </p:nvCxnSpPr>
          <p:spPr>
            <a:xfrm>
              <a:off x="6277118" y="5132623"/>
              <a:ext cx="10504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7659482" y="4582021"/>
              <a:ext cx="5420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08642" y="5685327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Straight Connector 102"/>
            <p:cNvCxnSpPr>
              <a:stCxn id="101" idx="4"/>
              <a:endCxn id="102" idx="0"/>
            </p:cNvCxnSpPr>
            <p:nvPr/>
          </p:nvCxnSpPr>
          <p:spPr>
            <a:xfrm>
              <a:off x="7930492" y="5130521"/>
              <a:ext cx="105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093" name="Group 103"/>
            <p:cNvGrpSpPr>
              <a:grpSpLocks/>
            </p:cNvGrpSpPr>
            <p:nvPr/>
          </p:nvGrpSpPr>
          <p:grpSpPr bwMode="auto">
            <a:xfrm>
              <a:off x="619510" y="6100343"/>
              <a:ext cx="8067290" cy="370958"/>
              <a:chOff x="492120" y="3950977"/>
              <a:chExt cx="8067290" cy="370958"/>
            </a:xfrm>
          </p:grpSpPr>
          <p:sp>
            <p:nvSpPr>
              <p:cNvPr id="45114" name="TextBox 104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45115" name="TextBox 105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45116" name="TextBox 106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45117" name="TextBox 107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45118" name="TextBox 108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6829643" y="3472410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970401" y="4161714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2" name="Straight Connector 111"/>
            <p:cNvCxnSpPr>
              <a:stCxn id="111" idx="1"/>
              <a:endCxn id="98" idx="0"/>
            </p:cNvCxnSpPr>
            <p:nvPr/>
          </p:nvCxnSpPr>
          <p:spPr>
            <a:xfrm flipH="1">
              <a:off x="6277118" y="4294110"/>
              <a:ext cx="693283" cy="29001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0"/>
              <a:endCxn id="110" idx="4"/>
            </p:cNvCxnSpPr>
            <p:nvPr/>
          </p:nvCxnSpPr>
          <p:spPr>
            <a:xfrm flipH="1" flipV="1">
              <a:off x="7098552" y="4020910"/>
              <a:ext cx="4202" cy="1408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1" idx="3"/>
              <a:endCxn id="101" idx="0"/>
            </p:cNvCxnSpPr>
            <p:nvPr/>
          </p:nvCxnSpPr>
          <p:spPr>
            <a:xfrm>
              <a:off x="7235109" y="4294110"/>
              <a:ext cx="695383" cy="28791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4359035" y="1501169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99793" y="2190473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7" name="Straight Connector 116"/>
            <p:cNvCxnSpPr>
              <a:stCxn id="116" idx="1"/>
              <a:endCxn id="125" idx="0"/>
            </p:cNvCxnSpPr>
            <p:nvPr/>
          </p:nvCxnSpPr>
          <p:spPr>
            <a:xfrm flipH="1">
              <a:off x="2096413" y="2324971"/>
              <a:ext cx="2403380" cy="114113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6" idx="0"/>
              <a:endCxn id="115" idx="4"/>
            </p:cNvCxnSpPr>
            <p:nvPr/>
          </p:nvCxnSpPr>
          <p:spPr>
            <a:xfrm flipH="1" flipV="1">
              <a:off x="4630046" y="2049669"/>
              <a:ext cx="2100" cy="1408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6" idx="3"/>
              <a:endCxn id="120" idx="0"/>
            </p:cNvCxnSpPr>
            <p:nvPr/>
          </p:nvCxnSpPr>
          <p:spPr>
            <a:xfrm>
              <a:off x="4764501" y="2324971"/>
              <a:ext cx="1567239" cy="12609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060729" y="2451063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201487" y="3161382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Straight Connector 121"/>
            <p:cNvCxnSpPr>
              <a:stCxn id="121" idx="1"/>
              <a:endCxn id="95" idx="0"/>
            </p:cNvCxnSpPr>
            <p:nvPr/>
          </p:nvCxnSpPr>
          <p:spPr>
            <a:xfrm flipH="1">
              <a:off x="4615340" y="3293779"/>
              <a:ext cx="1586148" cy="128824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21" idx="0"/>
              <a:endCxn id="120" idx="4"/>
            </p:cNvCxnSpPr>
            <p:nvPr/>
          </p:nvCxnSpPr>
          <p:spPr>
            <a:xfrm flipH="1" flipV="1">
              <a:off x="6331740" y="2999564"/>
              <a:ext cx="2100" cy="1618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3"/>
              <a:endCxn id="110" idx="0"/>
            </p:cNvCxnSpPr>
            <p:nvPr/>
          </p:nvCxnSpPr>
          <p:spPr>
            <a:xfrm>
              <a:off x="6466195" y="3293779"/>
              <a:ext cx="632357" cy="1786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825402" y="3466105"/>
              <a:ext cx="542021" cy="5463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68260" y="4155408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7" name="Straight Connector 126"/>
            <p:cNvCxnSpPr>
              <a:stCxn id="126" idx="1"/>
              <a:endCxn id="84" idx="0"/>
            </p:cNvCxnSpPr>
            <p:nvPr/>
          </p:nvCxnSpPr>
          <p:spPr>
            <a:xfrm flipH="1">
              <a:off x="1285482" y="4287806"/>
              <a:ext cx="682778" cy="296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6" idx="0"/>
              <a:endCxn id="125" idx="4"/>
            </p:cNvCxnSpPr>
            <p:nvPr/>
          </p:nvCxnSpPr>
          <p:spPr>
            <a:xfrm flipH="1" flipV="1">
              <a:off x="2096413" y="4012504"/>
              <a:ext cx="4202" cy="1429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6" idx="3"/>
              <a:endCxn id="88" idx="0"/>
            </p:cNvCxnSpPr>
            <p:nvPr/>
          </p:nvCxnSpPr>
          <p:spPr>
            <a:xfrm>
              <a:off x="2232968" y="4287806"/>
              <a:ext cx="703788" cy="296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Arrow Connector 129"/>
          <p:cNvCxnSpPr/>
          <p:nvPr/>
        </p:nvCxnSpPr>
        <p:spPr>
          <a:xfrm flipH="1" flipV="1">
            <a:off x="1933575" y="5521325"/>
            <a:ext cx="4763" cy="3206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3175000" y="5519738"/>
            <a:ext cx="3175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 flipV="1">
            <a:off x="4452938" y="5519738"/>
            <a:ext cx="3175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5699125" y="5526088"/>
            <a:ext cx="4763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 flipV="1">
            <a:off x="6953250" y="5526088"/>
            <a:ext cx="4763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1933575" y="4826000"/>
            <a:ext cx="360363" cy="1714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2844800" y="4973638"/>
            <a:ext cx="255588" cy="1063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2462213" y="4619625"/>
            <a:ext cx="0" cy="217488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4600575" y="4244975"/>
            <a:ext cx="771525" cy="62706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5811838" y="4837113"/>
            <a:ext cx="258762" cy="12541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6618288" y="4956175"/>
            <a:ext cx="257175" cy="12382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6224588" y="4598988"/>
            <a:ext cx="0" cy="2476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2998788" y="3430588"/>
            <a:ext cx="1046162" cy="511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6021388" y="4184650"/>
            <a:ext cx="209550" cy="7461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5656263" y="3846513"/>
            <a:ext cx="0" cy="2460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4838700" y="3446463"/>
            <a:ext cx="809625" cy="682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4291013" y="3067050"/>
            <a:ext cx="0" cy="24606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2"/>
          <p:cNvSpPr txBox="1">
            <a:spLocks/>
          </p:cNvSpPr>
          <p:nvPr/>
        </p:nvSpPr>
        <p:spPr>
          <a:xfrm>
            <a:off x="4845050" y="2193925"/>
            <a:ext cx="4183063" cy="13811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 lnSpcReduction="1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C32D2E"/>
                </a:solidFill>
              </a:rPr>
              <a:t>Don’t update a message if its </a:t>
            </a:r>
            <a:r>
              <a:rPr lang="en-US" sz="2400" dirty="0" smtClean="0">
                <a:solidFill>
                  <a:srgbClr val="C32D2E"/>
                </a:solidFill>
              </a:rPr>
              <a:t>antecedents will </a:t>
            </a:r>
            <a:r>
              <a:rPr lang="en-US" sz="2400" dirty="0">
                <a:solidFill>
                  <a:srgbClr val="C32D2E"/>
                </a:solidFill>
              </a:rPr>
              <a:t>get a big update.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900" dirty="0">
              <a:solidFill>
                <a:srgbClr val="C32D2E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i="1" dirty="0">
                <a:solidFill>
                  <a:srgbClr val="C32D2E"/>
                </a:solidFill>
              </a:rPr>
              <a:t>Otherwise, will have to re-update.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Summary of Update Ordering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Pick a directed edge: update its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Or, pick a vertex: update </a:t>
            </a:r>
            <a:r>
              <a:rPr lang="en-US" sz="2200" i="1" smtClean="0"/>
              <a:t>all </a:t>
            </a:r>
            <a:r>
              <a:rPr lang="en-US" sz="2200" smtClean="0"/>
              <a:t>its outgoing messages at once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4611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68EEE0-408D-40DE-A604-FA0377F4CB0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563" y="1122363"/>
            <a:ext cx="7834312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In what order do we send messages for Loopy BP?</a:t>
            </a:r>
          </a:p>
        </p:txBody>
      </p:sp>
      <p:grpSp>
        <p:nvGrpSpPr>
          <p:cNvPr id="46086" name="Group 115"/>
          <p:cNvGrpSpPr>
            <a:grpSpLocks/>
          </p:cNvGrpSpPr>
          <p:nvPr/>
        </p:nvGrpSpPr>
        <p:grpSpPr bwMode="auto">
          <a:xfrm>
            <a:off x="396875" y="4075113"/>
            <a:ext cx="4013200" cy="2471737"/>
            <a:chOff x="250" y="2567"/>
            <a:chExt cx="2528" cy="1557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20" y="3736"/>
              <a:ext cx="1" cy="13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934" y="3735"/>
              <a:ext cx="2" cy="13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1465" y="3735"/>
              <a:ext cx="1" cy="13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982" y="3737"/>
              <a:ext cx="1" cy="13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502" y="3737"/>
              <a:ext cx="1" cy="13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20" y="3447"/>
              <a:ext cx="149" cy="7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797" y="3508"/>
              <a:ext cx="107" cy="44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39" y="3361"/>
              <a:ext cx="0" cy="9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526" y="3206"/>
              <a:ext cx="320" cy="26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029" y="3452"/>
              <a:ext cx="107" cy="5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363" y="3501"/>
              <a:ext cx="106" cy="5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199" y="3353"/>
              <a:ext cx="0" cy="10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861" y="2868"/>
              <a:ext cx="435" cy="21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2115" y="3181"/>
              <a:ext cx="87" cy="3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964" y="3041"/>
              <a:ext cx="0" cy="10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1624" y="2875"/>
              <a:ext cx="337" cy="28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397" y="2718"/>
              <a:ext cx="0" cy="10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113" name="Group 28"/>
            <p:cNvGrpSpPr>
              <a:grpSpLocks/>
            </p:cNvGrpSpPr>
            <p:nvPr/>
          </p:nvGrpSpPr>
          <p:grpSpPr bwMode="auto">
            <a:xfrm>
              <a:off x="250" y="2567"/>
              <a:ext cx="2528" cy="1557"/>
              <a:chOff x="1523902" y="2715529"/>
              <a:chExt cx="6096196" cy="375577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822924" y="5045700"/>
                <a:ext cx="407539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933852" y="5880316"/>
                <a:ext cx="202563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Straight Connector 63"/>
              <p:cNvCxnSpPr>
                <a:stCxn id="62" idx="4"/>
                <a:endCxn id="63" idx="0"/>
              </p:cNvCxnSpPr>
              <p:nvPr/>
            </p:nvCxnSpPr>
            <p:spPr>
              <a:xfrm>
                <a:off x="2025488" y="5460596"/>
                <a:ext cx="9646" cy="41972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3072066" y="5045700"/>
                <a:ext cx="407539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" name="Rectangle 65"/>
              <p:cNvSpPr/>
              <p:nvPr/>
            </p:nvSpPr>
            <p:spPr>
              <a:xfrm>
                <a:off x="3182993" y="5880316"/>
                <a:ext cx="202563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Straight Connector 66"/>
              <p:cNvCxnSpPr>
                <a:stCxn id="65" idx="4"/>
                <a:endCxn id="0" idx="0"/>
              </p:cNvCxnSpPr>
              <p:nvPr/>
            </p:nvCxnSpPr>
            <p:spPr>
              <a:xfrm>
                <a:off x="3274629" y="5460596"/>
                <a:ext cx="9646" cy="41972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4340499" y="5043287"/>
                <a:ext cx="407539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451427" y="5877903"/>
                <a:ext cx="200153" cy="20021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0" name="Straight Connector 69"/>
              <p:cNvCxnSpPr>
                <a:stCxn id="68" idx="4"/>
                <a:endCxn id="69" idx="0"/>
              </p:cNvCxnSpPr>
              <p:nvPr/>
            </p:nvCxnSpPr>
            <p:spPr>
              <a:xfrm>
                <a:off x="4543062" y="5458183"/>
                <a:ext cx="9646" cy="41972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5594463" y="5045700"/>
                <a:ext cx="409950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707803" y="5880316"/>
                <a:ext cx="200151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3" name="Straight Connector 72"/>
              <p:cNvCxnSpPr>
                <a:stCxn id="71" idx="4"/>
                <a:endCxn id="72" idx="0"/>
              </p:cNvCxnSpPr>
              <p:nvPr/>
            </p:nvCxnSpPr>
            <p:spPr>
              <a:xfrm>
                <a:off x="5799439" y="5460596"/>
                <a:ext cx="7234" cy="41972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6843605" y="5043287"/>
                <a:ext cx="409950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956945" y="5877903"/>
                <a:ext cx="200151" cy="20021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>
                <a:stCxn id="74" idx="4"/>
                <a:endCxn id="75" idx="0"/>
              </p:cNvCxnSpPr>
              <p:nvPr/>
            </p:nvCxnSpPr>
            <p:spPr>
              <a:xfrm>
                <a:off x="7048580" y="5458183"/>
                <a:ext cx="7234" cy="41972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161" name="Group 76"/>
              <p:cNvGrpSpPr>
                <a:grpSpLocks/>
              </p:cNvGrpSpPr>
              <p:nvPr/>
            </p:nvGrpSpPr>
            <p:grpSpPr bwMode="auto">
              <a:xfrm>
                <a:off x="1523902" y="6190980"/>
                <a:ext cx="6096196" cy="280321"/>
                <a:chOff x="492120" y="3950977"/>
                <a:chExt cx="8067290" cy="370958"/>
              </a:xfrm>
            </p:grpSpPr>
            <p:sp>
              <p:nvSpPr>
                <p:cNvPr id="46190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800" dirty="0">
                      <a:latin typeface="Rockwell"/>
                      <a:ea typeface="Rockwell"/>
                      <a:cs typeface="Rockwell"/>
                    </a:rPr>
                    <a:t>time</a:t>
                  </a:r>
                </a:p>
              </p:txBody>
            </p:sp>
            <p:sp>
              <p:nvSpPr>
                <p:cNvPr id="46191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800" dirty="0">
                      <a:latin typeface="Rockwell"/>
                      <a:ea typeface="Rockwell"/>
                      <a:cs typeface="Rockwell"/>
                    </a:rPr>
                    <a:t>like</a:t>
                  </a:r>
                </a:p>
              </p:txBody>
            </p:sp>
            <p:sp>
              <p:nvSpPr>
                <p:cNvPr id="46192" name="TextBox 107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800" dirty="0">
                      <a:latin typeface="Rockwell"/>
                      <a:ea typeface="Rockwell"/>
                      <a:cs typeface="Rockwell"/>
                    </a:rPr>
                    <a:t>flies</a:t>
                  </a:r>
                </a:p>
              </p:txBody>
            </p:sp>
            <p:sp>
              <p:nvSpPr>
                <p:cNvPr id="46193" name="TextBox 108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800" dirty="0">
                      <a:latin typeface="Rockwell"/>
                      <a:ea typeface="Rockwell"/>
                      <a:cs typeface="Rockwell"/>
                    </a:rPr>
                    <a:t>an</a:t>
                  </a:r>
                </a:p>
              </p:txBody>
            </p:sp>
            <p:sp>
              <p:nvSpPr>
                <p:cNvPr id="46194" name="TextBox 109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800" dirty="0">
                      <a:latin typeface="Rockwell"/>
                      <a:ea typeface="Rockwell"/>
                      <a:cs typeface="Rockwell"/>
                    </a:rPr>
                    <a:t>arrow</a:t>
                  </a:r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6216622" y="4203847"/>
                <a:ext cx="407539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22727" y="4727292"/>
                <a:ext cx="200153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0" name="Straight Connector 79"/>
              <p:cNvCxnSpPr>
                <a:stCxn id="79" idx="1"/>
                <a:endCxn id="71" idx="0"/>
              </p:cNvCxnSpPr>
              <p:nvPr/>
            </p:nvCxnSpPr>
            <p:spPr>
              <a:xfrm flipH="1">
                <a:off x="5799439" y="4826191"/>
                <a:ext cx="523288" cy="21951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9" idx="0"/>
                <a:endCxn id="78" idx="4"/>
              </p:cNvCxnSpPr>
              <p:nvPr/>
            </p:nvCxnSpPr>
            <p:spPr>
              <a:xfrm flipH="1" flipV="1">
                <a:off x="6421598" y="4618743"/>
                <a:ext cx="2411" cy="10854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3"/>
                <a:endCxn id="74" idx="0"/>
              </p:cNvCxnSpPr>
              <p:nvPr/>
            </p:nvCxnSpPr>
            <p:spPr>
              <a:xfrm>
                <a:off x="6522880" y="4826191"/>
                <a:ext cx="525700" cy="217097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4350145" y="2715529"/>
                <a:ext cx="407539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8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456249" y="3236561"/>
                <a:ext cx="200153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1"/>
                <a:endCxn id="93" idx="0"/>
              </p:cNvCxnSpPr>
              <p:nvPr/>
            </p:nvCxnSpPr>
            <p:spPr>
              <a:xfrm flipH="1">
                <a:off x="2640413" y="3337873"/>
                <a:ext cx="1815836" cy="86114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4" idx="0"/>
                <a:endCxn id="83" idx="4"/>
              </p:cNvCxnSpPr>
              <p:nvPr/>
            </p:nvCxnSpPr>
            <p:spPr>
              <a:xfrm flipH="1" flipV="1">
                <a:off x="4552708" y="3130425"/>
                <a:ext cx="2412" cy="10613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4" idx="3"/>
                <a:endCxn id="88" idx="0"/>
              </p:cNvCxnSpPr>
              <p:nvPr/>
            </p:nvCxnSpPr>
            <p:spPr>
              <a:xfrm>
                <a:off x="4656402" y="3337873"/>
                <a:ext cx="1184031" cy="96487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5635459" y="3434360"/>
                <a:ext cx="409950" cy="412483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741564" y="3969865"/>
                <a:ext cx="200151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0" name="Straight Connector 89"/>
              <p:cNvCxnSpPr>
                <a:stCxn id="89" idx="1"/>
                <a:endCxn id="68" idx="0"/>
              </p:cNvCxnSpPr>
              <p:nvPr/>
            </p:nvCxnSpPr>
            <p:spPr>
              <a:xfrm flipH="1">
                <a:off x="4543062" y="4071177"/>
                <a:ext cx="1198501" cy="97211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9" idx="0"/>
                <a:endCxn id="88" idx="4"/>
              </p:cNvCxnSpPr>
              <p:nvPr/>
            </p:nvCxnSpPr>
            <p:spPr>
              <a:xfrm flipH="1" flipV="1">
                <a:off x="5840433" y="3846843"/>
                <a:ext cx="0" cy="12302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9" idx="3"/>
                <a:endCxn id="78" idx="0"/>
              </p:cNvCxnSpPr>
              <p:nvPr/>
            </p:nvCxnSpPr>
            <p:spPr>
              <a:xfrm>
                <a:off x="5941715" y="4071177"/>
                <a:ext cx="479883" cy="13266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2435438" y="4199022"/>
                <a:ext cx="407539" cy="41489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9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541542" y="4720054"/>
                <a:ext cx="200153" cy="202624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5" name="Straight Connector 94"/>
              <p:cNvCxnSpPr>
                <a:stCxn id="94" idx="1"/>
                <a:endCxn id="62" idx="0"/>
              </p:cNvCxnSpPr>
              <p:nvPr/>
            </p:nvCxnSpPr>
            <p:spPr>
              <a:xfrm flipH="1">
                <a:off x="2025488" y="4821366"/>
                <a:ext cx="516055" cy="22433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4" idx="0"/>
                <a:endCxn id="93" idx="4"/>
              </p:cNvCxnSpPr>
              <p:nvPr/>
            </p:nvCxnSpPr>
            <p:spPr>
              <a:xfrm flipH="1" flipV="1">
                <a:off x="2640413" y="4613918"/>
                <a:ext cx="2411" cy="10613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3"/>
                <a:endCxn id="65" idx="0"/>
              </p:cNvCxnSpPr>
              <p:nvPr/>
            </p:nvCxnSpPr>
            <p:spPr>
              <a:xfrm>
                <a:off x="2741695" y="4821366"/>
                <a:ext cx="532934" cy="22433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225641" y="5272446"/>
                <a:ext cx="84160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2546365" y="5161485"/>
                <a:ext cx="200153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V="1">
                <a:off x="3474782" y="5270033"/>
                <a:ext cx="860894" cy="2413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3795507" y="5161485"/>
                <a:ext cx="200153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4743215" y="5270033"/>
                <a:ext cx="848837" cy="2413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5063940" y="5159072"/>
                <a:ext cx="200153" cy="20021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999590" y="5270033"/>
                <a:ext cx="841604" cy="2413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6320316" y="5161485"/>
                <a:ext cx="200151" cy="200211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H="1" flipV="1">
              <a:off x="493" y="3716"/>
              <a:ext cx="1" cy="13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1538" y="3710"/>
              <a:ext cx="1" cy="13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055" y="3718"/>
              <a:ext cx="1" cy="13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2583" y="3718"/>
              <a:ext cx="1" cy="13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39" y="3487"/>
              <a:ext cx="121" cy="54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831" y="3447"/>
              <a:ext cx="156" cy="59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97" y="3315"/>
              <a:ext cx="0" cy="9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624" y="3220"/>
              <a:ext cx="320" cy="26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108" y="3489"/>
              <a:ext cx="107" cy="5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2401" y="3445"/>
              <a:ext cx="162" cy="6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377" y="3301"/>
              <a:ext cx="0" cy="10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977" y="2892"/>
              <a:ext cx="434" cy="21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165" y="3122"/>
              <a:ext cx="158" cy="44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133" y="2983"/>
              <a:ext cx="0" cy="10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1689" y="2808"/>
              <a:ext cx="337" cy="29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1601" y="2683"/>
              <a:ext cx="0" cy="10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65" y="3668"/>
              <a:ext cx="95" cy="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31" name="Straight Arrow Connector 46"/>
            <p:cNvCxnSpPr>
              <a:cxnSpLocks noChangeShapeType="1"/>
            </p:cNvCxnSpPr>
            <p:nvPr/>
          </p:nvCxnSpPr>
          <p:spPr bwMode="auto">
            <a:xfrm>
              <a:off x="795" y="3671"/>
              <a:ext cx="95" cy="0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48" name="Straight Arrow Connector 47"/>
            <p:cNvCxnSpPr/>
            <p:nvPr/>
          </p:nvCxnSpPr>
          <p:spPr>
            <a:xfrm flipH="1">
              <a:off x="768" y="3596"/>
              <a:ext cx="93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547" y="3596"/>
              <a:ext cx="92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34" name="Straight Arrow Connector 49"/>
            <p:cNvCxnSpPr>
              <a:cxnSpLocks noChangeShapeType="1"/>
            </p:cNvCxnSpPr>
            <p:nvPr/>
          </p:nvCxnSpPr>
          <p:spPr bwMode="auto">
            <a:xfrm>
              <a:off x="1086" y="3666"/>
              <a:ext cx="94" cy="0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51" name="Straight Arrow Connector 50"/>
            <p:cNvCxnSpPr/>
            <p:nvPr/>
          </p:nvCxnSpPr>
          <p:spPr>
            <a:xfrm flipV="1">
              <a:off x="1315" y="3668"/>
              <a:ext cx="95" cy="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1289" y="3593"/>
              <a:ext cx="92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1067" y="3593"/>
              <a:ext cx="93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38" name="Straight Arrow Connector 53"/>
            <p:cNvCxnSpPr>
              <a:cxnSpLocks noChangeShapeType="1"/>
            </p:cNvCxnSpPr>
            <p:nvPr/>
          </p:nvCxnSpPr>
          <p:spPr bwMode="auto">
            <a:xfrm>
              <a:off x="1613" y="3667"/>
              <a:ext cx="94" cy="0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55" name="Straight Arrow Connector 54"/>
            <p:cNvCxnSpPr/>
            <p:nvPr/>
          </p:nvCxnSpPr>
          <p:spPr>
            <a:xfrm flipV="1">
              <a:off x="1842" y="3669"/>
              <a:ext cx="95" cy="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1816" y="3594"/>
              <a:ext cx="92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1594" y="3594"/>
              <a:ext cx="93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133" y="3668"/>
              <a:ext cx="95" cy="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363" y="3670"/>
              <a:ext cx="95" cy="1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336" y="3595"/>
              <a:ext cx="93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2115" y="3595"/>
              <a:ext cx="92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816475" y="3984625"/>
            <a:ext cx="4183063" cy="258445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 lnSpcReduction="10000"/>
          </a:bodyPr>
          <a:lstStyle/>
          <a:p>
            <a:pPr marL="227013" indent="-227013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sz="2000" b="1">
                <a:solidFill>
                  <a:srgbClr val="C32D2E"/>
                </a:solidFill>
              </a:rPr>
              <a:t>Size</a:t>
            </a:r>
            <a:r>
              <a:rPr lang="en-US" sz="2000">
                <a:solidFill>
                  <a:srgbClr val="C32D2E"/>
                </a:solidFill>
              </a:rPr>
              <a:t>.  Send big updates first.</a:t>
            </a:r>
          </a:p>
          <a:p>
            <a:pPr marL="742950" lvl="1" indent="-28575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sz="2000">
                <a:solidFill>
                  <a:srgbClr val="C32D2E"/>
                </a:solidFill>
              </a:rPr>
              <a:t>Forces other messages to wait for them.</a:t>
            </a:r>
          </a:p>
          <a:p>
            <a:pPr marL="227013" indent="-227013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sz="2000" b="1">
                <a:solidFill>
                  <a:srgbClr val="C32D2E"/>
                </a:solidFill>
              </a:rPr>
              <a:t>Topology.  </a:t>
            </a:r>
            <a:r>
              <a:rPr lang="en-US" sz="2000">
                <a:solidFill>
                  <a:srgbClr val="C32D2E"/>
                </a:solidFill>
              </a:rPr>
              <a:t>Use graph structure.</a:t>
            </a:r>
          </a:p>
          <a:p>
            <a:pPr marL="742950" lvl="1" indent="-28575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sz="2000">
                <a:solidFill>
                  <a:srgbClr val="C32D2E"/>
                </a:solidFill>
              </a:rPr>
              <a:t>E.g., in an acyclic graph, a message can wait for </a:t>
            </a:r>
            <a:r>
              <a:rPr lang="en-US" sz="2000" i="1">
                <a:solidFill>
                  <a:srgbClr val="C32D2E"/>
                </a:solidFill>
              </a:rPr>
              <a:t>all</a:t>
            </a:r>
            <a:r>
              <a:rPr lang="en-US" sz="2000">
                <a:solidFill>
                  <a:srgbClr val="C32D2E"/>
                </a:solidFill>
              </a:rPr>
              <a:t> updates before sending.</a:t>
            </a:r>
          </a:p>
        </p:txBody>
      </p:sp>
      <p:sp>
        <p:nvSpPr>
          <p:cNvPr id="18542" name="AutoShape 110"/>
          <p:cNvSpPr>
            <a:spLocks noChangeArrowheads="1"/>
          </p:cNvSpPr>
          <p:nvPr/>
        </p:nvSpPr>
        <p:spPr bwMode="auto">
          <a:xfrm>
            <a:off x="6724650" y="3600450"/>
            <a:ext cx="368300" cy="374650"/>
          </a:xfrm>
          <a:prstGeom prst="downArrow">
            <a:avLst>
              <a:gd name="adj1" fmla="val 50000"/>
              <a:gd name="adj2" fmla="val 3793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>
              <a:latin typeface="Arial" charset="0"/>
            </a:endParaRPr>
          </a:p>
        </p:txBody>
      </p:sp>
      <p:grpSp>
        <p:nvGrpSpPr>
          <p:cNvPr id="18548" name="Group 116"/>
          <p:cNvGrpSpPr>
            <a:grpSpLocks/>
          </p:cNvGrpSpPr>
          <p:nvPr/>
        </p:nvGrpSpPr>
        <p:grpSpPr bwMode="auto">
          <a:xfrm>
            <a:off x="4348165" y="2400303"/>
            <a:ext cx="3613152" cy="2794000"/>
            <a:chOff x="2739" y="1446"/>
            <a:chExt cx="2276" cy="1760"/>
          </a:xfrm>
        </p:grpSpPr>
        <p:sp>
          <p:nvSpPr>
            <p:cNvPr id="46094" name="AutoShape 111"/>
            <p:cNvSpPr>
              <a:spLocks noChangeArrowheads="1"/>
            </p:cNvSpPr>
            <p:nvPr/>
          </p:nvSpPr>
          <p:spPr bwMode="auto">
            <a:xfrm>
              <a:off x="3172" y="1446"/>
              <a:ext cx="1843" cy="20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46095" name="Freeform 112"/>
            <p:cNvSpPr>
              <a:spLocks/>
            </p:cNvSpPr>
            <p:nvPr/>
          </p:nvSpPr>
          <p:spPr bwMode="auto">
            <a:xfrm>
              <a:off x="2739" y="1548"/>
              <a:ext cx="526" cy="1658"/>
            </a:xfrm>
            <a:custGeom>
              <a:avLst/>
              <a:gdLst>
                <a:gd name="T0" fmla="*/ 360 w 445"/>
                <a:gd name="T1" fmla="*/ 0 h 1591"/>
                <a:gd name="T2" fmla="*/ 131 w 445"/>
                <a:gd name="T3" fmla="*/ 359 h 1591"/>
                <a:gd name="T4" fmla="*/ 52 w 445"/>
                <a:gd name="T5" fmla="*/ 1312 h 1591"/>
                <a:gd name="T6" fmla="*/ 445 w 445"/>
                <a:gd name="T7" fmla="*/ 1591 h 1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5"/>
                <a:gd name="T13" fmla="*/ 0 h 1591"/>
                <a:gd name="T14" fmla="*/ 445 w 445"/>
                <a:gd name="T15" fmla="*/ 1591 h 1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5" h="1591">
                  <a:moveTo>
                    <a:pt x="360" y="0"/>
                  </a:moveTo>
                  <a:cubicBezTo>
                    <a:pt x="322" y="60"/>
                    <a:pt x="182" y="140"/>
                    <a:pt x="131" y="359"/>
                  </a:cubicBezTo>
                  <a:cubicBezTo>
                    <a:pt x="80" y="578"/>
                    <a:pt x="0" y="1107"/>
                    <a:pt x="52" y="1312"/>
                  </a:cubicBezTo>
                  <a:cubicBezTo>
                    <a:pt x="104" y="1517"/>
                    <a:pt x="363" y="1533"/>
                    <a:pt x="445" y="1591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49" name="Group 117"/>
          <p:cNvGrpSpPr>
            <a:grpSpLocks/>
          </p:cNvGrpSpPr>
          <p:nvPr/>
        </p:nvGrpSpPr>
        <p:grpSpPr bwMode="auto">
          <a:xfrm>
            <a:off x="4289418" y="2386014"/>
            <a:ext cx="4325930" cy="1790702"/>
            <a:chOff x="2702" y="1437"/>
            <a:chExt cx="2725" cy="1128"/>
          </a:xfrm>
        </p:grpSpPr>
        <p:sp>
          <p:nvSpPr>
            <p:cNvPr id="46092" name="AutoShape 113"/>
            <p:cNvSpPr>
              <a:spLocks noChangeArrowheads="1"/>
            </p:cNvSpPr>
            <p:nvPr/>
          </p:nvSpPr>
          <p:spPr bwMode="auto">
            <a:xfrm>
              <a:off x="5139" y="1437"/>
              <a:ext cx="288" cy="20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46093" name="Freeform 115"/>
            <p:cNvSpPr>
              <a:spLocks/>
            </p:cNvSpPr>
            <p:nvPr/>
          </p:nvSpPr>
          <p:spPr bwMode="auto">
            <a:xfrm>
              <a:off x="2702" y="1643"/>
              <a:ext cx="2527" cy="922"/>
            </a:xfrm>
            <a:custGeom>
              <a:avLst/>
              <a:gdLst>
                <a:gd name="T0" fmla="*/ 1807 w 1807"/>
                <a:gd name="T1" fmla="*/ 0 h 895"/>
                <a:gd name="T2" fmla="*/ 278 w 1807"/>
                <a:gd name="T3" fmla="*/ 519 h 895"/>
                <a:gd name="T4" fmla="*/ 141 w 1807"/>
                <a:gd name="T5" fmla="*/ 741 h 895"/>
                <a:gd name="T6" fmla="*/ 392 w 1807"/>
                <a:gd name="T7" fmla="*/ 895 h 8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7"/>
                <a:gd name="T13" fmla="*/ 0 h 895"/>
                <a:gd name="T14" fmla="*/ 1807 w 1807"/>
                <a:gd name="T15" fmla="*/ 895 h 8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7" h="895">
                  <a:moveTo>
                    <a:pt x="1807" y="0"/>
                  </a:moveTo>
                  <a:cubicBezTo>
                    <a:pt x="1552" y="86"/>
                    <a:pt x="556" y="395"/>
                    <a:pt x="278" y="519"/>
                  </a:cubicBezTo>
                  <a:cubicBezTo>
                    <a:pt x="0" y="643"/>
                    <a:pt x="107" y="684"/>
                    <a:pt x="141" y="741"/>
                  </a:cubicBezTo>
                  <a:cubicBezTo>
                    <a:pt x="175" y="798"/>
                    <a:pt x="340" y="863"/>
                    <a:pt x="392" y="895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51" name="Rectangle 119"/>
          <p:cNvSpPr>
            <a:spLocks noChangeArrowheads="1"/>
          </p:cNvSpPr>
          <p:nvPr/>
        </p:nvSpPr>
        <p:spPr bwMode="auto">
          <a:xfrm>
            <a:off x="5109172" y="1704975"/>
            <a:ext cx="3634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 dirty="0">
                <a:solidFill>
                  <a:srgbClr val="C32D2E"/>
                </a:solidFill>
              </a:rPr>
              <a:t>Wait for your </a:t>
            </a:r>
            <a:r>
              <a:rPr lang="en-US" sz="2400" b="1" dirty="0" smtClean="0">
                <a:solidFill>
                  <a:srgbClr val="C32D2E"/>
                </a:solidFill>
              </a:rPr>
              <a:t>antecedents</a:t>
            </a:r>
            <a:endParaRPr lang="en-US" sz="2400" b="1" dirty="0">
              <a:solidFill>
                <a:srgbClr val="C32D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build="p" animBg="1"/>
      <p:bldP spid="18542" grpId="0" animBg="1"/>
      <p:bldP spid="185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Message </a:t>
            </a: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1910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A00EC"/>
                </a:solidFill>
              </a:rPr>
              <a:t>Synchronous (bad  idea)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FA00EC"/>
                </a:solidFill>
              </a:rPr>
              <a:t>Compute all the messages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FA00EC"/>
                </a:solidFill>
              </a:rPr>
              <a:t>Send all the messages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Asynchronous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FF0000"/>
                </a:solidFill>
              </a:rPr>
              <a:t>Pick an edge: compute and send that message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FF"/>
                </a:solidFill>
              </a:rPr>
              <a:t>Tree-based Reparameterization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0000FF"/>
                </a:solidFill>
              </a:rPr>
              <a:t>Successively update embedded spanning trees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0000FF"/>
                </a:solidFill>
              </a:rPr>
              <a:t>Choose spanning trees such that each edge is included in at least one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Residual BP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Pick the edge whose message would change the most if sent: compute and send that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6A99C-A3C3-4239-B845-87204D6E9BA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41538"/>
            <a:ext cx="4259263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2"/>
          <p:cNvSpPr txBox="1">
            <a:spLocks noChangeArrowheads="1"/>
          </p:cNvSpPr>
          <p:nvPr/>
        </p:nvSpPr>
        <p:spPr bwMode="auto">
          <a:xfrm>
            <a:off x="8408988" y="2260600"/>
            <a:ext cx="333375" cy="2897188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800"/>
          </a:p>
        </p:txBody>
      </p:sp>
      <p:sp>
        <p:nvSpPr>
          <p:cNvPr id="48135" name="TextBox 13"/>
          <p:cNvSpPr txBox="1">
            <a:spLocks noChangeArrowheads="1"/>
          </p:cNvSpPr>
          <p:nvPr/>
        </p:nvSpPr>
        <p:spPr bwMode="auto">
          <a:xfrm>
            <a:off x="7456488" y="3944938"/>
            <a:ext cx="808037" cy="374650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0" y="6446838"/>
            <a:ext cx="4873625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Figure from (</a:t>
            </a:r>
            <a:r>
              <a:rPr lang="en-US" sz="1800" dirty="0" err="1">
                <a:latin typeface="+mn-lt"/>
                <a:cs typeface="+mn-cs"/>
              </a:rPr>
              <a:t>Elidan</a:t>
            </a:r>
            <a:r>
              <a:rPr lang="en-US" sz="1800" dirty="0">
                <a:latin typeface="+mn-lt"/>
                <a:cs typeface="+mn-cs"/>
              </a:rPr>
              <a:t>, McGraw, &amp; </a:t>
            </a:r>
            <a:r>
              <a:rPr lang="en-US" sz="1800" dirty="0" err="1">
                <a:latin typeface="+mn-lt"/>
                <a:cs typeface="+mn-cs"/>
              </a:rPr>
              <a:t>Koller</a:t>
            </a:r>
            <a:r>
              <a:rPr lang="en-US" sz="1800" dirty="0">
                <a:latin typeface="+mn-lt"/>
                <a:cs typeface="+mn-cs"/>
              </a:rPr>
              <a:t>, 2006)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019175"/>
            <a:ext cx="8229600" cy="4794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The order in which messages are sent has a </a:t>
            </a:r>
            <a:r>
              <a:rPr lang="en-US" dirty="0" smtClean="0"/>
              <a:t>significant effect </a:t>
            </a:r>
            <a:r>
              <a:rPr lang="en-US" dirty="0"/>
              <a:t>on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Message Scheduling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322FC-479E-4950-8FE4-62DF5427904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46838"/>
            <a:ext cx="4459288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(Jiang, Moon, </a:t>
            </a:r>
            <a:r>
              <a:rPr lang="en-US" sz="1800" dirty="0" err="1">
                <a:latin typeface="+mn-lt"/>
                <a:cs typeface="+mn-cs"/>
              </a:rPr>
              <a:t>Daumé</a:t>
            </a:r>
            <a:r>
              <a:rPr lang="en-US" sz="1800" dirty="0">
                <a:latin typeface="+mn-lt"/>
                <a:cs typeface="+mn-cs"/>
              </a:rPr>
              <a:t> III, &amp; Eisner, 2013)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7513" y="2011363"/>
            <a:ext cx="958850" cy="4344987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0181" name="Picture 5" descr="jiang-13-plo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2190750"/>
            <a:ext cx="4713287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40250" y="1336675"/>
            <a:ext cx="4314825" cy="11445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/>
              <a:t>Even better </a:t>
            </a:r>
            <a:r>
              <a:rPr lang="en-US" sz="1800">
                <a:solidFill>
                  <a:srgbClr val="C32D2E"/>
                </a:solidFill>
              </a:rPr>
              <a:t>dynamic scheduling </a:t>
            </a:r>
            <a:r>
              <a:rPr lang="en-US" sz="1800">
                <a:cs typeface="Times New Roman" pitchFamily="18" charset="0"/>
              </a:rPr>
              <a:t>may be possible by </a:t>
            </a:r>
            <a:r>
              <a:rPr lang="en-US" sz="1800" b="1">
                <a:solidFill>
                  <a:schemeClr val="accent1"/>
                </a:solidFill>
                <a:cs typeface="Times New Roman" pitchFamily="18" charset="0"/>
              </a:rPr>
              <a:t>reinforcement learning </a:t>
            </a:r>
            <a:r>
              <a:rPr lang="en-US" sz="1800">
                <a:cs typeface="Times New Roman" pitchFamily="18" charset="0"/>
              </a:rPr>
              <a:t>of a problem-specific heuristic for choosing which edge to update next.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317750" y="4554538"/>
            <a:ext cx="4427538" cy="496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Section 5:</a:t>
            </a:r>
            <a:br>
              <a:rPr lang="en-US" smtClean="0"/>
            </a:br>
            <a:r>
              <a:rPr lang="en-US" smtClean="0"/>
              <a:t>What if even BP is slow?</a:t>
            </a:r>
          </a:p>
        </p:txBody>
      </p:sp>
      <p:sp>
        <p:nvSpPr>
          <p:cNvPr id="83971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rgbClr val="898989"/>
                </a:solidFill>
              </a:rPr>
              <a:t>Computing fewer message updates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rgbClr val="898989"/>
                </a:solidFill>
              </a:rPr>
              <a:t>Computing them faster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B5162C-0315-4ABB-A948-EA0521D1D30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529013" y="5259388"/>
            <a:ext cx="4776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i="1">
                <a:solidFill>
                  <a:srgbClr val="FF0000"/>
                </a:solidFill>
              </a:rPr>
              <a:t>A variable has k possible values.</a:t>
            </a:r>
            <a:br>
              <a:rPr lang="en-US" i="1">
                <a:solidFill>
                  <a:srgbClr val="FF0000"/>
                </a:solidFill>
              </a:rPr>
            </a:br>
            <a:r>
              <a:rPr lang="en-US" i="1">
                <a:solidFill>
                  <a:srgbClr val="FF0000"/>
                </a:solidFill>
              </a:rPr>
              <a:t>What if k is large or infinite?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Computing Variable Beliefs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C4A54-5C0A-48A1-9610-A6223FC756C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4583113" y="1624013"/>
            <a:ext cx="4894262" cy="2535237"/>
            <a:chOff x="1905350" y="2310891"/>
            <a:chExt cx="3408955" cy="1766010"/>
          </a:xfrm>
        </p:grpSpPr>
        <p:grpSp>
          <p:nvGrpSpPr>
            <p:cNvPr id="51222" name="Group 5"/>
            <p:cNvGrpSpPr>
              <a:grpSpLocks/>
            </p:cNvGrpSpPr>
            <p:nvPr/>
          </p:nvGrpSpPr>
          <p:grpSpPr bwMode="auto">
            <a:xfrm>
              <a:off x="1905350" y="2310891"/>
              <a:ext cx="3408955" cy="1766010"/>
              <a:chOff x="1121630" y="4033430"/>
              <a:chExt cx="3408955" cy="176601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487202" y="5250948"/>
                <a:ext cx="541806" cy="548492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25418" y="4340851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Straight Connector 11"/>
              <p:cNvCxnSpPr>
                <a:stCxn id="10" idx="0"/>
                <a:endCxn id="11" idx="2"/>
              </p:cNvCxnSpPr>
              <p:nvPr/>
            </p:nvCxnSpPr>
            <p:spPr>
              <a:xfrm flipV="1">
                <a:off x="2758105" y="4606250"/>
                <a:ext cx="0" cy="64469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0" idx="6"/>
                <a:endCxn id="14" idx="1"/>
              </p:cNvCxnSpPr>
              <p:nvPr/>
            </p:nvCxnSpPr>
            <p:spPr>
              <a:xfrm flipV="1">
                <a:off x="3029008" y="5522983"/>
                <a:ext cx="730886" cy="221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759894" y="5391389"/>
                <a:ext cx="265374" cy="264293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2339" y="5392495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0" idx="2"/>
                <a:endCxn id="15" idx="3"/>
              </p:cNvCxnSpPr>
              <p:nvPr/>
            </p:nvCxnSpPr>
            <p:spPr>
              <a:xfrm flipH="1">
                <a:off x="1697713" y="5525194"/>
                <a:ext cx="789489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233" name="Group 16"/>
              <p:cNvGrpSpPr>
                <a:grpSpLocks/>
              </p:cNvGrpSpPr>
              <p:nvPr/>
            </p:nvGrpSpPr>
            <p:grpSpPr bwMode="auto">
              <a:xfrm>
                <a:off x="1121630" y="5417906"/>
                <a:ext cx="302121" cy="238132"/>
                <a:chOff x="2363562" y="5361805"/>
                <a:chExt cx="230016" cy="23813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2363562" y="5361805"/>
                  <a:ext cx="230016" cy="10995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363562" y="5355679"/>
                  <a:ext cx="230016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363562" y="5471756"/>
                  <a:ext cx="230016" cy="12818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34" name="Group 17"/>
              <p:cNvGrpSpPr>
                <a:grpSpLocks/>
              </p:cNvGrpSpPr>
              <p:nvPr/>
            </p:nvGrpSpPr>
            <p:grpSpPr bwMode="auto">
              <a:xfrm rot="10800000">
                <a:off x="4027665" y="5382492"/>
                <a:ext cx="502920" cy="286902"/>
                <a:chOff x="3345037" y="5465825"/>
                <a:chExt cx="382892" cy="286902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3345037" y="5465825"/>
                  <a:ext cx="382892" cy="134502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345037" y="5447424"/>
                  <a:ext cx="382892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3345037" y="5600327"/>
                  <a:ext cx="382892" cy="15240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35" name="Group 18"/>
              <p:cNvGrpSpPr>
                <a:grpSpLocks/>
              </p:cNvGrpSpPr>
              <p:nvPr/>
            </p:nvGrpSpPr>
            <p:grpSpPr bwMode="auto">
              <a:xfrm rot="5400000">
                <a:off x="2613669" y="4045236"/>
                <a:ext cx="294754" cy="271141"/>
                <a:chOff x="3503523" y="5465825"/>
                <a:chExt cx="224408" cy="27114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16200000" flipV="1">
                  <a:off x="3548475" y="5420873"/>
                  <a:ext cx="134502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H="1" flipV="1">
                  <a:off x="3613699" y="5490148"/>
                  <a:ext cx="4055" cy="224408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 flipV="1">
                  <a:off x="3547406" y="5556443"/>
                  <a:ext cx="136641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Straight Arrow Connector 6"/>
            <p:cNvCxnSpPr/>
            <p:nvPr/>
          </p:nvCxnSpPr>
          <p:spPr>
            <a:xfrm>
              <a:off x="2611909" y="3693178"/>
              <a:ext cx="593776" cy="2212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5715" y="2986553"/>
              <a:ext cx="0" cy="527481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833737" y="3690967"/>
              <a:ext cx="593775" cy="0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584524" y="2593539"/>
          <a:ext cx="866202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29115"/>
                <a:gridCol w="33708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2" name="Cloud Callout 31"/>
          <p:cNvSpPr/>
          <p:nvPr/>
        </p:nvSpPr>
        <p:spPr>
          <a:xfrm>
            <a:off x="6519863" y="4013200"/>
            <a:ext cx="1249362" cy="1104900"/>
          </a:xfrm>
          <a:prstGeom prst="cloudCallout">
            <a:avLst>
              <a:gd name="adj1" fmla="val -24912"/>
              <a:gd name="adj2" fmla="val -5682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629400" y="4127500"/>
          <a:ext cx="953122" cy="80238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04485"/>
                <a:gridCol w="34863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.4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208287" y="1688147"/>
          <a:ext cx="866202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24035"/>
                <a:gridCol w="34216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074489" y="2613413"/>
          <a:ext cx="866202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29431"/>
                <a:gridCol w="336771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1211263"/>
            <a:ext cx="4108450" cy="47736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Suppose…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is a discrete variable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Each incoming messages is a Multinomial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/>
              <a:t>Pointwise</a:t>
            </a:r>
            <a:r>
              <a:rPr lang="en-US" dirty="0" smtClean="0"/>
              <a:t> </a:t>
            </a:r>
            <a:r>
              <a:rPr lang="en-US" dirty="0"/>
              <a:t>product is easy when the variable’s domain is small and discrete</a:t>
            </a:r>
          </a:p>
        </p:txBody>
      </p:sp>
      <p:grpSp>
        <p:nvGrpSpPr>
          <p:cNvPr id="51219" name="Group 36"/>
          <p:cNvGrpSpPr>
            <a:grpSpLocks/>
          </p:cNvGrpSpPr>
          <p:nvPr/>
        </p:nvGrpSpPr>
        <p:grpSpPr bwMode="auto">
          <a:xfrm>
            <a:off x="4799013" y="5262563"/>
            <a:ext cx="4205287" cy="1093787"/>
            <a:chOff x="1823167" y="4697111"/>
            <a:chExt cx="2136379" cy="555701"/>
          </a:xfrm>
        </p:grpSpPr>
        <p:pic>
          <p:nvPicPr>
            <p:cNvPr id="51220" name="Picture 38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4754256"/>
              <a:ext cx="19526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1823167" y="4697111"/>
              <a:ext cx="2136379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Computing Variable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63"/>
            <a:ext cx="4108450" cy="41687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Suppose…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is a real-valued variable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Each incoming message is a Gaussian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pointwise</a:t>
            </a:r>
            <a:r>
              <a:rPr lang="en-US" dirty="0" smtClean="0"/>
              <a:t> product of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Gaussians is…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…a Gaussian!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DD299-D882-4392-9774-A1AEC561D4A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4583113" y="1624013"/>
            <a:ext cx="4894262" cy="2535237"/>
            <a:chOff x="1905350" y="2310891"/>
            <a:chExt cx="3408955" cy="1766010"/>
          </a:xfrm>
        </p:grpSpPr>
        <p:grpSp>
          <p:nvGrpSpPr>
            <p:cNvPr id="52237" name="Group 5"/>
            <p:cNvGrpSpPr>
              <a:grpSpLocks/>
            </p:cNvGrpSpPr>
            <p:nvPr/>
          </p:nvGrpSpPr>
          <p:grpSpPr bwMode="auto">
            <a:xfrm>
              <a:off x="1905350" y="2310891"/>
              <a:ext cx="3408955" cy="1766010"/>
              <a:chOff x="1121630" y="4033430"/>
              <a:chExt cx="3408955" cy="176601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487202" y="5250948"/>
                <a:ext cx="541806" cy="548492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25418" y="4340851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Straight Connector 11"/>
              <p:cNvCxnSpPr>
                <a:stCxn id="10" idx="0"/>
                <a:endCxn id="11" idx="2"/>
              </p:cNvCxnSpPr>
              <p:nvPr/>
            </p:nvCxnSpPr>
            <p:spPr>
              <a:xfrm flipV="1">
                <a:off x="2758105" y="4606250"/>
                <a:ext cx="0" cy="64469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0" idx="6"/>
                <a:endCxn id="14" idx="1"/>
              </p:cNvCxnSpPr>
              <p:nvPr/>
            </p:nvCxnSpPr>
            <p:spPr>
              <a:xfrm flipV="1">
                <a:off x="3029008" y="5522983"/>
                <a:ext cx="730886" cy="221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759894" y="5391389"/>
                <a:ext cx="265374" cy="264293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2339" y="5392495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0" idx="2"/>
                <a:endCxn id="15" idx="3"/>
              </p:cNvCxnSpPr>
              <p:nvPr/>
            </p:nvCxnSpPr>
            <p:spPr>
              <a:xfrm flipH="1">
                <a:off x="1697713" y="5525194"/>
                <a:ext cx="789489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248" name="Group 16"/>
              <p:cNvGrpSpPr>
                <a:grpSpLocks/>
              </p:cNvGrpSpPr>
              <p:nvPr/>
            </p:nvGrpSpPr>
            <p:grpSpPr bwMode="auto">
              <a:xfrm>
                <a:off x="1121630" y="5417906"/>
                <a:ext cx="302121" cy="238132"/>
                <a:chOff x="2363562" y="5361805"/>
                <a:chExt cx="230016" cy="23813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2363562" y="5361805"/>
                  <a:ext cx="230016" cy="10995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363562" y="5355679"/>
                  <a:ext cx="230016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363562" y="5471756"/>
                  <a:ext cx="230016" cy="12818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49" name="Group 17"/>
              <p:cNvGrpSpPr>
                <a:grpSpLocks/>
              </p:cNvGrpSpPr>
              <p:nvPr/>
            </p:nvGrpSpPr>
            <p:grpSpPr bwMode="auto">
              <a:xfrm rot="10800000">
                <a:off x="4027665" y="5382492"/>
                <a:ext cx="502920" cy="286902"/>
                <a:chOff x="3345037" y="5465825"/>
                <a:chExt cx="382892" cy="286902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3345037" y="5465825"/>
                  <a:ext cx="382892" cy="134502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345037" y="5447424"/>
                  <a:ext cx="382892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3345037" y="5600327"/>
                  <a:ext cx="382892" cy="15240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50" name="Group 18"/>
              <p:cNvGrpSpPr>
                <a:grpSpLocks/>
              </p:cNvGrpSpPr>
              <p:nvPr/>
            </p:nvGrpSpPr>
            <p:grpSpPr bwMode="auto">
              <a:xfrm rot="5400000">
                <a:off x="2613669" y="4045236"/>
                <a:ext cx="294754" cy="271141"/>
                <a:chOff x="3503523" y="5465825"/>
                <a:chExt cx="224408" cy="27114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16200000" flipV="1">
                  <a:off x="3548475" y="5420873"/>
                  <a:ext cx="134502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H="1" flipV="1">
                  <a:off x="3613699" y="5490148"/>
                  <a:ext cx="4055" cy="224408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 flipV="1">
                  <a:off x="3547406" y="5556443"/>
                  <a:ext cx="136641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Straight Arrow Connector 6"/>
            <p:cNvCxnSpPr/>
            <p:nvPr/>
          </p:nvCxnSpPr>
          <p:spPr>
            <a:xfrm>
              <a:off x="2611909" y="3693178"/>
              <a:ext cx="593776" cy="2212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5715" y="2986553"/>
              <a:ext cx="0" cy="527481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833737" y="3690967"/>
              <a:ext cx="593775" cy="0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loud Callout 31"/>
          <p:cNvSpPr/>
          <p:nvPr/>
        </p:nvSpPr>
        <p:spPr>
          <a:xfrm>
            <a:off x="6450013" y="4013200"/>
            <a:ext cx="998537" cy="985838"/>
          </a:xfrm>
          <a:prstGeom prst="cloudCallout">
            <a:avLst>
              <a:gd name="adj1" fmla="val -24912"/>
              <a:gd name="adj2" fmla="val -5682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0" name="Freeform 59"/>
          <p:cNvSpPr/>
          <p:nvPr/>
        </p:nvSpPr>
        <p:spPr>
          <a:xfrm>
            <a:off x="5646738" y="3165475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Freeform 60"/>
          <p:cNvSpPr/>
          <p:nvPr/>
        </p:nvSpPr>
        <p:spPr>
          <a:xfrm>
            <a:off x="6450013" y="2593975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2" name="Freeform 61"/>
          <p:cNvSpPr/>
          <p:nvPr/>
        </p:nvSpPr>
        <p:spPr>
          <a:xfrm>
            <a:off x="7527925" y="3165475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3" name="Freeform 62"/>
          <p:cNvSpPr/>
          <p:nvPr/>
        </p:nvSpPr>
        <p:spPr>
          <a:xfrm>
            <a:off x="6618288" y="4300538"/>
            <a:ext cx="628650" cy="300037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2234" name="Group 37"/>
          <p:cNvGrpSpPr>
            <a:grpSpLocks/>
          </p:cNvGrpSpPr>
          <p:nvPr/>
        </p:nvGrpSpPr>
        <p:grpSpPr bwMode="auto">
          <a:xfrm>
            <a:off x="4799013" y="5262563"/>
            <a:ext cx="4205287" cy="1093787"/>
            <a:chOff x="1823167" y="4697111"/>
            <a:chExt cx="2136379" cy="555701"/>
          </a:xfrm>
        </p:grpSpPr>
        <p:pic>
          <p:nvPicPr>
            <p:cNvPr id="52235" name="Picture 38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4754256"/>
              <a:ext cx="19526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823167" y="4697111"/>
              <a:ext cx="2136379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Computing Variable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63"/>
            <a:ext cx="4108450" cy="3582987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Suppose…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is a real-valued variable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Each incoming messages is a mixture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Gaussians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The </a:t>
            </a:r>
            <a:r>
              <a:rPr lang="en-US" dirty="0" err="1"/>
              <a:t>pointwise</a:t>
            </a:r>
            <a:r>
              <a:rPr lang="en-US" dirty="0"/>
              <a:t> product explodes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AAA7D-5A8B-4938-B36F-E5A1AD3E737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4583113" y="1624013"/>
            <a:ext cx="4894262" cy="2535237"/>
            <a:chOff x="1905350" y="2310891"/>
            <a:chExt cx="3408955" cy="1766010"/>
          </a:xfrm>
        </p:grpSpPr>
        <p:grpSp>
          <p:nvGrpSpPr>
            <p:cNvPr id="53275" name="Group 5"/>
            <p:cNvGrpSpPr>
              <a:grpSpLocks/>
            </p:cNvGrpSpPr>
            <p:nvPr/>
          </p:nvGrpSpPr>
          <p:grpSpPr bwMode="auto">
            <a:xfrm>
              <a:off x="1905350" y="2310891"/>
              <a:ext cx="3408955" cy="1766010"/>
              <a:chOff x="1121630" y="4033430"/>
              <a:chExt cx="3408955" cy="176601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487202" y="5250948"/>
                <a:ext cx="541806" cy="548492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25418" y="4340851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Straight Connector 11"/>
              <p:cNvCxnSpPr>
                <a:stCxn id="10" idx="0"/>
                <a:endCxn id="11" idx="2"/>
              </p:cNvCxnSpPr>
              <p:nvPr/>
            </p:nvCxnSpPr>
            <p:spPr>
              <a:xfrm flipV="1">
                <a:off x="2758105" y="4606250"/>
                <a:ext cx="0" cy="64469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0" idx="6"/>
                <a:endCxn id="14" idx="1"/>
              </p:cNvCxnSpPr>
              <p:nvPr/>
            </p:nvCxnSpPr>
            <p:spPr>
              <a:xfrm flipV="1">
                <a:off x="3029008" y="5522983"/>
                <a:ext cx="730886" cy="221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759894" y="5391389"/>
                <a:ext cx="265374" cy="264293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2339" y="5392495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0" idx="2"/>
                <a:endCxn id="15" idx="3"/>
              </p:cNvCxnSpPr>
              <p:nvPr/>
            </p:nvCxnSpPr>
            <p:spPr>
              <a:xfrm flipH="1">
                <a:off x="1697713" y="5525194"/>
                <a:ext cx="789489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286" name="Group 16"/>
              <p:cNvGrpSpPr>
                <a:grpSpLocks/>
              </p:cNvGrpSpPr>
              <p:nvPr/>
            </p:nvGrpSpPr>
            <p:grpSpPr bwMode="auto">
              <a:xfrm>
                <a:off x="1121630" y="5417906"/>
                <a:ext cx="302121" cy="238132"/>
                <a:chOff x="2363562" y="5361805"/>
                <a:chExt cx="230016" cy="23813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2363562" y="5361805"/>
                  <a:ext cx="230016" cy="10995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363562" y="5355679"/>
                  <a:ext cx="230016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363562" y="5471756"/>
                  <a:ext cx="230016" cy="12818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287" name="Group 17"/>
              <p:cNvGrpSpPr>
                <a:grpSpLocks/>
              </p:cNvGrpSpPr>
              <p:nvPr/>
            </p:nvGrpSpPr>
            <p:grpSpPr bwMode="auto">
              <a:xfrm rot="10800000">
                <a:off x="4027665" y="5382492"/>
                <a:ext cx="502920" cy="286902"/>
                <a:chOff x="3345037" y="5465825"/>
                <a:chExt cx="382892" cy="286902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3345037" y="5465825"/>
                  <a:ext cx="382892" cy="134502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345037" y="5447424"/>
                  <a:ext cx="382892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3345037" y="5600327"/>
                  <a:ext cx="382892" cy="15240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288" name="Group 18"/>
              <p:cNvGrpSpPr>
                <a:grpSpLocks/>
              </p:cNvGrpSpPr>
              <p:nvPr/>
            </p:nvGrpSpPr>
            <p:grpSpPr bwMode="auto">
              <a:xfrm rot="5400000">
                <a:off x="2613669" y="4045236"/>
                <a:ext cx="294754" cy="271141"/>
                <a:chOff x="3503523" y="5465825"/>
                <a:chExt cx="224408" cy="27114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16200000" flipV="1">
                  <a:off x="3548475" y="5420873"/>
                  <a:ext cx="134502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H="1" flipV="1">
                  <a:off x="3613699" y="5490148"/>
                  <a:ext cx="4055" cy="224408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 flipV="1">
                  <a:off x="3547406" y="5556443"/>
                  <a:ext cx="136641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Straight Arrow Connector 6"/>
            <p:cNvCxnSpPr/>
            <p:nvPr/>
          </p:nvCxnSpPr>
          <p:spPr>
            <a:xfrm>
              <a:off x="2611909" y="3693178"/>
              <a:ext cx="593776" cy="2212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5715" y="2986553"/>
              <a:ext cx="0" cy="527481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833737" y="3690967"/>
              <a:ext cx="593775" cy="0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reeform 59"/>
          <p:cNvSpPr/>
          <p:nvPr/>
        </p:nvSpPr>
        <p:spPr>
          <a:xfrm>
            <a:off x="5646738" y="3165475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Freeform 60"/>
          <p:cNvSpPr/>
          <p:nvPr/>
        </p:nvSpPr>
        <p:spPr>
          <a:xfrm>
            <a:off x="6450013" y="2593975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2" name="Freeform 61"/>
          <p:cNvSpPr/>
          <p:nvPr/>
        </p:nvSpPr>
        <p:spPr>
          <a:xfrm>
            <a:off x="7527925" y="3165475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5799138" y="3165475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7693025" y="3168650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6310313" y="2597150"/>
            <a:ext cx="628650" cy="298450"/>
          </a:xfrm>
          <a:custGeom>
            <a:avLst/>
            <a:gdLst>
              <a:gd name="connsiteX0" fmla="*/ 0 w 9064623"/>
              <a:gd name="connsiteY0" fmla="*/ 4295989 h 4308441"/>
              <a:gd name="connsiteX1" fmla="*/ 2564990 w 9064623"/>
              <a:gd name="connsiteY1" fmla="*/ 3611123 h 4308441"/>
              <a:gd name="connsiteX2" fmla="*/ 4569666 w 9064623"/>
              <a:gd name="connsiteY2" fmla="*/ 10 h 4308441"/>
              <a:gd name="connsiteX3" fmla="*/ 6636599 w 9064623"/>
              <a:gd name="connsiteY3" fmla="*/ 3573766 h 4308441"/>
              <a:gd name="connsiteX4" fmla="*/ 9064623 w 9064623"/>
              <a:gd name="connsiteY4" fmla="*/ 4308441 h 43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23" h="4308441">
                <a:moveTo>
                  <a:pt x="0" y="4295989"/>
                </a:moveTo>
                <a:cubicBezTo>
                  <a:pt x="901689" y="4311554"/>
                  <a:pt x="1803379" y="4327120"/>
                  <a:pt x="2564990" y="3611123"/>
                </a:cubicBezTo>
                <a:cubicBezTo>
                  <a:pt x="3326601" y="2895126"/>
                  <a:pt x="3891065" y="6236"/>
                  <a:pt x="4569666" y="10"/>
                </a:cubicBezTo>
                <a:cubicBezTo>
                  <a:pt x="5248267" y="-6216"/>
                  <a:pt x="5887440" y="2855694"/>
                  <a:pt x="6636599" y="3573766"/>
                </a:cubicBezTo>
                <a:cubicBezTo>
                  <a:pt x="7385759" y="4291838"/>
                  <a:pt x="9064623" y="4308441"/>
                  <a:pt x="9064623" y="4308441"/>
                </a:cubicBezTo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427788" y="4013200"/>
            <a:ext cx="1268412" cy="985838"/>
            <a:chOff x="6428303" y="4012808"/>
            <a:chExt cx="1268232" cy="985930"/>
          </a:xfrm>
        </p:grpSpPr>
        <p:sp>
          <p:nvSpPr>
            <p:cNvPr id="32" name="Cloud Callout 31"/>
            <p:cNvSpPr/>
            <p:nvPr/>
          </p:nvSpPr>
          <p:spPr>
            <a:xfrm>
              <a:off x="6450525" y="4012808"/>
              <a:ext cx="998395" cy="985930"/>
            </a:xfrm>
            <a:prstGeom prst="cloudCallout">
              <a:avLst>
                <a:gd name="adj1" fmla="val -24912"/>
                <a:gd name="adj2" fmla="val -5682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618776" y="4301760"/>
              <a:ext cx="628561" cy="29847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82265" y="4304935"/>
              <a:ext cx="628561" cy="29847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28303" y="4308111"/>
              <a:ext cx="628561" cy="29847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933056" y="4311286"/>
              <a:ext cx="626973" cy="29847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693377" y="4314461"/>
              <a:ext cx="626974" cy="29847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067974" y="4304935"/>
              <a:ext cx="628561" cy="29847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57200" y="4821238"/>
            <a:ext cx="4424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i="1">
                <a:latin typeface="Times New Roman" pitchFamily="18" charset="0"/>
                <a:cs typeface="Times New Roman" pitchFamily="18" charset="0"/>
              </a:rPr>
              <a:t>p(x) = p</a:t>
            </a:r>
            <a:r>
              <a:rPr lang="en-US" sz="32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(x) p</a:t>
            </a:r>
            <a:r>
              <a:rPr lang="en-US" sz="32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(x)…p</a:t>
            </a:r>
            <a:r>
              <a:rPr lang="en-US" sz="3200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(x)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93788" y="5868988"/>
            <a:ext cx="1460500" cy="6826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i="1" dirty="0" smtClean="0">
                <a:latin typeface="Times New Roman"/>
                <a:cs typeface="Times New Roman"/>
              </a:rPr>
              <a:t>(  0.3 q</a:t>
            </a:r>
            <a:r>
              <a:rPr lang="en-US" i="1" baseline="-25000" dirty="0" smtClean="0">
                <a:latin typeface="Times New Roman"/>
                <a:cs typeface="Times New Roman"/>
              </a:rPr>
              <a:t>1,1</a:t>
            </a:r>
            <a:r>
              <a:rPr lang="en-US" i="1" dirty="0" smtClean="0">
                <a:latin typeface="Times New Roman"/>
                <a:cs typeface="Times New Roman"/>
              </a:rPr>
              <a:t>(x)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i="1" dirty="0">
                <a:latin typeface="Times New Roman"/>
                <a:cs typeface="Times New Roman"/>
              </a:rPr>
              <a:t>+</a:t>
            </a:r>
            <a:r>
              <a:rPr lang="en-US" i="1" dirty="0" smtClean="0">
                <a:latin typeface="Times New Roman"/>
                <a:cs typeface="Times New Roman"/>
              </a:rPr>
              <a:t> 0.7 q</a:t>
            </a:r>
            <a:r>
              <a:rPr lang="en-US" i="1" baseline="-25000" dirty="0" smtClean="0">
                <a:latin typeface="Times New Roman"/>
                <a:cs typeface="Times New Roman"/>
              </a:rPr>
              <a:t>1,2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dirty="0" smtClean="0">
                <a:latin typeface="Times New Roman"/>
                <a:cs typeface="Times New Roman"/>
              </a:rPr>
              <a:t>))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2444750" y="5868988"/>
            <a:ext cx="1458913" cy="6826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i="1" dirty="0" smtClean="0">
                <a:latin typeface="Times New Roman"/>
                <a:cs typeface="Times New Roman"/>
              </a:rPr>
              <a:t>(  0.5 q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baseline="-25000" dirty="0" smtClean="0">
                <a:latin typeface="Times New Roman"/>
                <a:cs typeface="Times New Roman"/>
              </a:rPr>
              <a:t>,1</a:t>
            </a:r>
            <a:r>
              <a:rPr lang="en-US" i="1" dirty="0" smtClean="0">
                <a:latin typeface="Times New Roman"/>
                <a:cs typeface="Times New Roman"/>
              </a:rPr>
              <a:t>(x)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i="1" dirty="0">
                <a:latin typeface="Times New Roman"/>
                <a:cs typeface="Times New Roman"/>
              </a:rPr>
              <a:t>+</a:t>
            </a:r>
            <a:r>
              <a:rPr lang="en-US" i="1" dirty="0" smtClean="0">
                <a:latin typeface="Times New Roman"/>
                <a:cs typeface="Times New Roman"/>
              </a:rPr>
              <a:t> 0.5 q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baseline="-25000" dirty="0" smtClean="0">
                <a:latin typeface="Times New Roman"/>
                <a:cs typeface="Times New Roman"/>
              </a:rPr>
              <a:t>,2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dirty="0" smtClean="0">
                <a:latin typeface="Times New Roman"/>
                <a:cs typeface="Times New Roman"/>
              </a:rPr>
              <a:t>))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7" name="Right Brace 46"/>
          <p:cNvSpPr/>
          <p:nvPr/>
        </p:nvSpPr>
        <p:spPr>
          <a:xfrm rot="5400000">
            <a:off x="2709863" y="5262562"/>
            <a:ext cx="438150" cy="765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8" name="Right Brace 47"/>
          <p:cNvSpPr/>
          <p:nvPr/>
        </p:nvSpPr>
        <p:spPr>
          <a:xfrm rot="5400000">
            <a:off x="1793876" y="5267325"/>
            <a:ext cx="438150" cy="765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3265" name="Group 51"/>
          <p:cNvGrpSpPr>
            <a:grpSpLocks/>
          </p:cNvGrpSpPr>
          <p:nvPr/>
        </p:nvGrpSpPr>
        <p:grpSpPr bwMode="auto">
          <a:xfrm>
            <a:off x="4799013" y="5262563"/>
            <a:ext cx="4205287" cy="1093787"/>
            <a:chOff x="1823167" y="4697111"/>
            <a:chExt cx="2136379" cy="555701"/>
          </a:xfrm>
        </p:grpSpPr>
        <p:pic>
          <p:nvPicPr>
            <p:cNvPr id="53266" name="Picture 52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4754256"/>
              <a:ext cx="19526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1823167" y="4697111"/>
              <a:ext cx="2136379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Computing Variable Beliefs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6CAE0-3794-44E6-9251-56EC814C506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4583113" y="1624013"/>
            <a:ext cx="4894262" cy="2535237"/>
            <a:chOff x="1905350" y="2310891"/>
            <a:chExt cx="3408955" cy="1766010"/>
          </a:xfrm>
        </p:grpSpPr>
        <p:grpSp>
          <p:nvGrpSpPr>
            <p:cNvPr id="54354" name="Group 5"/>
            <p:cNvGrpSpPr>
              <a:grpSpLocks/>
            </p:cNvGrpSpPr>
            <p:nvPr/>
          </p:nvGrpSpPr>
          <p:grpSpPr bwMode="auto">
            <a:xfrm>
              <a:off x="1905350" y="2310891"/>
              <a:ext cx="3408955" cy="1766010"/>
              <a:chOff x="1121630" y="4033430"/>
              <a:chExt cx="3408955" cy="176601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487202" y="5250948"/>
                <a:ext cx="541806" cy="548492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25418" y="4340851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Straight Connector 11"/>
              <p:cNvCxnSpPr>
                <a:stCxn id="10" idx="0"/>
                <a:endCxn id="11" idx="2"/>
              </p:cNvCxnSpPr>
              <p:nvPr/>
            </p:nvCxnSpPr>
            <p:spPr>
              <a:xfrm flipV="1">
                <a:off x="2758105" y="4606250"/>
                <a:ext cx="0" cy="64469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0" idx="6"/>
                <a:endCxn id="14" idx="1"/>
              </p:cNvCxnSpPr>
              <p:nvPr/>
            </p:nvCxnSpPr>
            <p:spPr>
              <a:xfrm flipV="1">
                <a:off x="3029008" y="5522983"/>
                <a:ext cx="730886" cy="221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759894" y="5391389"/>
                <a:ext cx="265374" cy="264293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2339" y="5392495"/>
                <a:ext cx="265374" cy="265399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0" idx="2"/>
                <a:endCxn id="15" idx="3"/>
              </p:cNvCxnSpPr>
              <p:nvPr/>
            </p:nvCxnSpPr>
            <p:spPr>
              <a:xfrm flipH="1">
                <a:off x="1697713" y="5525194"/>
                <a:ext cx="789489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365" name="Group 16"/>
              <p:cNvGrpSpPr>
                <a:grpSpLocks/>
              </p:cNvGrpSpPr>
              <p:nvPr/>
            </p:nvGrpSpPr>
            <p:grpSpPr bwMode="auto">
              <a:xfrm>
                <a:off x="1121630" y="5417906"/>
                <a:ext cx="302121" cy="238132"/>
                <a:chOff x="2363562" y="5361805"/>
                <a:chExt cx="230016" cy="23813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2363562" y="5361805"/>
                  <a:ext cx="230016" cy="10995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363562" y="5355679"/>
                  <a:ext cx="230016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363562" y="5471756"/>
                  <a:ext cx="230016" cy="12818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66" name="Group 17"/>
              <p:cNvGrpSpPr>
                <a:grpSpLocks/>
              </p:cNvGrpSpPr>
              <p:nvPr/>
            </p:nvGrpSpPr>
            <p:grpSpPr bwMode="auto">
              <a:xfrm rot="10800000">
                <a:off x="4027665" y="5382492"/>
                <a:ext cx="502920" cy="286902"/>
                <a:chOff x="3345037" y="5465825"/>
                <a:chExt cx="382892" cy="286902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3345037" y="5465825"/>
                  <a:ext cx="382892" cy="134502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345037" y="5447424"/>
                  <a:ext cx="382892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3345037" y="5600327"/>
                  <a:ext cx="382892" cy="15240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67" name="Group 18"/>
              <p:cNvGrpSpPr>
                <a:grpSpLocks/>
              </p:cNvGrpSpPr>
              <p:nvPr/>
            </p:nvGrpSpPr>
            <p:grpSpPr bwMode="auto">
              <a:xfrm rot="5400000">
                <a:off x="2613669" y="4045236"/>
                <a:ext cx="294754" cy="271141"/>
                <a:chOff x="3503523" y="5465825"/>
                <a:chExt cx="224408" cy="27114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16200000" flipV="1">
                  <a:off x="3548475" y="5420873"/>
                  <a:ext cx="134502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H="1" flipV="1">
                  <a:off x="3613699" y="5490148"/>
                  <a:ext cx="4055" cy="224408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 flipV="1">
                  <a:off x="3547406" y="5556443"/>
                  <a:ext cx="136641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Straight Arrow Connector 6"/>
            <p:cNvCxnSpPr/>
            <p:nvPr/>
          </p:nvCxnSpPr>
          <p:spPr>
            <a:xfrm>
              <a:off x="2611909" y="3693178"/>
              <a:ext cx="593776" cy="2212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5715" y="2986553"/>
              <a:ext cx="0" cy="527481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833737" y="3690967"/>
              <a:ext cx="593775" cy="0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loud Callout 31"/>
          <p:cNvSpPr/>
          <p:nvPr/>
        </p:nvSpPr>
        <p:spPr>
          <a:xfrm>
            <a:off x="6519863" y="4013200"/>
            <a:ext cx="1249362" cy="1104900"/>
          </a:xfrm>
          <a:prstGeom prst="cloudCallout">
            <a:avLst>
              <a:gd name="adj1" fmla="val -24912"/>
              <a:gd name="adj2" fmla="val -5682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1211263"/>
            <a:ext cx="4108450" cy="47736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Suppose…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is a string-valued variable (i.e. its domain is the set of all strings)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Each incoming messages is a FSA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The </a:t>
            </a:r>
            <a:r>
              <a:rPr lang="en-US" dirty="0" err="1"/>
              <a:t>pointwise</a:t>
            </a:r>
            <a:r>
              <a:rPr lang="en-US" dirty="0"/>
              <a:t> product explodes!</a:t>
            </a:r>
          </a:p>
        </p:txBody>
      </p:sp>
      <p:grpSp>
        <p:nvGrpSpPr>
          <p:cNvPr id="54278" name="Group 36"/>
          <p:cNvGrpSpPr>
            <a:grpSpLocks/>
          </p:cNvGrpSpPr>
          <p:nvPr/>
        </p:nvGrpSpPr>
        <p:grpSpPr bwMode="auto">
          <a:xfrm>
            <a:off x="5592763" y="3221038"/>
            <a:ext cx="742950" cy="119062"/>
            <a:chOff x="4116671" y="3421689"/>
            <a:chExt cx="1105184" cy="177042"/>
          </a:xfrm>
        </p:grpSpPr>
        <p:sp>
          <p:nvSpPr>
            <p:cNvPr id="39" name="Oval 38"/>
            <p:cNvSpPr/>
            <p:nvPr/>
          </p:nvSpPr>
          <p:spPr>
            <a:xfrm>
              <a:off x="4116671" y="3421689"/>
              <a:ext cx="17947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763723" y="3506670"/>
              <a:ext cx="273934" cy="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042381" y="3424049"/>
              <a:ext cx="17947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>
            <a:xfrm>
              <a:off x="5094334" y="3468900"/>
              <a:ext cx="73206" cy="73177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43" name="Straight Arrow Connector 42"/>
            <p:cNvCxnSpPr>
              <a:endCxn id="44" idx="2"/>
            </p:cNvCxnSpPr>
            <p:nvPr/>
          </p:nvCxnSpPr>
          <p:spPr>
            <a:xfrm>
              <a:off x="4296145" y="3509029"/>
              <a:ext cx="273934" cy="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570080" y="3421689"/>
              <a:ext cx="177112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45" name="Straight Arrow Connector 140"/>
            <p:cNvCxnSpPr>
              <a:stCxn id="39" idx="4"/>
              <a:endCxn id="41" idx="4"/>
            </p:cNvCxnSpPr>
            <p:nvPr/>
          </p:nvCxnSpPr>
          <p:spPr>
            <a:xfrm rot="16200000" flipH="1">
              <a:off x="4668082" y="3134697"/>
              <a:ext cx="2360" cy="925710"/>
            </a:xfrm>
            <a:prstGeom prst="curvedConnector3">
              <a:avLst>
                <a:gd name="adj1" fmla="val 14964044"/>
              </a:avLst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40"/>
            <p:cNvCxnSpPr>
              <a:stCxn id="39" idx="0"/>
              <a:endCxn id="44" idx="0"/>
            </p:cNvCxnSpPr>
            <p:nvPr/>
          </p:nvCxnSpPr>
          <p:spPr>
            <a:xfrm rot="16200000" flipH="1">
              <a:off x="4433113" y="3194985"/>
              <a:ext cx="0" cy="453409"/>
            </a:xfrm>
            <a:prstGeom prst="curvedConnector3">
              <a:avLst>
                <a:gd name="adj1" fmla="val -96864407"/>
              </a:avLst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79" name="Group 46"/>
          <p:cNvGrpSpPr>
            <a:grpSpLocks/>
          </p:cNvGrpSpPr>
          <p:nvPr/>
        </p:nvGrpSpPr>
        <p:grpSpPr bwMode="auto">
          <a:xfrm>
            <a:off x="6267450" y="2700338"/>
            <a:ext cx="742950" cy="119062"/>
            <a:chOff x="4116671" y="3421689"/>
            <a:chExt cx="1105184" cy="177042"/>
          </a:xfrm>
        </p:grpSpPr>
        <p:sp>
          <p:nvSpPr>
            <p:cNvPr id="48" name="Oval 47"/>
            <p:cNvSpPr/>
            <p:nvPr/>
          </p:nvSpPr>
          <p:spPr>
            <a:xfrm>
              <a:off x="4116671" y="3421689"/>
              <a:ext cx="17947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4763723" y="3506670"/>
              <a:ext cx="273934" cy="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042381" y="3424049"/>
              <a:ext cx="17947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1" name="Oval 50"/>
            <p:cNvSpPr/>
            <p:nvPr/>
          </p:nvSpPr>
          <p:spPr>
            <a:xfrm>
              <a:off x="5094334" y="3468900"/>
              <a:ext cx="73207" cy="73177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52" name="Straight Arrow Connector 51"/>
            <p:cNvCxnSpPr>
              <a:endCxn id="53" idx="2"/>
            </p:cNvCxnSpPr>
            <p:nvPr/>
          </p:nvCxnSpPr>
          <p:spPr>
            <a:xfrm>
              <a:off x="4296145" y="3509029"/>
              <a:ext cx="273934" cy="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570080" y="3421689"/>
              <a:ext cx="17711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54" name="Straight Arrow Connector 140"/>
            <p:cNvCxnSpPr>
              <a:stCxn id="53" idx="4"/>
              <a:endCxn id="50" idx="4"/>
            </p:cNvCxnSpPr>
            <p:nvPr/>
          </p:nvCxnSpPr>
          <p:spPr>
            <a:xfrm rot="16200000" flipH="1">
              <a:off x="4894787" y="3361401"/>
              <a:ext cx="2360" cy="472301"/>
            </a:xfrm>
            <a:prstGeom prst="curvedConnector3">
              <a:avLst>
                <a:gd name="adj1" fmla="val 19293955"/>
              </a:avLst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140"/>
            <p:cNvCxnSpPr>
              <a:stCxn id="48" idx="0"/>
              <a:endCxn id="53" idx="0"/>
            </p:cNvCxnSpPr>
            <p:nvPr/>
          </p:nvCxnSpPr>
          <p:spPr>
            <a:xfrm rot="16200000" flipH="1">
              <a:off x="4433113" y="3194985"/>
              <a:ext cx="0" cy="453409"/>
            </a:xfrm>
            <a:prstGeom prst="curvedConnector3">
              <a:avLst>
                <a:gd name="adj1" fmla="val -96864407"/>
              </a:avLst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0" name="Group 55"/>
          <p:cNvGrpSpPr>
            <a:grpSpLocks/>
          </p:cNvGrpSpPr>
          <p:nvPr/>
        </p:nvGrpSpPr>
        <p:grpSpPr bwMode="auto">
          <a:xfrm>
            <a:off x="7461250" y="3138488"/>
            <a:ext cx="742950" cy="119062"/>
            <a:chOff x="4116671" y="3421689"/>
            <a:chExt cx="1105184" cy="177042"/>
          </a:xfrm>
        </p:grpSpPr>
        <p:sp>
          <p:nvSpPr>
            <p:cNvPr id="57" name="Oval 56"/>
            <p:cNvSpPr/>
            <p:nvPr/>
          </p:nvSpPr>
          <p:spPr>
            <a:xfrm>
              <a:off x="4116671" y="3421689"/>
              <a:ext cx="17947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4763723" y="3506670"/>
              <a:ext cx="273934" cy="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5042381" y="3424049"/>
              <a:ext cx="17947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0" name="Oval 59"/>
            <p:cNvSpPr/>
            <p:nvPr/>
          </p:nvSpPr>
          <p:spPr>
            <a:xfrm>
              <a:off x="5094334" y="3468900"/>
              <a:ext cx="73207" cy="73177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1" name="Straight Arrow Connector 60"/>
            <p:cNvCxnSpPr>
              <a:endCxn id="62" idx="2"/>
            </p:cNvCxnSpPr>
            <p:nvPr/>
          </p:nvCxnSpPr>
          <p:spPr>
            <a:xfrm>
              <a:off x="4296145" y="3509029"/>
              <a:ext cx="273934" cy="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570080" y="3421689"/>
              <a:ext cx="177114" cy="174682"/>
            </a:xfrm>
            <a:prstGeom prst="ellipse">
              <a:avLst/>
            </a:prstGeom>
            <a:noFill/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3" name="Straight Arrow Connector 140"/>
            <p:cNvCxnSpPr>
              <a:stCxn id="57" idx="4"/>
              <a:endCxn id="59" idx="4"/>
            </p:cNvCxnSpPr>
            <p:nvPr/>
          </p:nvCxnSpPr>
          <p:spPr>
            <a:xfrm rot="16200000" flipH="1">
              <a:off x="4668082" y="3134697"/>
              <a:ext cx="2360" cy="925710"/>
            </a:xfrm>
            <a:prstGeom prst="curvedConnector3">
              <a:avLst>
                <a:gd name="adj1" fmla="val 14964044"/>
              </a:avLst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140"/>
            <p:cNvCxnSpPr>
              <a:stCxn id="62" idx="0"/>
              <a:endCxn id="59" idx="0"/>
            </p:cNvCxnSpPr>
            <p:nvPr/>
          </p:nvCxnSpPr>
          <p:spPr>
            <a:xfrm rot="16200000" flipH="1">
              <a:off x="4894787" y="3186719"/>
              <a:ext cx="2360" cy="472301"/>
            </a:xfrm>
            <a:prstGeom prst="curvedConnector3">
              <a:avLst>
                <a:gd name="adj1" fmla="val -19193955"/>
              </a:avLst>
            </a:prstGeom>
            <a:ln w="38100" cmpd="sng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600825" y="4333875"/>
            <a:ext cx="1281113" cy="498475"/>
            <a:chOff x="6601571" y="4333856"/>
            <a:chExt cx="1280256" cy="498451"/>
          </a:xfrm>
        </p:grpSpPr>
        <p:grpSp>
          <p:nvGrpSpPr>
            <p:cNvPr id="54285" name="Group 64"/>
            <p:cNvGrpSpPr>
              <a:grpSpLocks/>
            </p:cNvGrpSpPr>
            <p:nvPr/>
          </p:nvGrpSpPr>
          <p:grpSpPr bwMode="auto">
            <a:xfrm>
              <a:off x="6621757" y="4411004"/>
              <a:ext cx="743195" cy="119054"/>
              <a:chOff x="4116671" y="3421689"/>
              <a:chExt cx="1105184" cy="177042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117322" y="3422635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4763728" y="3507617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5042108" y="3424995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94009" y="3469847"/>
                <a:ext cx="73133" cy="73178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70" name="Straight Arrow Connector 69"/>
              <p:cNvCxnSpPr>
                <a:endCxn id="71" idx="2"/>
              </p:cNvCxnSpPr>
              <p:nvPr/>
            </p:nvCxnSpPr>
            <p:spPr>
              <a:xfrm>
                <a:off x="4296617" y="3509977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4570278" y="3422635"/>
                <a:ext cx="17693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72" name="Straight Arrow Connector 140"/>
              <p:cNvCxnSpPr>
                <a:stCxn id="66" idx="4"/>
                <a:endCxn id="68" idx="4"/>
              </p:cNvCxnSpPr>
              <p:nvPr/>
            </p:nvCxnSpPr>
            <p:spPr>
              <a:xfrm rot="16200000" flipH="1">
                <a:off x="4668182" y="3136107"/>
                <a:ext cx="2360" cy="924786"/>
              </a:xfrm>
              <a:prstGeom prst="curvedConnector3">
                <a:avLst>
                  <a:gd name="adj1" fmla="val 14964044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140"/>
              <p:cNvCxnSpPr>
                <a:stCxn id="66" idx="0"/>
                <a:endCxn id="71" idx="0"/>
              </p:cNvCxnSpPr>
              <p:nvPr/>
            </p:nvCxnSpPr>
            <p:spPr>
              <a:xfrm rot="16200000" flipH="1">
                <a:off x="4433448" y="3196157"/>
                <a:ext cx="0" cy="452956"/>
              </a:xfrm>
              <a:prstGeom prst="curvedConnector3">
                <a:avLst>
                  <a:gd name="adj1" fmla="val -96864407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86" name="Group 73"/>
            <p:cNvGrpSpPr>
              <a:grpSpLocks/>
            </p:cNvGrpSpPr>
            <p:nvPr/>
          </p:nvGrpSpPr>
          <p:grpSpPr bwMode="auto">
            <a:xfrm>
              <a:off x="6774157" y="4563404"/>
              <a:ext cx="743195" cy="119054"/>
              <a:chOff x="4116671" y="3421689"/>
              <a:chExt cx="1105184" cy="17704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4117170" y="3422624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4763577" y="3507606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5041956" y="3424984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093858" y="3469837"/>
                <a:ext cx="73133" cy="73178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79" name="Straight Arrow Connector 78"/>
              <p:cNvCxnSpPr>
                <a:endCxn id="80" idx="2"/>
              </p:cNvCxnSpPr>
              <p:nvPr/>
            </p:nvCxnSpPr>
            <p:spPr>
              <a:xfrm>
                <a:off x="4296466" y="3509966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4570127" y="3422624"/>
                <a:ext cx="17693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81" name="Straight Arrow Connector 140"/>
              <p:cNvCxnSpPr>
                <a:stCxn id="75" idx="4"/>
                <a:endCxn id="77" idx="4"/>
              </p:cNvCxnSpPr>
              <p:nvPr/>
            </p:nvCxnSpPr>
            <p:spPr>
              <a:xfrm rot="16200000" flipH="1">
                <a:off x="4668030" y="3136097"/>
                <a:ext cx="2360" cy="924786"/>
              </a:xfrm>
              <a:prstGeom prst="curvedConnector3">
                <a:avLst>
                  <a:gd name="adj1" fmla="val 14964044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140"/>
              <p:cNvCxnSpPr>
                <a:stCxn id="75" idx="0"/>
                <a:endCxn id="80" idx="0"/>
              </p:cNvCxnSpPr>
              <p:nvPr/>
            </p:nvCxnSpPr>
            <p:spPr>
              <a:xfrm rot="16200000" flipH="1">
                <a:off x="4433296" y="3196146"/>
                <a:ext cx="0" cy="452956"/>
              </a:xfrm>
              <a:prstGeom prst="curvedConnector3">
                <a:avLst>
                  <a:gd name="adj1" fmla="val -96864407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87" name="Group 82"/>
            <p:cNvGrpSpPr>
              <a:grpSpLocks/>
            </p:cNvGrpSpPr>
            <p:nvPr/>
          </p:nvGrpSpPr>
          <p:grpSpPr bwMode="auto">
            <a:xfrm>
              <a:off x="6866334" y="4485814"/>
              <a:ext cx="743195" cy="119054"/>
              <a:chOff x="4116671" y="3421689"/>
              <a:chExt cx="1105184" cy="177042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4116928" y="3422336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763335" y="3507318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5041714" y="3424697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093615" y="3469548"/>
                <a:ext cx="73133" cy="73180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88" name="Straight Arrow Connector 87"/>
              <p:cNvCxnSpPr>
                <a:endCxn id="89" idx="2"/>
              </p:cNvCxnSpPr>
              <p:nvPr/>
            </p:nvCxnSpPr>
            <p:spPr>
              <a:xfrm>
                <a:off x="4296223" y="3509679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4569885" y="3422336"/>
                <a:ext cx="17693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90" name="Straight Arrow Connector 140"/>
              <p:cNvCxnSpPr>
                <a:stCxn id="84" idx="4"/>
                <a:endCxn id="86" idx="4"/>
              </p:cNvCxnSpPr>
              <p:nvPr/>
            </p:nvCxnSpPr>
            <p:spPr>
              <a:xfrm rot="16200000" flipH="1">
                <a:off x="4667788" y="3135809"/>
                <a:ext cx="2361" cy="924786"/>
              </a:xfrm>
              <a:prstGeom prst="curvedConnector3">
                <a:avLst>
                  <a:gd name="adj1" fmla="val 14964044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140"/>
              <p:cNvCxnSpPr>
                <a:stCxn id="84" idx="0"/>
                <a:endCxn id="89" idx="0"/>
              </p:cNvCxnSpPr>
              <p:nvPr/>
            </p:nvCxnSpPr>
            <p:spPr>
              <a:xfrm rot="16200000" flipH="1">
                <a:off x="4433054" y="3195858"/>
                <a:ext cx="0" cy="452956"/>
              </a:xfrm>
              <a:prstGeom prst="curvedConnector3">
                <a:avLst>
                  <a:gd name="adj1" fmla="val -96864407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88" name="Group 91"/>
            <p:cNvGrpSpPr>
              <a:grpSpLocks/>
            </p:cNvGrpSpPr>
            <p:nvPr/>
          </p:nvGrpSpPr>
          <p:grpSpPr bwMode="auto">
            <a:xfrm>
              <a:off x="6601571" y="4713253"/>
              <a:ext cx="743195" cy="119054"/>
              <a:chOff x="4116671" y="3421689"/>
              <a:chExt cx="1105184" cy="177042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4116671" y="3421686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4763078" y="3506668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5041457" y="3424046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93358" y="3468898"/>
                <a:ext cx="73134" cy="73178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97" name="Straight Arrow Connector 96"/>
              <p:cNvCxnSpPr>
                <a:endCxn id="98" idx="2"/>
              </p:cNvCxnSpPr>
              <p:nvPr/>
            </p:nvCxnSpPr>
            <p:spPr>
              <a:xfrm>
                <a:off x="4295966" y="3509028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>
              <a:xfrm>
                <a:off x="4569627" y="3421686"/>
                <a:ext cx="176937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99" name="Straight Arrow Connector 140"/>
              <p:cNvCxnSpPr>
                <a:stCxn id="93" idx="4"/>
                <a:endCxn id="95" idx="4"/>
              </p:cNvCxnSpPr>
              <p:nvPr/>
            </p:nvCxnSpPr>
            <p:spPr>
              <a:xfrm rot="16200000" flipH="1">
                <a:off x="4667531" y="3135159"/>
                <a:ext cx="2360" cy="924786"/>
              </a:xfrm>
              <a:prstGeom prst="curvedConnector3">
                <a:avLst>
                  <a:gd name="adj1" fmla="val 14964044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140"/>
              <p:cNvCxnSpPr>
                <a:stCxn id="93" idx="0"/>
                <a:endCxn id="98" idx="0"/>
              </p:cNvCxnSpPr>
              <p:nvPr/>
            </p:nvCxnSpPr>
            <p:spPr>
              <a:xfrm rot="16200000" flipH="1">
                <a:off x="4432797" y="3195208"/>
                <a:ext cx="0" cy="452956"/>
              </a:xfrm>
              <a:prstGeom prst="curvedConnector3">
                <a:avLst>
                  <a:gd name="adj1" fmla="val -96864407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289" name="Group 100"/>
            <p:cNvGrpSpPr>
              <a:grpSpLocks/>
            </p:cNvGrpSpPr>
            <p:nvPr/>
          </p:nvGrpSpPr>
          <p:grpSpPr bwMode="auto">
            <a:xfrm>
              <a:off x="7138632" y="4333856"/>
              <a:ext cx="743195" cy="119054"/>
              <a:chOff x="4116671" y="3421689"/>
              <a:chExt cx="1105184" cy="177042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4117774" y="3421689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>
                <a:off x="4764180" y="3506671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5042560" y="3424050"/>
                <a:ext cx="17929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094461" y="3468901"/>
                <a:ext cx="73133" cy="73180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106" name="Straight Arrow Connector 105"/>
              <p:cNvCxnSpPr>
                <a:endCxn id="107" idx="2"/>
              </p:cNvCxnSpPr>
              <p:nvPr/>
            </p:nvCxnSpPr>
            <p:spPr>
              <a:xfrm>
                <a:off x="4297069" y="3509032"/>
                <a:ext cx="273661" cy="0"/>
              </a:xfrm>
              <a:prstGeom prst="straightConnector1">
                <a:avLst/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570730" y="3421689"/>
                <a:ext cx="176935" cy="174685"/>
              </a:xfrm>
              <a:prstGeom prst="ellipse">
                <a:avLst/>
              </a:prstGeom>
              <a:noFill/>
              <a:ln w="38100" cmpd="sng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108" name="Straight Arrow Connector 140"/>
              <p:cNvCxnSpPr>
                <a:stCxn id="102" idx="4"/>
                <a:endCxn id="104" idx="4"/>
              </p:cNvCxnSpPr>
              <p:nvPr/>
            </p:nvCxnSpPr>
            <p:spPr>
              <a:xfrm rot="16200000" flipH="1">
                <a:off x="4668634" y="3135162"/>
                <a:ext cx="2361" cy="924786"/>
              </a:xfrm>
              <a:prstGeom prst="curvedConnector3">
                <a:avLst>
                  <a:gd name="adj1" fmla="val 14964044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40"/>
              <p:cNvCxnSpPr>
                <a:stCxn id="102" idx="0"/>
                <a:endCxn id="107" idx="0"/>
              </p:cNvCxnSpPr>
              <p:nvPr/>
            </p:nvCxnSpPr>
            <p:spPr>
              <a:xfrm rot="16200000" flipH="1">
                <a:off x="4433900" y="3195211"/>
                <a:ext cx="0" cy="452956"/>
              </a:xfrm>
              <a:prstGeom prst="curvedConnector3">
                <a:avLst>
                  <a:gd name="adj1" fmla="val -96864407"/>
                </a:avLst>
              </a:prstGeom>
              <a:ln w="38100" cmpd="sng">
                <a:solidFill>
                  <a:schemeClr val="accent2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282" name="Group 110"/>
          <p:cNvGrpSpPr>
            <a:grpSpLocks/>
          </p:cNvGrpSpPr>
          <p:nvPr/>
        </p:nvGrpSpPr>
        <p:grpSpPr bwMode="auto">
          <a:xfrm>
            <a:off x="4799013" y="5262563"/>
            <a:ext cx="4205287" cy="1093787"/>
            <a:chOff x="1823167" y="4697111"/>
            <a:chExt cx="2136379" cy="555701"/>
          </a:xfrm>
        </p:grpSpPr>
        <p:pic>
          <p:nvPicPr>
            <p:cNvPr id="54283" name="Picture 111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4754256"/>
              <a:ext cx="19526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Rectangle 113"/>
            <p:cNvSpPr/>
            <p:nvPr/>
          </p:nvSpPr>
          <p:spPr>
            <a:xfrm>
              <a:off x="1823167" y="4697111"/>
              <a:ext cx="2136379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BFBFBF"/>
                </a:solidFill>
              </a:rPr>
              <a:t>Do you want to push past the simple NLP models (logistic regression, PCFG, etc.) that we've all been using for 20 years?</a:t>
            </a:r>
          </a:p>
          <a:p>
            <a:pPr>
              <a:defRPr/>
            </a:pPr>
            <a:r>
              <a:rPr lang="en-US" dirty="0">
                <a:solidFill>
                  <a:srgbClr val="BFBFBF"/>
                </a:solidFill>
              </a:rPr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BFBFBF"/>
                </a:solidFill>
              </a:rPr>
              <a:t>Models:</a:t>
            </a:r>
            <a:r>
              <a:rPr lang="en-US" dirty="0">
                <a:solidFill>
                  <a:srgbClr val="BFBFBF"/>
                </a:solidFill>
              </a:rPr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BFBFBF"/>
                </a:solidFill>
              </a:rPr>
              <a:t>Algorithm: </a:t>
            </a:r>
            <a:r>
              <a:rPr lang="en-US" dirty="0">
                <a:solidFill>
                  <a:srgbClr val="BFBFBF"/>
                </a:solidFill>
              </a:rPr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BFBFBF"/>
                </a:solidFill>
              </a:rPr>
              <a:t>Intuitions: </a:t>
            </a:r>
            <a:r>
              <a:rPr lang="en-US" dirty="0">
                <a:solidFill>
                  <a:srgbClr val="BFBFBF"/>
                </a:solidFill>
              </a:rPr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BFBFBF"/>
                </a:solidFill>
              </a:rPr>
              <a:t>Fancier Models: </a:t>
            </a:r>
            <a:r>
              <a:rPr lang="en-US" dirty="0">
                <a:solidFill>
                  <a:srgbClr val="BFBFBF"/>
                </a:solidFill>
              </a:rPr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Tweaked Algorithm: </a:t>
            </a:r>
            <a:r>
              <a:rPr lang="en-US" dirty="0"/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BFBFBF"/>
                </a:solidFill>
              </a:rPr>
              <a:t>Learning: </a:t>
            </a:r>
            <a:r>
              <a:rPr lang="en-US" dirty="0">
                <a:solidFill>
                  <a:srgbClr val="BFBFBF"/>
                </a:solidFill>
              </a:rPr>
              <a:t>Tune the parameters.  Approximately improve the true predictions -- or truly improve the approximate predictions</a:t>
            </a:r>
            <a:r>
              <a:rPr lang="en-US" dirty="0" smtClean="0">
                <a:solidFill>
                  <a:srgbClr val="BFBFBF"/>
                </a:solidFill>
              </a:rPr>
              <a:t>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BFBFBF"/>
                </a:solidFill>
              </a:rPr>
              <a:t>Software: </a:t>
            </a:r>
            <a:r>
              <a:rPr lang="en-US" dirty="0" smtClean="0">
                <a:solidFill>
                  <a:srgbClr val="BFBFBF"/>
                </a:solidFill>
              </a:rPr>
              <a:t>Build the model you want!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7DB88-7FC8-4C86-9865-42990B9E9D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String-valued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3848100"/>
            <a:ext cx="8061325" cy="2408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Messages can </a:t>
            </a:r>
            <a:r>
              <a:rPr lang="en-US" b="1" dirty="0" smtClean="0"/>
              <a:t>grow</a:t>
            </a:r>
            <a:r>
              <a:rPr lang="en-US" dirty="0" smtClean="0"/>
              <a:t> </a:t>
            </a:r>
            <a:r>
              <a:rPr lang="en-US" b="1" dirty="0" smtClean="0"/>
              <a:t>larger </a:t>
            </a:r>
            <a:r>
              <a:rPr lang="en-US" dirty="0" smtClean="0"/>
              <a:t>when sent through a transducer factor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Repeatedly sending messages through a transducer can cause them to </a:t>
            </a:r>
            <a:r>
              <a:rPr lang="en-US" b="1" dirty="0" smtClean="0"/>
              <a:t>grow to unbounded size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4EFEC-B5FB-4D29-AD38-A3D379E688A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3475" y="2816225"/>
            <a:ext cx="495300" cy="501650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475" y="1581150"/>
            <a:ext cx="495300" cy="50323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stCxn id="12" idx="2"/>
            <a:endCxn id="6" idx="7"/>
          </p:cNvCxnSpPr>
          <p:nvPr/>
        </p:nvCxnSpPr>
        <p:spPr>
          <a:xfrm flipH="1">
            <a:off x="1557338" y="2554288"/>
            <a:ext cx="193675" cy="3349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8775" y="2311400"/>
            <a:ext cx="244475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" name="AutoShape 180"/>
          <p:cNvSpPr>
            <a:spLocks noChangeArrowheads="1"/>
          </p:cNvSpPr>
          <p:nvPr/>
        </p:nvSpPr>
        <p:spPr bwMode="auto">
          <a:xfrm>
            <a:off x="1828800" y="1103313"/>
            <a:ext cx="2132013" cy="654050"/>
          </a:xfrm>
          <a:prstGeom prst="cloudCallout">
            <a:avLst>
              <a:gd name="adj1" fmla="val -60809"/>
              <a:gd name="adj2" fmla="val 4878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49488" y="1362075"/>
            <a:ext cx="220662" cy="219075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35" name="Straight Arrow Connector 34"/>
          <p:cNvCxnSpPr>
            <a:stCxn id="34" idx="6"/>
            <a:endCxn id="38" idx="2"/>
          </p:cNvCxnSpPr>
          <p:nvPr/>
        </p:nvCxnSpPr>
        <p:spPr>
          <a:xfrm flipV="1">
            <a:off x="2470150" y="14684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57450" y="11811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5308" name="Group 36"/>
          <p:cNvGrpSpPr>
            <a:grpSpLocks/>
          </p:cNvGrpSpPr>
          <p:nvPr/>
        </p:nvGrpSpPr>
        <p:grpSpPr bwMode="auto">
          <a:xfrm>
            <a:off x="2816225" y="1358900"/>
            <a:ext cx="225425" cy="220663"/>
            <a:chOff x="2829108" y="3040558"/>
            <a:chExt cx="224572" cy="219456"/>
          </a:xfrm>
        </p:grpSpPr>
        <p:sp>
          <p:nvSpPr>
            <p:cNvPr id="38" name="Oval 3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9" name="Oval 38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0" name="AutoShape 180"/>
          <p:cNvSpPr>
            <a:spLocks noChangeArrowheads="1"/>
          </p:cNvSpPr>
          <p:nvPr/>
        </p:nvSpPr>
        <p:spPr bwMode="auto">
          <a:xfrm>
            <a:off x="1828800" y="2990850"/>
            <a:ext cx="2406650" cy="654050"/>
          </a:xfrm>
          <a:prstGeom prst="cloudCallout">
            <a:avLst>
              <a:gd name="adj1" fmla="val -59535"/>
              <a:gd name="adj2" fmla="val -3011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249488" y="3251200"/>
            <a:ext cx="220662" cy="219075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42" name="Straight Arrow Connector 41"/>
          <p:cNvCxnSpPr>
            <a:stCxn id="41" idx="6"/>
            <a:endCxn id="45" idx="2"/>
          </p:cNvCxnSpPr>
          <p:nvPr/>
        </p:nvCxnSpPr>
        <p:spPr>
          <a:xfrm flipV="1">
            <a:off x="2470150" y="33575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457450" y="30702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816225" y="3248025"/>
            <a:ext cx="225425" cy="219075"/>
            <a:chOff x="2829108" y="3040558"/>
            <a:chExt cx="224572" cy="219456"/>
          </a:xfrm>
        </p:grpSpPr>
        <p:sp>
          <p:nvSpPr>
            <p:cNvPr id="45" name="Oval 4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48" name="Straight Arrow Connector 47"/>
          <p:cNvCxnSpPr>
            <a:stCxn id="47" idx="6"/>
            <a:endCxn id="51" idx="2"/>
          </p:cNvCxnSpPr>
          <p:nvPr/>
        </p:nvCxnSpPr>
        <p:spPr>
          <a:xfrm flipV="1">
            <a:off x="2598738" y="2438400"/>
            <a:ext cx="346075" cy="31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8738" y="2171700"/>
            <a:ext cx="311150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55316" name="Group 49"/>
          <p:cNvGrpSpPr>
            <a:grpSpLocks/>
          </p:cNvGrpSpPr>
          <p:nvPr/>
        </p:nvGrpSpPr>
        <p:grpSpPr bwMode="auto">
          <a:xfrm>
            <a:off x="2944813" y="2328863"/>
            <a:ext cx="223837" cy="219075"/>
            <a:chOff x="2829108" y="3040558"/>
            <a:chExt cx="224572" cy="219456"/>
          </a:xfrm>
        </p:grpSpPr>
        <p:sp>
          <p:nvSpPr>
            <p:cNvPr id="51" name="Oval 5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317" name="TextBox 52"/>
          <p:cNvSpPr txBox="1">
            <a:spLocks noChangeArrowheads="1"/>
          </p:cNvSpPr>
          <p:nvPr/>
        </p:nvSpPr>
        <p:spPr bwMode="auto">
          <a:xfrm>
            <a:off x="2586038" y="24161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54" name="Straight Arrow Connector 53"/>
          <p:cNvCxnSpPr>
            <a:stCxn id="47" idx="0"/>
            <a:endCxn id="47" idx="2"/>
          </p:cNvCxnSpPr>
          <p:nvPr/>
        </p:nvCxnSpPr>
        <p:spPr>
          <a:xfrm rot="16200000" flipH="1" flipV="1">
            <a:off x="2378869" y="2331244"/>
            <a:ext cx="109537" cy="111125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3125" y="1800225"/>
            <a:ext cx="35083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5320" name="TextBox 57"/>
          <p:cNvSpPr txBox="1">
            <a:spLocks noChangeArrowheads="1"/>
          </p:cNvSpPr>
          <p:nvPr/>
        </p:nvSpPr>
        <p:spPr bwMode="auto">
          <a:xfrm>
            <a:off x="2143125" y="207803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5321" name="Group 59"/>
          <p:cNvGrpSpPr>
            <a:grpSpLocks/>
          </p:cNvGrpSpPr>
          <p:nvPr/>
        </p:nvGrpSpPr>
        <p:grpSpPr bwMode="auto">
          <a:xfrm>
            <a:off x="2378075" y="2332038"/>
            <a:ext cx="220663" cy="219075"/>
            <a:chOff x="1996251" y="2401023"/>
            <a:chExt cx="220766" cy="219456"/>
          </a:xfrm>
        </p:grpSpPr>
        <p:sp>
          <p:nvSpPr>
            <p:cNvPr id="47" name="Oval 46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64" name="Straight Arrow Connector 63"/>
          <p:cNvCxnSpPr>
            <a:endCxn id="67" idx="2"/>
          </p:cNvCxnSpPr>
          <p:nvPr/>
        </p:nvCxnSpPr>
        <p:spPr>
          <a:xfrm flipV="1">
            <a:off x="3033713" y="335121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19425" y="30638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379788" y="3241675"/>
            <a:ext cx="223837" cy="219075"/>
            <a:chOff x="2829108" y="3040558"/>
            <a:chExt cx="224572" cy="219456"/>
          </a:xfrm>
        </p:grpSpPr>
        <p:sp>
          <p:nvSpPr>
            <p:cNvPr id="67" name="Oval 6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6446838"/>
            <a:ext cx="2438400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(Dreyer &amp; Eisner, 2009)</a:t>
            </a:r>
          </a:p>
        </p:txBody>
      </p:sp>
      <p:cxnSp>
        <p:nvCxnSpPr>
          <p:cNvPr id="56" name="Straight Connector 55"/>
          <p:cNvCxnSpPr>
            <a:stCxn id="12" idx="0"/>
            <a:endCxn id="10" idx="5"/>
          </p:cNvCxnSpPr>
          <p:nvPr/>
        </p:nvCxnSpPr>
        <p:spPr>
          <a:xfrm flipH="1" flipV="1">
            <a:off x="1557338" y="2011363"/>
            <a:ext cx="193675" cy="3000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3" idx="2"/>
            <a:endCxn id="6" idx="1"/>
          </p:cNvCxnSpPr>
          <p:nvPr/>
        </p:nvCxnSpPr>
        <p:spPr>
          <a:xfrm>
            <a:off x="998538" y="2557463"/>
            <a:ext cx="207962" cy="33178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76300" y="2314575"/>
            <a:ext cx="242888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9" name="Straight Connector 68"/>
          <p:cNvCxnSpPr>
            <a:stCxn id="63" idx="0"/>
            <a:endCxn id="10" idx="3"/>
          </p:cNvCxnSpPr>
          <p:nvPr/>
        </p:nvCxnSpPr>
        <p:spPr>
          <a:xfrm flipV="1">
            <a:off x="998538" y="2011363"/>
            <a:ext cx="207962" cy="30321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53"/>
          <p:cNvCxnSpPr>
            <a:stCxn id="85" idx="0"/>
            <a:endCxn id="85" idx="2"/>
          </p:cNvCxnSpPr>
          <p:nvPr/>
        </p:nvCxnSpPr>
        <p:spPr>
          <a:xfrm rot="16200000" flipH="1" flipV="1">
            <a:off x="367506" y="2337594"/>
            <a:ext cx="111125" cy="109538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31763" y="1804988"/>
            <a:ext cx="350837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5332" name="TextBox 82"/>
          <p:cNvSpPr txBox="1">
            <a:spLocks noChangeArrowheads="1"/>
          </p:cNvSpPr>
          <p:nvPr/>
        </p:nvSpPr>
        <p:spPr bwMode="auto">
          <a:xfrm>
            <a:off x="131763" y="20843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5333" name="Group 83"/>
          <p:cNvGrpSpPr>
            <a:grpSpLocks/>
          </p:cNvGrpSpPr>
          <p:nvPr/>
        </p:nvGrpSpPr>
        <p:grpSpPr bwMode="auto">
          <a:xfrm>
            <a:off x="368300" y="2336800"/>
            <a:ext cx="220663" cy="220663"/>
            <a:chOff x="1996251" y="2401023"/>
            <a:chExt cx="220766" cy="219456"/>
          </a:xfrm>
        </p:grpSpPr>
        <p:sp>
          <p:nvSpPr>
            <p:cNvPr id="85" name="Oval 84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6" name="Oval 85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6" name="Freeform 25"/>
          <p:cNvSpPr/>
          <p:nvPr/>
        </p:nvSpPr>
        <p:spPr>
          <a:xfrm>
            <a:off x="1739900" y="1995488"/>
            <a:ext cx="285750" cy="982662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String-valued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3848100"/>
            <a:ext cx="8061325" cy="2408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Messages can </a:t>
            </a:r>
            <a:r>
              <a:rPr lang="en-US" b="1" dirty="0" smtClean="0"/>
              <a:t>grow</a:t>
            </a:r>
            <a:r>
              <a:rPr lang="en-US" dirty="0" smtClean="0"/>
              <a:t> </a:t>
            </a:r>
            <a:r>
              <a:rPr lang="en-US" b="1" dirty="0" smtClean="0"/>
              <a:t>larger </a:t>
            </a:r>
            <a:r>
              <a:rPr lang="en-US" dirty="0" smtClean="0"/>
              <a:t>when sent through a transducer factor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Repeatedly sending messages through a transducer can cause them to </a:t>
            </a:r>
            <a:r>
              <a:rPr lang="en-US" b="1" dirty="0" smtClean="0"/>
              <a:t>grow to unbounded size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49D3D-24CD-43A1-B675-AF7705A8EF6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3475" y="2816225"/>
            <a:ext cx="495300" cy="501650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475" y="1581150"/>
            <a:ext cx="495300" cy="50323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stCxn id="12" idx="2"/>
            <a:endCxn id="6" idx="7"/>
          </p:cNvCxnSpPr>
          <p:nvPr/>
        </p:nvCxnSpPr>
        <p:spPr>
          <a:xfrm flipH="1">
            <a:off x="1557338" y="2554288"/>
            <a:ext cx="193675" cy="3349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8775" y="2311400"/>
            <a:ext cx="244475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AutoShape 180"/>
          <p:cNvSpPr>
            <a:spLocks noChangeArrowheads="1"/>
          </p:cNvSpPr>
          <p:nvPr/>
        </p:nvSpPr>
        <p:spPr bwMode="auto">
          <a:xfrm>
            <a:off x="1828800" y="2990850"/>
            <a:ext cx="2406650" cy="654050"/>
          </a:xfrm>
          <a:prstGeom prst="cloudCallout">
            <a:avLst>
              <a:gd name="adj1" fmla="val -59535"/>
              <a:gd name="adj2" fmla="val -3011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249488" y="3251200"/>
            <a:ext cx="220662" cy="219075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42" name="Straight Arrow Connector 41"/>
          <p:cNvCxnSpPr>
            <a:stCxn id="41" idx="6"/>
            <a:endCxn id="45" idx="2"/>
          </p:cNvCxnSpPr>
          <p:nvPr/>
        </p:nvCxnSpPr>
        <p:spPr>
          <a:xfrm flipV="1">
            <a:off x="2470150" y="33575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1" name="TextBox 42"/>
          <p:cNvSpPr txBox="1">
            <a:spLocks noChangeArrowheads="1"/>
          </p:cNvSpPr>
          <p:nvPr/>
        </p:nvSpPr>
        <p:spPr bwMode="auto">
          <a:xfrm>
            <a:off x="2457450" y="30702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6332" name="Group 43"/>
          <p:cNvGrpSpPr>
            <a:grpSpLocks/>
          </p:cNvGrpSpPr>
          <p:nvPr/>
        </p:nvGrpSpPr>
        <p:grpSpPr bwMode="auto">
          <a:xfrm>
            <a:off x="2816225" y="3248025"/>
            <a:ext cx="225425" cy="219075"/>
            <a:chOff x="2829108" y="3040558"/>
            <a:chExt cx="224572" cy="219456"/>
          </a:xfrm>
        </p:grpSpPr>
        <p:sp>
          <p:nvSpPr>
            <p:cNvPr id="45" name="Oval 4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48" name="Straight Arrow Connector 47"/>
          <p:cNvCxnSpPr>
            <a:stCxn id="47" idx="6"/>
            <a:endCxn id="51" idx="2"/>
          </p:cNvCxnSpPr>
          <p:nvPr/>
        </p:nvCxnSpPr>
        <p:spPr>
          <a:xfrm flipV="1">
            <a:off x="2598738" y="2438400"/>
            <a:ext cx="346075" cy="31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8738" y="2171700"/>
            <a:ext cx="311150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56335" name="Group 49"/>
          <p:cNvGrpSpPr>
            <a:grpSpLocks/>
          </p:cNvGrpSpPr>
          <p:nvPr/>
        </p:nvGrpSpPr>
        <p:grpSpPr bwMode="auto">
          <a:xfrm>
            <a:off x="2944813" y="2328863"/>
            <a:ext cx="223837" cy="219075"/>
            <a:chOff x="2829108" y="3040558"/>
            <a:chExt cx="224572" cy="219456"/>
          </a:xfrm>
        </p:grpSpPr>
        <p:sp>
          <p:nvSpPr>
            <p:cNvPr id="51" name="Oval 5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6336" name="TextBox 52"/>
          <p:cNvSpPr txBox="1">
            <a:spLocks noChangeArrowheads="1"/>
          </p:cNvSpPr>
          <p:nvPr/>
        </p:nvSpPr>
        <p:spPr bwMode="auto">
          <a:xfrm>
            <a:off x="2586038" y="24161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54" name="Straight Arrow Connector 53"/>
          <p:cNvCxnSpPr>
            <a:stCxn id="47" idx="0"/>
            <a:endCxn id="47" idx="2"/>
          </p:cNvCxnSpPr>
          <p:nvPr/>
        </p:nvCxnSpPr>
        <p:spPr>
          <a:xfrm rot="16200000" flipH="1" flipV="1">
            <a:off x="2378869" y="2331244"/>
            <a:ext cx="109537" cy="111125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3125" y="1800225"/>
            <a:ext cx="35083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6339" name="TextBox 57"/>
          <p:cNvSpPr txBox="1">
            <a:spLocks noChangeArrowheads="1"/>
          </p:cNvSpPr>
          <p:nvPr/>
        </p:nvSpPr>
        <p:spPr bwMode="auto">
          <a:xfrm>
            <a:off x="2143125" y="207803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6340" name="Group 59"/>
          <p:cNvGrpSpPr>
            <a:grpSpLocks/>
          </p:cNvGrpSpPr>
          <p:nvPr/>
        </p:nvGrpSpPr>
        <p:grpSpPr bwMode="auto">
          <a:xfrm>
            <a:off x="2378075" y="2332038"/>
            <a:ext cx="220663" cy="219075"/>
            <a:chOff x="1996251" y="2401023"/>
            <a:chExt cx="220766" cy="219456"/>
          </a:xfrm>
        </p:grpSpPr>
        <p:sp>
          <p:nvSpPr>
            <p:cNvPr id="47" name="Oval 46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64" name="Straight Arrow Connector 63"/>
          <p:cNvCxnSpPr>
            <a:endCxn id="67" idx="2"/>
          </p:cNvCxnSpPr>
          <p:nvPr/>
        </p:nvCxnSpPr>
        <p:spPr>
          <a:xfrm flipV="1">
            <a:off x="3033713" y="335121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42" name="TextBox 64"/>
          <p:cNvSpPr txBox="1">
            <a:spLocks noChangeArrowheads="1"/>
          </p:cNvSpPr>
          <p:nvPr/>
        </p:nvSpPr>
        <p:spPr bwMode="auto">
          <a:xfrm>
            <a:off x="3019425" y="30638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6343" name="Group 65"/>
          <p:cNvGrpSpPr>
            <a:grpSpLocks/>
          </p:cNvGrpSpPr>
          <p:nvPr/>
        </p:nvGrpSpPr>
        <p:grpSpPr bwMode="auto">
          <a:xfrm>
            <a:off x="3379788" y="3241675"/>
            <a:ext cx="223837" cy="219075"/>
            <a:chOff x="2829108" y="3040558"/>
            <a:chExt cx="224572" cy="219456"/>
          </a:xfrm>
        </p:grpSpPr>
        <p:sp>
          <p:nvSpPr>
            <p:cNvPr id="67" name="Oval 6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6446838"/>
            <a:ext cx="2438400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(Dreyer &amp; Eisner, 2009)</a:t>
            </a:r>
          </a:p>
        </p:txBody>
      </p:sp>
      <p:cxnSp>
        <p:nvCxnSpPr>
          <p:cNvPr id="56" name="Straight Connector 55"/>
          <p:cNvCxnSpPr>
            <a:stCxn id="12" idx="0"/>
            <a:endCxn id="10" idx="5"/>
          </p:cNvCxnSpPr>
          <p:nvPr/>
        </p:nvCxnSpPr>
        <p:spPr>
          <a:xfrm flipH="1" flipV="1">
            <a:off x="1557338" y="2011363"/>
            <a:ext cx="193675" cy="3000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3" idx="2"/>
            <a:endCxn id="6" idx="1"/>
          </p:cNvCxnSpPr>
          <p:nvPr/>
        </p:nvCxnSpPr>
        <p:spPr>
          <a:xfrm>
            <a:off x="998538" y="2557463"/>
            <a:ext cx="207962" cy="33178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76300" y="2314575"/>
            <a:ext cx="242888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9" name="Straight Connector 68"/>
          <p:cNvCxnSpPr>
            <a:stCxn id="63" idx="0"/>
            <a:endCxn id="10" idx="3"/>
          </p:cNvCxnSpPr>
          <p:nvPr/>
        </p:nvCxnSpPr>
        <p:spPr>
          <a:xfrm flipV="1">
            <a:off x="998538" y="2011363"/>
            <a:ext cx="207962" cy="30321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53"/>
          <p:cNvCxnSpPr>
            <a:stCxn id="85" idx="0"/>
            <a:endCxn id="85" idx="2"/>
          </p:cNvCxnSpPr>
          <p:nvPr/>
        </p:nvCxnSpPr>
        <p:spPr>
          <a:xfrm rot="16200000" flipH="1" flipV="1">
            <a:off x="367506" y="2337594"/>
            <a:ext cx="111125" cy="109538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31763" y="1804988"/>
            <a:ext cx="350837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6351" name="TextBox 82"/>
          <p:cNvSpPr txBox="1">
            <a:spLocks noChangeArrowheads="1"/>
          </p:cNvSpPr>
          <p:nvPr/>
        </p:nvSpPr>
        <p:spPr bwMode="auto">
          <a:xfrm>
            <a:off x="131763" y="20843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6352" name="Group 83"/>
          <p:cNvGrpSpPr>
            <a:grpSpLocks/>
          </p:cNvGrpSpPr>
          <p:nvPr/>
        </p:nvGrpSpPr>
        <p:grpSpPr bwMode="auto">
          <a:xfrm>
            <a:off x="368300" y="2336800"/>
            <a:ext cx="220663" cy="220663"/>
            <a:chOff x="1996251" y="2401023"/>
            <a:chExt cx="220766" cy="219456"/>
          </a:xfrm>
        </p:grpSpPr>
        <p:sp>
          <p:nvSpPr>
            <p:cNvPr id="85" name="Oval 84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6" name="Oval 85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8" name="Freeform 87"/>
          <p:cNvSpPr/>
          <p:nvPr/>
        </p:nvSpPr>
        <p:spPr>
          <a:xfrm rot="11206186">
            <a:off x="735013" y="1893888"/>
            <a:ext cx="285750" cy="984250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61" name="AutoShape 180"/>
          <p:cNvSpPr>
            <a:spLocks noChangeArrowheads="1"/>
          </p:cNvSpPr>
          <p:nvPr/>
        </p:nvSpPr>
        <p:spPr bwMode="auto">
          <a:xfrm>
            <a:off x="1851025" y="1103313"/>
            <a:ext cx="2255838" cy="654050"/>
          </a:xfrm>
          <a:prstGeom prst="cloudCallout">
            <a:avLst>
              <a:gd name="adj1" fmla="val -56028"/>
              <a:gd name="adj2" fmla="val 47039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49488" y="1362075"/>
            <a:ext cx="220662" cy="219075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1" name="Straight Arrow Connector 70"/>
          <p:cNvCxnSpPr>
            <a:stCxn id="70" idx="6"/>
            <a:endCxn id="74" idx="2"/>
          </p:cNvCxnSpPr>
          <p:nvPr/>
        </p:nvCxnSpPr>
        <p:spPr>
          <a:xfrm flipV="1">
            <a:off x="2470150" y="14684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57450" y="11811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2816225" y="1358900"/>
            <a:ext cx="225425" cy="220663"/>
            <a:chOff x="2829108" y="3040558"/>
            <a:chExt cx="224572" cy="219456"/>
          </a:xfrm>
        </p:grpSpPr>
        <p:sp>
          <p:nvSpPr>
            <p:cNvPr id="74" name="Oval 7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5" name="Oval 74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76" name="Straight Arrow Connector 75"/>
          <p:cNvCxnSpPr>
            <a:endCxn id="79" idx="2"/>
          </p:cNvCxnSpPr>
          <p:nvPr/>
        </p:nvCxnSpPr>
        <p:spPr>
          <a:xfrm flipV="1">
            <a:off x="3033713" y="1458913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019425" y="117157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3379788" y="1349375"/>
            <a:ext cx="223837" cy="219075"/>
            <a:chOff x="2829108" y="3040558"/>
            <a:chExt cx="224572" cy="219456"/>
          </a:xfrm>
        </p:grpSpPr>
        <p:sp>
          <p:nvSpPr>
            <p:cNvPr id="79" name="Oval 7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0" name="Oval 79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0" grpId="0" animBg="1"/>
      <p:bldP spid="72" grpId="0"/>
      <p:bldP spid="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String-valued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3848100"/>
            <a:ext cx="8061325" cy="2408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Messages can </a:t>
            </a:r>
            <a:r>
              <a:rPr lang="en-US" b="1" dirty="0" smtClean="0"/>
              <a:t>grow</a:t>
            </a:r>
            <a:r>
              <a:rPr lang="en-US" dirty="0" smtClean="0"/>
              <a:t> </a:t>
            </a:r>
            <a:r>
              <a:rPr lang="en-US" b="1" dirty="0" smtClean="0"/>
              <a:t>larger </a:t>
            </a:r>
            <a:r>
              <a:rPr lang="en-US" dirty="0" smtClean="0"/>
              <a:t>when sent through a transducer factor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Repeatedly sending messages through a transducer can cause them to </a:t>
            </a:r>
            <a:r>
              <a:rPr lang="en-US" b="1" dirty="0" smtClean="0"/>
              <a:t>grow to unbounded size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E11BA-E93C-4BCE-A666-694A8BE3C7E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3475" y="2816225"/>
            <a:ext cx="495300" cy="501650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475" y="1581150"/>
            <a:ext cx="495300" cy="50323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stCxn id="12" idx="2"/>
            <a:endCxn id="6" idx="7"/>
          </p:cNvCxnSpPr>
          <p:nvPr/>
        </p:nvCxnSpPr>
        <p:spPr>
          <a:xfrm flipH="1">
            <a:off x="1557338" y="2554288"/>
            <a:ext cx="193675" cy="3349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8775" y="2311400"/>
            <a:ext cx="244475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Arrow Connector 47"/>
          <p:cNvCxnSpPr>
            <a:stCxn id="47" idx="6"/>
            <a:endCxn id="51" idx="2"/>
          </p:cNvCxnSpPr>
          <p:nvPr/>
        </p:nvCxnSpPr>
        <p:spPr>
          <a:xfrm flipV="1">
            <a:off x="2598738" y="2438400"/>
            <a:ext cx="346075" cy="31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8738" y="2171700"/>
            <a:ext cx="311150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57354" name="Group 49"/>
          <p:cNvGrpSpPr>
            <a:grpSpLocks/>
          </p:cNvGrpSpPr>
          <p:nvPr/>
        </p:nvGrpSpPr>
        <p:grpSpPr bwMode="auto">
          <a:xfrm>
            <a:off x="2944813" y="2328863"/>
            <a:ext cx="223837" cy="219075"/>
            <a:chOff x="2829108" y="3040558"/>
            <a:chExt cx="224572" cy="219456"/>
          </a:xfrm>
        </p:grpSpPr>
        <p:sp>
          <p:nvSpPr>
            <p:cNvPr id="51" name="Oval 5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7355" name="TextBox 52"/>
          <p:cNvSpPr txBox="1">
            <a:spLocks noChangeArrowheads="1"/>
          </p:cNvSpPr>
          <p:nvPr/>
        </p:nvSpPr>
        <p:spPr bwMode="auto">
          <a:xfrm>
            <a:off x="2586038" y="24161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54" name="Straight Arrow Connector 53"/>
          <p:cNvCxnSpPr>
            <a:stCxn id="47" idx="0"/>
            <a:endCxn id="47" idx="2"/>
          </p:cNvCxnSpPr>
          <p:nvPr/>
        </p:nvCxnSpPr>
        <p:spPr>
          <a:xfrm rot="16200000" flipH="1" flipV="1">
            <a:off x="2378869" y="2331244"/>
            <a:ext cx="109537" cy="111125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3125" y="1800225"/>
            <a:ext cx="35083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7358" name="TextBox 57"/>
          <p:cNvSpPr txBox="1">
            <a:spLocks noChangeArrowheads="1"/>
          </p:cNvSpPr>
          <p:nvPr/>
        </p:nvSpPr>
        <p:spPr bwMode="auto">
          <a:xfrm>
            <a:off x="2143125" y="207803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7359" name="Group 59"/>
          <p:cNvGrpSpPr>
            <a:grpSpLocks/>
          </p:cNvGrpSpPr>
          <p:nvPr/>
        </p:nvGrpSpPr>
        <p:grpSpPr bwMode="auto">
          <a:xfrm>
            <a:off x="2378075" y="2332038"/>
            <a:ext cx="220663" cy="219075"/>
            <a:chOff x="1996251" y="2401023"/>
            <a:chExt cx="220766" cy="219456"/>
          </a:xfrm>
        </p:grpSpPr>
        <p:sp>
          <p:nvSpPr>
            <p:cNvPr id="47" name="Oval 46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6446838"/>
            <a:ext cx="2438400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(Dreyer &amp; Eisner, 2009)</a:t>
            </a:r>
          </a:p>
        </p:txBody>
      </p:sp>
      <p:cxnSp>
        <p:nvCxnSpPr>
          <p:cNvPr id="56" name="Straight Connector 55"/>
          <p:cNvCxnSpPr>
            <a:stCxn id="12" idx="0"/>
            <a:endCxn id="10" idx="5"/>
          </p:cNvCxnSpPr>
          <p:nvPr/>
        </p:nvCxnSpPr>
        <p:spPr>
          <a:xfrm flipH="1" flipV="1">
            <a:off x="1557338" y="2011363"/>
            <a:ext cx="193675" cy="3000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3" idx="2"/>
            <a:endCxn id="6" idx="1"/>
          </p:cNvCxnSpPr>
          <p:nvPr/>
        </p:nvCxnSpPr>
        <p:spPr>
          <a:xfrm>
            <a:off x="998538" y="2557463"/>
            <a:ext cx="207962" cy="33178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76300" y="2314575"/>
            <a:ext cx="242888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9" name="Straight Connector 68"/>
          <p:cNvCxnSpPr>
            <a:stCxn id="63" idx="0"/>
            <a:endCxn id="10" idx="3"/>
          </p:cNvCxnSpPr>
          <p:nvPr/>
        </p:nvCxnSpPr>
        <p:spPr>
          <a:xfrm flipV="1">
            <a:off x="998538" y="2011363"/>
            <a:ext cx="207962" cy="30321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53"/>
          <p:cNvCxnSpPr>
            <a:stCxn id="85" idx="0"/>
            <a:endCxn id="85" idx="2"/>
          </p:cNvCxnSpPr>
          <p:nvPr/>
        </p:nvCxnSpPr>
        <p:spPr>
          <a:xfrm rot="16200000" flipH="1" flipV="1">
            <a:off x="367506" y="2337594"/>
            <a:ext cx="111125" cy="109538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31763" y="1804988"/>
            <a:ext cx="350837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7367" name="TextBox 82"/>
          <p:cNvSpPr txBox="1">
            <a:spLocks noChangeArrowheads="1"/>
          </p:cNvSpPr>
          <p:nvPr/>
        </p:nvSpPr>
        <p:spPr bwMode="auto">
          <a:xfrm>
            <a:off x="131763" y="20843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7368" name="Group 83"/>
          <p:cNvGrpSpPr>
            <a:grpSpLocks/>
          </p:cNvGrpSpPr>
          <p:nvPr/>
        </p:nvGrpSpPr>
        <p:grpSpPr bwMode="auto">
          <a:xfrm>
            <a:off x="368300" y="2336800"/>
            <a:ext cx="220663" cy="220663"/>
            <a:chOff x="1996251" y="2401023"/>
            <a:chExt cx="220766" cy="219456"/>
          </a:xfrm>
        </p:grpSpPr>
        <p:sp>
          <p:nvSpPr>
            <p:cNvPr id="85" name="Oval 84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6" name="Oval 85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1" name="AutoShape 180"/>
          <p:cNvSpPr>
            <a:spLocks noChangeArrowheads="1"/>
          </p:cNvSpPr>
          <p:nvPr/>
        </p:nvSpPr>
        <p:spPr bwMode="auto">
          <a:xfrm>
            <a:off x="1851025" y="1103313"/>
            <a:ext cx="2255838" cy="654050"/>
          </a:xfrm>
          <a:prstGeom prst="cloudCallout">
            <a:avLst>
              <a:gd name="adj1" fmla="val -56028"/>
              <a:gd name="adj2" fmla="val 47039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49488" y="1362075"/>
            <a:ext cx="220662" cy="219075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1" name="Straight Arrow Connector 70"/>
          <p:cNvCxnSpPr>
            <a:stCxn id="70" idx="6"/>
            <a:endCxn id="74" idx="2"/>
          </p:cNvCxnSpPr>
          <p:nvPr/>
        </p:nvCxnSpPr>
        <p:spPr>
          <a:xfrm flipV="1">
            <a:off x="2470150" y="14684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57450" y="11811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7373" name="Group 72"/>
          <p:cNvGrpSpPr>
            <a:grpSpLocks/>
          </p:cNvGrpSpPr>
          <p:nvPr/>
        </p:nvGrpSpPr>
        <p:grpSpPr bwMode="auto">
          <a:xfrm>
            <a:off x="2816225" y="1358900"/>
            <a:ext cx="225425" cy="220663"/>
            <a:chOff x="2829108" y="3040558"/>
            <a:chExt cx="224572" cy="219456"/>
          </a:xfrm>
        </p:grpSpPr>
        <p:sp>
          <p:nvSpPr>
            <p:cNvPr id="74" name="Oval 7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5" name="Oval 74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76" name="Straight Arrow Connector 75"/>
          <p:cNvCxnSpPr>
            <a:endCxn id="79" idx="2"/>
          </p:cNvCxnSpPr>
          <p:nvPr/>
        </p:nvCxnSpPr>
        <p:spPr>
          <a:xfrm flipV="1">
            <a:off x="3033713" y="1458913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019425" y="117157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7376" name="Group 77"/>
          <p:cNvGrpSpPr>
            <a:grpSpLocks/>
          </p:cNvGrpSpPr>
          <p:nvPr/>
        </p:nvGrpSpPr>
        <p:grpSpPr bwMode="auto">
          <a:xfrm>
            <a:off x="3379788" y="1349375"/>
            <a:ext cx="223837" cy="219075"/>
            <a:chOff x="2829108" y="3040558"/>
            <a:chExt cx="224572" cy="219456"/>
          </a:xfrm>
        </p:grpSpPr>
        <p:sp>
          <p:nvSpPr>
            <p:cNvPr id="79" name="Oval 7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0" name="Oval 79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7" name="Freeform 86"/>
          <p:cNvSpPr/>
          <p:nvPr/>
        </p:nvSpPr>
        <p:spPr>
          <a:xfrm>
            <a:off x="1739900" y="1995488"/>
            <a:ext cx="285750" cy="982662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9" name="AutoShape 180"/>
          <p:cNvSpPr>
            <a:spLocks noChangeArrowheads="1"/>
          </p:cNvSpPr>
          <p:nvPr/>
        </p:nvSpPr>
        <p:spPr bwMode="auto">
          <a:xfrm>
            <a:off x="1771650" y="2990850"/>
            <a:ext cx="2987675" cy="654050"/>
          </a:xfrm>
          <a:prstGeom prst="cloudCallout">
            <a:avLst>
              <a:gd name="adj1" fmla="val -53245"/>
              <a:gd name="adj2" fmla="val -3361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249488" y="3251200"/>
            <a:ext cx="220662" cy="219075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91" name="Straight Arrow Connector 90"/>
          <p:cNvCxnSpPr>
            <a:stCxn id="90" idx="6"/>
            <a:endCxn id="94" idx="2"/>
          </p:cNvCxnSpPr>
          <p:nvPr/>
        </p:nvCxnSpPr>
        <p:spPr>
          <a:xfrm flipV="1">
            <a:off x="2470150" y="33575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457450" y="30702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2816225" y="3248025"/>
            <a:ext cx="225425" cy="219075"/>
            <a:chOff x="2829108" y="3040558"/>
            <a:chExt cx="224572" cy="219456"/>
          </a:xfrm>
        </p:grpSpPr>
        <p:sp>
          <p:nvSpPr>
            <p:cNvPr id="94" name="Oval 9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96" name="Straight Arrow Connector 95"/>
          <p:cNvCxnSpPr>
            <a:endCxn id="99" idx="2"/>
          </p:cNvCxnSpPr>
          <p:nvPr/>
        </p:nvCxnSpPr>
        <p:spPr>
          <a:xfrm flipV="1">
            <a:off x="3033713" y="335121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019425" y="30638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3379788" y="3241675"/>
            <a:ext cx="223837" cy="219075"/>
            <a:chOff x="2829108" y="3040558"/>
            <a:chExt cx="224572" cy="219456"/>
          </a:xfrm>
        </p:grpSpPr>
        <p:sp>
          <p:nvSpPr>
            <p:cNvPr id="99" name="Oval 9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01" name="Straight Arrow Connector 100"/>
          <p:cNvCxnSpPr>
            <a:endCxn id="104" idx="2"/>
          </p:cNvCxnSpPr>
          <p:nvPr/>
        </p:nvCxnSpPr>
        <p:spPr>
          <a:xfrm flipV="1">
            <a:off x="3619500" y="33321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605213" y="30448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3965575" y="3222625"/>
            <a:ext cx="223838" cy="220663"/>
            <a:chOff x="2829108" y="3040558"/>
            <a:chExt cx="224572" cy="219456"/>
          </a:xfrm>
        </p:grpSpPr>
        <p:sp>
          <p:nvSpPr>
            <p:cNvPr id="104" name="Oval 10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892816" y="3097395"/>
              <a:ext cx="92377" cy="9157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2" grpId="0"/>
      <p:bldP spid="97" grpId="0"/>
      <p:bldP spid="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String-valued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3848100"/>
            <a:ext cx="8061325" cy="2408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Messages can </a:t>
            </a:r>
            <a:r>
              <a:rPr lang="en-US" b="1" dirty="0" smtClean="0"/>
              <a:t>grow</a:t>
            </a:r>
            <a:r>
              <a:rPr lang="en-US" dirty="0" smtClean="0"/>
              <a:t> </a:t>
            </a:r>
            <a:r>
              <a:rPr lang="en-US" b="1" dirty="0" smtClean="0"/>
              <a:t>larger </a:t>
            </a:r>
            <a:r>
              <a:rPr lang="en-US" dirty="0" smtClean="0"/>
              <a:t>when sent through a transducer factor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Repeatedly sending messages through a transducer can cause them to </a:t>
            </a:r>
            <a:r>
              <a:rPr lang="en-US" b="1" dirty="0" smtClean="0"/>
              <a:t>grow to unbounded size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A9F78-D2FC-4329-9AAD-1A2A930F5AA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3475" y="2816225"/>
            <a:ext cx="495300" cy="501650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475" y="1581150"/>
            <a:ext cx="495300" cy="50323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stCxn id="12" idx="2"/>
            <a:endCxn id="6" idx="7"/>
          </p:cNvCxnSpPr>
          <p:nvPr/>
        </p:nvCxnSpPr>
        <p:spPr>
          <a:xfrm flipH="1">
            <a:off x="1557338" y="2554288"/>
            <a:ext cx="193675" cy="3349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8775" y="2311400"/>
            <a:ext cx="244475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Arrow Connector 47"/>
          <p:cNvCxnSpPr>
            <a:stCxn id="47" idx="6"/>
            <a:endCxn id="51" idx="2"/>
          </p:cNvCxnSpPr>
          <p:nvPr/>
        </p:nvCxnSpPr>
        <p:spPr>
          <a:xfrm flipV="1">
            <a:off x="2598738" y="2438400"/>
            <a:ext cx="346075" cy="31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8738" y="2171700"/>
            <a:ext cx="311150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58378" name="Group 49"/>
          <p:cNvGrpSpPr>
            <a:grpSpLocks/>
          </p:cNvGrpSpPr>
          <p:nvPr/>
        </p:nvGrpSpPr>
        <p:grpSpPr bwMode="auto">
          <a:xfrm>
            <a:off x="2944813" y="2328863"/>
            <a:ext cx="223837" cy="219075"/>
            <a:chOff x="2829108" y="3040558"/>
            <a:chExt cx="224572" cy="219456"/>
          </a:xfrm>
        </p:grpSpPr>
        <p:sp>
          <p:nvSpPr>
            <p:cNvPr id="51" name="Oval 5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8379" name="TextBox 52"/>
          <p:cNvSpPr txBox="1">
            <a:spLocks noChangeArrowheads="1"/>
          </p:cNvSpPr>
          <p:nvPr/>
        </p:nvSpPr>
        <p:spPr bwMode="auto">
          <a:xfrm>
            <a:off x="2586038" y="24161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54" name="Straight Arrow Connector 53"/>
          <p:cNvCxnSpPr>
            <a:stCxn id="47" idx="0"/>
            <a:endCxn id="47" idx="2"/>
          </p:cNvCxnSpPr>
          <p:nvPr/>
        </p:nvCxnSpPr>
        <p:spPr>
          <a:xfrm rot="16200000" flipH="1" flipV="1">
            <a:off x="2378869" y="2331244"/>
            <a:ext cx="109537" cy="111125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3125" y="1800225"/>
            <a:ext cx="35083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8382" name="TextBox 57"/>
          <p:cNvSpPr txBox="1">
            <a:spLocks noChangeArrowheads="1"/>
          </p:cNvSpPr>
          <p:nvPr/>
        </p:nvSpPr>
        <p:spPr bwMode="auto">
          <a:xfrm>
            <a:off x="2143125" y="207803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8383" name="Group 59"/>
          <p:cNvGrpSpPr>
            <a:grpSpLocks/>
          </p:cNvGrpSpPr>
          <p:nvPr/>
        </p:nvGrpSpPr>
        <p:grpSpPr bwMode="auto">
          <a:xfrm>
            <a:off x="2378075" y="2332038"/>
            <a:ext cx="220663" cy="219075"/>
            <a:chOff x="1996251" y="2401023"/>
            <a:chExt cx="220766" cy="219456"/>
          </a:xfrm>
        </p:grpSpPr>
        <p:sp>
          <p:nvSpPr>
            <p:cNvPr id="47" name="Oval 46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6446838"/>
            <a:ext cx="2438400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(Dreyer &amp; Eisner, 2009)</a:t>
            </a:r>
          </a:p>
        </p:txBody>
      </p:sp>
      <p:cxnSp>
        <p:nvCxnSpPr>
          <p:cNvPr id="56" name="Straight Connector 55"/>
          <p:cNvCxnSpPr>
            <a:stCxn id="12" idx="0"/>
            <a:endCxn id="10" idx="5"/>
          </p:cNvCxnSpPr>
          <p:nvPr/>
        </p:nvCxnSpPr>
        <p:spPr>
          <a:xfrm flipH="1" flipV="1">
            <a:off x="1557338" y="2011363"/>
            <a:ext cx="193675" cy="3000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3" idx="2"/>
            <a:endCxn id="6" idx="1"/>
          </p:cNvCxnSpPr>
          <p:nvPr/>
        </p:nvCxnSpPr>
        <p:spPr>
          <a:xfrm>
            <a:off x="998538" y="2557463"/>
            <a:ext cx="207962" cy="33178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76300" y="2314575"/>
            <a:ext cx="242888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9" name="Straight Connector 68"/>
          <p:cNvCxnSpPr>
            <a:stCxn id="63" idx="0"/>
            <a:endCxn id="10" idx="3"/>
          </p:cNvCxnSpPr>
          <p:nvPr/>
        </p:nvCxnSpPr>
        <p:spPr>
          <a:xfrm flipV="1">
            <a:off x="998538" y="2011363"/>
            <a:ext cx="207962" cy="30321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53"/>
          <p:cNvCxnSpPr>
            <a:stCxn id="85" idx="0"/>
            <a:endCxn id="85" idx="2"/>
          </p:cNvCxnSpPr>
          <p:nvPr/>
        </p:nvCxnSpPr>
        <p:spPr>
          <a:xfrm rot="16200000" flipH="1" flipV="1">
            <a:off x="367506" y="2337594"/>
            <a:ext cx="111125" cy="109538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31763" y="1804988"/>
            <a:ext cx="350837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8391" name="TextBox 82"/>
          <p:cNvSpPr txBox="1">
            <a:spLocks noChangeArrowheads="1"/>
          </p:cNvSpPr>
          <p:nvPr/>
        </p:nvSpPr>
        <p:spPr bwMode="auto">
          <a:xfrm>
            <a:off x="131763" y="20843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8392" name="Group 83"/>
          <p:cNvGrpSpPr>
            <a:grpSpLocks/>
          </p:cNvGrpSpPr>
          <p:nvPr/>
        </p:nvGrpSpPr>
        <p:grpSpPr bwMode="auto">
          <a:xfrm>
            <a:off x="368300" y="2336800"/>
            <a:ext cx="220663" cy="220663"/>
            <a:chOff x="1996251" y="2401023"/>
            <a:chExt cx="220766" cy="219456"/>
          </a:xfrm>
        </p:grpSpPr>
        <p:sp>
          <p:nvSpPr>
            <p:cNvPr id="85" name="Oval 84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6" name="Oval 85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1" name="AutoShape 180"/>
          <p:cNvSpPr>
            <a:spLocks noChangeArrowheads="1"/>
          </p:cNvSpPr>
          <p:nvPr/>
        </p:nvSpPr>
        <p:spPr bwMode="auto">
          <a:xfrm>
            <a:off x="1851025" y="1103313"/>
            <a:ext cx="2908300" cy="654050"/>
          </a:xfrm>
          <a:prstGeom prst="cloudCallout">
            <a:avLst>
              <a:gd name="adj1" fmla="val -56028"/>
              <a:gd name="adj2" fmla="val 47039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9" name="AutoShape 180"/>
          <p:cNvSpPr>
            <a:spLocks noChangeArrowheads="1"/>
          </p:cNvSpPr>
          <p:nvPr/>
        </p:nvSpPr>
        <p:spPr bwMode="auto">
          <a:xfrm>
            <a:off x="1771650" y="2990850"/>
            <a:ext cx="2987675" cy="654050"/>
          </a:xfrm>
          <a:prstGeom prst="cloudCallout">
            <a:avLst>
              <a:gd name="adj1" fmla="val -53245"/>
              <a:gd name="adj2" fmla="val -3361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249488" y="3251200"/>
            <a:ext cx="220662" cy="219075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91" name="Straight Arrow Connector 90"/>
          <p:cNvCxnSpPr>
            <a:stCxn id="90" idx="6"/>
            <a:endCxn id="94" idx="2"/>
          </p:cNvCxnSpPr>
          <p:nvPr/>
        </p:nvCxnSpPr>
        <p:spPr>
          <a:xfrm flipV="1">
            <a:off x="2470150" y="33575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97" name="TextBox 91"/>
          <p:cNvSpPr txBox="1">
            <a:spLocks noChangeArrowheads="1"/>
          </p:cNvSpPr>
          <p:nvPr/>
        </p:nvSpPr>
        <p:spPr bwMode="auto">
          <a:xfrm>
            <a:off x="2457450" y="30702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8398" name="Group 92"/>
          <p:cNvGrpSpPr>
            <a:grpSpLocks/>
          </p:cNvGrpSpPr>
          <p:nvPr/>
        </p:nvGrpSpPr>
        <p:grpSpPr bwMode="auto">
          <a:xfrm>
            <a:off x="2816225" y="3248025"/>
            <a:ext cx="225425" cy="219075"/>
            <a:chOff x="2829108" y="3040558"/>
            <a:chExt cx="224572" cy="219456"/>
          </a:xfrm>
        </p:grpSpPr>
        <p:sp>
          <p:nvSpPr>
            <p:cNvPr id="94" name="Oval 9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96" name="Straight Arrow Connector 95"/>
          <p:cNvCxnSpPr>
            <a:endCxn id="99" idx="2"/>
          </p:cNvCxnSpPr>
          <p:nvPr/>
        </p:nvCxnSpPr>
        <p:spPr>
          <a:xfrm flipV="1">
            <a:off x="3033713" y="335121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400" name="TextBox 96"/>
          <p:cNvSpPr txBox="1">
            <a:spLocks noChangeArrowheads="1"/>
          </p:cNvSpPr>
          <p:nvPr/>
        </p:nvSpPr>
        <p:spPr bwMode="auto">
          <a:xfrm>
            <a:off x="3019425" y="30638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8401" name="Group 97"/>
          <p:cNvGrpSpPr>
            <a:grpSpLocks/>
          </p:cNvGrpSpPr>
          <p:nvPr/>
        </p:nvGrpSpPr>
        <p:grpSpPr bwMode="auto">
          <a:xfrm>
            <a:off x="3379788" y="3241675"/>
            <a:ext cx="223837" cy="219075"/>
            <a:chOff x="2829108" y="3040558"/>
            <a:chExt cx="224572" cy="219456"/>
          </a:xfrm>
        </p:grpSpPr>
        <p:sp>
          <p:nvSpPr>
            <p:cNvPr id="99" name="Oval 9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01" name="Straight Arrow Connector 100"/>
          <p:cNvCxnSpPr>
            <a:endCxn id="104" idx="2"/>
          </p:cNvCxnSpPr>
          <p:nvPr/>
        </p:nvCxnSpPr>
        <p:spPr>
          <a:xfrm flipV="1">
            <a:off x="3619500" y="33321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403" name="TextBox 101"/>
          <p:cNvSpPr txBox="1">
            <a:spLocks noChangeArrowheads="1"/>
          </p:cNvSpPr>
          <p:nvPr/>
        </p:nvSpPr>
        <p:spPr bwMode="auto">
          <a:xfrm>
            <a:off x="3605213" y="30448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8404" name="Group 102"/>
          <p:cNvGrpSpPr>
            <a:grpSpLocks/>
          </p:cNvGrpSpPr>
          <p:nvPr/>
        </p:nvGrpSpPr>
        <p:grpSpPr bwMode="auto">
          <a:xfrm>
            <a:off x="3965575" y="3222625"/>
            <a:ext cx="223838" cy="220663"/>
            <a:chOff x="2829108" y="3040558"/>
            <a:chExt cx="224572" cy="219456"/>
          </a:xfrm>
        </p:grpSpPr>
        <p:sp>
          <p:nvSpPr>
            <p:cNvPr id="104" name="Oval 10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892816" y="3097395"/>
              <a:ext cx="92377" cy="9157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 rot="11206186">
            <a:off x="735013" y="1893888"/>
            <a:ext cx="285750" cy="984250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249488" y="1362075"/>
            <a:ext cx="220662" cy="219075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19" name="Straight Arrow Connector 118"/>
          <p:cNvCxnSpPr>
            <a:stCxn id="118" idx="6"/>
            <a:endCxn id="122" idx="2"/>
          </p:cNvCxnSpPr>
          <p:nvPr/>
        </p:nvCxnSpPr>
        <p:spPr>
          <a:xfrm flipV="1">
            <a:off x="2470150" y="14684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457450" y="11811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816225" y="1358900"/>
            <a:ext cx="225425" cy="220663"/>
            <a:chOff x="2829108" y="3040558"/>
            <a:chExt cx="224572" cy="219456"/>
          </a:xfrm>
        </p:grpSpPr>
        <p:sp>
          <p:nvSpPr>
            <p:cNvPr id="122" name="Oval 12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3" name="Oval 122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24" name="Straight Arrow Connector 123"/>
          <p:cNvCxnSpPr>
            <a:endCxn id="127" idx="2"/>
          </p:cNvCxnSpPr>
          <p:nvPr/>
        </p:nvCxnSpPr>
        <p:spPr>
          <a:xfrm flipV="1">
            <a:off x="3033713" y="1458913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019425" y="117157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126" name="Group 125"/>
          <p:cNvGrpSpPr>
            <a:grpSpLocks/>
          </p:cNvGrpSpPr>
          <p:nvPr/>
        </p:nvGrpSpPr>
        <p:grpSpPr bwMode="auto">
          <a:xfrm>
            <a:off x="3379788" y="1349375"/>
            <a:ext cx="223837" cy="219075"/>
            <a:chOff x="2829108" y="3040558"/>
            <a:chExt cx="224572" cy="219456"/>
          </a:xfrm>
        </p:grpSpPr>
        <p:sp>
          <p:nvSpPr>
            <p:cNvPr id="127" name="Oval 12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29" name="Straight Arrow Connector 128"/>
          <p:cNvCxnSpPr>
            <a:endCxn id="132" idx="2"/>
          </p:cNvCxnSpPr>
          <p:nvPr/>
        </p:nvCxnSpPr>
        <p:spPr>
          <a:xfrm flipV="1">
            <a:off x="3582988" y="144938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568700" y="116205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3929063" y="1339850"/>
            <a:ext cx="223837" cy="219075"/>
            <a:chOff x="2829108" y="3040558"/>
            <a:chExt cx="224572" cy="219456"/>
          </a:xfrm>
        </p:grpSpPr>
        <p:sp>
          <p:nvSpPr>
            <p:cNvPr id="132" name="Oval 13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3" name="Oval 132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8" grpId="0" animBg="1"/>
      <p:bldP spid="120" grpId="0"/>
      <p:bldP spid="125" grpId="0"/>
      <p:bldP spid="1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String-valued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3848100"/>
            <a:ext cx="8061325" cy="2408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Messages can </a:t>
            </a:r>
            <a:r>
              <a:rPr lang="en-US" b="1" dirty="0" smtClean="0"/>
              <a:t>grow</a:t>
            </a:r>
            <a:r>
              <a:rPr lang="en-US" dirty="0" smtClean="0"/>
              <a:t> </a:t>
            </a:r>
            <a:r>
              <a:rPr lang="en-US" b="1" dirty="0" smtClean="0"/>
              <a:t>larger </a:t>
            </a:r>
            <a:r>
              <a:rPr lang="en-US" dirty="0" smtClean="0"/>
              <a:t>when sent through a transducer factor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Repeatedly sending messages through a transducer can cause them to </a:t>
            </a:r>
            <a:r>
              <a:rPr lang="en-US" b="1" dirty="0" smtClean="0"/>
              <a:t>grow to unbounded size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96BF5-82AF-40F8-A763-F52A913F936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3475" y="2816225"/>
            <a:ext cx="495300" cy="501650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475" y="1581150"/>
            <a:ext cx="495300" cy="50323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stCxn id="12" idx="2"/>
            <a:endCxn id="6" idx="7"/>
          </p:cNvCxnSpPr>
          <p:nvPr/>
        </p:nvCxnSpPr>
        <p:spPr>
          <a:xfrm flipH="1">
            <a:off x="1557338" y="2554288"/>
            <a:ext cx="193675" cy="3349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8775" y="2311400"/>
            <a:ext cx="244475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Arrow Connector 47"/>
          <p:cNvCxnSpPr>
            <a:stCxn id="47" idx="6"/>
            <a:endCxn id="51" idx="2"/>
          </p:cNvCxnSpPr>
          <p:nvPr/>
        </p:nvCxnSpPr>
        <p:spPr>
          <a:xfrm flipV="1">
            <a:off x="2598738" y="2438400"/>
            <a:ext cx="346075" cy="31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8738" y="2171700"/>
            <a:ext cx="311150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59402" name="Group 49"/>
          <p:cNvGrpSpPr>
            <a:grpSpLocks/>
          </p:cNvGrpSpPr>
          <p:nvPr/>
        </p:nvGrpSpPr>
        <p:grpSpPr bwMode="auto">
          <a:xfrm>
            <a:off x="2944813" y="2328863"/>
            <a:ext cx="223837" cy="219075"/>
            <a:chOff x="2829108" y="3040558"/>
            <a:chExt cx="224572" cy="219456"/>
          </a:xfrm>
        </p:grpSpPr>
        <p:sp>
          <p:nvSpPr>
            <p:cNvPr id="51" name="Oval 5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9403" name="TextBox 52"/>
          <p:cNvSpPr txBox="1">
            <a:spLocks noChangeArrowheads="1"/>
          </p:cNvSpPr>
          <p:nvPr/>
        </p:nvSpPr>
        <p:spPr bwMode="auto">
          <a:xfrm>
            <a:off x="2586038" y="24161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54" name="Straight Arrow Connector 53"/>
          <p:cNvCxnSpPr>
            <a:stCxn id="47" idx="0"/>
            <a:endCxn id="47" idx="2"/>
          </p:cNvCxnSpPr>
          <p:nvPr/>
        </p:nvCxnSpPr>
        <p:spPr>
          <a:xfrm rot="16200000" flipH="1" flipV="1">
            <a:off x="2378869" y="2331244"/>
            <a:ext cx="109537" cy="111125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3125" y="1800225"/>
            <a:ext cx="35083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9406" name="TextBox 57"/>
          <p:cNvSpPr txBox="1">
            <a:spLocks noChangeArrowheads="1"/>
          </p:cNvSpPr>
          <p:nvPr/>
        </p:nvSpPr>
        <p:spPr bwMode="auto">
          <a:xfrm>
            <a:off x="2143125" y="207803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9407" name="Group 59"/>
          <p:cNvGrpSpPr>
            <a:grpSpLocks/>
          </p:cNvGrpSpPr>
          <p:nvPr/>
        </p:nvGrpSpPr>
        <p:grpSpPr bwMode="auto">
          <a:xfrm>
            <a:off x="2378075" y="2332038"/>
            <a:ext cx="220663" cy="219075"/>
            <a:chOff x="1996251" y="2401023"/>
            <a:chExt cx="220766" cy="219456"/>
          </a:xfrm>
        </p:grpSpPr>
        <p:sp>
          <p:nvSpPr>
            <p:cNvPr id="47" name="Oval 46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6446838"/>
            <a:ext cx="2438400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(Dreyer &amp; Eisner, 2009)</a:t>
            </a:r>
          </a:p>
        </p:txBody>
      </p:sp>
      <p:cxnSp>
        <p:nvCxnSpPr>
          <p:cNvPr id="56" name="Straight Connector 55"/>
          <p:cNvCxnSpPr>
            <a:stCxn id="12" idx="0"/>
            <a:endCxn id="10" idx="5"/>
          </p:cNvCxnSpPr>
          <p:nvPr/>
        </p:nvCxnSpPr>
        <p:spPr>
          <a:xfrm flipH="1" flipV="1">
            <a:off x="1557338" y="2011363"/>
            <a:ext cx="193675" cy="3000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3" idx="2"/>
            <a:endCxn id="6" idx="1"/>
          </p:cNvCxnSpPr>
          <p:nvPr/>
        </p:nvCxnSpPr>
        <p:spPr>
          <a:xfrm>
            <a:off x="998538" y="2557463"/>
            <a:ext cx="207962" cy="33178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76300" y="2314575"/>
            <a:ext cx="242888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9" name="Straight Connector 68"/>
          <p:cNvCxnSpPr>
            <a:stCxn id="63" idx="0"/>
            <a:endCxn id="10" idx="3"/>
          </p:cNvCxnSpPr>
          <p:nvPr/>
        </p:nvCxnSpPr>
        <p:spPr>
          <a:xfrm flipV="1">
            <a:off x="998538" y="2011363"/>
            <a:ext cx="207962" cy="30321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53"/>
          <p:cNvCxnSpPr>
            <a:stCxn id="85" idx="0"/>
            <a:endCxn id="85" idx="2"/>
          </p:cNvCxnSpPr>
          <p:nvPr/>
        </p:nvCxnSpPr>
        <p:spPr>
          <a:xfrm rot="16200000" flipH="1" flipV="1">
            <a:off x="367506" y="2337594"/>
            <a:ext cx="111125" cy="109538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31763" y="1804988"/>
            <a:ext cx="350837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59415" name="TextBox 82"/>
          <p:cNvSpPr txBox="1">
            <a:spLocks noChangeArrowheads="1"/>
          </p:cNvSpPr>
          <p:nvPr/>
        </p:nvSpPr>
        <p:spPr bwMode="auto">
          <a:xfrm>
            <a:off x="131763" y="20843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9416" name="Group 83"/>
          <p:cNvGrpSpPr>
            <a:grpSpLocks/>
          </p:cNvGrpSpPr>
          <p:nvPr/>
        </p:nvGrpSpPr>
        <p:grpSpPr bwMode="auto">
          <a:xfrm>
            <a:off x="368300" y="2336800"/>
            <a:ext cx="220663" cy="220663"/>
            <a:chOff x="1996251" y="2401023"/>
            <a:chExt cx="220766" cy="219456"/>
          </a:xfrm>
        </p:grpSpPr>
        <p:sp>
          <p:nvSpPr>
            <p:cNvPr id="85" name="Oval 84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6" name="Oval 85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4" name="Freeform 63"/>
          <p:cNvSpPr/>
          <p:nvPr/>
        </p:nvSpPr>
        <p:spPr>
          <a:xfrm rot="11206186">
            <a:off x="735013" y="1893888"/>
            <a:ext cx="285750" cy="984250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67" name="AutoShape 180"/>
          <p:cNvSpPr>
            <a:spLocks noChangeArrowheads="1"/>
          </p:cNvSpPr>
          <p:nvPr/>
        </p:nvSpPr>
        <p:spPr bwMode="auto">
          <a:xfrm>
            <a:off x="1633538" y="1103313"/>
            <a:ext cx="9028112" cy="654050"/>
          </a:xfrm>
          <a:prstGeom prst="cloudCallout">
            <a:avLst>
              <a:gd name="adj1" fmla="val -52693"/>
              <a:gd name="adj2" fmla="val 5476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249488" y="1362075"/>
            <a:ext cx="220662" cy="219075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0" name="Straight Arrow Connector 69"/>
          <p:cNvCxnSpPr>
            <a:stCxn id="68" idx="6"/>
            <a:endCxn id="73" idx="2"/>
          </p:cNvCxnSpPr>
          <p:nvPr/>
        </p:nvCxnSpPr>
        <p:spPr>
          <a:xfrm flipV="1">
            <a:off x="2470150" y="14684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57450" y="11811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22" name="Group 71"/>
          <p:cNvGrpSpPr>
            <a:grpSpLocks/>
          </p:cNvGrpSpPr>
          <p:nvPr/>
        </p:nvGrpSpPr>
        <p:grpSpPr bwMode="auto">
          <a:xfrm>
            <a:off x="2816225" y="1358900"/>
            <a:ext cx="225425" cy="220663"/>
            <a:chOff x="2829108" y="3040558"/>
            <a:chExt cx="224572" cy="219456"/>
          </a:xfrm>
        </p:grpSpPr>
        <p:sp>
          <p:nvSpPr>
            <p:cNvPr id="73" name="Oval 7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4" name="Oval 73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75" name="Straight Arrow Connector 74"/>
          <p:cNvCxnSpPr>
            <a:endCxn id="78" idx="2"/>
          </p:cNvCxnSpPr>
          <p:nvPr/>
        </p:nvCxnSpPr>
        <p:spPr>
          <a:xfrm flipV="1">
            <a:off x="3033713" y="1458913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19425" y="117157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25" name="Group 76"/>
          <p:cNvGrpSpPr>
            <a:grpSpLocks/>
          </p:cNvGrpSpPr>
          <p:nvPr/>
        </p:nvGrpSpPr>
        <p:grpSpPr bwMode="auto">
          <a:xfrm>
            <a:off x="3379788" y="1349375"/>
            <a:ext cx="223837" cy="219075"/>
            <a:chOff x="2829108" y="3040558"/>
            <a:chExt cx="224572" cy="219456"/>
          </a:xfrm>
        </p:grpSpPr>
        <p:sp>
          <p:nvSpPr>
            <p:cNvPr id="78" name="Oval 7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9" name="Oval 7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80" name="Straight Arrow Connector 79"/>
          <p:cNvCxnSpPr>
            <a:endCxn id="106" idx="2"/>
          </p:cNvCxnSpPr>
          <p:nvPr/>
        </p:nvCxnSpPr>
        <p:spPr>
          <a:xfrm flipV="1">
            <a:off x="3582988" y="144938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568700" y="116205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28" name="Group 87"/>
          <p:cNvGrpSpPr>
            <a:grpSpLocks/>
          </p:cNvGrpSpPr>
          <p:nvPr/>
        </p:nvGrpSpPr>
        <p:grpSpPr bwMode="auto">
          <a:xfrm>
            <a:off x="3929063" y="1339850"/>
            <a:ext cx="223837" cy="219075"/>
            <a:chOff x="2829108" y="3040558"/>
            <a:chExt cx="224572" cy="219456"/>
          </a:xfrm>
        </p:grpSpPr>
        <p:sp>
          <p:nvSpPr>
            <p:cNvPr id="106" name="Oval 10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08" name="Straight Arrow Connector 107"/>
          <p:cNvCxnSpPr>
            <a:endCxn id="111" idx="2"/>
          </p:cNvCxnSpPr>
          <p:nvPr/>
        </p:nvCxnSpPr>
        <p:spPr>
          <a:xfrm flipV="1">
            <a:off x="4152900" y="1428750"/>
            <a:ext cx="346075" cy="158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140200" y="1139825"/>
            <a:ext cx="346075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31" name="Group 109"/>
          <p:cNvGrpSpPr>
            <a:grpSpLocks/>
          </p:cNvGrpSpPr>
          <p:nvPr/>
        </p:nvGrpSpPr>
        <p:grpSpPr bwMode="auto">
          <a:xfrm>
            <a:off x="4498975" y="1319213"/>
            <a:ext cx="225425" cy="219075"/>
            <a:chOff x="2829108" y="3040558"/>
            <a:chExt cx="224572" cy="219456"/>
          </a:xfrm>
        </p:grpSpPr>
        <p:sp>
          <p:nvSpPr>
            <p:cNvPr id="111" name="Oval 11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13" name="Straight Arrow Connector 112"/>
          <p:cNvCxnSpPr>
            <a:endCxn id="116" idx="2"/>
          </p:cNvCxnSpPr>
          <p:nvPr/>
        </p:nvCxnSpPr>
        <p:spPr>
          <a:xfrm flipV="1">
            <a:off x="4702175" y="1419225"/>
            <a:ext cx="346075" cy="158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689475" y="1130300"/>
            <a:ext cx="346075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34" name="Group 114"/>
          <p:cNvGrpSpPr>
            <a:grpSpLocks/>
          </p:cNvGrpSpPr>
          <p:nvPr/>
        </p:nvGrpSpPr>
        <p:grpSpPr bwMode="auto">
          <a:xfrm>
            <a:off x="5048250" y="1308100"/>
            <a:ext cx="225425" cy="220663"/>
            <a:chOff x="2829108" y="3040558"/>
            <a:chExt cx="224572" cy="219456"/>
          </a:xfrm>
        </p:grpSpPr>
        <p:sp>
          <p:nvSpPr>
            <p:cNvPr id="116" name="Oval 11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7" name="Oval 116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34" name="Straight Arrow Connector 133"/>
          <p:cNvCxnSpPr>
            <a:endCxn id="137" idx="2"/>
          </p:cNvCxnSpPr>
          <p:nvPr/>
        </p:nvCxnSpPr>
        <p:spPr>
          <a:xfrm flipV="1">
            <a:off x="5286375" y="1408113"/>
            <a:ext cx="344488" cy="158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272088" y="1119188"/>
            <a:ext cx="346075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37" name="Group 135"/>
          <p:cNvGrpSpPr>
            <a:grpSpLocks/>
          </p:cNvGrpSpPr>
          <p:nvPr/>
        </p:nvGrpSpPr>
        <p:grpSpPr bwMode="auto">
          <a:xfrm>
            <a:off x="5630863" y="1298575"/>
            <a:ext cx="225425" cy="219075"/>
            <a:chOff x="2829108" y="3040558"/>
            <a:chExt cx="224572" cy="219456"/>
          </a:xfrm>
        </p:grpSpPr>
        <p:sp>
          <p:nvSpPr>
            <p:cNvPr id="137" name="Oval 13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39" name="Straight Arrow Connector 138"/>
          <p:cNvCxnSpPr>
            <a:endCxn id="142" idx="2"/>
          </p:cNvCxnSpPr>
          <p:nvPr/>
        </p:nvCxnSpPr>
        <p:spPr>
          <a:xfrm flipV="1">
            <a:off x="5848350" y="1397000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835650" y="1109663"/>
            <a:ext cx="34448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40" name="Group 140"/>
          <p:cNvGrpSpPr>
            <a:grpSpLocks/>
          </p:cNvGrpSpPr>
          <p:nvPr/>
        </p:nvGrpSpPr>
        <p:grpSpPr bwMode="auto">
          <a:xfrm>
            <a:off x="6194425" y="1287463"/>
            <a:ext cx="223838" cy="220662"/>
            <a:chOff x="2829108" y="3040558"/>
            <a:chExt cx="224572" cy="219456"/>
          </a:xfrm>
        </p:grpSpPr>
        <p:sp>
          <p:nvSpPr>
            <p:cNvPr id="142" name="Oval 14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3" name="Oval 142"/>
            <p:cNvSpPr/>
            <p:nvPr/>
          </p:nvSpPr>
          <p:spPr>
            <a:xfrm>
              <a:off x="2892816" y="3097396"/>
              <a:ext cx="92377" cy="9157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44" name="Straight Arrow Connector 143"/>
          <p:cNvCxnSpPr>
            <a:endCxn id="147" idx="2"/>
          </p:cNvCxnSpPr>
          <p:nvPr/>
        </p:nvCxnSpPr>
        <p:spPr>
          <a:xfrm flipV="1">
            <a:off x="6397625" y="1387475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384925" y="1100138"/>
            <a:ext cx="34448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43" name="Group 145"/>
          <p:cNvGrpSpPr>
            <a:grpSpLocks/>
          </p:cNvGrpSpPr>
          <p:nvPr/>
        </p:nvGrpSpPr>
        <p:grpSpPr bwMode="auto">
          <a:xfrm>
            <a:off x="6743700" y="1277938"/>
            <a:ext cx="225425" cy="219075"/>
            <a:chOff x="2829108" y="3040558"/>
            <a:chExt cx="224572" cy="219456"/>
          </a:xfrm>
        </p:grpSpPr>
        <p:sp>
          <p:nvSpPr>
            <p:cNvPr id="147" name="Oval 14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49" name="Straight Arrow Connector 148"/>
          <p:cNvCxnSpPr>
            <a:endCxn id="152" idx="2"/>
          </p:cNvCxnSpPr>
          <p:nvPr/>
        </p:nvCxnSpPr>
        <p:spPr>
          <a:xfrm flipV="1">
            <a:off x="6969125" y="1376363"/>
            <a:ext cx="344488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6954838" y="108902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46" name="Group 150"/>
          <p:cNvGrpSpPr>
            <a:grpSpLocks/>
          </p:cNvGrpSpPr>
          <p:nvPr/>
        </p:nvGrpSpPr>
        <p:grpSpPr bwMode="auto">
          <a:xfrm>
            <a:off x="7313613" y="1266825"/>
            <a:ext cx="225425" cy="219075"/>
            <a:chOff x="2829108" y="3040558"/>
            <a:chExt cx="224572" cy="219456"/>
          </a:xfrm>
        </p:grpSpPr>
        <p:sp>
          <p:nvSpPr>
            <p:cNvPr id="152" name="Oval 15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3" name="Oval 152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54" name="Straight Arrow Connector 153"/>
          <p:cNvCxnSpPr>
            <a:endCxn id="157" idx="2"/>
          </p:cNvCxnSpPr>
          <p:nvPr/>
        </p:nvCxnSpPr>
        <p:spPr>
          <a:xfrm flipV="1">
            <a:off x="7518400" y="1366838"/>
            <a:ext cx="344488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7504113" y="10795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49" name="Group 155"/>
          <p:cNvGrpSpPr>
            <a:grpSpLocks/>
          </p:cNvGrpSpPr>
          <p:nvPr/>
        </p:nvGrpSpPr>
        <p:grpSpPr bwMode="auto">
          <a:xfrm>
            <a:off x="7862888" y="1257300"/>
            <a:ext cx="225425" cy="219075"/>
            <a:chOff x="2829108" y="3040558"/>
            <a:chExt cx="224572" cy="219456"/>
          </a:xfrm>
        </p:grpSpPr>
        <p:sp>
          <p:nvSpPr>
            <p:cNvPr id="157" name="Oval 15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8" name="Oval 15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59" name="Straight Arrow Connector 158"/>
          <p:cNvCxnSpPr>
            <a:endCxn id="162" idx="2"/>
          </p:cNvCxnSpPr>
          <p:nvPr/>
        </p:nvCxnSpPr>
        <p:spPr>
          <a:xfrm flipV="1">
            <a:off x="8097838" y="13541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083550" y="10668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52" name="Group 160"/>
          <p:cNvGrpSpPr>
            <a:grpSpLocks/>
          </p:cNvGrpSpPr>
          <p:nvPr/>
        </p:nvGrpSpPr>
        <p:grpSpPr bwMode="auto">
          <a:xfrm>
            <a:off x="8443913" y="1244600"/>
            <a:ext cx="223837" cy="219075"/>
            <a:chOff x="2829108" y="3040558"/>
            <a:chExt cx="224572" cy="219456"/>
          </a:xfrm>
        </p:grpSpPr>
        <p:sp>
          <p:nvSpPr>
            <p:cNvPr id="162" name="Oval 16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64" name="Straight Arrow Connector 163"/>
          <p:cNvCxnSpPr>
            <a:endCxn id="167" idx="2"/>
          </p:cNvCxnSpPr>
          <p:nvPr/>
        </p:nvCxnSpPr>
        <p:spPr>
          <a:xfrm flipV="1">
            <a:off x="8659813" y="1344613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8647113" y="105727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55" name="Group 165"/>
          <p:cNvGrpSpPr>
            <a:grpSpLocks/>
          </p:cNvGrpSpPr>
          <p:nvPr/>
        </p:nvGrpSpPr>
        <p:grpSpPr bwMode="auto">
          <a:xfrm>
            <a:off x="9005888" y="1235075"/>
            <a:ext cx="225425" cy="219075"/>
            <a:chOff x="2829108" y="3040558"/>
            <a:chExt cx="224572" cy="219456"/>
          </a:xfrm>
        </p:grpSpPr>
        <p:sp>
          <p:nvSpPr>
            <p:cNvPr id="167" name="Oval 16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8" name="Oval 16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69" name="Straight Arrow Connector 168"/>
          <p:cNvCxnSpPr>
            <a:endCxn id="172" idx="2"/>
          </p:cNvCxnSpPr>
          <p:nvPr/>
        </p:nvCxnSpPr>
        <p:spPr>
          <a:xfrm flipV="1">
            <a:off x="9209088" y="1335088"/>
            <a:ext cx="346075" cy="158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9196388" y="104775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458" name="Group 170"/>
          <p:cNvGrpSpPr>
            <a:grpSpLocks/>
          </p:cNvGrpSpPr>
          <p:nvPr/>
        </p:nvGrpSpPr>
        <p:grpSpPr bwMode="auto">
          <a:xfrm>
            <a:off x="9555163" y="1225550"/>
            <a:ext cx="225425" cy="219075"/>
            <a:chOff x="2829108" y="3040558"/>
            <a:chExt cx="224572" cy="219456"/>
          </a:xfrm>
        </p:grpSpPr>
        <p:sp>
          <p:nvSpPr>
            <p:cNvPr id="172" name="Oval 17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74" name="Freeform 173"/>
          <p:cNvSpPr/>
          <p:nvPr/>
        </p:nvSpPr>
        <p:spPr>
          <a:xfrm>
            <a:off x="1739900" y="1995488"/>
            <a:ext cx="285750" cy="982662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75" name="AutoShape 180"/>
          <p:cNvSpPr>
            <a:spLocks noChangeArrowheads="1"/>
          </p:cNvSpPr>
          <p:nvPr/>
        </p:nvSpPr>
        <p:spPr bwMode="auto">
          <a:xfrm>
            <a:off x="1633538" y="2990850"/>
            <a:ext cx="8975725" cy="654050"/>
          </a:xfrm>
          <a:prstGeom prst="cloudCallout">
            <a:avLst>
              <a:gd name="adj1" fmla="val -53222"/>
              <a:gd name="adj2" fmla="val -3459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249488" y="3251200"/>
            <a:ext cx="220662" cy="219075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177" name="Straight Arrow Connector 176"/>
          <p:cNvCxnSpPr>
            <a:stCxn id="176" idx="6"/>
            <a:endCxn id="180" idx="2"/>
          </p:cNvCxnSpPr>
          <p:nvPr/>
        </p:nvCxnSpPr>
        <p:spPr>
          <a:xfrm flipV="1">
            <a:off x="2470150" y="33575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63" name="TextBox 177"/>
          <p:cNvSpPr txBox="1">
            <a:spLocks noChangeArrowheads="1"/>
          </p:cNvSpPr>
          <p:nvPr/>
        </p:nvSpPr>
        <p:spPr bwMode="auto">
          <a:xfrm>
            <a:off x="2457450" y="30702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9464" name="Group 178"/>
          <p:cNvGrpSpPr>
            <a:grpSpLocks/>
          </p:cNvGrpSpPr>
          <p:nvPr/>
        </p:nvGrpSpPr>
        <p:grpSpPr bwMode="auto">
          <a:xfrm>
            <a:off x="2816225" y="3248025"/>
            <a:ext cx="225425" cy="219075"/>
            <a:chOff x="2829108" y="3040558"/>
            <a:chExt cx="224572" cy="219456"/>
          </a:xfrm>
        </p:grpSpPr>
        <p:sp>
          <p:nvSpPr>
            <p:cNvPr id="180" name="Oval 17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82" name="Straight Arrow Connector 181"/>
          <p:cNvCxnSpPr>
            <a:endCxn id="185" idx="2"/>
          </p:cNvCxnSpPr>
          <p:nvPr/>
        </p:nvCxnSpPr>
        <p:spPr>
          <a:xfrm flipV="1">
            <a:off x="3033713" y="335121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66" name="TextBox 182"/>
          <p:cNvSpPr txBox="1">
            <a:spLocks noChangeArrowheads="1"/>
          </p:cNvSpPr>
          <p:nvPr/>
        </p:nvSpPr>
        <p:spPr bwMode="auto">
          <a:xfrm>
            <a:off x="3019425" y="30638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59467" name="Group 183"/>
          <p:cNvGrpSpPr>
            <a:grpSpLocks/>
          </p:cNvGrpSpPr>
          <p:nvPr/>
        </p:nvGrpSpPr>
        <p:grpSpPr bwMode="auto">
          <a:xfrm>
            <a:off x="3379788" y="3241675"/>
            <a:ext cx="223837" cy="219075"/>
            <a:chOff x="2829108" y="3040558"/>
            <a:chExt cx="224572" cy="219456"/>
          </a:xfrm>
        </p:grpSpPr>
        <p:sp>
          <p:nvSpPr>
            <p:cNvPr id="185" name="Oval 18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87" name="Straight Arrow Connector 186"/>
          <p:cNvCxnSpPr>
            <a:endCxn id="189" idx="2"/>
          </p:cNvCxnSpPr>
          <p:nvPr/>
        </p:nvCxnSpPr>
        <p:spPr>
          <a:xfrm flipV="1">
            <a:off x="3619500" y="33321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69" name="Group 187"/>
          <p:cNvGrpSpPr>
            <a:grpSpLocks/>
          </p:cNvGrpSpPr>
          <p:nvPr/>
        </p:nvGrpSpPr>
        <p:grpSpPr bwMode="auto">
          <a:xfrm>
            <a:off x="3965575" y="3222625"/>
            <a:ext cx="223838" cy="220663"/>
            <a:chOff x="2829108" y="3040558"/>
            <a:chExt cx="224572" cy="219456"/>
          </a:xfrm>
        </p:grpSpPr>
        <p:sp>
          <p:nvSpPr>
            <p:cNvPr id="189" name="Oval 18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2892816" y="3097395"/>
              <a:ext cx="92377" cy="9157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91" name="Straight Arrow Connector 190"/>
          <p:cNvCxnSpPr>
            <a:endCxn id="193" idx="2"/>
          </p:cNvCxnSpPr>
          <p:nvPr/>
        </p:nvCxnSpPr>
        <p:spPr>
          <a:xfrm flipV="1">
            <a:off x="4186238" y="3321050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71" name="Group 191"/>
          <p:cNvGrpSpPr>
            <a:grpSpLocks/>
          </p:cNvGrpSpPr>
          <p:nvPr/>
        </p:nvGrpSpPr>
        <p:grpSpPr bwMode="auto">
          <a:xfrm>
            <a:off x="4532313" y="3211513"/>
            <a:ext cx="223837" cy="219075"/>
            <a:chOff x="2829108" y="3040558"/>
            <a:chExt cx="224572" cy="219456"/>
          </a:xfrm>
        </p:grpSpPr>
        <p:sp>
          <p:nvSpPr>
            <p:cNvPr id="193" name="Oval 19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95" name="Straight Arrow Connector 194"/>
          <p:cNvCxnSpPr>
            <a:endCxn id="197" idx="2"/>
          </p:cNvCxnSpPr>
          <p:nvPr/>
        </p:nvCxnSpPr>
        <p:spPr>
          <a:xfrm flipV="1">
            <a:off x="4770438" y="3317875"/>
            <a:ext cx="346075" cy="158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73" name="Group 195"/>
          <p:cNvGrpSpPr>
            <a:grpSpLocks/>
          </p:cNvGrpSpPr>
          <p:nvPr/>
        </p:nvGrpSpPr>
        <p:grpSpPr bwMode="auto">
          <a:xfrm>
            <a:off x="5116513" y="3208338"/>
            <a:ext cx="223837" cy="219075"/>
            <a:chOff x="2829108" y="3040558"/>
            <a:chExt cx="224572" cy="219456"/>
          </a:xfrm>
        </p:grpSpPr>
        <p:sp>
          <p:nvSpPr>
            <p:cNvPr id="197" name="Oval 19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99" name="Straight Arrow Connector 198"/>
          <p:cNvCxnSpPr>
            <a:endCxn id="201" idx="2"/>
          </p:cNvCxnSpPr>
          <p:nvPr/>
        </p:nvCxnSpPr>
        <p:spPr>
          <a:xfrm flipV="1">
            <a:off x="5332413" y="3311525"/>
            <a:ext cx="346075" cy="158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75" name="Group 199"/>
          <p:cNvGrpSpPr>
            <a:grpSpLocks/>
          </p:cNvGrpSpPr>
          <p:nvPr/>
        </p:nvGrpSpPr>
        <p:grpSpPr bwMode="auto">
          <a:xfrm>
            <a:off x="5678488" y="3200400"/>
            <a:ext cx="225425" cy="220663"/>
            <a:chOff x="2829108" y="3040558"/>
            <a:chExt cx="224572" cy="219456"/>
          </a:xfrm>
        </p:grpSpPr>
        <p:sp>
          <p:nvSpPr>
            <p:cNvPr id="201" name="Oval 20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2893949" y="3097395"/>
              <a:ext cx="90146" cy="9157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03" name="Straight Arrow Connector 202"/>
          <p:cNvCxnSpPr>
            <a:endCxn id="205" idx="2"/>
          </p:cNvCxnSpPr>
          <p:nvPr/>
        </p:nvCxnSpPr>
        <p:spPr>
          <a:xfrm flipV="1">
            <a:off x="5919788" y="3292475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77" name="Group 203"/>
          <p:cNvGrpSpPr>
            <a:grpSpLocks/>
          </p:cNvGrpSpPr>
          <p:nvPr/>
        </p:nvGrpSpPr>
        <p:grpSpPr bwMode="auto">
          <a:xfrm>
            <a:off x="6265863" y="3182938"/>
            <a:ext cx="223837" cy="219075"/>
            <a:chOff x="2829108" y="3040558"/>
            <a:chExt cx="224572" cy="219456"/>
          </a:xfrm>
        </p:grpSpPr>
        <p:sp>
          <p:nvSpPr>
            <p:cNvPr id="205" name="Oval 20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07" name="Straight Arrow Connector 206"/>
          <p:cNvCxnSpPr>
            <a:endCxn id="209" idx="2"/>
          </p:cNvCxnSpPr>
          <p:nvPr/>
        </p:nvCxnSpPr>
        <p:spPr>
          <a:xfrm flipV="1">
            <a:off x="6484938" y="32813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79" name="Group 207"/>
          <p:cNvGrpSpPr>
            <a:grpSpLocks/>
          </p:cNvGrpSpPr>
          <p:nvPr/>
        </p:nvGrpSpPr>
        <p:grpSpPr bwMode="auto">
          <a:xfrm>
            <a:off x="6831013" y="3171825"/>
            <a:ext cx="225425" cy="219075"/>
            <a:chOff x="2829108" y="3040558"/>
            <a:chExt cx="224572" cy="219456"/>
          </a:xfrm>
        </p:grpSpPr>
        <p:sp>
          <p:nvSpPr>
            <p:cNvPr id="209" name="Oval 20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11" name="Straight Arrow Connector 210"/>
          <p:cNvCxnSpPr>
            <a:endCxn id="213" idx="2"/>
          </p:cNvCxnSpPr>
          <p:nvPr/>
        </p:nvCxnSpPr>
        <p:spPr>
          <a:xfrm flipV="1">
            <a:off x="7062788" y="3286125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81" name="Group 211"/>
          <p:cNvGrpSpPr>
            <a:grpSpLocks/>
          </p:cNvGrpSpPr>
          <p:nvPr/>
        </p:nvGrpSpPr>
        <p:grpSpPr bwMode="auto">
          <a:xfrm>
            <a:off x="7408863" y="3176588"/>
            <a:ext cx="223837" cy="219075"/>
            <a:chOff x="2829108" y="3040558"/>
            <a:chExt cx="224572" cy="219456"/>
          </a:xfrm>
        </p:grpSpPr>
        <p:sp>
          <p:nvSpPr>
            <p:cNvPr id="213" name="Oval 21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15" name="Straight Arrow Connector 214"/>
          <p:cNvCxnSpPr>
            <a:endCxn id="217" idx="2"/>
          </p:cNvCxnSpPr>
          <p:nvPr/>
        </p:nvCxnSpPr>
        <p:spPr>
          <a:xfrm flipV="1">
            <a:off x="7626350" y="3279775"/>
            <a:ext cx="344488" cy="158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83" name="Group 215"/>
          <p:cNvGrpSpPr>
            <a:grpSpLocks/>
          </p:cNvGrpSpPr>
          <p:nvPr/>
        </p:nvGrpSpPr>
        <p:grpSpPr bwMode="auto">
          <a:xfrm>
            <a:off x="7970838" y="3170238"/>
            <a:ext cx="225425" cy="219075"/>
            <a:chOff x="2829108" y="3040558"/>
            <a:chExt cx="224572" cy="219456"/>
          </a:xfrm>
        </p:grpSpPr>
        <p:sp>
          <p:nvSpPr>
            <p:cNvPr id="217" name="Oval 21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19" name="Straight Arrow Connector 218"/>
          <p:cNvCxnSpPr>
            <a:endCxn id="221" idx="2"/>
          </p:cNvCxnSpPr>
          <p:nvPr/>
        </p:nvCxnSpPr>
        <p:spPr>
          <a:xfrm flipV="1">
            <a:off x="8212138" y="3260725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85" name="Group 219"/>
          <p:cNvGrpSpPr>
            <a:grpSpLocks/>
          </p:cNvGrpSpPr>
          <p:nvPr/>
        </p:nvGrpSpPr>
        <p:grpSpPr bwMode="auto">
          <a:xfrm>
            <a:off x="8558213" y="3151188"/>
            <a:ext cx="223837" cy="219075"/>
            <a:chOff x="2829108" y="3040558"/>
            <a:chExt cx="224572" cy="219456"/>
          </a:xfrm>
        </p:grpSpPr>
        <p:sp>
          <p:nvSpPr>
            <p:cNvPr id="221" name="Oval 22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23" name="Straight Arrow Connector 222"/>
          <p:cNvCxnSpPr>
            <a:endCxn id="225" idx="2"/>
          </p:cNvCxnSpPr>
          <p:nvPr/>
        </p:nvCxnSpPr>
        <p:spPr>
          <a:xfrm flipV="1">
            <a:off x="8778875" y="3249613"/>
            <a:ext cx="344488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87" name="Group 223"/>
          <p:cNvGrpSpPr>
            <a:grpSpLocks/>
          </p:cNvGrpSpPr>
          <p:nvPr/>
        </p:nvGrpSpPr>
        <p:grpSpPr bwMode="auto">
          <a:xfrm>
            <a:off x="9123363" y="3140075"/>
            <a:ext cx="225425" cy="219075"/>
            <a:chOff x="2829108" y="3040558"/>
            <a:chExt cx="224572" cy="219456"/>
          </a:xfrm>
        </p:grpSpPr>
        <p:sp>
          <p:nvSpPr>
            <p:cNvPr id="225" name="Oval 22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27" name="Straight Arrow Connector 226"/>
          <p:cNvCxnSpPr>
            <a:endCxn id="229" idx="2"/>
          </p:cNvCxnSpPr>
          <p:nvPr/>
        </p:nvCxnSpPr>
        <p:spPr>
          <a:xfrm flipV="1">
            <a:off x="9363075" y="3246438"/>
            <a:ext cx="346075" cy="158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89" name="Group 227"/>
          <p:cNvGrpSpPr>
            <a:grpSpLocks/>
          </p:cNvGrpSpPr>
          <p:nvPr/>
        </p:nvGrpSpPr>
        <p:grpSpPr bwMode="auto">
          <a:xfrm>
            <a:off x="9709150" y="3135313"/>
            <a:ext cx="223838" cy="220662"/>
            <a:chOff x="2829108" y="3040558"/>
            <a:chExt cx="224572" cy="219456"/>
          </a:xfrm>
        </p:grpSpPr>
        <p:sp>
          <p:nvSpPr>
            <p:cNvPr id="229" name="Oval 22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2892816" y="3097396"/>
              <a:ext cx="92377" cy="9157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31" name="Straight Arrow Connector 230"/>
          <p:cNvCxnSpPr/>
          <p:nvPr/>
        </p:nvCxnSpPr>
        <p:spPr>
          <a:xfrm flipV="1">
            <a:off x="9925050" y="3238500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String-valued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3848100"/>
            <a:ext cx="8061325" cy="2408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Messages can </a:t>
            </a:r>
            <a:r>
              <a:rPr lang="en-US" b="1" dirty="0" smtClean="0"/>
              <a:t>grow</a:t>
            </a:r>
            <a:r>
              <a:rPr lang="en-US" dirty="0" smtClean="0"/>
              <a:t> </a:t>
            </a:r>
            <a:r>
              <a:rPr lang="en-US" b="1" dirty="0" smtClean="0"/>
              <a:t>larger </a:t>
            </a:r>
            <a:r>
              <a:rPr lang="en-US" dirty="0" smtClean="0"/>
              <a:t>when sent through a transducer factor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Repeatedly sending messages through a transducer can cause them to </a:t>
            </a:r>
            <a:r>
              <a:rPr lang="en-US" b="1" dirty="0" smtClean="0"/>
              <a:t>grow to unbounded size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CB960-31B6-4C2E-87FD-390FB176C73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3475" y="2816225"/>
            <a:ext cx="495300" cy="501650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475" y="1581150"/>
            <a:ext cx="495300" cy="50323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stCxn id="12" idx="2"/>
            <a:endCxn id="6" idx="7"/>
          </p:cNvCxnSpPr>
          <p:nvPr/>
        </p:nvCxnSpPr>
        <p:spPr>
          <a:xfrm flipH="1">
            <a:off x="1557338" y="2554288"/>
            <a:ext cx="193675" cy="3349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8775" y="2311400"/>
            <a:ext cx="244475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Arrow Connector 47"/>
          <p:cNvCxnSpPr>
            <a:stCxn id="47" idx="6"/>
            <a:endCxn id="51" idx="2"/>
          </p:cNvCxnSpPr>
          <p:nvPr/>
        </p:nvCxnSpPr>
        <p:spPr>
          <a:xfrm flipV="1">
            <a:off x="2598738" y="2438400"/>
            <a:ext cx="346075" cy="31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8738" y="2171700"/>
            <a:ext cx="311150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60426" name="Group 49"/>
          <p:cNvGrpSpPr>
            <a:grpSpLocks/>
          </p:cNvGrpSpPr>
          <p:nvPr/>
        </p:nvGrpSpPr>
        <p:grpSpPr bwMode="auto">
          <a:xfrm>
            <a:off x="2944813" y="2328863"/>
            <a:ext cx="223837" cy="219075"/>
            <a:chOff x="2829108" y="3040558"/>
            <a:chExt cx="224572" cy="219456"/>
          </a:xfrm>
        </p:grpSpPr>
        <p:sp>
          <p:nvSpPr>
            <p:cNvPr id="51" name="Oval 5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0427" name="TextBox 52"/>
          <p:cNvSpPr txBox="1">
            <a:spLocks noChangeArrowheads="1"/>
          </p:cNvSpPr>
          <p:nvPr/>
        </p:nvSpPr>
        <p:spPr bwMode="auto">
          <a:xfrm>
            <a:off x="2586038" y="24161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54" name="Straight Arrow Connector 53"/>
          <p:cNvCxnSpPr>
            <a:stCxn id="47" idx="0"/>
            <a:endCxn id="47" idx="2"/>
          </p:cNvCxnSpPr>
          <p:nvPr/>
        </p:nvCxnSpPr>
        <p:spPr>
          <a:xfrm rot="16200000" flipH="1" flipV="1">
            <a:off x="2378869" y="2331244"/>
            <a:ext cx="109537" cy="111125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3125" y="1800225"/>
            <a:ext cx="35083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60430" name="TextBox 57"/>
          <p:cNvSpPr txBox="1">
            <a:spLocks noChangeArrowheads="1"/>
          </p:cNvSpPr>
          <p:nvPr/>
        </p:nvSpPr>
        <p:spPr bwMode="auto">
          <a:xfrm>
            <a:off x="2143125" y="207803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60431" name="Group 59"/>
          <p:cNvGrpSpPr>
            <a:grpSpLocks/>
          </p:cNvGrpSpPr>
          <p:nvPr/>
        </p:nvGrpSpPr>
        <p:grpSpPr bwMode="auto">
          <a:xfrm>
            <a:off x="2378075" y="2332038"/>
            <a:ext cx="220663" cy="219075"/>
            <a:chOff x="1996251" y="2401023"/>
            <a:chExt cx="220766" cy="219456"/>
          </a:xfrm>
        </p:grpSpPr>
        <p:sp>
          <p:nvSpPr>
            <p:cNvPr id="47" name="Oval 46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6446838"/>
            <a:ext cx="2438400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(Dreyer &amp; Eisner, 2009)</a:t>
            </a:r>
          </a:p>
        </p:txBody>
      </p:sp>
      <p:cxnSp>
        <p:nvCxnSpPr>
          <p:cNvPr id="56" name="Straight Connector 55"/>
          <p:cNvCxnSpPr>
            <a:stCxn id="12" idx="0"/>
            <a:endCxn id="10" idx="5"/>
          </p:cNvCxnSpPr>
          <p:nvPr/>
        </p:nvCxnSpPr>
        <p:spPr>
          <a:xfrm flipH="1" flipV="1">
            <a:off x="1557338" y="2011363"/>
            <a:ext cx="193675" cy="3000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3" idx="2"/>
            <a:endCxn id="6" idx="1"/>
          </p:cNvCxnSpPr>
          <p:nvPr/>
        </p:nvCxnSpPr>
        <p:spPr>
          <a:xfrm>
            <a:off x="998538" y="2557463"/>
            <a:ext cx="207962" cy="33178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76300" y="2314575"/>
            <a:ext cx="242888" cy="2428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9" name="Straight Connector 68"/>
          <p:cNvCxnSpPr>
            <a:stCxn id="63" idx="0"/>
            <a:endCxn id="10" idx="3"/>
          </p:cNvCxnSpPr>
          <p:nvPr/>
        </p:nvCxnSpPr>
        <p:spPr>
          <a:xfrm flipV="1">
            <a:off x="998538" y="2011363"/>
            <a:ext cx="207962" cy="30321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53"/>
          <p:cNvCxnSpPr>
            <a:stCxn id="85" idx="0"/>
            <a:endCxn id="85" idx="2"/>
          </p:cNvCxnSpPr>
          <p:nvPr/>
        </p:nvCxnSpPr>
        <p:spPr>
          <a:xfrm rot="16200000" flipH="1" flipV="1">
            <a:off x="367506" y="2337594"/>
            <a:ext cx="111125" cy="109538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31763" y="1804988"/>
            <a:ext cx="350837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60439" name="TextBox 82"/>
          <p:cNvSpPr txBox="1">
            <a:spLocks noChangeArrowheads="1"/>
          </p:cNvSpPr>
          <p:nvPr/>
        </p:nvSpPr>
        <p:spPr bwMode="auto">
          <a:xfrm>
            <a:off x="131763" y="20843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60440" name="Group 83"/>
          <p:cNvGrpSpPr>
            <a:grpSpLocks/>
          </p:cNvGrpSpPr>
          <p:nvPr/>
        </p:nvGrpSpPr>
        <p:grpSpPr bwMode="auto">
          <a:xfrm>
            <a:off x="368300" y="2336800"/>
            <a:ext cx="220663" cy="220663"/>
            <a:chOff x="1996251" y="2401023"/>
            <a:chExt cx="220766" cy="219456"/>
          </a:xfrm>
        </p:grpSpPr>
        <p:sp>
          <p:nvSpPr>
            <p:cNvPr id="85" name="Oval 84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6" name="Oval 85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4" name="Freeform 63"/>
          <p:cNvSpPr/>
          <p:nvPr/>
        </p:nvSpPr>
        <p:spPr>
          <a:xfrm rot="11206186">
            <a:off x="735013" y="1893888"/>
            <a:ext cx="285750" cy="984250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67" name="AutoShape 180"/>
          <p:cNvSpPr>
            <a:spLocks noChangeArrowheads="1"/>
          </p:cNvSpPr>
          <p:nvPr/>
        </p:nvSpPr>
        <p:spPr bwMode="auto">
          <a:xfrm>
            <a:off x="1633538" y="1103313"/>
            <a:ext cx="9028112" cy="654050"/>
          </a:xfrm>
          <a:prstGeom prst="cloudCallout">
            <a:avLst>
              <a:gd name="adj1" fmla="val -52693"/>
              <a:gd name="adj2" fmla="val 5476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249488" y="1362075"/>
            <a:ext cx="220662" cy="219075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0" name="Straight Arrow Connector 69"/>
          <p:cNvCxnSpPr>
            <a:stCxn id="68" idx="6"/>
            <a:endCxn id="73" idx="2"/>
          </p:cNvCxnSpPr>
          <p:nvPr/>
        </p:nvCxnSpPr>
        <p:spPr>
          <a:xfrm flipV="1">
            <a:off x="2470150" y="14684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57450" y="11811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46" name="Group 71"/>
          <p:cNvGrpSpPr>
            <a:grpSpLocks/>
          </p:cNvGrpSpPr>
          <p:nvPr/>
        </p:nvGrpSpPr>
        <p:grpSpPr bwMode="auto">
          <a:xfrm>
            <a:off x="2816225" y="1358900"/>
            <a:ext cx="225425" cy="220663"/>
            <a:chOff x="2829108" y="3040558"/>
            <a:chExt cx="224572" cy="219456"/>
          </a:xfrm>
        </p:grpSpPr>
        <p:sp>
          <p:nvSpPr>
            <p:cNvPr id="73" name="Oval 7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4" name="Oval 73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75" name="Straight Arrow Connector 74"/>
          <p:cNvCxnSpPr>
            <a:endCxn id="78" idx="2"/>
          </p:cNvCxnSpPr>
          <p:nvPr/>
        </p:nvCxnSpPr>
        <p:spPr>
          <a:xfrm flipV="1">
            <a:off x="3033713" y="1458913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19425" y="117157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49" name="Group 76"/>
          <p:cNvGrpSpPr>
            <a:grpSpLocks/>
          </p:cNvGrpSpPr>
          <p:nvPr/>
        </p:nvGrpSpPr>
        <p:grpSpPr bwMode="auto">
          <a:xfrm>
            <a:off x="3379788" y="1349375"/>
            <a:ext cx="223837" cy="219075"/>
            <a:chOff x="2829108" y="3040558"/>
            <a:chExt cx="224572" cy="219456"/>
          </a:xfrm>
        </p:grpSpPr>
        <p:sp>
          <p:nvSpPr>
            <p:cNvPr id="78" name="Oval 7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9" name="Oval 7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80" name="Straight Arrow Connector 79"/>
          <p:cNvCxnSpPr>
            <a:endCxn id="106" idx="2"/>
          </p:cNvCxnSpPr>
          <p:nvPr/>
        </p:nvCxnSpPr>
        <p:spPr>
          <a:xfrm flipV="1">
            <a:off x="3582988" y="144938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568700" y="116205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52" name="Group 87"/>
          <p:cNvGrpSpPr>
            <a:grpSpLocks/>
          </p:cNvGrpSpPr>
          <p:nvPr/>
        </p:nvGrpSpPr>
        <p:grpSpPr bwMode="auto">
          <a:xfrm>
            <a:off x="3929063" y="1339850"/>
            <a:ext cx="223837" cy="219075"/>
            <a:chOff x="2829108" y="3040558"/>
            <a:chExt cx="224572" cy="219456"/>
          </a:xfrm>
        </p:grpSpPr>
        <p:sp>
          <p:nvSpPr>
            <p:cNvPr id="106" name="Oval 10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08" name="Straight Arrow Connector 107"/>
          <p:cNvCxnSpPr>
            <a:endCxn id="111" idx="2"/>
          </p:cNvCxnSpPr>
          <p:nvPr/>
        </p:nvCxnSpPr>
        <p:spPr>
          <a:xfrm flipV="1">
            <a:off x="4152900" y="1428750"/>
            <a:ext cx="346075" cy="158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140200" y="1139825"/>
            <a:ext cx="346075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55" name="Group 109"/>
          <p:cNvGrpSpPr>
            <a:grpSpLocks/>
          </p:cNvGrpSpPr>
          <p:nvPr/>
        </p:nvGrpSpPr>
        <p:grpSpPr bwMode="auto">
          <a:xfrm>
            <a:off x="4498975" y="1319213"/>
            <a:ext cx="225425" cy="219075"/>
            <a:chOff x="2829108" y="3040558"/>
            <a:chExt cx="224572" cy="219456"/>
          </a:xfrm>
        </p:grpSpPr>
        <p:sp>
          <p:nvSpPr>
            <p:cNvPr id="111" name="Oval 11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13" name="Straight Arrow Connector 112"/>
          <p:cNvCxnSpPr>
            <a:endCxn id="116" idx="2"/>
          </p:cNvCxnSpPr>
          <p:nvPr/>
        </p:nvCxnSpPr>
        <p:spPr>
          <a:xfrm flipV="1">
            <a:off x="4702175" y="1419225"/>
            <a:ext cx="346075" cy="158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689475" y="1130300"/>
            <a:ext cx="346075" cy="2174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58" name="Group 114"/>
          <p:cNvGrpSpPr>
            <a:grpSpLocks/>
          </p:cNvGrpSpPr>
          <p:nvPr/>
        </p:nvGrpSpPr>
        <p:grpSpPr bwMode="auto">
          <a:xfrm>
            <a:off x="5048250" y="1308100"/>
            <a:ext cx="225425" cy="220663"/>
            <a:chOff x="2829108" y="3040558"/>
            <a:chExt cx="224572" cy="219456"/>
          </a:xfrm>
        </p:grpSpPr>
        <p:sp>
          <p:nvSpPr>
            <p:cNvPr id="116" name="Oval 11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7" name="Oval 116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34" name="Straight Arrow Connector 133"/>
          <p:cNvCxnSpPr>
            <a:endCxn id="137" idx="2"/>
          </p:cNvCxnSpPr>
          <p:nvPr/>
        </p:nvCxnSpPr>
        <p:spPr>
          <a:xfrm flipV="1">
            <a:off x="5286375" y="1408113"/>
            <a:ext cx="344488" cy="158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272088" y="1119188"/>
            <a:ext cx="346075" cy="21748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61" name="Group 135"/>
          <p:cNvGrpSpPr>
            <a:grpSpLocks/>
          </p:cNvGrpSpPr>
          <p:nvPr/>
        </p:nvGrpSpPr>
        <p:grpSpPr bwMode="auto">
          <a:xfrm>
            <a:off x="5630863" y="1298575"/>
            <a:ext cx="225425" cy="219075"/>
            <a:chOff x="2829108" y="3040558"/>
            <a:chExt cx="224572" cy="219456"/>
          </a:xfrm>
        </p:grpSpPr>
        <p:sp>
          <p:nvSpPr>
            <p:cNvPr id="137" name="Oval 13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39" name="Straight Arrow Connector 138"/>
          <p:cNvCxnSpPr>
            <a:endCxn id="142" idx="2"/>
          </p:cNvCxnSpPr>
          <p:nvPr/>
        </p:nvCxnSpPr>
        <p:spPr>
          <a:xfrm flipV="1">
            <a:off x="5848350" y="1397000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835650" y="1109663"/>
            <a:ext cx="34448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64" name="Group 140"/>
          <p:cNvGrpSpPr>
            <a:grpSpLocks/>
          </p:cNvGrpSpPr>
          <p:nvPr/>
        </p:nvGrpSpPr>
        <p:grpSpPr bwMode="auto">
          <a:xfrm>
            <a:off x="6194425" y="1287463"/>
            <a:ext cx="223838" cy="220662"/>
            <a:chOff x="2829108" y="3040558"/>
            <a:chExt cx="224572" cy="219456"/>
          </a:xfrm>
        </p:grpSpPr>
        <p:sp>
          <p:nvSpPr>
            <p:cNvPr id="142" name="Oval 14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3" name="Oval 142"/>
            <p:cNvSpPr/>
            <p:nvPr/>
          </p:nvSpPr>
          <p:spPr>
            <a:xfrm>
              <a:off x="2892816" y="3097396"/>
              <a:ext cx="92377" cy="9157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44" name="Straight Arrow Connector 143"/>
          <p:cNvCxnSpPr>
            <a:endCxn id="147" idx="2"/>
          </p:cNvCxnSpPr>
          <p:nvPr/>
        </p:nvCxnSpPr>
        <p:spPr>
          <a:xfrm flipV="1">
            <a:off x="6397625" y="1387475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384925" y="1100138"/>
            <a:ext cx="344488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67" name="Group 145"/>
          <p:cNvGrpSpPr>
            <a:grpSpLocks/>
          </p:cNvGrpSpPr>
          <p:nvPr/>
        </p:nvGrpSpPr>
        <p:grpSpPr bwMode="auto">
          <a:xfrm>
            <a:off x="6743700" y="1277938"/>
            <a:ext cx="225425" cy="219075"/>
            <a:chOff x="2829108" y="3040558"/>
            <a:chExt cx="224572" cy="219456"/>
          </a:xfrm>
        </p:grpSpPr>
        <p:sp>
          <p:nvSpPr>
            <p:cNvPr id="147" name="Oval 14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49" name="Straight Arrow Connector 148"/>
          <p:cNvCxnSpPr>
            <a:endCxn id="152" idx="2"/>
          </p:cNvCxnSpPr>
          <p:nvPr/>
        </p:nvCxnSpPr>
        <p:spPr>
          <a:xfrm flipV="1">
            <a:off x="6969125" y="1376363"/>
            <a:ext cx="344488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6954838" y="108902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70" name="Group 150"/>
          <p:cNvGrpSpPr>
            <a:grpSpLocks/>
          </p:cNvGrpSpPr>
          <p:nvPr/>
        </p:nvGrpSpPr>
        <p:grpSpPr bwMode="auto">
          <a:xfrm>
            <a:off x="7313613" y="1266825"/>
            <a:ext cx="225425" cy="219075"/>
            <a:chOff x="2829108" y="3040558"/>
            <a:chExt cx="224572" cy="219456"/>
          </a:xfrm>
        </p:grpSpPr>
        <p:sp>
          <p:nvSpPr>
            <p:cNvPr id="152" name="Oval 15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3" name="Oval 152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54" name="Straight Arrow Connector 153"/>
          <p:cNvCxnSpPr>
            <a:endCxn id="157" idx="2"/>
          </p:cNvCxnSpPr>
          <p:nvPr/>
        </p:nvCxnSpPr>
        <p:spPr>
          <a:xfrm flipV="1">
            <a:off x="7518400" y="1366838"/>
            <a:ext cx="344488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7504113" y="10795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73" name="Group 155"/>
          <p:cNvGrpSpPr>
            <a:grpSpLocks/>
          </p:cNvGrpSpPr>
          <p:nvPr/>
        </p:nvGrpSpPr>
        <p:grpSpPr bwMode="auto">
          <a:xfrm>
            <a:off x="7862888" y="1257300"/>
            <a:ext cx="225425" cy="219075"/>
            <a:chOff x="2829108" y="3040558"/>
            <a:chExt cx="224572" cy="219456"/>
          </a:xfrm>
        </p:grpSpPr>
        <p:sp>
          <p:nvSpPr>
            <p:cNvPr id="157" name="Oval 15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8" name="Oval 15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59" name="Straight Arrow Connector 158"/>
          <p:cNvCxnSpPr>
            <a:endCxn id="162" idx="2"/>
          </p:cNvCxnSpPr>
          <p:nvPr/>
        </p:nvCxnSpPr>
        <p:spPr>
          <a:xfrm flipV="1">
            <a:off x="8097838" y="1354138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083550" y="106680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76" name="Group 160"/>
          <p:cNvGrpSpPr>
            <a:grpSpLocks/>
          </p:cNvGrpSpPr>
          <p:nvPr/>
        </p:nvGrpSpPr>
        <p:grpSpPr bwMode="auto">
          <a:xfrm>
            <a:off x="8443913" y="1244600"/>
            <a:ext cx="223837" cy="219075"/>
            <a:chOff x="2829108" y="3040558"/>
            <a:chExt cx="224572" cy="219456"/>
          </a:xfrm>
        </p:grpSpPr>
        <p:sp>
          <p:nvSpPr>
            <p:cNvPr id="162" name="Oval 16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64" name="Straight Arrow Connector 163"/>
          <p:cNvCxnSpPr>
            <a:endCxn id="167" idx="2"/>
          </p:cNvCxnSpPr>
          <p:nvPr/>
        </p:nvCxnSpPr>
        <p:spPr>
          <a:xfrm flipV="1">
            <a:off x="8659813" y="1344613"/>
            <a:ext cx="346075" cy="3175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8647113" y="1057275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79" name="Group 165"/>
          <p:cNvGrpSpPr>
            <a:grpSpLocks/>
          </p:cNvGrpSpPr>
          <p:nvPr/>
        </p:nvGrpSpPr>
        <p:grpSpPr bwMode="auto">
          <a:xfrm>
            <a:off x="9005888" y="1235075"/>
            <a:ext cx="225425" cy="219075"/>
            <a:chOff x="2829108" y="3040558"/>
            <a:chExt cx="224572" cy="219456"/>
          </a:xfrm>
        </p:grpSpPr>
        <p:sp>
          <p:nvSpPr>
            <p:cNvPr id="167" name="Oval 16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8" name="Oval 16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69" name="Straight Arrow Connector 168"/>
          <p:cNvCxnSpPr>
            <a:endCxn id="172" idx="2"/>
          </p:cNvCxnSpPr>
          <p:nvPr/>
        </p:nvCxnSpPr>
        <p:spPr>
          <a:xfrm flipV="1">
            <a:off x="9209088" y="1335088"/>
            <a:ext cx="346075" cy="158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9196388" y="1047750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60482" name="Group 170"/>
          <p:cNvGrpSpPr>
            <a:grpSpLocks/>
          </p:cNvGrpSpPr>
          <p:nvPr/>
        </p:nvGrpSpPr>
        <p:grpSpPr bwMode="auto">
          <a:xfrm>
            <a:off x="9555163" y="1225550"/>
            <a:ext cx="225425" cy="219075"/>
            <a:chOff x="2829108" y="3040558"/>
            <a:chExt cx="224572" cy="219456"/>
          </a:xfrm>
        </p:grpSpPr>
        <p:sp>
          <p:nvSpPr>
            <p:cNvPr id="172" name="Oval 17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74" name="Freeform 173"/>
          <p:cNvSpPr/>
          <p:nvPr/>
        </p:nvSpPr>
        <p:spPr>
          <a:xfrm>
            <a:off x="1739900" y="1995488"/>
            <a:ext cx="285750" cy="982662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75" name="AutoShape 180"/>
          <p:cNvSpPr>
            <a:spLocks noChangeArrowheads="1"/>
          </p:cNvSpPr>
          <p:nvPr/>
        </p:nvSpPr>
        <p:spPr bwMode="auto">
          <a:xfrm>
            <a:off x="1633538" y="2990850"/>
            <a:ext cx="8975725" cy="654050"/>
          </a:xfrm>
          <a:prstGeom prst="cloudCallout">
            <a:avLst>
              <a:gd name="adj1" fmla="val -53222"/>
              <a:gd name="adj2" fmla="val -3459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249488" y="3251200"/>
            <a:ext cx="220662" cy="219075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177" name="Straight Arrow Connector 176"/>
          <p:cNvCxnSpPr>
            <a:stCxn id="176" idx="6"/>
            <a:endCxn id="180" idx="2"/>
          </p:cNvCxnSpPr>
          <p:nvPr/>
        </p:nvCxnSpPr>
        <p:spPr>
          <a:xfrm flipV="1">
            <a:off x="2470150" y="33575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87" name="TextBox 177"/>
          <p:cNvSpPr txBox="1">
            <a:spLocks noChangeArrowheads="1"/>
          </p:cNvSpPr>
          <p:nvPr/>
        </p:nvSpPr>
        <p:spPr bwMode="auto">
          <a:xfrm>
            <a:off x="2457450" y="307022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60488" name="Group 178"/>
          <p:cNvGrpSpPr>
            <a:grpSpLocks/>
          </p:cNvGrpSpPr>
          <p:nvPr/>
        </p:nvGrpSpPr>
        <p:grpSpPr bwMode="auto">
          <a:xfrm>
            <a:off x="2816225" y="3248025"/>
            <a:ext cx="225425" cy="219075"/>
            <a:chOff x="2829108" y="3040558"/>
            <a:chExt cx="224572" cy="219456"/>
          </a:xfrm>
        </p:grpSpPr>
        <p:sp>
          <p:nvSpPr>
            <p:cNvPr id="180" name="Oval 17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82" name="Straight Arrow Connector 181"/>
          <p:cNvCxnSpPr>
            <a:endCxn id="185" idx="2"/>
          </p:cNvCxnSpPr>
          <p:nvPr/>
        </p:nvCxnSpPr>
        <p:spPr>
          <a:xfrm flipV="1">
            <a:off x="3033713" y="335121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90" name="TextBox 182"/>
          <p:cNvSpPr txBox="1">
            <a:spLocks noChangeArrowheads="1"/>
          </p:cNvSpPr>
          <p:nvPr/>
        </p:nvSpPr>
        <p:spPr bwMode="auto">
          <a:xfrm>
            <a:off x="3019425" y="3063875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60491" name="Group 183"/>
          <p:cNvGrpSpPr>
            <a:grpSpLocks/>
          </p:cNvGrpSpPr>
          <p:nvPr/>
        </p:nvGrpSpPr>
        <p:grpSpPr bwMode="auto">
          <a:xfrm>
            <a:off x="3379788" y="3241675"/>
            <a:ext cx="223837" cy="219075"/>
            <a:chOff x="2829108" y="3040558"/>
            <a:chExt cx="224572" cy="219456"/>
          </a:xfrm>
        </p:grpSpPr>
        <p:sp>
          <p:nvSpPr>
            <p:cNvPr id="185" name="Oval 18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87" name="Straight Arrow Connector 186"/>
          <p:cNvCxnSpPr>
            <a:endCxn id="189" idx="2"/>
          </p:cNvCxnSpPr>
          <p:nvPr/>
        </p:nvCxnSpPr>
        <p:spPr>
          <a:xfrm flipV="1">
            <a:off x="3619500" y="33321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493" name="Group 187"/>
          <p:cNvGrpSpPr>
            <a:grpSpLocks/>
          </p:cNvGrpSpPr>
          <p:nvPr/>
        </p:nvGrpSpPr>
        <p:grpSpPr bwMode="auto">
          <a:xfrm>
            <a:off x="3965575" y="3222625"/>
            <a:ext cx="223838" cy="220663"/>
            <a:chOff x="2829108" y="3040558"/>
            <a:chExt cx="224572" cy="219456"/>
          </a:xfrm>
        </p:grpSpPr>
        <p:sp>
          <p:nvSpPr>
            <p:cNvPr id="189" name="Oval 18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2892816" y="3097395"/>
              <a:ext cx="92377" cy="9157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91" name="Straight Arrow Connector 190"/>
          <p:cNvCxnSpPr>
            <a:endCxn id="193" idx="2"/>
          </p:cNvCxnSpPr>
          <p:nvPr/>
        </p:nvCxnSpPr>
        <p:spPr>
          <a:xfrm flipV="1">
            <a:off x="4186238" y="3321050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495" name="Group 191"/>
          <p:cNvGrpSpPr>
            <a:grpSpLocks/>
          </p:cNvGrpSpPr>
          <p:nvPr/>
        </p:nvGrpSpPr>
        <p:grpSpPr bwMode="auto">
          <a:xfrm>
            <a:off x="4532313" y="3211513"/>
            <a:ext cx="223837" cy="219075"/>
            <a:chOff x="2829108" y="3040558"/>
            <a:chExt cx="224572" cy="219456"/>
          </a:xfrm>
        </p:grpSpPr>
        <p:sp>
          <p:nvSpPr>
            <p:cNvPr id="193" name="Oval 19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95" name="Straight Arrow Connector 194"/>
          <p:cNvCxnSpPr>
            <a:endCxn id="197" idx="2"/>
          </p:cNvCxnSpPr>
          <p:nvPr/>
        </p:nvCxnSpPr>
        <p:spPr>
          <a:xfrm flipV="1">
            <a:off x="4770438" y="3317875"/>
            <a:ext cx="346075" cy="158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497" name="Group 195"/>
          <p:cNvGrpSpPr>
            <a:grpSpLocks/>
          </p:cNvGrpSpPr>
          <p:nvPr/>
        </p:nvGrpSpPr>
        <p:grpSpPr bwMode="auto">
          <a:xfrm>
            <a:off x="5116513" y="3208338"/>
            <a:ext cx="223837" cy="219075"/>
            <a:chOff x="2829108" y="3040558"/>
            <a:chExt cx="224572" cy="219456"/>
          </a:xfrm>
        </p:grpSpPr>
        <p:sp>
          <p:nvSpPr>
            <p:cNvPr id="197" name="Oval 19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99" name="Straight Arrow Connector 198"/>
          <p:cNvCxnSpPr>
            <a:endCxn id="201" idx="2"/>
          </p:cNvCxnSpPr>
          <p:nvPr/>
        </p:nvCxnSpPr>
        <p:spPr>
          <a:xfrm flipV="1">
            <a:off x="5332413" y="3311525"/>
            <a:ext cx="346075" cy="158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499" name="Group 199"/>
          <p:cNvGrpSpPr>
            <a:grpSpLocks/>
          </p:cNvGrpSpPr>
          <p:nvPr/>
        </p:nvGrpSpPr>
        <p:grpSpPr bwMode="auto">
          <a:xfrm>
            <a:off x="5678488" y="3200400"/>
            <a:ext cx="225425" cy="220663"/>
            <a:chOff x="2829108" y="3040558"/>
            <a:chExt cx="224572" cy="219456"/>
          </a:xfrm>
        </p:grpSpPr>
        <p:sp>
          <p:nvSpPr>
            <p:cNvPr id="201" name="Oval 20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2893949" y="3097395"/>
              <a:ext cx="90146" cy="9157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03" name="Straight Arrow Connector 202"/>
          <p:cNvCxnSpPr>
            <a:endCxn id="205" idx="2"/>
          </p:cNvCxnSpPr>
          <p:nvPr/>
        </p:nvCxnSpPr>
        <p:spPr>
          <a:xfrm flipV="1">
            <a:off x="5919788" y="3292475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501" name="Group 203"/>
          <p:cNvGrpSpPr>
            <a:grpSpLocks/>
          </p:cNvGrpSpPr>
          <p:nvPr/>
        </p:nvGrpSpPr>
        <p:grpSpPr bwMode="auto">
          <a:xfrm>
            <a:off x="6265863" y="3182938"/>
            <a:ext cx="223837" cy="219075"/>
            <a:chOff x="2829108" y="3040558"/>
            <a:chExt cx="224572" cy="219456"/>
          </a:xfrm>
        </p:grpSpPr>
        <p:sp>
          <p:nvSpPr>
            <p:cNvPr id="205" name="Oval 20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07" name="Straight Arrow Connector 206"/>
          <p:cNvCxnSpPr>
            <a:endCxn id="209" idx="2"/>
          </p:cNvCxnSpPr>
          <p:nvPr/>
        </p:nvCxnSpPr>
        <p:spPr>
          <a:xfrm flipV="1">
            <a:off x="6484938" y="3281363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503" name="Group 207"/>
          <p:cNvGrpSpPr>
            <a:grpSpLocks/>
          </p:cNvGrpSpPr>
          <p:nvPr/>
        </p:nvGrpSpPr>
        <p:grpSpPr bwMode="auto">
          <a:xfrm>
            <a:off x="6831013" y="3171825"/>
            <a:ext cx="225425" cy="219075"/>
            <a:chOff x="2829108" y="3040558"/>
            <a:chExt cx="224572" cy="219456"/>
          </a:xfrm>
        </p:grpSpPr>
        <p:sp>
          <p:nvSpPr>
            <p:cNvPr id="209" name="Oval 20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11" name="Straight Arrow Connector 210"/>
          <p:cNvCxnSpPr>
            <a:endCxn id="213" idx="2"/>
          </p:cNvCxnSpPr>
          <p:nvPr/>
        </p:nvCxnSpPr>
        <p:spPr>
          <a:xfrm flipV="1">
            <a:off x="7062788" y="3286125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505" name="Group 211"/>
          <p:cNvGrpSpPr>
            <a:grpSpLocks/>
          </p:cNvGrpSpPr>
          <p:nvPr/>
        </p:nvGrpSpPr>
        <p:grpSpPr bwMode="auto">
          <a:xfrm>
            <a:off x="7408863" y="3176588"/>
            <a:ext cx="223837" cy="219075"/>
            <a:chOff x="2829108" y="3040558"/>
            <a:chExt cx="224572" cy="219456"/>
          </a:xfrm>
        </p:grpSpPr>
        <p:sp>
          <p:nvSpPr>
            <p:cNvPr id="213" name="Oval 21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15" name="Straight Arrow Connector 214"/>
          <p:cNvCxnSpPr>
            <a:endCxn id="217" idx="2"/>
          </p:cNvCxnSpPr>
          <p:nvPr/>
        </p:nvCxnSpPr>
        <p:spPr>
          <a:xfrm flipV="1">
            <a:off x="7626350" y="3279775"/>
            <a:ext cx="344488" cy="158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507" name="Group 215"/>
          <p:cNvGrpSpPr>
            <a:grpSpLocks/>
          </p:cNvGrpSpPr>
          <p:nvPr/>
        </p:nvGrpSpPr>
        <p:grpSpPr bwMode="auto">
          <a:xfrm>
            <a:off x="7970838" y="3170238"/>
            <a:ext cx="225425" cy="219075"/>
            <a:chOff x="2829108" y="3040558"/>
            <a:chExt cx="224572" cy="219456"/>
          </a:xfrm>
        </p:grpSpPr>
        <p:sp>
          <p:nvSpPr>
            <p:cNvPr id="217" name="Oval 21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19" name="Straight Arrow Connector 218"/>
          <p:cNvCxnSpPr>
            <a:endCxn id="221" idx="2"/>
          </p:cNvCxnSpPr>
          <p:nvPr/>
        </p:nvCxnSpPr>
        <p:spPr>
          <a:xfrm flipV="1">
            <a:off x="8212138" y="3260725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509" name="Group 219"/>
          <p:cNvGrpSpPr>
            <a:grpSpLocks/>
          </p:cNvGrpSpPr>
          <p:nvPr/>
        </p:nvGrpSpPr>
        <p:grpSpPr bwMode="auto">
          <a:xfrm>
            <a:off x="8558213" y="3151188"/>
            <a:ext cx="223837" cy="219075"/>
            <a:chOff x="2829108" y="3040558"/>
            <a:chExt cx="224572" cy="219456"/>
          </a:xfrm>
        </p:grpSpPr>
        <p:sp>
          <p:nvSpPr>
            <p:cNvPr id="221" name="Oval 22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23" name="Straight Arrow Connector 222"/>
          <p:cNvCxnSpPr>
            <a:endCxn id="225" idx="2"/>
          </p:cNvCxnSpPr>
          <p:nvPr/>
        </p:nvCxnSpPr>
        <p:spPr>
          <a:xfrm flipV="1">
            <a:off x="8778875" y="3249613"/>
            <a:ext cx="344488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511" name="Group 223"/>
          <p:cNvGrpSpPr>
            <a:grpSpLocks/>
          </p:cNvGrpSpPr>
          <p:nvPr/>
        </p:nvGrpSpPr>
        <p:grpSpPr bwMode="auto">
          <a:xfrm>
            <a:off x="9123363" y="3140075"/>
            <a:ext cx="225425" cy="219075"/>
            <a:chOff x="2829108" y="3040558"/>
            <a:chExt cx="224572" cy="219456"/>
          </a:xfrm>
        </p:grpSpPr>
        <p:sp>
          <p:nvSpPr>
            <p:cNvPr id="225" name="Oval 22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2893949" y="3097807"/>
              <a:ext cx="90146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27" name="Straight Arrow Connector 226"/>
          <p:cNvCxnSpPr>
            <a:endCxn id="229" idx="2"/>
          </p:cNvCxnSpPr>
          <p:nvPr/>
        </p:nvCxnSpPr>
        <p:spPr>
          <a:xfrm flipV="1">
            <a:off x="9363075" y="3246438"/>
            <a:ext cx="346075" cy="158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513" name="Group 227"/>
          <p:cNvGrpSpPr>
            <a:grpSpLocks/>
          </p:cNvGrpSpPr>
          <p:nvPr/>
        </p:nvGrpSpPr>
        <p:grpSpPr bwMode="auto">
          <a:xfrm>
            <a:off x="9709150" y="3135313"/>
            <a:ext cx="223838" cy="220662"/>
            <a:chOff x="2829108" y="3040558"/>
            <a:chExt cx="224572" cy="219456"/>
          </a:xfrm>
        </p:grpSpPr>
        <p:sp>
          <p:nvSpPr>
            <p:cNvPr id="229" name="Oval 228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2892816" y="3097396"/>
              <a:ext cx="92377" cy="9157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231" name="Straight Arrow Connector 230"/>
          <p:cNvCxnSpPr/>
          <p:nvPr/>
        </p:nvCxnSpPr>
        <p:spPr>
          <a:xfrm flipV="1">
            <a:off x="9925050" y="3238500"/>
            <a:ext cx="346075" cy="3175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Content Placeholder 2"/>
          <p:cNvSpPr txBox="1">
            <a:spLocks/>
          </p:cNvSpPr>
          <p:nvPr/>
        </p:nvSpPr>
        <p:spPr>
          <a:xfrm>
            <a:off x="4357688" y="1211263"/>
            <a:ext cx="3854450" cy="253206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/>
              <a:t>The domain of these variables is </a:t>
            </a:r>
            <a:r>
              <a:rPr lang="en-US" sz="2500" b="1" dirty="0" smtClean="0"/>
              <a:t>infinite</a:t>
            </a:r>
            <a:r>
              <a:rPr lang="en-US" sz="2500" dirty="0" smtClean="0"/>
              <a:t> (i.e. </a:t>
            </a:r>
            <a:r>
              <a:rPr lang="en-US" sz="2500" dirty="0" err="1" smtClean="0">
                <a:latin typeface="Times New Roman"/>
                <a:cs typeface="Times New Roman"/>
              </a:rPr>
              <a:t>Σ</a:t>
            </a:r>
            <a:r>
              <a:rPr lang="en-US" sz="2500" baseline="30000" dirty="0" smtClean="0">
                <a:latin typeface="Times New Roman"/>
                <a:cs typeface="Times New Roman"/>
              </a:rPr>
              <a:t>*</a:t>
            </a:r>
            <a:r>
              <a:rPr lang="en-US" sz="2500" dirty="0" smtClean="0"/>
              <a:t>);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500" dirty="0" smtClean="0"/>
              <a:t>WSFA’s representation is </a:t>
            </a:r>
            <a:r>
              <a:rPr lang="en-US" sz="2500" b="1" dirty="0" smtClean="0"/>
              <a:t>finite – </a:t>
            </a:r>
            <a:r>
              <a:rPr lang="en-US" sz="2500" dirty="0" smtClean="0"/>
              <a:t>but</a:t>
            </a:r>
            <a:r>
              <a:rPr lang="en-US" sz="2500" b="1" dirty="0" smtClean="0"/>
              <a:t> </a:t>
            </a:r>
            <a:r>
              <a:rPr lang="en-US" sz="2500" dirty="0" smtClean="0"/>
              <a:t>the size of the </a:t>
            </a:r>
            <a:r>
              <a:rPr lang="en-US" sz="2500" b="1" dirty="0" smtClean="0"/>
              <a:t>representation</a:t>
            </a:r>
            <a:r>
              <a:rPr lang="en-US" sz="2500" dirty="0" smtClean="0"/>
              <a:t> can grow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500" dirty="0" smtClean="0"/>
              <a:t>In cases where the domain of each variable is </a:t>
            </a:r>
            <a:r>
              <a:rPr lang="en-US" sz="2500" b="1" dirty="0" smtClean="0"/>
              <a:t>small and finite</a:t>
            </a:r>
            <a:r>
              <a:rPr lang="en-US" sz="2500" dirty="0" smtClean="0"/>
              <a:t> this is not an issue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Message Approximations</a:t>
            </a:r>
            <a:endParaRPr lang="en-US" dirty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Three approaches to dealing with </a:t>
            </a:r>
            <a:r>
              <a:rPr lang="en-US" b="1" smtClean="0"/>
              <a:t>complex messages:</a:t>
            </a:r>
          </a:p>
          <a:p>
            <a:pPr marL="971550" lvl="1" indent="-514350" eaLnBrk="1" hangingPunct="1">
              <a:buFont typeface="Candara" pitchFamily="34" charset="0"/>
              <a:buAutoNum type="arabicPeriod"/>
            </a:pPr>
            <a:r>
              <a:rPr lang="en-US" smtClean="0"/>
              <a:t>Particle Belief Propagation </a:t>
            </a:r>
            <a:r>
              <a:rPr lang="en-US" smtClean="0">
                <a:solidFill>
                  <a:schemeClr val="accent1"/>
                </a:solidFill>
              </a:rPr>
              <a:t>(see Section 3)</a:t>
            </a:r>
          </a:p>
          <a:p>
            <a:pPr marL="971550" lvl="1" indent="-514350" eaLnBrk="1" hangingPunct="1">
              <a:buFont typeface="Candara" pitchFamily="34" charset="0"/>
              <a:buAutoNum type="arabicPeriod"/>
            </a:pPr>
            <a:r>
              <a:rPr lang="en-US" b="1" smtClean="0"/>
              <a:t>Message pruning</a:t>
            </a:r>
          </a:p>
          <a:p>
            <a:pPr marL="971550" lvl="1" indent="-514350" eaLnBrk="1" hangingPunct="1">
              <a:buFont typeface="Candara" pitchFamily="34" charset="0"/>
              <a:buAutoNum type="arabicPeriod"/>
            </a:pPr>
            <a:r>
              <a:rPr lang="en-US" b="1" smtClean="0"/>
              <a:t>Expectation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AEA4-BF06-4D1C-8B02-88D2F9AAA0F4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2"/>
          <p:cNvSpPr txBox="1">
            <a:spLocks/>
          </p:cNvSpPr>
          <p:nvPr/>
        </p:nvSpPr>
        <p:spPr>
          <a:xfrm>
            <a:off x="533400" y="2557463"/>
            <a:ext cx="8153400" cy="3798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C32D2E"/>
                </a:solidFill>
              </a:rPr>
              <a:t>For </a:t>
            </a:r>
            <a:r>
              <a:rPr lang="en-US" sz="2400" b="1" dirty="0">
                <a:solidFill>
                  <a:srgbClr val="C32D2E"/>
                </a:solidFill>
              </a:rPr>
              <a:t>real variables</a:t>
            </a:r>
            <a:r>
              <a:rPr lang="en-US" sz="2400" dirty="0">
                <a:solidFill>
                  <a:srgbClr val="C32D2E"/>
                </a:solidFill>
              </a:rPr>
              <a:t>, try a mixture of </a:t>
            </a:r>
            <a:r>
              <a:rPr lang="en-US" sz="2400" i="1" dirty="0" smtClean="0">
                <a:solidFill>
                  <a:srgbClr val="C32D2E"/>
                </a:solidFill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solidFill>
                  <a:srgbClr val="C32D2E"/>
                </a:solidFill>
              </a:rPr>
              <a:t> </a:t>
            </a:r>
            <a:r>
              <a:rPr lang="en-US" sz="2400" dirty="0">
                <a:solidFill>
                  <a:srgbClr val="C32D2E"/>
                </a:solidFill>
              </a:rPr>
              <a:t>Gaussians: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/>
              <a:t>E.g., true product is a mixture of </a:t>
            </a:r>
            <a:r>
              <a:rPr lang="en-US" sz="2000" i="1" dirty="0" err="1">
                <a:latin typeface="Times New Roman"/>
                <a:cs typeface="Times New Roman"/>
              </a:rPr>
              <a:t>K</a:t>
            </a:r>
            <a:r>
              <a:rPr lang="en-US" sz="2000" i="1" baseline="30000" dirty="0" err="1">
                <a:latin typeface="Times New Roman"/>
                <a:cs typeface="Times New Roman"/>
              </a:rPr>
              <a:t>d</a:t>
            </a:r>
            <a:r>
              <a:rPr lang="en-US" sz="2000" dirty="0"/>
              <a:t> Gaussians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1" dirty="0"/>
              <a:t>Prune back: Randomly keep just </a:t>
            </a:r>
            <a:r>
              <a:rPr lang="en-US" sz="2000" i="1" dirty="0" smtClean="0">
                <a:latin typeface="Times New Roman"/>
                <a:cs typeface="Times New Roman"/>
              </a:rPr>
              <a:t>K</a:t>
            </a:r>
            <a:r>
              <a:rPr lang="en-US" sz="2000" b="1" dirty="0" smtClean="0"/>
              <a:t> </a:t>
            </a:r>
            <a:r>
              <a:rPr lang="en-US" sz="2000" b="1" dirty="0"/>
              <a:t>of them</a:t>
            </a:r>
            <a:endParaRPr lang="en-US" sz="20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/>
              <a:t>Chosen in proportion to weight in full mixture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accent1"/>
                </a:solidFill>
              </a:rPr>
              <a:t>Gibbs sampling to efficiently choose them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b="1" dirty="0">
              <a:solidFill>
                <a:srgbClr val="FF6600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b="1" dirty="0">
              <a:solidFill>
                <a:srgbClr val="FF6600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1000" b="1" dirty="0">
              <a:solidFill>
                <a:srgbClr val="FF66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rgbClr val="777777"/>
                </a:solidFill>
              </a:rPr>
              <a:t>What if incoming messages are </a:t>
            </a:r>
            <a:r>
              <a:rPr lang="en-US" sz="2000" i="1" dirty="0">
                <a:solidFill>
                  <a:srgbClr val="777777"/>
                </a:solidFill>
              </a:rPr>
              <a:t>not </a:t>
            </a:r>
            <a:r>
              <a:rPr lang="en-US" sz="2000" dirty="0">
                <a:solidFill>
                  <a:srgbClr val="777777"/>
                </a:solidFill>
              </a:rPr>
              <a:t>Gaussian mixtures?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rgbClr val="777777"/>
                </a:solidFill>
              </a:rPr>
              <a:t>Could be anything sent by the factors …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rgbClr val="777777"/>
                </a:solidFill>
              </a:rPr>
              <a:t>Can extend technique to this case.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Message Pruning</a:t>
            </a:r>
            <a:endParaRPr lang="en-US" dirty="0"/>
          </a:p>
        </p:txBody>
      </p:sp>
      <p:sp>
        <p:nvSpPr>
          <p:cNvPr id="27737" name="Rectangle 89"/>
          <p:cNvSpPr>
            <a:spLocks noGrp="1"/>
          </p:cNvSpPr>
          <p:nvPr>
            <p:ph type="body" idx="4294967295"/>
          </p:nvPr>
        </p:nvSpPr>
        <p:spPr>
          <a:xfrm>
            <a:off x="457200" y="1211264"/>
            <a:ext cx="8229600" cy="1346200"/>
          </a:xfrm>
        </p:spPr>
        <p:txBody>
          <a:bodyPr/>
          <a:lstStyle/>
          <a:p>
            <a:r>
              <a:rPr lang="en-US" sz="2400" b="1" dirty="0" smtClean="0"/>
              <a:t>Problem: </a:t>
            </a:r>
            <a:r>
              <a:rPr lang="en-US" sz="2400" dirty="0" smtClean="0"/>
              <a:t>Product of </a:t>
            </a:r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r>
              <a:rPr lang="en-US" sz="2400" dirty="0" smtClean="0"/>
              <a:t> messages = complex distribution.</a:t>
            </a:r>
          </a:p>
          <a:p>
            <a:pPr lvl="1"/>
            <a:r>
              <a:rPr lang="en-US" sz="2000" b="1" dirty="0" smtClean="0"/>
              <a:t>Solution: </a:t>
            </a:r>
            <a:r>
              <a:rPr lang="en-US" sz="2000" dirty="0" smtClean="0"/>
              <a:t>Approximate with a simpler distribution.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For speed, compute approximation </a:t>
            </a:r>
            <a:r>
              <a:rPr lang="en-US" sz="2000" i="1" dirty="0" smtClean="0">
                <a:solidFill>
                  <a:schemeClr val="accent1"/>
                </a:solidFill>
              </a:rPr>
              <a:t>without </a:t>
            </a:r>
            <a:r>
              <a:rPr lang="en-US" sz="2000" dirty="0" smtClean="0">
                <a:solidFill>
                  <a:schemeClr val="accent1"/>
                </a:solidFill>
              </a:rPr>
              <a:t>computing full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5D6CC-5571-4531-B23E-9B87382A8ED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43375" y="5943600"/>
            <a:ext cx="4548188" cy="411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algn="r">
              <a:defRPr/>
            </a:pPr>
            <a:r>
              <a:rPr lang="en-US" sz="1800"/>
              <a:t>(Sudderth et al., 2002 –“Nonparametric BP”)</a:t>
            </a:r>
          </a:p>
        </p:txBody>
      </p:sp>
      <p:grpSp>
        <p:nvGrpSpPr>
          <p:cNvPr id="27738" name="Group 90"/>
          <p:cNvGrpSpPr>
            <a:grpSpLocks/>
          </p:cNvGrpSpPr>
          <p:nvPr/>
        </p:nvGrpSpPr>
        <p:grpSpPr bwMode="auto">
          <a:xfrm>
            <a:off x="5984875" y="3317875"/>
            <a:ext cx="2547938" cy="1319213"/>
            <a:chOff x="4155" y="1342"/>
            <a:chExt cx="1605" cy="831"/>
          </a:xfrm>
        </p:grpSpPr>
        <p:grpSp>
          <p:nvGrpSpPr>
            <p:cNvPr id="43015" name="Group 113"/>
            <p:cNvGrpSpPr>
              <a:grpSpLocks/>
            </p:cNvGrpSpPr>
            <p:nvPr/>
          </p:nvGrpSpPr>
          <p:grpSpPr bwMode="auto">
            <a:xfrm>
              <a:off x="4155" y="1342"/>
              <a:ext cx="1605" cy="831"/>
              <a:chOff x="1121630" y="4033430"/>
              <a:chExt cx="3408955" cy="176601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2487336" y="5251148"/>
                <a:ext cx="541609" cy="548292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625393" y="4341579"/>
                <a:ext cx="265496" cy="263520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0" name="Straight Connector 119"/>
              <p:cNvCxnSpPr>
                <a:stCxn id="118" idx="0"/>
                <a:endCxn id="119" idx="2"/>
              </p:cNvCxnSpPr>
              <p:nvPr/>
            </p:nvCxnSpPr>
            <p:spPr>
              <a:xfrm flipV="1">
                <a:off x="2757078" y="4605099"/>
                <a:ext cx="0" cy="64604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8" idx="6"/>
                <a:endCxn id="122" idx="1"/>
              </p:cNvCxnSpPr>
              <p:nvPr/>
            </p:nvCxnSpPr>
            <p:spPr>
              <a:xfrm flipV="1">
                <a:off x="3028945" y="5523169"/>
                <a:ext cx="730642" cy="212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 121"/>
              <p:cNvSpPr/>
              <p:nvPr/>
            </p:nvSpPr>
            <p:spPr>
              <a:xfrm>
                <a:off x="3759587" y="5391409"/>
                <a:ext cx="265496" cy="265645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431728" y="5393533"/>
                <a:ext cx="265496" cy="263520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endParaRPr lang="en-US" sz="8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4" name="Straight Connector 123"/>
              <p:cNvCxnSpPr>
                <a:stCxn id="118" idx="2"/>
                <a:endCxn id="123" idx="3"/>
              </p:cNvCxnSpPr>
              <p:nvPr/>
            </p:nvCxnSpPr>
            <p:spPr>
              <a:xfrm flipH="1">
                <a:off x="1697224" y="5525293"/>
                <a:ext cx="790113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032" name="Group 124"/>
              <p:cNvGrpSpPr>
                <a:grpSpLocks/>
              </p:cNvGrpSpPr>
              <p:nvPr/>
            </p:nvGrpSpPr>
            <p:grpSpPr bwMode="auto">
              <a:xfrm>
                <a:off x="1121630" y="5417906"/>
                <a:ext cx="302121" cy="238132"/>
                <a:chOff x="2363562" y="5361805"/>
                <a:chExt cx="230016" cy="238132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 flipH="1" flipV="1">
                  <a:off x="2363562" y="5361805"/>
                  <a:ext cx="230016" cy="10995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2363562" y="5473989"/>
                  <a:ext cx="230016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flipH="1">
                  <a:off x="2363562" y="5471756"/>
                  <a:ext cx="230016" cy="128181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33" name="Group 125"/>
              <p:cNvGrpSpPr>
                <a:grpSpLocks/>
              </p:cNvGrpSpPr>
              <p:nvPr/>
            </p:nvGrpSpPr>
            <p:grpSpPr bwMode="auto">
              <a:xfrm rot="10800000">
                <a:off x="4027665" y="5382492"/>
                <a:ext cx="502920" cy="286902"/>
                <a:chOff x="3345037" y="5465825"/>
                <a:chExt cx="382892" cy="286902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flipH="1" flipV="1">
                  <a:off x="3345037" y="5465825"/>
                  <a:ext cx="382892" cy="134502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>
                  <a:off x="3345037" y="5603584"/>
                  <a:ext cx="382892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3345037" y="5600327"/>
                  <a:ext cx="382892" cy="15240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34" name="Group 126"/>
              <p:cNvGrpSpPr>
                <a:grpSpLocks/>
              </p:cNvGrpSpPr>
              <p:nvPr/>
            </p:nvGrpSpPr>
            <p:grpSpPr bwMode="auto">
              <a:xfrm rot="5400000">
                <a:off x="2613669" y="4045236"/>
                <a:ext cx="294754" cy="271141"/>
                <a:chOff x="3503523" y="5465825"/>
                <a:chExt cx="224408" cy="271141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 rot="16200000" flipV="1">
                  <a:off x="3548475" y="5420873"/>
                  <a:ext cx="134502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 flipH="1" flipV="1">
                  <a:off x="3613699" y="5490148"/>
                  <a:ext cx="4055" cy="224408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 flipV="1">
                  <a:off x="3547406" y="5556443"/>
                  <a:ext cx="136641" cy="224406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gradFill flip="none" rotWithShape="1">
                    <a:gsLst>
                      <a:gs pos="23000">
                        <a:schemeClr val="tx1"/>
                      </a:gs>
                      <a:gs pos="100000">
                        <a:prstClr val="white"/>
                      </a:gs>
                    </a:gsLst>
                    <a:lin ang="0" scaled="0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5" name="Straight Arrow Connector 114"/>
            <p:cNvCxnSpPr/>
            <p:nvPr/>
          </p:nvCxnSpPr>
          <p:spPr>
            <a:xfrm>
              <a:off x="4488" y="1992"/>
              <a:ext cx="279" cy="1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4979" y="1660"/>
              <a:ext cx="0" cy="248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5063" y="1992"/>
              <a:ext cx="280" cy="0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reeform 136"/>
            <p:cNvSpPr/>
            <p:nvPr/>
          </p:nvSpPr>
          <p:spPr>
            <a:xfrm>
              <a:off x="4504" y="1847"/>
              <a:ext cx="206" cy="9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767" y="1660"/>
              <a:ext cx="206" cy="9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121" y="1847"/>
              <a:ext cx="206" cy="9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554" y="1847"/>
              <a:ext cx="206" cy="9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175" y="1848"/>
              <a:ext cx="206" cy="9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722" y="1661"/>
              <a:ext cx="205" cy="98"/>
            </a:xfrm>
            <a:custGeom>
              <a:avLst/>
              <a:gdLst>
                <a:gd name="connsiteX0" fmla="*/ 0 w 9064623"/>
                <a:gd name="connsiteY0" fmla="*/ 4295989 h 4308441"/>
                <a:gd name="connsiteX1" fmla="*/ 2564990 w 9064623"/>
                <a:gd name="connsiteY1" fmla="*/ 3611123 h 4308441"/>
                <a:gd name="connsiteX2" fmla="*/ 4569666 w 9064623"/>
                <a:gd name="connsiteY2" fmla="*/ 10 h 4308441"/>
                <a:gd name="connsiteX3" fmla="*/ 6636599 w 9064623"/>
                <a:gd name="connsiteY3" fmla="*/ 3573766 h 4308441"/>
                <a:gd name="connsiteX4" fmla="*/ 9064623 w 9064623"/>
                <a:gd name="connsiteY4" fmla="*/ 4308441 h 430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623" h="4308441">
                  <a:moveTo>
                    <a:pt x="0" y="4295989"/>
                  </a:moveTo>
                  <a:cubicBezTo>
                    <a:pt x="901689" y="4311554"/>
                    <a:pt x="1803379" y="4327120"/>
                    <a:pt x="2564990" y="3611123"/>
                  </a:cubicBezTo>
                  <a:cubicBezTo>
                    <a:pt x="3326601" y="2895126"/>
                    <a:pt x="3891065" y="6236"/>
                    <a:pt x="4569666" y="10"/>
                  </a:cubicBezTo>
                  <a:cubicBezTo>
                    <a:pt x="5248267" y="-6216"/>
                    <a:pt x="5887440" y="2855694"/>
                    <a:pt x="6636599" y="3573766"/>
                  </a:cubicBezTo>
                  <a:cubicBezTo>
                    <a:pt x="7385759" y="4291838"/>
                    <a:pt x="9064623" y="4308441"/>
                    <a:pt x="9064623" y="4308441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36518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 bldLvl="2" animBg="1"/>
      <p:bldP spid="27737" grpId="0" build="p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smtClean="0"/>
              <a:t>Problem: </a:t>
            </a:r>
            <a:r>
              <a:rPr lang="en-US" sz="2400" smtClean="0"/>
              <a:t>Product of d messages = complex distribution.</a:t>
            </a:r>
          </a:p>
          <a:p>
            <a:pPr lvl="1"/>
            <a:r>
              <a:rPr lang="en-US" sz="2000" b="1" smtClean="0"/>
              <a:t>Solution: </a:t>
            </a:r>
            <a:r>
              <a:rPr lang="en-US" sz="2000" smtClean="0"/>
              <a:t>Approximate with a simpler distribution.</a:t>
            </a:r>
          </a:p>
          <a:p>
            <a:pPr lvl="1"/>
            <a:r>
              <a:rPr lang="en-US" sz="2000" smtClean="0">
                <a:solidFill>
                  <a:schemeClr val="accent1"/>
                </a:solidFill>
              </a:rPr>
              <a:t>For speed, compute approximation </a:t>
            </a:r>
            <a:r>
              <a:rPr lang="en-US" sz="2000" i="1" smtClean="0">
                <a:solidFill>
                  <a:schemeClr val="accent1"/>
                </a:solidFill>
              </a:rPr>
              <a:t>without </a:t>
            </a:r>
            <a:r>
              <a:rPr lang="en-US" sz="2000" smtClean="0">
                <a:solidFill>
                  <a:schemeClr val="accent1"/>
                </a:solidFill>
              </a:rPr>
              <a:t>computing full product.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533400" y="2557463"/>
            <a:ext cx="8153400" cy="3798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C32D2E"/>
                </a:solidFill>
              </a:rPr>
              <a:t>For </a:t>
            </a:r>
            <a:r>
              <a:rPr lang="en-US" sz="2400" b="1" dirty="0">
                <a:solidFill>
                  <a:srgbClr val="C32D2E"/>
                </a:solidFill>
              </a:rPr>
              <a:t>string</a:t>
            </a:r>
            <a:r>
              <a:rPr lang="en-US" sz="2400" dirty="0">
                <a:solidFill>
                  <a:srgbClr val="C32D2E"/>
                </a:solidFill>
              </a:rPr>
              <a:t> variables, use a small finite set: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/>
              <a:t>Each message </a:t>
            </a:r>
            <a:r>
              <a:rPr lang="en-US" sz="2000" i="1" dirty="0">
                <a:latin typeface="Times New Roman"/>
                <a:cs typeface="Times New Roman"/>
                <a:sym typeface="Symbol" pitchFamily="18" charset="2"/>
              </a:rPr>
              <a:t>µ</a:t>
            </a:r>
            <a:r>
              <a:rPr lang="en-US" sz="2000" i="1" baseline="-25000" dirty="0" err="1">
                <a:latin typeface="Times New Roman"/>
                <a:cs typeface="Times New Roman"/>
                <a:sym typeface="Symbol" pitchFamily="18" charset="2"/>
              </a:rPr>
              <a:t>i</a:t>
            </a:r>
            <a:r>
              <a:rPr lang="en-US" sz="2000" dirty="0"/>
              <a:t> gives positive probability to </a:t>
            </a:r>
            <a:r>
              <a:rPr lang="en-US" sz="2000" i="1" dirty="0"/>
              <a:t>…</a:t>
            </a:r>
            <a:endParaRPr lang="en-US" sz="20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/>
              <a:t>… every word in a 50,000 word vocabulary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/>
              <a:t>… every string in </a:t>
            </a:r>
            <a:r>
              <a:rPr lang="en-US" sz="2000" dirty="0">
                <a:latin typeface="Times New Roman"/>
                <a:cs typeface="Times New Roman"/>
              </a:rPr>
              <a:t>∑*</a:t>
            </a:r>
            <a:r>
              <a:rPr lang="en-US" sz="2000" dirty="0"/>
              <a:t> (using a weighted FSA)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1" dirty="0"/>
              <a:t>Prune back </a:t>
            </a:r>
            <a:r>
              <a:rPr lang="en-US" sz="2000" dirty="0"/>
              <a:t>to a list </a:t>
            </a:r>
            <a:r>
              <a:rPr lang="en-US" sz="2000" i="1" dirty="0">
                <a:latin typeface="Times New Roman"/>
                <a:cs typeface="Times New Roman"/>
              </a:rPr>
              <a:t>L</a:t>
            </a:r>
            <a:r>
              <a:rPr lang="en-US" sz="2000" dirty="0"/>
              <a:t> of a few “good” strings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accent1"/>
                </a:solidFill>
              </a:rPr>
              <a:t>Each message adds its own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 best strings to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</a:rPr>
              <a:t>L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For each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</a:rPr>
              <a:t>x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 L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sym typeface="Symbol" pitchFamily="18" charset="2"/>
              </a:rPr>
              <a:t>, let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µ(x) = </a:t>
            </a:r>
            <a:r>
              <a:rPr lang="en-US" sz="2000" i="1" baseline="-25000" dirty="0" err="1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i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 µ</a:t>
            </a:r>
            <a:r>
              <a:rPr lang="en-US" sz="2000" i="1" baseline="-25000" dirty="0" err="1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i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(x</a:t>
            </a:r>
            <a:r>
              <a:rPr lang="en-US" sz="2000" i="1" dirty="0" smtClean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) </a:t>
            </a:r>
            <a:r>
              <a:rPr lang="en-US" sz="2000" dirty="0">
                <a:solidFill>
                  <a:schemeClr val="accent1"/>
                </a:solidFill>
                <a:latin typeface="Candara"/>
                <a:sym typeface="Symbol" pitchFamily="18" charset="2"/>
              </a:rPr>
              <a:t>–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sym typeface="Symbol" pitchFamily="18" charset="2"/>
              </a:rPr>
              <a:t> each message scores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x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accent1"/>
                </a:solidFill>
                <a:latin typeface="Arial" charset="0"/>
                <a:sym typeface="Symbol" pitchFamily="18" charset="2"/>
              </a:rPr>
              <a:t>For each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x  L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sym typeface="Symbol" pitchFamily="18" charset="2"/>
              </a:rPr>
              <a:t>, let </a:t>
            </a:r>
            <a:r>
              <a:rPr lang="en-US" sz="2000" i="1" dirty="0">
                <a:solidFill>
                  <a:schemeClr val="accent1"/>
                </a:solidFill>
                <a:latin typeface="Times New Roman"/>
                <a:cs typeface="Times New Roman"/>
                <a:sym typeface="Symbol" pitchFamily="18" charset="2"/>
              </a:rPr>
              <a:t>µ(x) = 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Message Pruning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7DD921-6518-4232-AFBB-30D091C9571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4275" y="5943600"/>
            <a:ext cx="2427288" cy="411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algn="r">
              <a:defRPr/>
            </a:pPr>
            <a:r>
              <a:rPr lang="en-US" sz="1800"/>
              <a:t>(Dreyer &amp; Eisner, 2009)</a:t>
            </a:r>
          </a:p>
        </p:txBody>
      </p:sp>
      <p:grpSp>
        <p:nvGrpSpPr>
          <p:cNvPr id="44038" name="Group 28"/>
          <p:cNvGrpSpPr>
            <a:grpSpLocks/>
          </p:cNvGrpSpPr>
          <p:nvPr/>
        </p:nvGrpSpPr>
        <p:grpSpPr bwMode="auto">
          <a:xfrm>
            <a:off x="5978525" y="3252788"/>
            <a:ext cx="2667000" cy="1382712"/>
            <a:chOff x="4583322" y="1623840"/>
            <a:chExt cx="4893978" cy="2535327"/>
          </a:xfrm>
        </p:grpSpPr>
        <p:grpSp>
          <p:nvGrpSpPr>
            <p:cNvPr id="44039" name="Group 150"/>
            <p:cNvGrpSpPr>
              <a:grpSpLocks/>
            </p:cNvGrpSpPr>
            <p:nvPr/>
          </p:nvGrpSpPr>
          <p:grpSpPr bwMode="auto">
            <a:xfrm>
              <a:off x="4583322" y="1623840"/>
              <a:ext cx="4893978" cy="2535327"/>
              <a:chOff x="1905350" y="2310891"/>
              <a:chExt cx="3408955" cy="1766010"/>
            </a:xfrm>
          </p:grpSpPr>
          <p:grpSp>
            <p:nvGrpSpPr>
              <p:cNvPr id="44067" name="Group 151"/>
              <p:cNvGrpSpPr>
                <a:grpSpLocks/>
              </p:cNvGrpSpPr>
              <p:nvPr/>
            </p:nvGrpSpPr>
            <p:grpSpPr bwMode="auto">
              <a:xfrm>
                <a:off x="1905350" y="2310891"/>
                <a:ext cx="3408955" cy="1766010"/>
                <a:chOff x="1121630" y="4033430"/>
                <a:chExt cx="3408955" cy="1766010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2487242" y="5251997"/>
                  <a:ext cx="541780" cy="547443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i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625223" y="4341620"/>
                  <a:ext cx="265817" cy="263584"/>
                </a:xfrm>
                <a:prstGeom prst="rect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Ctr="1"/>
                <a:lstStyle/>
                <a:p>
                  <a:pPr algn="ctr">
                    <a:defRPr/>
                  </a:pPr>
                  <a:endParaRPr lang="en-US" sz="8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58" name="Straight Connector 157"/>
                <p:cNvCxnSpPr>
                  <a:stCxn id="156" idx="0"/>
                  <a:endCxn id="157" idx="2"/>
                </p:cNvCxnSpPr>
                <p:nvPr/>
              </p:nvCxnSpPr>
              <p:spPr>
                <a:xfrm flipV="1">
                  <a:off x="2757117" y="4605204"/>
                  <a:ext cx="0" cy="646793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stCxn id="156" idx="6"/>
                  <a:endCxn id="160" idx="1"/>
                </p:cNvCxnSpPr>
                <p:nvPr/>
              </p:nvCxnSpPr>
              <p:spPr>
                <a:xfrm flipV="1">
                  <a:off x="3029021" y="5523691"/>
                  <a:ext cx="730490" cy="2028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Rectangle 159"/>
                <p:cNvSpPr/>
                <p:nvPr/>
              </p:nvSpPr>
              <p:spPr>
                <a:xfrm>
                  <a:off x="3759512" y="5389872"/>
                  <a:ext cx="265818" cy="265612"/>
                </a:xfrm>
                <a:prstGeom prst="rect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Ctr="1"/>
                <a:lstStyle/>
                <a:p>
                  <a:pPr algn="ctr">
                    <a:defRPr/>
                  </a:pPr>
                  <a:endParaRPr lang="en-US" sz="8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1432089" y="5391900"/>
                  <a:ext cx="265817" cy="265611"/>
                </a:xfrm>
                <a:prstGeom prst="rect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Ctr="1"/>
                <a:lstStyle/>
                <a:p>
                  <a:pPr algn="ctr">
                    <a:defRPr/>
                  </a:pPr>
                  <a:endParaRPr lang="en-US" sz="8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62" name="Straight Connector 161"/>
                <p:cNvCxnSpPr>
                  <a:stCxn id="156" idx="2"/>
                  <a:endCxn id="161" idx="3"/>
                </p:cNvCxnSpPr>
                <p:nvPr/>
              </p:nvCxnSpPr>
              <p:spPr>
                <a:xfrm flipH="1">
                  <a:off x="1697906" y="5525719"/>
                  <a:ext cx="789336" cy="0"/>
                </a:xfrm>
                <a:prstGeom prst="lin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078" name="Group 162"/>
                <p:cNvGrpSpPr>
                  <a:grpSpLocks/>
                </p:cNvGrpSpPr>
                <p:nvPr/>
              </p:nvGrpSpPr>
              <p:grpSpPr bwMode="auto">
                <a:xfrm>
                  <a:off x="1121630" y="5417906"/>
                  <a:ext cx="302121" cy="238132"/>
                  <a:chOff x="2363562" y="5361805"/>
                  <a:chExt cx="230016" cy="238132"/>
                </a:xfrm>
              </p:grpSpPr>
              <p:cxnSp>
                <p:nvCxnSpPr>
                  <p:cNvPr id="172" name="Straight Connector 171"/>
                  <p:cNvCxnSpPr/>
                  <p:nvPr/>
                </p:nvCxnSpPr>
                <p:spPr>
                  <a:xfrm flipH="1" flipV="1">
                    <a:off x="2363562" y="5361805"/>
                    <a:ext cx="230016" cy="109951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flipH="1">
                    <a:off x="2363562" y="5483459"/>
                    <a:ext cx="230016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flipH="1">
                    <a:off x="2363562" y="5471756"/>
                    <a:ext cx="230016" cy="128181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079" name="Group 163"/>
                <p:cNvGrpSpPr>
                  <a:grpSpLocks/>
                </p:cNvGrpSpPr>
                <p:nvPr/>
              </p:nvGrpSpPr>
              <p:grpSpPr bwMode="auto">
                <a:xfrm rot="10800000">
                  <a:off x="4027665" y="5382492"/>
                  <a:ext cx="502920" cy="286902"/>
                  <a:chOff x="3345037" y="5465825"/>
                  <a:chExt cx="382892" cy="286902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 flipH="1" flipV="1">
                    <a:off x="3345037" y="5465825"/>
                    <a:ext cx="382892" cy="134502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flipH="1">
                    <a:off x="3345037" y="5594184"/>
                    <a:ext cx="382892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flipH="1">
                    <a:off x="3345037" y="5600327"/>
                    <a:ext cx="382892" cy="15240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080" name="Group 164"/>
                <p:cNvGrpSpPr>
                  <a:grpSpLocks/>
                </p:cNvGrpSpPr>
                <p:nvPr/>
              </p:nvGrpSpPr>
              <p:grpSpPr bwMode="auto">
                <a:xfrm rot="5400000">
                  <a:off x="2613669" y="4045236"/>
                  <a:ext cx="294754" cy="271141"/>
                  <a:chOff x="3503523" y="5465825"/>
                  <a:chExt cx="224408" cy="271141"/>
                </a:xfrm>
              </p:grpSpPr>
              <p:cxnSp>
                <p:nvCxnSpPr>
                  <p:cNvPr id="166" name="Straight Connector 165"/>
                  <p:cNvCxnSpPr/>
                  <p:nvPr/>
                </p:nvCxnSpPr>
                <p:spPr>
                  <a:xfrm rot="16200000" flipV="1">
                    <a:off x="3548475" y="5420873"/>
                    <a:ext cx="134502" cy="224406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16200000" flipH="1" flipV="1">
                    <a:off x="3613699" y="5490148"/>
                    <a:ext cx="4055" cy="224408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16200000" flipH="1" flipV="1">
                    <a:off x="3547406" y="5556443"/>
                    <a:ext cx="136641" cy="224406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 cmpd="sng">
                    <a:gradFill flip="none" rotWithShape="1">
                      <a:gsLst>
                        <a:gs pos="23000">
                          <a:schemeClr val="tx1"/>
                        </a:gs>
                        <a:gs pos="100000">
                          <a:prstClr val="white"/>
                        </a:gs>
                      </a:gsLst>
                      <a:lin ang="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3" name="Straight Arrow Connector 152"/>
              <p:cNvCxnSpPr/>
              <p:nvPr/>
            </p:nvCxnSpPr>
            <p:spPr>
              <a:xfrm>
                <a:off x="2611491" y="3693692"/>
                <a:ext cx="594539" cy="2027"/>
              </a:xfrm>
              <a:prstGeom prst="straightConnector1">
                <a:avLst/>
              </a:prstGeom>
              <a:ln w="38100" cmpd="sng">
                <a:solidFill>
                  <a:schemeClr val="accent4"/>
                </a:solidFill>
                <a:headEnd type="oval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3656498" y="2986070"/>
                <a:ext cx="0" cy="529196"/>
              </a:xfrm>
              <a:prstGeom prst="straightConnector1">
                <a:avLst/>
              </a:prstGeom>
              <a:ln w="38100" cmpd="sng">
                <a:solidFill>
                  <a:schemeClr val="accent4"/>
                </a:solidFill>
                <a:headEnd type="oval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 flipH="1">
                <a:off x="3833033" y="3691663"/>
                <a:ext cx="594539" cy="0"/>
              </a:xfrm>
              <a:prstGeom prst="straightConnector1">
                <a:avLst/>
              </a:prstGeom>
              <a:ln w="38100" cmpd="sng">
                <a:solidFill>
                  <a:schemeClr val="accent4"/>
                </a:solidFill>
                <a:headEnd type="oval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40" name="Group 174"/>
            <p:cNvGrpSpPr>
              <a:grpSpLocks/>
            </p:cNvGrpSpPr>
            <p:nvPr/>
          </p:nvGrpSpPr>
          <p:grpSpPr bwMode="auto">
            <a:xfrm>
              <a:off x="5593014" y="3220291"/>
              <a:ext cx="743195" cy="119054"/>
              <a:chOff x="4116671" y="3421689"/>
              <a:chExt cx="1105184" cy="177042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4118379" y="3419726"/>
                <a:ext cx="177609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>
                <a:off x="4763840" y="3506299"/>
                <a:ext cx="272915" cy="0"/>
              </a:xfrm>
              <a:prstGeom prst="straightConnector1">
                <a:avLst/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/>
              <p:nvPr/>
            </p:nvSpPr>
            <p:spPr>
              <a:xfrm>
                <a:off x="5045419" y="3419726"/>
                <a:ext cx="177609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093069" y="3467339"/>
                <a:ext cx="73645" cy="73588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80" name="Straight Arrow Connector 179"/>
              <p:cNvCxnSpPr>
                <a:endCxn id="181" idx="2"/>
              </p:cNvCxnSpPr>
              <p:nvPr/>
            </p:nvCxnSpPr>
            <p:spPr>
              <a:xfrm>
                <a:off x="4295988" y="3506299"/>
                <a:ext cx="272915" cy="0"/>
              </a:xfrm>
              <a:prstGeom prst="straightConnector1">
                <a:avLst/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/>
              <p:nvPr/>
            </p:nvSpPr>
            <p:spPr>
              <a:xfrm>
                <a:off x="4568903" y="3419726"/>
                <a:ext cx="181942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82" name="Straight Arrow Connector 140"/>
              <p:cNvCxnSpPr>
                <a:stCxn id="176" idx="4"/>
                <a:endCxn id="178" idx="4"/>
              </p:cNvCxnSpPr>
              <p:nvPr/>
            </p:nvCxnSpPr>
            <p:spPr>
              <a:xfrm rot="16200000" flipH="1">
                <a:off x="4670704" y="3135844"/>
                <a:ext cx="0" cy="922709"/>
              </a:xfrm>
              <a:prstGeom prst="curvedConnector3">
                <a:avLst>
                  <a:gd name="adj1" fmla="val 14964044"/>
                </a:avLst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40"/>
              <p:cNvCxnSpPr>
                <a:stCxn id="176" idx="0"/>
                <a:endCxn id="181" idx="0"/>
              </p:cNvCxnSpPr>
              <p:nvPr/>
            </p:nvCxnSpPr>
            <p:spPr>
              <a:xfrm rot="16200000" flipH="1">
                <a:off x="4434611" y="3194464"/>
                <a:ext cx="0" cy="450524"/>
              </a:xfrm>
              <a:prstGeom prst="curvedConnector3">
                <a:avLst>
                  <a:gd name="adj1" fmla="val -96864407"/>
                </a:avLst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41" name="Group 183"/>
            <p:cNvGrpSpPr>
              <a:grpSpLocks/>
            </p:cNvGrpSpPr>
            <p:nvPr/>
          </p:nvGrpSpPr>
          <p:grpSpPr bwMode="auto">
            <a:xfrm>
              <a:off x="6266996" y="2700277"/>
              <a:ext cx="743195" cy="119054"/>
              <a:chOff x="4116671" y="3421689"/>
              <a:chExt cx="1105184" cy="177042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4116802" y="3422534"/>
                <a:ext cx="177612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86" name="Straight Arrow Connector 185"/>
              <p:cNvCxnSpPr/>
              <p:nvPr/>
            </p:nvCxnSpPr>
            <p:spPr>
              <a:xfrm>
                <a:off x="4762266" y="3509107"/>
                <a:ext cx="272912" cy="0"/>
              </a:xfrm>
              <a:prstGeom prst="straightConnector1">
                <a:avLst/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 186"/>
              <p:cNvSpPr/>
              <p:nvPr/>
            </p:nvSpPr>
            <p:spPr>
              <a:xfrm>
                <a:off x="5043842" y="3422534"/>
                <a:ext cx="177612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5091495" y="3470148"/>
                <a:ext cx="73642" cy="73588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89" name="Straight Arrow Connector 188"/>
              <p:cNvCxnSpPr>
                <a:endCxn id="190" idx="2"/>
              </p:cNvCxnSpPr>
              <p:nvPr/>
            </p:nvCxnSpPr>
            <p:spPr>
              <a:xfrm>
                <a:off x="4294414" y="3509107"/>
                <a:ext cx="272912" cy="0"/>
              </a:xfrm>
              <a:prstGeom prst="straightConnector1">
                <a:avLst/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Oval 189"/>
              <p:cNvSpPr/>
              <p:nvPr/>
            </p:nvSpPr>
            <p:spPr>
              <a:xfrm>
                <a:off x="4567326" y="3422534"/>
                <a:ext cx="181942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91" name="Straight Arrow Connector 140"/>
              <p:cNvCxnSpPr>
                <a:stCxn id="190" idx="4"/>
                <a:endCxn id="187" idx="4"/>
              </p:cNvCxnSpPr>
              <p:nvPr/>
            </p:nvCxnSpPr>
            <p:spPr>
              <a:xfrm rot="16200000" flipH="1">
                <a:off x="4894391" y="3363914"/>
                <a:ext cx="0" cy="472183"/>
              </a:xfrm>
              <a:prstGeom prst="curvedConnector3">
                <a:avLst>
                  <a:gd name="adj1" fmla="val 19293955"/>
                </a:avLst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40"/>
              <p:cNvCxnSpPr>
                <a:stCxn id="185" idx="0"/>
                <a:endCxn id="190" idx="0"/>
              </p:cNvCxnSpPr>
              <p:nvPr/>
            </p:nvCxnSpPr>
            <p:spPr>
              <a:xfrm rot="16200000" flipH="1">
                <a:off x="4433037" y="3197272"/>
                <a:ext cx="0" cy="450524"/>
              </a:xfrm>
              <a:prstGeom prst="curvedConnector3">
                <a:avLst>
                  <a:gd name="adj1" fmla="val -96864407"/>
                </a:avLst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42" name="Group 192"/>
            <p:cNvGrpSpPr>
              <a:grpSpLocks/>
            </p:cNvGrpSpPr>
            <p:nvPr/>
          </p:nvGrpSpPr>
          <p:grpSpPr bwMode="auto">
            <a:xfrm>
              <a:off x="7460940" y="3137914"/>
              <a:ext cx="743195" cy="119054"/>
              <a:chOff x="4116671" y="3421689"/>
              <a:chExt cx="1105184" cy="177042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4117424" y="3421026"/>
                <a:ext cx="177612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>
                <a:off x="4762888" y="3507599"/>
                <a:ext cx="272912" cy="0"/>
              </a:xfrm>
              <a:prstGeom prst="straightConnector1">
                <a:avLst/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Oval 195"/>
              <p:cNvSpPr/>
              <p:nvPr/>
            </p:nvSpPr>
            <p:spPr>
              <a:xfrm>
                <a:off x="5044464" y="3421026"/>
                <a:ext cx="177612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5092117" y="3468640"/>
                <a:ext cx="73642" cy="73588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198" name="Straight Arrow Connector 197"/>
              <p:cNvCxnSpPr>
                <a:endCxn id="199" idx="2"/>
              </p:cNvCxnSpPr>
              <p:nvPr/>
            </p:nvCxnSpPr>
            <p:spPr>
              <a:xfrm>
                <a:off x="4295036" y="3507599"/>
                <a:ext cx="272912" cy="0"/>
              </a:xfrm>
              <a:prstGeom prst="straightConnector1">
                <a:avLst/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4567948" y="3421026"/>
                <a:ext cx="181942" cy="177473"/>
              </a:xfrm>
              <a:prstGeom prst="ellipse">
                <a:avLst/>
              </a:prstGeom>
              <a:noFill/>
              <a:ln w="38100" cmpd="sng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/>
              </a:p>
            </p:txBody>
          </p:sp>
          <p:cxnSp>
            <p:nvCxnSpPr>
              <p:cNvPr id="200" name="Straight Arrow Connector 140"/>
              <p:cNvCxnSpPr>
                <a:stCxn id="194" idx="4"/>
                <a:endCxn id="196" idx="4"/>
              </p:cNvCxnSpPr>
              <p:nvPr/>
            </p:nvCxnSpPr>
            <p:spPr>
              <a:xfrm rot="16200000" flipH="1">
                <a:off x="4669751" y="3137145"/>
                <a:ext cx="0" cy="922707"/>
              </a:xfrm>
              <a:prstGeom prst="curvedConnector3">
                <a:avLst>
                  <a:gd name="adj1" fmla="val 14964044"/>
                </a:avLst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140"/>
              <p:cNvCxnSpPr>
                <a:stCxn id="199" idx="0"/>
                <a:endCxn id="196" idx="0"/>
              </p:cNvCxnSpPr>
              <p:nvPr/>
            </p:nvCxnSpPr>
            <p:spPr>
              <a:xfrm rot="16200000" flipH="1">
                <a:off x="4895014" y="3184934"/>
                <a:ext cx="0" cy="472183"/>
              </a:xfrm>
              <a:prstGeom prst="curvedConnector3">
                <a:avLst>
                  <a:gd name="adj1" fmla="val -19193955"/>
                </a:avLst>
              </a:prstGeom>
              <a:ln w="38100" cmpd="sng">
                <a:solidFill>
                  <a:schemeClr val="accent4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942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/>
          </p:cNvSpPr>
          <p:nvPr>
            <p:ph type="body" idx="1"/>
          </p:nvPr>
        </p:nvSpPr>
        <p:spPr>
          <a:xfrm>
            <a:off x="457200" y="1211263"/>
            <a:ext cx="8229600" cy="1346200"/>
          </a:xfrm>
        </p:spPr>
        <p:txBody>
          <a:bodyPr/>
          <a:lstStyle/>
          <a:p>
            <a:r>
              <a:rPr lang="en-US" sz="2400" b="1" dirty="0" smtClean="0"/>
              <a:t>Problem: </a:t>
            </a:r>
            <a:r>
              <a:rPr lang="en-US" sz="2400" dirty="0" smtClean="0"/>
              <a:t>Product of </a:t>
            </a:r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r>
              <a:rPr lang="en-US" sz="2400" dirty="0" smtClean="0"/>
              <a:t> messages = complex distribution.</a:t>
            </a:r>
          </a:p>
          <a:p>
            <a:pPr lvl="1"/>
            <a:r>
              <a:rPr lang="en-US" sz="2000" b="1" dirty="0" smtClean="0"/>
              <a:t>Solution: </a:t>
            </a:r>
            <a:r>
              <a:rPr lang="en-US" sz="2000" dirty="0" smtClean="0"/>
              <a:t>Approximate with a simpler distribution.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For speed, compute approximation </a:t>
            </a:r>
            <a:r>
              <a:rPr lang="en-US" sz="2000" i="1" dirty="0" smtClean="0">
                <a:solidFill>
                  <a:schemeClr val="accent1"/>
                </a:solidFill>
              </a:rPr>
              <a:t>without </a:t>
            </a:r>
            <a:r>
              <a:rPr lang="en-US" sz="2000" dirty="0" smtClean="0">
                <a:solidFill>
                  <a:schemeClr val="accent1"/>
                </a:solidFill>
              </a:rPr>
              <a:t>computing full product.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538163" y="2557463"/>
            <a:ext cx="8153400" cy="416401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500" dirty="0"/>
              <a:t>EP provides four special advantages over pruning: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900" dirty="0"/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500" b="1" dirty="0"/>
              <a:t>General recipe </a:t>
            </a:r>
            <a:r>
              <a:rPr lang="en-US" sz="2500" dirty="0"/>
              <a:t>that can be used in many settings.</a:t>
            </a:r>
            <a:endParaRPr lang="en-US" sz="2500" b="1" dirty="0"/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500" b="1" dirty="0"/>
              <a:t>Efficient.  </a:t>
            </a:r>
            <a:r>
              <a:rPr lang="en-US" sz="2500" dirty="0">
                <a:solidFill>
                  <a:schemeClr val="accent1"/>
                </a:solidFill>
              </a:rPr>
              <a:t>Uses approximations that are very fast.</a:t>
            </a:r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500" b="1" dirty="0"/>
              <a:t>Conservative.  </a:t>
            </a:r>
            <a:r>
              <a:rPr lang="en-US" sz="2500" dirty="0"/>
              <a:t>Unlike pruning, never forces </a:t>
            </a:r>
            <a:r>
              <a:rPr lang="en-US" sz="2500" i="1" dirty="0" smtClean="0">
                <a:latin typeface="Times New Roman"/>
                <a:cs typeface="Times New Roman"/>
              </a:rPr>
              <a:t>b</a:t>
            </a:r>
            <a:r>
              <a:rPr lang="en-US" sz="2500" dirty="0" smtClean="0">
                <a:latin typeface="Times New Roman"/>
                <a:cs typeface="Times New Roman"/>
              </a:rPr>
              <a:t>(</a:t>
            </a:r>
            <a:r>
              <a:rPr lang="en-US" sz="2500" i="1" dirty="0" smtClean="0">
                <a:latin typeface="Times New Roman"/>
                <a:cs typeface="Times New Roman"/>
              </a:rPr>
              <a:t>x</a:t>
            </a:r>
            <a:r>
              <a:rPr lang="en-US" sz="2500" dirty="0" smtClean="0">
                <a:latin typeface="Times New Roman"/>
                <a:cs typeface="Times New Roman"/>
              </a:rPr>
              <a:t>)</a:t>
            </a:r>
            <a:r>
              <a:rPr lang="en-US" sz="2500" dirty="0" smtClean="0"/>
              <a:t> </a:t>
            </a:r>
            <a:r>
              <a:rPr lang="en-US" sz="2500" dirty="0"/>
              <a:t>to </a:t>
            </a:r>
            <a:r>
              <a:rPr lang="en-US" sz="2500" i="1" dirty="0">
                <a:latin typeface="Times New Roman"/>
                <a:cs typeface="Times New Roman"/>
              </a:rPr>
              <a:t>0</a:t>
            </a:r>
            <a:r>
              <a:rPr lang="en-US" sz="2500" dirty="0"/>
              <a:t>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500" dirty="0"/>
              <a:t>Never kills off a value x that had been possible.</a:t>
            </a:r>
            <a:endParaRPr lang="en-US" sz="2500" b="1" dirty="0"/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500" b="1" dirty="0"/>
              <a:t>Adaptive.  </a:t>
            </a:r>
            <a:r>
              <a:rPr lang="en-US" sz="2500" dirty="0"/>
              <a:t>Approximates </a:t>
            </a:r>
            <a:r>
              <a:rPr lang="en-US" sz="2500" i="1" dirty="0">
                <a:latin typeface="Times New Roman"/>
                <a:cs typeface="Times New Roman"/>
              </a:rPr>
              <a:t>µ</a:t>
            </a:r>
            <a:r>
              <a:rPr lang="en-US" sz="2500" dirty="0">
                <a:latin typeface="Times New Roman"/>
                <a:cs typeface="Times New Roman"/>
              </a:rPr>
              <a:t>(</a:t>
            </a:r>
            <a:r>
              <a:rPr lang="en-US" sz="2500" i="1" dirty="0">
                <a:latin typeface="Times New Roman"/>
                <a:cs typeface="Times New Roman"/>
              </a:rPr>
              <a:t>x</a:t>
            </a:r>
            <a:r>
              <a:rPr lang="en-US" sz="2500" dirty="0">
                <a:latin typeface="Times New Roman"/>
                <a:cs typeface="Times New Roman"/>
              </a:rPr>
              <a:t>)</a:t>
            </a:r>
            <a:r>
              <a:rPr lang="en-US" sz="2500" dirty="0"/>
              <a:t> more carefully </a:t>
            </a:r>
            <a:br>
              <a:rPr lang="en-US" sz="2500" dirty="0"/>
            </a:br>
            <a:r>
              <a:rPr lang="en-US" sz="2500" dirty="0"/>
              <a:t>if </a:t>
            </a:r>
            <a:r>
              <a:rPr lang="en-US" sz="2500" i="1" dirty="0">
                <a:latin typeface="Times New Roman"/>
                <a:cs typeface="Times New Roman"/>
              </a:rPr>
              <a:t>x</a:t>
            </a:r>
            <a:r>
              <a:rPr lang="en-US" sz="2500" dirty="0"/>
              <a:t> is favored by the </a:t>
            </a:r>
            <a:r>
              <a:rPr lang="en-US" sz="2500" i="1" dirty="0"/>
              <a:t>other</a:t>
            </a:r>
            <a:r>
              <a:rPr lang="en-US" sz="2500" dirty="0"/>
              <a:t> messages.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500" dirty="0"/>
              <a:t>Tries to be accurate on the most “plausible” values.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Expectation Propagation (EP)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A2926C-0297-40ED-908C-0FDCD8C71C8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3752" y="6305550"/>
            <a:ext cx="3817811" cy="411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algn="r">
              <a:defRPr/>
            </a:pPr>
            <a:r>
              <a:rPr lang="en-US" sz="1800" dirty="0"/>
              <a:t>(</a:t>
            </a:r>
            <a:r>
              <a:rPr lang="en-US" sz="1800" dirty="0" err="1"/>
              <a:t>Minka</a:t>
            </a:r>
            <a:r>
              <a:rPr lang="en-US" sz="1800" dirty="0"/>
              <a:t>, </a:t>
            </a:r>
            <a:r>
              <a:rPr lang="en-US" sz="1800" dirty="0" smtClean="0"/>
              <a:t>2001; </a:t>
            </a:r>
            <a:r>
              <a:rPr lang="en-US" sz="1800" dirty="0" err="1" smtClean="0"/>
              <a:t>Heskes</a:t>
            </a:r>
            <a:r>
              <a:rPr lang="en-US" sz="1800" dirty="0" smtClean="0"/>
              <a:t> &amp; </a:t>
            </a:r>
            <a:r>
              <a:rPr lang="en-US" sz="1800" dirty="0" err="1" smtClean="0"/>
              <a:t>Zoeter</a:t>
            </a:r>
            <a:r>
              <a:rPr lang="en-US" sz="1800" dirty="0" smtClean="0"/>
              <a:t>, 2002)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81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Loopy Belief Propagation Algorithm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66725" y="1211263"/>
            <a:ext cx="8488363" cy="3297237"/>
          </a:xfrm>
          <a:ln w="38100">
            <a:solidFill>
              <a:srgbClr val="84AA33"/>
            </a:solidFill>
          </a:ln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mtClean="0"/>
              <a:t>For every directed edge, initialize its message to the uniform distribution.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mtClean="0"/>
              <a:t>Repeat until all normalized beliefs converge:</a:t>
            </a:r>
          </a:p>
          <a:p>
            <a:pPr marL="1217613" lvl="1" indent="-533400">
              <a:buFont typeface="Arial" charset="0"/>
              <a:buAutoNum type="alphaLcPeriod"/>
            </a:pPr>
            <a:r>
              <a:rPr lang="en-US" b="1" smtClean="0"/>
              <a:t>Pick</a:t>
            </a:r>
            <a:r>
              <a:rPr lang="en-US" smtClean="0"/>
              <a:t> a directed edge u </a:t>
            </a:r>
            <a:r>
              <a:rPr lang="en-US" smtClean="0">
                <a:sym typeface="Wingdings" pitchFamily="2" charset="2"/>
              </a:rPr>
              <a:t> v.   </a:t>
            </a:r>
            <a:endParaRPr lang="en-US" sz="2400" smtClean="0"/>
          </a:p>
          <a:p>
            <a:pPr marL="1217613" lvl="1" indent="-533400">
              <a:buFont typeface="Arial" charset="0"/>
              <a:buAutoNum type="alphaLcPeriod"/>
            </a:pPr>
            <a:r>
              <a:rPr lang="en-US" b="1" smtClean="0"/>
              <a:t>Update</a:t>
            </a:r>
            <a:r>
              <a:rPr lang="en-US" smtClean="0"/>
              <a:t> its message: recompute u </a:t>
            </a:r>
            <a:r>
              <a:rPr lang="en-US" smtClean="0">
                <a:sym typeface="Wingdings" pitchFamily="2" charset="2"/>
              </a:rPr>
              <a:t> v from</a:t>
            </a:r>
            <a:r>
              <a:rPr lang="en-US" smtClean="0"/>
              <a:t> its “parent” messages v’ </a:t>
            </a:r>
            <a:r>
              <a:rPr lang="en-US" smtClean="0">
                <a:sym typeface="Wingdings" pitchFamily="2" charset="2"/>
              </a:rPr>
              <a:t> u for v’ ≠ v.    </a:t>
            </a:r>
            <a:endParaRPr lang="en-US" sz="2400" baseline="-25000" smtClean="0"/>
          </a:p>
          <a:p>
            <a:pPr marL="609600" indent="-609600">
              <a:buFont typeface="Arial" charset="0"/>
              <a:buNone/>
            </a:pPr>
            <a:endParaRPr lang="en-US" sz="2800" baseline="-25000" smtClean="0"/>
          </a:p>
          <a:p>
            <a:pPr marL="609600" indent="-609600"/>
            <a:endParaRPr lang="en-US" smtClean="0"/>
          </a:p>
        </p:txBody>
      </p: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463550" y="3276600"/>
            <a:ext cx="8488363" cy="3340100"/>
            <a:chOff x="292" y="2064"/>
            <a:chExt cx="5347" cy="2104"/>
          </a:xfrm>
        </p:grpSpPr>
        <p:sp>
          <p:nvSpPr>
            <p:cNvPr id="32772" name="Rectangle 8"/>
            <p:cNvSpPr>
              <a:spLocks/>
            </p:cNvSpPr>
            <p:nvPr/>
          </p:nvSpPr>
          <p:spPr bwMode="auto">
            <a:xfrm>
              <a:off x="292" y="3142"/>
              <a:ext cx="5347" cy="1026"/>
            </a:xfrm>
            <a:prstGeom prst="rect">
              <a:avLst/>
            </a:prstGeom>
            <a:noFill/>
            <a:ln w="38100">
              <a:solidFill>
                <a:srgbClr val="84AA33">
                  <a:alpha val="69019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217613" lvl="1" indent="-533400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dirty="0" smtClean="0">
                  <a:solidFill>
                    <a:srgbClr val="777777"/>
                  </a:solidFill>
                </a:rPr>
                <a:t>Or if </a:t>
              </a:r>
              <a:r>
                <a:rPr lang="en-US" dirty="0">
                  <a:solidFill>
                    <a:srgbClr val="777777"/>
                  </a:solidFill>
                </a:rPr>
                <a:t>u has high </a:t>
              </a:r>
              <a:r>
                <a:rPr lang="en-US" dirty="0" smtClean="0">
                  <a:solidFill>
                    <a:srgbClr val="777777"/>
                  </a:solidFill>
                </a:rPr>
                <a:t>degree, can share work for speed:</a:t>
              </a:r>
              <a:endParaRPr lang="en-US" dirty="0">
                <a:solidFill>
                  <a:srgbClr val="777777"/>
                </a:solidFill>
              </a:endParaRPr>
            </a:p>
            <a:p>
              <a:pPr marL="1217613" lvl="1" indent="-5334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en-US" dirty="0">
                  <a:solidFill>
                    <a:srgbClr val="777777"/>
                  </a:solidFill>
                </a:rPr>
                <a:t>Compute </a:t>
              </a:r>
              <a:r>
                <a:rPr lang="en-US" i="1" dirty="0">
                  <a:solidFill>
                    <a:srgbClr val="777777"/>
                  </a:solidFill>
                </a:rPr>
                <a:t>all</a:t>
              </a:r>
              <a:r>
                <a:rPr lang="en-US" dirty="0">
                  <a:solidFill>
                    <a:srgbClr val="777777"/>
                  </a:solidFill>
                </a:rPr>
                <a:t> outgoing messages u </a:t>
              </a:r>
              <a:r>
                <a:rPr lang="en-US" dirty="0">
                  <a:solidFill>
                    <a:srgbClr val="777777"/>
                  </a:solidFill>
                  <a:sym typeface="Wingdings" pitchFamily="2" charset="2"/>
                </a:rPr>
                <a:t> … </a:t>
              </a:r>
              <a:r>
                <a:rPr lang="en-US" dirty="0">
                  <a:solidFill>
                    <a:srgbClr val="777777"/>
                  </a:solidFill>
                </a:rPr>
                <a:t>at once, based on all incoming messages … </a:t>
              </a:r>
              <a:r>
                <a:rPr lang="en-US" dirty="0">
                  <a:solidFill>
                    <a:srgbClr val="777777"/>
                  </a:solidFill>
                  <a:sym typeface="Wingdings" pitchFamily="2" charset="2"/>
                </a:rPr>
                <a:t> u</a:t>
              </a:r>
              <a:r>
                <a:rPr lang="en-US" dirty="0">
                  <a:solidFill>
                    <a:srgbClr val="777777"/>
                  </a:solidFill>
                </a:rPr>
                <a:t>.</a:t>
              </a:r>
              <a:endParaRPr lang="en-US" sz="2400" dirty="0">
                <a:solidFill>
                  <a:srgbClr val="777777"/>
                </a:solidFill>
              </a:endParaRPr>
            </a:p>
          </p:txBody>
        </p:sp>
        <p:sp>
          <p:nvSpPr>
            <p:cNvPr id="32773" name="Freeform 9"/>
            <p:cNvSpPr>
              <a:spLocks/>
            </p:cNvSpPr>
            <p:nvPr/>
          </p:nvSpPr>
          <p:spPr bwMode="auto">
            <a:xfrm>
              <a:off x="529" y="2064"/>
              <a:ext cx="264" cy="1181"/>
            </a:xfrm>
            <a:custGeom>
              <a:avLst/>
              <a:gdLst>
                <a:gd name="T0" fmla="*/ 264 w 264"/>
                <a:gd name="T1" fmla="*/ 0 h 1181"/>
                <a:gd name="T2" fmla="*/ 1 w 264"/>
                <a:gd name="T3" fmla="*/ 485 h 1181"/>
                <a:gd name="T4" fmla="*/ 258 w 264"/>
                <a:gd name="T5" fmla="*/ 1181 h 1181"/>
                <a:gd name="T6" fmla="*/ 0 60000 65536"/>
                <a:gd name="T7" fmla="*/ 0 60000 65536"/>
                <a:gd name="T8" fmla="*/ 0 60000 65536"/>
                <a:gd name="T9" fmla="*/ 0 w 264"/>
                <a:gd name="T10" fmla="*/ 0 h 1181"/>
                <a:gd name="T11" fmla="*/ 264 w 264"/>
                <a:gd name="T12" fmla="*/ 1181 h 1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1181">
                  <a:moveTo>
                    <a:pt x="264" y="0"/>
                  </a:moveTo>
                  <a:cubicBezTo>
                    <a:pt x="220" y="81"/>
                    <a:pt x="2" y="288"/>
                    <a:pt x="1" y="485"/>
                  </a:cubicBezTo>
                  <a:cubicBezTo>
                    <a:pt x="0" y="682"/>
                    <a:pt x="205" y="1036"/>
                    <a:pt x="258" y="1181"/>
                  </a:cubicBezTo>
                </a:path>
              </a:pathLst>
            </a:custGeom>
            <a:noFill/>
            <a:ln w="38100" cap="flat" cmpd="sng">
              <a:solidFill>
                <a:srgbClr val="84AA33">
                  <a:alpha val="69019"/>
                </a:srgbClr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Expectation Propagation (EP)</a:t>
            </a:r>
          </a:p>
        </p:txBody>
      </p:sp>
      <p:sp>
        <p:nvSpPr>
          <p:cNvPr id="160" name="Oval 159"/>
          <p:cNvSpPr/>
          <p:nvPr/>
        </p:nvSpPr>
        <p:spPr>
          <a:xfrm>
            <a:off x="1395413" y="2936875"/>
            <a:ext cx="795337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606550" y="4310063"/>
            <a:ext cx="387350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2" name="Straight Connector 161"/>
          <p:cNvCxnSpPr>
            <a:stCxn id="160" idx="4"/>
            <a:endCxn id="161" idx="0"/>
          </p:cNvCxnSpPr>
          <p:nvPr/>
        </p:nvCxnSpPr>
        <p:spPr>
          <a:xfrm>
            <a:off x="1793875" y="3759200"/>
            <a:ext cx="6350" cy="536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60" idx="6"/>
            <a:endCxn id="165" idx="2"/>
          </p:cNvCxnSpPr>
          <p:nvPr/>
        </p:nvCxnSpPr>
        <p:spPr>
          <a:xfrm>
            <a:off x="2205038" y="3341688"/>
            <a:ext cx="738187" cy="12239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2352675" y="3694113"/>
            <a:ext cx="390525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957513" y="4160838"/>
            <a:ext cx="798512" cy="8080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151188" y="5400675"/>
            <a:ext cx="392112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089" name="Straight Connector 166"/>
          <p:cNvCxnSpPr>
            <a:cxnSpLocks noChangeShapeType="1"/>
            <a:stCxn id="165" idx="4"/>
            <a:endCxn id="166" idx="0"/>
          </p:cNvCxnSpPr>
          <p:nvPr/>
        </p:nvCxnSpPr>
        <p:spPr bwMode="auto">
          <a:xfrm flipH="1">
            <a:off x="3348038" y="4983163"/>
            <a:ext cx="9525" cy="4032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Straight Connector 167"/>
          <p:cNvCxnSpPr>
            <a:stCxn id="165" idx="7"/>
            <a:endCxn id="170" idx="3"/>
          </p:cNvCxnSpPr>
          <p:nvPr/>
        </p:nvCxnSpPr>
        <p:spPr>
          <a:xfrm flipV="1">
            <a:off x="3638550" y="3271838"/>
            <a:ext cx="1428750" cy="9937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4184650" y="3594100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951413" y="2570163"/>
            <a:ext cx="795337" cy="80486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172075" y="3943350"/>
            <a:ext cx="390525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70" idx="4"/>
            <a:endCxn id="171" idx="0"/>
          </p:cNvCxnSpPr>
          <p:nvPr/>
        </p:nvCxnSpPr>
        <p:spPr>
          <a:xfrm>
            <a:off x="5349875" y="3389313"/>
            <a:ext cx="17463" cy="53975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70" idx="5"/>
            <a:endCxn id="175" idx="2"/>
          </p:cNvCxnSpPr>
          <p:nvPr/>
        </p:nvCxnSpPr>
        <p:spPr>
          <a:xfrm>
            <a:off x="5630863" y="3271838"/>
            <a:ext cx="1717675" cy="73501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6283325" y="3406775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362825" y="3602038"/>
            <a:ext cx="795338" cy="8080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578725" y="4984750"/>
            <a:ext cx="392113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7" name="Straight Connector 176"/>
          <p:cNvCxnSpPr>
            <a:stCxn id="175" idx="4"/>
            <a:endCxn id="176" idx="0"/>
          </p:cNvCxnSpPr>
          <p:nvPr/>
        </p:nvCxnSpPr>
        <p:spPr>
          <a:xfrm>
            <a:off x="7758113" y="4410075"/>
            <a:ext cx="15875" cy="5746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75" idx="6"/>
          </p:cNvCxnSpPr>
          <p:nvPr/>
        </p:nvCxnSpPr>
        <p:spPr>
          <a:xfrm>
            <a:off x="6477000" y="3810000"/>
            <a:ext cx="20638" cy="94773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3011488" y="1687513"/>
            <a:ext cx="795337" cy="8080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217863" y="2927350"/>
            <a:ext cx="392112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0" name="Straight Connector 189"/>
          <p:cNvCxnSpPr>
            <a:stCxn id="188" idx="4"/>
            <a:endCxn id="189" idx="0"/>
          </p:cNvCxnSpPr>
          <p:nvPr/>
        </p:nvCxnSpPr>
        <p:spPr>
          <a:xfrm>
            <a:off x="3409950" y="2509838"/>
            <a:ext cx="4763" cy="4032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5"/>
            <a:endCxn id="170" idx="1"/>
          </p:cNvCxnSpPr>
          <p:nvPr/>
        </p:nvCxnSpPr>
        <p:spPr>
          <a:xfrm>
            <a:off x="3690938" y="2390775"/>
            <a:ext cx="1376362" cy="282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4192588" y="2298700"/>
            <a:ext cx="392112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113463" y="4773613"/>
            <a:ext cx="795337" cy="80486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334125" y="6038850"/>
            <a:ext cx="387350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>
            <a:stCxn id="180" idx="4"/>
            <a:endCxn id="181" idx="0"/>
          </p:cNvCxnSpPr>
          <p:nvPr/>
        </p:nvCxnSpPr>
        <p:spPr>
          <a:xfrm>
            <a:off x="6511925" y="5592763"/>
            <a:ext cx="15875" cy="4318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58" name="Group 62"/>
          <p:cNvGrpSpPr>
            <a:grpSpLocks/>
          </p:cNvGrpSpPr>
          <p:nvPr/>
        </p:nvGrpSpPr>
        <p:grpSpPr bwMode="auto">
          <a:xfrm>
            <a:off x="4524375" y="1570038"/>
            <a:ext cx="2640013" cy="2338387"/>
            <a:chOff x="2850" y="989"/>
            <a:chExt cx="1663" cy="1473"/>
          </a:xfrm>
        </p:grpSpPr>
        <p:sp>
          <p:nvSpPr>
            <p:cNvPr id="46118" name="Text Box 40"/>
            <p:cNvSpPr txBox="1">
              <a:spLocks noChangeArrowheads="1"/>
            </p:cNvSpPr>
            <p:nvPr/>
          </p:nvSpPr>
          <p:spPr bwMode="auto">
            <a:xfrm>
              <a:off x="3005" y="989"/>
              <a:ext cx="15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exponential-family</a:t>
              </a:r>
              <a:br>
                <a:rPr lang="en-US" sz="1800">
                  <a:solidFill>
                    <a:srgbClr val="FF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approximations inside</a:t>
              </a:r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auto">
            <a:xfrm>
              <a:off x="2850" y="1401"/>
              <a:ext cx="1039" cy="1061"/>
            </a:xfrm>
            <a:custGeom>
              <a:avLst/>
              <a:gdLst>
                <a:gd name="T0" fmla="*/ 31 w 1170"/>
                <a:gd name="T1" fmla="*/ 503 h 1158"/>
                <a:gd name="T2" fmla="*/ 69 w 1170"/>
                <a:gd name="T3" fmla="*/ 590 h 1158"/>
                <a:gd name="T4" fmla="*/ 72 w 1170"/>
                <a:gd name="T5" fmla="*/ 604 h 1158"/>
                <a:gd name="T6" fmla="*/ 101 w 1170"/>
                <a:gd name="T7" fmla="*/ 618 h 1158"/>
                <a:gd name="T8" fmla="*/ 156 w 1170"/>
                <a:gd name="T9" fmla="*/ 638 h 1158"/>
                <a:gd name="T10" fmla="*/ 218 w 1170"/>
                <a:gd name="T11" fmla="*/ 661 h 1158"/>
                <a:gd name="T12" fmla="*/ 288 w 1170"/>
                <a:gd name="T13" fmla="*/ 685 h 1158"/>
                <a:gd name="T14" fmla="*/ 341 w 1170"/>
                <a:gd name="T15" fmla="*/ 661 h 1158"/>
                <a:gd name="T16" fmla="*/ 366 w 1170"/>
                <a:gd name="T17" fmla="*/ 651 h 1158"/>
                <a:gd name="T18" fmla="*/ 402 w 1170"/>
                <a:gd name="T19" fmla="*/ 636 h 1158"/>
                <a:gd name="T20" fmla="*/ 441 w 1170"/>
                <a:gd name="T21" fmla="*/ 614 h 1158"/>
                <a:gd name="T22" fmla="*/ 478 w 1170"/>
                <a:gd name="T23" fmla="*/ 594 h 1158"/>
                <a:gd name="T24" fmla="*/ 486 w 1170"/>
                <a:gd name="T25" fmla="*/ 584 h 1158"/>
                <a:gd name="T26" fmla="*/ 542 w 1170"/>
                <a:gd name="T27" fmla="*/ 506 h 1158"/>
                <a:gd name="T28" fmla="*/ 559 w 1170"/>
                <a:gd name="T29" fmla="*/ 479 h 1158"/>
                <a:gd name="T30" fmla="*/ 570 w 1170"/>
                <a:gd name="T31" fmla="*/ 377 h 1158"/>
                <a:gd name="T32" fmla="*/ 556 w 1170"/>
                <a:gd name="T33" fmla="*/ 175 h 1158"/>
                <a:gd name="T34" fmla="*/ 545 w 1170"/>
                <a:gd name="T35" fmla="*/ 123 h 1158"/>
                <a:gd name="T36" fmla="*/ 531 w 1170"/>
                <a:gd name="T37" fmla="*/ 65 h 1158"/>
                <a:gd name="T38" fmla="*/ 469 w 1170"/>
                <a:gd name="T39" fmla="*/ 41 h 1158"/>
                <a:gd name="T40" fmla="*/ 363 w 1170"/>
                <a:gd name="T41" fmla="*/ 0 h 1158"/>
                <a:gd name="T42" fmla="*/ 241 w 1170"/>
                <a:gd name="T43" fmla="*/ 5 h 1158"/>
                <a:gd name="T44" fmla="*/ 151 w 1170"/>
                <a:gd name="T45" fmla="*/ 24 h 1158"/>
                <a:gd name="T46" fmla="*/ 95 w 1170"/>
                <a:gd name="T47" fmla="*/ 67 h 1158"/>
                <a:gd name="T48" fmla="*/ 69 w 1170"/>
                <a:gd name="T49" fmla="*/ 108 h 1158"/>
                <a:gd name="T50" fmla="*/ 46 w 1170"/>
                <a:gd name="T51" fmla="*/ 189 h 1158"/>
                <a:gd name="T52" fmla="*/ 25 w 1170"/>
                <a:gd name="T53" fmla="*/ 259 h 1158"/>
                <a:gd name="T54" fmla="*/ 22 w 1170"/>
                <a:gd name="T55" fmla="*/ 280 h 1158"/>
                <a:gd name="T56" fmla="*/ 16 w 1170"/>
                <a:gd name="T57" fmla="*/ 300 h 1158"/>
                <a:gd name="T58" fmla="*/ 20 w 1170"/>
                <a:gd name="T59" fmla="*/ 473 h 1158"/>
                <a:gd name="T60" fmla="*/ 31 w 1170"/>
                <a:gd name="T61" fmla="*/ 503 h 1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0"/>
                <a:gd name="T94" fmla="*/ 0 h 1158"/>
                <a:gd name="T95" fmla="*/ 1170 w 1170"/>
                <a:gd name="T96" fmla="*/ 1158 h 11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0" h="1158">
                  <a:moveTo>
                    <a:pt x="62" y="850"/>
                  </a:moveTo>
                  <a:cubicBezTo>
                    <a:pt x="84" y="887"/>
                    <a:pt x="113" y="971"/>
                    <a:pt x="142" y="998"/>
                  </a:cubicBezTo>
                  <a:cubicBezTo>
                    <a:pt x="144" y="1006"/>
                    <a:pt x="143" y="1015"/>
                    <a:pt x="148" y="1021"/>
                  </a:cubicBezTo>
                  <a:cubicBezTo>
                    <a:pt x="152" y="1027"/>
                    <a:pt x="198" y="1042"/>
                    <a:pt x="205" y="1044"/>
                  </a:cubicBezTo>
                  <a:cubicBezTo>
                    <a:pt x="244" y="1056"/>
                    <a:pt x="278" y="1071"/>
                    <a:pt x="319" y="1078"/>
                  </a:cubicBezTo>
                  <a:cubicBezTo>
                    <a:pt x="359" y="1092"/>
                    <a:pt x="402" y="1109"/>
                    <a:pt x="444" y="1118"/>
                  </a:cubicBezTo>
                  <a:cubicBezTo>
                    <a:pt x="488" y="1141"/>
                    <a:pt x="539" y="1146"/>
                    <a:pt x="587" y="1158"/>
                  </a:cubicBezTo>
                  <a:cubicBezTo>
                    <a:pt x="626" y="1150"/>
                    <a:pt x="658" y="1132"/>
                    <a:pt x="695" y="1118"/>
                  </a:cubicBezTo>
                  <a:cubicBezTo>
                    <a:pt x="744" y="1099"/>
                    <a:pt x="690" y="1128"/>
                    <a:pt x="746" y="1101"/>
                  </a:cubicBezTo>
                  <a:cubicBezTo>
                    <a:pt x="775" y="1087"/>
                    <a:pt x="786" y="1078"/>
                    <a:pt x="820" y="1073"/>
                  </a:cubicBezTo>
                  <a:cubicBezTo>
                    <a:pt x="846" y="1055"/>
                    <a:pt x="872" y="1050"/>
                    <a:pt x="900" y="1038"/>
                  </a:cubicBezTo>
                  <a:cubicBezTo>
                    <a:pt x="926" y="1027"/>
                    <a:pt x="947" y="1013"/>
                    <a:pt x="974" y="1004"/>
                  </a:cubicBezTo>
                  <a:cubicBezTo>
                    <a:pt x="988" y="991"/>
                    <a:pt x="982" y="997"/>
                    <a:pt x="992" y="987"/>
                  </a:cubicBezTo>
                  <a:cubicBezTo>
                    <a:pt x="1033" y="953"/>
                    <a:pt x="1074" y="901"/>
                    <a:pt x="1106" y="856"/>
                  </a:cubicBezTo>
                  <a:cubicBezTo>
                    <a:pt x="1111" y="838"/>
                    <a:pt x="1140" y="810"/>
                    <a:pt x="1140" y="810"/>
                  </a:cubicBezTo>
                  <a:cubicBezTo>
                    <a:pt x="1158" y="759"/>
                    <a:pt x="1153" y="694"/>
                    <a:pt x="1163" y="639"/>
                  </a:cubicBezTo>
                  <a:cubicBezTo>
                    <a:pt x="1160" y="500"/>
                    <a:pt x="1170" y="416"/>
                    <a:pt x="1134" y="297"/>
                  </a:cubicBezTo>
                  <a:cubicBezTo>
                    <a:pt x="1120" y="179"/>
                    <a:pt x="1140" y="306"/>
                    <a:pt x="1111" y="206"/>
                  </a:cubicBezTo>
                  <a:cubicBezTo>
                    <a:pt x="1105" y="186"/>
                    <a:pt x="1105" y="128"/>
                    <a:pt x="1083" y="109"/>
                  </a:cubicBezTo>
                  <a:cubicBezTo>
                    <a:pt x="1054" y="84"/>
                    <a:pt x="992" y="76"/>
                    <a:pt x="957" y="69"/>
                  </a:cubicBezTo>
                  <a:cubicBezTo>
                    <a:pt x="906" y="30"/>
                    <a:pt x="804" y="13"/>
                    <a:pt x="741" y="0"/>
                  </a:cubicBezTo>
                  <a:cubicBezTo>
                    <a:pt x="657" y="2"/>
                    <a:pt x="574" y="3"/>
                    <a:pt x="490" y="6"/>
                  </a:cubicBezTo>
                  <a:cubicBezTo>
                    <a:pt x="427" y="9"/>
                    <a:pt x="368" y="29"/>
                    <a:pt x="307" y="40"/>
                  </a:cubicBezTo>
                  <a:cubicBezTo>
                    <a:pt x="263" y="56"/>
                    <a:pt x="232" y="89"/>
                    <a:pt x="193" y="114"/>
                  </a:cubicBezTo>
                  <a:cubicBezTo>
                    <a:pt x="184" y="141"/>
                    <a:pt x="161" y="162"/>
                    <a:pt x="142" y="183"/>
                  </a:cubicBezTo>
                  <a:cubicBezTo>
                    <a:pt x="130" y="230"/>
                    <a:pt x="110" y="274"/>
                    <a:pt x="96" y="320"/>
                  </a:cubicBezTo>
                  <a:cubicBezTo>
                    <a:pt x="84" y="360"/>
                    <a:pt x="74" y="404"/>
                    <a:pt x="51" y="439"/>
                  </a:cubicBezTo>
                  <a:cubicBezTo>
                    <a:pt x="49" y="451"/>
                    <a:pt x="48" y="463"/>
                    <a:pt x="45" y="474"/>
                  </a:cubicBezTo>
                  <a:cubicBezTo>
                    <a:pt x="42" y="486"/>
                    <a:pt x="33" y="508"/>
                    <a:pt x="33" y="508"/>
                  </a:cubicBezTo>
                  <a:cubicBezTo>
                    <a:pt x="28" y="572"/>
                    <a:pt x="0" y="757"/>
                    <a:pt x="39" y="799"/>
                  </a:cubicBezTo>
                  <a:cubicBezTo>
                    <a:pt x="53" y="839"/>
                    <a:pt x="44" y="823"/>
                    <a:pt x="62" y="85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3051" y="1585"/>
              <a:ext cx="144" cy="48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21" name="Straight Arrow Connector 116"/>
            <p:cNvCxnSpPr>
              <a:cxnSpLocks noChangeShapeType="1"/>
            </p:cNvCxnSpPr>
            <p:nvPr/>
          </p:nvCxnSpPr>
          <p:spPr bwMode="auto">
            <a:xfrm flipH="1" flipV="1">
              <a:off x="3657" y="1993"/>
              <a:ext cx="158" cy="105"/>
            </a:xfrm>
            <a:prstGeom prst="straightConnector1">
              <a:avLst/>
            </a:prstGeom>
            <a:noFill/>
            <a:ln w="381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46122" name="Straight Arrow Connector 114"/>
            <p:cNvCxnSpPr>
              <a:cxnSpLocks noChangeShapeType="1"/>
            </p:cNvCxnSpPr>
            <p:nvPr/>
          </p:nvCxnSpPr>
          <p:spPr bwMode="auto">
            <a:xfrm flipV="1">
              <a:off x="2947" y="2041"/>
              <a:ext cx="182" cy="113"/>
            </a:xfrm>
            <a:prstGeom prst="straightConnector1">
              <a:avLst/>
            </a:prstGeom>
            <a:noFill/>
            <a:ln w="381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46123" name="Straight Arrow Connector 116"/>
            <p:cNvCxnSpPr>
              <a:cxnSpLocks noChangeShapeType="1"/>
            </p:cNvCxnSpPr>
            <p:nvPr/>
          </p:nvCxnSpPr>
          <p:spPr bwMode="auto">
            <a:xfrm flipH="1" flipV="1">
              <a:off x="3435" y="2155"/>
              <a:ext cx="30" cy="216"/>
            </a:xfrm>
            <a:prstGeom prst="straightConnector1">
              <a:avLst/>
            </a:prstGeom>
            <a:noFill/>
            <a:ln w="381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</p:grpSp>
      <p:grpSp>
        <p:nvGrpSpPr>
          <p:cNvPr id="39981" name="Group 45"/>
          <p:cNvGrpSpPr>
            <a:grpSpLocks/>
          </p:cNvGrpSpPr>
          <p:nvPr/>
        </p:nvGrpSpPr>
        <p:grpSpPr bwMode="auto">
          <a:xfrm>
            <a:off x="919163" y="1409700"/>
            <a:ext cx="7715250" cy="4581525"/>
            <a:chOff x="579" y="888"/>
            <a:chExt cx="4860" cy="2886"/>
          </a:xfrm>
        </p:grpSpPr>
        <p:sp>
          <p:nvSpPr>
            <p:cNvPr id="46113" name="Freeform 45"/>
            <p:cNvSpPr>
              <a:spLocks/>
            </p:cNvSpPr>
            <p:nvPr/>
          </p:nvSpPr>
          <p:spPr bwMode="auto">
            <a:xfrm rot="-2898264">
              <a:off x="4446" y="1967"/>
              <a:ext cx="760" cy="1226"/>
            </a:xfrm>
            <a:custGeom>
              <a:avLst/>
              <a:gdLst>
                <a:gd name="T0" fmla="*/ 906118090 w 1170"/>
                <a:gd name="T1" fmla="*/ 2147483647 h 1158"/>
                <a:gd name="T2" fmla="*/ 906118090 w 1170"/>
                <a:gd name="T3" fmla="*/ 2147483647 h 1158"/>
                <a:gd name="T4" fmla="*/ 906118090 w 1170"/>
                <a:gd name="T5" fmla="*/ 2147483647 h 1158"/>
                <a:gd name="T6" fmla="*/ 906118090 w 1170"/>
                <a:gd name="T7" fmla="*/ 2147483647 h 1158"/>
                <a:gd name="T8" fmla="*/ 906118090 w 1170"/>
                <a:gd name="T9" fmla="*/ 2147483647 h 1158"/>
                <a:gd name="T10" fmla="*/ 906118090 w 1170"/>
                <a:gd name="T11" fmla="*/ 2147483647 h 1158"/>
                <a:gd name="T12" fmla="*/ 906118090 w 1170"/>
                <a:gd name="T13" fmla="*/ 2147483647 h 1158"/>
                <a:gd name="T14" fmla="*/ 906118090 w 1170"/>
                <a:gd name="T15" fmla="*/ 2147483647 h 1158"/>
                <a:gd name="T16" fmla="*/ 906118090 w 1170"/>
                <a:gd name="T17" fmla="*/ 2147483647 h 1158"/>
                <a:gd name="T18" fmla="*/ 906118090 w 1170"/>
                <a:gd name="T19" fmla="*/ 2147483647 h 1158"/>
                <a:gd name="T20" fmla="*/ 906118090 w 1170"/>
                <a:gd name="T21" fmla="*/ 2147483647 h 1158"/>
                <a:gd name="T22" fmla="*/ 906118090 w 1170"/>
                <a:gd name="T23" fmla="*/ 2147483647 h 1158"/>
                <a:gd name="T24" fmla="*/ 906118090 w 1170"/>
                <a:gd name="T25" fmla="*/ 2147483647 h 1158"/>
                <a:gd name="T26" fmla="*/ 906118090 w 1170"/>
                <a:gd name="T27" fmla="*/ 2147483647 h 1158"/>
                <a:gd name="T28" fmla="*/ 906118090 w 1170"/>
                <a:gd name="T29" fmla="*/ 2147483647 h 1158"/>
                <a:gd name="T30" fmla="*/ 906118090 w 1170"/>
                <a:gd name="T31" fmla="*/ 2147483647 h 1158"/>
                <a:gd name="T32" fmla="*/ 906118090 w 1170"/>
                <a:gd name="T33" fmla="*/ 2147483647 h 1158"/>
                <a:gd name="T34" fmla="*/ 906118090 w 1170"/>
                <a:gd name="T35" fmla="*/ 2147483647 h 1158"/>
                <a:gd name="T36" fmla="*/ 906118090 w 1170"/>
                <a:gd name="T37" fmla="*/ 2147483647 h 1158"/>
                <a:gd name="T38" fmla="*/ 906118090 w 1170"/>
                <a:gd name="T39" fmla="*/ 2147483647 h 1158"/>
                <a:gd name="T40" fmla="*/ 906118090 w 1170"/>
                <a:gd name="T41" fmla="*/ 0 h 1158"/>
                <a:gd name="T42" fmla="*/ 906118090 w 1170"/>
                <a:gd name="T43" fmla="*/ 2147483647 h 1158"/>
                <a:gd name="T44" fmla="*/ 906118090 w 1170"/>
                <a:gd name="T45" fmla="*/ 2147483647 h 1158"/>
                <a:gd name="T46" fmla="*/ 906118090 w 1170"/>
                <a:gd name="T47" fmla="*/ 2147483647 h 1158"/>
                <a:gd name="T48" fmla="*/ 906118090 w 1170"/>
                <a:gd name="T49" fmla="*/ 2147483647 h 1158"/>
                <a:gd name="T50" fmla="*/ 906118090 w 1170"/>
                <a:gd name="T51" fmla="*/ 2147483647 h 1158"/>
                <a:gd name="T52" fmla="*/ 906118090 w 1170"/>
                <a:gd name="T53" fmla="*/ 2147483647 h 1158"/>
                <a:gd name="T54" fmla="*/ 906118090 w 1170"/>
                <a:gd name="T55" fmla="*/ 2147483647 h 1158"/>
                <a:gd name="T56" fmla="*/ 906118090 w 1170"/>
                <a:gd name="T57" fmla="*/ 2147483647 h 1158"/>
                <a:gd name="T58" fmla="*/ 906118090 w 1170"/>
                <a:gd name="T59" fmla="*/ 2147483647 h 1158"/>
                <a:gd name="T60" fmla="*/ 906118090 w 1170"/>
                <a:gd name="T61" fmla="*/ 2147483647 h 1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0"/>
                <a:gd name="T94" fmla="*/ 0 h 1158"/>
                <a:gd name="T95" fmla="*/ 1170 w 1170"/>
                <a:gd name="T96" fmla="*/ 1158 h 11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0" h="1158">
                  <a:moveTo>
                    <a:pt x="62" y="850"/>
                  </a:moveTo>
                  <a:cubicBezTo>
                    <a:pt x="84" y="887"/>
                    <a:pt x="113" y="971"/>
                    <a:pt x="142" y="998"/>
                  </a:cubicBezTo>
                  <a:cubicBezTo>
                    <a:pt x="144" y="1006"/>
                    <a:pt x="143" y="1015"/>
                    <a:pt x="148" y="1021"/>
                  </a:cubicBezTo>
                  <a:cubicBezTo>
                    <a:pt x="152" y="1027"/>
                    <a:pt x="198" y="1042"/>
                    <a:pt x="205" y="1044"/>
                  </a:cubicBezTo>
                  <a:cubicBezTo>
                    <a:pt x="244" y="1056"/>
                    <a:pt x="278" y="1071"/>
                    <a:pt x="319" y="1078"/>
                  </a:cubicBezTo>
                  <a:cubicBezTo>
                    <a:pt x="359" y="1092"/>
                    <a:pt x="402" y="1109"/>
                    <a:pt x="444" y="1118"/>
                  </a:cubicBezTo>
                  <a:cubicBezTo>
                    <a:pt x="488" y="1141"/>
                    <a:pt x="539" y="1146"/>
                    <a:pt x="587" y="1158"/>
                  </a:cubicBezTo>
                  <a:cubicBezTo>
                    <a:pt x="626" y="1150"/>
                    <a:pt x="658" y="1132"/>
                    <a:pt x="695" y="1118"/>
                  </a:cubicBezTo>
                  <a:cubicBezTo>
                    <a:pt x="744" y="1099"/>
                    <a:pt x="690" y="1128"/>
                    <a:pt x="746" y="1101"/>
                  </a:cubicBezTo>
                  <a:cubicBezTo>
                    <a:pt x="775" y="1087"/>
                    <a:pt x="786" y="1078"/>
                    <a:pt x="820" y="1073"/>
                  </a:cubicBezTo>
                  <a:cubicBezTo>
                    <a:pt x="846" y="1055"/>
                    <a:pt x="872" y="1050"/>
                    <a:pt x="900" y="1038"/>
                  </a:cubicBezTo>
                  <a:cubicBezTo>
                    <a:pt x="926" y="1027"/>
                    <a:pt x="947" y="1013"/>
                    <a:pt x="974" y="1004"/>
                  </a:cubicBezTo>
                  <a:cubicBezTo>
                    <a:pt x="988" y="991"/>
                    <a:pt x="982" y="997"/>
                    <a:pt x="992" y="987"/>
                  </a:cubicBezTo>
                  <a:cubicBezTo>
                    <a:pt x="1033" y="953"/>
                    <a:pt x="1074" y="901"/>
                    <a:pt x="1106" y="856"/>
                  </a:cubicBezTo>
                  <a:cubicBezTo>
                    <a:pt x="1111" y="838"/>
                    <a:pt x="1140" y="810"/>
                    <a:pt x="1140" y="810"/>
                  </a:cubicBezTo>
                  <a:cubicBezTo>
                    <a:pt x="1158" y="759"/>
                    <a:pt x="1153" y="694"/>
                    <a:pt x="1163" y="639"/>
                  </a:cubicBezTo>
                  <a:cubicBezTo>
                    <a:pt x="1160" y="500"/>
                    <a:pt x="1170" y="416"/>
                    <a:pt x="1134" y="297"/>
                  </a:cubicBezTo>
                  <a:cubicBezTo>
                    <a:pt x="1120" y="179"/>
                    <a:pt x="1140" y="306"/>
                    <a:pt x="1111" y="206"/>
                  </a:cubicBezTo>
                  <a:cubicBezTo>
                    <a:pt x="1105" y="186"/>
                    <a:pt x="1105" y="128"/>
                    <a:pt x="1083" y="109"/>
                  </a:cubicBezTo>
                  <a:cubicBezTo>
                    <a:pt x="1054" y="84"/>
                    <a:pt x="992" y="76"/>
                    <a:pt x="957" y="69"/>
                  </a:cubicBezTo>
                  <a:cubicBezTo>
                    <a:pt x="906" y="30"/>
                    <a:pt x="804" y="13"/>
                    <a:pt x="741" y="0"/>
                  </a:cubicBezTo>
                  <a:cubicBezTo>
                    <a:pt x="657" y="2"/>
                    <a:pt x="574" y="3"/>
                    <a:pt x="490" y="6"/>
                  </a:cubicBezTo>
                  <a:cubicBezTo>
                    <a:pt x="427" y="9"/>
                    <a:pt x="368" y="29"/>
                    <a:pt x="307" y="40"/>
                  </a:cubicBezTo>
                  <a:cubicBezTo>
                    <a:pt x="263" y="56"/>
                    <a:pt x="232" y="89"/>
                    <a:pt x="193" y="114"/>
                  </a:cubicBezTo>
                  <a:cubicBezTo>
                    <a:pt x="184" y="141"/>
                    <a:pt x="161" y="162"/>
                    <a:pt x="142" y="183"/>
                  </a:cubicBezTo>
                  <a:cubicBezTo>
                    <a:pt x="130" y="230"/>
                    <a:pt x="110" y="274"/>
                    <a:pt x="96" y="320"/>
                  </a:cubicBezTo>
                  <a:cubicBezTo>
                    <a:pt x="84" y="360"/>
                    <a:pt x="74" y="404"/>
                    <a:pt x="51" y="439"/>
                  </a:cubicBezTo>
                  <a:cubicBezTo>
                    <a:pt x="49" y="451"/>
                    <a:pt x="48" y="463"/>
                    <a:pt x="45" y="474"/>
                  </a:cubicBezTo>
                  <a:cubicBezTo>
                    <a:pt x="42" y="486"/>
                    <a:pt x="33" y="508"/>
                    <a:pt x="33" y="508"/>
                  </a:cubicBezTo>
                  <a:cubicBezTo>
                    <a:pt x="28" y="572"/>
                    <a:pt x="0" y="757"/>
                    <a:pt x="39" y="799"/>
                  </a:cubicBezTo>
                  <a:cubicBezTo>
                    <a:pt x="53" y="839"/>
                    <a:pt x="44" y="823"/>
                    <a:pt x="62" y="85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Freeform 46"/>
            <p:cNvSpPr>
              <a:spLocks/>
            </p:cNvSpPr>
            <p:nvPr/>
          </p:nvSpPr>
          <p:spPr bwMode="auto">
            <a:xfrm>
              <a:off x="1647" y="2480"/>
              <a:ext cx="873" cy="885"/>
            </a:xfrm>
            <a:custGeom>
              <a:avLst/>
              <a:gdLst>
                <a:gd name="T0" fmla="*/ 1195601086 w 1170"/>
                <a:gd name="T1" fmla="*/ 1254292369 h 1158"/>
                <a:gd name="T2" fmla="*/ 1195601086 w 1170"/>
                <a:gd name="T3" fmla="*/ 1254292369 h 1158"/>
                <a:gd name="T4" fmla="*/ 1195601086 w 1170"/>
                <a:gd name="T5" fmla="*/ 1254292369 h 1158"/>
                <a:gd name="T6" fmla="*/ 1195601086 w 1170"/>
                <a:gd name="T7" fmla="*/ 1254292369 h 1158"/>
                <a:gd name="T8" fmla="*/ 1195601086 w 1170"/>
                <a:gd name="T9" fmla="*/ 1254292369 h 1158"/>
                <a:gd name="T10" fmla="*/ 1195601086 w 1170"/>
                <a:gd name="T11" fmla="*/ 1254292369 h 1158"/>
                <a:gd name="T12" fmla="*/ 1195601086 w 1170"/>
                <a:gd name="T13" fmla="*/ 1254292369 h 1158"/>
                <a:gd name="T14" fmla="*/ 1195601086 w 1170"/>
                <a:gd name="T15" fmla="*/ 1254292369 h 1158"/>
                <a:gd name="T16" fmla="*/ 1195601086 w 1170"/>
                <a:gd name="T17" fmla="*/ 1254292369 h 1158"/>
                <a:gd name="T18" fmla="*/ 1195601086 w 1170"/>
                <a:gd name="T19" fmla="*/ 1254292369 h 1158"/>
                <a:gd name="T20" fmla="*/ 1195601086 w 1170"/>
                <a:gd name="T21" fmla="*/ 1254292369 h 1158"/>
                <a:gd name="T22" fmla="*/ 1195601086 w 1170"/>
                <a:gd name="T23" fmla="*/ 1254292369 h 1158"/>
                <a:gd name="T24" fmla="*/ 1195601086 w 1170"/>
                <a:gd name="T25" fmla="*/ 1254292369 h 1158"/>
                <a:gd name="T26" fmla="*/ 1195601086 w 1170"/>
                <a:gd name="T27" fmla="*/ 1254292369 h 1158"/>
                <a:gd name="T28" fmla="*/ 1195601086 w 1170"/>
                <a:gd name="T29" fmla="*/ 1254292369 h 1158"/>
                <a:gd name="T30" fmla="*/ 1195601086 w 1170"/>
                <a:gd name="T31" fmla="*/ 1254292369 h 1158"/>
                <a:gd name="T32" fmla="*/ 1195601086 w 1170"/>
                <a:gd name="T33" fmla="*/ 1254292369 h 1158"/>
                <a:gd name="T34" fmla="*/ 1195601086 w 1170"/>
                <a:gd name="T35" fmla="*/ 1254292369 h 1158"/>
                <a:gd name="T36" fmla="*/ 1195601086 w 1170"/>
                <a:gd name="T37" fmla="*/ 1254292369 h 1158"/>
                <a:gd name="T38" fmla="*/ 1195601086 w 1170"/>
                <a:gd name="T39" fmla="*/ 1254292369 h 1158"/>
                <a:gd name="T40" fmla="*/ 1195601086 w 1170"/>
                <a:gd name="T41" fmla="*/ 0 h 1158"/>
                <a:gd name="T42" fmla="*/ 1195601086 w 1170"/>
                <a:gd name="T43" fmla="*/ 1254292369 h 1158"/>
                <a:gd name="T44" fmla="*/ 1195601086 w 1170"/>
                <a:gd name="T45" fmla="*/ 1254292369 h 1158"/>
                <a:gd name="T46" fmla="*/ 1195601086 w 1170"/>
                <a:gd name="T47" fmla="*/ 1254292369 h 1158"/>
                <a:gd name="T48" fmla="*/ 1195601086 w 1170"/>
                <a:gd name="T49" fmla="*/ 1254292369 h 1158"/>
                <a:gd name="T50" fmla="*/ 1195601086 w 1170"/>
                <a:gd name="T51" fmla="*/ 1254292369 h 1158"/>
                <a:gd name="T52" fmla="*/ 1195601086 w 1170"/>
                <a:gd name="T53" fmla="*/ 1254292369 h 1158"/>
                <a:gd name="T54" fmla="*/ 1195601086 w 1170"/>
                <a:gd name="T55" fmla="*/ 1254292369 h 1158"/>
                <a:gd name="T56" fmla="*/ 1195601086 w 1170"/>
                <a:gd name="T57" fmla="*/ 1254292369 h 1158"/>
                <a:gd name="T58" fmla="*/ 1195601086 w 1170"/>
                <a:gd name="T59" fmla="*/ 1254292369 h 1158"/>
                <a:gd name="T60" fmla="*/ 1195601086 w 1170"/>
                <a:gd name="T61" fmla="*/ 1254292369 h 1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0"/>
                <a:gd name="T94" fmla="*/ 0 h 1158"/>
                <a:gd name="T95" fmla="*/ 1170 w 1170"/>
                <a:gd name="T96" fmla="*/ 1158 h 11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0" h="1158">
                  <a:moveTo>
                    <a:pt x="62" y="850"/>
                  </a:moveTo>
                  <a:cubicBezTo>
                    <a:pt x="84" y="887"/>
                    <a:pt x="113" y="971"/>
                    <a:pt x="142" y="998"/>
                  </a:cubicBezTo>
                  <a:cubicBezTo>
                    <a:pt x="144" y="1006"/>
                    <a:pt x="143" y="1015"/>
                    <a:pt x="148" y="1021"/>
                  </a:cubicBezTo>
                  <a:cubicBezTo>
                    <a:pt x="152" y="1027"/>
                    <a:pt x="198" y="1042"/>
                    <a:pt x="205" y="1044"/>
                  </a:cubicBezTo>
                  <a:cubicBezTo>
                    <a:pt x="244" y="1056"/>
                    <a:pt x="278" y="1071"/>
                    <a:pt x="319" y="1078"/>
                  </a:cubicBezTo>
                  <a:cubicBezTo>
                    <a:pt x="359" y="1092"/>
                    <a:pt x="402" y="1109"/>
                    <a:pt x="444" y="1118"/>
                  </a:cubicBezTo>
                  <a:cubicBezTo>
                    <a:pt x="488" y="1141"/>
                    <a:pt x="539" y="1146"/>
                    <a:pt x="587" y="1158"/>
                  </a:cubicBezTo>
                  <a:cubicBezTo>
                    <a:pt x="626" y="1150"/>
                    <a:pt x="658" y="1132"/>
                    <a:pt x="695" y="1118"/>
                  </a:cubicBezTo>
                  <a:cubicBezTo>
                    <a:pt x="744" y="1099"/>
                    <a:pt x="690" y="1128"/>
                    <a:pt x="746" y="1101"/>
                  </a:cubicBezTo>
                  <a:cubicBezTo>
                    <a:pt x="775" y="1087"/>
                    <a:pt x="786" y="1078"/>
                    <a:pt x="820" y="1073"/>
                  </a:cubicBezTo>
                  <a:cubicBezTo>
                    <a:pt x="846" y="1055"/>
                    <a:pt x="872" y="1050"/>
                    <a:pt x="900" y="1038"/>
                  </a:cubicBezTo>
                  <a:cubicBezTo>
                    <a:pt x="926" y="1027"/>
                    <a:pt x="947" y="1013"/>
                    <a:pt x="974" y="1004"/>
                  </a:cubicBezTo>
                  <a:cubicBezTo>
                    <a:pt x="988" y="991"/>
                    <a:pt x="982" y="997"/>
                    <a:pt x="992" y="987"/>
                  </a:cubicBezTo>
                  <a:cubicBezTo>
                    <a:pt x="1033" y="953"/>
                    <a:pt x="1074" y="901"/>
                    <a:pt x="1106" y="856"/>
                  </a:cubicBezTo>
                  <a:cubicBezTo>
                    <a:pt x="1111" y="838"/>
                    <a:pt x="1140" y="810"/>
                    <a:pt x="1140" y="810"/>
                  </a:cubicBezTo>
                  <a:cubicBezTo>
                    <a:pt x="1158" y="759"/>
                    <a:pt x="1153" y="694"/>
                    <a:pt x="1163" y="639"/>
                  </a:cubicBezTo>
                  <a:cubicBezTo>
                    <a:pt x="1160" y="500"/>
                    <a:pt x="1170" y="416"/>
                    <a:pt x="1134" y="297"/>
                  </a:cubicBezTo>
                  <a:cubicBezTo>
                    <a:pt x="1120" y="179"/>
                    <a:pt x="1140" y="306"/>
                    <a:pt x="1111" y="206"/>
                  </a:cubicBezTo>
                  <a:cubicBezTo>
                    <a:pt x="1105" y="186"/>
                    <a:pt x="1105" y="128"/>
                    <a:pt x="1083" y="109"/>
                  </a:cubicBezTo>
                  <a:cubicBezTo>
                    <a:pt x="1054" y="84"/>
                    <a:pt x="992" y="76"/>
                    <a:pt x="957" y="69"/>
                  </a:cubicBezTo>
                  <a:cubicBezTo>
                    <a:pt x="906" y="30"/>
                    <a:pt x="804" y="13"/>
                    <a:pt x="741" y="0"/>
                  </a:cubicBezTo>
                  <a:cubicBezTo>
                    <a:pt x="657" y="2"/>
                    <a:pt x="574" y="3"/>
                    <a:pt x="490" y="6"/>
                  </a:cubicBezTo>
                  <a:cubicBezTo>
                    <a:pt x="427" y="9"/>
                    <a:pt x="368" y="29"/>
                    <a:pt x="307" y="40"/>
                  </a:cubicBezTo>
                  <a:cubicBezTo>
                    <a:pt x="263" y="56"/>
                    <a:pt x="232" y="89"/>
                    <a:pt x="193" y="114"/>
                  </a:cubicBezTo>
                  <a:cubicBezTo>
                    <a:pt x="184" y="141"/>
                    <a:pt x="161" y="162"/>
                    <a:pt x="142" y="183"/>
                  </a:cubicBezTo>
                  <a:cubicBezTo>
                    <a:pt x="130" y="230"/>
                    <a:pt x="110" y="274"/>
                    <a:pt x="96" y="320"/>
                  </a:cubicBezTo>
                  <a:cubicBezTo>
                    <a:pt x="84" y="360"/>
                    <a:pt x="74" y="404"/>
                    <a:pt x="51" y="439"/>
                  </a:cubicBezTo>
                  <a:cubicBezTo>
                    <a:pt x="49" y="451"/>
                    <a:pt x="48" y="463"/>
                    <a:pt x="45" y="474"/>
                  </a:cubicBezTo>
                  <a:cubicBezTo>
                    <a:pt x="42" y="486"/>
                    <a:pt x="33" y="508"/>
                    <a:pt x="33" y="508"/>
                  </a:cubicBezTo>
                  <a:cubicBezTo>
                    <a:pt x="28" y="572"/>
                    <a:pt x="0" y="757"/>
                    <a:pt x="39" y="799"/>
                  </a:cubicBezTo>
                  <a:cubicBezTo>
                    <a:pt x="53" y="839"/>
                    <a:pt x="44" y="823"/>
                    <a:pt x="62" y="85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Freeform 47"/>
            <p:cNvSpPr>
              <a:spLocks/>
            </p:cNvSpPr>
            <p:nvPr/>
          </p:nvSpPr>
          <p:spPr bwMode="auto">
            <a:xfrm>
              <a:off x="1732" y="888"/>
              <a:ext cx="873" cy="885"/>
            </a:xfrm>
            <a:custGeom>
              <a:avLst/>
              <a:gdLst>
                <a:gd name="T0" fmla="*/ 1195601086 w 1170"/>
                <a:gd name="T1" fmla="*/ 1254292369 h 1158"/>
                <a:gd name="T2" fmla="*/ 1195601086 w 1170"/>
                <a:gd name="T3" fmla="*/ 1254292369 h 1158"/>
                <a:gd name="T4" fmla="*/ 1195601086 w 1170"/>
                <a:gd name="T5" fmla="*/ 1254292369 h 1158"/>
                <a:gd name="T6" fmla="*/ 1195601086 w 1170"/>
                <a:gd name="T7" fmla="*/ 1254292369 h 1158"/>
                <a:gd name="T8" fmla="*/ 1195601086 w 1170"/>
                <a:gd name="T9" fmla="*/ 1254292369 h 1158"/>
                <a:gd name="T10" fmla="*/ 1195601086 w 1170"/>
                <a:gd name="T11" fmla="*/ 1254292369 h 1158"/>
                <a:gd name="T12" fmla="*/ 1195601086 w 1170"/>
                <a:gd name="T13" fmla="*/ 1254292369 h 1158"/>
                <a:gd name="T14" fmla="*/ 1195601086 w 1170"/>
                <a:gd name="T15" fmla="*/ 1254292369 h 1158"/>
                <a:gd name="T16" fmla="*/ 1195601086 w 1170"/>
                <a:gd name="T17" fmla="*/ 1254292369 h 1158"/>
                <a:gd name="T18" fmla="*/ 1195601086 w 1170"/>
                <a:gd name="T19" fmla="*/ 1254292369 h 1158"/>
                <a:gd name="T20" fmla="*/ 1195601086 w 1170"/>
                <a:gd name="T21" fmla="*/ 1254292369 h 1158"/>
                <a:gd name="T22" fmla="*/ 1195601086 w 1170"/>
                <a:gd name="T23" fmla="*/ 1254292369 h 1158"/>
                <a:gd name="T24" fmla="*/ 1195601086 w 1170"/>
                <a:gd name="T25" fmla="*/ 1254292369 h 1158"/>
                <a:gd name="T26" fmla="*/ 1195601086 w 1170"/>
                <a:gd name="T27" fmla="*/ 1254292369 h 1158"/>
                <a:gd name="T28" fmla="*/ 1195601086 w 1170"/>
                <a:gd name="T29" fmla="*/ 1254292369 h 1158"/>
                <a:gd name="T30" fmla="*/ 1195601086 w 1170"/>
                <a:gd name="T31" fmla="*/ 1254292369 h 1158"/>
                <a:gd name="T32" fmla="*/ 1195601086 w 1170"/>
                <a:gd name="T33" fmla="*/ 1254292369 h 1158"/>
                <a:gd name="T34" fmla="*/ 1195601086 w 1170"/>
                <a:gd name="T35" fmla="*/ 1254292369 h 1158"/>
                <a:gd name="T36" fmla="*/ 1195601086 w 1170"/>
                <a:gd name="T37" fmla="*/ 1254292369 h 1158"/>
                <a:gd name="T38" fmla="*/ 1195601086 w 1170"/>
                <a:gd name="T39" fmla="*/ 1254292369 h 1158"/>
                <a:gd name="T40" fmla="*/ 1195601086 w 1170"/>
                <a:gd name="T41" fmla="*/ 0 h 1158"/>
                <a:gd name="T42" fmla="*/ 1195601086 w 1170"/>
                <a:gd name="T43" fmla="*/ 1254292369 h 1158"/>
                <a:gd name="T44" fmla="*/ 1195601086 w 1170"/>
                <a:gd name="T45" fmla="*/ 1254292369 h 1158"/>
                <a:gd name="T46" fmla="*/ 1195601086 w 1170"/>
                <a:gd name="T47" fmla="*/ 1254292369 h 1158"/>
                <a:gd name="T48" fmla="*/ 1195601086 w 1170"/>
                <a:gd name="T49" fmla="*/ 1254292369 h 1158"/>
                <a:gd name="T50" fmla="*/ 1195601086 w 1170"/>
                <a:gd name="T51" fmla="*/ 1254292369 h 1158"/>
                <a:gd name="T52" fmla="*/ 1195601086 w 1170"/>
                <a:gd name="T53" fmla="*/ 1254292369 h 1158"/>
                <a:gd name="T54" fmla="*/ 1195601086 w 1170"/>
                <a:gd name="T55" fmla="*/ 1254292369 h 1158"/>
                <a:gd name="T56" fmla="*/ 1195601086 w 1170"/>
                <a:gd name="T57" fmla="*/ 1254292369 h 1158"/>
                <a:gd name="T58" fmla="*/ 1195601086 w 1170"/>
                <a:gd name="T59" fmla="*/ 1254292369 h 1158"/>
                <a:gd name="T60" fmla="*/ 1195601086 w 1170"/>
                <a:gd name="T61" fmla="*/ 1254292369 h 1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0"/>
                <a:gd name="T94" fmla="*/ 0 h 1158"/>
                <a:gd name="T95" fmla="*/ 1170 w 1170"/>
                <a:gd name="T96" fmla="*/ 1158 h 11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0" h="1158">
                  <a:moveTo>
                    <a:pt x="62" y="850"/>
                  </a:moveTo>
                  <a:cubicBezTo>
                    <a:pt x="84" y="887"/>
                    <a:pt x="113" y="971"/>
                    <a:pt x="142" y="998"/>
                  </a:cubicBezTo>
                  <a:cubicBezTo>
                    <a:pt x="144" y="1006"/>
                    <a:pt x="143" y="1015"/>
                    <a:pt x="148" y="1021"/>
                  </a:cubicBezTo>
                  <a:cubicBezTo>
                    <a:pt x="152" y="1027"/>
                    <a:pt x="198" y="1042"/>
                    <a:pt x="205" y="1044"/>
                  </a:cubicBezTo>
                  <a:cubicBezTo>
                    <a:pt x="244" y="1056"/>
                    <a:pt x="278" y="1071"/>
                    <a:pt x="319" y="1078"/>
                  </a:cubicBezTo>
                  <a:cubicBezTo>
                    <a:pt x="359" y="1092"/>
                    <a:pt x="402" y="1109"/>
                    <a:pt x="444" y="1118"/>
                  </a:cubicBezTo>
                  <a:cubicBezTo>
                    <a:pt x="488" y="1141"/>
                    <a:pt x="539" y="1146"/>
                    <a:pt x="587" y="1158"/>
                  </a:cubicBezTo>
                  <a:cubicBezTo>
                    <a:pt x="626" y="1150"/>
                    <a:pt x="658" y="1132"/>
                    <a:pt x="695" y="1118"/>
                  </a:cubicBezTo>
                  <a:cubicBezTo>
                    <a:pt x="744" y="1099"/>
                    <a:pt x="690" y="1128"/>
                    <a:pt x="746" y="1101"/>
                  </a:cubicBezTo>
                  <a:cubicBezTo>
                    <a:pt x="775" y="1087"/>
                    <a:pt x="786" y="1078"/>
                    <a:pt x="820" y="1073"/>
                  </a:cubicBezTo>
                  <a:cubicBezTo>
                    <a:pt x="846" y="1055"/>
                    <a:pt x="872" y="1050"/>
                    <a:pt x="900" y="1038"/>
                  </a:cubicBezTo>
                  <a:cubicBezTo>
                    <a:pt x="926" y="1027"/>
                    <a:pt x="947" y="1013"/>
                    <a:pt x="974" y="1004"/>
                  </a:cubicBezTo>
                  <a:cubicBezTo>
                    <a:pt x="988" y="991"/>
                    <a:pt x="982" y="997"/>
                    <a:pt x="992" y="987"/>
                  </a:cubicBezTo>
                  <a:cubicBezTo>
                    <a:pt x="1033" y="953"/>
                    <a:pt x="1074" y="901"/>
                    <a:pt x="1106" y="856"/>
                  </a:cubicBezTo>
                  <a:cubicBezTo>
                    <a:pt x="1111" y="838"/>
                    <a:pt x="1140" y="810"/>
                    <a:pt x="1140" y="810"/>
                  </a:cubicBezTo>
                  <a:cubicBezTo>
                    <a:pt x="1158" y="759"/>
                    <a:pt x="1153" y="694"/>
                    <a:pt x="1163" y="639"/>
                  </a:cubicBezTo>
                  <a:cubicBezTo>
                    <a:pt x="1160" y="500"/>
                    <a:pt x="1170" y="416"/>
                    <a:pt x="1134" y="297"/>
                  </a:cubicBezTo>
                  <a:cubicBezTo>
                    <a:pt x="1120" y="179"/>
                    <a:pt x="1140" y="306"/>
                    <a:pt x="1111" y="206"/>
                  </a:cubicBezTo>
                  <a:cubicBezTo>
                    <a:pt x="1105" y="186"/>
                    <a:pt x="1105" y="128"/>
                    <a:pt x="1083" y="109"/>
                  </a:cubicBezTo>
                  <a:cubicBezTo>
                    <a:pt x="1054" y="84"/>
                    <a:pt x="992" y="76"/>
                    <a:pt x="957" y="69"/>
                  </a:cubicBezTo>
                  <a:cubicBezTo>
                    <a:pt x="906" y="30"/>
                    <a:pt x="804" y="13"/>
                    <a:pt x="741" y="0"/>
                  </a:cubicBezTo>
                  <a:cubicBezTo>
                    <a:pt x="657" y="2"/>
                    <a:pt x="574" y="3"/>
                    <a:pt x="490" y="6"/>
                  </a:cubicBezTo>
                  <a:cubicBezTo>
                    <a:pt x="427" y="9"/>
                    <a:pt x="368" y="29"/>
                    <a:pt x="307" y="40"/>
                  </a:cubicBezTo>
                  <a:cubicBezTo>
                    <a:pt x="263" y="56"/>
                    <a:pt x="232" y="89"/>
                    <a:pt x="193" y="114"/>
                  </a:cubicBezTo>
                  <a:cubicBezTo>
                    <a:pt x="184" y="141"/>
                    <a:pt x="161" y="162"/>
                    <a:pt x="142" y="183"/>
                  </a:cubicBezTo>
                  <a:cubicBezTo>
                    <a:pt x="130" y="230"/>
                    <a:pt x="110" y="274"/>
                    <a:pt x="96" y="320"/>
                  </a:cubicBezTo>
                  <a:cubicBezTo>
                    <a:pt x="84" y="360"/>
                    <a:pt x="74" y="404"/>
                    <a:pt x="51" y="439"/>
                  </a:cubicBezTo>
                  <a:cubicBezTo>
                    <a:pt x="49" y="451"/>
                    <a:pt x="48" y="463"/>
                    <a:pt x="45" y="474"/>
                  </a:cubicBezTo>
                  <a:cubicBezTo>
                    <a:pt x="42" y="486"/>
                    <a:pt x="33" y="508"/>
                    <a:pt x="33" y="508"/>
                  </a:cubicBezTo>
                  <a:cubicBezTo>
                    <a:pt x="28" y="572"/>
                    <a:pt x="0" y="757"/>
                    <a:pt x="39" y="799"/>
                  </a:cubicBezTo>
                  <a:cubicBezTo>
                    <a:pt x="53" y="839"/>
                    <a:pt x="44" y="823"/>
                    <a:pt x="62" y="85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48"/>
            <p:cNvSpPr>
              <a:spLocks/>
            </p:cNvSpPr>
            <p:nvPr/>
          </p:nvSpPr>
          <p:spPr bwMode="auto">
            <a:xfrm>
              <a:off x="579" y="1737"/>
              <a:ext cx="873" cy="885"/>
            </a:xfrm>
            <a:custGeom>
              <a:avLst/>
              <a:gdLst>
                <a:gd name="T0" fmla="*/ 1195601086 w 1170"/>
                <a:gd name="T1" fmla="*/ 1254292369 h 1158"/>
                <a:gd name="T2" fmla="*/ 1195601086 w 1170"/>
                <a:gd name="T3" fmla="*/ 1254292369 h 1158"/>
                <a:gd name="T4" fmla="*/ 1195601086 w 1170"/>
                <a:gd name="T5" fmla="*/ 1254292369 h 1158"/>
                <a:gd name="T6" fmla="*/ 1195601086 w 1170"/>
                <a:gd name="T7" fmla="*/ 1254292369 h 1158"/>
                <a:gd name="T8" fmla="*/ 1195601086 w 1170"/>
                <a:gd name="T9" fmla="*/ 1254292369 h 1158"/>
                <a:gd name="T10" fmla="*/ 1195601086 w 1170"/>
                <a:gd name="T11" fmla="*/ 1254292369 h 1158"/>
                <a:gd name="T12" fmla="*/ 1195601086 w 1170"/>
                <a:gd name="T13" fmla="*/ 1254292369 h 1158"/>
                <a:gd name="T14" fmla="*/ 1195601086 w 1170"/>
                <a:gd name="T15" fmla="*/ 1254292369 h 1158"/>
                <a:gd name="T16" fmla="*/ 1195601086 w 1170"/>
                <a:gd name="T17" fmla="*/ 1254292369 h 1158"/>
                <a:gd name="T18" fmla="*/ 1195601086 w 1170"/>
                <a:gd name="T19" fmla="*/ 1254292369 h 1158"/>
                <a:gd name="T20" fmla="*/ 1195601086 w 1170"/>
                <a:gd name="T21" fmla="*/ 1254292369 h 1158"/>
                <a:gd name="T22" fmla="*/ 1195601086 w 1170"/>
                <a:gd name="T23" fmla="*/ 1254292369 h 1158"/>
                <a:gd name="T24" fmla="*/ 1195601086 w 1170"/>
                <a:gd name="T25" fmla="*/ 1254292369 h 1158"/>
                <a:gd name="T26" fmla="*/ 1195601086 w 1170"/>
                <a:gd name="T27" fmla="*/ 1254292369 h 1158"/>
                <a:gd name="T28" fmla="*/ 1195601086 w 1170"/>
                <a:gd name="T29" fmla="*/ 1254292369 h 1158"/>
                <a:gd name="T30" fmla="*/ 1195601086 w 1170"/>
                <a:gd name="T31" fmla="*/ 1254292369 h 1158"/>
                <a:gd name="T32" fmla="*/ 1195601086 w 1170"/>
                <a:gd name="T33" fmla="*/ 1254292369 h 1158"/>
                <a:gd name="T34" fmla="*/ 1195601086 w 1170"/>
                <a:gd name="T35" fmla="*/ 1254292369 h 1158"/>
                <a:gd name="T36" fmla="*/ 1195601086 w 1170"/>
                <a:gd name="T37" fmla="*/ 1254292369 h 1158"/>
                <a:gd name="T38" fmla="*/ 1195601086 w 1170"/>
                <a:gd name="T39" fmla="*/ 1254292369 h 1158"/>
                <a:gd name="T40" fmla="*/ 1195601086 w 1170"/>
                <a:gd name="T41" fmla="*/ 0 h 1158"/>
                <a:gd name="T42" fmla="*/ 1195601086 w 1170"/>
                <a:gd name="T43" fmla="*/ 1254292369 h 1158"/>
                <a:gd name="T44" fmla="*/ 1195601086 w 1170"/>
                <a:gd name="T45" fmla="*/ 1254292369 h 1158"/>
                <a:gd name="T46" fmla="*/ 1195601086 w 1170"/>
                <a:gd name="T47" fmla="*/ 1254292369 h 1158"/>
                <a:gd name="T48" fmla="*/ 1195601086 w 1170"/>
                <a:gd name="T49" fmla="*/ 1254292369 h 1158"/>
                <a:gd name="T50" fmla="*/ 1195601086 w 1170"/>
                <a:gd name="T51" fmla="*/ 1254292369 h 1158"/>
                <a:gd name="T52" fmla="*/ 1195601086 w 1170"/>
                <a:gd name="T53" fmla="*/ 1254292369 h 1158"/>
                <a:gd name="T54" fmla="*/ 1195601086 w 1170"/>
                <a:gd name="T55" fmla="*/ 1254292369 h 1158"/>
                <a:gd name="T56" fmla="*/ 1195601086 w 1170"/>
                <a:gd name="T57" fmla="*/ 1254292369 h 1158"/>
                <a:gd name="T58" fmla="*/ 1195601086 w 1170"/>
                <a:gd name="T59" fmla="*/ 1254292369 h 1158"/>
                <a:gd name="T60" fmla="*/ 1195601086 w 1170"/>
                <a:gd name="T61" fmla="*/ 1254292369 h 1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0"/>
                <a:gd name="T94" fmla="*/ 0 h 1158"/>
                <a:gd name="T95" fmla="*/ 1170 w 1170"/>
                <a:gd name="T96" fmla="*/ 1158 h 11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0" h="1158">
                  <a:moveTo>
                    <a:pt x="62" y="850"/>
                  </a:moveTo>
                  <a:cubicBezTo>
                    <a:pt x="84" y="887"/>
                    <a:pt x="113" y="971"/>
                    <a:pt x="142" y="998"/>
                  </a:cubicBezTo>
                  <a:cubicBezTo>
                    <a:pt x="144" y="1006"/>
                    <a:pt x="143" y="1015"/>
                    <a:pt x="148" y="1021"/>
                  </a:cubicBezTo>
                  <a:cubicBezTo>
                    <a:pt x="152" y="1027"/>
                    <a:pt x="198" y="1042"/>
                    <a:pt x="205" y="1044"/>
                  </a:cubicBezTo>
                  <a:cubicBezTo>
                    <a:pt x="244" y="1056"/>
                    <a:pt x="278" y="1071"/>
                    <a:pt x="319" y="1078"/>
                  </a:cubicBezTo>
                  <a:cubicBezTo>
                    <a:pt x="359" y="1092"/>
                    <a:pt x="402" y="1109"/>
                    <a:pt x="444" y="1118"/>
                  </a:cubicBezTo>
                  <a:cubicBezTo>
                    <a:pt x="488" y="1141"/>
                    <a:pt x="539" y="1146"/>
                    <a:pt x="587" y="1158"/>
                  </a:cubicBezTo>
                  <a:cubicBezTo>
                    <a:pt x="626" y="1150"/>
                    <a:pt x="658" y="1132"/>
                    <a:pt x="695" y="1118"/>
                  </a:cubicBezTo>
                  <a:cubicBezTo>
                    <a:pt x="744" y="1099"/>
                    <a:pt x="690" y="1128"/>
                    <a:pt x="746" y="1101"/>
                  </a:cubicBezTo>
                  <a:cubicBezTo>
                    <a:pt x="775" y="1087"/>
                    <a:pt x="786" y="1078"/>
                    <a:pt x="820" y="1073"/>
                  </a:cubicBezTo>
                  <a:cubicBezTo>
                    <a:pt x="846" y="1055"/>
                    <a:pt x="872" y="1050"/>
                    <a:pt x="900" y="1038"/>
                  </a:cubicBezTo>
                  <a:cubicBezTo>
                    <a:pt x="926" y="1027"/>
                    <a:pt x="947" y="1013"/>
                    <a:pt x="974" y="1004"/>
                  </a:cubicBezTo>
                  <a:cubicBezTo>
                    <a:pt x="988" y="991"/>
                    <a:pt x="982" y="997"/>
                    <a:pt x="992" y="987"/>
                  </a:cubicBezTo>
                  <a:cubicBezTo>
                    <a:pt x="1033" y="953"/>
                    <a:pt x="1074" y="901"/>
                    <a:pt x="1106" y="856"/>
                  </a:cubicBezTo>
                  <a:cubicBezTo>
                    <a:pt x="1111" y="838"/>
                    <a:pt x="1140" y="810"/>
                    <a:pt x="1140" y="810"/>
                  </a:cubicBezTo>
                  <a:cubicBezTo>
                    <a:pt x="1158" y="759"/>
                    <a:pt x="1153" y="694"/>
                    <a:pt x="1163" y="639"/>
                  </a:cubicBezTo>
                  <a:cubicBezTo>
                    <a:pt x="1160" y="500"/>
                    <a:pt x="1170" y="416"/>
                    <a:pt x="1134" y="297"/>
                  </a:cubicBezTo>
                  <a:cubicBezTo>
                    <a:pt x="1120" y="179"/>
                    <a:pt x="1140" y="306"/>
                    <a:pt x="1111" y="206"/>
                  </a:cubicBezTo>
                  <a:cubicBezTo>
                    <a:pt x="1105" y="186"/>
                    <a:pt x="1105" y="128"/>
                    <a:pt x="1083" y="109"/>
                  </a:cubicBezTo>
                  <a:cubicBezTo>
                    <a:pt x="1054" y="84"/>
                    <a:pt x="992" y="76"/>
                    <a:pt x="957" y="69"/>
                  </a:cubicBezTo>
                  <a:cubicBezTo>
                    <a:pt x="906" y="30"/>
                    <a:pt x="804" y="13"/>
                    <a:pt x="741" y="0"/>
                  </a:cubicBezTo>
                  <a:cubicBezTo>
                    <a:pt x="657" y="2"/>
                    <a:pt x="574" y="3"/>
                    <a:pt x="490" y="6"/>
                  </a:cubicBezTo>
                  <a:cubicBezTo>
                    <a:pt x="427" y="9"/>
                    <a:pt x="368" y="29"/>
                    <a:pt x="307" y="40"/>
                  </a:cubicBezTo>
                  <a:cubicBezTo>
                    <a:pt x="263" y="56"/>
                    <a:pt x="232" y="89"/>
                    <a:pt x="193" y="114"/>
                  </a:cubicBezTo>
                  <a:cubicBezTo>
                    <a:pt x="184" y="141"/>
                    <a:pt x="161" y="162"/>
                    <a:pt x="142" y="183"/>
                  </a:cubicBezTo>
                  <a:cubicBezTo>
                    <a:pt x="130" y="230"/>
                    <a:pt x="110" y="274"/>
                    <a:pt x="96" y="320"/>
                  </a:cubicBezTo>
                  <a:cubicBezTo>
                    <a:pt x="84" y="360"/>
                    <a:pt x="74" y="404"/>
                    <a:pt x="51" y="439"/>
                  </a:cubicBezTo>
                  <a:cubicBezTo>
                    <a:pt x="49" y="451"/>
                    <a:pt x="48" y="463"/>
                    <a:pt x="45" y="474"/>
                  </a:cubicBezTo>
                  <a:cubicBezTo>
                    <a:pt x="42" y="486"/>
                    <a:pt x="33" y="508"/>
                    <a:pt x="33" y="508"/>
                  </a:cubicBezTo>
                  <a:cubicBezTo>
                    <a:pt x="28" y="572"/>
                    <a:pt x="0" y="757"/>
                    <a:pt x="39" y="799"/>
                  </a:cubicBezTo>
                  <a:cubicBezTo>
                    <a:pt x="53" y="839"/>
                    <a:pt x="44" y="823"/>
                    <a:pt x="62" y="85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53"/>
            <p:cNvSpPr>
              <a:spLocks/>
            </p:cNvSpPr>
            <p:nvPr/>
          </p:nvSpPr>
          <p:spPr bwMode="auto">
            <a:xfrm flipH="1">
              <a:off x="3784" y="2479"/>
              <a:ext cx="617" cy="1295"/>
            </a:xfrm>
            <a:custGeom>
              <a:avLst/>
              <a:gdLst>
                <a:gd name="T0" fmla="*/ 597211403 w 1170"/>
                <a:gd name="T1" fmla="*/ 2147483647 h 1158"/>
                <a:gd name="T2" fmla="*/ 597211403 w 1170"/>
                <a:gd name="T3" fmla="*/ 2147483647 h 1158"/>
                <a:gd name="T4" fmla="*/ 597211403 w 1170"/>
                <a:gd name="T5" fmla="*/ 2147483647 h 1158"/>
                <a:gd name="T6" fmla="*/ 597211403 w 1170"/>
                <a:gd name="T7" fmla="*/ 2147483647 h 1158"/>
                <a:gd name="T8" fmla="*/ 597211403 w 1170"/>
                <a:gd name="T9" fmla="*/ 2147483647 h 1158"/>
                <a:gd name="T10" fmla="*/ 597211403 w 1170"/>
                <a:gd name="T11" fmla="*/ 2147483647 h 1158"/>
                <a:gd name="T12" fmla="*/ 597211403 w 1170"/>
                <a:gd name="T13" fmla="*/ 2147483647 h 1158"/>
                <a:gd name="T14" fmla="*/ 597211403 w 1170"/>
                <a:gd name="T15" fmla="*/ 2147483647 h 1158"/>
                <a:gd name="T16" fmla="*/ 597211403 w 1170"/>
                <a:gd name="T17" fmla="*/ 2147483647 h 1158"/>
                <a:gd name="T18" fmla="*/ 597211403 w 1170"/>
                <a:gd name="T19" fmla="*/ 2147483647 h 1158"/>
                <a:gd name="T20" fmla="*/ 597211403 w 1170"/>
                <a:gd name="T21" fmla="*/ 2147483647 h 1158"/>
                <a:gd name="T22" fmla="*/ 597211403 w 1170"/>
                <a:gd name="T23" fmla="*/ 2147483647 h 1158"/>
                <a:gd name="T24" fmla="*/ 597211403 w 1170"/>
                <a:gd name="T25" fmla="*/ 2147483647 h 1158"/>
                <a:gd name="T26" fmla="*/ 597211403 w 1170"/>
                <a:gd name="T27" fmla="*/ 2147483647 h 1158"/>
                <a:gd name="T28" fmla="*/ 597211403 w 1170"/>
                <a:gd name="T29" fmla="*/ 2147483647 h 1158"/>
                <a:gd name="T30" fmla="*/ 597211403 w 1170"/>
                <a:gd name="T31" fmla="*/ 2147483647 h 1158"/>
                <a:gd name="T32" fmla="*/ 597211403 w 1170"/>
                <a:gd name="T33" fmla="*/ 2147483647 h 1158"/>
                <a:gd name="T34" fmla="*/ 597211403 w 1170"/>
                <a:gd name="T35" fmla="*/ 2147483647 h 1158"/>
                <a:gd name="T36" fmla="*/ 597211403 w 1170"/>
                <a:gd name="T37" fmla="*/ 2147483647 h 1158"/>
                <a:gd name="T38" fmla="*/ 597211403 w 1170"/>
                <a:gd name="T39" fmla="*/ 2147483647 h 1158"/>
                <a:gd name="T40" fmla="*/ 597211403 w 1170"/>
                <a:gd name="T41" fmla="*/ 0 h 1158"/>
                <a:gd name="T42" fmla="*/ 597211403 w 1170"/>
                <a:gd name="T43" fmla="*/ 2147483647 h 1158"/>
                <a:gd name="T44" fmla="*/ 597211403 w 1170"/>
                <a:gd name="T45" fmla="*/ 2147483647 h 1158"/>
                <a:gd name="T46" fmla="*/ 597211403 w 1170"/>
                <a:gd name="T47" fmla="*/ 2147483647 h 1158"/>
                <a:gd name="T48" fmla="*/ 597211403 w 1170"/>
                <a:gd name="T49" fmla="*/ 2147483647 h 1158"/>
                <a:gd name="T50" fmla="*/ 597211403 w 1170"/>
                <a:gd name="T51" fmla="*/ 2147483647 h 1158"/>
                <a:gd name="T52" fmla="*/ 597211403 w 1170"/>
                <a:gd name="T53" fmla="*/ 2147483647 h 1158"/>
                <a:gd name="T54" fmla="*/ 597211403 w 1170"/>
                <a:gd name="T55" fmla="*/ 2147483647 h 1158"/>
                <a:gd name="T56" fmla="*/ 597211403 w 1170"/>
                <a:gd name="T57" fmla="*/ 2147483647 h 1158"/>
                <a:gd name="T58" fmla="*/ 597211403 w 1170"/>
                <a:gd name="T59" fmla="*/ 2147483647 h 1158"/>
                <a:gd name="T60" fmla="*/ 597211403 w 1170"/>
                <a:gd name="T61" fmla="*/ 2147483647 h 1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0"/>
                <a:gd name="T94" fmla="*/ 0 h 1158"/>
                <a:gd name="T95" fmla="*/ 1170 w 1170"/>
                <a:gd name="T96" fmla="*/ 1158 h 11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0" h="1158">
                  <a:moveTo>
                    <a:pt x="62" y="850"/>
                  </a:moveTo>
                  <a:cubicBezTo>
                    <a:pt x="84" y="887"/>
                    <a:pt x="113" y="971"/>
                    <a:pt x="142" y="998"/>
                  </a:cubicBezTo>
                  <a:cubicBezTo>
                    <a:pt x="144" y="1006"/>
                    <a:pt x="143" y="1015"/>
                    <a:pt x="148" y="1021"/>
                  </a:cubicBezTo>
                  <a:cubicBezTo>
                    <a:pt x="152" y="1027"/>
                    <a:pt x="198" y="1042"/>
                    <a:pt x="205" y="1044"/>
                  </a:cubicBezTo>
                  <a:cubicBezTo>
                    <a:pt x="244" y="1056"/>
                    <a:pt x="278" y="1071"/>
                    <a:pt x="319" y="1078"/>
                  </a:cubicBezTo>
                  <a:cubicBezTo>
                    <a:pt x="359" y="1092"/>
                    <a:pt x="402" y="1109"/>
                    <a:pt x="444" y="1118"/>
                  </a:cubicBezTo>
                  <a:cubicBezTo>
                    <a:pt x="488" y="1141"/>
                    <a:pt x="539" y="1146"/>
                    <a:pt x="587" y="1158"/>
                  </a:cubicBezTo>
                  <a:cubicBezTo>
                    <a:pt x="626" y="1150"/>
                    <a:pt x="658" y="1132"/>
                    <a:pt x="695" y="1118"/>
                  </a:cubicBezTo>
                  <a:cubicBezTo>
                    <a:pt x="744" y="1099"/>
                    <a:pt x="690" y="1128"/>
                    <a:pt x="746" y="1101"/>
                  </a:cubicBezTo>
                  <a:cubicBezTo>
                    <a:pt x="775" y="1087"/>
                    <a:pt x="786" y="1078"/>
                    <a:pt x="820" y="1073"/>
                  </a:cubicBezTo>
                  <a:cubicBezTo>
                    <a:pt x="846" y="1055"/>
                    <a:pt x="872" y="1050"/>
                    <a:pt x="900" y="1038"/>
                  </a:cubicBezTo>
                  <a:cubicBezTo>
                    <a:pt x="926" y="1027"/>
                    <a:pt x="947" y="1013"/>
                    <a:pt x="974" y="1004"/>
                  </a:cubicBezTo>
                  <a:cubicBezTo>
                    <a:pt x="988" y="991"/>
                    <a:pt x="982" y="997"/>
                    <a:pt x="992" y="987"/>
                  </a:cubicBezTo>
                  <a:cubicBezTo>
                    <a:pt x="1033" y="953"/>
                    <a:pt x="1074" y="901"/>
                    <a:pt x="1106" y="856"/>
                  </a:cubicBezTo>
                  <a:cubicBezTo>
                    <a:pt x="1111" y="838"/>
                    <a:pt x="1140" y="810"/>
                    <a:pt x="1140" y="810"/>
                  </a:cubicBezTo>
                  <a:cubicBezTo>
                    <a:pt x="1158" y="759"/>
                    <a:pt x="1153" y="694"/>
                    <a:pt x="1163" y="639"/>
                  </a:cubicBezTo>
                  <a:cubicBezTo>
                    <a:pt x="1160" y="500"/>
                    <a:pt x="1170" y="416"/>
                    <a:pt x="1134" y="297"/>
                  </a:cubicBezTo>
                  <a:cubicBezTo>
                    <a:pt x="1120" y="179"/>
                    <a:pt x="1140" y="306"/>
                    <a:pt x="1111" y="206"/>
                  </a:cubicBezTo>
                  <a:cubicBezTo>
                    <a:pt x="1105" y="186"/>
                    <a:pt x="1105" y="128"/>
                    <a:pt x="1083" y="109"/>
                  </a:cubicBezTo>
                  <a:cubicBezTo>
                    <a:pt x="1054" y="84"/>
                    <a:pt x="992" y="76"/>
                    <a:pt x="957" y="69"/>
                  </a:cubicBezTo>
                  <a:cubicBezTo>
                    <a:pt x="906" y="30"/>
                    <a:pt x="804" y="13"/>
                    <a:pt x="741" y="0"/>
                  </a:cubicBezTo>
                  <a:cubicBezTo>
                    <a:pt x="657" y="2"/>
                    <a:pt x="574" y="3"/>
                    <a:pt x="490" y="6"/>
                  </a:cubicBezTo>
                  <a:cubicBezTo>
                    <a:pt x="427" y="9"/>
                    <a:pt x="368" y="29"/>
                    <a:pt x="307" y="40"/>
                  </a:cubicBezTo>
                  <a:cubicBezTo>
                    <a:pt x="263" y="56"/>
                    <a:pt x="232" y="89"/>
                    <a:pt x="193" y="114"/>
                  </a:cubicBezTo>
                  <a:cubicBezTo>
                    <a:pt x="184" y="141"/>
                    <a:pt x="161" y="162"/>
                    <a:pt x="142" y="183"/>
                  </a:cubicBezTo>
                  <a:cubicBezTo>
                    <a:pt x="130" y="230"/>
                    <a:pt x="110" y="274"/>
                    <a:pt x="96" y="320"/>
                  </a:cubicBezTo>
                  <a:cubicBezTo>
                    <a:pt x="84" y="360"/>
                    <a:pt x="74" y="404"/>
                    <a:pt x="51" y="439"/>
                  </a:cubicBezTo>
                  <a:cubicBezTo>
                    <a:pt x="49" y="451"/>
                    <a:pt x="48" y="463"/>
                    <a:pt x="45" y="474"/>
                  </a:cubicBezTo>
                  <a:cubicBezTo>
                    <a:pt x="42" y="486"/>
                    <a:pt x="33" y="508"/>
                    <a:pt x="33" y="508"/>
                  </a:cubicBezTo>
                  <a:cubicBezTo>
                    <a:pt x="28" y="572"/>
                    <a:pt x="0" y="757"/>
                    <a:pt x="39" y="799"/>
                  </a:cubicBezTo>
                  <a:cubicBezTo>
                    <a:pt x="53" y="839"/>
                    <a:pt x="44" y="823"/>
                    <a:pt x="62" y="85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7164388" y="1239838"/>
            <a:ext cx="1752600" cy="1631950"/>
          </a:xfrm>
          <a:prstGeom prst="rect">
            <a:avLst/>
          </a:prstGeom>
          <a:noFill/>
          <a:ln w="28575">
            <a:solidFill>
              <a:srgbClr val="84AA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 dirty="0">
                <a:solidFill>
                  <a:srgbClr val="84AA33"/>
                </a:solidFill>
                <a:latin typeface="Arial" charset="0"/>
              </a:rPr>
              <a:t>Belief at 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3</a:t>
            </a:r>
            <a:r>
              <a:rPr lang="en-US" sz="1800" dirty="0">
                <a:solidFill>
                  <a:srgbClr val="84AA33"/>
                </a:solidFill>
                <a:latin typeface="Arial" charset="0"/>
              </a:rPr>
              <a:t> </a:t>
            </a:r>
            <a:br>
              <a:rPr lang="en-US" sz="1800" dirty="0">
                <a:solidFill>
                  <a:srgbClr val="84AA33"/>
                </a:solidFill>
                <a:latin typeface="Arial" charset="0"/>
              </a:rPr>
            </a:br>
            <a:r>
              <a:rPr lang="en-US" sz="1800" dirty="0">
                <a:solidFill>
                  <a:srgbClr val="84AA33"/>
                </a:solidFill>
                <a:latin typeface="Arial" charset="0"/>
              </a:rPr>
              <a:t>will be simple!</a:t>
            </a:r>
          </a:p>
          <a:p>
            <a:pPr defTabSz="914400">
              <a:spcBef>
                <a:spcPct val="50000"/>
              </a:spcBef>
            </a:pPr>
            <a:r>
              <a:rPr lang="en-US" sz="1800" dirty="0">
                <a:solidFill>
                  <a:srgbClr val="84AA33"/>
                </a:solidFill>
                <a:latin typeface="Arial" charset="0"/>
              </a:rPr>
              <a:t>Messages to </a:t>
            </a:r>
            <a:r>
              <a:rPr lang="en-US" sz="1800" b="1" dirty="0">
                <a:solidFill>
                  <a:srgbClr val="84AA33"/>
                </a:solidFill>
                <a:latin typeface="Arial" charset="0"/>
              </a:rPr>
              <a:t>and </a:t>
            </a:r>
            <a:r>
              <a:rPr lang="en-US" sz="1800" dirty="0">
                <a:solidFill>
                  <a:srgbClr val="84AA33"/>
                </a:solidFill>
                <a:latin typeface="Arial" charset="0"/>
              </a:rPr>
              <a:t>from 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3</a:t>
            </a:r>
            <a:r>
              <a:rPr lang="en-US" sz="1800" dirty="0">
                <a:solidFill>
                  <a:srgbClr val="84AA33"/>
                </a:solidFill>
                <a:latin typeface="Arial" charset="0"/>
              </a:rPr>
              <a:t> will be simple!</a:t>
            </a:r>
          </a:p>
        </p:txBody>
      </p:sp>
      <p:pic>
        <p:nvPicPr>
          <p:cNvPr id="39984" name="Picture 48" descr="http://thumbs4.ebaystatic.com/d/l225/m/moE1vqTxs9qw3MxR7xu3_K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9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71488" y="1250950"/>
            <a:ext cx="8672512" cy="19081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500" b="1" dirty="0"/>
              <a:t>Key idea</a:t>
            </a:r>
            <a:r>
              <a:rPr lang="en-US" sz="2500" dirty="0"/>
              <a:t>: Approximate variable </a:t>
            </a:r>
            <a:r>
              <a:rPr lang="en-US" sz="2500" i="1" dirty="0">
                <a:latin typeface="Times New Roman"/>
                <a:cs typeface="Times New Roman"/>
              </a:rPr>
              <a:t>X</a:t>
            </a:r>
            <a:r>
              <a:rPr lang="en-US" sz="2500" dirty="0"/>
              <a:t>’s incoming messages </a:t>
            </a:r>
            <a:r>
              <a:rPr lang="en-US" sz="2500" i="1" dirty="0">
                <a:latin typeface="Times New Roman"/>
                <a:cs typeface="Times New Roman"/>
              </a:rPr>
              <a:t>µ</a:t>
            </a:r>
            <a:r>
              <a:rPr lang="en-US" sz="2500" dirty="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500" dirty="0"/>
              <a:t>We force them to have a simple parametric form:</a:t>
            </a:r>
            <a:br>
              <a:rPr lang="en-US" sz="2500" dirty="0"/>
            </a:br>
            <a:r>
              <a:rPr lang="en-US" sz="2500" dirty="0"/>
              <a:t> 	    				</a:t>
            </a:r>
            <a:r>
              <a:rPr lang="en-US" sz="24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) = </a:t>
            </a:r>
            <a:r>
              <a:rPr lang="en-US" sz="2400" dirty="0" err="1">
                <a:solidFill>
                  <a:srgbClr val="84AA33"/>
                </a:solidFill>
                <a:latin typeface="Times New Roman"/>
                <a:cs typeface="Times New Roman"/>
              </a:rPr>
              <a:t>exp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l-GR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l-GR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∙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f(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))</a:t>
            </a:r>
            <a:r>
              <a:rPr lang="en-US" sz="2400" b="1" dirty="0" smtClean="0">
                <a:solidFill>
                  <a:srgbClr val="84AA33"/>
                </a:solidFill>
              </a:rPr>
              <a:t>      </a:t>
            </a:r>
            <a:r>
              <a:rPr lang="en-US" sz="1800" dirty="0">
                <a:solidFill>
                  <a:srgbClr val="84AA33"/>
                </a:solidFill>
              </a:rPr>
              <a:t>“log-linear model” (</a:t>
            </a:r>
            <a:r>
              <a:rPr lang="en-US" sz="1800" dirty="0" err="1">
                <a:solidFill>
                  <a:srgbClr val="84AA33"/>
                </a:solidFill>
              </a:rPr>
              <a:t>unnormalized</a:t>
            </a:r>
            <a:r>
              <a:rPr lang="en-US" sz="1800" dirty="0">
                <a:solidFill>
                  <a:srgbClr val="84AA33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/>
              <a:t>where </a:t>
            </a:r>
            <a:r>
              <a:rPr lang="en-US" sz="2400" dirty="0">
                <a:latin typeface="Times New Roman"/>
                <a:cs typeface="Times New Roman"/>
              </a:rPr>
              <a:t>f</a:t>
            </a:r>
            <a:r>
              <a:rPr lang="en-US" sz="2400" i="1" dirty="0">
                <a:latin typeface="Times New Roman"/>
                <a:cs typeface="Times New Roman"/>
              </a:rPr>
              <a:t>(x)</a:t>
            </a:r>
            <a:r>
              <a:rPr lang="en-US" sz="2400" dirty="0"/>
              <a:t> extracts a feature vector from the </a:t>
            </a:r>
            <a:r>
              <a:rPr lang="en-US" sz="2400" b="1" dirty="0"/>
              <a:t>value</a:t>
            </a:r>
            <a:r>
              <a:rPr lang="en-US" sz="2400" dirty="0"/>
              <a:t>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i="1" dirty="0"/>
              <a:t>For each variable </a:t>
            </a:r>
            <a:r>
              <a:rPr lang="en-US" sz="2000" i="1" dirty="0">
                <a:latin typeface="Times New Roman"/>
                <a:cs typeface="Times New Roman"/>
              </a:rPr>
              <a:t>X</a:t>
            </a:r>
            <a:r>
              <a:rPr lang="en-US" sz="2000" i="1" dirty="0"/>
              <a:t>, we’ll choose a feature function 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i="1" dirty="0"/>
              <a:t>.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Expectation Propagation (EP)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482811-BF5B-4699-A7D1-9467E6EEBDE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1013" y="3584575"/>
            <a:ext cx="8672512" cy="31369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bIns="18288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/>
              <a:t>So by storing a few parameters </a:t>
            </a:r>
            <a:r>
              <a:rPr lang="el-GR" sz="2400" i="1" dirty="0">
                <a:latin typeface="Times New Roman"/>
                <a:cs typeface="Times New Roman"/>
              </a:rPr>
              <a:t>θ</a:t>
            </a:r>
            <a:r>
              <a:rPr lang="en-US" sz="2400" dirty="0" smtClean="0"/>
              <a:t>, </a:t>
            </a:r>
            <a:r>
              <a:rPr lang="en-US" sz="2400" dirty="0"/>
              <a:t>we’ve defined </a:t>
            </a:r>
            <a:r>
              <a:rPr lang="en-US" sz="2400" i="1" dirty="0">
                <a:latin typeface="Times New Roman"/>
                <a:cs typeface="Times New Roman"/>
              </a:rPr>
              <a:t>µ(x)</a:t>
            </a:r>
            <a:r>
              <a:rPr lang="en-US" sz="2400" dirty="0"/>
              <a:t> for all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/>
              <a:t>Now the messages are super-easy to multiply: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84AA33"/>
                </a:solidFill>
              </a:rPr>
              <a:t>       </a:t>
            </a:r>
            <a:r>
              <a:rPr lang="en-US" sz="2400" b="1" i="1" dirty="0">
                <a:solidFill>
                  <a:srgbClr val="84AA33"/>
                </a:solidFill>
              </a:rPr>
              <a:t> 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b="1" i="1" baseline="-25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1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b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 µ</a:t>
            </a:r>
            <a:r>
              <a:rPr lang="en-US" sz="2400" b="1" i="1" baseline="-25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b="1" dirty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 = </a:t>
            </a:r>
            <a:r>
              <a:rPr lang="en-US" sz="2400" dirty="0" err="1">
                <a:solidFill>
                  <a:srgbClr val="84AA33"/>
                </a:solidFill>
                <a:latin typeface="Times New Roman"/>
                <a:cs typeface="Times New Roman"/>
              </a:rPr>
              <a:t>exp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l-GR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l-GR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∙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b="1" dirty="0">
                <a:solidFill>
                  <a:srgbClr val="84AA33"/>
                </a:solidFill>
                <a:latin typeface="Times New Roman"/>
                <a:cs typeface="Times New Roman"/>
              </a:rPr>
              <a:t>))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84AA33"/>
                </a:solidFill>
                <a:latin typeface="Times New Roman"/>
                <a:cs typeface="Times New Roman"/>
              </a:rPr>
              <a:t>exp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l-GR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l-GR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∙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b="1" dirty="0">
                <a:solidFill>
                  <a:srgbClr val="84AA33"/>
                </a:solidFill>
                <a:latin typeface="Times New Roman"/>
                <a:cs typeface="Times New Roman"/>
              </a:rPr>
              <a:t>))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 = </a:t>
            </a:r>
            <a:r>
              <a:rPr lang="en-US" sz="2400" dirty="0" err="1">
                <a:solidFill>
                  <a:srgbClr val="84AA33"/>
                </a:solidFill>
                <a:latin typeface="Times New Roman"/>
                <a:cs typeface="Times New Roman"/>
              </a:rPr>
              <a:t>exp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b="1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l-GR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2400" b="1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1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+</a:t>
            </a:r>
            <a:r>
              <a:rPr lang="el-GR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2400" b="1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2</a:t>
            </a:r>
            <a:r>
              <a:rPr lang="en-US" sz="2400" b="1" dirty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 ∙ f</a:t>
            </a:r>
            <a:r>
              <a:rPr lang="en-US" sz="2400" b="1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b="1" dirty="0">
                <a:solidFill>
                  <a:srgbClr val="84AA33"/>
                </a:solidFill>
                <a:latin typeface="Times New Roman"/>
                <a:cs typeface="Times New Roman"/>
              </a:rPr>
              <a:t>))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400" b="1" dirty="0">
              <a:solidFill>
                <a:srgbClr val="84AA33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/>
              <a:t>Represent a message by its parameter vector </a:t>
            </a:r>
            <a:r>
              <a:rPr lang="el-GR" sz="2400" i="1" dirty="0" smtClean="0">
                <a:latin typeface="Times New Roman"/>
                <a:cs typeface="Times New Roman"/>
              </a:rPr>
              <a:t>θ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/>
              <a:t>To multiply messages, just add their </a:t>
            </a:r>
            <a:r>
              <a:rPr lang="el-GR" sz="2400" i="1" dirty="0">
                <a:latin typeface="Times New Roman"/>
                <a:cs typeface="Times New Roman"/>
              </a:rPr>
              <a:t>θ</a:t>
            </a:r>
            <a:r>
              <a:rPr lang="en-US" sz="2400" dirty="0" smtClean="0"/>
              <a:t> </a:t>
            </a:r>
            <a:r>
              <a:rPr lang="en-US" sz="2400" dirty="0"/>
              <a:t>vectors!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/>
              <a:t>So beliefs and outgoing messages </a:t>
            </a:r>
            <a:r>
              <a:rPr lang="en-US" sz="2400" i="1" dirty="0"/>
              <a:t>also</a:t>
            </a:r>
            <a:r>
              <a:rPr lang="en-US" sz="2400" dirty="0"/>
              <a:t> have this simple form.</a:t>
            </a:r>
            <a:endParaRPr lang="en-US" sz="2500" b="1" dirty="0">
              <a:solidFill>
                <a:srgbClr val="84AA33"/>
              </a:solidFill>
            </a:endParaRP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6553200" y="2354264"/>
            <a:ext cx="2579688" cy="1090613"/>
            <a:chOff x="4531" y="1483"/>
            <a:chExt cx="1222" cy="687"/>
          </a:xfrm>
        </p:grpSpPr>
        <p:sp>
          <p:nvSpPr>
            <p:cNvPr id="47110" name="AutoShape 10"/>
            <p:cNvSpPr>
              <a:spLocks noChangeArrowheads="1"/>
            </p:cNvSpPr>
            <p:nvPr/>
          </p:nvSpPr>
          <p:spPr bwMode="auto">
            <a:xfrm>
              <a:off x="5121" y="1483"/>
              <a:ext cx="97" cy="216"/>
            </a:xfrm>
            <a:prstGeom prst="upArrow">
              <a:avLst>
                <a:gd name="adj1" fmla="val 50000"/>
                <a:gd name="adj2" fmla="val 5567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47111" name="Text Box 11"/>
            <p:cNvSpPr txBox="1">
              <a:spLocks noChangeArrowheads="1"/>
            </p:cNvSpPr>
            <p:nvPr/>
          </p:nvSpPr>
          <p:spPr bwMode="auto">
            <a:xfrm>
              <a:off x="4531" y="1687"/>
              <a:ext cx="1222" cy="48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i="1" dirty="0"/>
                <a:t>Maybe </a:t>
              </a:r>
              <a:r>
                <a:rPr lang="en-US" sz="1800" i="1" dirty="0" err="1"/>
                <a:t>unnormalizable</a:t>
              </a:r>
              <a:r>
                <a:rPr lang="en-US" sz="1800" i="1" dirty="0"/>
                <a:t>, e.g., initial message </a:t>
              </a:r>
              <a:r>
                <a:rPr lang="el-GR" sz="1800" i="1" dirty="0">
                  <a:latin typeface="Times New Roman"/>
                  <a:cs typeface="Times New Roman"/>
                </a:rPr>
                <a:t>θ</a:t>
              </a:r>
              <a:r>
                <a:rPr lang="en-US" sz="1800" i="1" dirty="0">
                  <a:latin typeface="Times New Roman"/>
                  <a:cs typeface="Times New Roman"/>
                </a:rPr>
                <a:t>=0</a:t>
              </a:r>
              <a:endParaRPr lang="el-GR" sz="1800" i="1" dirty="0">
                <a:latin typeface="Times New Roman"/>
                <a:cs typeface="Times New Roman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i="1" dirty="0"/>
                <a:t>  is uniform “distribution”</a:t>
              </a:r>
              <a:endParaRPr lang="el-GR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4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0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Expectation Propagation</a:t>
            </a:r>
          </a:p>
        </p:txBody>
      </p:sp>
      <p:sp>
        <p:nvSpPr>
          <p:cNvPr id="160" name="Oval 159"/>
          <p:cNvSpPr/>
          <p:nvPr/>
        </p:nvSpPr>
        <p:spPr>
          <a:xfrm>
            <a:off x="1395413" y="2925763"/>
            <a:ext cx="795337" cy="8080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606550" y="4298950"/>
            <a:ext cx="387350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2" name="Straight Connector 161"/>
          <p:cNvCxnSpPr>
            <a:stCxn id="160" idx="4"/>
            <a:endCxn id="161" idx="0"/>
          </p:cNvCxnSpPr>
          <p:nvPr/>
        </p:nvCxnSpPr>
        <p:spPr>
          <a:xfrm>
            <a:off x="1793875" y="3748088"/>
            <a:ext cx="6350" cy="536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60" idx="6"/>
            <a:endCxn id="165" idx="2"/>
          </p:cNvCxnSpPr>
          <p:nvPr/>
        </p:nvCxnSpPr>
        <p:spPr>
          <a:xfrm>
            <a:off x="2205038" y="3330575"/>
            <a:ext cx="738187" cy="122396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2352675" y="3683000"/>
            <a:ext cx="390525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957513" y="4149725"/>
            <a:ext cx="798512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151188" y="5389563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137" name="Straight Connector 166"/>
          <p:cNvCxnSpPr>
            <a:cxnSpLocks noChangeShapeType="1"/>
            <a:stCxn id="165" idx="4"/>
            <a:endCxn id="166" idx="0"/>
          </p:cNvCxnSpPr>
          <p:nvPr/>
        </p:nvCxnSpPr>
        <p:spPr bwMode="auto">
          <a:xfrm flipH="1">
            <a:off x="3348038" y="4972050"/>
            <a:ext cx="9525" cy="4032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Straight Connector 167"/>
          <p:cNvCxnSpPr>
            <a:stCxn id="165" idx="7"/>
            <a:endCxn id="170" idx="3"/>
          </p:cNvCxnSpPr>
          <p:nvPr/>
        </p:nvCxnSpPr>
        <p:spPr>
          <a:xfrm flipV="1">
            <a:off x="3638550" y="3260725"/>
            <a:ext cx="1428750" cy="9937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4184650" y="3582988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951413" y="2559050"/>
            <a:ext cx="795337" cy="8048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172075" y="3932238"/>
            <a:ext cx="390525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70" idx="4"/>
            <a:endCxn id="171" idx="0"/>
          </p:cNvCxnSpPr>
          <p:nvPr/>
        </p:nvCxnSpPr>
        <p:spPr>
          <a:xfrm>
            <a:off x="5349875" y="3378200"/>
            <a:ext cx="17463" cy="53975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70" idx="5"/>
            <a:endCxn id="175" idx="2"/>
          </p:cNvCxnSpPr>
          <p:nvPr/>
        </p:nvCxnSpPr>
        <p:spPr>
          <a:xfrm>
            <a:off x="5630863" y="3260725"/>
            <a:ext cx="1717675" cy="73501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6283325" y="3395663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362825" y="3590925"/>
            <a:ext cx="795338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578725" y="4973638"/>
            <a:ext cx="392113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7" name="Straight Connector 176"/>
          <p:cNvCxnSpPr>
            <a:stCxn id="175" idx="4"/>
            <a:endCxn id="176" idx="0"/>
          </p:cNvCxnSpPr>
          <p:nvPr/>
        </p:nvCxnSpPr>
        <p:spPr>
          <a:xfrm>
            <a:off x="7758113" y="4398963"/>
            <a:ext cx="15875" cy="5746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75" idx="6"/>
          </p:cNvCxnSpPr>
          <p:nvPr/>
        </p:nvCxnSpPr>
        <p:spPr>
          <a:xfrm>
            <a:off x="6477000" y="3810000"/>
            <a:ext cx="20638" cy="94773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3011488" y="1676400"/>
            <a:ext cx="795337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217863" y="2916238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0" name="Straight Connector 189"/>
          <p:cNvCxnSpPr>
            <a:stCxn id="188" idx="4"/>
            <a:endCxn id="189" idx="0"/>
          </p:cNvCxnSpPr>
          <p:nvPr/>
        </p:nvCxnSpPr>
        <p:spPr>
          <a:xfrm>
            <a:off x="3409950" y="2498725"/>
            <a:ext cx="4763" cy="4032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5"/>
            <a:endCxn id="170" idx="1"/>
          </p:cNvCxnSpPr>
          <p:nvPr/>
        </p:nvCxnSpPr>
        <p:spPr>
          <a:xfrm>
            <a:off x="3690938" y="2379663"/>
            <a:ext cx="1376362" cy="282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4192588" y="2287588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4" name="Freeform 28"/>
          <p:cNvSpPr>
            <a:spLocks/>
          </p:cNvSpPr>
          <p:nvPr/>
        </p:nvSpPr>
        <p:spPr bwMode="auto">
          <a:xfrm>
            <a:off x="4524375" y="2200275"/>
            <a:ext cx="1649413" cy="1684338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5" name="Text Box 29"/>
          <p:cNvSpPr txBox="1">
            <a:spLocks noChangeArrowheads="1"/>
          </p:cNvSpPr>
          <p:nvPr/>
        </p:nvSpPr>
        <p:spPr bwMode="auto">
          <a:xfrm>
            <a:off x="4770438" y="1558925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rgbClr val="FF0000"/>
                </a:solidFill>
                <a:latin typeface="Arial" charset="0"/>
              </a:rPr>
              <a:t>exponential-family</a:t>
            </a:r>
            <a:br>
              <a:rPr lang="en-US" sz="1800">
                <a:solidFill>
                  <a:srgbClr val="FF0000"/>
                </a:solidFill>
                <a:latin typeface="Arial" charset="0"/>
              </a:rPr>
            </a:br>
            <a:r>
              <a:rPr lang="en-US" sz="1800">
                <a:solidFill>
                  <a:srgbClr val="FF0000"/>
                </a:solidFill>
                <a:latin typeface="Arial" charset="0"/>
              </a:rPr>
              <a:t>approximations inside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4833938" y="2492375"/>
            <a:ext cx="228600" cy="7620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57" name="Straight Arrow Connector 116"/>
          <p:cNvCxnSpPr>
            <a:cxnSpLocks noChangeShapeType="1"/>
          </p:cNvCxnSpPr>
          <p:nvPr/>
        </p:nvCxnSpPr>
        <p:spPr bwMode="auto">
          <a:xfrm flipH="1" flipV="1">
            <a:off x="5795963" y="3149600"/>
            <a:ext cx="250825" cy="1666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8158" name="Straight Arrow Connector 114"/>
          <p:cNvCxnSpPr>
            <a:cxnSpLocks noChangeShapeType="1"/>
          </p:cNvCxnSpPr>
          <p:nvPr/>
        </p:nvCxnSpPr>
        <p:spPr bwMode="auto">
          <a:xfrm flipV="1">
            <a:off x="4668838" y="3216275"/>
            <a:ext cx="288925" cy="1793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8159" name="Straight Arrow Connector 116"/>
          <p:cNvCxnSpPr>
            <a:cxnSpLocks noChangeShapeType="1"/>
          </p:cNvCxnSpPr>
          <p:nvPr/>
        </p:nvCxnSpPr>
        <p:spPr bwMode="auto">
          <a:xfrm flipH="1" flipV="1">
            <a:off x="5443538" y="3406775"/>
            <a:ext cx="47625" cy="3429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sp>
        <p:nvSpPr>
          <p:cNvPr id="48160" name="Freeform 35"/>
          <p:cNvSpPr>
            <a:spLocks/>
          </p:cNvSpPr>
          <p:nvPr/>
        </p:nvSpPr>
        <p:spPr bwMode="auto">
          <a:xfrm>
            <a:off x="2614613" y="3916363"/>
            <a:ext cx="1385887" cy="1404937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1" name="Freeform 36"/>
          <p:cNvSpPr>
            <a:spLocks/>
          </p:cNvSpPr>
          <p:nvPr/>
        </p:nvSpPr>
        <p:spPr bwMode="auto">
          <a:xfrm>
            <a:off x="2749550" y="1389063"/>
            <a:ext cx="1385888" cy="1404937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2" name="Freeform 37"/>
          <p:cNvSpPr>
            <a:spLocks/>
          </p:cNvSpPr>
          <p:nvPr/>
        </p:nvSpPr>
        <p:spPr bwMode="auto">
          <a:xfrm>
            <a:off x="919163" y="2736850"/>
            <a:ext cx="1385887" cy="1404938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113463" y="4762500"/>
            <a:ext cx="795337" cy="8048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334125" y="6027738"/>
            <a:ext cx="387350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>
            <a:stCxn id="180" idx="4"/>
            <a:endCxn id="181" idx="0"/>
          </p:cNvCxnSpPr>
          <p:nvPr/>
        </p:nvCxnSpPr>
        <p:spPr>
          <a:xfrm>
            <a:off x="6511925" y="5581650"/>
            <a:ext cx="15875" cy="4318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74" name="Rectangle 45"/>
          <p:cNvSpPr>
            <a:spLocks noGrp="1"/>
          </p:cNvSpPr>
          <p:nvPr>
            <p:ph type="body" sz="half" idx="1"/>
          </p:nvPr>
        </p:nvSpPr>
        <p:spPr>
          <a:xfrm>
            <a:off x="123825" y="1211263"/>
            <a:ext cx="4295775" cy="5434012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Form of messages/beliefs at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r>
              <a:rPr lang="en-US" sz="20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Always </a:t>
            </a:r>
            <a:r>
              <a:rPr lang="en-US" sz="18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18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dirty="0">
                <a:solidFill>
                  <a:srgbClr val="84AA33"/>
                </a:solidFill>
                <a:latin typeface="Times New Roman"/>
                <a:cs typeface="Times New Roman"/>
              </a:rPr>
              <a:t>) = </a:t>
            </a:r>
            <a:r>
              <a:rPr lang="en-US" sz="1800" dirty="0" err="1">
                <a:solidFill>
                  <a:srgbClr val="84AA33"/>
                </a:solidFill>
                <a:latin typeface="Times New Roman"/>
                <a:cs typeface="Times New Roman"/>
              </a:rPr>
              <a:t>exp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l-GR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l-GR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∙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84AA33"/>
                </a:solidFill>
                <a:latin typeface="Times New Roman"/>
                <a:cs typeface="Times New Roman"/>
              </a:rPr>
              <a:t>f(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dirty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  <a:endParaRPr lang="en-US" sz="1800" dirty="0" smtClean="0">
              <a:solidFill>
                <a:srgbClr val="84AA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If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dirty="0" smtClean="0"/>
              <a:t> is real: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Gaussian: Take 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f(</a:t>
            </a:r>
            <a:r>
              <a:rPr lang="en-US" sz="18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 = (</a:t>
            </a:r>
            <a:r>
              <a:rPr lang="en-US" sz="18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,</a:t>
            </a:r>
            <a:r>
              <a:rPr lang="en-US" sz="18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baseline="30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If </a:t>
            </a:r>
            <a:r>
              <a:rPr lang="en-US" sz="2000" i="1" dirty="0">
                <a:latin typeface="Times New Roman"/>
                <a:cs typeface="Times New Roman"/>
              </a:rPr>
              <a:t>x</a:t>
            </a:r>
            <a:r>
              <a:rPr lang="en-US" sz="2000" dirty="0" smtClean="0"/>
              <a:t> is string: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Globally normalized trigram model: Take 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f(x) = (</a:t>
            </a:r>
            <a:r>
              <a:rPr lang="en-US" sz="1800" dirty="0" smtClean="0">
                <a:solidFill>
                  <a:srgbClr val="84AA33"/>
                </a:solidFill>
              </a:rPr>
              <a:t>count of </a:t>
            </a:r>
            <a:r>
              <a:rPr lang="en-US" sz="1800" dirty="0" err="1" smtClean="0">
                <a:solidFill>
                  <a:srgbClr val="84AA33"/>
                </a:solidFill>
              </a:rPr>
              <a:t>aaa</a:t>
            </a:r>
            <a:r>
              <a:rPr lang="en-US" sz="1800" dirty="0" smtClean="0">
                <a:solidFill>
                  <a:srgbClr val="84AA33"/>
                </a:solidFill>
              </a:rPr>
              <a:t>, count of </a:t>
            </a:r>
            <a:r>
              <a:rPr lang="en-US" sz="1800" dirty="0" err="1" smtClean="0">
                <a:solidFill>
                  <a:srgbClr val="84AA33"/>
                </a:solidFill>
              </a:rPr>
              <a:t>aab</a:t>
            </a:r>
            <a:r>
              <a:rPr lang="en-US" sz="1800" dirty="0" smtClean="0">
                <a:solidFill>
                  <a:srgbClr val="84AA33"/>
                </a:solidFill>
              </a:rPr>
              <a:t>, … count of </a:t>
            </a:r>
            <a:r>
              <a:rPr lang="en-US" sz="1800" dirty="0" err="1" smtClean="0">
                <a:solidFill>
                  <a:srgbClr val="84AA33"/>
                </a:solidFill>
              </a:rPr>
              <a:t>zzz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If </a:t>
            </a:r>
            <a:r>
              <a:rPr lang="en-US" sz="2000" i="1" dirty="0">
                <a:latin typeface="Times New Roman"/>
                <a:cs typeface="Times New Roman"/>
              </a:rPr>
              <a:t>x</a:t>
            </a:r>
            <a:r>
              <a:rPr lang="en-US" sz="2000" dirty="0" smtClean="0"/>
              <a:t> is discrete: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 smtClean="0"/>
              <a:t>Arbitrary</a:t>
            </a:r>
            <a:r>
              <a:rPr lang="en-US" sz="1800" dirty="0" smtClean="0"/>
              <a:t> discrete distribution </a:t>
            </a:r>
            <a:br>
              <a:rPr lang="en-US" sz="1800" dirty="0" smtClean="0"/>
            </a:br>
            <a:r>
              <a:rPr lang="en-US" sz="1800" dirty="0" smtClean="0"/>
              <a:t>(can exactly represent original message, so we get ordinary BP)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 smtClean="0"/>
              <a:t>Coarsened</a:t>
            </a:r>
            <a:r>
              <a:rPr lang="en-US" sz="1800" dirty="0" smtClean="0"/>
              <a:t> discrete distribution, based on features of </a:t>
            </a:r>
            <a:r>
              <a:rPr lang="en-US" sz="1800" i="1" dirty="0">
                <a:latin typeface="Times New Roman"/>
                <a:cs typeface="Times New Roman"/>
              </a:rPr>
              <a:t>x</a:t>
            </a:r>
            <a:r>
              <a:rPr lang="en-US" sz="1800" baseline="-25000" dirty="0" smtClean="0"/>
              <a:t>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18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i="1" dirty="0" smtClean="0"/>
              <a:t>Can’t</a:t>
            </a:r>
            <a:r>
              <a:rPr lang="en-US" sz="2000" dirty="0" smtClean="0"/>
              <a:t> use mixture models, or other models that use latent variables </a:t>
            </a:r>
            <a:br>
              <a:rPr lang="en-US" sz="2000" dirty="0" smtClean="0"/>
            </a:br>
            <a:r>
              <a:rPr lang="en-US" sz="2000" dirty="0" smtClean="0"/>
              <a:t>to define </a:t>
            </a:r>
            <a:r>
              <a:rPr lang="en-US" sz="20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 = ∑</a:t>
            </a:r>
            <a:r>
              <a:rPr lang="en-US" sz="2000" i="1" baseline="-25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71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Expectation Propagation</a:t>
            </a:r>
          </a:p>
        </p:txBody>
      </p:sp>
      <p:sp>
        <p:nvSpPr>
          <p:cNvPr id="160" name="Oval 159"/>
          <p:cNvSpPr/>
          <p:nvPr/>
        </p:nvSpPr>
        <p:spPr>
          <a:xfrm>
            <a:off x="1395413" y="2925763"/>
            <a:ext cx="795337" cy="8080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606550" y="4298950"/>
            <a:ext cx="387350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2" name="Straight Connector 161"/>
          <p:cNvCxnSpPr>
            <a:stCxn id="160" idx="4"/>
            <a:endCxn id="161" idx="0"/>
          </p:cNvCxnSpPr>
          <p:nvPr/>
        </p:nvCxnSpPr>
        <p:spPr>
          <a:xfrm>
            <a:off x="1793875" y="3748088"/>
            <a:ext cx="6350" cy="536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60" idx="6"/>
            <a:endCxn id="165" idx="2"/>
          </p:cNvCxnSpPr>
          <p:nvPr/>
        </p:nvCxnSpPr>
        <p:spPr>
          <a:xfrm>
            <a:off x="2205038" y="3330575"/>
            <a:ext cx="738187" cy="122396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2352675" y="3683000"/>
            <a:ext cx="390525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957513" y="4149725"/>
            <a:ext cx="798512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151188" y="5389563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161" name="Straight Connector 166"/>
          <p:cNvCxnSpPr>
            <a:cxnSpLocks noChangeShapeType="1"/>
            <a:stCxn id="165" idx="4"/>
            <a:endCxn id="166" idx="0"/>
          </p:cNvCxnSpPr>
          <p:nvPr/>
        </p:nvCxnSpPr>
        <p:spPr bwMode="auto">
          <a:xfrm flipH="1">
            <a:off x="3348038" y="4972050"/>
            <a:ext cx="9525" cy="4032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Straight Connector 167"/>
          <p:cNvCxnSpPr>
            <a:stCxn id="165" idx="7"/>
            <a:endCxn id="170" idx="3"/>
          </p:cNvCxnSpPr>
          <p:nvPr/>
        </p:nvCxnSpPr>
        <p:spPr>
          <a:xfrm flipV="1">
            <a:off x="3638550" y="3260725"/>
            <a:ext cx="1428750" cy="9937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4184650" y="3582988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951413" y="2559050"/>
            <a:ext cx="795337" cy="8048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172075" y="3932238"/>
            <a:ext cx="390525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70" idx="4"/>
            <a:endCxn id="171" idx="0"/>
          </p:cNvCxnSpPr>
          <p:nvPr/>
        </p:nvCxnSpPr>
        <p:spPr>
          <a:xfrm>
            <a:off x="5349875" y="3378200"/>
            <a:ext cx="17463" cy="53975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70" idx="5"/>
            <a:endCxn id="175" idx="2"/>
          </p:cNvCxnSpPr>
          <p:nvPr/>
        </p:nvCxnSpPr>
        <p:spPr>
          <a:xfrm>
            <a:off x="5630863" y="3260725"/>
            <a:ext cx="1717675" cy="73501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6283325" y="3395663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362825" y="3590925"/>
            <a:ext cx="795338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578725" y="4973638"/>
            <a:ext cx="392113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7" name="Straight Connector 176"/>
          <p:cNvCxnSpPr>
            <a:stCxn id="175" idx="4"/>
            <a:endCxn id="176" idx="0"/>
          </p:cNvCxnSpPr>
          <p:nvPr/>
        </p:nvCxnSpPr>
        <p:spPr>
          <a:xfrm>
            <a:off x="7758113" y="4398963"/>
            <a:ext cx="15875" cy="5746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75" idx="6"/>
          </p:cNvCxnSpPr>
          <p:nvPr/>
        </p:nvCxnSpPr>
        <p:spPr>
          <a:xfrm>
            <a:off x="6477000" y="3810000"/>
            <a:ext cx="20638" cy="94773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3011488" y="1676400"/>
            <a:ext cx="795337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217863" y="2916238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0" name="Straight Connector 189"/>
          <p:cNvCxnSpPr>
            <a:stCxn id="188" idx="4"/>
            <a:endCxn id="189" idx="0"/>
          </p:cNvCxnSpPr>
          <p:nvPr/>
        </p:nvCxnSpPr>
        <p:spPr>
          <a:xfrm>
            <a:off x="3409950" y="2498725"/>
            <a:ext cx="4763" cy="4032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5"/>
            <a:endCxn id="170" idx="1"/>
          </p:cNvCxnSpPr>
          <p:nvPr/>
        </p:nvCxnSpPr>
        <p:spPr>
          <a:xfrm>
            <a:off x="3690938" y="2379663"/>
            <a:ext cx="1376362" cy="282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4192588" y="2287588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8" name="Freeform 28"/>
          <p:cNvSpPr>
            <a:spLocks/>
          </p:cNvSpPr>
          <p:nvPr/>
        </p:nvSpPr>
        <p:spPr bwMode="auto">
          <a:xfrm>
            <a:off x="4524375" y="2200275"/>
            <a:ext cx="1649413" cy="1684338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Text Box 29"/>
          <p:cNvSpPr txBox="1">
            <a:spLocks noChangeArrowheads="1"/>
          </p:cNvSpPr>
          <p:nvPr/>
        </p:nvSpPr>
        <p:spPr bwMode="auto">
          <a:xfrm>
            <a:off x="4770438" y="1558925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rgbClr val="FF0000"/>
                </a:solidFill>
                <a:latin typeface="Arial" charset="0"/>
              </a:rPr>
              <a:t>exponential-family</a:t>
            </a:r>
            <a:br>
              <a:rPr lang="en-US" sz="1800">
                <a:solidFill>
                  <a:srgbClr val="FF0000"/>
                </a:solidFill>
                <a:latin typeface="Arial" charset="0"/>
              </a:rPr>
            </a:br>
            <a:r>
              <a:rPr lang="en-US" sz="1800">
                <a:solidFill>
                  <a:srgbClr val="FF0000"/>
                </a:solidFill>
                <a:latin typeface="Arial" charset="0"/>
              </a:rPr>
              <a:t>approximations inside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4833938" y="2492375"/>
            <a:ext cx="228600" cy="7620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81" name="Straight Arrow Connector 116"/>
          <p:cNvCxnSpPr>
            <a:cxnSpLocks noChangeShapeType="1"/>
          </p:cNvCxnSpPr>
          <p:nvPr/>
        </p:nvCxnSpPr>
        <p:spPr bwMode="auto">
          <a:xfrm flipH="1" flipV="1">
            <a:off x="5795963" y="3149600"/>
            <a:ext cx="250825" cy="1666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9182" name="Straight Arrow Connector 114"/>
          <p:cNvCxnSpPr>
            <a:cxnSpLocks noChangeShapeType="1"/>
          </p:cNvCxnSpPr>
          <p:nvPr/>
        </p:nvCxnSpPr>
        <p:spPr bwMode="auto">
          <a:xfrm flipV="1">
            <a:off x="4668838" y="3216275"/>
            <a:ext cx="288925" cy="1793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9183" name="Straight Arrow Connector 116"/>
          <p:cNvCxnSpPr>
            <a:cxnSpLocks noChangeShapeType="1"/>
          </p:cNvCxnSpPr>
          <p:nvPr/>
        </p:nvCxnSpPr>
        <p:spPr bwMode="auto">
          <a:xfrm flipH="1" flipV="1">
            <a:off x="5443538" y="3406775"/>
            <a:ext cx="47625" cy="3429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sp>
        <p:nvSpPr>
          <p:cNvPr id="49184" name="Freeform 35"/>
          <p:cNvSpPr>
            <a:spLocks/>
          </p:cNvSpPr>
          <p:nvPr/>
        </p:nvSpPr>
        <p:spPr bwMode="auto">
          <a:xfrm>
            <a:off x="2614613" y="3916363"/>
            <a:ext cx="1385887" cy="1404937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5" name="Freeform 36"/>
          <p:cNvSpPr>
            <a:spLocks/>
          </p:cNvSpPr>
          <p:nvPr/>
        </p:nvSpPr>
        <p:spPr bwMode="auto">
          <a:xfrm>
            <a:off x="2749550" y="1389063"/>
            <a:ext cx="1385888" cy="1404937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6" name="Freeform 37"/>
          <p:cNvSpPr>
            <a:spLocks/>
          </p:cNvSpPr>
          <p:nvPr/>
        </p:nvSpPr>
        <p:spPr bwMode="auto">
          <a:xfrm>
            <a:off x="919163" y="2736850"/>
            <a:ext cx="1385887" cy="1404938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113463" y="4762500"/>
            <a:ext cx="795337" cy="8048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334125" y="6027738"/>
            <a:ext cx="387350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>
            <a:stCxn id="180" idx="4"/>
            <a:endCxn id="181" idx="0"/>
          </p:cNvCxnSpPr>
          <p:nvPr/>
        </p:nvCxnSpPr>
        <p:spPr>
          <a:xfrm>
            <a:off x="6511925" y="5581650"/>
            <a:ext cx="15875" cy="4318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67" name="Rectangle 45"/>
          <p:cNvSpPr>
            <a:spLocks noGrp="1"/>
          </p:cNvSpPr>
          <p:nvPr>
            <p:ph type="body" sz="half" idx="4294967295"/>
          </p:nvPr>
        </p:nvSpPr>
        <p:spPr>
          <a:xfrm>
            <a:off x="123825" y="1211263"/>
            <a:ext cx="4295775" cy="5434012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Each message to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/>
              <a:t> is</a:t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 = </a:t>
            </a:r>
            <a:r>
              <a:rPr lang="en-US" sz="2400" dirty="0" err="1">
                <a:solidFill>
                  <a:srgbClr val="84AA33"/>
                </a:solidFill>
                <a:latin typeface="Times New Roman"/>
                <a:cs typeface="Times New Roman"/>
              </a:rPr>
              <a:t>exp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l-GR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l-GR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∙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 f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2400" dirty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  <a:r>
              <a:rPr lang="en-US" sz="24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)</a:t>
            </a:r>
            <a:br>
              <a:rPr lang="en-US" sz="2400" dirty="0" smtClean="0">
                <a:solidFill>
                  <a:srgbClr val="84AA33"/>
                </a:solidFill>
                <a:latin typeface="Times New Roman"/>
                <a:cs typeface="Times New Roman"/>
              </a:rPr>
            </a:br>
            <a:r>
              <a:rPr lang="en-US" sz="2400" dirty="0" smtClean="0"/>
              <a:t>for some </a:t>
            </a:r>
            <a:r>
              <a:rPr lang="el-GR" sz="2400" i="1" dirty="0" smtClean="0">
                <a:latin typeface="Times New Roman"/>
                <a:cs typeface="Times New Roman"/>
              </a:rPr>
              <a:t>θ</a:t>
            </a:r>
            <a:r>
              <a:rPr lang="en-US" sz="2400" dirty="0" smtClean="0"/>
              <a:t>.  We only store </a:t>
            </a:r>
            <a:r>
              <a:rPr lang="el-GR" sz="2400" i="1" dirty="0">
                <a:latin typeface="Times New Roman"/>
                <a:cs typeface="Times New Roman"/>
              </a:rPr>
              <a:t>θ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To take a product of such messages, just add their </a:t>
            </a:r>
            <a:r>
              <a:rPr lang="el-GR" sz="2400" i="1" dirty="0">
                <a:latin typeface="Times New Roman"/>
                <a:cs typeface="Times New Roman"/>
              </a:rPr>
              <a:t>θ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Easily compute belief at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(sum of incoming </a:t>
            </a:r>
            <a:r>
              <a:rPr lang="el-GR" sz="2000" i="1" dirty="0">
                <a:latin typeface="Times New Roman"/>
                <a:cs typeface="Times New Roman"/>
              </a:rPr>
              <a:t>θ</a:t>
            </a:r>
            <a:r>
              <a:rPr lang="en-US" sz="2000" dirty="0" smtClean="0"/>
              <a:t> vectors)</a:t>
            </a:r>
            <a:endParaRPr lang="en-US" sz="2000" baseline="-25000" dirty="0" smtClean="0"/>
          </a:p>
          <a:p>
            <a:pPr lvl="1" eaLnBrk="1" hangingPunct="1"/>
            <a:r>
              <a:rPr lang="en-US" sz="2000" dirty="0" smtClean="0"/>
              <a:t>Then easily compute each outgoing message</a:t>
            </a:r>
            <a:br>
              <a:rPr lang="en-US" sz="2000" dirty="0" smtClean="0"/>
            </a:br>
            <a:r>
              <a:rPr lang="en-US" sz="2000" dirty="0" smtClean="0"/>
              <a:t>(belief minus one incoming </a:t>
            </a:r>
            <a:r>
              <a:rPr lang="el-GR" sz="2000" i="1" dirty="0">
                <a:latin typeface="Times New Roman"/>
                <a:cs typeface="Times New Roman"/>
              </a:rPr>
              <a:t>θ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400" dirty="0" smtClean="0"/>
              <a:t>All very easy …</a:t>
            </a:r>
          </a:p>
        </p:txBody>
      </p:sp>
    </p:spTree>
    <p:extLst>
      <p:ext uri="{BB962C8B-B14F-4D97-AF65-F5344CB8AC3E}">
        <p14:creationId xmlns:p14="http://schemas.microsoft.com/office/powerpoint/2010/main" val="11566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7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Expectation Propagation</a:t>
            </a:r>
          </a:p>
        </p:txBody>
      </p:sp>
      <p:sp>
        <p:nvSpPr>
          <p:cNvPr id="160" name="Oval 159"/>
          <p:cNvSpPr/>
          <p:nvPr/>
        </p:nvSpPr>
        <p:spPr>
          <a:xfrm>
            <a:off x="1395413" y="2925763"/>
            <a:ext cx="795337" cy="8080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606550" y="4298950"/>
            <a:ext cx="387350" cy="39211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2" name="Straight Connector 161"/>
          <p:cNvCxnSpPr>
            <a:stCxn id="160" idx="4"/>
            <a:endCxn id="161" idx="0"/>
          </p:cNvCxnSpPr>
          <p:nvPr/>
        </p:nvCxnSpPr>
        <p:spPr>
          <a:xfrm>
            <a:off x="1793875" y="3748088"/>
            <a:ext cx="6350" cy="536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60" idx="6"/>
            <a:endCxn id="165" idx="2"/>
          </p:cNvCxnSpPr>
          <p:nvPr/>
        </p:nvCxnSpPr>
        <p:spPr>
          <a:xfrm>
            <a:off x="2205038" y="3330575"/>
            <a:ext cx="738187" cy="122396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2352675" y="3683000"/>
            <a:ext cx="390525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957513" y="4149725"/>
            <a:ext cx="798512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151188" y="5389563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185" name="Straight Connector 166"/>
          <p:cNvCxnSpPr>
            <a:cxnSpLocks noChangeShapeType="1"/>
            <a:stCxn id="165" idx="4"/>
            <a:endCxn id="166" idx="0"/>
          </p:cNvCxnSpPr>
          <p:nvPr/>
        </p:nvCxnSpPr>
        <p:spPr bwMode="auto">
          <a:xfrm flipH="1">
            <a:off x="3348038" y="4972050"/>
            <a:ext cx="9525" cy="4032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Straight Connector 167"/>
          <p:cNvCxnSpPr>
            <a:stCxn id="165" idx="7"/>
            <a:endCxn id="170" idx="3"/>
          </p:cNvCxnSpPr>
          <p:nvPr/>
        </p:nvCxnSpPr>
        <p:spPr>
          <a:xfrm flipV="1">
            <a:off x="3638550" y="3260725"/>
            <a:ext cx="1428750" cy="9937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4184650" y="3582988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951413" y="2559050"/>
            <a:ext cx="795337" cy="8048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172075" y="3932238"/>
            <a:ext cx="390525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70" idx="4"/>
            <a:endCxn id="171" idx="0"/>
          </p:cNvCxnSpPr>
          <p:nvPr/>
        </p:nvCxnSpPr>
        <p:spPr>
          <a:xfrm>
            <a:off x="5349875" y="3378200"/>
            <a:ext cx="17463" cy="53975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70" idx="5"/>
            <a:endCxn id="175" idx="2"/>
          </p:cNvCxnSpPr>
          <p:nvPr/>
        </p:nvCxnSpPr>
        <p:spPr>
          <a:xfrm>
            <a:off x="5630863" y="3260725"/>
            <a:ext cx="1717675" cy="73501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6283325" y="3395663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362825" y="3590925"/>
            <a:ext cx="795338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578725" y="4973638"/>
            <a:ext cx="392113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7" name="Straight Connector 176"/>
          <p:cNvCxnSpPr>
            <a:stCxn id="175" idx="4"/>
            <a:endCxn id="176" idx="0"/>
          </p:cNvCxnSpPr>
          <p:nvPr/>
        </p:nvCxnSpPr>
        <p:spPr>
          <a:xfrm>
            <a:off x="7758113" y="4398963"/>
            <a:ext cx="15875" cy="5746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75" idx="6"/>
          </p:cNvCxnSpPr>
          <p:nvPr/>
        </p:nvCxnSpPr>
        <p:spPr>
          <a:xfrm>
            <a:off x="6477000" y="3810000"/>
            <a:ext cx="20638" cy="94773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3011488" y="1676400"/>
            <a:ext cx="795337" cy="8080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217863" y="2916238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0" name="Straight Connector 189"/>
          <p:cNvCxnSpPr>
            <a:stCxn id="188" idx="4"/>
            <a:endCxn id="189" idx="0"/>
          </p:cNvCxnSpPr>
          <p:nvPr/>
        </p:nvCxnSpPr>
        <p:spPr>
          <a:xfrm>
            <a:off x="3409950" y="2498725"/>
            <a:ext cx="4763" cy="4032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5"/>
            <a:endCxn id="170" idx="1"/>
          </p:cNvCxnSpPr>
          <p:nvPr/>
        </p:nvCxnSpPr>
        <p:spPr>
          <a:xfrm>
            <a:off x="3690938" y="2379663"/>
            <a:ext cx="1376362" cy="2825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4192588" y="2287588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2" name="Freeform 27"/>
          <p:cNvSpPr>
            <a:spLocks/>
          </p:cNvSpPr>
          <p:nvPr/>
        </p:nvSpPr>
        <p:spPr bwMode="auto">
          <a:xfrm>
            <a:off x="4524375" y="2200275"/>
            <a:ext cx="1649413" cy="1684338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4833938" y="2492375"/>
            <a:ext cx="228600" cy="7620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204" name="Straight Arrow Connector 116"/>
          <p:cNvCxnSpPr>
            <a:cxnSpLocks noChangeShapeType="1"/>
          </p:cNvCxnSpPr>
          <p:nvPr/>
        </p:nvCxnSpPr>
        <p:spPr bwMode="auto">
          <a:xfrm flipH="1" flipV="1">
            <a:off x="5748338" y="3168650"/>
            <a:ext cx="250825" cy="1666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0205" name="Straight Arrow Connector 114"/>
          <p:cNvCxnSpPr>
            <a:cxnSpLocks noChangeShapeType="1"/>
          </p:cNvCxnSpPr>
          <p:nvPr/>
        </p:nvCxnSpPr>
        <p:spPr bwMode="auto">
          <a:xfrm flipV="1">
            <a:off x="4668838" y="3216275"/>
            <a:ext cx="288925" cy="179388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0206" name="Straight Arrow Connector 116"/>
          <p:cNvCxnSpPr>
            <a:cxnSpLocks noChangeShapeType="1"/>
          </p:cNvCxnSpPr>
          <p:nvPr/>
        </p:nvCxnSpPr>
        <p:spPr bwMode="auto">
          <a:xfrm flipH="1" flipV="1">
            <a:off x="5443538" y="3406775"/>
            <a:ext cx="47625" cy="3429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sp>
        <p:nvSpPr>
          <p:cNvPr id="50207" name="Freeform 33"/>
          <p:cNvSpPr>
            <a:spLocks/>
          </p:cNvSpPr>
          <p:nvPr/>
        </p:nvSpPr>
        <p:spPr bwMode="auto">
          <a:xfrm rot="-2898264">
            <a:off x="7048501" y="3103562"/>
            <a:ext cx="1206500" cy="1946275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Freeform 34"/>
          <p:cNvSpPr>
            <a:spLocks/>
          </p:cNvSpPr>
          <p:nvPr/>
        </p:nvSpPr>
        <p:spPr bwMode="auto">
          <a:xfrm>
            <a:off x="2614613" y="3916363"/>
            <a:ext cx="1385887" cy="1404937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9" name="Freeform 35"/>
          <p:cNvSpPr>
            <a:spLocks/>
          </p:cNvSpPr>
          <p:nvPr/>
        </p:nvSpPr>
        <p:spPr bwMode="auto">
          <a:xfrm>
            <a:off x="2749550" y="1389063"/>
            <a:ext cx="1385888" cy="1404937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Freeform 36"/>
          <p:cNvSpPr>
            <a:spLocks/>
          </p:cNvSpPr>
          <p:nvPr/>
        </p:nvSpPr>
        <p:spPr bwMode="auto">
          <a:xfrm>
            <a:off x="919163" y="2736850"/>
            <a:ext cx="1385887" cy="1404938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113463" y="4762500"/>
            <a:ext cx="795337" cy="8048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334125" y="6027738"/>
            <a:ext cx="387350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>
            <a:stCxn id="180" idx="4"/>
            <a:endCxn id="181" idx="0"/>
          </p:cNvCxnSpPr>
          <p:nvPr/>
        </p:nvCxnSpPr>
        <p:spPr>
          <a:xfrm>
            <a:off x="6511925" y="5581650"/>
            <a:ext cx="15875" cy="4318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14" name="Freeform 40"/>
          <p:cNvSpPr>
            <a:spLocks/>
          </p:cNvSpPr>
          <p:nvPr/>
        </p:nvSpPr>
        <p:spPr bwMode="auto">
          <a:xfrm flipH="1">
            <a:off x="5997575" y="3917950"/>
            <a:ext cx="979488" cy="2055813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0215" name="Straight Arrow Connector 116"/>
          <p:cNvCxnSpPr>
            <a:cxnSpLocks noChangeShapeType="1"/>
          </p:cNvCxnSpPr>
          <p:nvPr/>
        </p:nvCxnSpPr>
        <p:spPr bwMode="auto">
          <a:xfrm flipH="1" flipV="1">
            <a:off x="6938963" y="3673475"/>
            <a:ext cx="304800" cy="1524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sp>
        <p:nvSpPr>
          <p:cNvPr id="44075" name="Rectangle 43"/>
          <p:cNvSpPr>
            <a:spLocks/>
          </p:cNvSpPr>
          <p:nvPr/>
        </p:nvSpPr>
        <p:spPr bwMode="auto">
          <a:xfrm>
            <a:off x="485775" y="1211263"/>
            <a:ext cx="4038600" cy="5487987"/>
          </a:xfrm>
          <a:prstGeom prst="rect">
            <a:avLst/>
          </a:prstGeom>
          <a:solidFill>
            <a:schemeClr val="bg1"/>
          </a:solidFill>
          <a:ln w="25400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But what about messages from factors?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/>
              <a:t>Like the message </a:t>
            </a:r>
            <a:r>
              <a:rPr lang="en-US" sz="2400" i="1" dirty="0">
                <a:solidFill>
                  <a:srgbClr val="6699FF"/>
                </a:solidFill>
                <a:latin typeface="Times New Roman"/>
                <a:cs typeface="Times New Roman"/>
              </a:rPr>
              <a:t>M</a:t>
            </a:r>
            <a:r>
              <a:rPr lang="en-US" sz="2400" i="1" baseline="-25000" dirty="0">
                <a:solidFill>
                  <a:srgbClr val="6699FF"/>
                </a:solidFill>
                <a:latin typeface="Times New Roman"/>
                <a:cs typeface="Times New Roman"/>
              </a:rPr>
              <a:t>4</a:t>
            </a:r>
            <a:r>
              <a:rPr lang="en-US" sz="2400" dirty="0"/>
              <a:t>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/>
              <a:t>This is </a:t>
            </a:r>
            <a:r>
              <a:rPr lang="en-US" sz="2400" i="1" dirty="0"/>
              <a:t>not</a:t>
            </a:r>
            <a:r>
              <a:rPr lang="en-US" sz="2400" dirty="0"/>
              <a:t> exponential family!  Uh-oh!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/>
              <a:t>It’s just whatever the factor happens to send.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This is where we need to approximate, by 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4</a:t>
            </a:r>
            <a:r>
              <a:rPr lang="en-US" sz="2400" baseline="-25000" dirty="0">
                <a:solidFill>
                  <a:srgbClr val="84AA33"/>
                </a:solidFill>
              </a:rPr>
              <a:t> </a:t>
            </a:r>
            <a:r>
              <a:rPr lang="en-US" dirty="0"/>
              <a:t>.</a:t>
            </a:r>
          </a:p>
        </p:txBody>
      </p:sp>
      <p:grpSp>
        <p:nvGrpSpPr>
          <p:cNvPr id="32822" name="Group 54"/>
          <p:cNvGrpSpPr>
            <a:grpSpLocks/>
          </p:cNvGrpSpPr>
          <p:nvPr/>
        </p:nvGrpSpPr>
        <p:grpSpPr bwMode="auto">
          <a:xfrm>
            <a:off x="6129331" y="2900363"/>
            <a:ext cx="823911" cy="654050"/>
            <a:chOff x="3861" y="1827"/>
            <a:chExt cx="519" cy="412"/>
          </a:xfrm>
        </p:grpSpPr>
        <p:cxnSp>
          <p:nvCxnSpPr>
            <p:cNvPr id="50221" name="Straight Arrow Connector 116"/>
            <p:cNvCxnSpPr>
              <a:cxnSpLocks noChangeShapeType="1"/>
            </p:cNvCxnSpPr>
            <p:nvPr/>
          </p:nvCxnSpPr>
          <p:spPr bwMode="auto">
            <a:xfrm flipH="1" flipV="1">
              <a:off x="3861" y="2134"/>
              <a:ext cx="158" cy="105"/>
            </a:xfrm>
            <a:prstGeom prst="straightConnector1">
              <a:avLst/>
            </a:prstGeom>
            <a:noFill/>
            <a:ln w="38100" algn="ctr">
              <a:solidFill>
                <a:srgbClr val="6699FF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50222" name="Rectangle 53"/>
            <p:cNvSpPr>
              <a:spLocks noChangeArrowheads="1"/>
            </p:cNvSpPr>
            <p:nvPr/>
          </p:nvSpPr>
          <p:spPr bwMode="auto">
            <a:xfrm>
              <a:off x="3942" y="1827"/>
              <a:ext cx="43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6699FF"/>
                  </a:solidFill>
                  <a:latin typeface="Times New Roman"/>
                  <a:cs typeface="Times New Roman"/>
                </a:rPr>
                <a:t>M</a:t>
              </a:r>
              <a:r>
                <a:rPr lang="en-US" i="1" baseline="-25000">
                  <a:solidFill>
                    <a:srgbClr val="6699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5715000" y="2757488"/>
            <a:ext cx="602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4</a:t>
            </a:r>
          </a:p>
        </p:txBody>
      </p:sp>
      <p:cxnSp>
        <p:nvCxnSpPr>
          <p:cNvPr id="5" name="Straight Arrow Connector 116"/>
          <p:cNvCxnSpPr/>
          <p:nvPr/>
        </p:nvCxnSpPr>
        <p:spPr>
          <a:xfrm flipH="1">
            <a:off x="6400800" y="4114800"/>
            <a:ext cx="0" cy="53340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80" name="Picture 48" descr="http://thumbs4.ebaystatic.com/d/l225/m/moE1vqTxs9qw3MxR7xu3_K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2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28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5" grpId="0" build="p"/>
      <p:bldP spid="328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/>
          <p:cNvSpPr/>
          <p:nvPr/>
        </p:nvSpPr>
        <p:spPr>
          <a:xfrm>
            <a:off x="7510463" y="7353300"/>
            <a:ext cx="498475" cy="5048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>
            <a:stCxn id="180" idx="4"/>
            <a:endCxn id="181" idx="0"/>
          </p:cNvCxnSpPr>
          <p:nvPr/>
        </p:nvCxnSpPr>
        <p:spPr>
          <a:xfrm>
            <a:off x="7739063" y="6780213"/>
            <a:ext cx="20637" cy="5556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9112250" y="5999163"/>
            <a:ext cx="503238" cy="503237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7227888" y="5727700"/>
            <a:ext cx="1022350" cy="10334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Expectation Propagation</a:t>
            </a:r>
          </a:p>
        </p:txBody>
      </p:sp>
      <p:sp>
        <p:nvSpPr>
          <p:cNvPr id="160" name="Oval 159"/>
          <p:cNvSpPr/>
          <p:nvPr/>
        </p:nvSpPr>
        <p:spPr>
          <a:xfrm>
            <a:off x="1160463" y="3365500"/>
            <a:ext cx="1022350" cy="103822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431925" y="5130800"/>
            <a:ext cx="498475" cy="5048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2" name="Straight Connector 161"/>
          <p:cNvCxnSpPr>
            <a:stCxn id="160" idx="4"/>
            <a:endCxn id="161" idx="0"/>
          </p:cNvCxnSpPr>
          <p:nvPr/>
        </p:nvCxnSpPr>
        <p:spPr>
          <a:xfrm>
            <a:off x="1673225" y="4422775"/>
            <a:ext cx="7938" cy="6889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60" idx="6"/>
            <a:endCxn id="165" idx="2"/>
          </p:cNvCxnSpPr>
          <p:nvPr/>
        </p:nvCxnSpPr>
        <p:spPr>
          <a:xfrm>
            <a:off x="2201863" y="3886200"/>
            <a:ext cx="949325" cy="157321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2390775" y="4338638"/>
            <a:ext cx="503238" cy="5016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168650" y="4938713"/>
            <a:ext cx="1027113" cy="103981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2" name="Rectangle 165"/>
          <p:cNvSpPr>
            <a:spLocks noChangeArrowheads="1"/>
          </p:cNvSpPr>
          <p:nvPr/>
        </p:nvSpPr>
        <p:spPr bwMode="auto">
          <a:xfrm>
            <a:off x="3417888" y="6532563"/>
            <a:ext cx="504825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13" name="Straight Connector 166"/>
          <p:cNvCxnSpPr>
            <a:cxnSpLocks noChangeShapeType="1"/>
            <a:stCxn id="165" idx="4"/>
            <a:endCxn id="51212" idx="0"/>
          </p:cNvCxnSpPr>
          <p:nvPr/>
        </p:nvCxnSpPr>
        <p:spPr bwMode="auto">
          <a:xfrm flipH="1">
            <a:off x="3671888" y="5995988"/>
            <a:ext cx="11112" cy="5191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Straight Connector 167"/>
          <p:cNvCxnSpPr>
            <a:stCxn id="165" idx="7"/>
            <a:endCxn id="170" idx="3"/>
          </p:cNvCxnSpPr>
          <p:nvPr/>
        </p:nvCxnSpPr>
        <p:spPr>
          <a:xfrm flipV="1">
            <a:off x="4044950" y="3795713"/>
            <a:ext cx="1836738" cy="12779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4746625" y="4210050"/>
            <a:ext cx="504825" cy="5016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5732463" y="2894013"/>
            <a:ext cx="1023937" cy="103505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016625" y="4659313"/>
            <a:ext cx="501650" cy="5048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70" idx="4"/>
            <a:endCxn id="171" idx="0"/>
          </p:cNvCxnSpPr>
          <p:nvPr/>
        </p:nvCxnSpPr>
        <p:spPr>
          <a:xfrm>
            <a:off x="6245225" y="3946525"/>
            <a:ext cx="22225" cy="69373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70" idx="5"/>
            <a:endCxn id="175" idx="2"/>
          </p:cNvCxnSpPr>
          <p:nvPr/>
        </p:nvCxnSpPr>
        <p:spPr>
          <a:xfrm>
            <a:off x="6607175" y="3795713"/>
            <a:ext cx="2208213" cy="94456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7445375" y="3968750"/>
            <a:ext cx="504825" cy="50323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8834438" y="4221163"/>
            <a:ext cx="1022350" cy="103822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75" idx="6"/>
          </p:cNvCxnSpPr>
          <p:nvPr/>
        </p:nvCxnSpPr>
        <p:spPr>
          <a:xfrm>
            <a:off x="7696200" y="4495800"/>
            <a:ext cx="26988" cy="12192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3238500" y="1758950"/>
            <a:ext cx="1022350" cy="103822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503613" y="3352800"/>
            <a:ext cx="504825" cy="5048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0" name="Straight Connector 189"/>
          <p:cNvCxnSpPr>
            <a:stCxn id="188" idx="4"/>
            <a:endCxn id="189" idx="0"/>
          </p:cNvCxnSpPr>
          <p:nvPr/>
        </p:nvCxnSpPr>
        <p:spPr>
          <a:xfrm>
            <a:off x="3751263" y="2816225"/>
            <a:ext cx="6350" cy="5175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5"/>
            <a:endCxn id="170" idx="1"/>
          </p:cNvCxnSpPr>
          <p:nvPr/>
        </p:nvCxnSpPr>
        <p:spPr>
          <a:xfrm>
            <a:off x="4111625" y="2662238"/>
            <a:ext cx="1770063" cy="36353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4757738" y="2544763"/>
            <a:ext cx="503237" cy="503237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8" name="Freeform 27"/>
          <p:cNvSpPr>
            <a:spLocks/>
          </p:cNvSpPr>
          <p:nvPr/>
        </p:nvSpPr>
        <p:spPr bwMode="auto">
          <a:xfrm>
            <a:off x="5183188" y="2432050"/>
            <a:ext cx="2120900" cy="2165350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581650" y="2808288"/>
            <a:ext cx="293688" cy="9683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30" name="Straight Arrow Connector 116"/>
          <p:cNvCxnSpPr>
            <a:cxnSpLocks noChangeShapeType="1"/>
          </p:cNvCxnSpPr>
          <p:nvPr/>
        </p:nvCxnSpPr>
        <p:spPr bwMode="auto">
          <a:xfrm flipH="1" flipV="1">
            <a:off x="6757988" y="3676650"/>
            <a:ext cx="322262" cy="21590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1231" name="Straight Arrow Connector 114"/>
          <p:cNvCxnSpPr>
            <a:cxnSpLocks noChangeShapeType="1"/>
          </p:cNvCxnSpPr>
          <p:nvPr/>
        </p:nvCxnSpPr>
        <p:spPr bwMode="auto">
          <a:xfrm flipV="1">
            <a:off x="5368925" y="3738563"/>
            <a:ext cx="371475" cy="230187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1232" name="Straight Arrow Connector 116"/>
          <p:cNvCxnSpPr>
            <a:cxnSpLocks noChangeShapeType="1"/>
          </p:cNvCxnSpPr>
          <p:nvPr/>
        </p:nvCxnSpPr>
        <p:spPr bwMode="auto">
          <a:xfrm flipH="1" flipV="1">
            <a:off x="6365875" y="3983038"/>
            <a:ext cx="61913" cy="441325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sp>
        <p:nvSpPr>
          <p:cNvPr id="51233" name="Freeform 34"/>
          <p:cNvSpPr>
            <a:spLocks/>
          </p:cNvSpPr>
          <p:nvPr/>
        </p:nvSpPr>
        <p:spPr bwMode="auto">
          <a:xfrm>
            <a:off x="2727325" y="4638675"/>
            <a:ext cx="1782763" cy="1806575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Freeform 35"/>
          <p:cNvSpPr>
            <a:spLocks/>
          </p:cNvSpPr>
          <p:nvPr/>
        </p:nvSpPr>
        <p:spPr bwMode="auto">
          <a:xfrm>
            <a:off x="2901950" y="1389063"/>
            <a:ext cx="1781175" cy="1806575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Freeform 36"/>
          <p:cNvSpPr>
            <a:spLocks/>
          </p:cNvSpPr>
          <p:nvPr/>
        </p:nvSpPr>
        <p:spPr bwMode="auto">
          <a:xfrm>
            <a:off x="547688" y="3122613"/>
            <a:ext cx="1782762" cy="1806575"/>
          </a:xfrm>
          <a:custGeom>
            <a:avLst/>
            <a:gdLst>
              <a:gd name="T0" fmla="*/ 2147483647 w 1170"/>
              <a:gd name="T1" fmla="*/ 2147483647 h 1158"/>
              <a:gd name="T2" fmla="*/ 2147483647 w 1170"/>
              <a:gd name="T3" fmla="*/ 2147483647 h 1158"/>
              <a:gd name="T4" fmla="*/ 2147483647 w 1170"/>
              <a:gd name="T5" fmla="*/ 2147483647 h 1158"/>
              <a:gd name="T6" fmla="*/ 2147483647 w 1170"/>
              <a:gd name="T7" fmla="*/ 2147483647 h 1158"/>
              <a:gd name="T8" fmla="*/ 2147483647 w 1170"/>
              <a:gd name="T9" fmla="*/ 2147483647 h 1158"/>
              <a:gd name="T10" fmla="*/ 2147483647 w 1170"/>
              <a:gd name="T11" fmla="*/ 2147483647 h 1158"/>
              <a:gd name="T12" fmla="*/ 2147483647 w 1170"/>
              <a:gd name="T13" fmla="*/ 2147483647 h 1158"/>
              <a:gd name="T14" fmla="*/ 2147483647 w 1170"/>
              <a:gd name="T15" fmla="*/ 2147483647 h 1158"/>
              <a:gd name="T16" fmla="*/ 2147483647 w 1170"/>
              <a:gd name="T17" fmla="*/ 2147483647 h 1158"/>
              <a:gd name="T18" fmla="*/ 2147483647 w 1170"/>
              <a:gd name="T19" fmla="*/ 2147483647 h 1158"/>
              <a:gd name="T20" fmla="*/ 2147483647 w 1170"/>
              <a:gd name="T21" fmla="*/ 2147483647 h 1158"/>
              <a:gd name="T22" fmla="*/ 2147483647 w 1170"/>
              <a:gd name="T23" fmla="*/ 2147483647 h 1158"/>
              <a:gd name="T24" fmla="*/ 2147483647 w 1170"/>
              <a:gd name="T25" fmla="*/ 2147483647 h 1158"/>
              <a:gd name="T26" fmla="*/ 2147483647 w 1170"/>
              <a:gd name="T27" fmla="*/ 2147483647 h 1158"/>
              <a:gd name="T28" fmla="*/ 2147483647 w 1170"/>
              <a:gd name="T29" fmla="*/ 2147483647 h 1158"/>
              <a:gd name="T30" fmla="*/ 2147483647 w 1170"/>
              <a:gd name="T31" fmla="*/ 2147483647 h 1158"/>
              <a:gd name="T32" fmla="*/ 2147483647 w 1170"/>
              <a:gd name="T33" fmla="*/ 2147483647 h 1158"/>
              <a:gd name="T34" fmla="*/ 2147483647 w 1170"/>
              <a:gd name="T35" fmla="*/ 2147483647 h 1158"/>
              <a:gd name="T36" fmla="*/ 2147483647 w 1170"/>
              <a:gd name="T37" fmla="*/ 2147483647 h 1158"/>
              <a:gd name="T38" fmla="*/ 2147483647 w 1170"/>
              <a:gd name="T39" fmla="*/ 2147483647 h 1158"/>
              <a:gd name="T40" fmla="*/ 2147483647 w 1170"/>
              <a:gd name="T41" fmla="*/ 0 h 1158"/>
              <a:gd name="T42" fmla="*/ 2147483647 w 1170"/>
              <a:gd name="T43" fmla="*/ 2147483647 h 1158"/>
              <a:gd name="T44" fmla="*/ 2147483647 w 1170"/>
              <a:gd name="T45" fmla="*/ 2147483647 h 1158"/>
              <a:gd name="T46" fmla="*/ 2147483647 w 1170"/>
              <a:gd name="T47" fmla="*/ 2147483647 h 1158"/>
              <a:gd name="T48" fmla="*/ 2147483647 w 1170"/>
              <a:gd name="T49" fmla="*/ 2147483647 h 1158"/>
              <a:gd name="T50" fmla="*/ 2147483647 w 1170"/>
              <a:gd name="T51" fmla="*/ 2147483647 h 1158"/>
              <a:gd name="T52" fmla="*/ 2147483647 w 1170"/>
              <a:gd name="T53" fmla="*/ 2147483647 h 1158"/>
              <a:gd name="T54" fmla="*/ 2147483647 w 1170"/>
              <a:gd name="T55" fmla="*/ 2147483647 h 1158"/>
              <a:gd name="T56" fmla="*/ 2147483647 w 1170"/>
              <a:gd name="T57" fmla="*/ 2147483647 h 1158"/>
              <a:gd name="T58" fmla="*/ 2147483647 w 1170"/>
              <a:gd name="T59" fmla="*/ 2147483647 h 1158"/>
              <a:gd name="T60" fmla="*/ 2147483647 w 1170"/>
              <a:gd name="T61" fmla="*/ 2147483647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1236" name="Straight Arrow Connector 116"/>
          <p:cNvCxnSpPr>
            <a:cxnSpLocks noChangeShapeType="1"/>
          </p:cNvCxnSpPr>
          <p:nvPr/>
        </p:nvCxnSpPr>
        <p:spPr bwMode="auto">
          <a:xfrm flipH="1" flipV="1">
            <a:off x="8288338" y="4325938"/>
            <a:ext cx="392112" cy="196850"/>
          </a:xfrm>
          <a:prstGeom prst="straightConnector1">
            <a:avLst/>
          </a:prstGeom>
          <a:noFill/>
          <a:ln w="38100" algn="ctr">
            <a:solidFill>
              <a:srgbClr val="84AA33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1237" name="Straight Arrow Connector 116"/>
          <p:cNvCxnSpPr>
            <a:cxnSpLocks noChangeShapeType="1"/>
          </p:cNvCxnSpPr>
          <p:nvPr/>
        </p:nvCxnSpPr>
        <p:spPr bwMode="auto">
          <a:xfrm flipH="1" flipV="1">
            <a:off x="7246938" y="3959225"/>
            <a:ext cx="323850" cy="214313"/>
          </a:xfrm>
          <a:prstGeom prst="straightConnector1">
            <a:avLst/>
          </a:prstGeom>
          <a:noFill/>
          <a:ln w="38100" algn="ctr">
            <a:solidFill>
              <a:srgbClr val="6699FF"/>
            </a:solidFill>
            <a:round/>
            <a:headEnd type="oval" w="med" len="med"/>
            <a:tailEnd type="triangle" w="med" len="med"/>
          </a:ln>
        </p:spPr>
      </p:cxnSp>
      <p:sp>
        <p:nvSpPr>
          <p:cNvPr id="51238" name="Rectangle 47"/>
          <p:cNvSpPr>
            <a:spLocks noChangeArrowheads="1"/>
          </p:cNvSpPr>
          <p:nvPr/>
        </p:nvSpPr>
        <p:spPr bwMode="auto">
          <a:xfrm>
            <a:off x="5562600" y="2324100"/>
            <a:ext cx="602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1239" name="Rectangle 48"/>
          <p:cNvSpPr>
            <a:spLocks noChangeArrowheads="1"/>
          </p:cNvSpPr>
          <p:nvPr/>
        </p:nvSpPr>
        <p:spPr bwMode="auto">
          <a:xfrm>
            <a:off x="5276850" y="3248025"/>
            <a:ext cx="602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240" name="Rectangle 49"/>
          <p:cNvSpPr>
            <a:spLocks noChangeArrowheads="1"/>
          </p:cNvSpPr>
          <p:nvPr/>
        </p:nvSpPr>
        <p:spPr bwMode="auto">
          <a:xfrm>
            <a:off x="5772150" y="3905250"/>
            <a:ext cx="602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i="1" baseline="-25000">
                <a:solidFill>
                  <a:srgbClr val="84AA33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1241" name="Rectangle 50"/>
          <p:cNvSpPr>
            <a:spLocks noChangeArrowheads="1"/>
          </p:cNvSpPr>
          <p:nvPr/>
        </p:nvSpPr>
        <p:spPr bwMode="auto">
          <a:xfrm>
            <a:off x="6829425" y="3195638"/>
            <a:ext cx="602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i="1" baseline="-25000">
                <a:solidFill>
                  <a:srgbClr val="84AA33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1242" name="Rectangle 51"/>
          <p:cNvSpPr>
            <a:spLocks noChangeArrowheads="1"/>
          </p:cNvSpPr>
          <p:nvPr/>
        </p:nvSpPr>
        <p:spPr bwMode="auto">
          <a:xfrm>
            <a:off x="7353300" y="3405188"/>
            <a:ext cx="69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699FF"/>
                </a:solidFill>
                <a:latin typeface="Times New Roman"/>
                <a:cs typeface="Times New Roman"/>
              </a:rPr>
              <a:t>M</a:t>
            </a:r>
            <a:r>
              <a:rPr lang="en-US" i="1" baseline="-25000">
                <a:solidFill>
                  <a:srgbClr val="6699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" name="Rectangle 43"/>
          <p:cNvSpPr>
            <a:spLocks/>
          </p:cNvSpPr>
          <p:nvPr/>
        </p:nvSpPr>
        <p:spPr bwMode="auto">
          <a:xfrm>
            <a:off x="304800" y="1211263"/>
            <a:ext cx="4800600" cy="5487987"/>
          </a:xfrm>
          <a:prstGeom prst="rect">
            <a:avLst/>
          </a:prstGeom>
          <a:solidFill>
            <a:schemeClr val="bg1"/>
          </a:solidFill>
          <a:ln w="25400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6699FF"/>
                </a:solidFill>
              </a:rPr>
              <a:t>blue    = arbitrary distribution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>
                <a:solidFill>
                  <a:srgbClr val="84AA33"/>
                </a:solidFill>
              </a:rPr>
              <a:t>green = simple distribution </a:t>
            </a:r>
            <a:r>
              <a:rPr lang="en-US" sz="1800" dirty="0" err="1" smtClean="0">
                <a:solidFill>
                  <a:srgbClr val="84AA33"/>
                </a:solidFill>
                <a:latin typeface="Times New Roman"/>
                <a:cs typeface="Times New Roman"/>
              </a:rPr>
              <a:t>exp</a:t>
            </a:r>
            <a:r>
              <a:rPr lang="en-US" sz="18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l-GR" sz="18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θ</a:t>
            </a:r>
            <a:r>
              <a:rPr lang="en-US" sz="18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r>
              <a:rPr lang="el-GR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∙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 f</a:t>
            </a:r>
            <a:r>
              <a:rPr lang="en-US" sz="1800" dirty="0">
                <a:solidFill>
                  <a:srgbClr val="84AA33"/>
                </a:solidFill>
                <a:latin typeface="Times New Roman"/>
                <a:cs typeface="Times New Roman"/>
              </a:rPr>
              <a:t>(</a:t>
            </a:r>
            <a:r>
              <a:rPr lang="en-US" sz="1800" i="1" dirty="0">
                <a:solidFill>
                  <a:srgbClr val="84AA33"/>
                </a:solidFill>
                <a:latin typeface="Times New Roman"/>
                <a:cs typeface="Times New Roman"/>
              </a:rPr>
              <a:t>x</a:t>
            </a:r>
            <a:r>
              <a:rPr lang="en-US" sz="1800" dirty="0">
                <a:solidFill>
                  <a:srgbClr val="84AA33"/>
                </a:solidFill>
                <a:latin typeface="Times New Roman"/>
                <a:cs typeface="Times New Roman"/>
              </a:rPr>
              <a:t>))</a:t>
            </a:r>
            <a:r>
              <a:rPr lang="en-US" sz="2000" i="1" dirty="0">
                <a:solidFill>
                  <a:srgbClr val="84AA33"/>
                </a:solidFill>
                <a:latin typeface="Times New Roman"/>
                <a:cs typeface="Times New Roman"/>
              </a:rPr>
              <a:t> </a:t>
            </a:r>
            <a:endParaRPr lang="en-US" sz="2000" i="1" dirty="0">
              <a:solidFill>
                <a:srgbClr val="6699FF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7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dirty="0"/>
              <a:t>belief</a:t>
            </a:r>
            <a:r>
              <a:rPr lang="en-US" dirty="0"/>
              <a:t> at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/>
              <a:t> “should” be</a:t>
            </a:r>
            <a:br>
              <a:rPr lang="en-US" dirty="0"/>
            </a:br>
            <a:r>
              <a:rPr lang="en-US" sz="2400" i="1" dirty="0">
                <a:solidFill>
                  <a:srgbClr val="6699FF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= 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>
                <a:latin typeface="Times New Roman"/>
                <a:cs typeface="Times New Roman"/>
              </a:rPr>
              <a:t> ∙ 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>
                <a:latin typeface="Times New Roman"/>
                <a:cs typeface="Times New Roman"/>
              </a:rPr>
              <a:t> ∙ 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3</a:t>
            </a:r>
            <a:r>
              <a:rPr lang="en-US" sz="2400" i="1" baseline="-250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>
                <a:latin typeface="Times New Roman"/>
                <a:cs typeface="Times New Roman"/>
              </a:rPr>
              <a:t> ∙ </a:t>
            </a:r>
            <a:r>
              <a:rPr lang="en-US" sz="2400" i="1" dirty="0">
                <a:solidFill>
                  <a:srgbClr val="6699FF"/>
                </a:solidFill>
                <a:latin typeface="Times New Roman"/>
                <a:cs typeface="Times New Roman"/>
              </a:rPr>
              <a:t>M</a:t>
            </a:r>
            <a:r>
              <a:rPr lang="en-US" sz="2400" i="1" baseline="-25000" dirty="0">
                <a:solidFill>
                  <a:srgbClr val="6699FF"/>
                </a:solidFill>
                <a:latin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But we’ll be using</a:t>
            </a:r>
            <a:br>
              <a:rPr lang="en-US" dirty="0"/>
            </a:br>
            <a:r>
              <a:rPr lang="en-US" sz="24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= </a:t>
            </a:r>
            <a:r>
              <a:rPr lang="en-US" sz="24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∙ </a:t>
            </a:r>
            <a:r>
              <a:rPr lang="en-US" sz="24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∙ 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3</a:t>
            </a:r>
            <a:r>
              <a:rPr lang="en-US" sz="2400" i="1" baseline="-250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∙ </a:t>
            </a:r>
            <a:r>
              <a:rPr lang="en-US" sz="2400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 smtClean="0">
                <a:solidFill>
                  <a:srgbClr val="84AA33"/>
                </a:solidFill>
                <a:latin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/>
              <a:t>Choose the simple distribution 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b</a:t>
            </a:r>
            <a:r>
              <a:rPr lang="en-US" sz="2400" b="1" dirty="0">
                <a:solidFill>
                  <a:srgbClr val="84AA33"/>
                </a:solidFill>
              </a:rPr>
              <a:t> </a:t>
            </a:r>
            <a:r>
              <a:rPr lang="en-US" sz="2400" b="1" dirty="0"/>
              <a:t>that minimizes </a:t>
            </a:r>
            <a:r>
              <a:rPr lang="en-US" sz="2400" b="1" i="1" dirty="0">
                <a:latin typeface="Times New Roman"/>
                <a:cs typeface="Times New Roman"/>
              </a:rPr>
              <a:t>KL(</a:t>
            </a:r>
            <a:r>
              <a:rPr lang="en-US" sz="2400" b="1" i="1" dirty="0">
                <a:solidFill>
                  <a:srgbClr val="6699FF"/>
                </a:solidFill>
                <a:latin typeface="Times New Roman"/>
                <a:cs typeface="Times New Roman"/>
              </a:rPr>
              <a:t>p</a:t>
            </a:r>
            <a:r>
              <a:rPr lang="en-US" sz="2400" b="1" i="1" dirty="0">
                <a:latin typeface="Times New Roman"/>
                <a:cs typeface="Times New Roman"/>
              </a:rPr>
              <a:t> || 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b</a:t>
            </a:r>
            <a:r>
              <a:rPr lang="en-US" sz="2400" b="1" i="1" dirty="0">
                <a:latin typeface="Times New Roman"/>
                <a:cs typeface="Times New Roman"/>
              </a:rPr>
              <a:t>)</a:t>
            </a:r>
            <a:r>
              <a:rPr lang="en-US" sz="2400" b="1" dirty="0"/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Then, work backward from belief </a:t>
            </a:r>
            <a:r>
              <a:rPr lang="en-US" sz="2400" b="1" i="1" dirty="0">
                <a:solidFill>
                  <a:srgbClr val="84AA33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>
                <a:solidFill>
                  <a:srgbClr val="84AA33"/>
                </a:solidFill>
              </a:rPr>
              <a:t> </a:t>
            </a:r>
            <a:r>
              <a:rPr lang="en-US" sz="2400" dirty="0"/>
              <a:t>to message </a:t>
            </a:r>
            <a:r>
              <a:rPr lang="en-US" sz="24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4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4</a:t>
            </a:r>
            <a:r>
              <a:rPr lang="en-US" sz="2400" dirty="0"/>
              <a:t>. 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/>
              <a:t>Take </a:t>
            </a:r>
            <a:r>
              <a:rPr lang="el-GR" sz="2000" i="1" dirty="0">
                <a:latin typeface="Times New Roman"/>
                <a:cs typeface="Times New Roman"/>
              </a:rPr>
              <a:t>θ</a:t>
            </a:r>
            <a:r>
              <a:rPr lang="en-US" sz="2000" dirty="0"/>
              <a:t> vector of </a:t>
            </a:r>
            <a:r>
              <a:rPr lang="en-US" sz="2000" b="1" i="1" dirty="0">
                <a:solidFill>
                  <a:srgbClr val="84AA33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/>
              <a:t> </a:t>
            </a:r>
            <a:r>
              <a:rPr lang="en-US" sz="2000" dirty="0"/>
              <a:t>and subtract </a:t>
            </a:r>
            <a:br>
              <a:rPr lang="en-US" sz="2000" dirty="0"/>
            </a:br>
            <a:r>
              <a:rPr lang="en-US" sz="2000" dirty="0"/>
              <a:t>off the </a:t>
            </a:r>
            <a:r>
              <a:rPr lang="el-GR" sz="2000" i="1" dirty="0" smtClean="0">
                <a:latin typeface="Times New Roman"/>
                <a:cs typeface="Times New Roman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vectors of </a:t>
            </a:r>
            <a:r>
              <a:rPr lang="en-US" sz="20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0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1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0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2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0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3</a:t>
            </a:r>
            <a:r>
              <a:rPr lang="en-US" sz="2000" dirty="0"/>
              <a:t>.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–"/>
            </a:pPr>
            <a:r>
              <a:rPr lang="en-US" sz="2000" dirty="0"/>
              <a:t>Chooses </a:t>
            </a:r>
            <a:r>
              <a:rPr lang="en-US" sz="2000" i="1" dirty="0">
                <a:solidFill>
                  <a:srgbClr val="84AA33"/>
                </a:solidFill>
                <a:latin typeface="Times New Roman"/>
                <a:cs typeface="Times New Roman"/>
              </a:rPr>
              <a:t>µ</a:t>
            </a:r>
            <a:r>
              <a:rPr lang="en-US" sz="2000" i="1" baseline="-25000" dirty="0">
                <a:solidFill>
                  <a:srgbClr val="84AA33"/>
                </a:solidFill>
                <a:latin typeface="Times New Roman"/>
                <a:cs typeface="Times New Roman"/>
              </a:rPr>
              <a:t>4</a:t>
            </a:r>
            <a:r>
              <a:rPr lang="en-US" sz="2000" dirty="0"/>
              <a:t> to preserve </a:t>
            </a:r>
            <a:r>
              <a:rPr lang="en-US" sz="2000" i="1" dirty="0"/>
              <a:t>belief</a:t>
            </a:r>
            <a:r>
              <a:rPr lang="en-US" sz="2000" dirty="0"/>
              <a:t> well.</a:t>
            </a:r>
          </a:p>
        </p:txBody>
      </p:sp>
      <p:sp>
        <p:nvSpPr>
          <p:cNvPr id="51244" name="Line 49"/>
          <p:cNvSpPr>
            <a:spLocks noChangeShapeType="1"/>
          </p:cNvSpPr>
          <p:nvPr/>
        </p:nvSpPr>
        <p:spPr bwMode="auto">
          <a:xfrm>
            <a:off x="304800" y="1992313"/>
            <a:ext cx="48006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Arrow Connector 116"/>
          <p:cNvCxnSpPr/>
          <p:nvPr/>
        </p:nvCxnSpPr>
        <p:spPr>
          <a:xfrm flipH="1">
            <a:off x="7620000" y="4953000"/>
            <a:ext cx="0" cy="53340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62" name="Group 54"/>
          <p:cNvGrpSpPr>
            <a:grpSpLocks/>
          </p:cNvGrpSpPr>
          <p:nvPr/>
        </p:nvGrpSpPr>
        <p:grpSpPr bwMode="auto">
          <a:xfrm>
            <a:off x="4794250" y="4471988"/>
            <a:ext cx="4057650" cy="2289175"/>
            <a:chOff x="3020" y="2817"/>
            <a:chExt cx="2556" cy="1442"/>
          </a:xfrm>
        </p:grpSpPr>
        <p:sp>
          <p:nvSpPr>
            <p:cNvPr id="51249" name="Rectangle 43"/>
            <p:cNvSpPr>
              <a:spLocks/>
            </p:cNvSpPr>
            <p:nvPr/>
          </p:nvSpPr>
          <p:spPr bwMode="auto">
            <a:xfrm>
              <a:off x="3274" y="2817"/>
              <a:ext cx="2302" cy="144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699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/>
                <a:t>That is, choose </a:t>
              </a:r>
              <a:r>
                <a:rPr lang="en-US" sz="2400" b="1" i="1" dirty="0">
                  <a:solidFill>
                    <a:srgbClr val="84AA33"/>
                  </a:solidFill>
                  <a:latin typeface="Times New Roman"/>
                  <a:cs typeface="Times New Roman"/>
                </a:rPr>
                <a:t>b</a:t>
              </a:r>
              <a:r>
                <a:rPr lang="en-US" sz="2400" dirty="0"/>
                <a:t> that assigns high probability to samples from </a:t>
              </a:r>
              <a:r>
                <a:rPr lang="en-US" sz="2400" b="1" i="1" dirty="0">
                  <a:solidFill>
                    <a:srgbClr val="6699FF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2400" dirty="0" smtClean="0"/>
                <a:t>.</a:t>
              </a:r>
              <a:endParaRPr lang="en-US" sz="2400" dirty="0"/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endParaRPr lang="el-GR" sz="2400" dirty="0"/>
            </a:p>
          </p:txBody>
        </p:sp>
        <p:sp>
          <p:nvSpPr>
            <p:cNvPr id="51250" name="AutoShape 50"/>
            <p:cNvSpPr>
              <a:spLocks noChangeArrowheads="1"/>
            </p:cNvSpPr>
            <p:nvPr/>
          </p:nvSpPr>
          <p:spPr bwMode="auto">
            <a:xfrm rot="1789912">
              <a:off x="3020" y="3025"/>
              <a:ext cx="385" cy="176"/>
            </a:xfrm>
            <a:prstGeom prst="leftArrow">
              <a:avLst>
                <a:gd name="adj1" fmla="val 50000"/>
                <a:gd name="adj2" fmla="val 54688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endParaRPr lang="en-US" sz="1800">
                <a:latin typeface="Arial" charset="0"/>
              </a:endParaRPr>
            </a:p>
          </p:txBody>
        </p:sp>
      </p:grpSp>
      <p:cxnSp>
        <p:nvCxnSpPr>
          <p:cNvPr id="177" name="Straight Connector 176"/>
          <p:cNvCxnSpPr>
            <a:stCxn id="175" idx="4"/>
            <a:endCxn id="176" idx="0"/>
          </p:cNvCxnSpPr>
          <p:nvPr/>
        </p:nvCxnSpPr>
        <p:spPr>
          <a:xfrm>
            <a:off x="9342438" y="5259388"/>
            <a:ext cx="20637" cy="7397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61" name="Rectangle 53"/>
          <p:cNvSpPr>
            <a:spLocks noChangeArrowheads="1"/>
          </p:cNvSpPr>
          <p:nvPr/>
        </p:nvSpPr>
        <p:spPr bwMode="auto">
          <a:xfrm>
            <a:off x="5543550" y="5610225"/>
            <a:ext cx="32441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 dirty="0"/>
              <a:t>Find </a:t>
            </a:r>
            <a:r>
              <a:rPr lang="en-US" sz="20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/>
              <a:t>’s </a:t>
            </a:r>
            <a:r>
              <a:rPr lang="en-US" sz="2000" dirty="0" err="1"/>
              <a:t>params</a:t>
            </a:r>
            <a:r>
              <a:rPr lang="en-US" sz="2000" dirty="0"/>
              <a:t> </a:t>
            </a:r>
            <a:r>
              <a:rPr lang="el-GR" sz="2000" i="1" dirty="0">
                <a:latin typeface="Times New Roman"/>
                <a:cs typeface="Times New Roman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in closed </a:t>
            </a:r>
            <a:br>
              <a:rPr lang="en-US" sz="2000" dirty="0"/>
            </a:br>
            <a:r>
              <a:rPr lang="en-US" sz="2000" dirty="0"/>
              <a:t>form – or follow gradient:</a:t>
            </a:r>
            <a:br>
              <a:rPr lang="en-US" sz="2000" dirty="0"/>
            </a:br>
            <a:r>
              <a:rPr lang="en-US" sz="2400" b="1" i="1" dirty="0" err="1">
                <a:latin typeface="Times New Roman"/>
                <a:cs typeface="Times New Roman"/>
              </a:rPr>
              <a:t>E</a:t>
            </a:r>
            <a:r>
              <a:rPr lang="en-US" sz="3600" i="1" baseline="-25000" dirty="0" err="1">
                <a:latin typeface="Times New Roman"/>
                <a:cs typeface="Times New Roman"/>
              </a:rPr>
              <a:t>x~</a:t>
            </a:r>
            <a:r>
              <a:rPr lang="en-US" sz="3600" b="1" i="1" baseline="-25000" dirty="0" err="1">
                <a:solidFill>
                  <a:srgbClr val="6699FF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[</a:t>
            </a:r>
            <a:r>
              <a:rPr lang="en-US" sz="2400" i="1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)]</a:t>
            </a:r>
            <a:r>
              <a:rPr lang="en-US" sz="2400" i="1" dirty="0">
                <a:latin typeface="Times New Roman"/>
                <a:cs typeface="Times New Roman"/>
              </a:rPr>
              <a:t> – </a:t>
            </a:r>
            <a:r>
              <a:rPr lang="en-US" sz="2400" b="1" i="1" dirty="0" err="1">
                <a:latin typeface="Times New Roman"/>
                <a:cs typeface="Times New Roman"/>
              </a:rPr>
              <a:t>E</a:t>
            </a:r>
            <a:r>
              <a:rPr lang="en-US" sz="3600" i="1" baseline="-25000" dirty="0" err="1">
                <a:latin typeface="Times New Roman"/>
                <a:cs typeface="Times New Roman"/>
              </a:rPr>
              <a:t>x~</a:t>
            </a:r>
            <a:r>
              <a:rPr lang="en-US" sz="3600" b="1" i="1" baseline="-25000" dirty="0" err="1">
                <a:solidFill>
                  <a:srgbClr val="84AA33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[</a:t>
            </a:r>
            <a:r>
              <a:rPr lang="en-US" sz="2400" i="1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)]</a:t>
            </a:r>
          </a:p>
        </p:txBody>
      </p:sp>
      <p:pic>
        <p:nvPicPr>
          <p:cNvPr id="44080" name="Picture 48" descr="http://thumbs4.ebaystatic.com/d/l225/m/moE1vqTxs9qw3MxR7xu3_K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194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9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30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36" y="1260987"/>
            <a:ext cx="1092036" cy="1565938"/>
          </a:xfrm>
          <a:prstGeom prst="rect">
            <a:avLst/>
          </a:prstGeom>
        </p:spPr>
      </p:pic>
      <p:sp>
        <p:nvSpPr>
          <p:cNvPr id="165" name="Rounded Rectangle 164"/>
          <p:cNvSpPr/>
          <p:nvPr/>
        </p:nvSpPr>
        <p:spPr>
          <a:xfrm>
            <a:off x="6984365" y="2644091"/>
            <a:ext cx="1588770" cy="177721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185833"/>
              </p:ext>
            </p:extLst>
          </p:nvPr>
        </p:nvGraphicFramePr>
        <p:xfrm>
          <a:off x="7048950" y="2733364"/>
          <a:ext cx="1430032" cy="163377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874049"/>
                <a:gridCol w="555983"/>
              </a:tblGrid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xy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-6.0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0" y="2916759"/>
            <a:ext cx="1770185" cy="1982607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93341">
            <a:off x="6094304" y="4496231"/>
            <a:ext cx="3235039" cy="26531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66" y="2049365"/>
            <a:ext cx="1089181" cy="985409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6760948" y="5138086"/>
            <a:ext cx="1896915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Fit model that </a:t>
            </a:r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predicts same counts</a:t>
            </a:r>
            <a:endParaRPr lang="en-US" sz="18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6195" y="5132345"/>
            <a:ext cx="2131873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Broadcast </a:t>
            </a:r>
            <a:r>
              <a:rPr lang="en-US" sz="1800" i="1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n</a:t>
            </a:r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-gram counts </a:t>
            </a:r>
            <a:endParaRPr lang="en-US" sz="18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343535" y="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ML Estimation = Moment Matching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857" y="1726058"/>
            <a:ext cx="1738015" cy="2881232"/>
            <a:chOff x="2139857" y="1726058"/>
            <a:chExt cx="1738015" cy="2881232"/>
          </a:xfrm>
        </p:grpSpPr>
        <p:sp>
          <p:nvSpPr>
            <p:cNvPr id="44" name="TextBox 43"/>
            <p:cNvSpPr txBox="1"/>
            <p:nvPr/>
          </p:nvSpPr>
          <p:spPr>
            <a:xfrm rot="21139816">
              <a:off x="2218720" y="1821697"/>
              <a:ext cx="11008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fo</a:t>
              </a:r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 = 3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32529" y="3175118"/>
              <a:ext cx="13377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bar = 2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696683">
              <a:off x="2274734" y="4053292"/>
              <a:ext cx="11428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az</a:t>
              </a:r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 = 4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0952436">
              <a:off x="2572857" y="2546420"/>
              <a:ext cx="13050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foo = 1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139857" y="1726058"/>
              <a:ext cx="1035693" cy="308225"/>
            </a:xfrm>
            <a:custGeom>
              <a:avLst/>
              <a:gdLst>
                <a:gd name="connsiteX0" fmla="*/ 0 w 1035693"/>
                <a:gd name="connsiteY0" fmla="*/ 308225 h 308225"/>
                <a:gd name="connsiteX1" fmla="*/ 110967 w 1035693"/>
                <a:gd name="connsiteY1" fmla="*/ 271238 h 308225"/>
                <a:gd name="connsiteX2" fmla="*/ 258923 w 1035693"/>
                <a:gd name="connsiteY2" fmla="*/ 283567 h 308225"/>
                <a:gd name="connsiteX3" fmla="*/ 345231 w 1035693"/>
                <a:gd name="connsiteY3" fmla="*/ 271238 h 308225"/>
                <a:gd name="connsiteX4" fmla="*/ 382220 w 1035693"/>
                <a:gd name="connsiteY4" fmla="*/ 246580 h 308225"/>
                <a:gd name="connsiteX5" fmla="*/ 480857 w 1035693"/>
                <a:gd name="connsiteY5" fmla="*/ 209593 h 308225"/>
                <a:gd name="connsiteX6" fmla="*/ 579495 w 1035693"/>
                <a:gd name="connsiteY6" fmla="*/ 135619 h 308225"/>
                <a:gd name="connsiteX7" fmla="*/ 616484 w 1035693"/>
                <a:gd name="connsiteY7" fmla="*/ 110961 h 308225"/>
                <a:gd name="connsiteX8" fmla="*/ 887737 w 1035693"/>
                <a:gd name="connsiteY8" fmla="*/ 98632 h 308225"/>
                <a:gd name="connsiteX9" fmla="*/ 961715 w 1035693"/>
                <a:gd name="connsiteY9" fmla="*/ 73974 h 308225"/>
                <a:gd name="connsiteX10" fmla="*/ 1011034 w 1035693"/>
                <a:gd name="connsiteY10" fmla="*/ 12329 h 308225"/>
                <a:gd name="connsiteX11" fmla="*/ 1035693 w 1035693"/>
                <a:gd name="connsiteY11" fmla="*/ 0 h 30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5693" h="308225">
                  <a:moveTo>
                    <a:pt x="0" y="308225"/>
                  </a:moveTo>
                  <a:cubicBezTo>
                    <a:pt x="19596" y="300387"/>
                    <a:pt x="84420" y="271238"/>
                    <a:pt x="110967" y="271238"/>
                  </a:cubicBezTo>
                  <a:cubicBezTo>
                    <a:pt x="160457" y="271238"/>
                    <a:pt x="209604" y="279457"/>
                    <a:pt x="258923" y="283567"/>
                  </a:cubicBezTo>
                  <a:cubicBezTo>
                    <a:pt x="287692" y="279457"/>
                    <a:pt x="317395" y="279588"/>
                    <a:pt x="345231" y="271238"/>
                  </a:cubicBezTo>
                  <a:cubicBezTo>
                    <a:pt x="359424" y="266980"/>
                    <a:pt x="368966" y="253207"/>
                    <a:pt x="382220" y="246580"/>
                  </a:cubicBezTo>
                  <a:cubicBezTo>
                    <a:pt x="411707" y="231837"/>
                    <a:pt x="448843" y="220264"/>
                    <a:pt x="480857" y="209593"/>
                  </a:cubicBezTo>
                  <a:cubicBezTo>
                    <a:pt x="599816" y="90642"/>
                    <a:pt x="493417" y="178656"/>
                    <a:pt x="579495" y="135619"/>
                  </a:cubicBezTo>
                  <a:cubicBezTo>
                    <a:pt x="592749" y="128992"/>
                    <a:pt x="601771" y="112726"/>
                    <a:pt x="616484" y="110961"/>
                  </a:cubicBezTo>
                  <a:cubicBezTo>
                    <a:pt x="706350" y="100178"/>
                    <a:pt x="797319" y="102742"/>
                    <a:pt x="887737" y="98632"/>
                  </a:cubicBezTo>
                  <a:cubicBezTo>
                    <a:pt x="912396" y="90413"/>
                    <a:pt x="947296" y="95601"/>
                    <a:pt x="961715" y="73974"/>
                  </a:cubicBezTo>
                  <a:cubicBezTo>
                    <a:pt x="977894" y="49707"/>
                    <a:pt x="987607" y="29898"/>
                    <a:pt x="1011034" y="12329"/>
                  </a:cubicBezTo>
                  <a:cubicBezTo>
                    <a:pt x="1018386" y="6815"/>
                    <a:pt x="1027473" y="4110"/>
                    <a:pt x="1035693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213835" y="2514969"/>
              <a:ext cx="1011530" cy="234395"/>
            </a:xfrm>
            <a:custGeom>
              <a:avLst/>
              <a:gdLst>
                <a:gd name="connsiteX0" fmla="*/ 0 w 1011530"/>
                <a:gd name="connsiteY0" fmla="*/ 234395 h 234395"/>
                <a:gd name="connsiteX1" fmla="*/ 61648 w 1011530"/>
                <a:gd name="connsiteY1" fmla="*/ 197409 h 234395"/>
                <a:gd name="connsiteX2" fmla="*/ 98637 w 1011530"/>
                <a:gd name="connsiteY2" fmla="*/ 172751 h 234395"/>
                <a:gd name="connsiteX3" fmla="*/ 172615 w 1011530"/>
                <a:gd name="connsiteY3" fmla="*/ 148093 h 234395"/>
                <a:gd name="connsiteX4" fmla="*/ 271253 w 1011530"/>
                <a:gd name="connsiteY4" fmla="*/ 160422 h 234395"/>
                <a:gd name="connsiteX5" fmla="*/ 345231 w 1011530"/>
                <a:gd name="connsiteY5" fmla="*/ 185080 h 234395"/>
                <a:gd name="connsiteX6" fmla="*/ 443868 w 1011530"/>
                <a:gd name="connsiteY6" fmla="*/ 209738 h 234395"/>
                <a:gd name="connsiteX7" fmla="*/ 604154 w 1011530"/>
                <a:gd name="connsiteY7" fmla="*/ 185080 h 234395"/>
                <a:gd name="connsiteX8" fmla="*/ 628814 w 1011530"/>
                <a:gd name="connsiteY8" fmla="*/ 160422 h 234395"/>
                <a:gd name="connsiteX9" fmla="*/ 702792 w 1011530"/>
                <a:gd name="connsiteY9" fmla="*/ 61790 h 234395"/>
                <a:gd name="connsiteX10" fmla="*/ 739781 w 1011530"/>
                <a:gd name="connsiteY10" fmla="*/ 37132 h 234395"/>
                <a:gd name="connsiteX11" fmla="*/ 974045 w 1011530"/>
                <a:gd name="connsiteY11" fmla="*/ 24803 h 234395"/>
                <a:gd name="connsiteX12" fmla="*/ 986374 w 1011530"/>
                <a:gd name="connsiteY12" fmla="*/ 12474 h 23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530" h="234395">
                  <a:moveTo>
                    <a:pt x="0" y="234395"/>
                  </a:moveTo>
                  <a:cubicBezTo>
                    <a:pt x="20549" y="222066"/>
                    <a:pt x="41326" y="210109"/>
                    <a:pt x="61648" y="197409"/>
                  </a:cubicBezTo>
                  <a:cubicBezTo>
                    <a:pt x="74214" y="189556"/>
                    <a:pt x="85096" y="178769"/>
                    <a:pt x="98637" y="172751"/>
                  </a:cubicBezTo>
                  <a:cubicBezTo>
                    <a:pt x="122390" y="162195"/>
                    <a:pt x="172615" y="148093"/>
                    <a:pt x="172615" y="148093"/>
                  </a:cubicBezTo>
                  <a:cubicBezTo>
                    <a:pt x="205494" y="152203"/>
                    <a:pt x="238853" y="153480"/>
                    <a:pt x="271253" y="160422"/>
                  </a:cubicBezTo>
                  <a:cubicBezTo>
                    <a:pt x="296669" y="165868"/>
                    <a:pt x="319743" y="179983"/>
                    <a:pt x="345231" y="185080"/>
                  </a:cubicBezTo>
                  <a:cubicBezTo>
                    <a:pt x="419623" y="199958"/>
                    <a:pt x="386998" y="190782"/>
                    <a:pt x="443868" y="209738"/>
                  </a:cubicBezTo>
                  <a:cubicBezTo>
                    <a:pt x="450986" y="209026"/>
                    <a:pt x="568606" y="206408"/>
                    <a:pt x="604154" y="185080"/>
                  </a:cubicBezTo>
                  <a:cubicBezTo>
                    <a:pt x="614122" y="179100"/>
                    <a:pt x="621839" y="169721"/>
                    <a:pt x="628814" y="160422"/>
                  </a:cubicBezTo>
                  <a:cubicBezTo>
                    <a:pt x="658403" y="120973"/>
                    <a:pt x="667444" y="90067"/>
                    <a:pt x="702792" y="61790"/>
                  </a:cubicBezTo>
                  <a:cubicBezTo>
                    <a:pt x="714363" y="52534"/>
                    <a:pt x="725099" y="39134"/>
                    <a:pt x="739781" y="37132"/>
                  </a:cubicBezTo>
                  <a:cubicBezTo>
                    <a:pt x="817260" y="26567"/>
                    <a:pt x="895957" y="28913"/>
                    <a:pt x="974045" y="24803"/>
                  </a:cubicBezTo>
                  <a:cubicBezTo>
                    <a:pt x="1018681" y="-4953"/>
                    <a:pt x="1024288" y="-6481"/>
                    <a:pt x="986374" y="1247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rot="704806">
              <a:off x="2343572" y="2927438"/>
              <a:ext cx="1011530" cy="234395"/>
            </a:xfrm>
            <a:custGeom>
              <a:avLst/>
              <a:gdLst>
                <a:gd name="connsiteX0" fmla="*/ 0 w 1011530"/>
                <a:gd name="connsiteY0" fmla="*/ 234395 h 234395"/>
                <a:gd name="connsiteX1" fmla="*/ 61648 w 1011530"/>
                <a:gd name="connsiteY1" fmla="*/ 197409 h 234395"/>
                <a:gd name="connsiteX2" fmla="*/ 98637 w 1011530"/>
                <a:gd name="connsiteY2" fmla="*/ 172751 h 234395"/>
                <a:gd name="connsiteX3" fmla="*/ 172615 w 1011530"/>
                <a:gd name="connsiteY3" fmla="*/ 148093 h 234395"/>
                <a:gd name="connsiteX4" fmla="*/ 271253 w 1011530"/>
                <a:gd name="connsiteY4" fmla="*/ 160422 h 234395"/>
                <a:gd name="connsiteX5" fmla="*/ 345231 w 1011530"/>
                <a:gd name="connsiteY5" fmla="*/ 185080 h 234395"/>
                <a:gd name="connsiteX6" fmla="*/ 443868 w 1011530"/>
                <a:gd name="connsiteY6" fmla="*/ 209738 h 234395"/>
                <a:gd name="connsiteX7" fmla="*/ 604154 w 1011530"/>
                <a:gd name="connsiteY7" fmla="*/ 185080 h 234395"/>
                <a:gd name="connsiteX8" fmla="*/ 628814 w 1011530"/>
                <a:gd name="connsiteY8" fmla="*/ 160422 h 234395"/>
                <a:gd name="connsiteX9" fmla="*/ 702792 w 1011530"/>
                <a:gd name="connsiteY9" fmla="*/ 61790 h 234395"/>
                <a:gd name="connsiteX10" fmla="*/ 739781 w 1011530"/>
                <a:gd name="connsiteY10" fmla="*/ 37132 h 234395"/>
                <a:gd name="connsiteX11" fmla="*/ 974045 w 1011530"/>
                <a:gd name="connsiteY11" fmla="*/ 24803 h 234395"/>
                <a:gd name="connsiteX12" fmla="*/ 986374 w 1011530"/>
                <a:gd name="connsiteY12" fmla="*/ 12474 h 23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530" h="234395">
                  <a:moveTo>
                    <a:pt x="0" y="234395"/>
                  </a:moveTo>
                  <a:cubicBezTo>
                    <a:pt x="20549" y="222066"/>
                    <a:pt x="41326" y="210109"/>
                    <a:pt x="61648" y="197409"/>
                  </a:cubicBezTo>
                  <a:cubicBezTo>
                    <a:pt x="74214" y="189556"/>
                    <a:pt x="85096" y="178769"/>
                    <a:pt x="98637" y="172751"/>
                  </a:cubicBezTo>
                  <a:cubicBezTo>
                    <a:pt x="122390" y="162195"/>
                    <a:pt x="172615" y="148093"/>
                    <a:pt x="172615" y="148093"/>
                  </a:cubicBezTo>
                  <a:cubicBezTo>
                    <a:pt x="205494" y="152203"/>
                    <a:pt x="238853" y="153480"/>
                    <a:pt x="271253" y="160422"/>
                  </a:cubicBezTo>
                  <a:cubicBezTo>
                    <a:pt x="296669" y="165868"/>
                    <a:pt x="319743" y="179983"/>
                    <a:pt x="345231" y="185080"/>
                  </a:cubicBezTo>
                  <a:cubicBezTo>
                    <a:pt x="419623" y="199958"/>
                    <a:pt x="386998" y="190782"/>
                    <a:pt x="443868" y="209738"/>
                  </a:cubicBezTo>
                  <a:cubicBezTo>
                    <a:pt x="450986" y="209026"/>
                    <a:pt x="568606" y="206408"/>
                    <a:pt x="604154" y="185080"/>
                  </a:cubicBezTo>
                  <a:cubicBezTo>
                    <a:pt x="614122" y="179100"/>
                    <a:pt x="621839" y="169721"/>
                    <a:pt x="628814" y="160422"/>
                  </a:cubicBezTo>
                  <a:cubicBezTo>
                    <a:pt x="658403" y="120973"/>
                    <a:pt x="667444" y="90067"/>
                    <a:pt x="702792" y="61790"/>
                  </a:cubicBezTo>
                  <a:cubicBezTo>
                    <a:pt x="714363" y="52534"/>
                    <a:pt x="725099" y="39134"/>
                    <a:pt x="739781" y="37132"/>
                  </a:cubicBezTo>
                  <a:cubicBezTo>
                    <a:pt x="817260" y="26567"/>
                    <a:pt x="895957" y="28913"/>
                    <a:pt x="974045" y="24803"/>
                  </a:cubicBezTo>
                  <a:cubicBezTo>
                    <a:pt x="1018681" y="-4953"/>
                    <a:pt x="1024288" y="-6481"/>
                    <a:pt x="986374" y="1247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 rot="1693194">
              <a:off x="2344754" y="3516902"/>
              <a:ext cx="1011530" cy="234395"/>
            </a:xfrm>
            <a:custGeom>
              <a:avLst/>
              <a:gdLst>
                <a:gd name="connsiteX0" fmla="*/ 0 w 1011530"/>
                <a:gd name="connsiteY0" fmla="*/ 234395 h 234395"/>
                <a:gd name="connsiteX1" fmla="*/ 61648 w 1011530"/>
                <a:gd name="connsiteY1" fmla="*/ 197409 h 234395"/>
                <a:gd name="connsiteX2" fmla="*/ 98637 w 1011530"/>
                <a:gd name="connsiteY2" fmla="*/ 172751 h 234395"/>
                <a:gd name="connsiteX3" fmla="*/ 172615 w 1011530"/>
                <a:gd name="connsiteY3" fmla="*/ 148093 h 234395"/>
                <a:gd name="connsiteX4" fmla="*/ 271253 w 1011530"/>
                <a:gd name="connsiteY4" fmla="*/ 160422 h 234395"/>
                <a:gd name="connsiteX5" fmla="*/ 345231 w 1011530"/>
                <a:gd name="connsiteY5" fmla="*/ 185080 h 234395"/>
                <a:gd name="connsiteX6" fmla="*/ 443868 w 1011530"/>
                <a:gd name="connsiteY6" fmla="*/ 209738 h 234395"/>
                <a:gd name="connsiteX7" fmla="*/ 604154 w 1011530"/>
                <a:gd name="connsiteY7" fmla="*/ 185080 h 234395"/>
                <a:gd name="connsiteX8" fmla="*/ 628814 w 1011530"/>
                <a:gd name="connsiteY8" fmla="*/ 160422 h 234395"/>
                <a:gd name="connsiteX9" fmla="*/ 702792 w 1011530"/>
                <a:gd name="connsiteY9" fmla="*/ 61790 h 234395"/>
                <a:gd name="connsiteX10" fmla="*/ 739781 w 1011530"/>
                <a:gd name="connsiteY10" fmla="*/ 37132 h 234395"/>
                <a:gd name="connsiteX11" fmla="*/ 974045 w 1011530"/>
                <a:gd name="connsiteY11" fmla="*/ 24803 h 234395"/>
                <a:gd name="connsiteX12" fmla="*/ 986374 w 1011530"/>
                <a:gd name="connsiteY12" fmla="*/ 12474 h 23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530" h="234395">
                  <a:moveTo>
                    <a:pt x="0" y="234395"/>
                  </a:moveTo>
                  <a:cubicBezTo>
                    <a:pt x="20549" y="222066"/>
                    <a:pt x="41326" y="210109"/>
                    <a:pt x="61648" y="197409"/>
                  </a:cubicBezTo>
                  <a:cubicBezTo>
                    <a:pt x="74214" y="189556"/>
                    <a:pt x="85096" y="178769"/>
                    <a:pt x="98637" y="172751"/>
                  </a:cubicBezTo>
                  <a:cubicBezTo>
                    <a:pt x="122390" y="162195"/>
                    <a:pt x="172615" y="148093"/>
                    <a:pt x="172615" y="148093"/>
                  </a:cubicBezTo>
                  <a:cubicBezTo>
                    <a:pt x="205494" y="152203"/>
                    <a:pt x="238853" y="153480"/>
                    <a:pt x="271253" y="160422"/>
                  </a:cubicBezTo>
                  <a:cubicBezTo>
                    <a:pt x="296669" y="165868"/>
                    <a:pt x="319743" y="179983"/>
                    <a:pt x="345231" y="185080"/>
                  </a:cubicBezTo>
                  <a:cubicBezTo>
                    <a:pt x="419623" y="199958"/>
                    <a:pt x="386998" y="190782"/>
                    <a:pt x="443868" y="209738"/>
                  </a:cubicBezTo>
                  <a:cubicBezTo>
                    <a:pt x="450986" y="209026"/>
                    <a:pt x="568606" y="206408"/>
                    <a:pt x="604154" y="185080"/>
                  </a:cubicBezTo>
                  <a:cubicBezTo>
                    <a:pt x="614122" y="179100"/>
                    <a:pt x="621839" y="169721"/>
                    <a:pt x="628814" y="160422"/>
                  </a:cubicBezTo>
                  <a:cubicBezTo>
                    <a:pt x="658403" y="120973"/>
                    <a:pt x="667444" y="90067"/>
                    <a:pt x="702792" y="61790"/>
                  </a:cubicBezTo>
                  <a:cubicBezTo>
                    <a:pt x="714363" y="52534"/>
                    <a:pt x="725099" y="39134"/>
                    <a:pt x="739781" y="37132"/>
                  </a:cubicBezTo>
                  <a:cubicBezTo>
                    <a:pt x="817260" y="26567"/>
                    <a:pt x="895957" y="28913"/>
                    <a:pt x="974045" y="24803"/>
                  </a:cubicBezTo>
                  <a:cubicBezTo>
                    <a:pt x="1018681" y="-4953"/>
                    <a:pt x="1024288" y="-6481"/>
                    <a:pt x="986374" y="1247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 rot="1693194">
              <a:off x="2384323" y="3907514"/>
              <a:ext cx="1011530" cy="234395"/>
            </a:xfrm>
            <a:custGeom>
              <a:avLst/>
              <a:gdLst>
                <a:gd name="connsiteX0" fmla="*/ 0 w 1011530"/>
                <a:gd name="connsiteY0" fmla="*/ 234395 h 234395"/>
                <a:gd name="connsiteX1" fmla="*/ 61648 w 1011530"/>
                <a:gd name="connsiteY1" fmla="*/ 197409 h 234395"/>
                <a:gd name="connsiteX2" fmla="*/ 98637 w 1011530"/>
                <a:gd name="connsiteY2" fmla="*/ 172751 h 234395"/>
                <a:gd name="connsiteX3" fmla="*/ 172615 w 1011530"/>
                <a:gd name="connsiteY3" fmla="*/ 148093 h 234395"/>
                <a:gd name="connsiteX4" fmla="*/ 271253 w 1011530"/>
                <a:gd name="connsiteY4" fmla="*/ 160422 h 234395"/>
                <a:gd name="connsiteX5" fmla="*/ 345231 w 1011530"/>
                <a:gd name="connsiteY5" fmla="*/ 185080 h 234395"/>
                <a:gd name="connsiteX6" fmla="*/ 443868 w 1011530"/>
                <a:gd name="connsiteY6" fmla="*/ 209738 h 234395"/>
                <a:gd name="connsiteX7" fmla="*/ 604154 w 1011530"/>
                <a:gd name="connsiteY7" fmla="*/ 185080 h 234395"/>
                <a:gd name="connsiteX8" fmla="*/ 628814 w 1011530"/>
                <a:gd name="connsiteY8" fmla="*/ 160422 h 234395"/>
                <a:gd name="connsiteX9" fmla="*/ 702792 w 1011530"/>
                <a:gd name="connsiteY9" fmla="*/ 61790 h 234395"/>
                <a:gd name="connsiteX10" fmla="*/ 739781 w 1011530"/>
                <a:gd name="connsiteY10" fmla="*/ 37132 h 234395"/>
                <a:gd name="connsiteX11" fmla="*/ 974045 w 1011530"/>
                <a:gd name="connsiteY11" fmla="*/ 24803 h 234395"/>
                <a:gd name="connsiteX12" fmla="*/ 986374 w 1011530"/>
                <a:gd name="connsiteY12" fmla="*/ 12474 h 23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530" h="234395">
                  <a:moveTo>
                    <a:pt x="0" y="234395"/>
                  </a:moveTo>
                  <a:cubicBezTo>
                    <a:pt x="20549" y="222066"/>
                    <a:pt x="41326" y="210109"/>
                    <a:pt x="61648" y="197409"/>
                  </a:cubicBezTo>
                  <a:cubicBezTo>
                    <a:pt x="74214" y="189556"/>
                    <a:pt x="85096" y="178769"/>
                    <a:pt x="98637" y="172751"/>
                  </a:cubicBezTo>
                  <a:cubicBezTo>
                    <a:pt x="122390" y="162195"/>
                    <a:pt x="172615" y="148093"/>
                    <a:pt x="172615" y="148093"/>
                  </a:cubicBezTo>
                  <a:cubicBezTo>
                    <a:pt x="205494" y="152203"/>
                    <a:pt x="238853" y="153480"/>
                    <a:pt x="271253" y="160422"/>
                  </a:cubicBezTo>
                  <a:cubicBezTo>
                    <a:pt x="296669" y="165868"/>
                    <a:pt x="319743" y="179983"/>
                    <a:pt x="345231" y="185080"/>
                  </a:cubicBezTo>
                  <a:cubicBezTo>
                    <a:pt x="419623" y="199958"/>
                    <a:pt x="386998" y="190782"/>
                    <a:pt x="443868" y="209738"/>
                  </a:cubicBezTo>
                  <a:cubicBezTo>
                    <a:pt x="450986" y="209026"/>
                    <a:pt x="568606" y="206408"/>
                    <a:pt x="604154" y="185080"/>
                  </a:cubicBezTo>
                  <a:cubicBezTo>
                    <a:pt x="614122" y="179100"/>
                    <a:pt x="621839" y="169721"/>
                    <a:pt x="628814" y="160422"/>
                  </a:cubicBezTo>
                  <a:cubicBezTo>
                    <a:pt x="658403" y="120973"/>
                    <a:pt x="667444" y="90067"/>
                    <a:pt x="702792" y="61790"/>
                  </a:cubicBezTo>
                  <a:cubicBezTo>
                    <a:pt x="714363" y="52534"/>
                    <a:pt x="725099" y="39134"/>
                    <a:pt x="739781" y="37132"/>
                  </a:cubicBezTo>
                  <a:cubicBezTo>
                    <a:pt x="817260" y="26567"/>
                    <a:pt x="895957" y="28913"/>
                    <a:pt x="974045" y="24803"/>
                  </a:cubicBezTo>
                  <a:cubicBezTo>
                    <a:pt x="1018681" y="-4953"/>
                    <a:pt x="1024288" y="-6481"/>
                    <a:pt x="986374" y="1247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8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9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35" y="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FSA Approx. = Moment Matching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66" y="2049365"/>
            <a:ext cx="1089181" cy="985409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2567228" y="5319238"/>
            <a:ext cx="2131873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(can c</a:t>
            </a:r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ompute </a:t>
            </a:r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with </a:t>
            </a:r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forward-backward)</a:t>
            </a:r>
            <a:endParaRPr lang="en-US" sz="18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13867" y="1821697"/>
            <a:ext cx="1940823" cy="3360477"/>
            <a:chOff x="2213867" y="1821697"/>
            <a:chExt cx="1940823" cy="3360477"/>
          </a:xfrm>
        </p:grpSpPr>
        <p:sp>
          <p:nvSpPr>
            <p:cNvPr id="5" name="Rectangle 4"/>
            <p:cNvSpPr/>
            <p:nvPr/>
          </p:nvSpPr>
          <p:spPr>
            <a:xfrm rot="1087238">
              <a:off x="2421278" y="4812842"/>
              <a:ext cx="940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xx = 0.1</a:t>
              </a:r>
              <a:endParaRPr lang="en-US" sz="18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463803">
              <a:off x="2605371" y="3729116"/>
              <a:ext cx="876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zz</a:t>
              </a:r>
              <a:r>
                <a:rPr lang="en-US" sz="18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= 0.1</a:t>
              </a:r>
              <a:endParaRPr lang="en-US" sz="18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21139816">
              <a:off x="2213867" y="1821697"/>
              <a:ext cx="1096903" cy="55399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3000" dirty="0" err="1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fo</a:t>
              </a:r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 = 3.1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25718" y="3175118"/>
              <a:ext cx="16289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bar = 2.2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rot="696683">
              <a:off x="2267741" y="4053292"/>
              <a:ext cx="1143262" cy="55399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3000" dirty="0" err="1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az</a:t>
              </a:r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 = 4.1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rot="20952436">
              <a:off x="2566046" y="2546420"/>
              <a:ext cx="1305015" cy="55399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3000" dirty="0" smtClean="0">
                  <a:solidFill>
                    <a:prstClr val="black"/>
                  </a:solidFill>
                  <a:latin typeface="Cambria"/>
                  <a:ea typeface="ＭＳ Ｐゴシック" charset="0"/>
                  <a:cs typeface="Cambria"/>
                </a:rPr>
                <a:t>foo = 0.9</a:t>
              </a:r>
              <a:endParaRPr lang="en-US" sz="3000" dirty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2133046" y="1726058"/>
            <a:ext cx="1035693" cy="308225"/>
          </a:xfrm>
          <a:custGeom>
            <a:avLst/>
            <a:gdLst>
              <a:gd name="connsiteX0" fmla="*/ 0 w 1035693"/>
              <a:gd name="connsiteY0" fmla="*/ 308225 h 308225"/>
              <a:gd name="connsiteX1" fmla="*/ 110967 w 1035693"/>
              <a:gd name="connsiteY1" fmla="*/ 271238 h 308225"/>
              <a:gd name="connsiteX2" fmla="*/ 258923 w 1035693"/>
              <a:gd name="connsiteY2" fmla="*/ 283567 h 308225"/>
              <a:gd name="connsiteX3" fmla="*/ 345231 w 1035693"/>
              <a:gd name="connsiteY3" fmla="*/ 271238 h 308225"/>
              <a:gd name="connsiteX4" fmla="*/ 382220 w 1035693"/>
              <a:gd name="connsiteY4" fmla="*/ 246580 h 308225"/>
              <a:gd name="connsiteX5" fmla="*/ 480857 w 1035693"/>
              <a:gd name="connsiteY5" fmla="*/ 209593 h 308225"/>
              <a:gd name="connsiteX6" fmla="*/ 579495 w 1035693"/>
              <a:gd name="connsiteY6" fmla="*/ 135619 h 308225"/>
              <a:gd name="connsiteX7" fmla="*/ 616484 w 1035693"/>
              <a:gd name="connsiteY7" fmla="*/ 110961 h 308225"/>
              <a:gd name="connsiteX8" fmla="*/ 887737 w 1035693"/>
              <a:gd name="connsiteY8" fmla="*/ 98632 h 308225"/>
              <a:gd name="connsiteX9" fmla="*/ 961715 w 1035693"/>
              <a:gd name="connsiteY9" fmla="*/ 73974 h 308225"/>
              <a:gd name="connsiteX10" fmla="*/ 1011034 w 1035693"/>
              <a:gd name="connsiteY10" fmla="*/ 12329 h 308225"/>
              <a:gd name="connsiteX11" fmla="*/ 1035693 w 1035693"/>
              <a:gd name="connsiteY11" fmla="*/ 0 h 3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693" h="308225">
                <a:moveTo>
                  <a:pt x="0" y="308225"/>
                </a:moveTo>
                <a:cubicBezTo>
                  <a:pt x="19596" y="300387"/>
                  <a:pt x="84420" y="271238"/>
                  <a:pt x="110967" y="271238"/>
                </a:cubicBezTo>
                <a:cubicBezTo>
                  <a:pt x="160457" y="271238"/>
                  <a:pt x="209604" y="279457"/>
                  <a:pt x="258923" y="283567"/>
                </a:cubicBezTo>
                <a:cubicBezTo>
                  <a:pt x="287692" y="279457"/>
                  <a:pt x="317395" y="279588"/>
                  <a:pt x="345231" y="271238"/>
                </a:cubicBezTo>
                <a:cubicBezTo>
                  <a:pt x="359424" y="266980"/>
                  <a:pt x="368966" y="253207"/>
                  <a:pt x="382220" y="246580"/>
                </a:cubicBezTo>
                <a:cubicBezTo>
                  <a:pt x="411707" y="231837"/>
                  <a:pt x="448843" y="220264"/>
                  <a:pt x="480857" y="209593"/>
                </a:cubicBezTo>
                <a:cubicBezTo>
                  <a:pt x="599816" y="90642"/>
                  <a:pt x="493417" y="178656"/>
                  <a:pt x="579495" y="135619"/>
                </a:cubicBezTo>
                <a:cubicBezTo>
                  <a:pt x="592749" y="128992"/>
                  <a:pt x="601771" y="112726"/>
                  <a:pt x="616484" y="110961"/>
                </a:cubicBezTo>
                <a:cubicBezTo>
                  <a:pt x="706350" y="100178"/>
                  <a:pt x="797319" y="102742"/>
                  <a:pt x="887737" y="98632"/>
                </a:cubicBezTo>
                <a:cubicBezTo>
                  <a:pt x="912396" y="90413"/>
                  <a:pt x="947296" y="95601"/>
                  <a:pt x="961715" y="73974"/>
                </a:cubicBezTo>
                <a:cubicBezTo>
                  <a:pt x="977894" y="49707"/>
                  <a:pt x="987607" y="29898"/>
                  <a:pt x="1011034" y="12329"/>
                </a:cubicBezTo>
                <a:cubicBezTo>
                  <a:pt x="1018386" y="6815"/>
                  <a:pt x="1027473" y="4110"/>
                  <a:pt x="103569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2207024" y="2514969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 rot="704806">
            <a:off x="2336761" y="2927438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 rot="1693194">
            <a:off x="2337943" y="3516902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6" name="Freeform 125"/>
          <p:cNvSpPr/>
          <p:nvPr/>
        </p:nvSpPr>
        <p:spPr>
          <a:xfrm rot="1693194">
            <a:off x="2377512" y="3907514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7" name="Freeform 126"/>
          <p:cNvSpPr/>
          <p:nvPr/>
        </p:nvSpPr>
        <p:spPr>
          <a:xfrm rot="1693194">
            <a:off x="2474687" y="4554424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736" y="1260987"/>
            <a:ext cx="1092036" cy="156593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93341">
            <a:off x="6094304" y="4496231"/>
            <a:ext cx="3235039" cy="2653197"/>
          </a:xfrm>
          <a:prstGeom prst="rect">
            <a:avLst/>
          </a:prstGeom>
        </p:spPr>
      </p:pic>
      <p:sp>
        <p:nvSpPr>
          <p:cNvPr id="96" name="Rounded Rectangle 95"/>
          <p:cNvSpPr/>
          <p:nvPr/>
        </p:nvSpPr>
        <p:spPr>
          <a:xfrm>
            <a:off x="6984365" y="2644091"/>
            <a:ext cx="1588770" cy="177721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65567"/>
              </p:ext>
            </p:extLst>
          </p:nvPr>
        </p:nvGraphicFramePr>
        <p:xfrm>
          <a:off x="7048950" y="2733364"/>
          <a:ext cx="1430032" cy="163377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874049"/>
                <a:gridCol w="555983"/>
              </a:tblGrid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267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xy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-6.0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3563" y="3153401"/>
            <a:ext cx="2132920" cy="2493222"/>
            <a:chOff x="23563" y="3153401"/>
            <a:chExt cx="2132920" cy="2493222"/>
          </a:xfrm>
        </p:grpSpPr>
        <p:grpSp>
          <p:nvGrpSpPr>
            <p:cNvPr id="3" name="Group 2"/>
            <p:cNvGrpSpPr/>
            <p:nvPr/>
          </p:nvGrpSpPr>
          <p:grpSpPr>
            <a:xfrm>
              <a:off x="148959" y="3153401"/>
              <a:ext cx="2007524" cy="1470832"/>
              <a:chOff x="4740337" y="2148814"/>
              <a:chExt cx="1327554" cy="94965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4740337" y="2330260"/>
                <a:ext cx="1185825" cy="768204"/>
                <a:chOff x="6977611" y="4298857"/>
                <a:chExt cx="1816644" cy="1219047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6977611" y="4777724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Arrow Connector 102"/>
                <p:cNvCxnSpPr>
                  <a:endCxn id="104" idx="2"/>
                </p:cNvCxnSpPr>
                <p:nvPr/>
              </p:nvCxnSpPr>
              <p:spPr>
                <a:xfrm>
                  <a:off x="7140664" y="4859068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/>
                <p:cNvSpPr/>
                <p:nvPr/>
              </p:nvSpPr>
              <p:spPr>
                <a:xfrm>
                  <a:off x="7390170" y="4779399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Straight Arrow Connector 104"/>
                <p:cNvCxnSpPr>
                  <a:endCxn id="106" idx="2"/>
                </p:cNvCxnSpPr>
                <p:nvPr/>
              </p:nvCxnSpPr>
              <p:spPr>
                <a:xfrm>
                  <a:off x="7536852" y="4856528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105"/>
                <p:cNvSpPr/>
                <p:nvPr/>
              </p:nvSpPr>
              <p:spPr>
                <a:xfrm>
                  <a:off x="7786357" y="4776859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Arrow Connector 106"/>
                <p:cNvCxnSpPr>
                  <a:endCxn id="108" idx="2"/>
                </p:cNvCxnSpPr>
                <p:nvPr/>
              </p:nvCxnSpPr>
              <p:spPr>
                <a:xfrm>
                  <a:off x="7959274" y="4856528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8208779" y="4776859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" name="Straight Arrow Connector 108"/>
                <p:cNvCxnSpPr>
                  <a:endCxn id="110" idx="2"/>
                </p:cNvCxnSpPr>
                <p:nvPr/>
              </p:nvCxnSpPr>
              <p:spPr>
                <a:xfrm>
                  <a:off x="8381696" y="4855566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Oval 109"/>
                <p:cNvSpPr/>
                <p:nvPr/>
              </p:nvSpPr>
              <p:spPr>
                <a:xfrm>
                  <a:off x="8631201" y="4775896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Arrow Connector 44"/>
                <p:cNvCxnSpPr>
                  <a:stCxn id="104" idx="5"/>
                  <a:endCxn id="106" idx="4"/>
                </p:cNvCxnSpPr>
                <p:nvPr/>
              </p:nvCxnSpPr>
              <p:spPr>
                <a:xfrm rot="16200000" flipH="1">
                  <a:off x="7688218" y="4756531"/>
                  <a:ext cx="20795" cy="338538"/>
                </a:xfrm>
                <a:prstGeom prst="curvedConnector3">
                  <a:avLst>
                    <a:gd name="adj1" fmla="val 1398740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111"/>
                <p:cNvSpPr/>
                <p:nvPr/>
              </p:nvSpPr>
              <p:spPr>
                <a:xfrm>
                  <a:off x="7612418" y="5358564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3" name="Straight Arrow Connector 44"/>
                <p:cNvCxnSpPr>
                  <a:stCxn id="104" idx="3"/>
                  <a:endCxn id="112" idx="2"/>
                </p:cNvCxnSpPr>
                <p:nvPr/>
              </p:nvCxnSpPr>
              <p:spPr>
                <a:xfrm rot="16200000" flipH="1">
                  <a:off x="7251819" y="5077633"/>
                  <a:ext cx="522830" cy="198368"/>
                </a:xfrm>
                <a:prstGeom prst="curvedConnector2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44"/>
                <p:cNvCxnSpPr>
                  <a:stCxn id="112" idx="6"/>
                  <a:endCxn id="108" idx="4"/>
                </p:cNvCxnSpPr>
                <p:nvPr/>
              </p:nvCxnSpPr>
              <p:spPr>
                <a:xfrm flipV="1">
                  <a:off x="7775472" y="4936199"/>
                  <a:ext cx="514834" cy="502035"/>
                </a:xfrm>
                <a:prstGeom prst="curvedConnector2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44"/>
                <p:cNvCxnSpPr>
                  <a:stCxn id="102" idx="0"/>
                  <a:endCxn id="104" idx="1"/>
                </p:cNvCxnSpPr>
                <p:nvPr/>
              </p:nvCxnSpPr>
              <p:spPr>
                <a:xfrm rot="16200000" flipH="1">
                  <a:off x="7224088" y="4612773"/>
                  <a:ext cx="25010" cy="354912"/>
                </a:xfrm>
                <a:prstGeom prst="curvedConnector3">
                  <a:avLst>
                    <a:gd name="adj1" fmla="val -832090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44"/>
                <p:cNvCxnSpPr>
                  <a:stCxn id="104" idx="0"/>
                  <a:endCxn id="108" idx="1"/>
                </p:cNvCxnSpPr>
                <p:nvPr/>
              </p:nvCxnSpPr>
              <p:spPr>
                <a:xfrm rot="16200000" flipH="1">
                  <a:off x="7841780" y="4409316"/>
                  <a:ext cx="20795" cy="760961"/>
                </a:xfrm>
                <a:prstGeom prst="curvedConnector3">
                  <a:avLst>
                    <a:gd name="adj1" fmla="val -810370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44"/>
                <p:cNvCxnSpPr>
                  <a:stCxn id="108" idx="0"/>
                  <a:endCxn id="110" idx="0"/>
                </p:cNvCxnSpPr>
                <p:nvPr/>
              </p:nvCxnSpPr>
              <p:spPr>
                <a:xfrm rot="5400000" flipH="1" flipV="1">
                  <a:off x="8501035" y="4565167"/>
                  <a:ext cx="963" cy="422422"/>
                </a:xfrm>
                <a:prstGeom prst="curvedConnector3">
                  <a:avLst>
                    <a:gd name="adj1" fmla="val 21706805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129"/>
                <p:cNvSpPr/>
                <p:nvPr/>
              </p:nvSpPr>
              <p:spPr>
                <a:xfrm>
                  <a:off x="8679532" y="4817646"/>
                  <a:ext cx="66392" cy="66392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2" name="Straight Arrow Connector 44"/>
                <p:cNvCxnSpPr>
                  <a:stCxn id="104" idx="7"/>
                  <a:endCxn id="106" idx="0"/>
                </p:cNvCxnSpPr>
                <p:nvPr/>
              </p:nvCxnSpPr>
              <p:spPr>
                <a:xfrm rot="5400000" flipH="1" flipV="1">
                  <a:off x="7685678" y="4620528"/>
                  <a:ext cx="25874" cy="338539"/>
                </a:xfrm>
                <a:prstGeom prst="curvedConnector3">
                  <a:avLst>
                    <a:gd name="adj1" fmla="val 1152517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3" name="Group 132"/>
                <p:cNvGrpSpPr/>
                <p:nvPr/>
              </p:nvGrpSpPr>
              <p:grpSpPr>
                <a:xfrm>
                  <a:off x="7091131" y="4298857"/>
                  <a:ext cx="1531869" cy="1066556"/>
                  <a:chOff x="2954628" y="1188732"/>
                  <a:chExt cx="1682752" cy="1171608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2954628" y="1252724"/>
                    <a:ext cx="1682752" cy="1107616"/>
                    <a:chOff x="3029436" y="2887849"/>
                    <a:chExt cx="2109824" cy="1388726"/>
                  </a:xfrm>
                </p:grpSpPr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3084075" y="3301126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r</a:t>
                      </a:r>
                    </a:p>
                  </p:txBody>
                </p:sp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3629738" y="3297628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i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4211535" y="3297628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n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4793332" y="3296302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g</a:t>
                      </a:r>
                    </a:p>
                  </p:txBody>
                </p: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3637149" y="3777646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u</a:t>
                      </a:r>
                    </a:p>
                  </p:txBody>
                </p:sp>
                <p:sp>
                  <p:nvSpPr>
                    <p:cNvPr id="141" name="TextBox 140"/>
                    <p:cNvSpPr txBox="1"/>
                    <p:nvPr/>
                  </p:nvSpPr>
                  <p:spPr>
                    <a:xfrm>
                      <a:off x="3257039" y="3952056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e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42" name="TextBox 141"/>
                    <p:cNvSpPr txBox="1"/>
                    <p:nvPr/>
                  </p:nvSpPr>
                  <p:spPr>
                    <a:xfrm>
                      <a:off x="4409234" y="4060229"/>
                      <a:ext cx="345928" cy="2163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l-GR" sz="2200" dirty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ε</a:t>
                      </a:r>
                      <a:endParaRPr lang="en-US" sz="2200" dirty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43" name="TextBox 142"/>
                    <p:cNvSpPr txBox="1"/>
                    <p:nvPr/>
                  </p:nvSpPr>
                  <p:spPr>
                    <a:xfrm>
                      <a:off x="3029436" y="2887849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s</a:t>
                      </a:r>
                    </a:p>
                  </p:txBody>
                </p:sp>
                <p:sp>
                  <p:nvSpPr>
                    <p:cNvPr id="144" name="TextBox 143"/>
                    <p:cNvSpPr txBox="1"/>
                    <p:nvPr/>
                  </p:nvSpPr>
                  <p:spPr>
                    <a:xfrm>
                      <a:off x="3971970" y="2975750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e</a:t>
                      </a:r>
                    </a:p>
                  </p:txBody>
                </p:sp>
                <p:sp>
                  <p:nvSpPr>
                    <p:cNvPr id="145" name="TextBox 144"/>
                    <p:cNvSpPr txBox="1"/>
                    <p:nvPr/>
                  </p:nvSpPr>
                  <p:spPr>
                    <a:xfrm>
                      <a:off x="4788295" y="2896084"/>
                      <a:ext cx="345928" cy="2163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h</a:t>
                      </a:r>
                    </a:p>
                  </p:txBody>
                </p:sp>
              </p:grp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3449633" y="1188732"/>
                    <a:ext cx="275905" cy="172553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146" name="Group 145"/>
              <p:cNvGrpSpPr/>
              <p:nvPr/>
            </p:nvGrpSpPr>
            <p:grpSpPr>
              <a:xfrm>
                <a:off x="4882066" y="2148814"/>
                <a:ext cx="1185825" cy="768204"/>
                <a:chOff x="6977611" y="4298857"/>
                <a:chExt cx="1816644" cy="1219047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6977611" y="4777724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8" name="Straight Arrow Connector 147"/>
                <p:cNvCxnSpPr>
                  <a:endCxn id="149" idx="2"/>
                </p:cNvCxnSpPr>
                <p:nvPr/>
              </p:nvCxnSpPr>
              <p:spPr>
                <a:xfrm>
                  <a:off x="7140664" y="4859068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/>
                <p:cNvSpPr/>
                <p:nvPr/>
              </p:nvSpPr>
              <p:spPr>
                <a:xfrm>
                  <a:off x="7390170" y="4779399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0" name="Straight Arrow Connector 149"/>
                <p:cNvCxnSpPr>
                  <a:endCxn id="151" idx="2"/>
                </p:cNvCxnSpPr>
                <p:nvPr/>
              </p:nvCxnSpPr>
              <p:spPr>
                <a:xfrm>
                  <a:off x="7536852" y="4856528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/>
                <p:cNvSpPr/>
                <p:nvPr/>
              </p:nvSpPr>
              <p:spPr>
                <a:xfrm>
                  <a:off x="7786357" y="4776859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2" name="Straight Arrow Connector 151"/>
                <p:cNvCxnSpPr>
                  <a:endCxn id="153" idx="2"/>
                </p:cNvCxnSpPr>
                <p:nvPr/>
              </p:nvCxnSpPr>
              <p:spPr>
                <a:xfrm>
                  <a:off x="7959274" y="4856528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152"/>
                <p:cNvSpPr/>
                <p:nvPr/>
              </p:nvSpPr>
              <p:spPr>
                <a:xfrm>
                  <a:off x="8208779" y="4776859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Arrow Connector 153"/>
                <p:cNvCxnSpPr>
                  <a:endCxn id="155" idx="2"/>
                </p:cNvCxnSpPr>
                <p:nvPr/>
              </p:nvCxnSpPr>
              <p:spPr>
                <a:xfrm>
                  <a:off x="8381696" y="4855566"/>
                  <a:ext cx="249506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Oval 154"/>
                <p:cNvSpPr/>
                <p:nvPr/>
              </p:nvSpPr>
              <p:spPr>
                <a:xfrm>
                  <a:off x="8631201" y="4775896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Arrow Connector 44"/>
                <p:cNvCxnSpPr>
                  <a:stCxn id="149" idx="5"/>
                  <a:endCxn id="151" idx="4"/>
                </p:cNvCxnSpPr>
                <p:nvPr/>
              </p:nvCxnSpPr>
              <p:spPr>
                <a:xfrm rot="16200000" flipH="1">
                  <a:off x="7688218" y="4756531"/>
                  <a:ext cx="20795" cy="338538"/>
                </a:xfrm>
                <a:prstGeom prst="curvedConnector3">
                  <a:avLst>
                    <a:gd name="adj1" fmla="val 1398740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Oval 156"/>
                <p:cNvSpPr/>
                <p:nvPr/>
              </p:nvSpPr>
              <p:spPr>
                <a:xfrm>
                  <a:off x="7612418" y="5358564"/>
                  <a:ext cx="163054" cy="15934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8" name="Straight Arrow Connector 44"/>
                <p:cNvCxnSpPr>
                  <a:stCxn id="149" idx="3"/>
                  <a:endCxn id="157" idx="2"/>
                </p:cNvCxnSpPr>
                <p:nvPr/>
              </p:nvCxnSpPr>
              <p:spPr>
                <a:xfrm rot="16200000" flipH="1">
                  <a:off x="7251819" y="5077633"/>
                  <a:ext cx="522830" cy="198368"/>
                </a:xfrm>
                <a:prstGeom prst="curvedConnector2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44"/>
                <p:cNvCxnSpPr>
                  <a:stCxn id="157" idx="6"/>
                  <a:endCxn id="153" idx="4"/>
                </p:cNvCxnSpPr>
                <p:nvPr/>
              </p:nvCxnSpPr>
              <p:spPr>
                <a:xfrm flipV="1">
                  <a:off x="7775472" y="4936199"/>
                  <a:ext cx="514834" cy="502035"/>
                </a:xfrm>
                <a:prstGeom prst="curvedConnector2">
                  <a:avLst/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44"/>
                <p:cNvCxnSpPr>
                  <a:stCxn id="147" idx="0"/>
                  <a:endCxn id="149" idx="1"/>
                </p:cNvCxnSpPr>
                <p:nvPr/>
              </p:nvCxnSpPr>
              <p:spPr>
                <a:xfrm rot="16200000" flipH="1">
                  <a:off x="7224088" y="4612773"/>
                  <a:ext cx="25010" cy="354912"/>
                </a:xfrm>
                <a:prstGeom prst="curvedConnector3">
                  <a:avLst>
                    <a:gd name="adj1" fmla="val -832090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44"/>
                <p:cNvCxnSpPr>
                  <a:stCxn id="149" idx="0"/>
                  <a:endCxn id="153" idx="1"/>
                </p:cNvCxnSpPr>
                <p:nvPr/>
              </p:nvCxnSpPr>
              <p:spPr>
                <a:xfrm rot="16200000" flipH="1">
                  <a:off x="7841780" y="4409316"/>
                  <a:ext cx="20795" cy="760961"/>
                </a:xfrm>
                <a:prstGeom prst="curvedConnector3">
                  <a:avLst>
                    <a:gd name="adj1" fmla="val -810370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44"/>
                <p:cNvCxnSpPr>
                  <a:stCxn id="153" idx="0"/>
                  <a:endCxn id="155" idx="0"/>
                </p:cNvCxnSpPr>
                <p:nvPr/>
              </p:nvCxnSpPr>
              <p:spPr>
                <a:xfrm rot="5400000" flipH="1" flipV="1">
                  <a:off x="8501035" y="4565167"/>
                  <a:ext cx="963" cy="422422"/>
                </a:xfrm>
                <a:prstGeom prst="curvedConnector3">
                  <a:avLst>
                    <a:gd name="adj1" fmla="val 21706805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Oval 162"/>
                <p:cNvSpPr/>
                <p:nvPr/>
              </p:nvSpPr>
              <p:spPr>
                <a:xfrm>
                  <a:off x="8679532" y="4817646"/>
                  <a:ext cx="66392" cy="66392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4" name="Straight Arrow Connector 44"/>
                <p:cNvCxnSpPr>
                  <a:stCxn id="149" idx="7"/>
                  <a:endCxn id="151" idx="0"/>
                </p:cNvCxnSpPr>
                <p:nvPr/>
              </p:nvCxnSpPr>
              <p:spPr>
                <a:xfrm rot="5400000" flipH="1" flipV="1">
                  <a:off x="7685678" y="4620528"/>
                  <a:ext cx="25874" cy="338539"/>
                </a:xfrm>
                <a:prstGeom prst="curvedConnector3">
                  <a:avLst>
                    <a:gd name="adj1" fmla="val 1152517"/>
                  </a:avLst>
                </a:prstGeom>
                <a:ln w="38100" cmpd="sng">
                  <a:solidFill>
                    <a:schemeClr val="accent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5" name="Group 164"/>
                <p:cNvGrpSpPr/>
                <p:nvPr/>
              </p:nvGrpSpPr>
              <p:grpSpPr>
                <a:xfrm>
                  <a:off x="7091131" y="4298857"/>
                  <a:ext cx="1531869" cy="1066556"/>
                  <a:chOff x="2954628" y="1188732"/>
                  <a:chExt cx="1682752" cy="1171608"/>
                </a:xfrm>
              </p:grpSpPr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2954628" y="1252724"/>
                    <a:ext cx="1682752" cy="1107616"/>
                    <a:chOff x="3029436" y="2887849"/>
                    <a:chExt cx="2109824" cy="1388726"/>
                  </a:xfrm>
                </p:grpSpPr>
                <p:sp>
                  <p:nvSpPr>
                    <p:cNvPr id="168" name="TextBox 167"/>
                    <p:cNvSpPr txBox="1"/>
                    <p:nvPr/>
                  </p:nvSpPr>
                  <p:spPr>
                    <a:xfrm>
                      <a:off x="3084075" y="3301126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r</a:t>
                      </a:r>
                    </a:p>
                  </p:txBody>
                </p:sp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3629738" y="3297628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i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70" name="TextBox 169"/>
                    <p:cNvSpPr txBox="1"/>
                    <p:nvPr/>
                  </p:nvSpPr>
                  <p:spPr>
                    <a:xfrm>
                      <a:off x="4211535" y="3297628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n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4793332" y="3296302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g</a:t>
                      </a:r>
                    </a:p>
                  </p:txBody>
                </p:sp>
                <p:sp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3637149" y="3777646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u</a:t>
                      </a:r>
                    </a:p>
                  </p:txBody>
                </p:sp>
                <p:sp>
                  <p:nvSpPr>
                    <p:cNvPr id="173" name="TextBox 172"/>
                    <p:cNvSpPr txBox="1"/>
                    <p:nvPr/>
                  </p:nvSpPr>
                  <p:spPr>
                    <a:xfrm>
                      <a:off x="3257039" y="3952056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e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4409234" y="4060229"/>
                      <a:ext cx="345928" cy="2163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l-GR" sz="2200" dirty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ε</a:t>
                      </a:r>
                      <a:endParaRPr lang="en-US" sz="2200" dirty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endParaRPr>
                    </a:p>
                  </p:txBody>
                </p:sp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3029436" y="2887849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s</a:t>
                      </a:r>
                    </a:p>
                  </p:txBody>
                </p:sp>
                <p:sp>
                  <p:nvSpPr>
                    <p:cNvPr id="176" name="TextBox 175"/>
                    <p:cNvSpPr txBox="1"/>
                    <p:nvPr/>
                  </p:nvSpPr>
                  <p:spPr>
                    <a:xfrm>
                      <a:off x="3971970" y="2975750"/>
                      <a:ext cx="345928" cy="2163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e</a:t>
                      </a:r>
                    </a:p>
                  </p:txBody>
                </p:sp>
                <p:sp>
                  <p:nvSpPr>
                    <p:cNvPr id="177" name="TextBox 176"/>
                    <p:cNvSpPr txBox="1"/>
                    <p:nvPr/>
                  </p:nvSpPr>
                  <p:spPr>
                    <a:xfrm>
                      <a:off x="4788295" y="2896084"/>
                      <a:ext cx="345928" cy="2163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Handwriting - Dakota"/>
                          <a:cs typeface="Handwriting - Dakota"/>
                        </a:rPr>
                        <a:t>h</a:t>
                      </a:r>
                    </a:p>
                  </p:txBody>
                </p:sp>
              </p:grp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3449633" y="1188732"/>
                    <a:ext cx="275905" cy="172553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a</a:t>
                    </a:r>
                  </a:p>
                </p:txBody>
              </p:sp>
            </p:grpSp>
          </p:grpSp>
        </p:grpSp>
        <p:sp>
          <p:nvSpPr>
            <p:cNvPr id="87" name="TextBox 86"/>
            <p:cNvSpPr txBox="1"/>
            <p:nvPr/>
          </p:nvSpPr>
          <p:spPr>
            <a:xfrm>
              <a:off x="23563" y="5000292"/>
              <a:ext cx="2131873" cy="646331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A distribution over strings</a:t>
              </a:r>
              <a:endParaRPr lang="en-US" sz="1800" dirty="0">
                <a:solidFill>
                  <a:schemeClr val="accent1">
                    <a:lumMod val="75000"/>
                  </a:schemeClr>
                </a:solidFill>
                <a:latin typeface="Cambria"/>
                <a:ea typeface="ＭＳ Ｐゴシック" charset="0"/>
                <a:cs typeface="Cambria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760948" y="5138086"/>
            <a:ext cx="1896915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Fit model that </a:t>
            </a:r>
            <a:r>
              <a:rPr lang="en-US" sz="1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predicts same fractional counts</a:t>
            </a:r>
            <a:endParaRPr lang="en-US" sz="18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796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6252574" y="2694601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8" name="Tab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57401"/>
              </p:ext>
            </p:extLst>
          </p:nvPr>
        </p:nvGraphicFramePr>
        <p:xfrm>
          <a:off x="6362937" y="2736620"/>
          <a:ext cx="757532" cy="785662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29749"/>
                <a:gridCol w="327783"/>
              </a:tblGrid>
              <a:tr h="2979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200207"/>
            <a:ext cx="885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KL</a:t>
            </a:r>
            <a:r>
              <a:rPr lang="en-US" sz="120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(       </a:t>
            </a:r>
            <a:r>
              <a:rPr lang="en-US" sz="120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||       </a:t>
            </a:r>
            <a:r>
              <a:rPr lang="en-US" sz="120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)</a:t>
            </a:r>
            <a:endParaRPr lang="en-US" sz="120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65532" y="2780904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47879" y="5524826"/>
            <a:ext cx="4125409" cy="830997"/>
          </a:xfrm>
          <a:prstGeom prst="rect">
            <a:avLst/>
          </a:prstGeom>
          <a:solidFill>
            <a:schemeClr val="bg1"/>
          </a:solidFill>
          <a:ln w="635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Finds 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parameters 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θ that minimize KL “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error” in belief</a:t>
            </a:r>
            <a:endParaRPr lang="en-US" sz="2400" b="1" dirty="0">
              <a:solidFill>
                <a:srgbClr val="008000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796892" y="2775456"/>
            <a:ext cx="1185825" cy="768204"/>
            <a:chOff x="6977611" y="4298857"/>
            <a:chExt cx="1816644" cy="1219047"/>
          </a:xfrm>
        </p:grpSpPr>
        <p:sp>
          <p:nvSpPr>
            <p:cNvPr id="125" name="Oval 12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6" name="Straight Arrow Connector 125"/>
            <p:cNvCxnSpPr>
              <a:endCxn id="12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8" name="Straight Arrow Connector 127"/>
            <p:cNvCxnSpPr>
              <a:endCxn id="12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0" name="Straight Arrow Connector 129"/>
            <p:cNvCxnSpPr>
              <a:endCxn id="13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Arrow Connector 131"/>
            <p:cNvCxnSpPr>
              <a:endCxn id="13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4" name="Straight Arrow Connector 44"/>
            <p:cNvCxnSpPr>
              <a:stCxn id="127" idx="5"/>
              <a:endCxn id="12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6" name="Straight Arrow Connector 44"/>
            <p:cNvCxnSpPr>
              <a:stCxn id="127" idx="3"/>
              <a:endCxn id="13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44"/>
            <p:cNvCxnSpPr>
              <a:stCxn id="135" idx="6"/>
              <a:endCxn id="13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44"/>
            <p:cNvCxnSpPr>
              <a:stCxn id="125" idx="0"/>
              <a:endCxn id="12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44"/>
            <p:cNvCxnSpPr>
              <a:stCxn id="127" idx="0"/>
              <a:endCxn id="13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44"/>
            <p:cNvCxnSpPr>
              <a:stCxn id="131" idx="0"/>
              <a:endCxn id="13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42" name="Straight Arrow Connector 44"/>
            <p:cNvCxnSpPr>
              <a:stCxn id="127" idx="7"/>
              <a:endCxn id="12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ellipse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160" name="Rectangle 159"/>
          <p:cNvSpPr/>
          <p:nvPr/>
        </p:nvSpPr>
        <p:spPr>
          <a:xfrm>
            <a:off x="6757015" y="2865407"/>
            <a:ext cx="4028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θ</a:t>
            </a: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78" y="2768021"/>
            <a:ext cx="489296" cy="701632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15" y="3048122"/>
            <a:ext cx="488017" cy="441521"/>
          </a:xfrm>
          <a:prstGeom prst="rect">
            <a:avLst/>
          </a:prstGeom>
        </p:spPr>
      </p:pic>
      <p:sp>
        <p:nvSpPr>
          <p:cNvPr id="157" name="Title 1"/>
          <p:cNvSpPr>
            <a:spLocks noGrp="1"/>
          </p:cNvSpPr>
          <p:nvPr>
            <p:ph type="title"/>
          </p:nvPr>
        </p:nvSpPr>
        <p:spPr>
          <a:xfrm>
            <a:off x="343535" y="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FSA Approx. = </a:t>
            </a:r>
            <a:r>
              <a:rPr lang="en-US" dirty="0" smtClean="0"/>
              <a:t>Moment </a:t>
            </a:r>
            <a:r>
              <a:rPr lang="en-US" dirty="0" smtClean="0"/>
              <a:t>Matching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86" y="965845"/>
            <a:ext cx="25346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min</a:t>
            </a:r>
            <a:r>
              <a:rPr lang="el-GR" sz="9600" baseline="-250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θ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582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7764"/>
              </p:ext>
            </p:extLst>
          </p:nvPr>
        </p:nvGraphicFramePr>
        <p:xfrm>
          <a:off x="5995255" y="1660770"/>
          <a:ext cx="706664" cy="7315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49390"/>
                <a:gridCol w="257274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51263" y="1680797"/>
            <a:ext cx="479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?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0207"/>
            <a:ext cx="885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KL(       ||       )</a:t>
            </a:r>
            <a:endParaRPr lang="en-US" sz="120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approximate a </a:t>
            </a:r>
            <a:r>
              <a:rPr lang="en-US" i="1" dirty="0" smtClean="0"/>
              <a:t>message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38" name="Straight Connector 37"/>
          <p:cNvCxnSpPr>
            <a:endCxn id="39" idx="3"/>
          </p:cNvCxnSpPr>
          <p:nvPr/>
        </p:nvCxnSpPr>
        <p:spPr>
          <a:xfrm flipV="1">
            <a:off x="1992290" y="3575946"/>
            <a:ext cx="1005890" cy="615910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65532" y="2780904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>
            <a:stCxn id="39" idx="5"/>
          </p:cNvCxnSpPr>
          <p:nvPr/>
        </p:nvCxnSpPr>
        <p:spPr>
          <a:xfrm>
            <a:off x="3638668" y="3575946"/>
            <a:ext cx="1190302" cy="615910"/>
          </a:xfrm>
          <a:prstGeom prst="line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9" idx="1"/>
          </p:cNvCxnSpPr>
          <p:nvPr/>
        </p:nvCxnSpPr>
        <p:spPr>
          <a:xfrm>
            <a:off x="2077278" y="2104318"/>
            <a:ext cx="920903" cy="812994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30714" y="1650534"/>
            <a:ext cx="446564" cy="45378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>
            <a:endCxn id="45" idx="3"/>
          </p:cNvCxnSpPr>
          <p:nvPr/>
        </p:nvCxnSpPr>
        <p:spPr>
          <a:xfrm flipV="1">
            <a:off x="5379332" y="3489643"/>
            <a:ext cx="1005890" cy="615910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52574" y="2694601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>
            <a:stCxn id="45" idx="5"/>
          </p:cNvCxnSpPr>
          <p:nvPr/>
        </p:nvCxnSpPr>
        <p:spPr>
          <a:xfrm>
            <a:off x="7025710" y="3489643"/>
            <a:ext cx="1190302" cy="615910"/>
          </a:xfrm>
          <a:prstGeom prst="line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5" idx="1"/>
          </p:cNvCxnSpPr>
          <p:nvPr/>
        </p:nvCxnSpPr>
        <p:spPr>
          <a:xfrm>
            <a:off x="5517327" y="2104848"/>
            <a:ext cx="867896" cy="726161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070763" y="1660770"/>
            <a:ext cx="446564" cy="45378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51337"/>
              </p:ext>
            </p:extLst>
          </p:nvPr>
        </p:nvGraphicFramePr>
        <p:xfrm>
          <a:off x="2112451" y="3982263"/>
          <a:ext cx="735247" cy="7315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49390"/>
                <a:gridCol w="285857"/>
              </a:tblGrid>
              <a:tr h="2389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89256"/>
              </p:ext>
            </p:extLst>
          </p:nvPr>
        </p:nvGraphicFramePr>
        <p:xfrm>
          <a:off x="3653761" y="4028238"/>
          <a:ext cx="897363" cy="7315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48477"/>
                <a:gridCol w="348886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03548"/>
              </p:ext>
            </p:extLst>
          </p:nvPr>
        </p:nvGraphicFramePr>
        <p:xfrm>
          <a:off x="5616016" y="3982263"/>
          <a:ext cx="735247" cy="7315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2325954" y="2005860"/>
            <a:ext cx="1111724" cy="672110"/>
            <a:chOff x="7091131" y="4298857"/>
            <a:chExt cx="1703124" cy="1066556"/>
          </a:xfrm>
        </p:grpSpPr>
        <p:sp>
          <p:nvSpPr>
            <p:cNvPr id="63" name="Oval 62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Arrow Connector 63"/>
            <p:cNvCxnSpPr>
              <a:endCxn id="65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66" name="Straight Arrow Connector 65"/>
            <p:cNvCxnSpPr>
              <a:endCxn id="67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68" name="Straight Arrow Connector 67"/>
            <p:cNvCxnSpPr>
              <a:endCxn id="69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5" name="Straight Arrow Connector 44"/>
            <p:cNvCxnSpPr>
              <a:stCxn id="63" idx="0"/>
              <a:endCxn id="67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44"/>
            <p:cNvCxnSpPr>
              <a:stCxn id="67" idx="0"/>
              <a:endCxn id="69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8" name="Straight Arrow Connector 44"/>
            <p:cNvCxnSpPr>
              <a:stCxn id="63" idx="7"/>
              <a:endCxn id="65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ellipse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4847879" y="5524826"/>
            <a:ext cx="4125409" cy="1200329"/>
          </a:xfrm>
          <a:prstGeom prst="rect">
            <a:avLst/>
          </a:prstGeom>
          <a:solidFill>
            <a:schemeClr val="bg1"/>
          </a:solidFill>
          <a:ln w="635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Finds </a:t>
            </a:r>
            <a:r>
              <a:rPr lang="en-US" sz="2400" b="1" i="1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message</a:t>
            </a:r>
            <a:r>
              <a:rPr lang="en-US" sz="2400" i="1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parameters θ that minimize KL “error” </a:t>
            </a:r>
            <a:b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of resulting </a:t>
            </a:r>
            <a:r>
              <a:rPr lang="en-US" sz="2400" b="1" i="1" dirty="0" smtClean="0">
                <a:solidFill>
                  <a:srgbClr val="008000"/>
                </a:solidFill>
                <a:latin typeface="Calibri" charset="0"/>
                <a:ea typeface="ＭＳ Ｐゴシック" charset="0"/>
              </a:rPr>
              <a:t>belief</a:t>
            </a:r>
            <a:endParaRPr lang="en-US" sz="2400" b="1" dirty="0">
              <a:solidFill>
                <a:srgbClr val="008000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796892" y="2775456"/>
            <a:ext cx="1185825" cy="768204"/>
            <a:chOff x="6977611" y="4298857"/>
            <a:chExt cx="1816644" cy="1219047"/>
          </a:xfrm>
        </p:grpSpPr>
        <p:sp>
          <p:nvSpPr>
            <p:cNvPr id="125" name="Oval 12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6" name="Straight Arrow Connector 125"/>
            <p:cNvCxnSpPr>
              <a:endCxn id="12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8" name="Straight Arrow Connector 127"/>
            <p:cNvCxnSpPr>
              <a:endCxn id="12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0" name="Straight Arrow Connector 129"/>
            <p:cNvCxnSpPr>
              <a:endCxn id="13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Arrow Connector 131"/>
            <p:cNvCxnSpPr>
              <a:endCxn id="13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4" name="Straight Arrow Connector 44"/>
            <p:cNvCxnSpPr>
              <a:stCxn id="127" idx="5"/>
              <a:endCxn id="12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36" name="Straight Arrow Connector 44"/>
            <p:cNvCxnSpPr>
              <a:stCxn id="127" idx="3"/>
              <a:endCxn id="13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44"/>
            <p:cNvCxnSpPr>
              <a:stCxn id="135" idx="6"/>
              <a:endCxn id="13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44"/>
            <p:cNvCxnSpPr>
              <a:stCxn id="125" idx="0"/>
              <a:endCxn id="12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44"/>
            <p:cNvCxnSpPr>
              <a:stCxn id="127" idx="0"/>
              <a:endCxn id="13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44"/>
            <p:cNvCxnSpPr>
              <a:stCxn id="131" idx="0"/>
              <a:endCxn id="13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42" name="Straight Arrow Connector 44"/>
            <p:cNvCxnSpPr>
              <a:stCxn id="127" idx="7"/>
              <a:endCxn id="12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31B6FD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ellipse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31B6FD"/>
                    </a:solidFill>
                    <a:latin typeface="Handwriting - Dakota"/>
                    <a:ea typeface="ＭＳ Ｐゴシック" charset="0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160" name="Rectangle 159"/>
          <p:cNvSpPr/>
          <p:nvPr/>
        </p:nvSpPr>
        <p:spPr>
          <a:xfrm>
            <a:off x="6757015" y="1771904"/>
            <a:ext cx="4028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θ</a:t>
            </a: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36169"/>
              </p:ext>
            </p:extLst>
          </p:nvPr>
        </p:nvGraphicFramePr>
        <p:xfrm>
          <a:off x="7158359" y="3982263"/>
          <a:ext cx="897363" cy="7315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48477"/>
                <a:gridCol w="348886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211" name="Group 210"/>
          <p:cNvGrpSpPr/>
          <p:nvPr/>
        </p:nvGrpSpPr>
        <p:grpSpPr>
          <a:xfrm>
            <a:off x="1628789" y="4768746"/>
            <a:ext cx="1347339" cy="672110"/>
            <a:chOff x="1628789" y="4768746"/>
            <a:chExt cx="1347339" cy="672110"/>
          </a:xfrm>
        </p:grpSpPr>
        <p:grpSp>
          <p:nvGrpSpPr>
            <p:cNvPr id="164" name="Group 163"/>
            <p:cNvGrpSpPr/>
            <p:nvPr/>
          </p:nvGrpSpPr>
          <p:grpSpPr>
            <a:xfrm>
              <a:off x="1864404" y="4768746"/>
              <a:ext cx="1111724" cy="672110"/>
              <a:chOff x="7091131" y="4298857"/>
              <a:chExt cx="1703124" cy="1066556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390170" y="477939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66" name="Straight Arrow Connector 165"/>
              <p:cNvCxnSpPr>
                <a:endCxn id="167" idx="2"/>
              </p:cNvCxnSpPr>
              <p:nvPr/>
            </p:nvCxnSpPr>
            <p:spPr>
              <a:xfrm>
                <a:off x="7536852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7786357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68" name="Straight Arrow Connector 167"/>
              <p:cNvCxnSpPr>
                <a:endCxn id="169" idx="2"/>
              </p:cNvCxnSpPr>
              <p:nvPr/>
            </p:nvCxnSpPr>
            <p:spPr>
              <a:xfrm>
                <a:off x="7959274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Oval 168"/>
              <p:cNvSpPr/>
              <p:nvPr/>
            </p:nvSpPr>
            <p:spPr>
              <a:xfrm>
                <a:off x="8208779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70" name="Straight Arrow Connector 169"/>
              <p:cNvCxnSpPr>
                <a:endCxn id="171" idx="2"/>
              </p:cNvCxnSpPr>
              <p:nvPr/>
            </p:nvCxnSpPr>
            <p:spPr>
              <a:xfrm>
                <a:off x="8381696" y="4855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8631201" y="477589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72" name="Straight Arrow Connector 44"/>
              <p:cNvCxnSpPr>
                <a:stCxn id="165" idx="0"/>
                <a:endCxn id="169" idx="1"/>
              </p:cNvCxnSpPr>
              <p:nvPr/>
            </p:nvCxnSpPr>
            <p:spPr>
              <a:xfrm rot="16200000" flipH="1">
                <a:off x="7841780" y="4409316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44"/>
              <p:cNvCxnSpPr>
                <a:stCxn id="169" idx="0"/>
                <a:endCxn id="171" idx="0"/>
              </p:cNvCxnSpPr>
              <p:nvPr/>
            </p:nvCxnSpPr>
            <p:spPr>
              <a:xfrm rot="5400000" flipH="1" flipV="1">
                <a:off x="8501035" y="4565167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8679532" y="4817646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75" name="Straight Arrow Connector 44"/>
              <p:cNvCxnSpPr>
                <a:stCxn id="165" idx="7"/>
                <a:endCxn id="167" idx="0"/>
              </p:cNvCxnSpPr>
              <p:nvPr/>
            </p:nvCxnSpPr>
            <p:spPr>
              <a:xfrm rot="5400000" flipH="1" flipV="1">
                <a:off x="7685678" y="4620528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7091131" y="4298857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err="1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i</a:t>
                    </a:r>
                    <a:endParaRPr lang="en-US" sz="2200" dirty="0" smtClean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endParaRPr>
                  </a:p>
                </p:txBody>
              </p: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n</a:t>
                    </a:r>
                    <a:endParaRPr lang="en-US" sz="2200" dirty="0" smtClean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endParaRPr>
                  </a:p>
                </p:txBody>
              </p:sp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g</a:t>
                    </a: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u</a:t>
                    </a:r>
                  </a:p>
                </p:txBody>
              </p:sp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2200" dirty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ε</a:t>
                    </a:r>
                    <a:endParaRPr lang="en-US" sz="2200" dirty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endParaRP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s</a:t>
                    </a:r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e</a:t>
                    </a:r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h</a:t>
                    </a:r>
                  </a:p>
                </p:txBody>
              </p:sp>
            </p:grpSp>
            <p:sp>
              <p:nvSpPr>
                <p:cNvPr id="178" name="TextBox 177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a</a:t>
                  </a:r>
                </a:p>
              </p:txBody>
            </p:sp>
          </p:grpSp>
        </p:grpSp>
        <p:sp>
          <p:nvSpPr>
            <p:cNvPr id="210" name="TextBox 209"/>
            <p:cNvSpPr txBox="1"/>
            <p:nvPr/>
          </p:nvSpPr>
          <p:spPr>
            <a:xfrm>
              <a:off x="1628789" y="479185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Calibri" charset="0"/>
                  <a:ea typeface="ＭＳ Ｐゴシック" charset="0"/>
                </a:rPr>
                <a:t>=</a:t>
              </a:r>
              <a:endParaRPr lang="en-US" dirty="0">
                <a:solidFill>
                  <a:schemeClr val="accent3"/>
                </a:solidFill>
                <a:latin typeface="Calibri" charset="0"/>
                <a:ea typeface="ＭＳ Ｐゴシック" charset="0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264919" y="4759615"/>
            <a:ext cx="1347339" cy="672110"/>
            <a:chOff x="1628789" y="4768746"/>
            <a:chExt cx="1347339" cy="672110"/>
          </a:xfrm>
        </p:grpSpPr>
        <p:grpSp>
          <p:nvGrpSpPr>
            <p:cNvPr id="213" name="Group 212"/>
            <p:cNvGrpSpPr/>
            <p:nvPr/>
          </p:nvGrpSpPr>
          <p:grpSpPr>
            <a:xfrm>
              <a:off x="1864404" y="4768746"/>
              <a:ext cx="1111724" cy="672110"/>
              <a:chOff x="7091131" y="4298857"/>
              <a:chExt cx="1703124" cy="1066556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7390170" y="477939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216" name="Straight Arrow Connector 215"/>
              <p:cNvCxnSpPr>
                <a:endCxn id="217" idx="2"/>
              </p:cNvCxnSpPr>
              <p:nvPr/>
            </p:nvCxnSpPr>
            <p:spPr>
              <a:xfrm>
                <a:off x="7536852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/>
              <p:cNvSpPr/>
              <p:nvPr/>
            </p:nvSpPr>
            <p:spPr>
              <a:xfrm>
                <a:off x="7786357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218" name="Straight Arrow Connector 217"/>
              <p:cNvCxnSpPr>
                <a:endCxn id="219" idx="2"/>
              </p:cNvCxnSpPr>
              <p:nvPr/>
            </p:nvCxnSpPr>
            <p:spPr>
              <a:xfrm>
                <a:off x="7959274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/>
              <p:cNvSpPr/>
              <p:nvPr/>
            </p:nvSpPr>
            <p:spPr>
              <a:xfrm>
                <a:off x="8208779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220" name="Straight Arrow Connector 219"/>
              <p:cNvCxnSpPr>
                <a:endCxn id="221" idx="2"/>
              </p:cNvCxnSpPr>
              <p:nvPr/>
            </p:nvCxnSpPr>
            <p:spPr>
              <a:xfrm>
                <a:off x="8381696" y="4855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/>
              <p:cNvSpPr/>
              <p:nvPr/>
            </p:nvSpPr>
            <p:spPr>
              <a:xfrm>
                <a:off x="8631201" y="477589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222" name="Straight Arrow Connector 44"/>
              <p:cNvCxnSpPr>
                <a:stCxn id="215" idx="0"/>
                <a:endCxn id="219" idx="1"/>
              </p:cNvCxnSpPr>
              <p:nvPr/>
            </p:nvCxnSpPr>
            <p:spPr>
              <a:xfrm rot="16200000" flipH="1">
                <a:off x="7841780" y="4409316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44"/>
              <p:cNvCxnSpPr>
                <a:stCxn id="219" idx="0"/>
                <a:endCxn id="221" idx="0"/>
              </p:cNvCxnSpPr>
              <p:nvPr/>
            </p:nvCxnSpPr>
            <p:spPr>
              <a:xfrm rot="5400000" flipH="1" flipV="1">
                <a:off x="8501035" y="4565167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/>
              <p:cNvSpPr/>
              <p:nvPr/>
            </p:nvSpPr>
            <p:spPr>
              <a:xfrm>
                <a:off x="8679532" y="4817646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225" name="Straight Arrow Connector 44"/>
              <p:cNvCxnSpPr>
                <a:stCxn id="215" idx="7"/>
                <a:endCxn id="217" idx="0"/>
              </p:cNvCxnSpPr>
              <p:nvPr/>
            </p:nvCxnSpPr>
            <p:spPr>
              <a:xfrm rot="5400000" flipH="1" flipV="1">
                <a:off x="7685678" y="4620528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" name="Group 225"/>
              <p:cNvGrpSpPr/>
              <p:nvPr/>
            </p:nvGrpSpPr>
            <p:grpSpPr>
              <a:xfrm>
                <a:off x="7091131" y="4298857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227" name="Group 226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err="1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i</a:t>
                    </a:r>
                    <a:endParaRPr lang="en-US" sz="2200" dirty="0" smtClean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endParaRPr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n</a:t>
                    </a:r>
                    <a:endParaRPr lang="en-US" sz="2200" dirty="0" smtClean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endParaRPr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g</a:t>
                    </a:r>
                  </a:p>
                </p:txBody>
              </p:sp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u</a:t>
                    </a:r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2200" dirty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ε</a:t>
                    </a:r>
                    <a:endParaRPr lang="en-US" sz="2200" dirty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endParaRPr>
                  </a:p>
                </p:txBody>
              </p:sp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s</a:t>
                    </a:r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e</a:t>
                    </a:r>
                  </a:p>
                </p:txBody>
              </p:sp>
              <p:sp>
                <p:nvSpPr>
                  <p:cNvPr id="236" name="TextBox 235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3"/>
                        </a:solidFill>
                        <a:latin typeface="Handwriting - Dakota"/>
                        <a:ea typeface="ＭＳ Ｐゴシック" charset="0"/>
                        <a:cs typeface="Handwriting - Dakota"/>
                      </a:rPr>
                      <a:t>h</a:t>
                    </a:r>
                  </a:p>
                </p:txBody>
              </p:sp>
            </p:grpSp>
            <p:sp>
              <p:nvSpPr>
                <p:cNvPr id="228" name="TextBox 227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ea typeface="ＭＳ Ｐゴシック" charset="0"/>
                      <a:cs typeface="Handwriting - Dakota"/>
                    </a:rPr>
                    <a:t>a</a:t>
                  </a:r>
                </a:p>
              </p:txBody>
            </p:sp>
          </p:grpSp>
        </p:grpSp>
        <p:sp>
          <p:nvSpPr>
            <p:cNvPr id="214" name="TextBox 213"/>
            <p:cNvSpPr txBox="1"/>
            <p:nvPr/>
          </p:nvSpPr>
          <p:spPr>
            <a:xfrm>
              <a:off x="1628789" y="479185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Calibri" charset="0"/>
                  <a:ea typeface="ＭＳ Ｐゴシック" charset="0"/>
                </a:rPr>
                <a:t>=</a:t>
              </a:r>
              <a:endParaRPr lang="en-US" dirty="0">
                <a:solidFill>
                  <a:schemeClr val="accent3"/>
                </a:solidFill>
                <a:latin typeface="Calibri" charset="0"/>
                <a:ea typeface="ＭＳ Ｐゴシック" charset="0"/>
              </a:endParaRPr>
            </a:p>
          </p:txBody>
        </p:sp>
      </p:grpSp>
      <p:pic>
        <p:nvPicPr>
          <p:cNvPr id="237" name="Picture 2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78" y="2768021"/>
            <a:ext cx="489296" cy="701632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15" y="3048122"/>
            <a:ext cx="488017" cy="441521"/>
          </a:xfrm>
          <a:prstGeom prst="rect">
            <a:avLst/>
          </a:prstGeom>
        </p:spPr>
      </p:pic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44327"/>
              </p:ext>
            </p:extLst>
          </p:nvPr>
        </p:nvGraphicFramePr>
        <p:xfrm>
          <a:off x="6006983" y="1682546"/>
          <a:ext cx="783992" cy="7315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44059"/>
                <a:gridCol w="339933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13582"/>
              </p:ext>
            </p:extLst>
          </p:nvPr>
        </p:nvGraphicFramePr>
        <p:xfrm>
          <a:off x="6362937" y="2736620"/>
          <a:ext cx="757532" cy="785662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29749"/>
                <a:gridCol w="327783"/>
              </a:tblGrid>
              <a:tr h="2979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64571" y="5524826"/>
            <a:ext cx="4525256" cy="120032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Wisely, KL doesn’t insist on good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approximations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for values that are low-probability in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belief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10538 -0.267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338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6372 -0.254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3316 0.15764 " pathEditMode="relative" rAng="0" ptsTypes="AA">
                                      <p:cBhvr>
                                        <p:cTn id="76" dur="2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" grpId="0" animBg="1"/>
      <p:bldP spid="160" grpId="0"/>
      <p:bldP spid="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Loopy Belief Propagation Algorithm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66725" y="1211263"/>
            <a:ext cx="8488363" cy="3297237"/>
          </a:xfrm>
          <a:ln w="38100">
            <a:solidFill>
              <a:srgbClr val="84AA33"/>
            </a:solidFill>
          </a:ln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mtClean="0"/>
              <a:t>For every directed edge, initialize its message to the uniform distribution.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mtClean="0"/>
              <a:t>Repeat until all normalized beliefs converge:</a:t>
            </a:r>
          </a:p>
          <a:p>
            <a:pPr marL="1217613" lvl="1" indent="-533400">
              <a:buFont typeface="Arial" charset="0"/>
              <a:buAutoNum type="alphaLcPeriod"/>
            </a:pPr>
            <a:r>
              <a:rPr lang="en-US" b="1" smtClean="0"/>
              <a:t>Pick</a:t>
            </a:r>
            <a:r>
              <a:rPr lang="en-US" smtClean="0"/>
              <a:t> a directed edge u </a:t>
            </a:r>
            <a:r>
              <a:rPr lang="en-US" smtClean="0">
                <a:sym typeface="Wingdings" pitchFamily="2" charset="2"/>
              </a:rPr>
              <a:t> v.   </a:t>
            </a:r>
            <a:endParaRPr lang="en-US" sz="2400" smtClean="0"/>
          </a:p>
          <a:p>
            <a:pPr marL="1217613" lvl="1" indent="-533400">
              <a:buFont typeface="Arial" charset="0"/>
              <a:buAutoNum type="alphaLcPeriod"/>
            </a:pPr>
            <a:r>
              <a:rPr lang="en-US" b="1" smtClean="0"/>
              <a:t>Update</a:t>
            </a:r>
            <a:r>
              <a:rPr lang="en-US" smtClean="0"/>
              <a:t> its message: recompute u </a:t>
            </a:r>
            <a:r>
              <a:rPr lang="en-US" smtClean="0">
                <a:sym typeface="Wingdings" pitchFamily="2" charset="2"/>
              </a:rPr>
              <a:t> v from </a:t>
            </a:r>
            <a:r>
              <a:rPr lang="en-US" smtClean="0"/>
              <a:t>its “parent” messages v’ </a:t>
            </a:r>
            <a:r>
              <a:rPr lang="en-US" smtClean="0">
                <a:sym typeface="Wingdings" pitchFamily="2" charset="2"/>
              </a:rPr>
              <a:t> u for v’ ≠ v.    </a:t>
            </a:r>
            <a:endParaRPr lang="en-US" sz="2400" smtClean="0">
              <a:sym typeface="Wingdings" pitchFamily="2" charset="2"/>
            </a:endParaRPr>
          </a:p>
          <a:p>
            <a:pPr marL="609600" indent="-609600">
              <a:buFont typeface="Arial" charset="0"/>
              <a:buNone/>
            </a:pPr>
            <a:endParaRPr lang="en-US" sz="2800" baseline="-25000" smtClean="0"/>
          </a:p>
          <a:p>
            <a:pPr marL="609600" indent="-609600">
              <a:buFont typeface="Arial" charset="0"/>
              <a:buNone/>
            </a:pPr>
            <a:endParaRPr lang="en-US" sz="2800" baseline="-25000" smtClean="0"/>
          </a:p>
          <a:p>
            <a:pPr marL="609600" indent="-609600"/>
            <a:endParaRPr lang="en-US" smtClean="0"/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87388" y="4921250"/>
            <a:ext cx="7870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3600" b="1">
                <a:solidFill>
                  <a:srgbClr val="84AA33"/>
                </a:solidFill>
              </a:rPr>
              <a:t>Which</a:t>
            </a:r>
            <a:r>
              <a:rPr lang="en-US" sz="3600">
                <a:solidFill>
                  <a:srgbClr val="84AA33"/>
                </a:solidFill>
              </a:rPr>
              <a:t> edge do we pick and recompute?</a:t>
            </a:r>
          </a:p>
          <a:p>
            <a:pPr algn="ctr" defTabSz="914400"/>
            <a:r>
              <a:rPr lang="en-US" sz="3600">
                <a:solidFill>
                  <a:srgbClr val="84AA33"/>
                </a:solidFill>
              </a:rPr>
              <a:t>A “stale” edge?</a:t>
            </a:r>
          </a:p>
          <a:p>
            <a:pPr algn="ctr" defTabSz="914400"/>
            <a:endParaRPr lang="en-US" sz="3600">
              <a:solidFill>
                <a:srgbClr val="84AA33"/>
              </a:solidFill>
            </a:endParaRPr>
          </a:p>
        </p:txBody>
      </p:sp>
      <p:sp>
        <p:nvSpPr>
          <p:cNvPr id="33796" name="Oval 8"/>
          <p:cNvSpPr>
            <a:spLocks noChangeArrowheads="1"/>
          </p:cNvSpPr>
          <p:nvPr/>
        </p:nvSpPr>
        <p:spPr bwMode="auto">
          <a:xfrm>
            <a:off x="1720850" y="2887663"/>
            <a:ext cx="768350" cy="471487"/>
          </a:xfrm>
          <a:prstGeom prst="ellipse">
            <a:avLst/>
          </a:prstGeom>
          <a:noFill/>
          <a:ln w="38100">
            <a:solidFill>
              <a:srgbClr val="84AA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9"/>
          <p:cNvSpPr>
            <a:spLocks noChangeShapeType="1"/>
          </p:cNvSpPr>
          <p:nvPr/>
        </p:nvSpPr>
        <p:spPr bwMode="auto">
          <a:xfrm flipH="1">
            <a:off x="1276350" y="3359150"/>
            <a:ext cx="688975" cy="151765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00207"/>
            <a:ext cx="885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KL(       ||       </a:t>
            </a:r>
            <a:r>
              <a:rPr lang="en-US" sz="120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)</a:t>
            </a:r>
            <a:endParaRPr lang="en-US" sz="120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Analogy: Scheduling by </a:t>
            </a:r>
            <a:br>
              <a:rPr lang="en-US" dirty="0" smtClean="0"/>
            </a:br>
            <a:r>
              <a:rPr lang="en-US" dirty="0" smtClean="0"/>
              <a:t>approximate email messages</a:t>
            </a:r>
            <a:endParaRPr lang="en-US" dirty="0"/>
          </a:p>
        </p:txBody>
      </p:sp>
      <p:cxnSp>
        <p:nvCxnSpPr>
          <p:cNvPr id="38" name="Straight Connector 37"/>
          <p:cNvCxnSpPr>
            <a:endCxn id="39" idx="3"/>
          </p:cNvCxnSpPr>
          <p:nvPr/>
        </p:nvCxnSpPr>
        <p:spPr>
          <a:xfrm flipV="1">
            <a:off x="1992290" y="3575946"/>
            <a:ext cx="1005890" cy="615910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65532" y="2780904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>
            <a:stCxn id="39" idx="5"/>
          </p:cNvCxnSpPr>
          <p:nvPr/>
        </p:nvCxnSpPr>
        <p:spPr>
          <a:xfrm>
            <a:off x="3638668" y="3575946"/>
            <a:ext cx="1190302" cy="615910"/>
          </a:xfrm>
          <a:prstGeom prst="line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9" idx="1"/>
          </p:cNvCxnSpPr>
          <p:nvPr/>
        </p:nvCxnSpPr>
        <p:spPr>
          <a:xfrm>
            <a:off x="2077278" y="2104318"/>
            <a:ext cx="920903" cy="812994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30714" y="1650534"/>
            <a:ext cx="446564" cy="45378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>
            <a:endCxn id="45" idx="3"/>
          </p:cNvCxnSpPr>
          <p:nvPr/>
        </p:nvCxnSpPr>
        <p:spPr>
          <a:xfrm flipV="1">
            <a:off x="5379332" y="3489643"/>
            <a:ext cx="1005890" cy="615910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52574" y="2694601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>
            <a:stCxn id="45" idx="5"/>
          </p:cNvCxnSpPr>
          <p:nvPr/>
        </p:nvCxnSpPr>
        <p:spPr>
          <a:xfrm>
            <a:off x="7025710" y="3489643"/>
            <a:ext cx="1190302" cy="615910"/>
          </a:xfrm>
          <a:prstGeom prst="line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5" idx="1"/>
          </p:cNvCxnSpPr>
          <p:nvPr/>
        </p:nvCxnSpPr>
        <p:spPr>
          <a:xfrm>
            <a:off x="5517327" y="2104848"/>
            <a:ext cx="867896" cy="726161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070763" y="1660770"/>
            <a:ext cx="446564" cy="45378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78" y="2768021"/>
            <a:ext cx="489296" cy="701632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15" y="3048122"/>
            <a:ext cx="488017" cy="441521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64571" y="5524826"/>
            <a:ext cx="4525256" cy="120032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Wisely, KL doesn’t insist on good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approximations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for values that are low-probability in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belief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8476" y="1483480"/>
            <a:ext cx="2158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“I prefer Tue/Thu, and I’m away the last week of July.”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58" name="Tab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25996"/>
              </p:ext>
            </p:extLst>
          </p:nvPr>
        </p:nvGraphicFramePr>
        <p:xfrm>
          <a:off x="6006983" y="1682546"/>
          <a:ext cx="783992" cy="7315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44059"/>
                <a:gridCol w="339933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Tue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Thu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last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9" name="TextBox 158"/>
          <p:cNvSpPr txBox="1"/>
          <p:nvPr/>
        </p:nvSpPr>
        <p:spPr>
          <a:xfrm>
            <a:off x="5558959" y="4860357"/>
            <a:ext cx="34984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(This is an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approximation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to my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true schedule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  I’m not actually free on all Tue/Thu, but the bad Tue/Thu dates have already been ruled out by messages from other folks.)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47" y="1587433"/>
            <a:ext cx="1166992" cy="11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Expectation Propagation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F51967-4C92-4401-8C19-6228DD9CFF8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46838"/>
            <a:ext cx="2308225" cy="41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(Hall &amp; Klein, 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68700" cy="411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Example: Factored PCFGs</a:t>
            </a:r>
          </a:p>
        </p:txBody>
      </p:sp>
      <p:pic>
        <p:nvPicPr>
          <p:cNvPr id="72709" name="Picture 7" descr="hall-12-ep-factor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113" y="3692525"/>
            <a:ext cx="40147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1263"/>
            <a:ext cx="3748088" cy="5045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smtClean="0"/>
              <a:t>Task: Constituency parsing, with factored annotations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Lexical annotations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Parent annotations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Latent annotations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Approach: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Sentence specific approximation is an anchored grammar:</a:t>
            </a:r>
            <a:br>
              <a:rPr lang="en-US" sz="2200" smtClean="0"/>
            </a:b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q(A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 C, i, j, k)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cs typeface="Times New Roman" pitchFamily="18" charset="0"/>
                <a:sym typeface="Wingdings" pitchFamily="2" charset="2"/>
              </a:rPr>
              <a:t>Sending messages is equivalent to marginalizing out the annotations</a:t>
            </a:r>
            <a:endParaRPr lang="en-US" sz="2200" smtClean="0">
              <a:cs typeface="Times New Roman" pitchFamily="18" charset="0"/>
            </a:endParaRPr>
          </a:p>
        </p:txBody>
      </p:sp>
      <p:cxnSp>
        <p:nvCxnSpPr>
          <p:cNvPr id="168" name="Straight Connector 167"/>
          <p:cNvCxnSpPr>
            <a:stCxn id="165" idx="7"/>
            <a:endCxn id="170" idx="3"/>
          </p:cNvCxnSpPr>
          <p:nvPr/>
        </p:nvCxnSpPr>
        <p:spPr>
          <a:xfrm flipV="1">
            <a:off x="6638925" y="1344613"/>
            <a:ext cx="882650" cy="4667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7521575" y="1073150"/>
            <a:ext cx="392113" cy="3905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5875338" y="1552575"/>
            <a:ext cx="795337" cy="8048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096000" y="3230563"/>
            <a:ext cx="390525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70" idx="4"/>
            <a:endCxn id="171" idx="0"/>
          </p:cNvCxnSpPr>
          <p:nvPr/>
        </p:nvCxnSpPr>
        <p:spPr>
          <a:xfrm>
            <a:off x="6273800" y="2371725"/>
            <a:ext cx="17463" cy="84455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5"/>
            <a:endCxn id="170" idx="1"/>
          </p:cNvCxnSpPr>
          <p:nvPr/>
        </p:nvCxnSpPr>
        <p:spPr>
          <a:xfrm>
            <a:off x="5334000" y="1371600"/>
            <a:ext cx="661988" cy="26828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4916488" y="1119188"/>
            <a:ext cx="392112" cy="3921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59" name="Freeform 39"/>
          <p:cNvSpPr>
            <a:spLocks/>
          </p:cNvSpPr>
          <p:nvPr/>
        </p:nvSpPr>
        <p:spPr bwMode="auto">
          <a:xfrm>
            <a:off x="5448300" y="1206500"/>
            <a:ext cx="1649413" cy="1684338"/>
          </a:xfrm>
          <a:custGeom>
            <a:avLst/>
            <a:gdLst>
              <a:gd name="T0" fmla="*/ 28 w 1170"/>
              <a:gd name="T1" fmla="*/ 461 h 1158"/>
              <a:gd name="T2" fmla="*/ 61 w 1170"/>
              <a:gd name="T3" fmla="*/ 541 h 1158"/>
              <a:gd name="T4" fmla="*/ 64 w 1170"/>
              <a:gd name="T5" fmla="*/ 553 h 1158"/>
              <a:gd name="T6" fmla="*/ 90 w 1170"/>
              <a:gd name="T7" fmla="*/ 566 h 1158"/>
              <a:gd name="T8" fmla="*/ 139 w 1170"/>
              <a:gd name="T9" fmla="*/ 585 h 1158"/>
              <a:gd name="T10" fmla="*/ 194 w 1170"/>
              <a:gd name="T11" fmla="*/ 606 h 1158"/>
              <a:gd name="T12" fmla="*/ 256 w 1170"/>
              <a:gd name="T13" fmla="*/ 628 h 1158"/>
              <a:gd name="T14" fmla="*/ 303 w 1170"/>
              <a:gd name="T15" fmla="*/ 606 h 1158"/>
              <a:gd name="T16" fmla="*/ 325 w 1170"/>
              <a:gd name="T17" fmla="*/ 596 h 1158"/>
              <a:gd name="T18" fmla="*/ 357 w 1170"/>
              <a:gd name="T19" fmla="*/ 583 h 1158"/>
              <a:gd name="T20" fmla="*/ 392 w 1170"/>
              <a:gd name="T21" fmla="*/ 563 h 1158"/>
              <a:gd name="T22" fmla="*/ 424 w 1170"/>
              <a:gd name="T23" fmla="*/ 544 h 1158"/>
              <a:gd name="T24" fmla="*/ 432 w 1170"/>
              <a:gd name="T25" fmla="*/ 535 h 1158"/>
              <a:gd name="T26" fmla="*/ 481 w 1170"/>
              <a:gd name="T27" fmla="*/ 464 h 1158"/>
              <a:gd name="T28" fmla="*/ 496 w 1170"/>
              <a:gd name="T29" fmla="*/ 439 h 1158"/>
              <a:gd name="T30" fmla="*/ 506 w 1170"/>
              <a:gd name="T31" fmla="*/ 345 h 1158"/>
              <a:gd name="T32" fmla="*/ 494 w 1170"/>
              <a:gd name="T33" fmla="*/ 160 h 1158"/>
              <a:gd name="T34" fmla="*/ 484 w 1170"/>
              <a:gd name="T35" fmla="*/ 113 h 1158"/>
              <a:gd name="T36" fmla="*/ 472 w 1170"/>
              <a:gd name="T37" fmla="*/ 60 h 1158"/>
              <a:gd name="T38" fmla="*/ 416 w 1170"/>
              <a:gd name="T39" fmla="*/ 38 h 1158"/>
              <a:gd name="T40" fmla="*/ 322 w 1170"/>
              <a:gd name="T41" fmla="*/ 0 h 1158"/>
              <a:gd name="T42" fmla="*/ 214 w 1170"/>
              <a:gd name="T43" fmla="*/ 5 h 1158"/>
              <a:gd name="T44" fmla="*/ 134 w 1170"/>
              <a:gd name="T45" fmla="*/ 22 h 1158"/>
              <a:gd name="T46" fmla="*/ 84 w 1170"/>
              <a:gd name="T47" fmla="*/ 61 h 1158"/>
              <a:gd name="T48" fmla="*/ 61 w 1170"/>
              <a:gd name="T49" fmla="*/ 99 h 1158"/>
              <a:gd name="T50" fmla="*/ 41 w 1170"/>
              <a:gd name="T51" fmla="*/ 173 h 1158"/>
              <a:gd name="T52" fmla="*/ 22 w 1170"/>
              <a:gd name="T53" fmla="*/ 237 h 1158"/>
              <a:gd name="T54" fmla="*/ 20 w 1170"/>
              <a:gd name="T55" fmla="*/ 257 h 1158"/>
              <a:gd name="T56" fmla="*/ 14 w 1170"/>
              <a:gd name="T57" fmla="*/ 275 h 1158"/>
              <a:gd name="T58" fmla="*/ 18 w 1170"/>
              <a:gd name="T59" fmla="*/ 433 h 1158"/>
              <a:gd name="T60" fmla="*/ 28 w 1170"/>
              <a:gd name="T61" fmla="*/ 461 h 115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0"/>
              <a:gd name="T94" fmla="*/ 0 h 1158"/>
              <a:gd name="T95" fmla="*/ 1170 w 1170"/>
              <a:gd name="T96" fmla="*/ 1158 h 115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0" h="1158">
                <a:moveTo>
                  <a:pt x="62" y="850"/>
                </a:moveTo>
                <a:cubicBezTo>
                  <a:pt x="84" y="887"/>
                  <a:pt x="113" y="971"/>
                  <a:pt x="142" y="998"/>
                </a:cubicBezTo>
                <a:cubicBezTo>
                  <a:pt x="144" y="1006"/>
                  <a:pt x="143" y="1015"/>
                  <a:pt x="148" y="1021"/>
                </a:cubicBezTo>
                <a:cubicBezTo>
                  <a:pt x="152" y="1027"/>
                  <a:pt x="198" y="1042"/>
                  <a:pt x="205" y="1044"/>
                </a:cubicBezTo>
                <a:cubicBezTo>
                  <a:pt x="244" y="1056"/>
                  <a:pt x="278" y="1071"/>
                  <a:pt x="319" y="1078"/>
                </a:cubicBezTo>
                <a:cubicBezTo>
                  <a:pt x="359" y="1092"/>
                  <a:pt x="402" y="1109"/>
                  <a:pt x="444" y="1118"/>
                </a:cubicBezTo>
                <a:cubicBezTo>
                  <a:pt x="488" y="1141"/>
                  <a:pt x="539" y="1146"/>
                  <a:pt x="587" y="1158"/>
                </a:cubicBezTo>
                <a:cubicBezTo>
                  <a:pt x="626" y="1150"/>
                  <a:pt x="658" y="1132"/>
                  <a:pt x="695" y="1118"/>
                </a:cubicBezTo>
                <a:cubicBezTo>
                  <a:pt x="744" y="1099"/>
                  <a:pt x="690" y="1128"/>
                  <a:pt x="746" y="1101"/>
                </a:cubicBezTo>
                <a:cubicBezTo>
                  <a:pt x="775" y="1087"/>
                  <a:pt x="786" y="1078"/>
                  <a:pt x="820" y="1073"/>
                </a:cubicBezTo>
                <a:cubicBezTo>
                  <a:pt x="846" y="1055"/>
                  <a:pt x="872" y="1050"/>
                  <a:pt x="900" y="1038"/>
                </a:cubicBezTo>
                <a:cubicBezTo>
                  <a:pt x="926" y="1027"/>
                  <a:pt x="947" y="1013"/>
                  <a:pt x="974" y="1004"/>
                </a:cubicBezTo>
                <a:cubicBezTo>
                  <a:pt x="988" y="991"/>
                  <a:pt x="982" y="997"/>
                  <a:pt x="992" y="987"/>
                </a:cubicBezTo>
                <a:cubicBezTo>
                  <a:pt x="1033" y="953"/>
                  <a:pt x="1074" y="901"/>
                  <a:pt x="1106" y="856"/>
                </a:cubicBezTo>
                <a:cubicBezTo>
                  <a:pt x="1111" y="838"/>
                  <a:pt x="1140" y="810"/>
                  <a:pt x="1140" y="810"/>
                </a:cubicBezTo>
                <a:cubicBezTo>
                  <a:pt x="1158" y="759"/>
                  <a:pt x="1153" y="694"/>
                  <a:pt x="1163" y="639"/>
                </a:cubicBezTo>
                <a:cubicBezTo>
                  <a:pt x="1160" y="500"/>
                  <a:pt x="1170" y="416"/>
                  <a:pt x="1134" y="297"/>
                </a:cubicBezTo>
                <a:cubicBezTo>
                  <a:pt x="1120" y="179"/>
                  <a:pt x="1140" y="306"/>
                  <a:pt x="1111" y="206"/>
                </a:cubicBezTo>
                <a:cubicBezTo>
                  <a:pt x="1105" y="186"/>
                  <a:pt x="1105" y="128"/>
                  <a:pt x="1083" y="109"/>
                </a:cubicBezTo>
                <a:cubicBezTo>
                  <a:pt x="1054" y="84"/>
                  <a:pt x="992" y="76"/>
                  <a:pt x="957" y="69"/>
                </a:cubicBezTo>
                <a:cubicBezTo>
                  <a:pt x="906" y="30"/>
                  <a:pt x="804" y="13"/>
                  <a:pt x="741" y="0"/>
                </a:cubicBezTo>
                <a:cubicBezTo>
                  <a:pt x="657" y="2"/>
                  <a:pt x="574" y="3"/>
                  <a:pt x="490" y="6"/>
                </a:cubicBezTo>
                <a:cubicBezTo>
                  <a:pt x="427" y="9"/>
                  <a:pt x="368" y="29"/>
                  <a:pt x="307" y="40"/>
                </a:cubicBezTo>
                <a:cubicBezTo>
                  <a:pt x="263" y="56"/>
                  <a:pt x="232" y="89"/>
                  <a:pt x="193" y="114"/>
                </a:cubicBezTo>
                <a:cubicBezTo>
                  <a:pt x="184" y="141"/>
                  <a:pt x="161" y="162"/>
                  <a:pt x="142" y="183"/>
                </a:cubicBezTo>
                <a:cubicBezTo>
                  <a:pt x="130" y="230"/>
                  <a:pt x="110" y="274"/>
                  <a:pt x="96" y="320"/>
                </a:cubicBezTo>
                <a:cubicBezTo>
                  <a:pt x="84" y="360"/>
                  <a:pt x="74" y="404"/>
                  <a:pt x="51" y="439"/>
                </a:cubicBezTo>
                <a:cubicBezTo>
                  <a:pt x="49" y="451"/>
                  <a:pt x="48" y="463"/>
                  <a:pt x="45" y="474"/>
                </a:cubicBezTo>
                <a:cubicBezTo>
                  <a:pt x="42" y="486"/>
                  <a:pt x="33" y="508"/>
                  <a:pt x="33" y="508"/>
                </a:cubicBezTo>
                <a:cubicBezTo>
                  <a:pt x="28" y="572"/>
                  <a:pt x="0" y="757"/>
                  <a:pt x="39" y="799"/>
                </a:cubicBezTo>
                <a:cubicBezTo>
                  <a:pt x="53" y="839"/>
                  <a:pt x="44" y="823"/>
                  <a:pt x="62" y="850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0" name="Line 24"/>
          <p:cNvSpPr>
            <a:spLocks noChangeShapeType="1"/>
          </p:cNvSpPr>
          <p:nvPr/>
        </p:nvSpPr>
        <p:spPr bwMode="auto">
          <a:xfrm>
            <a:off x="5791200" y="1447800"/>
            <a:ext cx="238125" cy="125413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Line 24"/>
          <p:cNvSpPr>
            <a:spLocks noChangeShapeType="1"/>
          </p:cNvSpPr>
          <p:nvPr/>
        </p:nvSpPr>
        <p:spPr bwMode="auto">
          <a:xfrm flipH="1">
            <a:off x="6638925" y="1524000"/>
            <a:ext cx="295275" cy="134938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24"/>
          <p:cNvSpPr>
            <a:spLocks noChangeShapeType="1"/>
          </p:cNvSpPr>
          <p:nvPr/>
        </p:nvSpPr>
        <p:spPr bwMode="auto">
          <a:xfrm flipH="1" flipV="1">
            <a:off x="6410325" y="2487613"/>
            <a:ext cx="0" cy="3048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5410200" y="1295400"/>
            <a:ext cx="228600" cy="762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 flipH="1">
            <a:off x="7086600" y="1295400"/>
            <a:ext cx="381000" cy="1524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H="1" flipV="1">
            <a:off x="6410325" y="2878138"/>
            <a:ext cx="0" cy="3048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7280275" y="1765300"/>
            <a:ext cx="176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rgbClr val="84AA33"/>
                </a:solidFill>
              </a:rPr>
              <a:t>adaptive</a:t>
            </a:r>
          </a:p>
          <a:p>
            <a:pPr defTabSz="914400"/>
            <a:r>
              <a:rPr lang="en-US" sz="2000">
                <a:solidFill>
                  <a:srgbClr val="84AA33"/>
                </a:solidFill>
              </a:rPr>
              <a:t>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Message Passing in Belief Propagation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D65829-3F1C-4283-8B56-1335C5F6B72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819" name="Oval 165"/>
          <p:cNvSpPr>
            <a:spLocks noChangeArrowheads="1"/>
          </p:cNvSpPr>
          <p:nvPr/>
        </p:nvSpPr>
        <p:spPr bwMode="auto">
          <a:xfrm flipH="1">
            <a:off x="2082800" y="2973388"/>
            <a:ext cx="1155700" cy="113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44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4820" name="Oval 163"/>
          <p:cNvSpPr>
            <a:spLocks noChangeArrowheads="1"/>
          </p:cNvSpPr>
          <p:nvPr/>
        </p:nvSpPr>
        <p:spPr bwMode="auto">
          <a:xfrm flipH="1">
            <a:off x="6972300" y="2627313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4821" name="Straight Connector 51"/>
          <p:cNvCxnSpPr>
            <a:cxnSpLocks noChangeShapeType="1"/>
          </p:cNvCxnSpPr>
          <p:nvPr/>
        </p:nvCxnSpPr>
        <p:spPr bwMode="auto">
          <a:xfrm flipH="1">
            <a:off x="3252788" y="3538538"/>
            <a:ext cx="2562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2" name="Rectangle 60"/>
          <p:cNvSpPr>
            <a:spLocks noChangeArrowheads="1"/>
          </p:cNvSpPr>
          <p:nvPr/>
        </p:nvSpPr>
        <p:spPr bwMode="auto">
          <a:xfrm flipH="1">
            <a:off x="5815013" y="3216275"/>
            <a:ext cx="652462" cy="65246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r>
              <a:rPr lang="el-GR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</a:p>
        </p:txBody>
      </p:sp>
      <p:cxnSp>
        <p:nvCxnSpPr>
          <p:cNvPr id="34823" name="Straight Connector 77"/>
          <p:cNvCxnSpPr>
            <a:cxnSpLocks noChangeShapeType="1"/>
            <a:stCxn id="34824" idx="0"/>
          </p:cNvCxnSpPr>
          <p:nvPr/>
        </p:nvCxnSpPr>
        <p:spPr bwMode="auto">
          <a:xfrm flipH="1" flipV="1">
            <a:off x="2662238" y="4076700"/>
            <a:ext cx="4762" cy="3524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4" name="Rectangle 78"/>
          <p:cNvSpPr>
            <a:spLocks noChangeArrowheads="1"/>
          </p:cNvSpPr>
          <p:nvPr/>
        </p:nvSpPr>
        <p:spPr bwMode="auto">
          <a:xfrm flipH="1">
            <a:off x="2533650" y="4443413"/>
            <a:ext cx="265113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825" name="Straight Connector 46"/>
          <p:cNvCxnSpPr>
            <a:cxnSpLocks noChangeShapeType="1"/>
          </p:cNvCxnSpPr>
          <p:nvPr/>
        </p:nvCxnSpPr>
        <p:spPr bwMode="auto">
          <a:xfrm>
            <a:off x="1654175" y="3538538"/>
            <a:ext cx="4222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6" name="Rectangle 47"/>
          <p:cNvSpPr>
            <a:spLocks noChangeArrowheads="1"/>
          </p:cNvSpPr>
          <p:nvPr/>
        </p:nvSpPr>
        <p:spPr bwMode="auto">
          <a:xfrm>
            <a:off x="1389063" y="3398838"/>
            <a:ext cx="265112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827" name="Group 36"/>
          <p:cNvGrpSpPr>
            <a:grpSpLocks/>
          </p:cNvGrpSpPr>
          <p:nvPr/>
        </p:nvGrpSpPr>
        <p:grpSpPr bwMode="auto">
          <a:xfrm>
            <a:off x="695325" y="3187700"/>
            <a:ext cx="693738" cy="519113"/>
            <a:chOff x="419" y="1642"/>
            <a:chExt cx="437" cy="327"/>
          </a:xfrm>
        </p:grpSpPr>
        <p:sp>
          <p:nvSpPr>
            <p:cNvPr id="34871" name="Text Box 28"/>
            <p:cNvSpPr txBox="1">
              <a:spLocks noChangeArrowheads="1"/>
            </p:cNvSpPr>
            <p:nvPr/>
          </p:nvSpPr>
          <p:spPr bwMode="auto">
            <a:xfrm flipH="1">
              <a:off x="419" y="1642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/>
                <a:t>…</a:t>
              </a:r>
            </a:p>
          </p:txBody>
        </p:sp>
        <p:sp>
          <p:nvSpPr>
            <p:cNvPr id="34872" name="Line 29"/>
            <p:cNvSpPr>
              <a:spLocks noChangeShapeType="1"/>
            </p:cNvSpPr>
            <p:nvPr/>
          </p:nvSpPr>
          <p:spPr bwMode="auto">
            <a:xfrm flipH="1">
              <a:off x="759" y="185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8" name="Line 30"/>
          <p:cNvSpPr>
            <a:spLocks noChangeShapeType="1"/>
          </p:cNvSpPr>
          <p:nvPr/>
        </p:nvSpPr>
        <p:spPr bwMode="auto">
          <a:xfrm rot="5400000" flipH="1">
            <a:off x="2609056" y="4771232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Text Box 31"/>
          <p:cNvSpPr txBox="1">
            <a:spLocks noChangeArrowheads="1"/>
          </p:cNvSpPr>
          <p:nvPr/>
        </p:nvSpPr>
        <p:spPr bwMode="auto">
          <a:xfrm flipH="1">
            <a:off x="2498725" y="4986338"/>
            <a:ext cx="611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4830" name="Line 32"/>
          <p:cNvSpPr>
            <a:spLocks noChangeShapeType="1"/>
          </p:cNvSpPr>
          <p:nvPr/>
        </p:nvSpPr>
        <p:spPr bwMode="auto">
          <a:xfrm flipV="1">
            <a:off x="6467475" y="2973388"/>
            <a:ext cx="509588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33"/>
          <p:cNvSpPr>
            <a:spLocks noChangeShapeType="1"/>
          </p:cNvSpPr>
          <p:nvPr/>
        </p:nvSpPr>
        <p:spPr bwMode="auto">
          <a:xfrm>
            <a:off x="6486525" y="3895725"/>
            <a:ext cx="509588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Oval 163"/>
          <p:cNvSpPr>
            <a:spLocks noChangeArrowheads="1"/>
          </p:cNvSpPr>
          <p:nvPr/>
        </p:nvSpPr>
        <p:spPr bwMode="auto">
          <a:xfrm flipH="1">
            <a:off x="6991350" y="3932238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833" name="Text Box 38"/>
          <p:cNvSpPr txBox="1">
            <a:spLocks noChangeArrowheads="1"/>
          </p:cNvSpPr>
          <p:nvPr/>
        </p:nvSpPr>
        <p:spPr bwMode="auto">
          <a:xfrm flipH="1">
            <a:off x="7708900" y="25177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4834" name="Line 39"/>
          <p:cNvSpPr>
            <a:spLocks noChangeShapeType="1"/>
          </p:cNvSpPr>
          <p:nvPr/>
        </p:nvSpPr>
        <p:spPr bwMode="auto">
          <a:xfrm flipH="1">
            <a:off x="7497763" y="2867025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Text Box 40"/>
          <p:cNvSpPr txBox="1">
            <a:spLocks noChangeArrowheads="1"/>
          </p:cNvSpPr>
          <p:nvPr/>
        </p:nvSpPr>
        <p:spPr bwMode="auto">
          <a:xfrm flipH="1">
            <a:off x="7747000" y="38227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4836" name="Line 41"/>
          <p:cNvSpPr>
            <a:spLocks noChangeShapeType="1"/>
          </p:cNvSpPr>
          <p:nvPr/>
        </p:nvSpPr>
        <p:spPr bwMode="auto">
          <a:xfrm flipH="1">
            <a:off x="7535863" y="4171950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625" name="Group 49"/>
          <p:cNvGrpSpPr>
            <a:grpSpLocks/>
          </p:cNvGrpSpPr>
          <p:nvPr/>
        </p:nvGrpSpPr>
        <p:grpSpPr bwMode="auto">
          <a:xfrm>
            <a:off x="3043238" y="2257425"/>
            <a:ext cx="2389187" cy="993775"/>
            <a:chOff x="1917" y="1536"/>
            <a:chExt cx="1505" cy="626"/>
          </a:xfrm>
        </p:grpSpPr>
        <p:sp>
          <p:nvSpPr>
            <p:cNvPr id="34869" name="Line 24"/>
            <p:cNvSpPr>
              <a:spLocks noChangeShapeType="1"/>
            </p:cNvSpPr>
            <p:nvPr/>
          </p:nvSpPr>
          <p:spPr bwMode="auto">
            <a:xfrm>
              <a:off x="2323" y="2162"/>
              <a:ext cx="960" cy="0"/>
            </a:xfrm>
            <a:prstGeom prst="line">
              <a:avLst/>
            </a:prstGeom>
            <a:noFill/>
            <a:ln w="38100">
              <a:solidFill>
                <a:srgbClr val="84AA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AutoShape 44"/>
            <p:cNvSpPr>
              <a:spLocks noChangeArrowheads="1"/>
            </p:cNvSpPr>
            <p:nvPr/>
          </p:nvSpPr>
          <p:spPr bwMode="auto">
            <a:xfrm>
              <a:off x="1917" y="1536"/>
              <a:ext cx="1505" cy="491"/>
            </a:xfrm>
            <a:prstGeom prst="wedgeRoundRectCallout">
              <a:avLst>
                <a:gd name="adj1" fmla="val -44819"/>
                <a:gd name="adj2" fmla="val 70366"/>
                <a:gd name="adj3" fmla="val 16667"/>
              </a:avLst>
            </a:prstGeom>
            <a:noFill/>
            <a:ln w="9525">
              <a:solidFill>
                <a:srgbClr val="84AA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r>
                <a:rPr lang="en-US" sz="2000">
                  <a:solidFill>
                    <a:srgbClr val="84AA33"/>
                  </a:solidFill>
                </a:rPr>
                <a:t>My other factors think I’m a noun</a:t>
              </a:r>
            </a:p>
          </p:txBody>
        </p:sp>
      </p:grp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3500438" y="3797300"/>
            <a:ext cx="2389187" cy="1292225"/>
            <a:chOff x="2205" y="2506"/>
            <a:chExt cx="1505" cy="814"/>
          </a:xfrm>
        </p:grpSpPr>
        <p:sp>
          <p:nvSpPr>
            <p:cNvPr id="34867" name="Line 24"/>
            <p:cNvSpPr>
              <a:spLocks noChangeShapeType="1"/>
            </p:cNvSpPr>
            <p:nvPr/>
          </p:nvSpPr>
          <p:spPr bwMode="auto">
            <a:xfrm flipH="1" flipV="1">
              <a:off x="2344" y="2506"/>
              <a:ext cx="960" cy="0"/>
            </a:xfrm>
            <a:prstGeom prst="line">
              <a:avLst/>
            </a:prstGeom>
            <a:noFill/>
            <a:ln w="38100">
              <a:solidFill>
                <a:srgbClr val="84AA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AutoShape 48"/>
            <p:cNvSpPr>
              <a:spLocks noChangeArrowheads="1"/>
            </p:cNvSpPr>
            <p:nvPr/>
          </p:nvSpPr>
          <p:spPr bwMode="auto">
            <a:xfrm flipH="1">
              <a:off x="2205" y="2641"/>
              <a:ext cx="1505" cy="679"/>
            </a:xfrm>
            <a:prstGeom prst="wedgeRoundRectCallout">
              <a:avLst>
                <a:gd name="adj1" fmla="val -45282"/>
                <a:gd name="adj2" fmla="val -72389"/>
                <a:gd name="adj3" fmla="val 16667"/>
              </a:avLst>
            </a:prstGeom>
            <a:noFill/>
            <a:ln w="9525">
              <a:solidFill>
                <a:srgbClr val="84AA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84AA33"/>
                  </a:solidFill>
                </a:rPr>
                <a:t>But my other variables and I think you’re a verb</a:t>
              </a:r>
            </a:p>
          </p:txBody>
        </p:sp>
      </p:grpSp>
      <p:graphicFrame>
        <p:nvGraphicFramePr>
          <p:cNvPr id="42038" name="Group 54"/>
          <p:cNvGraphicFramePr>
            <a:graphicFrameLocks noGrp="1"/>
          </p:cNvGraphicFramePr>
          <p:nvPr/>
        </p:nvGraphicFramePr>
        <p:xfrm>
          <a:off x="4122738" y="1441450"/>
          <a:ext cx="533400" cy="808355"/>
        </p:xfrm>
        <a:graphic>
          <a:graphicData uri="http://schemas.openxmlformats.org/drawingml/2006/table">
            <a:tbl>
              <a:tblPr/>
              <a:tblGrid>
                <a:gridCol w="298450"/>
                <a:gridCol w="2349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v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51" name="Group 75"/>
          <p:cNvGraphicFramePr>
            <a:graphicFrameLocks noGrp="1"/>
          </p:cNvGraphicFramePr>
          <p:nvPr/>
        </p:nvGraphicFramePr>
        <p:xfrm>
          <a:off x="4419600" y="5076825"/>
          <a:ext cx="533400" cy="798830"/>
        </p:xfrm>
        <a:graphic>
          <a:graphicData uri="http://schemas.openxmlformats.org/drawingml/2006/table">
            <a:tbl>
              <a:tblPr/>
              <a:tblGrid>
                <a:gridCol w="304800"/>
                <a:gridCol w="2286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v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2040" name="Line 24"/>
          <p:cNvSpPr>
            <a:spLocks noChangeShapeType="1"/>
          </p:cNvSpPr>
          <p:nvPr/>
        </p:nvSpPr>
        <p:spPr bwMode="auto">
          <a:xfrm>
            <a:off x="1447800" y="3248025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Line 24"/>
          <p:cNvSpPr>
            <a:spLocks noChangeShapeType="1"/>
          </p:cNvSpPr>
          <p:nvPr/>
        </p:nvSpPr>
        <p:spPr bwMode="auto">
          <a:xfrm rot="-5400000">
            <a:off x="2086768" y="4390232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Line 24"/>
          <p:cNvSpPr>
            <a:spLocks noChangeShapeType="1"/>
          </p:cNvSpPr>
          <p:nvPr/>
        </p:nvSpPr>
        <p:spPr bwMode="auto">
          <a:xfrm flipH="1">
            <a:off x="6548438" y="3143250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4" name="Line 24"/>
          <p:cNvSpPr>
            <a:spLocks noChangeShapeType="1"/>
          </p:cNvSpPr>
          <p:nvPr/>
        </p:nvSpPr>
        <p:spPr bwMode="auto">
          <a:xfrm flipH="1" flipV="1">
            <a:off x="6396038" y="4048125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42042" grpId="0" animBg="1"/>
      <p:bldP spid="42043" grpId="0" animBg="1"/>
      <p:bldP spid="420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Line 24"/>
          <p:cNvSpPr>
            <a:spLocks noChangeShapeType="1"/>
          </p:cNvSpPr>
          <p:nvPr/>
        </p:nvSpPr>
        <p:spPr bwMode="auto">
          <a:xfrm flipH="1" flipV="1">
            <a:off x="3883025" y="3949700"/>
            <a:ext cx="1524000" cy="0"/>
          </a:xfrm>
          <a:prstGeom prst="line">
            <a:avLst/>
          </a:prstGeom>
          <a:noFill/>
          <a:ln w="38100" cap="rnd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Stale Messages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F31B16-F30E-4B85-8A26-D4B670E3360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44" name="Oval 165"/>
          <p:cNvSpPr>
            <a:spLocks noChangeArrowheads="1"/>
          </p:cNvSpPr>
          <p:nvPr/>
        </p:nvSpPr>
        <p:spPr bwMode="auto">
          <a:xfrm flipH="1">
            <a:off x="2082800" y="2973388"/>
            <a:ext cx="1155700" cy="113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44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5845" name="Oval 163"/>
          <p:cNvSpPr>
            <a:spLocks noChangeArrowheads="1"/>
          </p:cNvSpPr>
          <p:nvPr/>
        </p:nvSpPr>
        <p:spPr bwMode="auto">
          <a:xfrm flipH="1">
            <a:off x="6972300" y="2627313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5846" name="Straight Connector 51"/>
          <p:cNvCxnSpPr>
            <a:cxnSpLocks noChangeShapeType="1"/>
          </p:cNvCxnSpPr>
          <p:nvPr/>
        </p:nvCxnSpPr>
        <p:spPr bwMode="auto">
          <a:xfrm flipH="1">
            <a:off x="3252788" y="3538538"/>
            <a:ext cx="2562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847" name="Rectangle 60"/>
          <p:cNvSpPr>
            <a:spLocks noChangeArrowheads="1"/>
          </p:cNvSpPr>
          <p:nvPr/>
        </p:nvSpPr>
        <p:spPr bwMode="auto">
          <a:xfrm flipH="1">
            <a:off x="5815013" y="3216275"/>
            <a:ext cx="652462" cy="65246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r>
              <a:rPr lang="el-GR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</a:p>
        </p:txBody>
      </p:sp>
      <p:cxnSp>
        <p:nvCxnSpPr>
          <p:cNvPr id="35848" name="Straight Connector 77"/>
          <p:cNvCxnSpPr>
            <a:cxnSpLocks noChangeShapeType="1"/>
            <a:stCxn id="35849" idx="0"/>
          </p:cNvCxnSpPr>
          <p:nvPr/>
        </p:nvCxnSpPr>
        <p:spPr bwMode="auto">
          <a:xfrm flipH="1" flipV="1">
            <a:off x="2662238" y="4076700"/>
            <a:ext cx="4762" cy="3524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849" name="Rectangle 78"/>
          <p:cNvSpPr>
            <a:spLocks noChangeArrowheads="1"/>
          </p:cNvSpPr>
          <p:nvPr/>
        </p:nvSpPr>
        <p:spPr bwMode="auto">
          <a:xfrm flipH="1">
            <a:off x="2533650" y="4443413"/>
            <a:ext cx="265113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850" name="Straight Connector 46"/>
          <p:cNvCxnSpPr>
            <a:cxnSpLocks noChangeShapeType="1"/>
          </p:cNvCxnSpPr>
          <p:nvPr/>
        </p:nvCxnSpPr>
        <p:spPr bwMode="auto">
          <a:xfrm>
            <a:off x="1654175" y="3538538"/>
            <a:ext cx="4222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1" name="Rectangle 47"/>
          <p:cNvSpPr>
            <a:spLocks noChangeArrowheads="1"/>
          </p:cNvSpPr>
          <p:nvPr/>
        </p:nvSpPr>
        <p:spPr bwMode="auto">
          <a:xfrm>
            <a:off x="1389063" y="3398838"/>
            <a:ext cx="265112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52" name="Group 36"/>
          <p:cNvGrpSpPr>
            <a:grpSpLocks/>
          </p:cNvGrpSpPr>
          <p:nvPr/>
        </p:nvGrpSpPr>
        <p:grpSpPr bwMode="auto">
          <a:xfrm>
            <a:off x="695325" y="3187700"/>
            <a:ext cx="693738" cy="519113"/>
            <a:chOff x="419" y="1642"/>
            <a:chExt cx="437" cy="327"/>
          </a:xfrm>
        </p:grpSpPr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 flipH="1">
              <a:off x="419" y="1642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/>
                <a:t>…</a:t>
              </a:r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>
              <a:off x="759" y="185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3" name="Line 30"/>
          <p:cNvSpPr>
            <a:spLocks noChangeShapeType="1"/>
          </p:cNvSpPr>
          <p:nvPr/>
        </p:nvSpPr>
        <p:spPr bwMode="auto">
          <a:xfrm rot="5400000" flipH="1">
            <a:off x="2609056" y="4771232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Text Box 31"/>
          <p:cNvSpPr txBox="1">
            <a:spLocks noChangeArrowheads="1"/>
          </p:cNvSpPr>
          <p:nvPr/>
        </p:nvSpPr>
        <p:spPr bwMode="auto">
          <a:xfrm flipH="1">
            <a:off x="2498725" y="4986338"/>
            <a:ext cx="611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5855" name="Line 32"/>
          <p:cNvSpPr>
            <a:spLocks noChangeShapeType="1"/>
          </p:cNvSpPr>
          <p:nvPr/>
        </p:nvSpPr>
        <p:spPr bwMode="auto">
          <a:xfrm flipV="1">
            <a:off x="6467475" y="2973388"/>
            <a:ext cx="509588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33"/>
          <p:cNvSpPr>
            <a:spLocks noChangeShapeType="1"/>
          </p:cNvSpPr>
          <p:nvPr/>
        </p:nvSpPr>
        <p:spPr bwMode="auto">
          <a:xfrm>
            <a:off x="6486525" y="3895725"/>
            <a:ext cx="509588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Oval 163"/>
          <p:cNvSpPr>
            <a:spLocks noChangeArrowheads="1"/>
          </p:cNvSpPr>
          <p:nvPr/>
        </p:nvSpPr>
        <p:spPr bwMode="auto">
          <a:xfrm flipH="1">
            <a:off x="6991350" y="3932238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58" name="Text Box 38"/>
          <p:cNvSpPr txBox="1">
            <a:spLocks noChangeArrowheads="1"/>
          </p:cNvSpPr>
          <p:nvPr/>
        </p:nvSpPr>
        <p:spPr bwMode="auto">
          <a:xfrm flipH="1">
            <a:off x="7708900" y="25177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5859" name="Line 39"/>
          <p:cNvSpPr>
            <a:spLocks noChangeShapeType="1"/>
          </p:cNvSpPr>
          <p:nvPr/>
        </p:nvSpPr>
        <p:spPr bwMode="auto">
          <a:xfrm flipH="1">
            <a:off x="7497763" y="2867025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Text Box 40"/>
          <p:cNvSpPr txBox="1">
            <a:spLocks noChangeArrowheads="1"/>
          </p:cNvSpPr>
          <p:nvPr/>
        </p:nvSpPr>
        <p:spPr bwMode="auto">
          <a:xfrm flipH="1">
            <a:off x="7747000" y="38227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 flipH="1">
            <a:off x="7535863" y="4171950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6" name="Text Box 58"/>
          <p:cNvSpPr txBox="1">
            <a:spLocks noChangeArrowheads="1"/>
          </p:cNvSpPr>
          <p:nvPr/>
        </p:nvSpPr>
        <p:spPr bwMode="auto">
          <a:xfrm>
            <a:off x="2914650" y="1428750"/>
            <a:ext cx="355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>
                <a:solidFill>
                  <a:srgbClr val="84AA33"/>
                </a:solidFill>
              </a:rPr>
              <a:t>We update this message from its antecedents.</a:t>
            </a:r>
          </a:p>
          <a:p>
            <a:pPr defTabSz="914400"/>
            <a:r>
              <a:rPr lang="en-US" sz="2400">
                <a:solidFill>
                  <a:srgbClr val="84AA33"/>
                </a:solidFill>
              </a:rPr>
              <a:t>Now it’s “</a:t>
            </a:r>
            <a:r>
              <a:rPr lang="en-US" sz="2400" b="1">
                <a:solidFill>
                  <a:srgbClr val="84AA33"/>
                </a:solidFill>
              </a:rPr>
              <a:t>fresh</a:t>
            </a:r>
            <a:r>
              <a:rPr lang="en-US" sz="2400">
                <a:solidFill>
                  <a:srgbClr val="84AA33"/>
                </a:solidFill>
              </a:rPr>
              <a:t>.” Don’t need to update it again.</a:t>
            </a:r>
          </a:p>
        </p:txBody>
      </p:sp>
      <p:sp>
        <p:nvSpPr>
          <p:cNvPr id="58428" name="Line 24"/>
          <p:cNvSpPr>
            <a:spLocks noChangeShapeType="1"/>
          </p:cNvSpPr>
          <p:nvPr/>
        </p:nvSpPr>
        <p:spPr bwMode="auto">
          <a:xfrm flipH="1" flipV="1">
            <a:off x="3883025" y="3949700"/>
            <a:ext cx="1524000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6700838" y="3295650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H="1" flipV="1">
            <a:off x="6548438" y="4200525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Oval 66"/>
          <p:cNvSpPr>
            <a:spLocks noChangeArrowheads="1"/>
          </p:cNvSpPr>
          <p:nvPr/>
        </p:nvSpPr>
        <p:spPr bwMode="auto">
          <a:xfrm>
            <a:off x="6400800" y="2867025"/>
            <a:ext cx="1019175" cy="18272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Text Box 67"/>
          <p:cNvSpPr txBox="1">
            <a:spLocks noChangeArrowheads="1"/>
          </p:cNvSpPr>
          <p:nvPr/>
        </p:nvSpPr>
        <p:spPr bwMode="auto">
          <a:xfrm>
            <a:off x="7443788" y="3254375"/>
            <a:ext cx="151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rgbClr val="FF0000"/>
                </a:solidFill>
              </a:rPr>
              <a:t>antecedents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24"/>
          <p:cNvSpPr>
            <a:spLocks noChangeShapeType="1"/>
          </p:cNvSpPr>
          <p:nvPr/>
        </p:nvSpPr>
        <p:spPr bwMode="auto">
          <a:xfrm flipH="1" flipV="1">
            <a:off x="3883025" y="3949700"/>
            <a:ext cx="1524000" cy="0"/>
          </a:xfrm>
          <a:prstGeom prst="line">
            <a:avLst/>
          </a:prstGeom>
          <a:noFill/>
          <a:ln w="38100" cap="rnd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Stale Messages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988E6A-BACF-4174-9891-8ABC37AABC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868" name="Oval 165"/>
          <p:cNvSpPr>
            <a:spLocks noChangeArrowheads="1"/>
          </p:cNvSpPr>
          <p:nvPr/>
        </p:nvSpPr>
        <p:spPr bwMode="auto">
          <a:xfrm flipH="1">
            <a:off x="2082800" y="2973388"/>
            <a:ext cx="1155700" cy="113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44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6869" name="Oval 163"/>
          <p:cNvSpPr>
            <a:spLocks noChangeArrowheads="1"/>
          </p:cNvSpPr>
          <p:nvPr/>
        </p:nvSpPr>
        <p:spPr bwMode="auto">
          <a:xfrm flipH="1">
            <a:off x="6972300" y="2627313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6870" name="Straight Connector 51"/>
          <p:cNvCxnSpPr>
            <a:cxnSpLocks noChangeShapeType="1"/>
          </p:cNvCxnSpPr>
          <p:nvPr/>
        </p:nvCxnSpPr>
        <p:spPr bwMode="auto">
          <a:xfrm flipH="1">
            <a:off x="3252788" y="3538538"/>
            <a:ext cx="2562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1" name="Rectangle 60"/>
          <p:cNvSpPr>
            <a:spLocks noChangeArrowheads="1"/>
          </p:cNvSpPr>
          <p:nvPr/>
        </p:nvSpPr>
        <p:spPr bwMode="auto">
          <a:xfrm flipH="1">
            <a:off x="5815013" y="3216275"/>
            <a:ext cx="652462" cy="65246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r>
              <a:rPr lang="el-GR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</a:p>
        </p:txBody>
      </p:sp>
      <p:cxnSp>
        <p:nvCxnSpPr>
          <p:cNvPr id="36872" name="Straight Connector 77"/>
          <p:cNvCxnSpPr>
            <a:cxnSpLocks noChangeShapeType="1"/>
            <a:stCxn id="36873" idx="0"/>
          </p:cNvCxnSpPr>
          <p:nvPr/>
        </p:nvCxnSpPr>
        <p:spPr bwMode="auto">
          <a:xfrm flipH="1" flipV="1">
            <a:off x="2662238" y="4076700"/>
            <a:ext cx="4762" cy="3524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3" name="Rectangle 78"/>
          <p:cNvSpPr>
            <a:spLocks noChangeArrowheads="1"/>
          </p:cNvSpPr>
          <p:nvPr/>
        </p:nvSpPr>
        <p:spPr bwMode="auto">
          <a:xfrm flipH="1">
            <a:off x="2533650" y="4443413"/>
            <a:ext cx="265113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874" name="Straight Connector 46"/>
          <p:cNvCxnSpPr>
            <a:cxnSpLocks noChangeShapeType="1"/>
          </p:cNvCxnSpPr>
          <p:nvPr/>
        </p:nvCxnSpPr>
        <p:spPr bwMode="auto">
          <a:xfrm>
            <a:off x="1654175" y="3538538"/>
            <a:ext cx="4222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5" name="Rectangle 47"/>
          <p:cNvSpPr>
            <a:spLocks noChangeArrowheads="1"/>
          </p:cNvSpPr>
          <p:nvPr/>
        </p:nvSpPr>
        <p:spPr bwMode="auto">
          <a:xfrm>
            <a:off x="1389063" y="3398838"/>
            <a:ext cx="265112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876" name="Group 36"/>
          <p:cNvGrpSpPr>
            <a:grpSpLocks/>
          </p:cNvGrpSpPr>
          <p:nvPr/>
        </p:nvGrpSpPr>
        <p:grpSpPr bwMode="auto">
          <a:xfrm>
            <a:off x="695325" y="3187700"/>
            <a:ext cx="693738" cy="519113"/>
            <a:chOff x="419" y="1642"/>
            <a:chExt cx="437" cy="327"/>
          </a:xfrm>
        </p:grpSpPr>
        <p:sp>
          <p:nvSpPr>
            <p:cNvPr id="36898" name="Text Box 28"/>
            <p:cNvSpPr txBox="1">
              <a:spLocks noChangeArrowheads="1"/>
            </p:cNvSpPr>
            <p:nvPr/>
          </p:nvSpPr>
          <p:spPr bwMode="auto">
            <a:xfrm flipH="1">
              <a:off x="419" y="1642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/>
                <a:t>…</a:t>
              </a:r>
            </a:p>
          </p:txBody>
        </p:sp>
        <p:sp>
          <p:nvSpPr>
            <p:cNvPr id="36899" name="Line 29"/>
            <p:cNvSpPr>
              <a:spLocks noChangeShapeType="1"/>
            </p:cNvSpPr>
            <p:nvPr/>
          </p:nvSpPr>
          <p:spPr bwMode="auto">
            <a:xfrm flipH="1">
              <a:off x="759" y="185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7" name="Line 30"/>
          <p:cNvSpPr>
            <a:spLocks noChangeShapeType="1"/>
          </p:cNvSpPr>
          <p:nvPr/>
        </p:nvSpPr>
        <p:spPr bwMode="auto">
          <a:xfrm rot="5400000" flipH="1">
            <a:off x="2609056" y="4771232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Text Box 31"/>
          <p:cNvSpPr txBox="1">
            <a:spLocks noChangeArrowheads="1"/>
          </p:cNvSpPr>
          <p:nvPr/>
        </p:nvSpPr>
        <p:spPr bwMode="auto">
          <a:xfrm flipH="1">
            <a:off x="2498725" y="4986338"/>
            <a:ext cx="611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6879" name="Line 32"/>
          <p:cNvSpPr>
            <a:spLocks noChangeShapeType="1"/>
          </p:cNvSpPr>
          <p:nvPr/>
        </p:nvSpPr>
        <p:spPr bwMode="auto">
          <a:xfrm flipV="1">
            <a:off x="6467475" y="2973388"/>
            <a:ext cx="509588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33"/>
          <p:cNvSpPr>
            <a:spLocks noChangeShapeType="1"/>
          </p:cNvSpPr>
          <p:nvPr/>
        </p:nvSpPr>
        <p:spPr bwMode="auto">
          <a:xfrm>
            <a:off x="6486525" y="3895725"/>
            <a:ext cx="509588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Oval 163"/>
          <p:cNvSpPr>
            <a:spLocks noChangeArrowheads="1"/>
          </p:cNvSpPr>
          <p:nvPr/>
        </p:nvSpPr>
        <p:spPr bwMode="auto">
          <a:xfrm flipH="1">
            <a:off x="6991350" y="3932238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82" name="Text Box 38"/>
          <p:cNvSpPr txBox="1">
            <a:spLocks noChangeArrowheads="1"/>
          </p:cNvSpPr>
          <p:nvPr/>
        </p:nvSpPr>
        <p:spPr bwMode="auto">
          <a:xfrm flipH="1">
            <a:off x="7708900" y="25177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6883" name="Line 39"/>
          <p:cNvSpPr>
            <a:spLocks noChangeShapeType="1"/>
          </p:cNvSpPr>
          <p:nvPr/>
        </p:nvSpPr>
        <p:spPr bwMode="auto">
          <a:xfrm flipH="1">
            <a:off x="7497763" y="2867025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Text Box 40"/>
          <p:cNvSpPr txBox="1">
            <a:spLocks noChangeArrowheads="1"/>
          </p:cNvSpPr>
          <p:nvPr/>
        </p:nvSpPr>
        <p:spPr bwMode="auto">
          <a:xfrm flipH="1">
            <a:off x="7747000" y="38227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6885" name="Line 41"/>
          <p:cNvSpPr>
            <a:spLocks noChangeShapeType="1"/>
          </p:cNvSpPr>
          <p:nvPr/>
        </p:nvSpPr>
        <p:spPr bwMode="auto">
          <a:xfrm flipH="1">
            <a:off x="7535863" y="4171950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Line 24"/>
          <p:cNvSpPr>
            <a:spLocks noChangeShapeType="1"/>
          </p:cNvSpPr>
          <p:nvPr/>
        </p:nvSpPr>
        <p:spPr bwMode="auto">
          <a:xfrm flipH="1" flipV="1">
            <a:off x="3883025" y="3949700"/>
            <a:ext cx="1524000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4"/>
          <p:cNvSpPr>
            <a:spLocks noChangeShapeType="1"/>
          </p:cNvSpPr>
          <p:nvPr/>
        </p:nvSpPr>
        <p:spPr bwMode="auto">
          <a:xfrm flipH="1">
            <a:off x="6700838" y="3295650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 flipV="1">
            <a:off x="6548438" y="4200525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Oval 29"/>
          <p:cNvSpPr>
            <a:spLocks noChangeArrowheads="1"/>
          </p:cNvSpPr>
          <p:nvPr/>
        </p:nvSpPr>
        <p:spPr bwMode="auto">
          <a:xfrm>
            <a:off x="6400800" y="2867025"/>
            <a:ext cx="1019175" cy="18272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30"/>
          <p:cNvSpPr txBox="1">
            <a:spLocks noChangeArrowheads="1"/>
          </p:cNvSpPr>
          <p:nvPr/>
        </p:nvSpPr>
        <p:spPr bwMode="auto">
          <a:xfrm>
            <a:off x="7443788" y="3254375"/>
            <a:ext cx="151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rgbClr val="FF0000"/>
                </a:solidFill>
              </a:rPr>
              <a:t>antecedents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2838450" y="4503738"/>
            <a:ext cx="4019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84AA33"/>
                </a:solidFill>
              </a:rPr>
              <a:t>But it again becomes “</a:t>
            </a:r>
            <a:r>
              <a:rPr lang="en-US" sz="2400" b="1">
                <a:solidFill>
                  <a:srgbClr val="84AA33"/>
                </a:solidFill>
              </a:rPr>
              <a:t>stale</a:t>
            </a:r>
            <a:r>
              <a:rPr lang="en-US" sz="2400">
                <a:solidFill>
                  <a:srgbClr val="84AA33"/>
                </a:solidFill>
              </a:rPr>
              <a:t>”</a:t>
            </a:r>
            <a:r>
              <a:rPr lang="en-US" sz="2400" b="1">
                <a:solidFill>
                  <a:srgbClr val="84AA33"/>
                </a:solidFill>
              </a:rPr>
              <a:t> </a:t>
            </a:r>
            <a:r>
              <a:rPr lang="en-US" sz="2400">
                <a:solidFill>
                  <a:srgbClr val="84AA33"/>
                </a:solidFill>
              </a:rPr>
              <a:t>– out of sync with its antecedents – if </a:t>
            </a:r>
            <a:r>
              <a:rPr lang="en-US" sz="2400" u="sng">
                <a:solidFill>
                  <a:srgbClr val="84AA33"/>
                </a:solidFill>
              </a:rPr>
              <a:t>they</a:t>
            </a:r>
            <a:r>
              <a:rPr lang="en-US" sz="2400">
                <a:solidFill>
                  <a:srgbClr val="84AA33"/>
                </a:solidFill>
              </a:rPr>
              <a:t> change.</a:t>
            </a:r>
          </a:p>
          <a:p>
            <a:r>
              <a:rPr lang="en-US" sz="2400">
                <a:solidFill>
                  <a:srgbClr val="84AA33"/>
                </a:solidFill>
              </a:rPr>
              <a:t>Then we do need to revisit.</a:t>
            </a:r>
          </a:p>
        </p:txBody>
      </p:sp>
      <p:sp>
        <p:nvSpPr>
          <p:cNvPr id="36892" name="Text Box 34"/>
          <p:cNvSpPr txBox="1">
            <a:spLocks noChangeArrowheads="1"/>
          </p:cNvSpPr>
          <p:nvPr/>
        </p:nvSpPr>
        <p:spPr bwMode="auto">
          <a:xfrm>
            <a:off x="2914650" y="1428750"/>
            <a:ext cx="355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84AA33"/>
                </a:solidFill>
              </a:rPr>
              <a:t>We update this message from its antecedents.</a:t>
            </a:r>
          </a:p>
          <a:p>
            <a:r>
              <a:rPr lang="en-US" sz="2400">
                <a:solidFill>
                  <a:srgbClr val="84AA33"/>
                </a:solidFill>
              </a:rPr>
              <a:t>Now it’s “</a:t>
            </a:r>
            <a:r>
              <a:rPr lang="en-US" sz="2400" b="1">
                <a:solidFill>
                  <a:srgbClr val="84AA33"/>
                </a:solidFill>
              </a:rPr>
              <a:t>fresh</a:t>
            </a:r>
            <a:r>
              <a:rPr lang="en-US" sz="2400">
                <a:solidFill>
                  <a:srgbClr val="84AA33"/>
                </a:solidFill>
              </a:rPr>
              <a:t>.” Don’t need to update it again.</a:t>
            </a:r>
          </a:p>
        </p:txBody>
      </p:sp>
      <p:pic>
        <p:nvPicPr>
          <p:cNvPr id="36893" name="Picture 36" descr="Stale_brea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4848225"/>
            <a:ext cx="1212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55" name="Group 39"/>
          <p:cNvGrpSpPr>
            <a:grpSpLocks/>
          </p:cNvGrpSpPr>
          <p:nvPr/>
        </p:nvGrpSpPr>
        <p:grpSpPr bwMode="auto">
          <a:xfrm>
            <a:off x="-200025" y="5953125"/>
            <a:ext cx="8788400" cy="952500"/>
            <a:chOff x="-126" y="3750"/>
            <a:chExt cx="5536" cy="600"/>
          </a:xfrm>
        </p:grpSpPr>
        <p:sp>
          <p:nvSpPr>
            <p:cNvPr id="36896" name="Text Box 33"/>
            <p:cNvSpPr txBox="1">
              <a:spLocks noChangeArrowheads="1"/>
            </p:cNvSpPr>
            <p:nvPr/>
          </p:nvSpPr>
          <p:spPr bwMode="auto">
            <a:xfrm>
              <a:off x="594" y="3833"/>
              <a:ext cx="4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rgbClr val="CC0000"/>
                  </a:solidFill>
                </a:rPr>
                <a:t>The edge is </a:t>
              </a:r>
              <a:r>
                <a:rPr lang="en-US" sz="2000" b="1" i="1">
                  <a:solidFill>
                    <a:srgbClr val="CC0000"/>
                  </a:solidFill>
                </a:rPr>
                <a:t>very stale</a:t>
              </a:r>
              <a:r>
                <a:rPr lang="en-US" sz="2000" i="1">
                  <a:solidFill>
                    <a:srgbClr val="CC0000"/>
                  </a:solidFill>
                </a:rPr>
                <a:t> if its antecedents have changed </a:t>
              </a:r>
              <a:r>
                <a:rPr lang="en-US" sz="2000" b="1" i="1">
                  <a:solidFill>
                    <a:srgbClr val="CC0000"/>
                  </a:solidFill>
                </a:rPr>
                <a:t>a lot</a:t>
              </a:r>
              <a:r>
                <a:rPr lang="en-US" sz="2000" i="1">
                  <a:solidFill>
                    <a:srgbClr val="CC0000"/>
                  </a:solidFill>
                </a:rPr>
                <a:t> since its last update.  Especially in a way that might make </a:t>
              </a:r>
              <a:r>
                <a:rPr lang="en-US" sz="2000" b="1" i="1">
                  <a:solidFill>
                    <a:srgbClr val="CC0000"/>
                  </a:solidFill>
                </a:rPr>
                <a:t>this</a:t>
              </a:r>
              <a:r>
                <a:rPr lang="en-US" sz="2000" i="1">
                  <a:solidFill>
                    <a:srgbClr val="CC0000"/>
                  </a:solidFill>
                </a:rPr>
                <a:t> edge change a lot. </a:t>
              </a:r>
            </a:p>
          </p:txBody>
        </p:sp>
        <p:pic>
          <p:nvPicPr>
            <p:cNvPr id="36897" name="Picture 38" descr="http://corcodilos.com/blog/wp-content/uploads/2013/01/stale-bread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6" y="3750"/>
              <a:ext cx="80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61" name="Picture 45" descr="http://images.colourbox.com/thumb_COLOURBOX236903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628775"/>
            <a:ext cx="9985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2" grpId="0" animBg="1"/>
      <p:bldP spid="604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0" name="Line 24"/>
          <p:cNvSpPr>
            <a:spLocks noChangeShapeType="1"/>
          </p:cNvSpPr>
          <p:nvPr/>
        </p:nvSpPr>
        <p:spPr bwMode="auto">
          <a:xfrm flipH="1">
            <a:off x="1409700" y="3819525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Line 24"/>
          <p:cNvSpPr>
            <a:spLocks noChangeShapeType="1"/>
          </p:cNvSpPr>
          <p:nvPr/>
        </p:nvSpPr>
        <p:spPr bwMode="auto">
          <a:xfrm rot="5400000" flipV="1">
            <a:off x="2785268" y="4377532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9" name="Line 24"/>
          <p:cNvSpPr>
            <a:spLocks noChangeShapeType="1"/>
          </p:cNvSpPr>
          <p:nvPr/>
        </p:nvSpPr>
        <p:spPr bwMode="auto">
          <a:xfrm>
            <a:off x="3687763" y="3251200"/>
            <a:ext cx="1524000" cy="0"/>
          </a:xfrm>
          <a:prstGeom prst="line">
            <a:avLst/>
          </a:prstGeom>
          <a:noFill/>
          <a:ln w="38100">
            <a:solidFill>
              <a:srgbClr val="84AA33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Stale Messages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7DF616-AD71-4000-907F-2DE37B8D502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4" name="Oval 165"/>
          <p:cNvSpPr>
            <a:spLocks noChangeArrowheads="1"/>
          </p:cNvSpPr>
          <p:nvPr/>
        </p:nvSpPr>
        <p:spPr bwMode="auto">
          <a:xfrm flipH="1">
            <a:off x="2082800" y="2973388"/>
            <a:ext cx="1155700" cy="113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endParaRPr lang="en-US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Oval 163"/>
          <p:cNvSpPr>
            <a:spLocks noChangeArrowheads="1"/>
          </p:cNvSpPr>
          <p:nvPr/>
        </p:nvSpPr>
        <p:spPr bwMode="auto">
          <a:xfrm flipH="1">
            <a:off x="6972300" y="2627313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7896" name="Straight Connector 51"/>
          <p:cNvCxnSpPr>
            <a:cxnSpLocks noChangeShapeType="1"/>
          </p:cNvCxnSpPr>
          <p:nvPr/>
        </p:nvCxnSpPr>
        <p:spPr bwMode="auto">
          <a:xfrm flipH="1">
            <a:off x="3252788" y="3538538"/>
            <a:ext cx="2562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7" name="Rectangle 60"/>
          <p:cNvSpPr>
            <a:spLocks noChangeArrowheads="1"/>
          </p:cNvSpPr>
          <p:nvPr/>
        </p:nvSpPr>
        <p:spPr bwMode="auto">
          <a:xfrm flipH="1">
            <a:off x="5815013" y="3216275"/>
            <a:ext cx="652462" cy="65246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r>
              <a:rPr lang="el-GR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</a:p>
        </p:txBody>
      </p:sp>
      <p:cxnSp>
        <p:nvCxnSpPr>
          <p:cNvPr id="37898" name="Straight Connector 77"/>
          <p:cNvCxnSpPr>
            <a:cxnSpLocks noChangeShapeType="1"/>
            <a:stCxn id="37899" idx="0"/>
          </p:cNvCxnSpPr>
          <p:nvPr/>
        </p:nvCxnSpPr>
        <p:spPr bwMode="auto">
          <a:xfrm flipH="1" flipV="1">
            <a:off x="2662238" y="4076700"/>
            <a:ext cx="4762" cy="3524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9" name="Rectangle 78"/>
          <p:cNvSpPr>
            <a:spLocks noChangeArrowheads="1"/>
          </p:cNvSpPr>
          <p:nvPr/>
        </p:nvSpPr>
        <p:spPr bwMode="auto">
          <a:xfrm flipH="1">
            <a:off x="2533650" y="4443413"/>
            <a:ext cx="265113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900" name="Straight Connector 46"/>
          <p:cNvCxnSpPr>
            <a:cxnSpLocks noChangeShapeType="1"/>
          </p:cNvCxnSpPr>
          <p:nvPr/>
        </p:nvCxnSpPr>
        <p:spPr bwMode="auto">
          <a:xfrm>
            <a:off x="1654175" y="3538538"/>
            <a:ext cx="4222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Rectangle 47"/>
          <p:cNvSpPr>
            <a:spLocks noChangeArrowheads="1"/>
          </p:cNvSpPr>
          <p:nvPr/>
        </p:nvSpPr>
        <p:spPr bwMode="auto">
          <a:xfrm>
            <a:off x="1389063" y="3398838"/>
            <a:ext cx="265112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902" name="Group 36"/>
          <p:cNvGrpSpPr>
            <a:grpSpLocks/>
          </p:cNvGrpSpPr>
          <p:nvPr/>
        </p:nvGrpSpPr>
        <p:grpSpPr bwMode="auto">
          <a:xfrm>
            <a:off x="695325" y="3187700"/>
            <a:ext cx="693738" cy="519113"/>
            <a:chOff x="419" y="1642"/>
            <a:chExt cx="437" cy="327"/>
          </a:xfrm>
        </p:grpSpPr>
        <p:sp>
          <p:nvSpPr>
            <p:cNvPr id="37917" name="Text Box 28"/>
            <p:cNvSpPr txBox="1">
              <a:spLocks noChangeArrowheads="1"/>
            </p:cNvSpPr>
            <p:nvPr/>
          </p:nvSpPr>
          <p:spPr bwMode="auto">
            <a:xfrm flipH="1">
              <a:off x="419" y="1642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/>
                <a:t>…</a:t>
              </a:r>
            </a:p>
          </p:txBody>
        </p:sp>
        <p:sp>
          <p:nvSpPr>
            <p:cNvPr id="37918" name="Line 29"/>
            <p:cNvSpPr>
              <a:spLocks noChangeShapeType="1"/>
            </p:cNvSpPr>
            <p:nvPr/>
          </p:nvSpPr>
          <p:spPr bwMode="auto">
            <a:xfrm flipH="1">
              <a:off x="759" y="185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3" name="Line 30"/>
          <p:cNvSpPr>
            <a:spLocks noChangeShapeType="1"/>
          </p:cNvSpPr>
          <p:nvPr/>
        </p:nvSpPr>
        <p:spPr bwMode="auto">
          <a:xfrm rot="5400000" flipH="1">
            <a:off x="2609056" y="4771232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Text Box 31"/>
          <p:cNvSpPr txBox="1">
            <a:spLocks noChangeArrowheads="1"/>
          </p:cNvSpPr>
          <p:nvPr/>
        </p:nvSpPr>
        <p:spPr bwMode="auto">
          <a:xfrm flipH="1">
            <a:off x="2498725" y="4986338"/>
            <a:ext cx="611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7905" name="Line 32"/>
          <p:cNvSpPr>
            <a:spLocks noChangeShapeType="1"/>
          </p:cNvSpPr>
          <p:nvPr/>
        </p:nvSpPr>
        <p:spPr bwMode="auto">
          <a:xfrm flipV="1">
            <a:off x="6467475" y="2973388"/>
            <a:ext cx="509588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33"/>
          <p:cNvSpPr>
            <a:spLocks noChangeShapeType="1"/>
          </p:cNvSpPr>
          <p:nvPr/>
        </p:nvSpPr>
        <p:spPr bwMode="auto">
          <a:xfrm>
            <a:off x="6486525" y="3895725"/>
            <a:ext cx="509588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Oval 163"/>
          <p:cNvSpPr>
            <a:spLocks noChangeArrowheads="1"/>
          </p:cNvSpPr>
          <p:nvPr/>
        </p:nvSpPr>
        <p:spPr bwMode="auto">
          <a:xfrm flipH="1">
            <a:off x="6991350" y="3932238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908" name="Text Box 38"/>
          <p:cNvSpPr txBox="1">
            <a:spLocks noChangeArrowheads="1"/>
          </p:cNvSpPr>
          <p:nvPr/>
        </p:nvSpPr>
        <p:spPr bwMode="auto">
          <a:xfrm flipH="1">
            <a:off x="7708900" y="25177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7909" name="Line 39"/>
          <p:cNvSpPr>
            <a:spLocks noChangeShapeType="1"/>
          </p:cNvSpPr>
          <p:nvPr/>
        </p:nvSpPr>
        <p:spPr bwMode="auto">
          <a:xfrm flipH="1">
            <a:off x="7497763" y="2867025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Text Box 40"/>
          <p:cNvSpPr txBox="1">
            <a:spLocks noChangeArrowheads="1"/>
          </p:cNvSpPr>
          <p:nvPr/>
        </p:nvSpPr>
        <p:spPr bwMode="auto">
          <a:xfrm flipH="1">
            <a:off x="7747000" y="38227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7911" name="Line 41"/>
          <p:cNvSpPr>
            <a:spLocks noChangeShapeType="1"/>
          </p:cNvSpPr>
          <p:nvPr/>
        </p:nvSpPr>
        <p:spPr bwMode="auto">
          <a:xfrm flipH="1">
            <a:off x="7535863" y="4171950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1447800" y="3248025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Line 24"/>
          <p:cNvSpPr>
            <a:spLocks noChangeShapeType="1"/>
          </p:cNvSpPr>
          <p:nvPr/>
        </p:nvSpPr>
        <p:spPr bwMode="auto">
          <a:xfrm rot="-5400000">
            <a:off x="2086768" y="4390232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58"/>
          <p:cNvSpPr txBox="1">
            <a:spLocks noChangeArrowheads="1"/>
          </p:cNvSpPr>
          <p:nvPr/>
        </p:nvSpPr>
        <p:spPr bwMode="auto">
          <a:xfrm>
            <a:off x="2838450" y="5046663"/>
            <a:ext cx="6007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84AA33"/>
                </a:solidFill>
              </a:rPr>
              <a:t>For a high-degree node that likes to update all its outgoing messages at once …</a:t>
            </a:r>
          </a:p>
          <a:p>
            <a:r>
              <a:rPr lang="en-US" sz="2400">
                <a:solidFill>
                  <a:srgbClr val="84AA33"/>
                </a:solidFill>
              </a:rPr>
              <a:t>We say that the whole node is very stale if its incoming messages have changed a lot.</a:t>
            </a:r>
          </a:p>
        </p:txBody>
      </p:sp>
      <p:sp>
        <p:nvSpPr>
          <p:cNvPr id="37915" name="Line 24"/>
          <p:cNvSpPr>
            <a:spLocks noChangeShapeType="1"/>
          </p:cNvSpPr>
          <p:nvPr/>
        </p:nvSpPr>
        <p:spPr bwMode="auto">
          <a:xfrm flipH="1" flipV="1">
            <a:off x="3883025" y="3949700"/>
            <a:ext cx="1524000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916" name="Picture 70" descr="http://corcodilos.com/blog/wp-content/uploads/2013/01/stale-brea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3076575"/>
            <a:ext cx="1273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42042" grpId="0" animBg="1"/>
      <p:bldP spid="625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1_Office Theme">
      <a:majorFont>
        <a:latin typeface="Candar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JHU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10691</TotalTime>
  <Words>3140</Words>
  <Application>Microsoft Office PowerPoint</Application>
  <PresentationFormat>On-screen Show (4:3)</PresentationFormat>
  <Paragraphs>911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ＭＳ Ｐゴシック</vt:lpstr>
      <vt:lpstr>Arial</vt:lpstr>
      <vt:lpstr>Calibri</vt:lpstr>
      <vt:lpstr>Cambria</vt:lpstr>
      <vt:lpstr>Candara</vt:lpstr>
      <vt:lpstr>Comic Sans MS</vt:lpstr>
      <vt:lpstr>Handwriting - Dakota</vt:lpstr>
      <vt:lpstr>Helvetica Neue Light</vt:lpstr>
      <vt:lpstr>Rockwell</vt:lpstr>
      <vt:lpstr>Symbol</vt:lpstr>
      <vt:lpstr>Times New Roman</vt:lpstr>
      <vt:lpstr>Wingdings</vt:lpstr>
      <vt:lpstr>Office Theme</vt:lpstr>
      <vt:lpstr>1_Office Theme</vt:lpstr>
      <vt:lpstr>JHU Theme</vt:lpstr>
      <vt:lpstr>Section 5: What if even BP is slow?</vt:lpstr>
      <vt:lpstr>Outline</vt:lpstr>
      <vt:lpstr>Outline</vt:lpstr>
      <vt:lpstr>Loopy Belief Propagation Algorithm</vt:lpstr>
      <vt:lpstr>Loopy Belief Propagation Algorithm</vt:lpstr>
      <vt:lpstr>Message Passing in Belief Propagation</vt:lpstr>
      <vt:lpstr>Stale Messages</vt:lpstr>
      <vt:lpstr>Stale Messages</vt:lpstr>
      <vt:lpstr>Stale Messages</vt:lpstr>
      <vt:lpstr>Stale Messages</vt:lpstr>
      <vt:lpstr>PowerPoint Presentation</vt:lpstr>
      <vt:lpstr>PowerPoint Presentation</vt:lpstr>
      <vt:lpstr>PowerPoint Presentation</vt:lpstr>
      <vt:lpstr>PowerPoint Presentation</vt:lpstr>
      <vt:lpstr>But what about the topology?</vt:lpstr>
      <vt:lpstr>A bad update order for residual BP!</vt:lpstr>
      <vt:lpstr>Try updating an entire acyclic subgraph</vt:lpstr>
      <vt:lpstr>Try updating an entire acyclic subgraph</vt:lpstr>
      <vt:lpstr>Try updating an entire acyclic subgraph</vt:lpstr>
      <vt:lpstr>Try updating an entire acyclic subgraph</vt:lpstr>
      <vt:lpstr>Acyclic Belief Propagation</vt:lpstr>
      <vt:lpstr>Summary of Update Ordering</vt:lpstr>
      <vt:lpstr>Message Scheduling</vt:lpstr>
      <vt:lpstr>Message Scheduling</vt:lpstr>
      <vt:lpstr>Section 5: What if even BP is slow?</vt:lpstr>
      <vt:lpstr>Computing Variable Beliefs</vt:lpstr>
      <vt:lpstr>Computing Variable Beliefs</vt:lpstr>
      <vt:lpstr>Computing Variable Beliefs</vt:lpstr>
      <vt:lpstr>Computing Variable Beliefs</vt:lpstr>
      <vt:lpstr>Example: String-valued Variables</vt:lpstr>
      <vt:lpstr>Example: String-valued Variables</vt:lpstr>
      <vt:lpstr>Example: String-valued Variables</vt:lpstr>
      <vt:lpstr>Example: String-valued Variables</vt:lpstr>
      <vt:lpstr>Example: String-valued Variables</vt:lpstr>
      <vt:lpstr>Example: String-valued Variables</vt:lpstr>
      <vt:lpstr>Message Approximations</vt:lpstr>
      <vt:lpstr>Message Pruning</vt:lpstr>
      <vt:lpstr>Message Pruning</vt:lpstr>
      <vt:lpstr>Expectation Propagation (EP)</vt:lpstr>
      <vt:lpstr>Expectation Propagation (EP)</vt:lpstr>
      <vt:lpstr>Expectation Propagation (EP)</vt:lpstr>
      <vt:lpstr>Expectation Propagation</vt:lpstr>
      <vt:lpstr>Expectation Propagation</vt:lpstr>
      <vt:lpstr>Expectation Propagation</vt:lpstr>
      <vt:lpstr>Expectation Propagation</vt:lpstr>
      <vt:lpstr>PowerPoint Presentation</vt:lpstr>
      <vt:lpstr>FSA Approx. = Moment Matching</vt:lpstr>
      <vt:lpstr>FSA Approx. = Moment Matching</vt:lpstr>
      <vt:lpstr>How to approximate a message?</vt:lpstr>
      <vt:lpstr>Analogy: Scheduling by  approximate email messages</vt:lpstr>
      <vt:lpstr>Expectation Propagation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Jason Eisner</cp:lastModifiedBy>
  <cp:revision>416</cp:revision>
  <dcterms:created xsi:type="dcterms:W3CDTF">2014-04-15T19:33:39Z</dcterms:created>
  <dcterms:modified xsi:type="dcterms:W3CDTF">2015-07-16T19:23:10Z</dcterms:modified>
</cp:coreProperties>
</file>