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57" r:id="rId3"/>
    <p:sldId id="358" r:id="rId4"/>
    <p:sldId id="352" r:id="rId5"/>
    <p:sldId id="376" r:id="rId6"/>
    <p:sldId id="312" r:id="rId7"/>
    <p:sldId id="350" r:id="rId8"/>
    <p:sldId id="314" r:id="rId9"/>
    <p:sldId id="316" r:id="rId10"/>
    <p:sldId id="322" r:id="rId11"/>
    <p:sldId id="323" r:id="rId12"/>
    <p:sldId id="324" r:id="rId13"/>
    <p:sldId id="321" r:id="rId14"/>
    <p:sldId id="325" r:id="rId15"/>
    <p:sldId id="328" r:id="rId16"/>
    <p:sldId id="326" r:id="rId17"/>
    <p:sldId id="319" r:id="rId18"/>
    <p:sldId id="327" r:id="rId19"/>
    <p:sldId id="329" r:id="rId20"/>
    <p:sldId id="283" r:id="rId21"/>
    <p:sldId id="293" r:id="rId22"/>
    <p:sldId id="292" r:id="rId23"/>
    <p:sldId id="291" r:id="rId24"/>
    <p:sldId id="290" r:id="rId25"/>
    <p:sldId id="294" r:id="rId26"/>
    <p:sldId id="336" r:id="rId27"/>
    <p:sldId id="337" r:id="rId28"/>
    <p:sldId id="338" r:id="rId29"/>
    <p:sldId id="339" r:id="rId30"/>
    <p:sldId id="355" r:id="rId31"/>
    <p:sldId id="311" r:id="rId32"/>
    <p:sldId id="299" r:id="rId33"/>
    <p:sldId id="340" r:id="rId34"/>
    <p:sldId id="341" r:id="rId35"/>
    <p:sldId id="342" r:id="rId36"/>
    <p:sldId id="343" r:id="rId37"/>
    <p:sldId id="344" r:id="rId38"/>
    <p:sldId id="300" r:id="rId39"/>
    <p:sldId id="304" r:id="rId40"/>
    <p:sldId id="306" r:id="rId41"/>
    <p:sldId id="307" r:id="rId42"/>
    <p:sldId id="308" r:id="rId43"/>
    <p:sldId id="309" r:id="rId44"/>
    <p:sldId id="335" r:id="rId45"/>
    <p:sldId id="303" r:id="rId46"/>
    <p:sldId id="289" r:id="rId47"/>
    <p:sldId id="302" r:id="rId48"/>
    <p:sldId id="377" r:id="rId49"/>
    <p:sldId id="301" r:id="rId50"/>
    <p:sldId id="356" r:id="rId51"/>
    <p:sldId id="351" r:id="rId52"/>
    <p:sldId id="315" r:id="rId53"/>
    <p:sldId id="380" r:id="rId54"/>
    <p:sldId id="381" r:id="rId55"/>
    <p:sldId id="382" r:id="rId56"/>
    <p:sldId id="383" r:id="rId57"/>
    <p:sldId id="374" r:id="rId58"/>
    <p:sldId id="359" r:id="rId59"/>
    <p:sldId id="360" r:id="rId60"/>
    <p:sldId id="361" r:id="rId61"/>
    <p:sldId id="363" r:id="rId62"/>
    <p:sldId id="365" r:id="rId63"/>
    <p:sldId id="366" r:id="rId64"/>
    <p:sldId id="371" r:id="rId65"/>
    <p:sldId id="368" r:id="rId66"/>
    <p:sldId id="369" r:id="rId67"/>
    <p:sldId id="370" r:id="rId68"/>
    <p:sldId id="259" r:id="rId69"/>
    <p:sldId id="270" r:id="rId70"/>
    <p:sldId id="273" r:id="rId71"/>
    <p:sldId id="275" r:id="rId72"/>
    <p:sldId id="280" r:id="rId73"/>
    <p:sldId id="281" r:id="rId74"/>
    <p:sldId id="384" r:id="rId75"/>
    <p:sldId id="385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>
        <p:scale>
          <a:sx n="218" d="100"/>
          <a:sy n="218" d="100"/>
        </p:scale>
        <p:origin x="-80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7526E-6A5F-4074-8C26-93B6543091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31" y="-208633"/>
            <a:ext cx="2050143" cy="85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p.cs.berkeley.edu/tutorials/variational-tutorial-slide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</a:t>
            </a:r>
            <a:br>
              <a:rPr lang="en-US" dirty="0" smtClean="0"/>
            </a:br>
            <a:r>
              <a:rPr lang="en-US" dirty="0"/>
              <a:t>Incorporating Structure into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Factors </a:t>
            </a:r>
            <a:r>
              <a:rPr lang="en-US" dirty="0"/>
              <a:t>and </a:t>
            </a:r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60243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960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stCxn id="31" idx="0"/>
            <a:endCxn id="30" idx="4"/>
          </p:cNvCxnSpPr>
          <p:nvPr/>
        </p:nvCxnSpPr>
        <p:spPr>
          <a:xfrm flipH="1" flipV="1">
            <a:off x="7749963" y="3163784"/>
            <a:ext cx="1976" cy="77557"/>
          </a:xfrm>
          <a:prstGeom prst="lin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4" name="Oval 73"/>
          <p:cNvSpPr/>
          <p:nvPr/>
        </p:nvSpPr>
        <p:spPr>
          <a:xfrm>
            <a:off x="670311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028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>
            <a:stCxn id="75" idx="0"/>
            <a:endCxn id="74" idx="4"/>
          </p:cNvCxnSpPr>
          <p:nvPr/>
        </p:nvCxnSpPr>
        <p:spPr>
          <a:xfrm flipH="1" flipV="1">
            <a:off x="6850643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89505" y="283986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6671" y="3216467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Connector 79"/>
          <p:cNvCxnSpPr>
            <a:stCxn id="79" idx="0"/>
            <a:endCxn id="78" idx="4"/>
          </p:cNvCxnSpPr>
          <p:nvPr/>
        </p:nvCxnSpPr>
        <p:spPr>
          <a:xfrm flipH="1" flipV="1">
            <a:off x="5937029" y="3138910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886093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63259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>
            <a:stCxn id="83" idx="0"/>
            <a:endCxn id="82" idx="4"/>
          </p:cNvCxnSpPr>
          <p:nvPr/>
        </p:nvCxnSpPr>
        <p:spPr>
          <a:xfrm flipH="1" flipV="1">
            <a:off x="5033617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334499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11665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Connector 87"/>
          <p:cNvCxnSpPr>
            <a:stCxn id="87" idx="0"/>
            <a:endCxn id="86" idx="4"/>
          </p:cNvCxnSpPr>
          <p:nvPr/>
        </p:nvCxnSpPr>
        <p:spPr>
          <a:xfrm flipH="1" flipV="1">
            <a:off x="5482023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249975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7141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1" idx="0"/>
            <a:endCxn id="90" idx="4"/>
          </p:cNvCxnSpPr>
          <p:nvPr/>
        </p:nvCxnSpPr>
        <p:spPr>
          <a:xfrm flipH="1" flipV="1">
            <a:off x="6397499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789505" y="1786979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6671" y="2163583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6" name="Straight Connector 95"/>
          <p:cNvCxnSpPr>
            <a:stCxn id="95" idx="0"/>
            <a:endCxn id="94" idx="4"/>
          </p:cNvCxnSpPr>
          <p:nvPr/>
        </p:nvCxnSpPr>
        <p:spPr>
          <a:xfrm flipH="1" flipV="1">
            <a:off x="5937029" y="2086026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Isosceles Triangle 64"/>
          <p:cNvSpPr/>
          <p:nvPr/>
        </p:nvSpPr>
        <p:spPr>
          <a:xfrm>
            <a:off x="6011339" y="2086025"/>
            <a:ext cx="2582197" cy="1711869"/>
          </a:xfrm>
          <a:prstGeom prst="triangle">
            <a:avLst/>
          </a:prstGeom>
          <a:solidFill>
            <a:schemeClr val="accent3">
              <a:alpha val="48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7667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60243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960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stCxn id="31" idx="0"/>
            <a:endCxn id="30" idx="4"/>
          </p:cNvCxnSpPr>
          <p:nvPr/>
        </p:nvCxnSpPr>
        <p:spPr>
          <a:xfrm flipH="1" flipV="1">
            <a:off x="7749963" y="3163784"/>
            <a:ext cx="1976" cy="77557"/>
          </a:xfrm>
          <a:prstGeom prst="lin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4" name="Oval 73"/>
          <p:cNvSpPr/>
          <p:nvPr/>
        </p:nvSpPr>
        <p:spPr>
          <a:xfrm>
            <a:off x="670311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028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>
            <a:stCxn id="75" idx="0"/>
            <a:endCxn id="74" idx="4"/>
          </p:cNvCxnSpPr>
          <p:nvPr/>
        </p:nvCxnSpPr>
        <p:spPr>
          <a:xfrm flipH="1" flipV="1">
            <a:off x="6850643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89505" y="283986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6671" y="3216467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Connector 79"/>
          <p:cNvCxnSpPr>
            <a:stCxn id="79" idx="0"/>
            <a:endCxn id="78" idx="4"/>
          </p:cNvCxnSpPr>
          <p:nvPr/>
        </p:nvCxnSpPr>
        <p:spPr>
          <a:xfrm flipH="1" flipV="1">
            <a:off x="5937029" y="3138910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886093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63259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>
            <a:stCxn id="83" idx="0"/>
            <a:endCxn id="82" idx="4"/>
          </p:cNvCxnSpPr>
          <p:nvPr/>
        </p:nvCxnSpPr>
        <p:spPr>
          <a:xfrm flipH="1" flipV="1">
            <a:off x="5033617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334499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11665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Connector 87"/>
          <p:cNvCxnSpPr>
            <a:stCxn id="87" idx="0"/>
            <a:endCxn id="86" idx="4"/>
          </p:cNvCxnSpPr>
          <p:nvPr/>
        </p:nvCxnSpPr>
        <p:spPr>
          <a:xfrm flipH="1" flipV="1">
            <a:off x="5482023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249975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7141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1" idx="0"/>
            <a:endCxn id="90" idx="4"/>
          </p:cNvCxnSpPr>
          <p:nvPr/>
        </p:nvCxnSpPr>
        <p:spPr>
          <a:xfrm flipH="1" flipV="1">
            <a:off x="6397499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789505" y="1786979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866671" y="2163583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6" name="Straight Connector 95"/>
          <p:cNvCxnSpPr>
            <a:stCxn id="95" idx="0"/>
            <a:endCxn id="94" idx="4"/>
          </p:cNvCxnSpPr>
          <p:nvPr/>
        </p:nvCxnSpPr>
        <p:spPr>
          <a:xfrm flipH="1" flipV="1">
            <a:off x="5937029" y="2086026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Isosceles Triangle 63"/>
          <p:cNvSpPr/>
          <p:nvPr/>
        </p:nvSpPr>
        <p:spPr>
          <a:xfrm>
            <a:off x="4055426" y="1559626"/>
            <a:ext cx="3771332" cy="2300527"/>
          </a:xfrm>
          <a:prstGeom prst="triangle">
            <a:avLst/>
          </a:prstGeom>
          <a:solidFill>
            <a:schemeClr val="accent3">
              <a:alpha val="48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105929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60243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960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stCxn id="31" idx="0"/>
            <a:endCxn id="30" idx="4"/>
          </p:cNvCxnSpPr>
          <p:nvPr/>
        </p:nvCxnSpPr>
        <p:spPr>
          <a:xfrm flipH="1" flipV="1">
            <a:off x="7749963" y="3163784"/>
            <a:ext cx="1976" cy="77557"/>
          </a:xfrm>
          <a:prstGeom prst="lin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4" name="Oval 73"/>
          <p:cNvSpPr/>
          <p:nvPr/>
        </p:nvSpPr>
        <p:spPr>
          <a:xfrm>
            <a:off x="670311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028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>
            <a:stCxn id="75" idx="0"/>
            <a:endCxn id="74" idx="4"/>
          </p:cNvCxnSpPr>
          <p:nvPr/>
        </p:nvCxnSpPr>
        <p:spPr>
          <a:xfrm flipH="1" flipV="1">
            <a:off x="6850643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89505" y="283986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6671" y="3216467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Connector 79"/>
          <p:cNvCxnSpPr>
            <a:stCxn id="79" idx="0"/>
            <a:endCxn id="78" idx="4"/>
          </p:cNvCxnSpPr>
          <p:nvPr/>
        </p:nvCxnSpPr>
        <p:spPr>
          <a:xfrm flipH="1" flipV="1">
            <a:off x="5937029" y="3138910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886093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63259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>
            <a:stCxn id="83" idx="0"/>
            <a:endCxn id="82" idx="4"/>
          </p:cNvCxnSpPr>
          <p:nvPr/>
        </p:nvCxnSpPr>
        <p:spPr>
          <a:xfrm flipH="1" flipV="1">
            <a:off x="5033617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334499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11665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Connector 87"/>
          <p:cNvCxnSpPr>
            <a:stCxn id="87" idx="0"/>
            <a:endCxn id="86" idx="4"/>
          </p:cNvCxnSpPr>
          <p:nvPr/>
        </p:nvCxnSpPr>
        <p:spPr>
          <a:xfrm flipH="1" flipV="1">
            <a:off x="5482023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249975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7141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1" idx="0"/>
            <a:endCxn id="90" idx="4"/>
          </p:cNvCxnSpPr>
          <p:nvPr/>
        </p:nvCxnSpPr>
        <p:spPr>
          <a:xfrm flipH="1" flipV="1">
            <a:off x="6397499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789505" y="1786979"/>
            <a:ext cx="295048" cy="2990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866671" y="2163583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6" name="Straight Connector 95"/>
          <p:cNvCxnSpPr>
            <a:stCxn id="95" idx="0"/>
            <a:endCxn id="94" idx="4"/>
          </p:cNvCxnSpPr>
          <p:nvPr/>
        </p:nvCxnSpPr>
        <p:spPr>
          <a:xfrm flipH="1" flipV="1">
            <a:off x="5937029" y="2086026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179073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30" name="Oval 2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3" name="Straight Connector 32"/>
            <p:cNvCxnSpPr>
              <a:stCxn id="31" idx="0"/>
              <a:endCxn id="3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74" name="Oval 7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7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78" name="Oval 77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0"/>
              <a:endCxn id="78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82" name="Oval 81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0"/>
              <a:endCxn id="82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86" name="Oval 85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0"/>
              <a:endCxn id="86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90" name="Oval 8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94" name="Oval 9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5" idx="0"/>
              <a:endCxn id="9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14105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30" name="Oval 2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3" name="Straight Connector 32"/>
            <p:cNvCxnSpPr>
              <a:stCxn id="31" idx="0"/>
              <a:endCxn id="3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74" name="Oval 7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7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78" name="Oval 77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0"/>
              <a:endCxn id="78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82" name="Oval 81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0"/>
              <a:endCxn id="82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86" name="Oval 85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0"/>
              <a:endCxn id="86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90" name="Oval 8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94" name="Oval 9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5" idx="0"/>
              <a:endCxn id="9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318078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60243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960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stCxn id="31" idx="0"/>
            <a:endCxn id="30" idx="4"/>
          </p:cNvCxnSpPr>
          <p:nvPr/>
        </p:nvCxnSpPr>
        <p:spPr>
          <a:xfrm flipH="1" flipV="1">
            <a:off x="7749963" y="3163784"/>
            <a:ext cx="1976" cy="77557"/>
          </a:xfrm>
          <a:prstGeom prst="lin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4" name="Oval 73"/>
          <p:cNvSpPr/>
          <p:nvPr/>
        </p:nvSpPr>
        <p:spPr>
          <a:xfrm>
            <a:off x="670311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028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>
            <a:stCxn id="75" idx="0"/>
            <a:endCxn id="74" idx="4"/>
          </p:cNvCxnSpPr>
          <p:nvPr/>
        </p:nvCxnSpPr>
        <p:spPr>
          <a:xfrm flipH="1" flipV="1">
            <a:off x="6850643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89505" y="283986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6671" y="3216467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Connector 79"/>
          <p:cNvCxnSpPr>
            <a:stCxn id="79" idx="0"/>
            <a:endCxn id="78" idx="4"/>
          </p:cNvCxnSpPr>
          <p:nvPr/>
        </p:nvCxnSpPr>
        <p:spPr>
          <a:xfrm flipH="1" flipV="1">
            <a:off x="5937029" y="3138910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886093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63259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>
            <a:stCxn id="83" idx="0"/>
            <a:endCxn id="82" idx="4"/>
          </p:cNvCxnSpPr>
          <p:nvPr/>
        </p:nvCxnSpPr>
        <p:spPr>
          <a:xfrm flipH="1" flipV="1">
            <a:off x="5033617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334499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11665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Connector 87"/>
          <p:cNvCxnSpPr>
            <a:stCxn id="87" idx="0"/>
            <a:endCxn id="86" idx="4"/>
          </p:cNvCxnSpPr>
          <p:nvPr/>
        </p:nvCxnSpPr>
        <p:spPr>
          <a:xfrm flipH="1" flipV="1">
            <a:off x="5482023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249975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7141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1" idx="0"/>
            <a:endCxn id="90" idx="4"/>
          </p:cNvCxnSpPr>
          <p:nvPr/>
        </p:nvCxnSpPr>
        <p:spPr>
          <a:xfrm flipH="1" flipV="1">
            <a:off x="6397499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789505" y="1786979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866671" y="2163583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6" name="Straight Connector 95"/>
          <p:cNvCxnSpPr>
            <a:stCxn id="95" idx="0"/>
            <a:endCxn id="94" idx="4"/>
          </p:cNvCxnSpPr>
          <p:nvPr/>
        </p:nvCxnSpPr>
        <p:spPr>
          <a:xfrm flipH="1" flipV="1">
            <a:off x="5937029" y="2086026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32698" y="4918584"/>
            <a:ext cx="4185740" cy="14377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Sending a </a:t>
            </a:r>
            <a:r>
              <a:rPr lang="en-US" sz="2200" dirty="0" err="1" smtClean="0">
                <a:solidFill>
                  <a:schemeClr val="accent1"/>
                </a:solidFill>
              </a:rPr>
              <a:t>messsage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</a:rPr>
              <a:t>to a variable</a:t>
            </a:r>
            <a:r>
              <a:rPr lang="en-US" sz="2200" dirty="0" smtClean="0">
                <a:solidFill>
                  <a:schemeClr val="accent1"/>
                </a:solidFill>
              </a:rPr>
              <a:t> from its unary factors takes only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O(d*</a:t>
            </a:r>
            <a:r>
              <a:rPr lang="en-US" sz="2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k</a:t>
            </a:r>
            <a:r>
              <a:rPr lang="en-US" sz="2200" i="1" baseline="30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d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 </a:t>
            </a:r>
            <a:r>
              <a:rPr lang="en-US" sz="2200" dirty="0" smtClean="0">
                <a:solidFill>
                  <a:schemeClr val="accent1"/>
                </a:solidFill>
              </a:rPr>
              <a:t>time </a:t>
            </a:r>
            <a:r>
              <a:rPr lang="en-US" sz="2200" dirty="0">
                <a:solidFill>
                  <a:schemeClr val="accent1"/>
                </a:solidFill>
              </a:rPr>
              <a:t>w</a:t>
            </a:r>
            <a:r>
              <a:rPr lang="en-US" sz="2200" dirty="0" smtClean="0">
                <a:solidFill>
                  <a:schemeClr val="accent1"/>
                </a:solidFill>
              </a:rPr>
              <a:t>here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k=2</a:t>
            </a:r>
            <a:r>
              <a:rPr lang="en-US" sz="2200" dirty="0" smtClean="0">
                <a:solidFill>
                  <a:schemeClr val="accent1"/>
                </a:solidFill>
              </a:rPr>
              <a:t> and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d=1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3104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30" name="Oval 2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3" name="Straight Connector 32"/>
            <p:cNvCxnSpPr>
              <a:stCxn id="31" idx="0"/>
              <a:endCxn id="3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But nothing prevents non-tree structures.</a:t>
            </a:r>
          </a:p>
          <a:p>
            <a:pPr marL="0" indent="0">
              <a:buNone/>
            </a:pPr>
            <a:endParaRPr lang="en-US" sz="2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74" name="Oval 7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5" idx="0"/>
              <a:endCxn id="7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78" name="Oval 77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0" name="Straight Connector 79"/>
            <p:cNvCxnSpPr>
              <a:stCxn id="79" idx="0"/>
              <a:endCxn id="78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82" name="Oval 81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4" name="Straight Connector 83"/>
            <p:cNvCxnSpPr>
              <a:stCxn id="83" idx="0"/>
              <a:endCxn id="82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86" name="Oval 85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8" name="Straight Connector 87"/>
            <p:cNvCxnSpPr>
              <a:stCxn id="87" idx="0"/>
              <a:endCxn id="86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90" name="Oval 89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0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94" name="Oval 9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5" idx="0"/>
              <a:endCxn id="9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Isosceles Triangle 70"/>
          <p:cNvSpPr/>
          <p:nvPr/>
        </p:nvSpPr>
        <p:spPr>
          <a:xfrm>
            <a:off x="4244191" y="2487915"/>
            <a:ext cx="1616064" cy="1309980"/>
          </a:xfrm>
          <a:prstGeom prst="triangle">
            <a:avLst/>
          </a:prstGeom>
          <a:solidFill>
            <a:schemeClr val="accent3">
              <a:alpha val="48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>
            <a:off x="5156239" y="1421429"/>
            <a:ext cx="3437297" cy="2376466"/>
          </a:xfrm>
          <a:prstGeom prst="triangle">
            <a:avLst/>
          </a:prstGeom>
          <a:solidFill>
            <a:schemeClr val="accent3">
              <a:alpha val="48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432698" y="4918584"/>
            <a:ext cx="4185740" cy="14377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Sending a </a:t>
            </a:r>
            <a:r>
              <a:rPr lang="en-US" sz="2200" dirty="0" err="1" smtClean="0">
                <a:solidFill>
                  <a:schemeClr val="accent1"/>
                </a:solidFill>
              </a:rPr>
              <a:t>messsage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</a:rPr>
              <a:t>to a variable</a:t>
            </a:r>
            <a:r>
              <a:rPr lang="en-US" sz="2200" dirty="0" smtClean="0">
                <a:solidFill>
                  <a:schemeClr val="accent1"/>
                </a:solidFill>
              </a:rPr>
              <a:t> from its unary factors takes only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O(d*</a:t>
            </a:r>
            <a:r>
              <a:rPr lang="en-US" sz="2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k</a:t>
            </a:r>
            <a:r>
              <a:rPr lang="en-US" sz="2200" i="1" baseline="30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d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 </a:t>
            </a:r>
            <a:r>
              <a:rPr lang="en-US" sz="2200" dirty="0" smtClean="0">
                <a:solidFill>
                  <a:schemeClr val="accent1"/>
                </a:solidFill>
              </a:rPr>
              <a:t>time </a:t>
            </a:r>
            <a:r>
              <a:rPr lang="en-US" sz="2200" dirty="0">
                <a:solidFill>
                  <a:schemeClr val="accent1"/>
                </a:solidFill>
              </a:rPr>
              <a:t>w</a:t>
            </a:r>
            <a:r>
              <a:rPr lang="en-US" sz="2200" dirty="0" smtClean="0">
                <a:solidFill>
                  <a:schemeClr val="accent1"/>
                </a:solidFill>
              </a:rPr>
              <a:t>here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k=2</a:t>
            </a:r>
            <a:r>
              <a:rPr lang="en-US" sz="2200" dirty="0" smtClean="0">
                <a:solidFill>
                  <a:schemeClr val="accent1"/>
                </a:solidFill>
              </a:rPr>
              <a:t> and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d=1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300884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Unlabeled Constituency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Given</a:t>
            </a:r>
            <a:r>
              <a:rPr lang="en-US" sz="2600" dirty="0"/>
              <a:t>: a sentence.</a:t>
            </a:r>
          </a:p>
          <a:p>
            <a:pPr marL="0" indent="0">
              <a:buNone/>
            </a:pPr>
            <a:r>
              <a:rPr lang="en-US" sz="2600" b="1" dirty="0"/>
              <a:t>Predict</a:t>
            </a:r>
            <a:r>
              <a:rPr lang="en-US" sz="2600" dirty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We could predict whether each span is present </a:t>
            </a:r>
            <a:r>
              <a:rPr lang="en-US" sz="2800" dirty="0">
                <a:latin typeface="Rockwell"/>
                <a:cs typeface="Rockwell"/>
              </a:rPr>
              <a:t>T</a:t>
            </a:r>
            <a:r>
              <a:rPr lang="en-US" sz="2600" dirty="0"/>
              <a:t> or not </a:t>
            </a:r>
            <a:r>
              <a:rPr lang="en-US" sz="2400" dirty="0">
                <a:latin typeface="Rockwell"/>
                <a:cs typeface="Rockwell"/>
              </a:rPr>
              <a:t>F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But nothing prevents non-tree structures.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4349337" y="4654259"/>
            <a:ext cx="4269101" cy="170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Add a </a:t>
            </a:r>
            <a:r>
              <a:rPr lang="en-US" sz="2600" i="1" dirty="0" err="1" smtClean="0">
                <a:latin typeface="Times New Roman"/>
                <a:cs typeface="Times New Roman"/>
              </a:rPr>
              <a:t>CKYTree</a:t>
            </a:r>
            <a:r>
              <a:rPr lang="en-US" sz="2600" dirty="0" smtClean="0"/>
              <a:t> </a:t>
            </a:r>
            <a:r>
              <a:rPr lang="en-US" sz="2600" dirty="0"/>
              <a:t>factor which multiplies in </a:t>
            </a:r>
            <a:r>
              <a:rPr lang="en-US" sz="2600" i="1" dirty="0">
                <a:latin typeface="Times New Roman"/>
                <a:cs typeface="Times New Roman"/>
              </a:rPr>
              <a:t>1</a:t>
            </a:r>
            <a:r>
              <a:rPr lang="en-US" sz="2600" dirty="0"/>
              <a:t> if the variables form a tree and </a:t>
            </a:r>
            <a:r>
              <a:rPr lang="en-US" sz="2600" i="1" dirty="0">
                <a:latin typeface="Times New Roman"/>
                <a:cs typeface="Times New Roman"/>
              </a:rPr>
              <a:t>0</a:t>
            </a:r>
            <a:r>
              <a:rPr lang="en-US" sz="2600" dirty="0"/>
              <a:t> otherwise.</a:t>
            </a:r>
          </a:p>
        </p:txBody>
      </p:sp>
      <p:cxnSp>
        <p:nvCxnSpPr>
          <p:cNvPr id="98" name="Curved Connector 97"/>
          <p:cNvCxnSpPr>
            <a:stCxn id="107" idx="1"/>
            <a:endCxn id="78" idx="0"/>
          </p:cNvCxnSpPr>
          <p:nvPr/>
        </p:nvCxnSpPr>
        <p:spPr>
          <a:xfrm rot="10800000" flipV="1">
            <a:off x="5937029" y="651983"/>
            <a:ext cx="2558920" cy="21878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07" idx="1"/>
          </p:cNvCxnSpPr>
          <p:nvPr/>
        </p:nvCxnSpPr>
        <p:spPr>
          <a:xfrm rot="10800000" flipV="1">
            <a:off x="7311253" y="651983"/>
            <a:ext cx="1184697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107" idx="1"/>
            <a:endCxn id="86" idx="0"/>
          </p:cNvCxnSpPr>
          <p:nvPr/>
        </p:nvCxnSpPr>
        <p:spPr>
          <a:xfrm rot="10800000" flipV="1">
            <a:off x="5482023" y="651983"/>
            <a:ext cx="3013926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107" idx="1"/>
            <a:endCxn id="30" idx="0"/>
          </p:cNvCxnSpPr>
          <p:nvPr/>
        </p:nvCxnSpPr>
        <p:spPr>
          <a:xfrm rot="10800000" flipV="1">
            <a:off x="7749963" y="651983"/>
            <a:ext cx="74598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07" idx="1"/>
            <a:endCxn id="74" idx="0"/>
          </p:cNvCxnSpPr>
          <p:nvPr/>
        </p:nvCxnSpPr>
        <p:spPr>
          <a:xfrm rot="10800000" flipV="1">
            <a:off x="6850643" y="651983"/>
            <a:ext cx="164530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107" idx="1"/>
          </p:cNvCxnSpPr>
          <p:nvPr/>
        </p:nvCxnSpPr>
        <p:spPr>
          <a:xfrm rot="10800000" flipV="1">
            <a:off x="4580223" y="651984"/>
            <a:ext cx="3915727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107" idx="1"/>
          </p:cNvCxnSpPr>
          <p:nvPr/>
        </p:nvCxnSpPr>
        <p:spPr>
          <a:xfrm rot="10800000" flipV="1">
            <a:off x="6397499" y="651983"/>
            <a:ext cx="2098450" cy="6449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07" idx="1"/>
          </p:cNvCxnSpPr>
          <p:nvPr/>
        </p:nvCxnSpPr>
        <p:spPr>
          <a:xfrm rot="10800000" flipV="1">
            <a:off x="6849483" y="651984"/>
            <a:ext cx="1646467" cy="113770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07" idx="1"/>
            <a:endCxn id="90" idx="0"/>
          </p:cNvCxnSpPr>
          <p:nvPr/>
        </p:nvCxnSpPr>
        <p:spPr>
          <a:xfrm rot="10800000" flipV="1">
            <a:off x="6397499" y="651983"/>
            <a:ext cx="2098450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>
            <a:spLocks noChangeAspect="1"/>
          </p:cNvSpPr>
          <p:nvPr/>
        </p:nvSpPr>
        <p:spPr>
          <a:xfrm>
            <a:off x="8495949" y="55591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Curved Connector 107"/>
          <p:cNvCxnSpPr>
            <a:stCxn id="107" idx="1"/>
            <a:endCxn id="82" idx="0"/>
          </p:cNvCxnSpPr>
          <p:nvPr/>
        </p:nvCxnSpPr>
        <p:spPr>
          <a:xfrm rot="10800000" flipV="1">
            <a:off x="5033617" y="651983"/>
            <a:ext cx="3462332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07" idx="1"/>
            <a:endCxn id="94" idx="0"/>
          </p:cNvCxnSpPr>
          <p:nvPr/>
        </p:nvCxnSpPr>
        <p:spPr>
          <a:xfrm rot="10800000" flipV="1">
            <a:off x="5937029" y="651983"/>
            <a:ext cx="2558920" cy="113499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107" idx="1"/>
          </p:cNvCxnSpPr>
          <p:nvPr/>
        </p:nvCxnSpPr>
        <p:spPr>
          <a:xfrm rot="10800000" flipV="1">
            <a:off x="5482025" y="651984"/>
            <a:ext cx="3013925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07" idx="1"/>
          </p:cNvCxnSpPr>
          <p:nvPr/>
        </p:nvCxnSpPr>
        <p:spPr>
          <a:xfrm rot="10800000" flipV="1">
            <a:off x="6397501" y="651983"/>
            <a:ext cx="2098449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107" idx="1"/>
          </p:cNvCxnSpPr>
          <p:nvPr/>
        </p:nvCxnSpPr>
        <p:spPr>
          <a:xfrm rot="10800000" flipV="1">
            <a:off x="8205661" y="651983"/>
            <a:ext cx="290288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07" idx="1"/>
          </p:cNvCxnSpPr>
          <p:nvPr/>
        </p:nvCxnSpPr>
        <p:spPr>
          <a:xfrm rot="10800000" flipV="1">
            <a:off x="7303859" y="651984"/>
            <a:ext cx="1192090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1" idx="4"/>
            <a:endCxn id="112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1" idx="6"/>
            <a:endCxn id="116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6" idx="4"/>
            <a:endCxn id="117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6"/>
            <a:endCxn id="121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1" idx="4"/>
            <a:endCxn id="122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6"/>
            <a:endCxn id="129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1" name="Straight Connector 130"/>
          <p:cNvCxnSpPr>
            <a:stCxn id="129" idx="4"/>
            <a:endCxn id="130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6"/>
            <a:endCxn id="134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6" name="Straight Connector 135"/>
          <p:cNvCxnSpPr>
            <a:stCxn id="134" idx="4"/>
            <a:endCxn id="135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138" name="TextBox 137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144" name="Oval 14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6" name="Straight Connector 145"/>
            <p:cNvCxnSpPr>
              <a:stCxn id="145" idx="0"/>
              <a:endCxn id="14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Oval 146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9" name="Straight Connector 148"/>
          <p:cNvCxnSpPr>
            <a:stCxn id="148" idx="0"/>
            <a:endCxn id="147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2" name="Straight Connector 151"/>
          <p:cNvCxnSpPr>
            <a:stCxn id="151" idx="0"/>
            <a:endCxn id="15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5" name="Straight Connector 154"/>
          <p:cNvCxnSpPr>
            <a:stCxn id="154" idx="0"/>
            <a:endCxn id="153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157" name="Oval 15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9" name="Straight Connector 158"/>
            <p:cNvCxnSpPr>
              <a:stCxn id="158" idx="0"/>
              <a:endCxn id="15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161" name="Oval 160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3" name="Straight Connector 162"/>
            <p:cNvCxnSpPr>
              <a:stCxn id="162" idx="0"/>
              <a:endCxn id="161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165" name="Oval 164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accent3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7" name="Straight Connector 166"/>
            <p:cNvCxnSpPr>
              <a:stCxn id="166" idx="0"/>
              <a:endCxn id="165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169" name="Oval 168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1" name="Straight Connector 170"/>
            <p:cNvCxnSpPr>
              <a:stCxn id="170" idx="0"/>
              <a:endCxn id="169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173" name="Oval 172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5" name="Straight Connector 174"/>
            <p:cNvCxnSpPr>
              <a:stCxn id="174" idx="0"/>
              <a:endCxn id="173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177" name="Oval 17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9" name="Straight Connector 178"/>
            <p:cNvCxnSpPr>
              <a:stCxn id="178" idx="0"/>
              <a:endCxn id="17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TextBox 181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424460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Unlabeled Constituency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Given</a:t>
            </a:r>
            <a:r>
              <a:rPr lang="en-US" sz="2600" dirty="0"/>
              <a:t>: a sentence.</a:t>
            </a:r>
          </a:p>
          <a:p>
            <a:pPr marL="0" indent="0">
              <a:buNone/>
            </a:pPr>
            <a:r>
              <a:rPr lang="en-US" sz="2600" b="1" dirty="0"/>
              <a:t>Predict</a:t>
            </a:r>
            <a:r>
              <a:rPr lang="en-US" sz="2600" dirty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We could predict whether each span is present </a:t>
            </a:r>
            <a:r>
              <a:rPr lang="en-US" sz="2800" dirty="0">
                <a:latin typeface="Rockwell"/>
                <a:cs typeface="Rockwell"/>
              </a:rPr>
              <a:t>T</a:t>
            </a:r>
            <a:r>
              <a:rPr lang="en-US" sz="2600" dirty="0"/>
              <a:t> or not </a:t>
            </a:r>
            <a:r>
              <a:rPr lang="en-US" sz="2400" dirty="0">
                <a:latin typeface="Rockwell"/>
                <a:cs typeface="Rockwell"/>
              </a:rPr>
              <a:t>F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But nothing prevents non-tree structures.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4349337" y="4654259"/>
            <a:ext cx="4269101" cy="170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Add a </a:t>
            </a:r>
            <a:r>
              <a:rPr lang="en-US" sz="2600" i="1" dirty="0" err="1">
                <a:latin typeface="Times New Roman"/>
                <a:cs typeface="Times New Roman"/>
              </a:rPr>
              <a:t>CKYTree</a:t>
            </a:r>
            <a:r>
              <a:rPr lang="en-US" sz="2600" dirty="0"/>
              <a:t> </a:t>
            </a:r>
            <a:r>
              <a:rPr lang="en-US" sz="2600" dirty="0" smtClean="0"/>
              <a:t>factor </a:t>
            </a:r>
            <a:r>
              <a:rPr lang="en-US" sz="2600" dirty="0"/>
              <a:t>which multiplies in </a:t>
            </a:r>
            <a:r>
              <a:rPr lang="en-US" sz="2600" i="1" dirty="0">
                <a:latin typeface="Times New Roman"/>
                <a:cs typeface="Times New Roman"/>
              </a:rPr>
              <a:t>1</a:t>
            </a:r>
            <a:r>
              <a:rPr lang="en-US" sz="2600" dirty="0"/>
              <a:t> if the variables form a tree and </a:t>
            </a:r>
            <a:r>
              <a:rPr lang="en-US" sz="2600" i="1" dirty="0">
                <a:latin typeface="Times New Roman"/>
                <a:cs typeface="Times New Roman"/>
              </a:rPr>
              <a:t>0</a:t>
            </a:r>
            <a:r>
              <a:rPr lang="en-US" sz="2600" dirty="0"/>
              <a:t> otherwise.</a:t>
            </a:r>
          </a:p>
        </p:txBody>
      </p:sp>
      <p:cxnSp>
        <p:nvCxnSpPr>
          <p:cNvPr id="98" name="Curved Connector 97"/>
          <p:cNvCxnSpPr>
            <a:stCxn id="107" idx="1"/>
          </p:cNvCxnSpPr>
          <p:nvPr/>
        </p:nvCxnSpPr>
        <p:spPr>
          <a:xfrm rot="10800000" flipV="1">
            <a:off x="5937029" y="651983"/>
            <a:ext cx="2558920" cy="21878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07" idx="1"/>
          </p:cNvCxnSpPr>
          <p:nvPr/>
        </p:nvCxnSpPr>
        <p:spPr>
          <a:xfrm rot="10800000" flipV="1">
            <a:off x="7311253" y="651983"/>
            <a:ext cx="1184697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107" idx="1"/>
          </p:cNvCxnSpPr>
          <p:nvPr/>
        </p:nvCxnSpPr>
        <p:spPr>
          <a:xfrm rot="10800000" flipV="1">
            <a:off x="5482023" y="651983"/>
            <a:ext cx="3013926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107" idx="1"/>
          </p:cNvCxnSpPr>
          <p:nvPr/>
        </p:nvCxnSpPr>
        <p:spPr>
          <a:xfrm rot="10800000" flipV="1">
            <a:off x="7749963" y="651983"/>
            <a:ext cx="74598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07" idx="1"/>
          </p:cNvCxnSpPr>
          <p:nvPr/>
        </p:nvCxnSpPr>
        <p:spPr>
          <a:xfrm rot="10800000" flipV="1">
            <a:off x="6850643" y="651983"/>
            <a:ext cx="164530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107" idx="1"/>
          </p:cNvCxnSpPr>
          <p:nvPr/>
        </p:nvCxnSpPr>
        <p:spPr>
          <a:xfrm rot="10800000" flipV="1">
            <a:off x="4580223" y="651984"/>
            <a:ext cx="3915727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107" idx="1"/>
          </p:cNvCxnSpPr>
          <p:nvPr/>
        </p:nvCxnSpPr>
        <p:spPr>
          <a:xfrm rot="10800000" flipV="1">
            <a:off x="6397499" y="651983"/>
            <a:ext cx="2098450" cy="6449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07" idx="1"/>
          </p:cNvCxnSpPr>
          <p:nvPr/>
        </p:nvCxnSpPr>
        <p:spPr>
          <a:xfrm rot="10800000" flipV="1">
            <a:off x="6849483" y="651984"/>
            <a:ext cx="1646467" cy="113770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07" idx="1"/>
          </p:cNvCxnSpPr>
          <p:nvPr/>
        </p:nvCxnSpPr>
        <p:spPr>
          <a:xfrm rot="10800000" flipV="1">
            <a:off x="6397499" y="651983"/>
            <a:ext cx="2098450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>
            <a:spLocks noChangeAspect="1"/>
          </p:cNvSpPr>
          <p:nvPr/>
        </p:nvSpPr>
        <p:spPr>
          <a:xfrm>
            <a:off x="8495949" y="55591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Curved Connector 107"/>
          <p:cNvCxnSpPr>
            <a:stCxn id="107" idx="1"/>
          </p:cNvCxnSpPr>
          <p:nvPr/>
        </p:nvCxnSpPr>
        <p:spPr>
          <a:xfrm rot="10800000" flipV="1">
            <a:off x="5033617" y="651983"/>
            <a:ext cx="3462332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07" idx="1"/>
          </p:cNvCxnSpPr>
          <p:nvPr/>
        </p:nvCxnSpPr>
        <p:spPr>
          <a:xfrm rot="10800000" flipV="1">
            <a:off x="5937029" y="651983"/>
            <a:ext cx="2558920" cy="113499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107" idx="1"/>
          </p:cNvCxnSpPr>
          <p:nvPr/>
        </p:nvCxnSpPr>
        <p:spPr>
          <a:xfrm rot="10800000" flipV="1">
            <a:off x="5482025" y="651984"/>
            <a:ext cx="3013925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07" idx="1"/>
          </p:cNvCxnSpPr>
          <p:nvPr/>
        </p:nvCxnSpPr>
        <p:spPr>
          <a:xfrm rot="10800000" flipV="1">
            <a:off x="6397501" y="651983"/>
            <a:ext cx="2098449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107" idx="1"/>
          </p:cNvCxnSpPr>
          <p:nvPr/>
        </p:nvCxnSpPr>
        <p:spPr>
          <a:xfrm rot="10800000" flipV="1">
            <a:off x="8205661" y="651983"/>
            <a:ext cx="290288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07" idx="1"/>
          </p:cNvCxnSpPr>
          <p:nvPr/>
        </p:nvCxnSpPr>
        <p:spPr>
          <a:xfrm rot="10800000" flipV="1">
            <a:off x="7303859" y="651984"/>
            <a:ext cx="1192090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1" idx="4"/>
            <a:endCxn id="112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1" idx="6"/>
            <a:endCxn id="116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6" idx="4"/>
            <a:endCxn id="117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6"/>
            <a:endCxn id="121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1" idx="4"/>
            <a:endCxn id="122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6"/>
            <a:endCxn id="129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1" name="Straight Connector 130"/>
          <p:cNvCxnSpPr>
            <a:stCxn id="129" idx="4"/>
            <a:endCxn id="130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6"/>
            <a:endCxn id="134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6" name="Straight Connector 135"/>
          <p:cNvCxnSpPr>
            <a:stCxn id="134" idx="4"/>
            <a:endCxn id="135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138" name="TextBox 137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144" name="Oval 14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6" name="Straight Connector 145"/>
            <p:cNvCxnSpPr>
              <a:stCxn id="145" idx="0"/>
              <a:endCxn id="14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Oval 146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9" name="Straight Connector 148"/>
          <p:cNvCxnSpPr>
            <a:stCxn id="148" idx="0"/>
            <a:endCxn id="147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2" name="Straight Connector 151"/>
          <p:cNvCxnSpPr>
            <a:stCxn id="151" idx="0"/>
            <a:endCxn id="15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5" name="Straight Connector 154"/>
          <p:cNvCxnSpPr>
            <a:stCxn id="154" idx="0"/>
            <a:endCxn id="153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157" name="Oval 15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9" name="Straight Connector 158"/>
            <p:cNvCxnSpPr>
              <a:stCxn id="158" idx="0"/>
              <a:endCxn id="15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161" name="Oval 160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3" name="Straight Connector 162"/>
            <p:cNvCxnSpPr>
              <a:stCxn id="162" idx="0"/>
              <a:endCxn id="161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165" name="Oval 164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7" name="Straight Connector 166"/>
            <p:cNvCxnSpPr>
              <a:stCxn id="166" idx="0"/>
              <a:endCxn id="165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169" name="Oval 168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1" name="Straight Connector 170"/>
            <p:cNvCxnSpPr>
              <a:stCxn id="170" idx="0"/>
              <a:endCxn id="169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173" name="Oval 172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5" name="Straight Connector 174"/>
            <p:cNvCxnSpPr>
              <a:stCxn id="174" idx="0"/>
              <a:endCxn id="173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177" name="Oval 17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9" name="Straight Connector 178"/>
            <p:cNvCxnSpPr>
              <a:stCxn id="178" idx="0"/>
              <a:endCxn id="17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409001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Unlabeled Constituency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97" name="Content Placeholder 2"/>
          <p:cNvSpPr txBox="1">
            <a:spLocks/>
          </p:cNvSpPr>
          <p:nvPr/>
        </p:nvSpPr>
        <p:spPr>
          <a:xfrm>
            <a:off x="4349337" y="4654259"/>
            <a:ext cx="4269101" cy="170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Add a </a:t>
            </a:r>
            <a:r>
              <a:rPr lang="en-US" sz="2600" i="1" dirty="0" err="1">
                <a:latin typeface="Times New Roman"/>
                <a:cs typeface="Times New Roman"/>
              </a:rPr>
              <a:t>CKYTree</a:t>
            </a:r>
            <a:r>
              <a:rPr lang="en-US" sz="2600" dirty="0"/>
              <a:t> factor </a:t>
            </a:r>
            <a:r>
              <a:rPr lang="en-US" sz="2600" dirty="0" smtClean="0"/>
              <a:t>which multiplies in </a:t>
            </a:r>
            <a:r>
              <a:rPr lang="en-US" sz="2600" i="1" dirty="0" smtClean="0">
                <a:latin typeface="Times New Roman"/>
                <a:cs typeface="Times New Roman"/>
              </a:rPr>
              <a:t>1</a:t>
            </a:r>
            <a:r>
              <a:rPr lang="en-US" sz="2600" dirty="0" smtClean="0"/>
              <a:t> if the variables form a tree and </a:t>
            </a:r>
            <a:r>
              <a:rPr lang="en-US" sz="2600" i="1" dirty="0" smtClean="0">
                <a:latin typeface="Times New Roman"/>
                <a:cs typeface="Times New Roman"/>
              </a:rPr>
              <a:t>0</a:t>
            </a:r>
            <a:r>
              <a:rPr lang="en-US" sz="2600" dirty="0" smtClean="0"/>
              <a:t> otherwise.</a:t>
            </a:r>
          </a:p>
        </p:txBody>
      </p:sp>
      <p:cxnSp>
        <p:nvCxnSpPr>
          <p:cNvPr id="98" name="Curved Connector 97"/>
          <p:cNvCxnSpPr>
            <a:stCxn id="107" idx="1"/>
          </p:cNvCxnSpPr>
          <p:nvPr/>
        </p:nvCxnSpPr>
        <p:spPr>
          <a:xfrm rot="10800000" flipV="1">
            <a:off x="5937029" y="651983"/>
            <a:ext cx="2558920" cy="21878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107" idx="1"/>
          </p:cNvCxnSpPr>
          <p:nvPr/>
        </p:nvCxnSpPr>
        <p:spPr>
          <a:xfrm rot="10800000" flipV="1">
            <a:off x="7311253" y="651983"/>
            <a:ext cx="1184697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107" idx="1"/>
          </p:cNvCxnSpPr>
          <p:nvPr/>
        </p:nvCxnSpPr>
        <p:spPr>
          <a:xfrm rot="10800000" flipV="1">
            <a:off x="5482023" y="651983"/>
            <a:ext cx="3013926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107" idx="1"/>
          </p:cNvCxnSpPr>
          <p:nvPr/>
        </p:nvCxnSpPr>
        <p:spPr>
          <a:xfrm rot="10800000" flipV="1">
            <a:off x="7749963" y="651983"/>
            <a:ext cx="74598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07" idx="1"/>
          </p:cNvCxnSpPr>
          <p:nvPr/>
        </p:nvCxnSpPr>
        <p:spPr>
          <a:xfrm rot="10800000" flipV="1">
            <a:off x="6850643" y="651983"/>
            <a:ext cx="1645306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107" idx="1"/>
          </p:cNvCxnSpPr>
          <p:nvPr/>
        </p:nvCxnSpPr>
        <p:spPr>
          <a:xfrm rot="10800000" flipV="1">
            <a:off x="4580223" y="651984"/>
            <a:ext cx="3915727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107" idx="1"/>
          </p:cNvCxnSpPr>
          <p:nvPr/>
        </p:nvCxnSpPr>
        <p:spPr>
          <a:xfrm rot="10800000" flipV="1">
            <a:off x="6397499" y="651983"/>
            <a:ext cx="2098450" cy="6449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07" idx="1"/>
          </p:cNvCxnSpPr>
          <p:nvPr/>
        </p:nvCxnSpPr>
        <p:spPr>
          <a:xfrm rot="10800000" flipV="1">
            <a:off x="6849483" y="651984"/>
            <a:ext cx="1646467" cy="113770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07" idx="1"/>
          </p:cNvCxnSpPr>
          <p:nvPr/>
        </p:nvCxnSpPr>
        <p:spPr>
          <a:xfrm rot="10800000" flipV="1">
            <a:off x="6397499" y="651983"/>
            <a:ext cx="2098450" cy="165626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>
            <a:spLocks noChangeAspect="1"/>
          </p:cNvSpPr>
          <p:nvPr/>
        </p:nvSpPr>
        <p:spPr>
          <a:xfrm>
            <a:off x="8495949" y="55591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Curved Connector 107"/>
          <p:cNvCxnSpPr>
            <a:stCxn id="107" idx="1"/>
          </p:cNvCxnSpPr>
          <p:nvPr/>
        </p:nvCxnSpPr>
        <p:spPr>
          <a:xfrm rot="10800000" flipV="1">
            <a:off x="5033617" y="651983"/>
            <a:ext cx="3462332" cy="221275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107" idx="1"/>
          </p:cNvCxnSpPr>
          <p:nvPr/>
        </p:nvCxnSpPr>
        <p:spPr>
          <a:xfrm rot="10800000" flipV="1">
            <a:off x="5937029" y="651983"/>
            <a:ext cx="2558920" cy="113499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107" idx="1"/>
          </p:cNvCxnSpPr>
          <p:nvPr/>
        </p:nvCxnSpPr>
        <p:spPr>
          <a:xfrm rot="10800000" flipV="1">
            <a:off x="5482025" y="651984"/>
            <a:ext cx="3013925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07" idx="1"/>
          </p:cNvCxnSpPr>
          <p:nvPr/>
        </p:nvCxnSpPr>
        <p:spPr>
          <a:xfrm rot="10800000" flipV="1">
            <a:off x="6397501" y="651983"/>
            <a:ext cx="2098449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107" idx="1"/>
          </p:cNvCxnSpPr>
          <p:nvPr/>
        </p:nvCxnSpPr>
        <p:spPr>
          <a:xfrm rot="10800000" flipV="1">
            <a:off x="8205661" y="651983"/>
            <a:ext cx="290288" cy="281878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07" idx="1"/>
          </p:cNvCxnSpPr>
          <p:nvPr/>
        </p:nvCxnSpPr>
        <p:spPr>
          <a:xfrm rot="10800000" flipV="1">
            <a:off x="7303859" y="651984"/>
            <a:ext cx="1192090" cy="28201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3" name="Straight Connector 112"/>
          <p:cNvCxnSpPr>
            <a:stCxn id="111" idx="4"/>
            <a:endCxn id="112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1" idx="6"/>
            <a:endCxn id="116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>
            <a:stCxn id="116" idx="4"/>
            <a:endCxn id="117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6"/>
            <a:endCxn id="121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23" name="Straight Connector 122"/>
          <p:cNvCxnSpPr>
            <a:stCxn id="121" idx="4"/>
            <a:endCxn id="122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1" idx="6"/>
            <a:endCxn id="129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1" name="Straight Connector 130"/>
          <p:cNvCxnSpPr>
            <a:stCxn id="129" idx="4"/>
            <a:endCxn id="130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6"/>
            <a:endCxn id="134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6" name="Straight Connector 135"/>
          <p:cNvCxnSpPr>
            <a:stCxn id="134" idx="4"/>
            <a:endCxn id="135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138" name="TextBox 137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602439" y="2864737"/>
            <a:ext cx="295048" cy="521272"/>
            <a:chOff x="7602439" y="2864737"/>
            <a:chExt cx="295048" cy="521272"/>
          </a:xfrm>
          <a:solidFill>
            <a:schemeClr val="accent3"/>
          </a:solidFill>
        </p:grpSpPr>
        <p:sp>
          <p:nvSpPr>
            <p:cNvPr id="144" name="Oval 143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T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46" name="Straight Connector 145"/>
            <p:cNvCxnSpPr>
              <a:stCxn id="145" idx="0"/>
              <a:endCxn id="144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Oval 146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9" name="Straight Connector 148"/>
          <p:cNvCxnSpPr>
            <a:stCxn id="148" idx="0"/>
            <a:endCxn id="147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2" name="Straight Connector 151"/>
          <p:cNvCxnSpPr>
            <a:stCxn id="151" idx="0"/>
            <a:endCxn id="15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5" name="Straight Connector 154"/>
          <p:cNvCxnSpPr>
            <a:stCxn id="154" idx="0"/>
            <a:endCxn id="153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>
            <a:off x="6703119" y="2864737"/>
            <a:ext cx="295048" cy="521272"/>
            <a:chOff x="7602439" y="2864737"/>
            <a:chExt cx="295048" cy="521272"/>
          </a:xfrm>
        </p:grpSpPr>
        <p:sp>
          <p:nvSpPr>
            <p:cNvPr id="157" name="Oval 15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9" name="Straight Connector 158"/>
            <p:cNvCxnSpPr>
              <a:stCxn id="158" idx="0"/>
              <a:endCxn id="15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5789505" y="2839863"/>
            <a:ext cx="295048" cy="521272"/>
            <a:chOff x="7602439" y="2864737"/>
            <a:chExt cx="295048" cy="521272"/>
          </a:xfrm>
        </p:grpSpPr>
        <p:sp>
          <p:nvSpPr>
            <p:cNvPr id="161" name="Oval 160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3" name="Straight Connector 162"/>
            <p:cNvCxnSpPr>
              <a:stCxn id="162" idx="0"/>
              <a:endCxn id="161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4886093" y="2864737"/>
            <a:ext cx="295048" cy="521272"/>
            <a:chOff x="7602439" y="2864737"/>
            <a:chExt cx="295048" cy="521272"/>
          </a:xfrm>
        </p:grpSpPr>
        <p:sp>
          <p:nvSpPr>
            <p:cNvPr id="165" name="Oval 164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7" name="Straight Connector 166"/>
            <p:cNvCxnSpPr>
              <a:stCxn id="166" idx="0"/>
              <a:endCxn id="165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334499" y="2308251"/>
            <a:ext cx="295048" cy="521272"/>
            <a:chOff x="7602439" y="2864737"/>
            <a:chExt cx="295048" cy="521272"/>
          </a:xfrm>
        </p:grpSpPr>
        <p:sp>
          <p:nvSpPr>
            <p:cNvPr id="169" name="Oval 168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1" name="Straight Connector 170"/>
            <p:cNvCxnSpPr>
              <a:stCxn id="170" idx="0"/>
              <a:endCxn id="169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249975" y="2308251"/>
            <a:ext cx="295048" cy="521272"/>
            <a:chOff x="7602439" y="2864737"/>
            <a:chExt cx="295048" cy="521272"/>
          </a:xfrm>
        </p:grpSpPr>
        <p:sp>
          <p:nvSpPr>
            <p:cNvPr id="173" name="Oval 172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tx1"/>
                </a:solidFill>
                <a:latin typeface="Rockwell"/>
                <a:cs typeface="Rockwell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5" name="Straight Connector 174"/>
            <p:cNvCxnSpPr>
              <a:stCxn id="174" idx="0"/>
              <a:endCxn id="173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5789505" y="1786979"/>
            <a:ext cx="295048" cy="521272"/>
            <a:chOff x="7602439" y="2864737"/>
            <a:chExt cx="295048" cy="521272"/>
          </a:xfrm>
        </p:grpSpPr>
        <p:sp>
          <p:nvSpPr>
            <p:cNvPr id="177" name="Oval 176"/>
            <p:cNvSpPr/>
            <p:nvPr/>
          </p:nvSpPr>
          <p:spPr>
            <a:xfrm>
              <a:off x="7602439" y="2864737"/>
              <a:ext cx="295048" cy="2990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Rockwell"/>
                  <a:cs typeface="Rockwell"/>
                </a:rPr>
                <a:t>F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679605" y="3241341"/>
              <a:ext cx="144668" cy="14466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10</a:t>
              </a:r>
              <a:endParaRPr lang="en-US" sz="8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79" name="Straight Connector 178"/>
            <p:cNvCxnSpPr>
              <a:stCxn id="178" idx="0"/>
              <a:endCxn id="177" idx="4"/>
            </p:cNvCxnSpPr>
            <p:nvPr/>
          </p:nvCxnSpPr>
          <p:spPr>
            <a:xfrm flipH="1" flipV="1">
              <a:off x="7749963" y="3163784"/>
              <a:ext cx="1976" cy="77557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/>
          <p:cNvSpPr txBox="1"/>
          <p:nvPr/>
        </p:nvSpPr>
        <p:spPr>
          <a:xfrm>
            <a:off x="348639" y="1169533"/>
            <a:ext cx="3650328" cy="5186818"/>
          </a:xfrm>
          <a:prstGeom prst="rect">
            <a:avLst/>
          </a:prstGeom>
          <a:noFill/>
        </p:spPr>
        <p:txBody>
          <a:bodyPr wrap="square" rtlCol="0" anchor="t">
            <a:normAutofit fontScale="92500"/>
          </a:bodyPr>
          <a:lstStyle/>
          <a:p>
            <a:r>
              <a:rPr lang="en-US" sz="2200" b="1" dirty="0" smtClean="0"/>
              <a:t>How long does it take to send a message to a variable from </a:t>
            </a:r>
            <a:r>
              <a:rPr lang="en-US" sz="2200" b="1" dirty="0"/>
              <a:t>the the </a:t>
            </a:r>
            <a:r>
              <a:rPr lang="en-US" sz="2400" b="1" i="1" dirty="0" err="1" smtClean="0">
                <a:latin typeface="Times New Roman"/>
                <a:cs typeface="Times New Roman"/>
              </a:rPr>
              <a:t>CKYTree</a:t>
            </a:r>
            <a:r>
              <a:rPr lang="en-US" sz="2400" dirty="0" smtClean="0"/>
              <a:t> </a:t>
            </a:r>
            <a:r>
              <a:rPr lang="en-US" sz="2200" b="1" dirty="0" smtClean="0"/>
              <a:t>factor?</a:t>
            </a:r>
          </a:p>
          <a:p>
            <a:endParaRPr lang="en-US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For the given sentence,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O(d*</a:t>
            </a:r>
            <a:r>
              <a:rPr lang="en-US" sz="2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k</a:t>
            </a:r>
            <a:r>
              <a:rPr lang="en-US" sz="2200" i="1" baseline="30000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d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 </a:t>
            </a:r>
            <a:r>
              <a:rPr lang="en-US" sz="2200" dirty="0" smtClean="0">
                <a:solidFill>
                  <a:schemeClr val="accent1"/>
                </a:solidFill>
              </a:rPr>
              <a:t>time </a:t>
            </a:r>
            <a:r>
              <a:rPr lang="en-US" sz="2200" dirty="0">
                <a:solidFill>
                  <a:schemeClr val="accent1"/>
                </a:solidFill>
              </a:rPr>
              <a:t>w</a:t>
            </a:r>
            <a:r>
              <a:rPr lang="en-US" sz="2200" dirty="0" smtClean="0">
                <a:solidFill>
                  <a:schemeClr val="accent1"/>
                </a:solidFill>
              </a:rPr>
              <a:t>here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k=2</a:t>
            </a:r>
            <a:r>
              <a:rPr lang="en-US" sz="2200" dirty="0" smtClean="0">
                <a:solidFill>
                  <a:schemeClr val="accent1"/>
                </a:solidFill>
              </a:rPr>
              <a:t> and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d=15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 smtClean="0">
                <a:solidFill>
                  <a:schemeClr val="accent1"/>
                </a:solidFill>
              </a:rPr>
              <a:t>For a length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n</a:t>
            </a:r>
            <a:r>
              <a:rPr lang="en-US" sz="2200" dirty="0" smtClean="0">
                <a:solidFill>
                  <a:schemeClr val="accent1"/>
                </a:solidFill>
              </a:rPr>
              <a:t> sentence, this will be 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O(2</a:t>
            </a:r>
            <a:r>
              <a:rPr lang="en-US" sz="2200" i="1" baseline="30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n*n</a:t>
            </a:r>
            <a:r>
              <a:rPr lang="en-US" sz="2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200" dirty="0" smtClean="0"/>
              <a:t>But we know an algorithm (inside-outside) to compute </a:t>
            </a:r>
            <a:r>
              <a:rPr lang="en-US" sz="2200" b="1" dirty="0" smtClean="0"/>
              <a:t>all the </a:t>
            </a:r>
            <a:r>
              <a:rPr lang="en-US" sz="2200" b="1" dirty="0" err="1" smtClean="0"/>
              <a:t>marginals</a:t>
            </a:r>
            <a:r>
              <a:rPr lang="en-US" sz="2200" b="1" dirty="0" smtClean="0"/>
              <a:t> </a:t>
            </a:r>
            <a:r>
              <a:rPr lang="en-US" sz="2200" dirty="0" smtClean="0"/>
              <a:t>in </a:t>
            </a:r>
            <a:r>
              <a:rPr lang="en-US" sz="2200" i="1" dirty="0" smtClean="0">
                <a:latin typeface="Times New Roman"/>
                <a:cs typeface="Times New Roman"/>
              </a:rPr>
              <a:t>O(n</a:t>
            </a:r>
            <a:r>
              <a:rPr lang="en-US" sz="2200" i="1" baseline="30000" dirty="0" smtClean="0">
                <a:latin typeface="Times New Roman"/>
                <a:cs typeface="Times New Roman"/>
              </a:rPr>
              <a:t>3</a:t>
            </a:r>
            <a:r>
              <a:rPr lang="en-US" sz="2200" i="1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/>
              <a:t>…</a:t>
            </a:r>
            <a:br>
              <a:rPr lang="en-US" sz="2200" dirty="0" smtClean="0"/>
            </a:br>
            <a:r>
              <a:rPr lang="en-US" sz="3000" b="1" dirty="0" smtClean="0">
                <a:solidFill>
                  <a:schemeClr val="accent1"/>
                </a:solidFill>
              </a:rPr>
              <a:t>So can’t we do better?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38691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you want to push past the simple NLP models (logistic regression, PCFG, etc.) that we've all been using for 20 years?</a:t>
            </a:r>
          </a:p>
          <a:p>
            <a:r>
              <a:rPr lang="en-US" dirty="0"/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Models:</a:t>
            </a:r>
            <a:r>
              <a:rPr lang="en-US" dirty="0"/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Algorithm: </a:t>
            </a:r>
            <a:r>
              <a:rPr lang="en-US" dirty="0"/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Intuitions: </a:t>
            </a:r>
            <a:r>
              <a:rPr lang="en-US" dirty="0"/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Fancier Models: </a:t>
            </a:r>
            <a:r>
              <a:rPr lang="en-US" dirty="0"/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Tweaked Algorithm: </a:t>
            </a:r>
            <a:r>
              <a:rPr lang="en-US" dirty="0"/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Learning: </a:t>
            </a:r>
            <a:r>
              <a:rPr lang="en-US" dirty="0"/>
              <a:t>Tune the parameters.  Approximately improve the true predictions -- or truly improve the approximate predictions</a:t>
            </a:r>
            <a:r>
              <a:rPr lang="en-US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Software: </a:t>
            </a:r>
            <a:r>
              <a:rPr lang="en-US" dirty="0" smtClean="0"/>
              <a:t>Build the model you want!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3" name="Left Bracket 62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28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6" name="Left Bracket 65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962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Left Bracket 61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7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Left Bracket 61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79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Left Bracket 61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25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smtClean="0">
                <a:latin typeface="Times New Roman"/>
                <a:cs typeface="Times New Roman"/>
              </a:rPr>
              <a:t>Exactly1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718867" y="3266039"/>
            <a:ext cx="4090551" cy="1515312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binary </a:t>
            </a:r>
            <a:r>
              <a:rPr lang="en-US" dirty="0"/>
              <a:t>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Factor: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980636" y="1849408"/>
            <a:ext cx="5278434" cy="1641230"/>
            <a:chOff x="3272517" y="1126443"/>
            <a:chExt cx="5278434" cy="1641230"/>
          </a:xfrm>
        </p:grpSpPr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/>
                <a:t>if exactly </a:t>
              </a:r>
              <a:r>
                <a:rPr lang="en-US" dirty="0"/>
                <a:t>one of the </a:t>
              </a:r>
              <a:r>
                <a:rPr lang="en-US" i="1" dirty="0">
                  <a:latin typeface="Times New Roman"/>
                  <a:cs typeface="Times New Roman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binary variables 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i</a:t>
              </a:r>
              <a:r>
                <a:rPr lang="en-US" dirty="0"/>
                <a:t> is </a:t>
              </a:r>
              <a:r>
                <a:rPr lang="en-US" b="1" dirty="0" smtClean="0"/>
                <a:t>on</a:t>
              </a:r>
              <a:r>
                <a:rPr lang="en-US" dirty="0" smtClean="0">
                  <a:latin typeface="Times New Roman"/>
                  <a:cs typeface="Times New Roman"/>
                </a:rPr>
                <a:t>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>
                  <a:latin typeface="Times New Roman"/>
                  <a:cs typeface="Times New Roman"/>
                </a:rPr>
                <a:t>Exactly1(X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62" name="Left Bracket 61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73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Messages: </a:t>
            </a:r>
            <a:r>
              <a:rPr lang="en-US" dirty="0"/>
              <a:t>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26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dirty="0" smtClean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</a:t>
            </a:r>
            <a:r>
              <a:rPr lang="en-US" sz="2000" dirty="0" smtClean="0"/>
              <a:t>factors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9775" y="1765104"/>
            <a:ext cx="3486373" cy="1291499"/>
            <a:chOff x="902809" y="1770863"/>
            <a:chExt cx="4090551" cy="1515312"/>
          </a:xfrm>
        </p:grpSpPr>
        <p:grpSp>
          <p:nvGrpSpPr>
            <p:cNvPr id="65" name="Group 64"/>
            <p:cNvGrpSpPr/>
            <p:nvPr/>
          </p:nvGrpSpPr>
          <p:grpSpPr>
            <a:xfrm>
              <a:off x="902809" y="1770863"/>
              <a:ext cx="4090551" cy="1515312"/>
              <a:chOff x="2718867" y="3266037"/>
              <a:chExt cx="3468245" cy="128478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718867" y="3266037"/>
                <a:ext cx="3468245" cy="974046"/>
                <a:chOff x="2718867" y="3266037"/>
                <a:chExt cx="3468245" cy="974046"/>
              </a:xfrm>
            </p:grpSpPr>
            <p:cxnSp>
              <p:nvCxnSpPr>
                <p:cNvPr id="79" name="Curved Connector 78"/>
                <p:cNvCxnSpPr>
                  <a:stCxn id="87" idx="3"/>
                  <a:endCxn id="86" idx="0"/>
                </p:cNvCxnSpPr>
                <p:nvPr/>
              </p:nvCxnSpPr>
              <p:spPr>
                <a:xfrm>
                  <a:off x="4617740" y="3401713"/>
                  <a:ext cx="1363632" cy="41481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urved Connector 79"/>
                <p:cNvCxnSpPr>
                  <a:stCxn id="87" idx="1"/>
                  <a:endCxn id="83" idx="0"/>
                </p:cNvCxnSpPr>
                <p:nvPr/>
              </p:nvCxnSpPr>
              <p:spPr>
                <a:xfrm rot="10800000" flipV="1">
                  <a:off x="2924607" y="3401713"/>
                  <a:ext cx="1421782" cy="41481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urved Connector 80"/>
                <p:cNvCxnSpPr>
                  <a:stCxn id="87" idx="1"/>
                  <a:endCxn id="84" idx="0"/>
                </p:cNvCxnSpPr>
                <p:nvPr/>
              </p:nvCxnSpPr>
              <p:spPr>
                <a:xfrm rot="10800000" flipV="1">
                  <a:off x="3925247" y="3401712"/>
                  <a:ext cx="421143" cy="426254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urved Connector 81"/>
                <p:cNvCxnSpPr>
                  <a:stCxn id="87" idx="3"/>
                  <a:endCxn id="85" idx="0"/>
                </p:cNvCxnSpPr>
                <p:nvPr/>
              </p:nvCxnSpPr>
              <p:spPr>
                <a:xfrm>
                  <a:off x="4617740" y="3401713"/>
                  <a:ext cx="348314" cy="426254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82"/>
                <p:cNvSpPr/>
                <p:nvPr/>
              </p:nvSpPr>
              <p:spPr>
                <a:xfrm>
                  <a:off x="2718867" y="3816525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719507" y="3827967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760314" y="3827967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775632" y="3816525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4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4346389" y="3266037"/>
                  <a:ext cx="271351" cy="271351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E1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815730" y="4240083"/>
                <a:ext cx="209328" cy="305632"/>
                <a:chOff x="1571741" y="2880875"/>
                <a:chExt cx="334948" cy="489044"/>
              </a:xfrm>
            </p:grpSpPr>
            <p:cxnSp>
              <p:nvCxnSpPr>
                <p:cNvPr id="77" name="Straight Connector 76"/>
                <p:cNvCxnSpPr>
                  <a:stCxn id="84" idx="4"/>
                  <a:endCxn id="78" idx="0"/>
                </p:cNvCxnSpPr>
                <p:nvPr/>
              </p:nvCxnSpPr>
              <p:spPr>
                <a:xfrm flipH="1">
                  <a:off x="1739215" y="2880875"/>
                  <a:ext cx="7764" cy="15409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77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4860493" y="4240082"/>
                <a:ext cx="209328" cy="310738"/>
                <a:chOff x="1571741" y="2872706"/>
                <a:chExt cx="334948" cy="497213"/>
              </a:xfrm>
            </p:grpSpPr>
            <p:cxnSp>
              <p:nvCxnSpPr>
                <p:cNvPr id="75" name="Straight Connector 74"/>
                <p:cNvCxnSpPr>
                  <a:stCxn id="85" idx="4"/>
                  <a:endCxn id="76" idx="0"/>
                </p:cNvCxnSpPr>
                <p:nvPr/>
              </p:nvCxnSpPr>
              <p:spPr>
                <a:xfrm flipH="1">
                  <a:off x="1739215" y="2872706"/>
                  <a:ext cx="1435" cy="16226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875442" y="4228644"/>
                <a:ext cx="209328" cy="311231"/>
                <a:chOff x="1540697" y="2871917"/>
                <a:chExt cx="334948" cy="498002"/>
              </a:xfrm>
            </p:grpSpPr>
            <p:cxnSp>
              <p:nvCxnSpPr>
                <p:cNvPr id="73" name="Straight Connector 72"/>
                <p:cNvCxnSpPr>
                  <a:stCxn id="86" idx="4"/>
                  <a:endCxn id="74" idx="0"/>
                </p:cNvCxnSpPr>
                <p:nvPr/>
              </p:nvCxnSpPr>
              <p:spPr>
                <a:xfrm flipH="1">
                  <a:off x="1708171" y="2871917"/>
                  <a:ext cx="2026" cy="163055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1540697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4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2815035" y="4228643"/>
                <a:ext cx="209328" cy="311228"/>
                <a:chOff x="1571741" y="2871921"/>
                <a:chExt cx="334948" cy="497998"/>
              </a:xfrm>
            </p:grpSpPr>
            <p:cxnSp>
              <p:nvCxnSpPr>
                <p:cNvPr id="71" name="Straight Connector 70"/>
                <p:cNvCxnSpPr>
                  <a:stCxn id="83" idx="4"/>
                  <a:endCxn id="72" idx="0"/>
                </p:cNvCxnSpPr>
                <p:nvPr/>
              </p:nvCxnSpPr>
              <p:spPr>
                <a:xfrm flipH="1">
                  <a:off x="1739215" y="2871921"/>
                  <a:ext cx="7854" cy="1630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cxnSp>
          <p:nvCxnSpPr>
            <p:cNvPr id="88" name="Straight Arrow Connector 87"/>
            <p:cNvCxnSpPr/>
            <p:nvPr/>
          </p:nvCxnSpPr>
          <p:spPr>
            <a:xfrm flipV="1">
              <a:off x="1562895" y="1839515"/>
              <a:ext cx="622146" cy="130769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3892864" y="1839515"/>
              <a:ext cx="545274" cy="19615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3553208" y="2035669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071552" y="2035669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27907" y="1754740"/>
            <a:ext cx="3534113" cy="1309184"/>
            <a:chOff x="2718867" y="3266037"/>
            <a:chExt cx="3468245" cy="1284783"/>
          </a:xfrm>
        </p:grpSpPr>
        <p:grpSp>
          <p:nvGrpSpPr>
            <p:cNvPr id="93" name="Group 92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106" name="Curved Connector 105"/>
              <p:cNvCxnSpPr>
                <a:stCxn id="114" idx="3"/>
                <a:endCxn id="113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114" idx="1"/>
                <a:endCxn id="110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114" idx="1"/>
                <a:endCxn id="111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114" idx="3"/>
                <a:endCxn id="112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104" name="Straight Connector 103"/>
              <p:cNvCxnSpPr>
                <a:stCxn id="111" idx="4"/>
                <a:endCxn id="105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102" name="Straight Connector 101"/>
              <p:cNvCxnSpPr>
                <a:stCxn id="112" idx="4"/>
                <a:endCxn id="103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100" name="Straight Connector 99"/>
              <p:cNvCxnSpPr>
                <a:stCxn id="113" idx="4"/>
                <a:endCxn id="101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98" name="Straight Connector 97"/>
              <p:cNvCxnSpPr>
                <a:stCxn id="110" idx="4"/>
                <a:endCxn id="99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33790" y="1792467"/>
            <a:ext cx="2554853" cy="536954"/>
            <a:chOff x="3296873" y="3307300"/>
            <a:chExt cx="2957108" cy="621496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3296873" y="3307300"/>
              <a:ext cx="660086" cy="20739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698759" y="3315006"/>
              <a:ext cx="555222" cy="22210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374222" y="3586078"/>
              <a:ext cx="237700" cy="342718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887610" y="3587703"/>
              <a:ext cx="238019" cy="341093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1" name="Rectangle 120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122" name="Picture 12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123" name="Group 122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125" name="Picture 12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258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27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9775" y="1765104"/>
            <a:ext cx="3486373" cy="1291499"/>
            <a:chOff x="902809" y="1770863"/>
            <a:chExt cx="4090551" cy="1515312"/>
          </a:xfrm>
        </p:grpSpPr>
        <p:grpSp>
          <p:nvGrpSpPr>
            <p:cNvPr id="65" name="Group 64"/>
            <p:cNvGrpSpPr/>
            <p:nvPr/>
          </p:nvGrpSpPr>
          <p:grpSpPr>
            <a:xfrm>
              <a:off x="902809" y="1770863"/>
              <a:ext cx="4090551" cy="1515312"/>
              <a:chOff x="2718867" y="3266037"/>
              <a:chExt cx="3468245" cy="128478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718867" y="3266037"/>
                <a:ext cx="3468245" cy="974046"/>
                <a:chOff x="2718867" y="3266037"/>
                <a:chExt cx="3468245" cy="974046"/>
              </a:xfrm>
            </p:grpSpPr>
            <p:cxnSp>
              <p:nvCxnSpPr>
                <p:cNvPr id="79" name="Curved Connector 78"/>
                <p:cNvCxnSpPr>
                  <a:stCxn id="87" idx="3"/>
                  <a:endCxn id="86" idx="0"/>
                </p:cNvCxnSpPr>
                <p:nvPr/>
              </p:nvCxnSpPr>
              <p:spPr>
                <a:xfrm>
                  <a:off x="4617740" y="3401713"/>
                  <a:ext cx="1363632" cy="41481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urved Connector 79"/>
                <p:cNvCxnSpPr>
                  <a:stCxn id="87" idx="1"/>
                  <a:endCxn id="83" idx="0"/>
                </p:cNvCxnSpPr>
                <p:nvPr/>
              </p:nvCxnSpPr>
              <p:spPr>
                <a:xfrm rot="10800000" flipV="1">
                  <a:off x="2924607" y="3401713"/>
                  <a:ext cx="1421782" cy="41481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urved Connector 80"/>
                <p:cNvCxnSpPr>
                  <a:stCxn id="87" idx="1"/>
                  <a:endCxn id="84" idx="0"/>
                </p:cNvCxnSpPr>
                <p:nvPr/>
              </p:nvCxnSpPr>
              <p:spPr>
                <a:xfrm rot="10800000" flipV="1">
                  <a:off x="3925247" y="3401712"/>
                  <a:ext cx="421143" cy="426254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urved Connector 81"/>
                <p:cNvCxnSpPr>
                  <a:stCxn id="87" idx="3"/>
                  <a:endCxn id="85" idx="0"/>
                </p:cNvCxnSpPr>
                <p:nvPr/>
              </p:nvCxnSpPr>
              <p:spPr>
                <a:xfrm>
                  <a:off x="4617740" y="3401713"/>
                  <a:ext cx="348314" cy="426254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 82"/>
                <p:cNvSpPr/>
                <p:nvPr/>
              </p:nvSpPr>
              <p:spPr>
                <a:xfrm>
                  <a:off x="2718867" y="3816525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719507" y="3827967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760314" y="3827967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775632" y="3816525"/>
                  <a:ext cx="411480" cy="412116"/>
                </a:xfrm>
                <a:prstGeom prst="ellipse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sz="16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X</a:t>
                  </a:r>
                  <a:r>
                    <a:rPr lang="en-US" sz="16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4</a:t>
                  </a:r>
                  <a:endPara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4346389" y="3266037"/>
                  <a:ext cx="271351" cy="271351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E1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815730" y="4240083"/>
                <a:ext cx="209328" cy="305632"/>
                <a:chOff x="1571741" y="2880875"/>
                <a:chExt cx="334948" cy="489044"/>
              </a:xfrm>
            </p:grpSpPr>
            <p:cxnSp>
              <p:nvCxnSpPr>
                <p:cNvPr id="77" name="Straight Connector 76"/>
                <p:cNvCxnSpPr>
                  <a:stCxn id="84" idx="4"/>
                  <a:endCxn id="78" idx="0"/>
                </p:cNvCxnSpPr>
                <p:nvPr/>
              </p:nvCxnSpPr>
              <p:spPr>
                <a:xfrm flipH="1">
                  <a:off x="1739215" y="2880875"/>
                  <a:ext cx="7764" cy="15409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77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2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4860493" y="4240082"/>
                <a:ext cx="209328" cy="310738"/>
                <a:chOff x="1571741" y="2872706"/>
                <a:chExt cx="334948" cy="497213"/>
              </a:xfrm>
            </p:grpSpPr>
            <p:cxnSp>
              <p:nvCxnSpPr>
                <p:cNvPr id="75" name="Straight Connector 74"/>
                <p:cNvCxnSpPr>
                  <a:stCxn id="85" idx="4"/>
                  <a:endCxn id="76" idx="0"/>
                </p:cNvCxnSpPr>
                <p:nvPr/>
              </p:nvCxnSpPr>
              <p:spPr>
                <a:xfrm flipH="1">
                  <a:off x="1739215" y="2872706"/>
                  <a:ext cx="1435" cy="16226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3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875442" y="4228644"/>
                <a:ext cx="209328" cy="311231"/>
                <a:chOff x="1540697" y="2871917"/>
                <a:chExt cx="334948" cy="498002"/>
              </a:xfrm>
            </p:grpSpPr>
            <p:cxnSp>
              <p:nvCxnSpPr>
                <p:cNvPr id="73" name="Straight Connector 72"/>
                <p:cNvCxnSpPr>
                  <a:stCxn id="86" idx="4"/>
                  <a:endCxn id="74" idx="0"/>
                </p:cNvCxnSpPr>
                <p:nvPr/>
              </p:nvCxnSpPr>
              <p:spPr>
                <a:xfrm flipH="1">
                  <a:off x="1708171" y="2871917"/>
                  <a:ext cx="2026" cy="163055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1540697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4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2815035" y="4228643"/>
                <a:ext cx="209328" cy="311228"/>
                <a:chOff x="1571741" y="2871921"/>
                <a:chExt cx="334948" cy="497998"/>
              </a:xfrm>
            </p:grpSpPr>
            <p:cxnSp>
              <p:nvCxnSpPr>
                <p:cNvPr id="71" name="Straight Connector 70"/>
                <p:cNvCxnSpPr>
                  <a:stCxn id="83" idx="4"/>
                  <a:endCxn id="72" idx="0"/>
                </p:cNvCxnSpPr>
                <p:nvPr/>
              </p:nvCxnSpPr>
              <p:spPr>
                <a:xfrm flipH="1">
                  <a:off x="1739215" y="2871921"/>
                  <a:ext cx="7854" cy="163051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1571741" y="3034972"/>
                  <a:ext cx="334948" cy="33494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r>
                    <a:rPr lang="en-US" sz="1400" i="1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ψ</a:t>
                  </a:r>
                  <a:r>
                    <a:rPr lang="en-US" sz="1400" i="1" baseline="-25000" dirty="0" smtClean="0">
                      <a:solidFill>
                        <a:schemeClr val="tx1"/>
                      </a:solidFill>
                      <a:latin typeface="Times New Roman"/>
                      <a:cs typeface="Times New Roman"/>
                    </a:rPr>
                    <a:t>1</a:t>
                  </a:r>
                  <a:endParaRPr lang="en-US" sz="14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</p:grpSp>
        <p:cxnSp>
          <p:nvCxnSpPr>
            <p:cNvPr id="88" name="Straight Arrow Connector 87"/>
            <p:cNvCxnSpPr/>
            <p:nvPr/>
          </p:nvCxnSpPr>
          <p:spPr>
            <a:xfrm flipV="1">
              <a:off x="1562895" y="1839515"/>
              <a:ext cx="622146" cy="130769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 flipV="1">
              <a:off x="3892864" y="1839515"/>
              <a:ext cx="545274" cy="19615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3553208" y="2035669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071552" y="2035669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27907" y="1754740"/>
            <a:ext cx="3534113" cy="1309184"/>
            <a:chOff x="2718867" y="3266037"/>
            <a:chExt cx="3468245" cy="1284783"/>
          </a:xfrm>
        </p:grpSpPr>
        <p:grpSp>
          <p:nvGrpSpPr>
            <p:cNvPr id="93" name="Group 92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106" name="Curved Connector 105"/>
              <p:cNvCxnSpPr>
                <a:stCxn id="114" idx="3"/>
                <a:endCxn id="113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114" idx="1"/>
                <a:endCxn id="110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114" idx="1"/>
                <a:endCxn id="111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114" idx="3"/>
                <a:endCxn id="112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104" name="Straight Connector 103"/>
              <p:cNvCxnSpPr>
                <a:stCxn id="111" idx="4"/>
                <a:endCxn id="105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102" name="Straight Connector 101"/>
              <p:cNvCxnSpPr>
                <a:stCxn id="112" idx="4"/>
                <a:endCxn id="103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100" name="Straight Connector 99"/>
              <p:cNvCxnSpPr>
                <a:stCxn id="113" idx="4"/>
                <a:endCxn id="101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98" name="Straight Connector 97"/>
              <p:cNvCxnSpPr>
                <a:stCxn id="110" idx="4"/>
                <a:endCxn id="99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33790" y="1792467"/>
            <a:ext cx="2554853" cy="536954"/>
            <a:chOff x="3296873" y="3307300"/>
            <a:chExt cx="2957108" cy="621496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3296873" y="3307300"/>
              <a:ext cx="660086" cy="20739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698759" y="3315006"/>
              <a:ext cx="555222" cy="22210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374222" y="3586078"/>
              <a:ext cx="237700" cy="342718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887610" y="3587703"/>
              <a:ext cx="238019" cy="341093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dirty="0" smtClean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</a:t>
            </a:r>
            <a:r>
              <a:rPr lang="en-US" sz="2000" dirty="0" smtClean="0"/>
              <a:t>factors</a:t>
            </a:r>
            <a:endParaRPr lang="en-US" sz="20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0" name="Rectangle 129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132" name="Group 131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3" name="Rectangle 132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134" name="Picture 133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  <p:sp>
        <p:nvSpPr>
          <p:cNvPr id="120" name="Content Placeholder 2"/>
          <p:cNvSpPr txBox="1">
            <a:spLocks/>
          </p:cNvSpPr>
          <p:nvPr/>
        </p:nvSpPr>
        <p:spPr>
          <a:xfrm>
            <a:off x="851246" y="1675660"/>
            <a:ext cx="3757985" cy="457992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cs typeface="Times New Roman"/>
              </a:rPr>
              <a:t>Fast!</a:t>
            </a:r>
            <a:endParaRPr lang="en-US" sz="7000" b="1" i="1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182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28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727907" y="1754740"/>
            <a:ext cx="3534113" cy="1309184"/>
            <a:chOff x="2718867" y="3266037"/>
            <a:chExt cx="3468245" cy="1284783"/>
          </a:xfrm>
        </p:grpSpPr>
        <p:grpSp>
          <p:nvGrpSpPr>
            <p:cNvPr id="93" name="Group 92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106" name="Curved Connector 105"/>
              <p:cNvCxnSpPr>
                <a:stCxn id="114" idx="3"/>
                <a:endCxn id="113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114" idx="1"/>
                <a:endCxn id="110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114" idx="1"/>
                <a:endCxn id="111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114" idx="3"/>
                <a:endCxn id="112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104" name="Straight Connector 103"/>
              <p:cNvCxnSpPr>
                <a:stCxn id="111" idx="4"/>
                <a:endCxn id="105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102" name="Straight Connector 101"/>
              <p:cNvCxnSpPr>
                <a:stCxn id="112" idx="4"/>
                <a:endCxn id="103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100" name="Straight Connector 99"/>
              <p:cNvCxnSpPr>
                <a:stCxn id="113" idx="4"/>
                <a:endCxn id="101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98" name="Straight Connector 97"/>
              <p:cNvCxnSpPr>
                <a:stCxn id="110" idx="4"/>
                <a:endCxn id="99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33790" y="1792467"/>
            <a:ext cx="2554853" cy="536954"/>
            <a:chOff x="3296873" y="3307300"/>
            <a:chExt cx="2957108" cy="621496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3296873" y="3307300"/>
              <a:ext cx="660086" cy="20739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698759" y="3315006"/>
              <a:ext cx="555222" cy="22210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374222" y="3586078"/>
              <a:ext cx="237700" cy="342718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887610" y="3587703"/>
              <a:ext cx="238019" cy="341093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9141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29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727907" y="1754740"/>
            <a:ext cx="3534113" cy="1309184"/>
            <a:chOff x="2718867" y="3266037"/>
            <a:chExt cx="3468245" cy="1284783"/>
          </a:xfrm>
        </p:grpSpPr>
        <p:grpSp>
          <p:nvGrpSpPr>
            <p:cNvPr id="93" name="Group 92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106" name="Curved Connector 105"/>
              <p:cNvCxnSpPr>
                <a:stCxn id="114" idx="3"/>
                <a:endCxn id="113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114" idx="1"/>
                <a:endCxn id="110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114" idx="1"/>
                <a:endCxn id="111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114" idx="3"/>
                <a:endCxn id="112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104" name="Straight Connector 103"/>
              <p:cNvCxnSpPr>
                <a:stCxn id="111" idx="4"/>
                <a:endCxn id="105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102" name="Straight Connector 101"/>
              <p:cNvCxnSpPr>
                <a:stCxn id="112" idx="4"/>
                <a:endCxn id="103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100" name="Straight Connector 99"/>
              <p:cNvCxnSpPr>
                <a:stCxn id="113" idx="4"/>
                <a:endCxn id="101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98" name="Straight Connector 97"/>
              <p:cNvCxnSpPr>
                <a:stCxn id="110" idx="4"/>
                <a:endCxn id="99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33790" y="1792467"/>
            <a:ext cx="2554853" cy="536954"/>
            <a:chOff x="3296873" y="3307300"/>
            <a:chExt cx="2957108" cy="621496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3296873" y="3307300"/>
              <a:ext cx="660086" cy="20739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698759" y="3315006"/>
              <a:ext cx="555222" cy="22210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374222" y="3586078"/>
              <a:ext cx="237700" cy="342718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887610" y="3587703"/>
              <a:ext cx="238019" cy="341093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41208"/>
            <a:ext cx="4152031" cy="1435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But the </a:t>
            </a:r>
            <a:r>
              <a:rPr lang="en-US" b="1" dirty="0"/>
              <a:t>outgoing</a:t>
            </a:r>
            <a:r>
              <a:rPr lang="en-US" dirty="0"/>
              <a:t> messages from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 are defined as a sum over the </a:t>
            </a:r>
            <a:r>
              <a:rPr lang="en-US" i="1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</a:t>
            </a:r>
            <a:r>
              <a:rPr lang="en-US" dirty="0"/>
              <a:t>possible assignments to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4290870"/>
            <a:ext cx="3971998" cy="2140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Times New Roman"/>
              </a:rPr>
              <a:t>Conveniently, </a:t>
            </a:r>
            <a:r>
              <a:rPr lang="en-US" i="1" dirty="0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E1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a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is </a:t>
            </a:r>
            <a:r>
              <a:rPr lang="en-US" i="1" dirty="0">
                <a:latin typeface="Times New Roman"/>
                <a:cs typeface="Times New Roman"/>
              </a:rPr>
              <a:t>0</a:t>
            </a:r>
            <a:r>
              <a:rPr lang="en-US" dirty="0">
                <a:cs typeface="Times New Roman"/>
              </a:rPr>
              <a:t> for all but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values – so </a:t>
            </a:r>
            <a:r>
              <a:rPr lang="en-US" b="1" dirty="0" smtClean="0">
                <a:cs typeface="Times New Roman"/>
              </a:rPr>
              <a:t>the sum is sparse</a:t>
            </a:r>
            <a:r>
              <a:rPr lang="en-US" dirty="0" smtClean="0">
                <a:cs typeface="Times New Roman"/>
              </a:rPr>
              <a:t>!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So we can compute all the outgoing messages from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E1</a:t>
            </a:r>
            <a:r>
              <a:rPr lang="en-US" dirty="0" smtClean="0">
                <a:cs typeface="Times New Roman"/>
              </a:rPr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O(d) </a:t>
            </a:r>
            <a:r>
              <a:rPr lang="en-US" dirty="0" smtClean="0">
                <a:cs typeface="Times New Roman"/>
              </a:rPr>
              <a:t>time!</a:t>
            </a:r>
            <a:endParaRPr lang="en-US" dirty="0">
              <a:cs typeface="Times New Roman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18694" y="4906132"/>
            <a:ext cx="3113286" cy="622605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261831" y="3190002"/>
            <a:ext cx="7792730" cy="970298"/>
            <a:chOff x="4061771" y="3747287"/>
            <a:chExt cx="4705817" cy="585936"/>
          </a:xfrm>
        </p:grpSpPr>
        <p:sp>
          <p:nvSpPr>
            <p:cNvPr id="45" name="Rectangle 44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3360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BFBFBF"/>
                </a:solidFill>
              </a:rPr>
              <a:t>Do you want to push past the simple NLP models (logistic regression, PCFG, etc.) that we've all been using for 20 years?</a:t>
            </a:r>
          </a:p>
          <a:p>
            <a:r>
              <a:rPr lang="en-US" dirty="0">
                <a:solidFill>
                  <a:srgbClr val="BFBFBF"/>
                </a:solidFill>
              </a:rPr>
              <a:t>Then this tutorial is extremely practical for you!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Models:</a:t>
            </a:r>
            <a:r>
              <a:rPr lang="en-US" dirty="0">
                <a:solidFill>
                  <a:srgbClr val="BFBFBF"/>
                </a:solidFill>
              </a:rPr>
              <a:t> Factor graphs can express interactions among linguistic structures.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Algorithm: </a:t>
            </a:r>
            <a:r>
              <a:rPr lang="en-US" dirty="0">
                <a:solidFill>
                  <a:srgbClr val="BFBFBF"/>
                </a:solidFill>
              </a:rPr>
              <a:t>BP estimates the global effect of these interactions on each variable, using local computations.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Intuitions: </a:t>
            </a:r>
            <a:r>
              <a:rPr lang="en-US" dirty="0">
                <a:solidFill>
                  <a:srgbClr val="BFBFBF"/>
                </a:solidFill>
              </a:rPr>
              <a:t>What’s going on here?  Can we trust BP’s estimates?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Fancier Models: </a:t>
            </a:r>
            <a:r>
              <a:rPr lang="en-US" dirty="0"/>
              <a:t>Hide a whole grammar and dynamic programming algorithm within a single factor.  BP coordinates multiple factors.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Tweaked Algorithm: </a:t>
            </a:r>
            <a:r>
              <a:rPr lang="en-US" dirty="0">
                <a:solidFill>
                  <a:srgbClr val="BFBFBF"/>
                </a:solidFill>
              </a:rPr>
              <a:t>Finish in fewer steps and make the steps faster.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BFBFBF"/>
                </a:solidFill>
              </a:rPr>
              <a:t>Learning: </a:t>
            </a:r>
            <a:r>
              <a:rPr lang="en-US" dirty="0">
                <a:solidFill>
                  <a:srgbClr val="BFBFBF"/>
                </a:solidFill>
              </a:rPr>
              <a:t>Tune the parameters.  Approximately improve the true predictions -- or truly improve the approximate predictions</a:t>
            </a:r>
            <a:r>
              <a:rPr lang="en-US" dirty="0" smtClean="0">
                <a:solidFill>
                  <a:srgbClr val="BFBFBF"/>
                </a:solidFill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BFBFBF"/>
                </a:solidFill>
              </a:rPr>
              <a:t>Software: </a:t>
            </a:r>
            <a:r>
              <a:rPr lang="en-US" dirty="0" smtClean="0">
                <a:solidFill>
                  <a:srgbClr val="BFBFBF"/>
                </a:solidFill>
              </a:rPr>
              <a:t>Build the model you want!</a:t>
            </a:r>
            <a:endParaRPr lang="en-US" b="1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7547-F98D-4DA8-9FD8-FAD81F8EC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30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727907" y="1754740"/>
            <a:ext cx="3534113" cy="1309184"/>
            <a:chOff x="2718867" y="3266037"/>
            <a:chExt cx="3468245" cy="1284783"/>
          </a:xfrm>
        </p:grpSpPr>
        <p:grpSp>
          <p:nvGrpSpPr>
            <p:cNvPr id="93" name="Group 92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106" name="Curved Connector 105"/>
              <p:cNvCxnSpPr>
                <a:stCxn id="114" idx="3"/>
                <a:endCxn id="113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114" idx="1"/>
                <a:endCxn id="110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114" idx="1"/>
                <a:endCxn id="111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114" idx="3"/>
                <a:endCxn id="112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104" name="Straight Connector 103"/>
              <p:cNvCxnSpPr>
                <a:stCxn id="111" idx="4"/>
                <a:endCxn id="105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102" name="Straight Connector 101"/>
              <p:cNvCxnSpPr>
                <a:stCxn id="112" idx="4"/>
                <a:endCxn id="103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100" name="Straight Connector 99"/>
              <p:cNvCxnSpPr>
                <a:stCxn id="113" idx="4"/>
                <a:endCxn id="101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98" name="Straight Connector 97"/>
              <p:cNvCxnSpPr>
                <a:stCxn id="110" idx="4"/>
                <a:endCxn id="99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333790" y="1792467"/>
            <a:ext cx="2554853" cy="536954"/>
            <a:chOff x="3296873" y="3307300"/>
            <a:chExt cx="2957108" cy="621496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3296873" y="3307300"/>
              <a:ext cx="660086" cy="207395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698759" y="3315006"/>
              <a:ext cx="555222" cy="22210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374222" y="3586078"/>
              <a:ext cx="237700" cy="342718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887610" y="3587703"/>
              <a:ext cx="238019" cy="341093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41208"/>
            <a:ext cx="4152031" cy="1435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But the </a:t>
            </a:r>
            <a:r>
              <a:rPr lang="en-US" b="1" dirty="0"/>
              <a:t>outgoing</a:t>
            </a:r>
            <a:r>
              <a:rPr lang="en-US" dirty="0"/>
              <a:t> messages from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 are defined as a sum over the </a:t>
            </a:r>
            <a:r>
              <a:rPr lang="en-US" i="1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</a:t>
            </a:r>
            <a:r>
              <a:rPr lang="en-US" dirty="0"/>
              <a:t>possible assignments to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4290870"/>
            <a:ext cx="3971998" cy="21401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Times New Roman"/>
              </a:rPr>
              <a:t>Conveniently, </a:t>
            </a:r>
            <a:r>
              <a:rPr lang="en-US" i="1" dirty="0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E1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a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is </a:t>
            </a:r>
            <a:r>
              <a:rPr lang="en-US" i="1" dirty="0">
                <a:latin typeface="Times New Roman"/>
                <a:cs typeface="Times New Roman"/>
              </a:rPr>
              <a:t>0</a:t>
            </a:r>
            <a:r>
              <a:rPr lang="en-US" dirty="0">
                <a:cs typeface="Times New Roman"/>
              </a:rPr>
              <a:t> for all but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values – so </a:t>
            </a:r>
            <a:r>
              <a:rPr lang="en-US" b="1" dirty="0" smtClean="0">
                <a:cs typeface="Times New Roman"/>
              </a:rPr>
              <a:t>the sum is sparse</a:t>
            </a:r>
            <a:r>
              <a:rPr lang="en-US" dirty="0" smtClean="0">
                <a:cs typeface="Times New Roman"/>
              </a:rPr>
              <a:t>!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So we can compute all the outgoing messages from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E1</a:t>
            </a:r>
            <a:r>
              <a:rPr lang="en-US" dirty="0" smtClean="0">
                <a:cs typeface="Times New Roman"/>
              </a:rPr>
              <a:t> in </a:t>
            </a:r>
            <a:r>
              <a:rPr lang="en-US" i="1" dirty="0" smtClean="0">
                <a:latin typeface="Times New Roman"/>
                <a:cs typeface="Times New Roman"/>
              </a:rPr>
              <a:t>O(d) </a:t>
            </a:r>
            <a:r>
              <a:rPr lang="en-US" dirty="0" smtClean="0">
                <a:cs typeface="Times New Roman"/>
              </a:rPr>
              <a:t>time!</a:t>
            </a:r>
            <a:endParaRPr lang="en-US" dirty="0">
              <a:cs typeface="Times New Roman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18694" y="4906132"/>
            <a:ext cx="3113286" cy="622605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261831" y="3190002"/>
            <a:ext cx="7792730" cy="970298"/>
            <a:chOff x="4061771" y="3747287"/>
            <a:chExt cx="4705817" cy="585936"/>
          </a:xfrm>
        </p:grpSpPr>
        <p:sp>
          <p:nvSpPr>
            <p:cNvPr id="45" name="Rectangle 44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0" y="1660235"/>
            <a:ext cx="9143999" cy="457992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cs typeface="Times New Roman"/>
              </a:rPr>
              <a:t>Fast!</a:t>
            </a:r>
            <a:endParaRPr lang="en-US" sz="7000" b="1" i="1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3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103590" y="3400440"/>
            <a:ext cx="2140328" cy="600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>
                <a:latin typeface="Times New Roman"/>
                <a:cs typeface="Times New Roman"/>
              </a:rPr>
              <a:t>Exactly1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31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874058" y="1225937"/>
            <a:ext cx="3272229" cy="1212171"/>
            <a:chOff x="2718867" y="3266037"/>
            <a:chExt cx="3468245" cy="1284783"/>
          </a:xfrm>
        </p:grpSpPr>
        <p:grpSp>
          <p:nvGrpSpPr>
            <p:cNvPr id="39" name="Group 38"/>
            <p:cNvGrpSpPr/>
            <p:nvPr/>
          </p:nvGrpSpPr>
          <p:grpSpPr>
            <a:xfrm>
              <a:off x="2718867" y="3266037"/>
              <a:ext cx="3468245" cy="974046"/>
              <a:chOff x="2718867" y="3266037"/>
              <a:chExt cx="3468245" cy="974046"/>
            </a:xfrm>
          </p:grpSpPr>
          <p:cxnSp>
            <p:nvCxnSpPr>
              <p:cNvPr id="52" name="Curved Connector 51"/>
              <p:cNvCxnSpPr>
                <a:stCxn id="60" idx="3"/>
                <a:endCxn id="59" idx="0"/>
              </p:cNvCxnSpPr>
              <p:nvPr/>
            </p:nvCxnSpPr>
            <p:spPr>
              <a:xfrm>
                <a:off x="4617740" y="3401713"/>
                <a:ext cx="136363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>
                <a:stCxn id="60" idx="1"/>
                <a:endCxn id="56" idx="0"/>
              </p:cNvCxnSpPr>
              <p:nvPr/>
            </p:nvCxnSpPr>
            <p:spPr>
              <a:xfrm rot="10800000" flipV="1">
                <a:off x="2924607" y="3401713"/>
                <a:ext cx="1421782" cy="41481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>
                <a:stCxn id="60" idx="1"/>
                <a:endCxn id="57" idx="0"/>
              </p:cNvCxnSpPr>
              <p:nvPr/>
            </p:nvCxnSpPr>
            <p:spPr>
              <a:xfrm rot="10800000" flipV="1">
                <a:off x="3925247" y="3401712"/>
                <a:ext cx="421143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60" idx="3"/>
                <a:endCxn id="58" idx="0"/>
              </p:cNvCxnSpPr>
              <p:nvPr/>
            </p:nvCxnSpPr>
            <p:spPr>
              <a:xfrm>
                <a:off x="4617740" y="3401713"/>
                <a:ext cx="348314" cy="426254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6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sz="16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46389" y="3266037"/>
                <a:ext cx="271351" cy="271351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E1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815730" y="4240083"/>
              <a:ext cx="209328" cy="305632"/>
              <a:chOff x="1571741" y="2880875"/>
              <a:chExt cx="334948" cy="489044"/>
            </a:xfrm>
          </p:grpSpPr>
          <p:cxnSp>
            <p:nvCxnSpPr>
              <p:cNvPr id="50" name="Straight Connector 49"/>
              <p:cNvCxnSpPr>
                <a:stCxn id="57" idx="4"/>
                <a:endCxn id="51" idx="0"/>
              </p:cNvCxnSpPr>
              <p:nvPr/>
            </p:nvCxnSpPr>
            <p:spPr>
              <a:xfrm flipH="1">
                <a:off x="1739215" y="2880875"/>
                <a:ext cx="7764" cy="15409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860493" y="4240082"/>
              <a:ext cx="209328" cy="310738"/>
              <a:chOff x="1571741" y="2872706"/>
              <a:chExt cx="334948" cy="497213"/>
            </a:xfrm>
          </p:grpSpPr>
          <p:cxnSp>
            <p:nvCxnSpPr>
              <p:cNvPr id="48" name="Straight Connector 47"/>
              <p:cNvCxnSpPr>
                <a:stCxn id="58" idx="4"/>
                <a:endCxn id="49" idx="0"/>
              </p:cNvCxnSpPr>
              <p:nvPr/>
            </p:nvCxnSpPr>
            <p:spPr>
              <a:xfrm flipH="1">
                <a:off x="1739215" y="2872706"/>
                <a:ext cx="1435" cy="16226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5442" y="4228644"/>
              <a:ext cx="209328" cy="311231"/>
              <a:chOff x="1540697" y="2871917"/>
              <a:chExt cx="334948" cy="498002"/>
            </a:xfrm>
          </p:grpSpPr>
          <p:cxnSp>
            <p:nvCxnSpPr>
              <p:cNvPr id="46" name="Straight Connector 45"/>
              <p:cNvCxnSpPr>
                <a:stCxn id="59" idx="4"/>
                <a:endCxn id="47" idx="0"/>
              </p:cNvCxnSpPr>
              <p:nvPr/>
            </p:nvCxnSpPr>
            <p:spPr>
              <a:xfrm flipH="1">
                <a:off x="1708171" y="2871917"/>
                <a:ext cx="2026" cy="16305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1540697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15035" y="4228643"/>
              <a:ext cx="209328" cy="311228"/>
              <a:chOff x="1571741" y="2871921"/>
              <a:chExt cx="334948" cy="497998"/>
            </a:xfrm>
          </p:grpSpPr>
          <p:cxnSp>
            <p:nvCxnSpPr>
              <p:cNvPr id="44" name="Straight Connector 43"/>
              <p:cNvCxnSpPr>
                <a:stCxn id="56" idx="4"/>
                <a:endCxn id="45" idx="0"/>
              </p:cNvCxnSpPr>
              <p:nvPr/>
            </p:nvCxnSpPr>
            <p:spPr>
              <a:xfrm flipH="1">
                <a:off x="1739215" y="2871921"/>
                <a:ext cx="7854" cy="163051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1571741" y="3034972"/>
                <a:ext cx="334948" cy="33494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ψ</a:t>
                </a:r>
                <a:r>
                  <a:rPr lang="en-US" sz="14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cxnSp>
        <p:nvCxnSpPr>
          <p:cNvPr id="30" name="Straight Arrow Connector 29"/>
          <p:cNvCxnSpPr/>
          <p:nvPr/>
        </p:nvCxnSpPr>
        <p:spPr>
          <a:xfrm flipH="1">
            <a:off x="6336433" y="1258944"/>
            <a:ext cx="528035" cy="165905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257817" y="1265108"/>
            <a:ext cx="444149" cy="177672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998205" y="1481952"/>
            <a:ext cx="190148" cy="274157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808992" y="1483252"/>
            <a:ext cx="190403" cy="272857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6453242"/>
            <a:ext cx="2345350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" y="1679955"/>
            <a:ext cx="4502150" cy="1219200"/>
          </a:xfrm>
          <a:prstGeom prst="rect">
            <a:avLst/>
          </a:prstGeom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44766" cy="694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factor has a </a:t>
            </a:r>
            <a:r>
              <a:rPr lang="en-US" sz="1800" b="1" dirty="0"/>
              <a:t>belief about each of its </a:t>
            </a:r>
            <a:r>
              <a:rPr lang="en-US" sz="1800" b="1" dirty="0" smtClean="0"/>
              <a:t>variables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19" y="3421606"/>
            <a:ext cx="1949450" cy="546100"/>
          </a:xfrm>
          <a:prstGeom prst="rect">
            <a:avLst/>
          </a:prstGeom>
          <a:noFill/>
        </p:spPr>
      </p:pic>
      <p:sp>
        <p:nvSpPr>
          <p:cNvPr id="64" name="Content Placeholder 2"/>
          <p:cNvSpPr txBox="1">
            <a:spLocks/>
          </p:cNvSpPr>
          <p:nvPr/>
        </p:nvSpPr>
        <p:spPr>
          <a:xfrm>
            <a:off x="457200" y="2956365"/>
            <a:ext cx="8340336" cy="69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An outgoing message from a factor is the factor's belief with the </a:t>
            </a:r>
            <a:r>
              <a:rPr lang="en-US" sz="1800" b="1" dirty="0"/>
              <a:t>incoming message divided out</a:t>
            </a:r>
            <a:r>
              <a:rPr lang="en-US" sz="1800" dirty="0"/>
              <a:t>.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" y="4590203"/>
            <a:ext cx="4597400" cy="1739900"/>
          </a:xfrm>
          <a:prstGeom prst="rect">
            <a:avLst/>
          </a:prstGeom>
        </p:spPr>
      </p:pic>
      <p:sp>
        <p:nvSpPr>
          <p:cNvPr id="65" name="Content Placeholder 2"/>
          <p:cNvSpPr txBox="1">
            <a:spLocks/>
          </p:cNvSpPr>
          <p:nvPr/>
        </p:nvSpPr>
        <p:spPr>
          <a:xfrm>
            <a:off x="457200" y="3992610"/>
            <a:ext cx="8340336" cy="694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We can compute the Exactly1 factor’s beliefs about each of its variables </a:t>
            </a:r>
            <a:r>
              <a:rPr lang="en-US" sz="1800" b="1" dirty="0" smtClean="0"/>
              <a:t>efficiently</a:t>
            </a:r>
            <a:r>
              <a:rPr lang="en-US" sz="1800" dirty="0" smtClean="0"/>
              <a:t>. (Each of the parenthesized terms needs to be computed </a:t>
            </a:r>
            <a:r>
              <a:rPr lang="en-US" sz="1800" b="1" dirty="0" smtClean="0"/>
              <a:t>only once</a:t>
            </a:r>
            <a:r>
              <a:rPr lang="en-US" sz="1800" dirty="0" smtClean="0"/>
              <a:t> for all the variables.)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err="1" smtClean="0">
                <a:latin typeface="Times New Roman"/>
                <a:cs typeface="Times New Roman"/>
              </a:rPr>
              <a:t>CKYTree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O(n</a:t>
            </a:r>
            <a:r>
              <a:rPr lang="en-US" i="1" baseline="30000" dirty="0">
                <a:latin typeface="Times New Roman"/>
                <a:cs typeface="Times New Roman"/>
              </a:rPr>
              <a:t>2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/>
              <a:t>binary </a:t>
            </a:r>
            <a:r>
              <a:rPr lang="en-US" dirty="0" smtClean="0"/>
              <a:t>variables </a:t>
            </a:r>
            <a:r>
              <a:rPr lang="en-US" i="1" dirty="0" err="1">
                <a:latin typeface="Times New Roman"/>
                <a:cs typeface="Times New Roman"/>
              </a:rPr>
              <a:t>S</a:t>
            </a:r>
            <a:r>
              <a:rPr lang="en-US" i="1" baseline="-25000" dirty="0" err="1">
                <a:latin typeface="Times New Roman"/>
                <a:cs typeface="Times New Roman"/>
              </a:rPr>
              <a:t>ij</a:t>
            </a:r>
            <a:endParaRPr lang="en-US" i="1" baseline="-25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</a:t>
            </a:r>
            <a:r>
              <a:rPr lang="en-US" b="1" dirty="0"/>
              <a:t>Factor: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32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255184" y="2823875"/>
            <a:ext cx="5059743" cy="3975275"/>
            <a:chOff x="1944997" y="1664157"/>
            <a:chExt cx="5059743" cy="397527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4607" y="1740147"/>
              <a:ext cx="3056765" cy="2087820"/>
              <a:chOff x="4315357" y="921105"/>
              <a:chExt cx="3056765" cy="2087820"/>
            </a:xfrm>
          </p:grpSpPr>
          <p:cxnSp>
            <p:nvCxnSpPr>
              <p:cNvPr id="102" name="Curved Connector 101"/>
              <p:cNvCxnSpPr>
                <a:stCxn id="68" idx="1"/>
                <a:endCxn id="57" idx="1"/>
              </p:cNvCxnSpPr>
              <p:nvPr/>
            </p:nvCxnSpPr>
            <p:spPr>
              <a:xfrm rot="10800000" flipV="1">
                <a:off x="5701925" y="921106"/>
                <a:ext cx="74018" cy="627840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/>
              <p:cNvCxnSpPr>
                <a:stCxn id="68" idx="3"/>
                <a:endCxn id="56" idx="0"/>
              </p:cNvCxnSpPr>
              <p:nvPr/>
            </p:nvCxnSpPr>
            <p:spPr>
              <a:xfrm>
                <a:off x="5927924" y="921106"/>
                <a:ext cx="424330" cy="107080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/>
              <p:cNvCxnSpPr>
                <a:stCxn id="68" idx="1"/>
                <a:endCxn id="55" idx="0"/>
              </p:cNvCxnSpPr>
              <p:nvPr/>
            </p:nvCxnSpPr>
            <p:spPr>
              <a:xfrm rot="10800000" flipV="1">
                <a:off x="5333943" y="921106"/>
                <a:ext cx="442001" cy="107080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urved Connector 104"/>
              <p:cNvCxnSpPr>
                <a:stCxn id="68" idx="1"/>
                <a:endCxn id="52" idx="0"/>
              </p:cNvCxnSpPr>
              <p:nvPr/>
            </p:nvCxnSpPr>
            <p:spPr>
              <a:xfrm rot="10800000" flipV="1">
                <a:off x="4820679" y="921106"/>
                <a:ext cx="955265" cy="158449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urved Connector 105"/>
              <p:cNvCxnSpPr>
                <a:stCxn id="68" idx="3"/>
                <a:endCxn id="54" idx="0"/>
              </p:cNvCxnSpPr>
              <p:nvPr/>
            </p:nvCxnSpPr>
            <p:spPr>
              <a:xfrm>
                <a:off x="5927924" y="921106"/>
                <a:ext cx="935037" cy="157504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68" idx="3"/>
                <a:endCxn id="51" idx="0"/>
              </p:cNvCxnSpPr>
              <p:nvPr/>
            </p:nvCxnSpPr>
            <p:spPr>
              <a:xfrm>
                <a:off x="5927924" y="921106"/>
                <a:ext cx="1444198" cy="2076377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68" idx="1"/>
                <a:endCxn id="48" idx="0"/>
              </p:cNvCxnSpPr>
              <p:nvPr/>
            </p:nvCxnSpPr>
            <p:spPr>
              <a:xfrm rot="10800000" flipV="1">
                <a:off x="4315357" y="921105"/>
                <a:ext cx="1460586" cy="2076377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68" idx="1"/>
                <a:endCxn id="49" idx="0"/>
              </p:cNvCxnSpPr>
              <p:nvPr/>
            </p:nvCxnSpPr>
            <p:spPr>
              <a:xfrm rot="10800000" flipV="1">
                <a:off x="5315997" y="921105"/>
                <a:ext cx="459946" cy="2087819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/>
              <p:cNvCxnSpPr>
                <a:stCxn id="68" idx="3"/>
                <a:endCxn id="50" idx="0"/>
              </p:cNvCxnSpPr>
              <p:nvPr/>
            </p:nvCxnSpPr>
            <p:spPr>
              <a:xfrm>
                <a:off x="5927924" y="921106"/>
                <a:ext cx="428880" cy="2087819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/>
              <p:cNvCxnSpPr>
                <a:stCxn id="68" idx="3"/>
                <a:endCxn id="53" idx="7"/>
              </p:cNvCxnSpPr>
              <p:nvPr/>
            </p:nvCxnSpPr>
            <p:spPr>
              <a:xfrm>
                <a:off x="5927924" y="921106"/>
                <a:ext cx="67341" cy="1635395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1944997" y="4301935"/>
              <a:ext cx="5059743" cy="361375"/>
              <a:chOff x="1363044" y="4631175"/>
              <a:chExt cx="3226517" cy="36137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363044" y="4631175"/>
                <a:ext cx="61128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30830" y="4631175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2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67156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1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279218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3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922850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4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2700000">
              <a:off x="3009935" y="2752085"/>
              <a:ext cx="2887347" cy="2887347"/>
              <a:chOff x="2222551" y="2765761"/>
              <a:chExt cx="1828800" cy="18288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222551" y="2765761"/>
                <a:ext cx="18288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222551" y="2767756"/>
                <a:ext cx="13716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222551" y="2767758"/>
                <a:ext cx="9144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22551" y="2765761"/>
                <a:ext cx="4572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54876" y="4642312"/>
              <a:ext cx="4453327" cy="364603"/>
              <a:chOff x="1801525" y="4478775"/>
              <a:chExt cx="2333336" cy="36460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01525" y="4480954"/>
                <a:ext cx="697125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the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841645" y="4478775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made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304929" y="4480852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barista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374528" y="4484080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coffee</a:t>
                </a: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2718867" y="381652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01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719507" y="3827967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760314" y="3827967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75632" y="381652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24188" y="332464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53295" y="3315190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266471" y="3315190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7452" y="281095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03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755764" y="281095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250915" y="230763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384600" y="2729951"/>
              <a:ext cx="151981" cy="243187"/>
              <a:chOff x="1618308" y="2889034"/>
              <a:chExt cx="243186" cy="389125"/>
            </a:xfrm>
          </p:grpSpPr>
          <p:cxnSp>
            <p:nvCxnSpPr>
              <p:cNvPr id="87" name="Straight Connector 86"/>
              <p:cNvCxnSpPr>
                <a:endCxn id="88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65239" y="3234185"/>
              <a:ext cx="151981" cy="243187"/>
              <a:chOff x="1618308" y="2889034"/>
              <a:chExt cx="243186" cy="389125"/>
            </a:xfrm>
          </p:grpSpPr>
          <p:cxnSp>
            <p:nvCxnSpPr>
              <p:cNvPr id="85" name="Straight Connector 84"/>
              <p:cNvCxnSpPr>
                <a:endCxn id="86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89598" y="3234185"/>
              <a:ext cx="151981" cy="243187"/>
              <a:chOff x="1618308" y="2889034"/>
              <a:chExt cx="243186" cy="389125"/>
            </a:xfrm>
          </p:grpSpPr>
          <p:cxnSp>
            <p:nvCxnSpPr>
              <p:cNvPr id="83" name="Straight Connector 82"/>
              <p:cNvCxnSpPr>
                <a:endCxn id="84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349457" y="3747706"/>
              <a:ext cx="151981" cy="243187"/>
              <a:chOff x="1618308" y="2889034"/>
              <a:chExt cx="243186" cy="389125"/>
            </a:xfrm>
          </p:grpSpPr>
          <p:cxnSp>
            <p:nvCxnSpPr>
              <p:cNvPr id="81" name="Straight Connector 80"/>
              <p:cNvCxnSpPr>
                <a:endCxn id="82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84018" y="3737506"/>
              <a:ext cx="151981" cy="243187"/>
              <a:chOff x="1618308" y="2889034"/>
              <a:chExt cx="243186" cy="389125"/>
            </a:xfrm>
          </p:grpSpPr>
          <p:cxnSp>
            <p:nvCxnSpPr>
              <p:cNvPr id="79" name="Straight Connector 78"/>
              <p:cNvCxnSpPr>
                <a:endCxn id="80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413268" y="3736762"/>
              <a:ext cx="151981" cy="243187"/>
              <a:chOff x="1618308" y="2889034"/>
              <a:chExt cx="243186" cy="389125"/>
            </a:xfrm>
          </p:grpSpPr>
          <p:cxnSp>
            <p:nvCxnSpPr>
              <p:cNvPr id="77" name="Straight Connector 76"/>
              <p:cNvCxnSpPr>
                <a:endCxn id="78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844835" y="4245183"/>
              <a:ext cx="151981" cy="243187"/>
              <a:chOff x="1618308" y="2889034"/>
              <a:chExt cx="243186" cy="389125"/>
            </a:xfrm>
          </p:grpSpPr>
          <p:cxnSp>
            <p:nvCxnSpPr>
              <p:cNvPr id="75" name="Straight Connector 74"/>
              <p:cNvCxnSpPr>
                <a:endCxn id="76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889598" y="4250283"/>
              <a:ext cx="151981" cy="243187"/>
              <a:chOff x="1618308" y="2889034"/>
              <a:chExt cx="243186" cy="389125"/>
            </a:xfrm>
          </p:grpSpPr>
          <p:cxnSp>
            <p:nvCxnSpPr>
              <p:cNvPr id="73" name="Straight Connector 72"/>
              <p:cNvCxnSpPr>
                <a:endCxn id="74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23949" y="4239339"/>
              <a:ext cx="151981" cy="243187"/>
              <a:chOff x="1618308" y="2889034"/>
              <a:chExt cx="243186" cy="389125"/>
            </a:xfrm>
          </p:grpSpPr>
          <p:cxnSp>
            <p:nvCxnSpPr>
              <p:cNvPr id="71" name="Straight Connector 70"/>
              <p:cNvCxnSpPr>
                <a:endCxn id="72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844140" y="4239339"/>
              <a:ext cx="151981" cy="243187"/>
              <a:chOff x="1618308" y="2889034"/>
              <a:chExt cx="243186" cy="389125"/>
            </a:xfrm>
          </p:grpSpPr>
          <p:cxnSp>
            <p:nvCxnSpPr>
              <p:cNvPr id="69" name="Straight Connector 68"/>
              <p:cNvCxnSpPr>
                <a:endCxn id="70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4385193" y="1664157"/>
              <a:ext cx="151981" cy="151982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1324" y="1909715"/>
            <a:ext cx="5278434" cy="1641230"/>
            <a:chOff x="3272517" y="1126443"/>
            <a:chExt cx="5278434" cy="1641230"/>
          </a:xfrm>
        </p:grpSpPr>
        <p:sp>
          <p:nvSpPr>
            <p:cNvPr id="113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1 </a:t>
              </a:r>
              <a:r>
                <a:rPr lang="en-US" dirty="0" smtClean="0">
                  <a:latin typeface="Times New Roman"/>
                  <a:cs typeface="Times New Roman"/>
                </a:rPr>
                <a:t>if the span variables form a constituency tree,</a:t>
              </a:r>
            </a:p>
            <a:p>
              <a:pPr marL="0" indent="0">
                <a:buNone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indent="0">
                <a:buNone/>
              </a:pPr>
              <a:r>
                <a:rPr lang="en-US" dirty="0" smtClean="0">
                  <a:latin typeface="Times New Roman"/>
                  <a:cs typeface="Times New Roman"/>
                </a:rPr>
                <a:t>0 otherwise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114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err="1" smtClean="0">
                  <a:latin typeface="Times New Roman"/>
                  <a:cs typeface="Times New Roman"/>
                </a:rPr>
                <a:t>CKYTree</a:t>
              </a:r>
              <a:r>
                <a:rPr lang="en-US" i="1" dirty="0" smtClean="0">
                  <a:latin typeface="Times New Roman"/>
                  <a:cs typeface="Times New Roman"/>
                </a:rPr>
                <a:t>(S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01</a:t>
              </a:r>
              <a:r>
                <a:rPr lang="en-US" dirty="0" smtClean="0"/>
                <a:t>, </a:t>
              </a:r>
              <a:r>
                <a:rPr lang="en-US" i="1" dirty="0" smtClean="0">
                  <a:latin typeface="Times New Roman"/>
                  <a:cs typeface="Times New Roman"/>
                </a:rPr>
                <a:t>S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2</a:t>
              </a:r>
              <a:r>
                <a:rPr lang="en-US" i="1" dirty="0" smtClean="0">
                  <a:latin typeface="Times New Roman"/>
                  <a:cs typeface="Times New Roman"/>
                </a:rPr>
                <a:t>, …, S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04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6595745" y="1169496"/>
              <a:ext cx="45719" cy="1234773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156529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Messages: </a:t>
            </a:r>
            <a:r>
              <a:rPr lang="en-US" dirty="0"/>
              <a:t>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33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125585" y="1735520"/>
            <a:ext cx="3399541" cy="2691240"/>
            <a:chOff x="-407491" y="3598582"/>
            <a:chExt cx="4163903" cy="3296346"/>
          </a:xfrm>
        </p:grpSpPr>
        <p:cxnSp>
          <p:nvCxnSpPr>
            <p:cNvPr id="121" name="Straight Arrow Connector 120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2001593" y="3890446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1101773" y="3845898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184" name="Curved Connector 183"/>
                <p:cNvCxnSpPr>
                  <a:stCxn id="150" idx="1"/>
                  <a:endCxn id="139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Curved Connector 184"/>
                <p:cNvCxnSpPr>
                  <a:stCxn id="150" idx="3"/>
                  <a:endCxn id="138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urved Connector 185"/>
                <p:cNvCxnSpPr>
                  <a:stCxn id="150" idx="1"/>
                  <a:endCxn id="137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urved Connector 186"/>
                <p:cNvCxnSpPr>
                  <a:stCxn id="150" idx="1"/>
                  <a:endCxn id="134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urved Connector 187"/>
                <p:cNvCxnSpPr>
                  <a:stCxn id="150" idx="3"/>
                  <a:endCxn id="136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urved Connector 188"/>
                <p:cNvCxnSpPr>
                  <a:stCxn id="150" idx="3"/>
                  <a:endCxn id="133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urved Connector 189"/>
                <p:cNvCxnSpPr>
                  <a:stCxn id="150" idx="1"/>
                  <a:endCxn id="130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urved Connector 190"/>
                <p:cNvCxnSpPr>
                  <a:stCxn id="150" idx="1"/>
                  <a:endCxn id="131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urved Connector 191"/>
                <p:cNvCxnSpPr>
                  <a:stCxn id="150" idx="3"/>
                  <a:endCxn id="132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urved Connector 192"/>
                <p:cNvCxnSpPr>
                  <a:stCxn id="150" idx="3"/>
                  <a:endCxn id="135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179" name="TextBox 178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171" name="TextBox 170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130" name="Oval 129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9" name="Straight Connector 168"/>
                <p:cNvCxnSpPr>
                  <a:endCxn id="17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Rectangle 16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7" name="Straight Connector 166"/>
                <p:cNvCxnSpPr>
                  <a:endCxn id="16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Rectangle 16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5" name="Straight Connector 164"/>
                <p:cNvCxnSpPr>
                  <a:endCxn id="16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Rectangle 16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3" name="Straight Connector 162"/>
                <p:cNvCxnSpPr>
                  <a:endCxn id="16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Rectangle 16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1" name="Straight Connector 160"/>
                <p:cNvCxnSpPr>
                  <a:endCxn id="16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Rectangle 16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9" name="Straight Connector 158"/>
                <p:cNvCxnSpPr>
                  <a:endCxn id="16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Rectangle 15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7" name="Straight Connector 156"/>
                <p:cNvCxnSpPr>
                  <a:endCxn id="15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Rectangle 15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5" name="Straight Connector 154"/>
                <p:cNvCxnSpPr>
                  <a:endCxn id="15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ectangle 15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3" name="Straight Connector 152"/>
                <p:cNvCxnSpPr>
                  <a:endCxn id="15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Rectangle 15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1" name="Straight Connector 150"/>
                <p:cNvCxnSpPr>
                  <a:endCxn id="15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Rectangle 15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50" name="Rectangle 149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4908382" y="1735520"/>
            <a:ext cx="3428268" cy="2713982"/>
            <a:chOff x="-407491" y="3598582"/>
            <a:chExt cx="4163903" cy="3296346"/>
          </a:xfrm>
        </p:grpSpPr>
        <p:cxnSp>
          <p:nvCxnSpPr>
            <p:cNvPr id="195" name="Straight Arrow Connector 194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2051397" y="3965158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1027067" y="3933062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258" name="Curved Connector 257"/>
                <p:cNvCxnSpPr>
                  <a:stCxn id="224" idx="1"/>
                  <a:endCxn id="213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Curved Connector 258"/>
                <p:cNvCxnSpPr>
                  <a:stCxn id="224" idx="3"/>
                  <a:endCxn id="212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urved Connector 259"/>
                <p:cNvCxnSpPr>
                  <a:stCxn id="224" idx="1"/>
                  <a:endCxn id="211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urved Connector 260"/>
                <p:cNvCxnSpPr>
                  <a:stCxn id="224" idx="1"/>
                  <a:endCxn id="208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Curved Connector 261"/>
                <p:cNvCxnSpPr>
                  <a:stCxn id="224" idx="3"/>
                  <a:endCxn id="210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urved Connector 262"/>
                <p:cNvCxnSpPr>
                  <a:stCxn id="224" idx="3"/>
                  <a:endCxn id="207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urved Connector 263"/>
                <p:cNvCxnSpPr>
                  <a:stCxn id="224" idx="1"/>
                  <a:endCxn id="204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Curved Connector 264"/>
                <p:cNvCxnSpPr>
                  <a:stCxn id="224" idx="1"/>
                  <a:endCxn id="205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urved Connector 265"/>
                <p:cNvCxnSpPr>
                  <a:stCxn id="224" idx="3"/>
                  <a:endCxn id="206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Curved Connector 266"/>
                <p:cNvCxnSpPr>
                  <a:stCxn id="224" idx="3"/>
                  <a:endCxn id="209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253" name="TextBox 252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202" name="Group 201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245" name="TextBox 244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204" name="Oval 203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43" name="Straight Connector 242"/>
                <p:cNvCxnSpPr>
                  <a:endCxn id="24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4" name="Rectangle 24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41" name="Straight Connector 240"/>
                <p:cNvCxnSpPr>
                  <a:endCxn id="24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tangle 24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9" name="Straight Connector 238"/>
                <p:cNvCxnSpPr>
                  <a:endCxn id="24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0" name="Rectangle 23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7" name="Straight Connector 236"/>
                <p:cNvCxnSpPr>
                  <a:endCxn id="23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Rectangle 23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5" name="Straight Connector 234"/>
                <p:cNvCxnSpPr>
                  <a:endCxn id="23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6" name="Rectangle 23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3" name="Straight Connector 232"/>
                <p:cNvCxnSpPr>
                  <a:endCxn id="23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Rectangle 23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1" name="Straight Connector 230"/>
                <p:cNvCxnSpPr>
                  <a:endCxn id="23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" name="Rectangle 23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29" name="Straight Connector 228"/>
                <p:cNvCxnSpPr>
                  <a:endCxn id="23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Rectangle 22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27" name="Straight Connector 226"/>
                <p:cNvCxnSpPr>
                  <a:endCxn id="22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8" name="Rectangle 22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25" name="Straight Connector 224"/>
                <p:cNvCxnSpPr>
                  <a:endCxn id="22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Rectangle 22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24" name="Rectangle 223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69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dirty="0" smtClean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</a:t>
            </a:r>
            <a:r>
              <a:rPr lang="en-US" sz="2000" dirty="0" smtClean="0"/>
              <a:t>factors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1" name="Rectangle 270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272" name="Picture 27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273" name="Group 272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4" name="Rectangle 273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275" name="Picture 2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9626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25585" y="1735520"/>
            <a:ext cx="3399541" cy="2691240"/>
            <a:chOff x="-407491" y="3598582"/>
            <a:chExt cx="4163903" cy="3296346"/>
          </a:xfrm>
        </p:grpSpPr>
        <p:cxnSp>
          <p:nvCxnSpPr>
            <p:cNvPr id="122" name="Straight Arrow Connector 121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 flipV="1">
              <a:off x="2001593" y="3890446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1101773" y="3845898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185" name="Curved Connector 184"/>
                <p:cNvCxnSpPr>
                  <a:stCxn id="151" idx="1"/>
                  <a:endCxn id="140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urved Connector 185"/>
                <p:cNvCxnSpPr>
                  <a:stCxn id="151" idx="3"/>
                  <a:endCxn id="139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Curved Connector 186"/>
                <p:cNvCxnSpPr>
                  <a:stCxn id="151" idx="1"/>
                  <a:endCxn id="138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Curved Connector 187"/>
                <p:cNvCxnSpPr>
                  <a:stCxn id="151" idx="1"/>
                  <a:endCxn id="135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Curved Connector 188"/>
                <p:cNvCxnSpPr>
                  <a:stCxn id="151" idx="3"/>
                  <a:endCxn id="137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urved Connector 189"/>
                <p:cNvCxnSpPr>
                  <a:stCxn id="151" idx="3"/>
                  <a:endCxn id="134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Curved Connector 190"/>
                <p:cNvCxnSpPr>
                  <a:stCxn id="151" idx="1"/>
                  <a:endCxn id="131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urved Connector 191"/>
                <p:cNvCxnSpPr>
                  <a:stCxn id="151" idx="1"/>
                  <a:endCxn id="132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urved Connector 192"/>
                <p:cNvCxnSpPr>
                  <a:stCxn id="151" idx="3"/>
                  <a:endCxn id="133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urved Connector 193"/>
                <p:cNvCxnSpPr>
                  <a:stCxn id="151" idx="3"/>
                  <a:endCxn id="136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180" name="TextBox 179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172" name="TextBox 171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131" name="Oval 130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70" name="Straight Connector 169"/>
                <p:cNvCxnSpPr>
                  <a:endCxn id="171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8" name="Straight Connector 167"/>
                <p:cNvCxnSpPr>
                  <a:endCxn id="169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Rectangle 168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6" name="Straight Connector 165"/>
                <p:cNvCxnSpPr>
                  <a:endCxn id="167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Rectangle 166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4" name="Straight Connector 163"/>
                <p:cNvCxnSpPr>
                  <a:endCxn id="165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Rectangle 164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2" name="Straight Connector 161"/>
                <p:cNvCxnSpPr>
                  <a:endCxn id="163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Rectangle 162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60" name="Straight Connector 159"/>
                <p:cNvCxnSpPr>
                  <a:endCxn id="161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Rectangle 160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8" name="Straight Connector 157"/>
                <p:cNvCxnSpPr>
                  <a:endCxn id="159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6" name="Straight Connector 155"/>
                <p:cNvCxnSpPr>
                  <a:endCxn id="157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Rectangle 156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4" name="Straight Connector 153"/>
                <p:cNvCxnSpPr>
                  <a:endCxn id="155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Rectangle 154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52" name="Straight Connector 151"/>
                <p:cNvCxnSpPr>
                  <a:endCxn id="153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Rectangle 152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4908382" y="1735520"/>
            <a:ext cx="3428268" cy="2713982"/>
            <a:chOff x="-407491" y="3598582"/>
            <a:chExt cx="4163903" cy="3296346"/>
          </a:xfrm>
        </p:grpSpPr>
        <p:cxnSp>
          <p:nvCxnSpPr>
            <p:cNvPr id="196" name="Straight Arrow Connector 195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 flipV="1">
              <a:off x="2051397" y="3965158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1027067" y="3933062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259" name="Curved Connector 258"/>
                <p:cNvCxnSpPr>
                  <a:stCxn id="225" idx="1"/>
                  <a:endCxn id="214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Curved Connector 259"/>
                <p:cNvCxnSpPr>
                  <a:stCxn id="225" idx="3"/>
                  <a:endCxn id="213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Curved Connector 260"/>
                <p:cNvCxnSpPr>
                  <a:stCxn id="225" idx="1"/>
                  <a:endCxn id="212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Curved Connector 261"/>
                <p:cNvCxnSpPr>
                  <a:stCxn id="225" idx="1"/>
                  <a:endCxn id="209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Curved Connector 262"/>
                <p:cNvCxnSpPr>
                  <a:stCxn id="225" idx="3"/>
                  <a:endCxn id="211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urved Connector 263"/>
                <p:cNvCxnSpPr>
                  <a:stCxn id="225" idx="3"/>
                  <a:endCxn id="208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Curved Connector 264"/>
                <p:cNvCxnSpPr>
                  <a:stCxn id="225" idx="1"/>
                  <a:endCxn id="205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urved Connector 265"/>
                <p:cNvCxnSpPr>
                  <a:stCxn id="225" idx="1"/>
                  <a:endCxn id="206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Curved Connector 266"/>
                <p:cNvCxnSpPr>
                  <a:stCxn id="225" idx="3"/>
                  <a:endCxn id="207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Curved Connector 267"/>
                <p:cNvCxnSpPr>
                  <a:stCxn id="225" idx="3"/>
                  <a:endCxn id="210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254" name="TextBox 253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246" name="TextBox 245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205" name="Oval 204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15" name="Group 214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44" name="Straight Connector 243"/>
                <p:cNvCxnSpPr>
                  <a:endCxn id="245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Rectangle 244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6" name="Group 215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42" name="Straight Connector 241"/>
                <p:cNvCxnSpPr>
                  <a:endCxn id="243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Rectangle 242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40" name="Straight Connector 239"/>
                <p:cNvCxnSpPr>
                  <a:endCxn id="241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Rectangle 240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8" name="Straight Connector 237"/>
                <p:cNvCxnSpPr>
                  <a:endCxn id="239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Rectangle 238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6" name="Straight Connector 235"/>
                <p:cNvCxnSpPr>
                  <a:endCxn id="237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Rectangle 236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4" name="Straight Connector 233"/>
                <p:cNvCxnSpPr>
                  <a:endCxn id="235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Rectangle 234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2" name="Straight Connector 231"/>
                <p:cNvCxnSpPr>
                  <a:endCxn id="233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Rectangle 232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30" name="Straight Connector 229"/>
                <p:cNvCxnSpPr>
                  <a:endCxn id="231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Rectangle 230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28" name="Straight Connector 227"/>
                <p:cNvCxnSpPr>
                  <a:endCxn id="229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Rectangle 228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226" name="Straight Connector 225"/>
                <p:cNvCxnSpPr>
                  <a:endCxn id="227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Rectangle 226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25" name="Rectangle 224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69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sp>
        <p:nvSpPr>
          <p:cNvPr id="270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dirty="0" smtClean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</a:t>
            </a:r>
            <a:r>
              <a:rPr lang="en-US" sz="2000" dirty="0" smtClean="0"/>
              <a:t>factors</a:t>
            </a:r>
            <a:endParaRPr lang="en-US" sz="20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2" name="Rectangle 271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273" name="Picture 272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274" name="Group 273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75" name="Rectangle 274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276" name="Picture 27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  <p:sp>
        <p:nvSpPr>
          <p:cNvPr id="120" name="Content Placeholder 2"/>
          <p:cNvSpPr txBox="1">
            <a:spLocks/>
          </p:cNvSpPr>
          <p:nvPr/>
        </p:nvSpPr>
        <p:spPr>
          <a:xfrm>
            <a:off x="851246" y="1675660"/>
            <a:ext cx="3757985" cy="457992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cs typeface="Times New Roman"/>
              </a:rPr>
              <a:t>Fast!</a:t>
            </a:r>
            <a:endParaRPr lang="en-US" sz="7000" b="1" i="1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730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908382" y="1735520"/>
            <a:ext cx="3428268" cy="2713982"/>
            <a:chOff x="-407491" y="3598582"/>
            <a:chExt cx="4163903" cy="3296346"/>
          </a:xfrm>
        </p:grpSpPr>
        <p:cxnSp>
          <p:nvCxnSpPr>
            <p:cNvPr id="145" name="Straight Arrow Connector 144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H="1" flipV="1">
              <a:off x="2051397" y="3965158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1027067" y="3933062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208" name="Curved Connector 207"/>
                <p:cNvCxnSpPr>
                  <a:stCxn id="174" idx="1"/>
                  <a:endCxn id="163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urved Connector 208"/>
                <p:cNvCxnSpPr>
                  <a:stCxn id="174" idx="3"/>
                  <a:endCxn id="162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urved Connector 209"/>
                <p:cNvCxnSpPr>
                  <a:stCxn id="174" idx="1"/>
                  <a:endCxn id="161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urved Connector 210"/>
                <p:cNvCxnSpPr>
                  <a:stCxn id="174" idx="1"/>
                  <a:endCxn id="158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urved Connector 211"/>
                <p:cNvCxnSpPr>
                  <a:stCxn id="174" idx="3"/>
                  <a:endCxn id="160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urved Connector 212"/>
                <p:cNvCxnSpPr>
                  <a:stCxn id="174" idx="3"/>
                  <a:endCxn id="157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Curved Connector 213"/>
                <p:cNvCxnSpPr>
                  <a:stCxn id="174" idx="1"/>
                  <a:endCxn id="154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Curved Connector 214"/>
                <p:cNvCxnSpPr>
                  <a:stCxn id="174" idx="1"/>
                  <a:endCxn id="155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urved Connector 215"/>
                <p:cNvCxnSpPr>
                  <a:stCxn id="174" idx="3"/>
                  <a:endCxn id="156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urved Connector 216"/>
                <p:cNvCxnSpPr>
                  <a:stCxn id="174" idx="3"/>
                  <a:endCxn id="159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203" name="TextBox 202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195" name="TextBox 194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154" name="Oval 153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93" name="Straight Connector 192"/>
                <p:cNvCxnSpPr>
                  <a:endCxn id="19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ectangle 19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91" name="Straight Connector 190"/>
                <p:cNvCxnSpPr>
                  <a:endCxn id="19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Rectangle 19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89" name="Straight Connector 188"/>
                <p:cNvCxnSpPr>
                  <a:endCxn id="19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Rectangle 18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87" name="Straight Connector 186"/>
                <p:cNvCxnSpPr>
                  <a:endCxn id="18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ectangle 18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85" name="Straight Connector 184"/>
                <p:cNvCxnSpPr>
                  <a:endCxn id="18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ectangle 18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83" name="Straight Connector 182"/>
                <p:cNvCxnSpPr>
                  <a:endCxn id="18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Rectangle 18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81" name="Straight Connector 180"/>
                <p:cNvCxnSpPr>
                  <a:endCxn id="18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Rectangle 18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79" name="Straight Connector 178"/>
                <p:cNvCxnSpPr>
                  <a:endCxn id="18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Rectangle 17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77" name="Straight Connector 176"/>
                <p:cNvCxnSpPr>
                  <a:endCxn id="17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ctangle 17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75" name="Straight Connector 174"/>
                <p:cNvCxnSpPr>
                  <a:endCxn id="17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ectangle 17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74" name="Rectangle 173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18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88" name="Picture 87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2138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08382" y="1735520"/>
            <a:ext cx="3428268" cy="2713982"/>
            <a:chOff x="-407491" y="3598582"/>
            <a:chExt cx="4163903" cy="329634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051397" y="3965158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027067" y="3933062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136" name="Curved Connector 135"/>
                <p:cNvCxnSpPr>
                  <a:stCxn id="74" idx="1"/>
                  <a:endCxn id="61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urved Connector 136"/>
                <p:cNvCxnSpPr>
                  <a:stCxn id="74" idx="3"/>
                  <a:endCxn id="59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urved Connector 137"/>
                <p:cNvCxnSpPr>
                  <a:stCxn id="74" idx="1"/>
                  <a:endCxn id="58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urved Connector 138"/>
                <p:cNvCxnSpPr>
                  <a:stCxn id="74" idx="1"/>
                  <a:endCxn id="54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urved Connector 139"/>
                <p:cNvCxnSpPr>
                  <a:stCxn id="74" idx="3"/>
                  <a:endCxn id="57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urved Connector 140"/>
                <p:cNvCxnSpPr>
                  <a:stCxn id="74" idx="3"/>
                  <a:endCxn id="53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urved Connector 141"/>
                <p:cNvCxnSpPr>
                  <a:stCxn id="74" idx="1"/>
                  <a:endCxn id="49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urved Connector 142"/>
                <p:cNvCxnSpPr>
                  <a:stCxn id="74" idx="1"/>
                  <a:endCxn id="50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urved Connector 143"/>
                <p:cNvCxnSpPr>
                  <a:stCxn id="74" idx="3"/>
                  <a:endCxn id="52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urved Connector 144"/>
                <p:cNvCxnSpPr>
                  <a:stCxn id="74" idx="3"/>
                  <a:endCxn id="55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131" name="TextBox 130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21" name="Straight Connector 120"/>
                <p:cNvCxnSpPr>
                  <a:endCxn id="12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tangle 12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91" name="Straight Connector 90"/>
                <p:cNvCxnSpPr>
                  <a:endCxn id="12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Rectangle 11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9" name="Straight Connector 88"/>
                <p:cNvCxnSpPr>
                  <a:endCxn id="9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ectangle 8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7" name="Straight Connector 86"/>
                <p:cNvCxnSpPr>
                  <a:endCxn id="8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5" name="Straight Connector 84"/>
                <p:cNvCxnSpPr>
                  <a:endCxn id="8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3" name="Straight Connector 82"/>
                <p:cNvCxnSpPr>
                  <a:endCxn id="8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1" name="Straight Connector 80"/>
                <p:cNvCxnSpPr>
                  <a:endCxn id="8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9" name="Straight Connector 78"/>
                <p:cNvCxnSpPr>
                  <a:endCxn id="8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7" name="Straight Connector 76"/>
                <p:cNvCxnSpPr>
                  <a:endCxn id="7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7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5" name="Straight Connector 74"/>
                <p:cNvCxnSpPr>
                  <a:endCxn id="7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754428"/>
            <a:ext cx="4152031" cy="1435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But the </a:t>
            </a:r>
            <a:r>
              <a:rPr lang="en-US" b="1" dirty="0"/>
              <a:t>outgoing</a:t>
            </a:r>
            <a:r>
              <a:rPr lang="en-US" dirty="0"/>
              <a:t> messages from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/>
              <a:t>factor are defined as a sum over the </a:t>
            </a:r>
            <a:r>
              <a:rPr lang="en-US" i="1" dirty="0">
                <a:latin typeface="Times New Roman"/>
                <a:cs typeface="Times New Roman"/>
              </a:rPr>
              <a:t>O(2</a:t>
            </a:r>
            <a:r>
              <a:rPr lang="en-US" i="1" baseline="30000" dirty="0">
                <a:latin typeface="Times New Roman"/>
                <a:cs typeface="Times New Roman"/>
              </a:rPr>
              <a:t>n*n</a:t>
            </a:r>
            <a:r>
              <a:rPr lang="en-US" i="1" dirty="0">
                <a:latin typeface="Times New Roman"/>
                <a:cs typeface="Times New Roman"/>
              </a:rPr>
              <a:t>)</a:t>
            </a:r>
            <a:r>
              <a:rPr lang="en-US" dirty="0"/>
              <a:t> possible assignments to </a:t>
            </a:r>
            <a:r>
              <a:rPr lang="en-US" i="1" dirty="0">
                <a:latin typeface="Times New Roman"/>
                <a:cs typeface="Times New Roman"/>
              </a:rPr>
              <a:t>{</a:t>
            </a:r>
            <a:r>
              <a:rPr lang="en-US" i="1" dirty="0" err="1">
                <a:latin typeface="Times New Roman"/>
                <a:cs typeface="Times New Roman"/>
              </a:rPr>
              <a:t>S</a:t>
            </a:r>
            <a:r>
              <a:rPr lang="en-US" i="1" baseline="-25000" dirty="0" err="1">
                <a:latin typeface="Times New Roman"/>
                <a:cs typeface="Times New Roman"/>
              </a:rPr>
              <a:t>ij</a:t>
            </a:r>
            <a:r>
              <a:rPr lang="en-US" i="1" dirty="0">
                <a:latin typeface="Times New Roman"/>
                <a:cs typeface="Times New Roman"/>
              </a:rPr>
              <a:t>}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36</a:t>
            </a:fld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4104090"/>
            <a:ext cx="3971998" cy="2252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i="1" baseline="-25000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a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is </a:t>
            </a:r>
            <a:r>
              <a:rPr lang="en-US" i="1" dirty="0">
                <a:latin typeface="Times New Roman"/>
                <a:cs typeface="Times New Roman"/>
              </a:rPr>
              <a:t>1</a:t>
            </a:r>
            <a:r>
              <a:rPr lang="en-US" dirty="0">
                <a:cs typeface="Times New Roman"/>
              </a:rPr>
              <a:t> for exponentially many values in the sum – </a:t>
            </a:r>
            <a:r>
              <a:rPr lang="en-US" b="1" dirty="0">
                <a:cs typeface="Times New Roman"/>
              </a:rPr>
              <a:t>but they all correspond to trees!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cs typeface="Times New Roman"/>
              </a:rPr>
              <a:t>With inside-outside we can compute all the outgoing messages from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in </a:t>
            </a:r>
            <a:r>
              <a:rPr lang="en-US" i="1" dirty="0">
                <a:latin typeface="Times New Roman"/>
                <a:cs typeface="Times New Roman"/>
              </a:rPr>
              <a:t>O(n</a:t>
            </a:r>
            <a:r>
              <a:rPr lang="en-US" i="1" baseline="30000" dirty="0">
                <a:latin typeface="Times New Roman"/>
                <a:cs typeface="Times New Roman"/>
              </a:rPr>
              <a:t>3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time!</a:t>
            </a:r>
          </a:p>
        </p:txBody>
      </p:sp>
      <p:sp>
        <p:nvSpPr>
          <p:cNvPr id="147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4818694" y="4906132"/>
            <a:ext cx="3113286" cy="622605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261831" y="3019669"/>
            <a:ext cx="7792730" cy="970298"/>
            <a:chOff x="4061771" y="3747287"/>
            <a:chExt cx="4705817" cy="585936"/>
          </a:xfrm>
        </p:grpSpPr>
        <p:sp>
          <p:nvSpPr>
            <p:cNvPr id="93" name="Rectangle 92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94" name="Picture 9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93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908382" y="1735520"/>
            <a:ext cx="3428268" cy="2713982"/>
            <a:chOff x="-407491" y="3598582"/>
            <a:chExt cx="4163903" cy="329634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55305" y="3598582"/>
              <a:ext cx="494725" cy="269112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050034" y="3634185"/>
              <a:ext cx="434314" cy="330234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051397" y="3965158"/>
              <a:ext cx="242656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027067" y="3933062"/>
              <a:ext cx="253692" cy="384456"/>
            </a:xfrm>
            <a:prstGeom prst="straightConnector1">
              <a:avLst/>
            </a:prstGeom>
            <a:ln w="57150" cmpd="sng">
              <a:solidFill>
                <a:schemeClr val="accent4"/>
              </a:solidFill>
              <a:headEnd type="triangl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-407491" y="3623485"/>
              <a:ext cx="4163903" cy="3271443"/>
              <a:chOff x="1944997" y="1664157"/>
              <a:chExt cx="5059743" cy="397527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924607" y="1740147"/>
                <a:ext cx="3056765" cy="2087820"/>
                <a:chOff x="4315357" y="921105"/>
                <a:chExt cx="3056765" cy="2087820"/>
              </a:xfrm>
            </p:grpSpPr>
            <p:cxnSp>
              <p:nvCxnSpPr>
                <p:cNvPr id="136" name="Curved Connector 135"/>
                <p:cNvCxnSpPr>
                  <a:stCxn id="74" idx="1"/>
                  <a:endCxn id="61" idx="1"/>
                </p:cNvCxnSpPr>
                <p:nvPr/>
              </p:nvCxnSpPr>
              <p:spPr>
                <a:xfrm rot="10800000" flipV="1">
                  <a:off x="5701925" y="921106"/>
                  <a:ext cx="74018" cy="627840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urved Connector 136"/>
                <p:cNvCxnSpPr>
                  <a:stCxn id="74" idx="3"/>
                  <a:endCxn id="59" idx="0"/>
                </p:cNvCxnSpPr>
                <p:nvPr/>
              </p:nvCxnSpPr>
              <p:spPr>
                <a:xfrm>
                  <a:off x="5927924" y="921106"/>
                  <a:ext cx="424330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urved Connector 137"/>
                <p:cNvCxnSpPr>
                  <a:stCxn id="74" idx="1"/>
                  <a:endCxn id="58" idx="0"/>
                </p:cNvCxnSpPr>
                <p:nvPr/>
              </p:nvCxnSpPr>
              <p:spPr>
                <a:xfrm rot="10800000" flipV="1">
                  <a:off x="5333943" y="921106"/>
                  <a:ext cx="442001" cy="107080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urved Connector 138"/>
                <p:cNvCxnSpPr>
                  <a:stCxn id="74" idx="1"/>
                  <a:endCxn id="54" idx="0"/>
                </p:cNvCxnSpPr>
                <p:nvPr/>
              </p:nvCxnSpPr>
              <p:spPr>
                <a:xfrm rot="10800000" flipV="1">
                  <a:off x="4820679" y="921106"/>
                  <a:ext cx="955265" cy="1584498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urved Connector 139"/>
                <p:cNvCxnSpPr>
                  <a:stCxn id="74" idx="3"/>
                  <a:endCxn id="57" idx="0"/>
                </p:cNvCxnSpPr>
                <p:nvPr/>
              </p:nvCxnSpPr>
              <p:spPr>
                <a:xfrm>
                  <a:off x="5927924" y="921106"/>
                  <a:ext cx="935037" cy="1575042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urved Connector 140"/>
                <p:cNvCxnSpPr>
                  <a:stCxn id="74" idx="3"/>
                  <a:endCxn id="53" idx="0"/>
                </p:cNvCxnSpPr>
                <p:nvPr/>
              </p:nvCxnSpPr>
              <p:spPr>
                <a:xfrm>
                  <a:off x="5927924" y="921106"/>
                  <a:ext cx="1444198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urved Connector 141"/>
                <p:cNvCxnSpPr>
                  <a:stCxn id="74" idx="1"/>
                  <a:endCxn id="49" idx="0"/>
                </p:cNvCxnSpPr>
                <p:nvPr/>
              </p:nvCxnSpPr>
              <p:spPr>
                <a:xfrm rot="10800000" flipV="1">
                  <a:off x="4315357" y="921105"/>
                  <a:ext cx="1460586" cy="2076377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urved Connector 142"/>
                <p:cNvCxnSpPr>
                  <a:stCxn id="74" idx="1"/>
                  <a:endCxn id="50" idx="0"/>
                </p:cNvCxnSpPr>
                <p:nvPr/>
              </p:nvCxnSpPr>
              <p:spPr>
                <a:xfrm rot="10800000" flipV="1">
                  <a:off x="5315997" y="921105"/>
                  <a:ext cx="459946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urved Connector 143"/>
                <p:cNvCxnSpPr>
                  <a:stCxn id="74" idx="3"/>
                  <a:endCxn id="52" idx="0"/>
                </p:cNvCxnSpPr>
                <p:nvPr/>
              </p:nvCxnSpPr>
              <p:spPr>
                <a:xfrm>
                  <a:off x="5927924" y="921106"/>
                  <a:ext cx="428880" cy="2087819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urved Connector 144"/>
                <p:cNvCxnSpPr>
                  <a:stCxn id="74" idx="3"/>
                  <a:endCxn id="55" idx="7"/>
                </p:cNvCxnSpPr>
                <p:nvPr/>
              </p:nvCxnSpPr>
              <p:spPr>
                <a:xfrm>
                  <a:off x="5927924" y="921106"/>
                  <a:ext cx="67341" cy="1635395"/>
                </a:xfrm>
                <a:prstGeom prst="curvedConnector2">
                  <a:avLst/>
                </a:prstGeom>
                <a:ln w="19050" cmpd="sng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accent1"/>
                      </a:gs>
                    </a:gsLst>
                    <a:lin ang="0" scaled="1"/>
                    <a:tileRect/>
                  </a:gra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1944997" y="4301935"/>
                <a:ext cx="5059743" cy="361375"/>
                <a:chOff x="1363044" y="4631175"/>
                <a:chExt cx="3226517" cy="361375"/>
              </a:xfrm>
            </p:grpSpPr>
            <p:sp>
              <p:nvSpPr>
                <p:cNvPr id="131" name="TextBox 130"/>
                <p:cNvSpPr txBox="1"/>
                <p:nvPr/>
              </p:nvSpPr>
              <p:spPr>
                <a:xfrm>
                  <a:off x="1363044" y="4631175"/>
                  <a:ext cx="611286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0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2630830" y="4631175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2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1967156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1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279218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3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3922850" y="4633252"/>
                  <a:ext cx="666711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4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3009935" y="2752085"/>
                <a:ext cx="2887347" cy="2887347"/>
                <a:chOff x="2222551" y="2765761"/>
                <a:chExt cx="1828800" cy="1828800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222551" y="2765761"/>
                  <a:ext cx="18288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2222551" y="2767756"/>
                  <a:ext cx="13716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2222551" y="2767758"/>
                  <a:ext cx="914400" cy="1371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222551" y="2765761"/>
                  <a:ext cx="457200" cy="1828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254876" y="4642312"/>
                <a:ext cx="4453327" cy="364603"/>
                <a:chOff x="1801525" y="4478775"/>
                <a:chExt cx="2333336" cy="36460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1801525" y="4480954"/>
                  <a:ext cx="697125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the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841645" y="4478775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made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304929" y="4480852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barista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3374528" y="4484080"/>
                  <a:ext cx="760333" cy="3592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100" dirty="0" smtClean="0"/>
                    <a:t>coffee</a:t>
                  </a:r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2718867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01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19507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760314" y="3827967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75632" y="381652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224188" y="332464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53295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66471" y="3315190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37452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03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755764" y="2810956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14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250915" y="2307635"/>
                <a:ext cx="411480" cy="412116"/>
              </a:xfrm>
              <a:prstGeom prst="ellipse">
                <a:avLst/>
              </a:prstGeom>
              <a:solidFill>
                <a:schemeClr val="bg2"/>
              </a:solidFill>
              <a:ln w="28575" cmpd="sng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S</a:t>
                </a:r>
                <a:r>
                  <a:rPr lang="en-US" sz="1100" i="1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sz="1100" i="1" baseline="-25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4</a:t>
                </a:r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384600" y="2729951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121" name="Straight Connector 120"/>
                <p:cNvCxnSpPr>
                  <a:endCxn id="12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Rectangle 12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865239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91" name="Straight Connector 90"/>
                <p:cNvCxnSpPr>
                  <a:endCxn id="12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Rectangle 11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4889598" y="3234185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9" name="Straight Connector 88"/>
                <p:cNvCxnSpPr>
                  <a:endCxn id="9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ectangle 8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349457" y="37477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7" name="Straight Connector 86"/>
                <p:cNvCxnSpPr>
                  <a:endCxn id="8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Rectangle 8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4384018" y="3737506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5" name="Straight Connector 84"/>
                <p:cNvCxnSpPr>
                  <a:endCxn id="8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413268" y="3736762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3" name="Straight Connector 82"/>
                <p:cNvCxnSpPr>
                  <a:endCxn id="84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844835" y="42451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81" name="Straight Connector 80"/>
                <p:cNvCxnSpPr>
                  <a:endCxn id="82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4889598" y="4250283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9" name="Straight Connector 78"/>
                <p:cNvCxnSpPr>
                  <a:endCxn id="80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5923949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7" name="Straight Connector 76"/>
                <p:cNvCxnSpPr>
                  <a:endCxn id="78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77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2844140" y="4239339"/>
                <a:ext cx="151981" cy="243187"/>
                <a:chOff x="1618308" y="2889034"/>
                <a:chExt cx="243186" cy="389125"/>
              </a:xfrm>
            </p:grpSpPr>
            <p:cxnSp>
              <p:nvCxnSpPr>
                <p:cNvPr id="75" name="Straight Connector 74"/>
                <p:cNvCxnSpPr>
                  <a:endCxn id="76" idx="0"/>
                </p:cNvCxnSpPr>
                <p:nvPr/>
              </p:nvCxnSpPr>
              <p:spPr>
                <a:xfrm>
                  <a:off x="1739867" y="2889034"/>
                  <a:ext cx="34" cy="145938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ectangle 75"/>
                <p:cNvSpPr/>
                <p:nvPr/>
              </p:nvSpPr>
              <p:spPr>
                <a:xfrm>
                  <a:off x="1618308" y="3034972"/>
                  <a:ext cx="243186" cy="243187"/>
                </a:xfrm>
                <a:prstGeom prst="rect">
                  <a:avLst/>
                </a:prstGeom>
                <a:solidFill>
                  <a:schemeClr val="bg2"/>
                </a:solidFill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t" anchorCtr="1"/>
                <a:lstStyle/>
                <a:p>
                  <a:pPr algn="ctr"/>
                  <a:endParaRPr lang="en-US" sz="1100" i="1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4385193" y="1664157"/>
                <a:ext cx="151981" cy="151982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1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9231" y="1210761"/>
            <a:ext cx="3753940" cy="5047801"/>
            <a:chOff x="4821849" y="3220723"/>
            <a:chExt cx="3861061" cy="4913041"/>
          </a:xfrm>
        </p:grpSpPr>
        <p:sp>
          <p:nvSpPr>
            <p:cNvPr id="60" name="Rectangle 59"/>
            <p:cNvSpPr/>
            <p:nvPr/>
          </p:nvSpPr>
          <p:spPr>
            <a:xfrm>
              <a:off x="4821850" y="3646078"/>
              <a:ext cx="3861060" cy="4487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754428"/>
            <a:ext cx="4152031" cy="1435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But the </a:t>
            </a:r>
            <a:r>
              <a:rPr lang="en-US" b="1" dirty="0"/>
              <a:t>outgoing</a:t>
            </a:r>
            <a:r>
              <a:rPr lang="en-US" dirty="0"/>
              <a:t> messages from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/>
              <a:t>factor are defined as a sum over the </a:t>
            </a:r>
            <a:r>
              <a:rPr lang="en-US" i="1" dirty="0">
                <a:latin typeface="Times New Roman"/>
                <a:cs typeface="Times New Roman"/>
              </a:rPr>
              <a:t>O(2</a:t>
            </a:r>
            <a:r>
              <a:rPr lang="en-US" i="1" baseline="30000" dirty="0">
                <a:latin typeface="Times New Roman"/>
                <a:cs typeface="Times New Roman"/>
              </a:rPr>
              <a:t>n*n</a:t>
            </a:r>
            <a:r>
              <a:rPr lang="en-US" i="1" dirty="0">
                <a:latin typeface="Times New Roman"/>
                <a:cs typeface="Times New Roman"/>
              </a:rPr>
              <a:t>)</a:t>
            </a:r>
            <a:r>
              <a:rPr lang="en-US" dirty="0"/>
              <a:t> possible assignments to </a:t>
            </a:r>
            <a:r>
              <a:rPr lang="en-US" i="1" dirty="0">
                <a:latin typeface="Times New Roman"/>
                <a:cs typeface="Times New Roman"/>
              </a:rPr>
              <a:t>{</a:t>
            </a:r>
            <a:r>
              <a:rPr lang="en-US" i="1" dirty="0" err="1">
                <a:latin typeface="Times New Roman"/>
                <a:cs typeface="Times New Roman"/>
              </a:rPr>
              <a:t>S</a:t>
            </a:r>
            <a:r>
              <a:rPr lang="en-US" i="1" baseline="-25000" dirty="0" err="1">
                <a:latin typeface="Times New Roman"/>
                <a:cs typeface="Times New Roman"/>
              </a:rPr>
              <a:t>ij</a:t>
            </a:r>
            <a:r>
              <a:rPr lang="en-US" i="1" dirty="0">
                <a:latin typeface="Times New Roman"/>
                <a:cs typeface="Times New Roman"/>
              </a:rPr>
              <a:t>}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Messages: The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37</a:t>
            </a:fld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4104090"/>
            <a:ext cx="3971998" cy="2252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i="1" baseline="-25000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a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is </a:t>
            </a:r>
            <a:r>
              <a:rPr lang="en-US" i="1" dirty="0">
                <a:latin typeface="Times New Roman"/>
                <a:cs typeface="Times New Roman"/>
              </a:rPr>
              <a:t>1</a:t>
            </a:r>
            <a:r>
              <a:rPr lang="en-US" dirty="0">
                <a:cs typeface="Times New Roman"/>
              </a:rPr>
              <a:t> for exponentially many values in the sum – </a:t>
            </a:r>
            <a:r>
              <a:rPr lang="en-US" b="1" dirty="0">
                <a:cs typeface="Times New Roman"/>
              </a:rPr>
              <a:t>but they all correspond to trees!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cs typeface="Times New Roman"/>
              </a:rPr>
              <a:t>With inside-outside we can compute all the outgoing messages from </a:t>
            </a:r>
            <a:r>
              <a:rPr lang="en-US" i="1" dirty="0" err="1">
                <a:latin typeface="Times New Roman"/>
                <a:cs typeface="Times New Roman"/>
              </a:rPr>
              <a:t>CKYTree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in </a:t>
            </a:r>
            <a:r>
              <a:rPr lang="en-US" i="1" dirty="0">
                <a:latin typeface="Times New Roman"/>
                <a:cs typeface="Times New Roman"/>
              </a:rPr>
              <a:t>O(n</a:t>
            </a:r>
            <a:r>
              <a:rPr lang="en-US" i="1" baseline="30000" dirty="0">
                <a:latin typeface="Times New Roman"/>
                <a:cs typeface="Times New Roman"/>
              </a:rPr>
              <a:t>3</a:t>
            </a:r>
            <a:r>
              <a:rPr lang="en-US" i="1" dirty="0">
                <a:latin typeface="Times New Roman"/>
                <a:cs typeface="Times New Roman"/>
              </a:rPr>
              <a:t>) </a:t>
            </a:r>
            <a:r>
              <a:rPr lang="en-US" dirty="0">
                <a:cs typeface="Times New Roman"/>
              </a:rPr>
              <a:t>time!</a:t>
            </a:r>
          </a:p>
        </p:txBody>
      </p:sp>
      <p:sp>
        <p:nvSpPr>
          <p:cNvPr id="147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</a:t>
            </a:r>
            <a:r>
              <a:rPr lang="en-US" sz="3000" i="1" dirty="0" smtClean="0">
                <a:latin typeface="Times New Roman"/>
                <a:cs typeface="Times New Roman"/>
              </a:rPr>
              <a:t>*2</a:t>
            </a:r>
            <a:r>
              <a:rPr lang="en-US" sz="3000" i="1" baseline="30000" dirty="0" smtClean="0">
                <a:latin typeface="Times New Roman"/>
                <a:cs typeface="Times New Roman"/>
              </a:rPr>
              <a:t>d</a:t>
            </a:r>
            <a:r>
              <a:rPr lang="en-US" sz="3000" dirty="0" smtClean="0">
                <a:latin typeface="Times New Roman"/>
                <a:cs typeface="Times New Roman"/>
              </a:rPr>
              <a:t>)</a:t>
            </a:r>
            <a:endParaRPr lang="en-US" sz="3000" dirty="0" smtClean="0"/>
          </a:p>
          <a:p>
            <a:pPr marL="0" indent="0">
              <a:buNone/>
            </a:pP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= # of neighboring variables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4818694" y="4906132"/>
            <a:ext cx="3113286" cy="622605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1261831" y="3019669"/>
            <a:ext cx="7792730" cy="970298"/>
            <a:chOff x="4061771" y="3747287"/>
            <a:chExt cx="4705817" cy="585936"/>
          </a:xfrm>
        </p:grpSpPr>
        <p:sp>
          <p:nvSpPr>
            <p:cNvPr id="94" name="Rectangle 93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</p:grpSp>
      <p:sp>
        <p:nvSpPr>
          <p:cNvPr id="92" name="Content Placeholder 2"/>
          <p:cNvSpPr txBox="1">
            <a:spLocks/>
          </p:cNvSpPr>
          <p:nvPr/>
        </p:nvSpPr>
        <p:spPr>
          <a:xfrm>
            <a:off x="0" y="1660235"/>
            <a:ext cx="9143999" cy="457992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cs typeface="Times New Roman"/>
              </a:rPr>
              <a:t>Fast!</a:t>
            </a:r>
            <a:endParaRPr lang="en-US" sz="7000" b="1" i="1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39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770089" y="4595670"/>
            <a:ext cx="5222315" cy="1468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/>
                </a:solidFill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err="1" smtClean="0">
                <a:latin typeface="Times New Roman"/>
                <a:cs typeface="Times New Roman"/>
              </a:rPr>
              <a:t>CKYTree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38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650647" y="1086479"/>
            <a:ext cx="3703197" cy="2909481"/>
            <a:chOff x="1944997" y="1664157"/>
            <a:chExt cx="5059743" cy="3975275"/>
          </a:xfrm>
        </p:grpSpPr>
        <p:grpSp>
          <p:nvGrpSpPr>
            <p:cNvPr id="44" name="Group 43"/>
            <p:cNvGrpSpPr/>
            <p:nvPr/>
          </p:nvGrpSpPr>
          <p:grpSpPr>
            <a:xfrm>
              <a:off x="2924607" y="1740147"/>
              <a:ext cx="3056765" cy="2087820"/>
              <a:chOff x="4315357" y="921105"/>
              <a:chExt cx="3056765" cy="2087820"/>
            </a:xfrm>
          </p:grpSpPr>
          <p:cxnSp>
            <p:nvCxnSpPr>
              <p:cNvPr id="102" name="Curved Connector 101"/>
              <p:cNvCxnSpPr>
                <a:stCxn id="68" idx="1"/>
                <a:endCxn id="57" idx="1"/>
              </p:cNvCxnSpPr>
              <p:nvPr/>
            </p:nvCxnSpPr>
            <p:spPr>
              <a:xfrm rot="10800000" flipV="1">
                <a:off x="5701925" y="921106"/>
                <a:ext cx="74018" cy="627840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urved Connector 102"/>
              <p:cNvCxnSpPr>
                <a:stCxn id="68" idx="3"/>
                <a:endCxn id="56" idx="0"/>
              </p:cNvCxnSpPr>
              <p:nvPr/>
            </p:nvCxnSpPr>
            <p:spPr>
              <a:xfrm>
                <a:off x="5927924" y="921106"/>
                <a:ext cx="424330" cy="107080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urved Connector 103"/>
              <p:cNvCxnSpPr>
                <a:stCxn id="68" idx="1"/>
                <a:endCxn id="55" idx="0"/>
              </p:cNvCxnSpPr>
              <p:nvPr/>
            </p:nvCxnSpPr>
            <p:spPr>
              <a:xfrm rot="10800000" flipV="1">
                <a:off x="5333943" y="921106"/>
                <a:ext cx="442001" cy="107080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urved Connector 104"/>
              <p:cNvCxnSpPr>
                <a:stCxn id="68" idx="1"/>
                <a:endCxn id="52" idx="0"/>
              </p:cNvCxnSpPr>
              <p:nvPr/>
            </p:nvCxnSpPr>
            <p:spPr>
              <a:xfrm rot="10800000" flipV="1">
                <a:off x="4820679" y="921106"/>
                <a:ext cx="955265" cy="1584498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urved Connector 105"/>
              <p:cNvCxnSpPr>
                <a:stCxn id="68" idx="3"/>
                <a:endCxn id="54" idx="0"/>
              </p:cNvCxnSpPr>
              <p:nvPr/>
            </p:nvCxnSpPr>
            <p:spPr>
              <a:xfrm>
                <a:off x="5927924" y="921106"/>
                <a:ext cx="935037" cy="1575042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urved Connector 106"/>
              <p:cNvCxnSpPr>
                <a:stCxn id="68" idx="3"/>
                <a:endCxn id="51" idx="0"/>
              </p:cNvCxnSpPr>
              <p:nvPr/>
            </p:nvCxnSpPr>
            <p:spPr>
              <a:xfrm>
                <a:off x="5927924" y="921106"/>
                <a:ext cx="1444198" cy="2076377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>
                <a:stCxn id="68" idx="1"/>
                <a:endCxn id="48" idx="0"/>
              </p:cNvCxnSpPr>
              <p:nvPr/>
            </p:nvCxnSpPr>
            <p:spPr>
              <a:xfrm rot="10800000" flipV="1">
                <a:off x="4315357" y="921105"/>
                <a:ext cx="1460586" cy="2076377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>
                <a:stCxn id="68" idx="1"/>
                <a:endCxn id="49" idx="0"/>
              </p:cNvCxnSpPr>
              <p:nvPr/>
            </p:nvCxnSpPr>
            <p:spPr>
              <a:xfrm rot="10800000" flipV="1">
                <a:off x="5315997" y="921105"/>
                <a:ext cx="459946" cy="2087819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urved Connector 109"/>
              <p:cNvCxnSpPr>
                <a:stCxn id="68" idx="3"/>
                <a:endCxn id="50" idx="0"/>
              </p:cNvCxnSpPr>
              <p:nvPr/>
            </p:nvCxnSpPr>
            <p:spPr>
              <a:xfrm>
                <a:off x="5927924" y="921106"/>
                <a:ext cx="428880" cy="2087819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urved Connector 110"/>
              <p:cNvCxnSpPr>
                <a:stCxn id="68" idx="3"/>
                <a:endCxn id="53" idx="7"/>
              </p:cNvCxnSpPr>
              <p:nvPr/>
            </p:nvCxnSpPr>
            <p:spPr>
              <a:xfrm>
                <a:off x="5927924" y="921106"/>
                <a:ext cx="67341" cy="1635395"/>
              </a:xfrm>
              <a:prstGeom prst="curvedConnector2">
                <a:avLst/>
              </a:prstGeom>
              <a:ln w="19050" cmpd="sng">
                <a:gradFill flip="none"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1944997" y="4301935"/>
              <a:ext cx="5059743" cy="361375"/>
              <a:chOff x="1363044" y="4631175"/>
              <a:chExt cx="3226517" cy="36137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363044" y="4631175"/>
                <a:ext cx="61128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630830" y="4631175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2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67156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1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279218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3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922850" y="4633252"/>
                <a:ext cx="666711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4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2700000">
              <a:off x="3009935" y="2752085"/>
              <a:ext cx="2887347" cy="2887347"/>
              <a:chOff x="2222551" y="2765761"/>
              <a:chExt cx="1828800" cy="18288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222551" y="2765761"/>
                <a:ext cx="18288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222551" y="2767756"/>
                <a:ext cx="13716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222551" y="2767758"/>
                <a:ext cx="9144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22551" y="2765761"/>
                <a:ext cx="4572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54876" y="4642312"/>
              <a:ext cx="4453327" cy="364603"/>
              <a:chOff x="1801525" y="4478775"/>
              <a:chExt cx="2333336" cy="36460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1801525" y="4480954"/>
                <a:ext cx="697125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the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841645" y="4478775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made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304929" y="4480852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barista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374528" y="4484080"/>
                <a:ext cx="760333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300" dirty="0" smtClean="0"/>
                  <a:t>coffee</a:t>
                </a: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2718867" y="381652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01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719507" y="3827967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760314" y="3827967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775632" y="381652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224188" y="332464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253295" y="3315190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266471" y="3315190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7452" y="281095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03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755764" y="2810956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4250915" y="2307635"/>
              <a:ext cx="411480" cy="412116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0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384600" y="2729951"/>
              <a:ext cx="151981" cy="243187"/>
              <a:chOff x="1618308" y="2889034"/>
              <a:chExt cx="243186" cy="389125"/>
            </a:xfrm>
          </p:grpSpPr>
          <p:cxnSp>
            <p:nvCxnSpPr>
              <p:cNvPr id="87" name="Straight Connector 86"/>
              <p:cNvCxnSpPr>
                <a:endCxn id="88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65239" y="3234185"/>
              <a:ext cx="151981" cy="243187"/>
              <a:chOff x="1618308" y="2889034"/>
              <a:chExt cx="243186" cy="389125"/>
            </a:xfrm>
          </p:grpSpPr>
          <p:cxnSp>
            <p:nvCxnSpPr>
              <p:cNvPr id="85" name="Straight Connector 84"/>
              <p:cNvCxnSpPr>
                <a:endCxn id="86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89598" y="3234185"/>
              <a:ext cx="151981" cy="243187"/>
              <a:chOff x="1618308" y="2889034"/>
              <a:chExt cx="243186" cy="389125"/>
            </a:xfrm>
          </p:grpSpPr>
          <p:cxnSp>
            <p:nvCxnSpPr>
              <p:cNvPr id="83" name="Straight Connector 82"/>
              <p:cNvCxnSpPr>
                <a:endCxn id="84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349457" y="3747706"/>
              <a:ext cx="151981" cy="243187"/>
              <a:chOff x="1618308" y="2889034"/>
              <a:chExt cx="243186" cy="389125"/>
            </a:xfrm>
          </p:grpSpPr>
          <p:cxnSp>
            <p:nvCxnSpPr>
              <p:cNvPr id="81" name="Straight Connector 80"/>
              <p:cNvCxnSpPr>
                <a:endCxn id="82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84018" y="3737506"/>
              <a:ext cx="151981" cy="243187"/>
              <a:chOff x="1618308" y="2889034"/>
              <a:chExt cx="243186" cy="389125"/>
            </a:xfrm>
          </p:grpSpPr>
          <p:cxnSp>
            <p:nvCxnSpPr>
              <p:cNvPr id="79" name="Straight Connector 78"/>
              <p:cNvCxnSpPr>
                <a:endCxn id="80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413268" y="3736762"/>
              <a:ext cx="151981" cy="243187"/>
              <a:chOff x="1618308" y="2889034"/>
              <a:chExt cx="243186" cy="389125"/>
            </a:xfrm>
          </p:grpSpPr>
          <p:cxnSp>
            <p:nvCxnSpPr>
              <p:cNvPr id="77" name="Straight Connector 76"/>
              <p:cNvCxnSpPr>
                <a:endCxn id="78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844835" y="4245183"/>
              <a:ext cx="151981" cy="243187"/>
              <a:chOff x="1618308" y="2889034"/>
              <a:chExt cx="243186" cy="389125"/>
            </a:xfrm>
          </p:grpSpPr>
          <p:cxnSp>
            <p:nvCxnSpPr>
              <p:cNvPr id="75" name="Straight Connector 74"/>
              <p:cNvCxnSpPr>
                <a:endCxn id="76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889598" y="4250283"/>
              <a:ext cx="151981" cy="243187"/>
              <a:chOff x="1618308" y="2889034"/>
              <a:chExt cx="243186" cy="389125"/>
            </a:xfrm>
          </p:grpSpPr>
          <p:cxnSp>
            <p:nvCxnSpPr>
              <p:cNvPr id="73" name="Straight Connector 72"/>
              <p:cNvCxnSpPr>
                <a:endCxn id="74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923949" y="4239339"/>
              <a:ext cx="151981" cy="243187"/>
              <a:chOff x="1618308" y="2889034"/>
              <a:chExt cx="243186" cy="389125"/>
            </a:xfrm>
          </p:grpSpPr>
          <p:cxnSp>
            <p:nvCxnSpPr>
              <p:cNvPr id="71" name="Straight Connector 70"/>
              <p:cNvCxnSpPr>
                <a:endCxn id="72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844140" y="4239339"/>
              <a:ext cx="151981" cy="243187"/>
              <a:chOff x="1618308" y="2889034"/>
              <a:chExt cx="243186" cy="389125"/>
            </a:xfrm>
          </p:grpSpPr>
          <p:cxnSp>
            <p:nvCxnSpPr>
              <p:cNvPr id="69" name="Straight Connector 68"/>
              <p:cNvCxnSpPr>
                <a:endCxn id="70" idx="0"/>
              </p:cNvCxnSpPr>
              <p:nvPr/>
            </p:nvCxnSpPr>
            <p:spPr>
              <a:xfrm>
                <a:off x="1739867" y="2889034"/>
                <a:ext cx="34" cy="14593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618308" y="3034972"/>
                <a:ext cx="243186" cy="243187"/>
              </a:xfrm>
              <a:prstGeom prst="rect">
                <a:avLst/>
              </a:prstGeom>
              <a:solidFill>
                <a:schemeClr val="bg2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 anchorCtr="1"/>
              <a:lstStyle/>
              <a:p>
                <a:pPr algn="ctr"/>
                <a:endParaRPr lang="en-US" sz="1400" i="1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4385193" y="1664157"/>
              <a:ext cx="151981" cy="151982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  <p:sp>
        <p:nvSpPr>
          <p:cNvPr id="112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5535204" cy="1084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For a length </a:t>
            </a:r>
            <a:r>
              <a:rPr lang="en-US" sz="1800" i="1" dirty="0" smtClean="0">
                <a:latin typeface="Times New Roman"/>
                <a:cs typeface="Times New Roman"/>
              </a:rPr>
              <a:t>n</a:t>
            </a:r>
            <a:r>
              <a:rPr lang="en-US" sz="1800" dirty="0" smtClean="0"/>
              <a:t> sentence, define an anchored weighted context free grammar (WCFG).</a:t>
            </a:r>
          </a:p>
          <a:p>
            <a:pPr marL="0" indent="0">
              <a:buNone/>
            </a:pPr>
            <a:r>
              <a:rPr lang="en-US" sz="1800" dirty="0" smtClean="0"/>
              <a:t>Each span is weighted by the ratio of the incoming messages from the corresponding span variable.</a:t>
            </a:r>
            <a:endParaRPr lang="en-US" sz="18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1" y="2316959"/>
            <a:ext cx="3601340" cy="64133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1" y="4673012"/>
            <a:ext cx="2868386" cy="606096"/>
          </a:xfrm>
          <a:prstGeom prst="rect">
            <a:avLst/>
          </a:prstGeom>
          <a:noFill/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1" y="5415615"/>
            <a:ext cx="5074295" cy="567476"/>
          </a:xfrm>
          <a:prstGeom prst="rect">
            <a:avLst/>
          </a:prstGeom>
          <a:noFill/>
        </p:spPr>
      </p:pic>
      <p:sp>
        <p:nvSpPr>
          <p:cNvPr id="116" name="Content Placeholder 2"/>
          <p:cNvSpPr txBox="1">
            <a:spLocks/>
          </p:cNvSpPr>
          <p:nvPr/>
        </p:nvSpPr>
        <p:spPr>
          <a:xfrm>
            <a:off x="442034" y="4044128"/>
            <a:ext cx="5435412" cy="545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Run the inside-outside algorithm on the sentence </a:t>
            </a:r>
            <a:r>
              <a:rPr lang="en-US" sz="1800" i="1" dirty="0" smtClean="0">
                <a:latin typeface="Times New Roman"/>
                <a:cs typeface="Times New Roman"/>
              </a:rPr>
              <a:t>a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1800" i="1" dirty="0" smtClean="0">
                <a:latin typeface="Times New Roman"/>
                <a:cs typeface="Times New Roman"/>
              </a:rPr>
              <a:t>,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i="1" dirty="0" smtClean="0">
                <a:latin typeface="Times New Roman"/>
                <a:cs typeface="Times New Roman"/>
              </a:rPr>
              <a:t>a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1800" i="1" dirty="0" smtClean="0">
                <a:latin typeface="Times New Roman"/>
                <a:cs typeface="Times New Roman"/>
              </a:rPr>
              <a:t>, …, a</a:t>
            </a:r>
            <a:r>
              <a:rPr lang="en-US" sz="1800" i="1" baseline="-25000" dirty="0" smtClean="0">
                <a:latin typeface="Times New Roman"/>
                <a:cs typeface="Times New Roman"/>
              </a:rPr>
              <a:t>n</a:t>
            </a:r>
            <a:r>
              <a:rPr lang="en-US" sz="1800" i="1" dirty="0" smtClean="0"/>
              <a:t> </a:t>
            </a:r>
            <a:r>
              <a:rPr lang="en-US" sz="1800" dirty="0" smtClean="0"/>
              <a:t>with the anchored WCFG.</a:t>
            </a:r>
            <a:endParaRPr lang="en-US" sz="1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2" y="3000449"/>
            <a:ext cx="3597275" cy="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The </a:t>
            </a:r>
            <a:r>
              <a:rPr lang="en-US" i="1" dirty="0" err="1" smtClean="0">
                <a:latin typeface="Times New Roman"/>
                <a:cs typeface="Times New Roman"/>
              </a:rPr>
              <a:t>TrigramHMM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39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24386" y="4578976"/>
            <a:ext cx="5100866" cy="1173771"/>
            <a:chOff x="2184153" y="4540488"/>
            <a:chExt cx="5100866" cy="1173771"/>
          </a:xfrm>
        </p:grpSpPr>
        <p:sp>
          <p:nvSpPr>
            <p:cNvPr id="150" name="Oval 149"/>
            <p:cNvSpPr/>
            <p:nvPr/>
          </p:nvSpPr>
          <p:spPr>
            <a:xfrm>
              <a:off x="2184153" y="4543952"/>
              <a:ext cx="383277" cy="38847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1" name="Straight Connector 150"/>
            <p:cNvCxnSpPr>
              <a:stCxn id="150" idx="4"/>
            </p:cNvCxnSpPr>
            <p:nvPr/>
          </p:nvCxnSpPr>
          <p:spPr>
            <a:xfrm>
              <a:off x="2375792" y="4932425"/>
              <a:ext cx="8014" cy="3933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0" idx="6"/>
            </p:cNvCxnSpPr>
            <p:nvPr/>
          </p:nvCxnSpPr>
          <p:spPr>
            <a:xfrm>
              <a:off x="2567430" y="4738188"/>
              <a:ext cx="788195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/>
            <p:cNvSpPr/>
            <p:nvPr/>
          </p:nvSpPr>
          <p:spPr>
            <a:xfrm>
              <a:off x="3355625" y="4543952"/>
              <a:ext cx="383277" cy="38847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4" name="Straight Connector 153"/>
            <p:cNvCxnSpPr>
              <a:stCxn id="153" idx="4"/>
            </p:cNvCxnSpPr>
            <p:nvPr/>
          </p:nvCxnSpPr>
          <p:spPr>
            <a:xfrm>
              <a:off x="3547264" y="4932425"/>
              <a:ext cx="8014" cy="3933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3" idx="6"/>
              <a:endCxn id="156" idx="2"/>
            </p:cNvCxnSpPr>
            <p:nvPr/>
          </p:nvCxnSpPr>
          <p:spPr>
            <a:xfrm flipV="1">
              <a:off x="3738903" y="4736456"/>
              <a:ext cx="805959" cy="17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4544862" y="4542220"/>
              <a:ext cx="383277" cy="38847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7" name="Straight Connector 156"/>
            <p:cNvCxnSpPr>
              <a:stCxn id="156" idx="4"/>
            </p:cNvCxnSpPr>
            <p:nvPr/>
          </p:nvCxnSpPr>
          <p:spPr>
            <a:xfrm>
              <a:off x="4736501" y="4930693"/>
              <a:ext cx="8014" cy="3933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6" idx="6"/>
              <a:endCxn id="159" idx="2"/>
            </p:cNvCxnSpPr>
            <p:nvPr/>
          </p:nvCxnSpPr>
          <p:spPr>
            <a:xfrm>
              <a:off x="4928139" y="4736456"/>
              <a:ext cx="794117" cy="17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5722255" y="4543952"/>
              <a:ext cx="383277" cy="38847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0" name="Straight Connector 159"/>
            <p:cNvCxnSpPr>
              <a:stCxn id="159" idx="4"/>
            </p:cNvCxnSpPr>
            <p:nvPr/>
          </p:nvCxnSpPr>
          <p:spPr>
            <a:xfrm>
              <a:off x="5913894" y="4932425"/>
              <a:ext cx="8014" cy="3933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9" idx="6"/>
              <a:endCxn id="162" idx="2"/>
            </p:cNvCxnSpPr>
            <p:nvPr/>
          </p:nvCxnSpPr>
          <p:spPr>
            <a:xfrm flipV="1">
              <a:off x="6105533" y="4736456"/>
              <a:ext cx="788195" cy="173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/>
            <p:cNvSpPr/>
            <p:nvPr/>
          </p:nvSpPr>
          <p:spPr>
            <a:xfrm>
              <a:off x="6893728" y="4542220"/>
              <a:ext cx="383277" cy="388473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63" name="Straight Connector 162"/>
            <p:cNvCxnSpPr>
              <a:stCxn id="162" idx="4"/>
            </p:cNvCxnSpPr>
            <p:nvPr/>
          </p:nvCxnSpPr>
          <p:spPr>
            <a:xfrm>
              <a:off x="7085367" y="4930693"/>
              <a:ext cx="8014" cy="39336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/>
            <p:cNvSpPr/>
            <p:nvPr/>
          </p:nvSpPr>
          <p:spPr>
            <a:xfrm>
              <a:off x="2192167" y="5325786"/>
              <a:ext cx="383277" cy="388473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363639" y="5325786"/>
              <a:ext cx="383277" cy="388473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4552875" y="5324054"/>
              <a:ext cx="383277" cy="388473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5730269" y="5325786"/>
              <a:ext cx="383277" cy="388473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901742" y="5324054"/>
              <a:ext cx="383277" cy="388473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W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80" name="Straight Connector 177"/>
            <p:cNvCxnSpPr/>
            <p:nvPr/>
          </p:nvCxnSpPr>
          <p:spPr>
            <a:xfrm rot="16200000" flipH="1">
              <a:off x="3522369" y="3405388"/>
              <a:ext cx="1732" cy="2278859"/>
            </a:xfrm>
            <a:prstGeom prst="curvedConnector3">
              <a:avLst>
                <a:gd name="adj1" fmla="val -20649191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77"/>
            <p:cNvCxnSpPr/>
            <p:nvPr/>
          </p:nvCxnSpPr>
          <p:spPr>
            <a:xfrm rot="16200000" flipH="1">
              <a:off x="4741020" y="3401924"/>
              <a:ext cx="1732" cy="2278859"/>
            </a:xfrm>
            <a:prstGeom prst="curvedConnector3">
              <a:avLst>
                <a:gd name="adj1" fmla="val -20649191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77"/>
            <p:cNvCxnSpPr/>
            <p:nvPr/>
          </p:nvCxnSpPr>
          <p:spPr>
            <a:xfrm rot="16200000" flipH="1">
              <a:off x="5913028" y="3407121"/>
              <a:ext cx="1732" cy="2278859"/>
            </a:xfrm>
            <a:prstGeom prst="curvedConnector3">
              <a:avLst>
                <a:gd name="adj1" fmla="val -20649191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23022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Factors can compactly encode the preferences of an entire sub-model.</a:t>
            </a:r>
          </a:p>
          <a:p>
            <a:pPr marL="0" indent="0">
              <a:buNone/>
            </a:pPr>
            <a:r>
              <a:rPr lang="en-US" dirty="0"/>
              <a:t>Consider the joint distribution of a trigram HMM over 5 variables:</a:t>
            </a:r>
          </a:p>
          <a:p>
            <a:pPr lvl="1"/>
            <a:r>
              <a:rPr lang="en-US" dirty="0"/>
              <a:t>It’s traditionally defined as a Bayes Network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But we can represent it as a (loopy) factor graph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could even pack all those factors into a single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cs typeface="Times New Roman"/>
              </a:rPr>
              <a:t>TrigramHMM</a:t>
            </a:r>
            <a:r>
              <a:rPr lang="en-US" dirty="0">
                <a:solidFill>
                  <a:schemeClr val="bg1"/>
                </a:solidFill>
              </a:rPr>
              <a:t> factor (Smith &amp; Eisner, 2008)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2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 rot="16200000">
            <a:off x="1147660" y="3879354"/>
            <a:ext cx="3005556" cy="2167589"/>
            <a:chOff x="3801137" y="1278138"/>
            <a:chExt cx="3005556" cy="2167589"/>
          </a:xfrm>
        </p:grpSpPr>
        <p:sp>
          <p:nvSpPr>
            <p:cNvPr id="5" name="Oval 4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8" name="Straight Connector 7"/>
            <p:cNvCxnSpPr>
              <a:stCxn id="5" idx="6"/>
              <a:endCxn id="10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801137" y="3243833"/>
              <a:ext cx="2567450" cy="201894"/>
              <a:chOff x="514277" y="3957332"/>
              <a:chExt cx="4706130" cy="37007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14277" y="3968104"/>
                <a:ext cx="1330508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la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err="1" smtClean="0">
                    <a:latin typeface="Rockwell"/>
                    <a:cs typeface="Rockwell"/>
                  </a:rPr>
                  <a:t>blanca</a:t>
                </a:r>
                <a:endParaRPr lang="en-US" sz="1600" dirty="0" smtClean="0">
                  <a:latin typeface="Rockwell"/>
                  <a:cs typeface="Rockwel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casa</a:t>
                </a:r>
              </a:p>
            </p:txBody>
          </p:sp>
        </p:grpSp>
        <p:cxnSp>
          <p:nvCxnSpPr>
            <p:cNvPr id="52" name="Curved Connector 51"/>
            <p:cNvCxnSpPr>
              <a:stCxn id="55" idx="1"/>
              <a:endCxn id="18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55" idx="1"/>
              <a:endCxn id="24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5" idx="1"/>
              <a:endCxn id="5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6" name="Curved Connector 55"/>
            <p:cNvCxnSpPr>
              <a:stCxn id="55" idx="1"/>
              <a:endCxn id="21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55" idx="1"/>
              <a:endCxn id="10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55" idx="1"/>
              <a:endCxn id="15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73" idx="1"/>
              <a:endCxn id="5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4" name="Curved Connector 73"/>
            <p:cNvCxnSpPr>
              <a:stCxn id="73" idx="1"/>
              <a:endCxn id="10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>
              <a:stCxn id="73" idx="1"/>
              <a:endCxn id="15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</p:spTree>
    <p:extLst>
      <p:ext uri="{BB962C8B-B14F-4D97-AF65-F5344CB8AC3E}">
        <p14:creationId xmlns:p14="http://schemas.microsoft.com/office/powerpoint/2010/main" val="33645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  <p:bldP spid="78" grpId="0"/>
      <p:bldP spid="83" grpId="0"/>
      <p:bldP spid="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40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923317" y="3906373"/>
            <a:ext cx="5092274" cy="1664700"/>
            <a:chOff x="886964" y="3852575"/>
            <a:chExt cx="7186237" cy="2307789"/>
          </a:xfrm>
        </p:grpSpPr>
        <p:sp>
          <p:nvSpPr>
            <p:cNvPr id="74" name="Oval 73"/>
            <p:cNvSpPr/>
            <p:nvPr/>
          </p:nvSpPr>
          <p:spPr>
            <a:xfrm>
              <a:off x="886964" y="4791986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36095" y="589518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6" name="Straight Connector 75"/>
            <p:cNvCxnSpPr>
              <a:stCxn id="74" idx="4"/>
              <a:endCxn id="75" idx="0"/>
            </p:cNvCxnSpPr>
            <p:nvPr/>
          </p:nvCxnSpPr>
          <p:spPr>
            <a:xfrm>
              <a:off x="1157375" y="5340138"/>
              <a:ext cx="11308" cy="5550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4" idx="6"/>
              <a:endCxn id="79" idx="2"/>
            </p:cNvCxnSpPr>
            <p:nvPr/>
          </p:nvCxnSpPr>
          <p:spPr>
            <a:xfrm>
              <a:off x="1427785" y="5066062"/>
              <a:ext cx="1112178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850671" y="492011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539963" y="4791986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89094" y="589518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1" name="Straight Connector 80"/>
            <p:cNvCxnSpPr>
              <a:stCxn id="79" idx="4"/>
              <a:endCxn id="80" idx="0"/>
            </p:cNvCxnSpPr>
            <p:nvPr/>
          </p:nvCxnSpPr>
          <p:spPr>
            <a:xfrm>
              <a:off x="2810374" y="5340138"/>
              <a:ext cx="11308" cy="5550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6"/>
              <a:endCxn id="84" idx="2"/>
            </p:cNvCxnSpPr>
            <p:nvPr/>
          </p:nvCxnSpPr>
          <p:spPr>
            <a:xfrm flipV="1">
              <a:off x="3080784" y="5063618"/>
              <a:ext cx="1137243" cy="24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503670" y="492011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218027" y="4789542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367158" y="5892744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6" name="Straight Connector 85"/>
            <p:cNvCxnSpPr>
              <a:stCxn id="84" idx="4"/>
              <a:endCxn id="85" idx="0"/>
            </p:cNvCxnSpPr>
            <p:nvPr/>
          </p:nvCxnSpPr>
          <p:spPr>
            <a:xfrm>
              <a:off x="4488438" y="5337694"/>
              <a:ext cx="11308" cy="5550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6"/>
              <a:endCxn id="89" idx="2"/>
            </p:cNvCxnSpPr>
            <p:nvPr/>
          </p:nvCxnSpPr>
          <p:spPr>
            <a:xfrm>
              <a:off x="4758848" y="5063618"/>
              <a:ext cx="1120533" cy="24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181734" y="4917674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6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879381" y="4791986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4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028512" y="589518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7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1" name="Straight Connector 90"/>
            <p:cNvCxnSpPr>
              <a:stCxn id="89" idx="4"/>
              <a:endCxn id="90" idx="0"/>
            </p:cNvCxnSpPr>
            <p:nvPr/>
          </p:nvCxnSpPr>
          <p:spPr>
            <a:xfrm>
              <a:off x="6149792" y="5340138"/>
              <a:ext cx="11308" cy="5550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6"/>
              <a:endCxn id="94" idx="2"/>
            </p:cNvCxnSpPr>
            <p:nvPr/>
          </p:nvCxnSpPr>
          <p:spPr>
            <a:xfrm flipV="1">
              <a:off x="6420202" y="5063618"/>
              <a:ext cx="1112178" cy="244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6843088" y="4920118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8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532380" y="4789542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5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81511" y="5892744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6" name="Straight Connector 95"/>
            <p:cNvCxnSpPr>
              <a:stCxn id="94" idx="4"/>
              <a:endCxn id="95" idx="0"/>
            </p:cNvCxnSpPr>
            <p:nvPr/>
          </p:nvCxnSpPr>
          <p:spPr>
            <a:xfrm>
              <a:off x="7802791" y="5337694"/>
              <a:ext cx="11308" cy="55505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2689094" y="3852575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10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367158" y="3852575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11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28512" y="3852575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12</a:t>
              </a:r>
              <a:endParaRPr lang="en-US" sz="12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0" name="Straight Connector 99"/>
            <p:cNvCxnSpPr>
              <a:stCxn id="74" idx="7"/>
              <a:endCxn id="97" idx="1"/>
            </p:cNvCxnSpPr>
            <p:nvPr/>
          </p:nvCxnSpPr>
          <p:spPr>
            <a:xfrm flipV="1">
              <a:off x="1348584" y="3985163"/>
              <a:ext cx="1340510" cy="88709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9" idx="0"/>
              <a:endCxn id="97" idx="2"/>
            </p:cNvCxnSpPr>
            <p:nvPr/>
          </p:nvCxnSpPr>
          <p:spPr>
            <a:xfrm flipV="1">
              <a:off x="2810374" y="4117751"/>
              <a:ext cx="11308" cy="67423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4" idx="1"/>
              <a:endCxn id="97" idx="3"/>
            </p:cNvCxnSpPr>
            <p:nvPr/>
          </p:nvCxnSpPr>
          <p:spPr>
            <a:xfrm flipH="1" flipV="1">
              <a:off x="2954270" y="3985163"/>
              <a:ext cx="1342958" cy="88465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8" idx="1"/>
              <a:endCxn id="79" idx="7"/>
            </p:cNvCxnSpPr>
            <p:nvPr/>
          </p:nvCxnSpPr>
          <p:spPr>
            <a:xfrm flipH="1">
              <a:off x="3001583" y="3985163"/>
              <a:ext cx="1365575" cy="88709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8" idx="2"/>
              <a:endCxn id="84" idx="0"/>
            </p:cNvCxnSpPr>
            <p:nvPr/>
          </p:nvCxnSpPr>
          <p:spPr>
            <a:xfrm flipH="1">
              <a:off x="4488438" y="4117751"/>
              <a:ext cx="11308" cy="671791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8" idx="3"/>
              <a:endCxn id="89" idx="1"/>
            </p:cNvCxnSpPr>
            <p:nvPr/>
          </p:nvCxnSpPr>
          <p:spPr>
            <a:xfrm>
              <a:off x="4632334" y="3985163"/>
              <a:ext cx="1326248" cy="887098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9" idx="1"/>
              <a:endCxn id="84" idx="7"/>
            </p:cNvCxnSpPr>
            <p:nvPr/>
          </p:nvCxnSpPr>
          <p:spPr>
            <a:xfrm flipH="1">
              <a:off x="4679647" y="3985163"/>
              <a:ext cx="1348865" cy="88465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2"/>
              <a:endCxn id="89" idx="0"/>
            </p:cNvCxnSpPr>
            <p:nvPr/>
          </p:nvCxnSpPr>
          <p:spPr>
            <a:xfrm flipH="1">
              <a:off x="6149792" y="4117751"/>
              <a:ext cx="11308" cy="674235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9" idx="3"/>
              <a:endCxn id="94" idx="1"/>
            </p:cNvCxnSpPr>
            <p:nvPr/>
          </p:nvCxnSpPr>
          <p:spPr>
            <a:xfrm>
              <a:off x="6293688" y="3985163"/>
              <a:ext cx="1317893" cy="88465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23022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Factors can compactly encode the preferences of an entire sub-model.</a:t>
            </a:r>
          </a:p>
          <a:p>
            <a:pPr marL="0" indent="0">
              <a:buNone/>
            </a:pPr>
            <a:r>
              <a:rPr lang="en-US" dirty="0"/>
              <a:t>Consider the joint distribution of a trigram HMM over 5 variables:</a:t>
            </a:r>
          </a:p>
          <a:p>
            <a:pPr lvl="1"/>
            <a:r>
              <a:rPr lang="en-US" dirty="0"/>
              <a:t>It’s traditionally defined as a Bayes Network</a:t>
            </a:r>
          </a:p>
          <a:p>
            <a:pPr lvl="1"/>
            <a:r>
              <a:rPr lang="en-US" dirty="0"/>
              <a:t>But we can represent it as a (loopy) factor graph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could even pack all those factors into a single </a:t>
            </a:r>
            <a:r>
              <a:rPr lang="en-US" i="1" dirty="0" err="1">
                <a:solidFill>
                  <a:schemeClr val="bg1"/>
                </a:solidFill>
                <a:latin typeface="Times New Roman"/>
                <a:cs typeface="Times New Roman"/>
              </a:rPr>
              <a:t>TrigramHMM</a:t>
            </a:r>
            <a:r>
              <a:rPr lang="en-US" dirty="0">
                <a:solidFill>
                  <a:schemeClr val="bg1"/>
                </a:solidFill>
              </a:rPr>
              <a:t> factor (Smith &amp; Eisner, 2008)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1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14934" y="4002014"/>
            <a:ext cx="4717053" cy="1377777"/>
            <a:chOff x="2114934" y="4002014"/>
            <a:chExt cx="4717053" cy="1377777"/>
          </a:xfrm>
        </p:grpSpPr>
        <p:grpSp>
          <p:nvGrpSpPr>
            <p:cNvPr id="5" name="Group 4"/>
            <p:cNvGrpSpPr/>
            <p:nvPr/>
          </p:nvGrpSpPr>
          <p:grpSpPr>
            <a:xfrm>
              <a:off x="2114934" y="4002014"/>
              <a:ext cx="4717053" cy="1377777"/>
              <a:chOff x="2114934" y="4002014"/>
              <a:chExt cx="4717053" cy="1377777"/>
            </a:xfrm>
          </p:grpSpPr>
          <p:cxnSp>
            <p:nvCxnSpPr>
              <p:cNvPr id="76" name="Straight Connector 75"/>
              <p:cNvCxnSpPr>
                <a:stCxn id="74" idx="4"/>
                <a:endCxn id="75" idx="0"/>
              </p:cNvCxnSpPr>
              <p:nvPr/>
            </p:nvCxnSpPr>
            <p:spPr>
              <a:xfrm>
                <a:off x="2114934" y="4979411"/>
                <a:ext cx="8013" cy="40038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4" idx="6"/>
                <a:endCxn id="79" idx="2"/>
              </p:cNvCxnSpPr>
              <p:nvPr/>
            </p:nvCxnSpPr>
            <p:spPr>
              <a:xfrm>
                <a:off x="2306551" y="4781709"/>
                <a:ext cx="788106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9" idx="4"/>
                <a:endCxn id="80" idx="0"/>
              </p:cNvCxnSpPr>
              <p:nvPr/>
            </p:nvCxnSpPr>
            <p:spPr>
              <a:xfrm>
                <a:off x="3286274" y="4979411"/>
                <a:ext cx="8013" cy="40038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4" idx="4"/>
                <a:endCxn id="85" idx="0"/>
              </p:cNvCxnSpPr>
              <p:nvPr/>
            </p:nvCxnSpPr>
            <p:spPr>
              <a:xfrm>
                <a:off x="4475375" y="4977648"/>
                <a:ext cx="8013" cy="40038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9" idx="4"/>
                <a:endCxn id="90" idx="0"/>
              </p:cNvCxnSpPr>
              <p:nvPr/>
            </p:nvCxnSpPr>
            <p:spPr>
              <a:xfrm>
                <a:off x="5652635" y="4979411"/>
                <a:ext cx="8013" cy="40038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4" idx="4"/>
                <a:endCxn id="95" idx="0"/>
              </p:cNvCxnSpPr>
              <p:nvPr/>
            </p:nvCxnSpPr>
            <p:spPr>
              <a:xfrm>
                <a:off x="6823974" y="4977648"/>
                <a:ext cx="8013" cy="40038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74" idx="7"/>
                <a:endCxn id="97" idx="1"/>
              </p:cNvCxnSpPr>
              <p:nvPr/>
            </p:nvCxnSpPr>
            <p:spPr>
              <a:xfrm flipV="1">
                <a:off x="2250428" y="4002014"/>
                <a:ext cx="949905" cy="63989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79" idx="0"/>
                <a:endCxn id="97" idx="2"/>
              </p:cNvCxnSpPr>
              <p:nvPr/>
            </p:nvCxnSpPr>
            <p:spPr>
              <a:xfrm flipV="1">
                <a:off x="3286274" y="4097655"/>
                <a:ext cx="8013" cy="486353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84" idx="1"/>
                <a:endCxn id="97" idx="3"/>
              </p:cNvCxnSpPr>
              <p:nvPr/>
            </p:nvCxnSpPr>
            <p:spPr>
              <a:xfrm flipH="1" flipV="1">
                <a:off x="3388241" y="4002014"/>
                <a:ext cx="951640" cy="63813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98" idx="1"/>
                <a:endCxn id="79" idx="7"/>
              </p:cNvCxnSpPr>
              <p:nvPr/>
            </p:nvCxnSpPr>
            <p:spPr>
              <a:xfrm flipH="1">
                <a:off x="3421767" y="4002014"/>
                <a:ext cx="967667" cy="63989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8" idx="2"/>
                <a:endCxn id="84" idx="0"/>
              </p:cNvCxnSpPr>
              <p:nvPr/>
            </p:nvCxnSpPr>
            <p:spPr>
              <a:xfrm flipH="1">
                <a:off x="4475375" y="4097655"/>
                <a:ext cx="8013" cy="48459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98" idx="3"/>
                <a:endCxn id="89" idx="1"/>
              </p:cNvCxnSpPr>
              <p:nvPr/>
            </p:nvCxnSpPr>
            <p:spPr>
              <a:xfrm>
                <a:off x="4577342" y="4002014"/>
                <a:ext cx="939799" cy="639899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99" idx="1"/>
                <a:endCxn id="84" idx="7"/>
              </p:cNvCxnSpPr>
              <p:nvPr/>
            </p:nvCxnSpPr>
            <p:spPr>
              <a:xfrm flipH="1">
                <a:off x="4610868" y="4002014"/>
                <a:ext cx="955826" cy="63813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99" idx="2"/>
                <a:endCxn id="89" idx="0"/>
              </p:cNvCxnSpPr>
              <p:nvPr/>
            </p:nvCxnSpPr>
            <p:spPr>
              <a:xfrm flipH="1">
                <a:off x="5652635" y="4097655"/>
                <a:ext cx="8013" cy="486353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99" idx="3"/>
                <a:endCxn id="94" idx="1"/>
              </p:cNvCxnSpPr>
              <p:nvPr/>
            </p:nvCxnSpPr>
            <p:spPr>
              <a:xfrm>
                <a:off x="5754602" y="4002014"/>
                <a:ext cx="933879" cy="63813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>
              <a:stCxn id="79" idx="6"/>
              <a:endCxn id="84" idx="2"/>
            </p:cNvCxnSpPr>
            <p:nvPr/>
          </p:nvCxnSpPr>
          <p:spPr>
            <a:xfrm flipV="1">
              <a:off x="3477890" y="4779946"/>
              <a:ext cx="805867" cy="176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6"/>
              <a:endCxn id="89" idx="2"/>
            </p:cNvCxnSpPr>
            <p:nvPr/>
          </p:nvCxnSpPr>
          <p:spPr>
            <a:xfrm>
              <a:off x="4666991" y="4779946"/>
              <a:ext cx="794026" cy="176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6"/>
              <a:endCxn id="94" idx="2"/>
            </p:cNvCxnSpPr>
            <p:nvPr/>
          </p:nvCxnSpPr>
          <p:spPr>
            <a:xfrm flipV="1">
              <a:off x="5844251" y="4779946"/>
              <a:ext cx="788106" cy="176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41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1923317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28993" y="5379791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06214" y="4676434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094657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00333" y="5379791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777554" y="4676434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283758" y="4582245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89434" y="5378028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966655" y="4674671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61018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566694" y="5379791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43915" y="4676434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632357" y="4582245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738034" y="5378028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9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00333" y="3906373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389434" y="3906373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11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566694" y="3906373"/>
            <a:ext cx="187908" cy="191282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1200" i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endParaRPr lang="en-US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23022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Factors can compactly encode the preferences of an entire sub-model.</a:t>
            </a:r>
          </a:p>
          <a:p>
            <a:pPr marL="0" indent="0">
              <a:buNone/>
            </a:pPr>
            <a:r>
              <a:rPr lang="en-US" dirty="0"/>
              <a:t>Consider the joint distribution of a trigram HMM over 5 variables:</a:t>
            </a:r>
          </a:p>
          <a:p>
            <a:pPr lvl="1"/>
            <a:r>
              <a:rPr lang="en-US" dirty="0"/>
              <a:t>It’s traditionally defined as a Bayes Network</a:t>
            </a:r>
          </a:p>
          <a:p>
            <a:pPr lvl="1"/>
            <a:r>
              <a:rPr lang="en-US" dirty="0"/>
              <a:t>But we can represent it as a (loopy) factor graph</a:t>
            </a:r>
          </a:p>
          <a:p>
            <a:pPr lvl="1"/>
            <a:r>
              <a:rPr lang="en-US" dirty="0"/>
              <a:t>We could even pack all those factors into a single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</a:t>
            </a:r>
            <a:r>
              <a:rPr lang="en-US" dirty="0" smtClean="0"/>
              <a:t>factor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8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99E-6 -1.80472E-7 L 0.25599 -0.27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7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0.12799 -0.274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6" y="-137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69 L -0.00018 -0.274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13112 -0.274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37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691E-6 1.19389E-6 L -0.25912 -0.274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137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586E-6 -1.75382E-6 L 0.19659 -0.17098 " pathEditMode="relative" ptsTypes="AA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8691E-7 -1.37436E-6 L 0.06322 -0.1726 " pathEditMode="relative" ptsTypes="AA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46 L -0.06669 -0.17237 " pathEditMode="relative" ptsTypes="AA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-0.19208 -0.17098 " pathEditMode="relative" ptsTypes="AA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166E-6 8.24618E-6 L 0.1266 -0.05737 " pathEditMode="relative" ptsTypes="AA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1414E-6 8.62564E-6 L -0.00383 -0.06038 " pathEditMode="relative" ptsTypes="AA">
                                      <p:cBhvr>
                                        <p:cTn id="2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4 L -0.12713 -0.05738 " pathEditMode="relative" ptsTypes="AA">
                                      <p:cBhvr>
                                        <p:cTn id="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80" grpId="0" animBg="1"/>
      <p:bldP spid="83" grpId="0" animBg="1"/>
      <p:bldP spid="85" grpId="0" animBg="1"/>
      <p:bldP spid="88" grpId="0" animBg="1"/>
      <p:bldP spid="90" grpId="0" animBg="1"/>
      <p:bldP spid="93" grpId="0" animBg="1"/>
      <p:bldP spid="95" grpId="0" animBg="1"/>
      <p:bldP spid="97" grpId="0" animBg="1"/>
      <p:bldP spid="98" grpId="0" animBg="1"/>
      <p:bldP spid="9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23022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Factors can compactly encode the preferences of an entire sub-model.</a:t>
            </a:r>
          </a:p>
          <a:p>
            <a:pPr marL="0" indent="0">
              <a:buNone/>
            </a:pPr>
            <a:r>
              <a:rPr lang="en-US" dirty="0"/>
              <a:t>Consider the joint distribution of a trigram HMM over 5 variables:</a:t>
            </a:r>
          </a:p>
          <a:p>
            <a:pPr lvl="1"/>
            <a:r>
              <a:rPr lang="en-US" dirty="0"/>
              <a:t>It’s traditionally defined as a Bayes Network</a:t>
            </a:r>
          </a:p>
          <a:p>
            <a:pPr lvl="1"/>
            <a:r>
              <a:rPr lang="en-US" dirty="0"/>
              <a:t>But we can represent it as a (loopy) factor graph</a:t>
            </a:r>
          </a:p>
          <a:p>
            <a:pPr lvl="1"/>
            <a:r>
              <a:rPr lang="en-US" dirty="0"/>
              <a:t>We could even pack all those factors into a single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</a:t>
            </a:r>
            <a:r>
              <a:rPr lang="en-US" dirty="0" smtClean="0"/>
              <a:t>factor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42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1923317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094657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283758" y="4582245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61018" y="4584008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632357" y="4582245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Curved Connector 52"/>
          <p:cNvCxnSpPr>
            <a:stCxn id="59" idx="1"/>
            <a:endCxn id="79" idx="0"/>
          </p:cNvCxnSpPr>
          <p:nvPr/>
        </p:nvCxnSpPr>
        <p:spPr>
          <a:xfrm rot="10800000" flipV="1">
            <a:off x="3286275" y="3607252"/>
            <a:ext cx="1088765" cy="97675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9" idx="1"/>
            <a:endCxn id="74" idx="0"/>
          </p:cNvCxnSpPr>
          <p:nvPr/>
        </p:nvCxnSpPr>
        <p:spPr>
          <a:xfrm rot="10800000" flipV="1">
            <a:off x="2114935" y="3607252"/>
            <a:ext cx="2260105" cy="97675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9" idx="3"/>
            <a:endCxn id="89" idx="0"/>
          </p:cNvCxnSpPr>
          <p:nvPr/>
        </p:nvCxnSpPr>
        <p:spPr>
          <a:xfrm>
            <a:off x="4563596" y="3607253"/>
            <a:ext cx="1089039" cy="97675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59" idx="3"/>
            <a:endCxn id="94" idx="0"/>
          </p:cNvCxnSpPr>
          <p:nvPr/>
        </p:nvCxnSpPr>
        <p:spPr>
          <a:xfrm>
            <a:off x="4563596" y="3607253"/>
            <a:ext cx="2260378" cy="97499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9" idx="2"/>
            <a:endCxn id="84" idx="0"/>
          </p:cNvCxnSpPr>
          <p:nvPr/>
        </p:nvCxnSpPr>
        <p:spPr>
          <a:xfrm rot="16200000" flipH="1">
            <a:off x="4031990" y="4138859"/>
            <a:ext cx="880713" cy="6057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375039" y="3512974"/>
            <a:ext cx="188557" cy="1885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12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43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1923317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094657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283758" y="5294273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61018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632357" y="5294273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Curved Connector 52"/>
          <p:cNvCxnSpPr>
            <a:stCxn id="59" idx="1"/>
            <a:endCxn id="79" idx="0"/>
          </p:cNvCxnSpPr>
          <p:nvPr/>
        </p:nvCxnSpPr>
        <p:spPr>
          <a:xfrm rot="10800000" flipV="1">
            <a:off x="3286275" y="4704160"/>
            <a:ext cx="1088765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9" idx="1"/>
            <a:endCxn id="74" idx="0"/>
          </p:cNvCxnSpPr>
          <p:nvPr/>
        </p:nvCxnSpPr>
        <p:spPr>
          <a:xfrm rot="10800000" flipV="1">
            <a:off x="2114935" y="4704160"/>
            <a:ext cx="2260105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9" idx="3"/>
            <a:endCxn id="89" idx="0"/>
          </p:cNvCxnSpPr>
          <p:nvPr/>
        </p:nvCxnSpPr>
        <p:spPr>
          <a:xfrm>
            <a:off x="4563596" y="4704161"/>
            <a:ext cx="1089039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59" idx="3"/>
            <a:endCxn id="94" idx="0"/>
          </p:cNvCxnSpPr>
          <p:nvPr/>
        </p:nvCxnSpPr>
        <p:spPr>
          <a:xfrm>
            <a:off x="4563596" y="4704161"/>
            <a:ext cx="2260378" cy="5901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9" idx="2"/>
            <a:endCxn id="84" idx="0"/>
          </p:cNvCxnSpPr>
          <p:nvPr/>
        </p:nvCxnSpPr>
        <p:spPr>
          <a:xfrm rot="16200000" flipH="1">
            <a:off x="4224430" y="5043327"/>
            <a:ext cx="495833" cy="6057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375039" y="4609882"/>
            <a:ext cx="188557" cy="1885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Content Placeholder 7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discrete 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</a:t>
            </a:r>
            <a:r>
              <a:rPr lang="en-US" b="1" dirty="0"/>
              <a:t>Factor: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41324" y="1909715"/>
            <a:ext cx="5278434" cy="1641230"/>
            <a:chOff x="3272517" y="1126443"/>
            <a:chExt cx="5278434" cy="1641230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p(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</a:t>
              </a:r>
              <a:r>
                <a:rPr lang="en-US" dirty="0" smtClean="0">
                  <a:cs typeface="Times New Roman"/>
                </a:rPr>
                <a:t>according to a trigram HMM model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err="1">
                  <a:latin typeface="Times New Roman"/>
                  <a:cs typeface="Times New Roman"/>
                </a:rPr>
                <a:t>TrigramHMM</a:t>
              </a:r>
              <a:r>
                <a:rPr lang="en-US" dirty="0"/>
                <a:t> </a:t>
              </a:r>
              <a:r>
                <a:rPr lang="en-US" i="1" dirty="0">
                  <a:latin typeface="Times New Roman"/>
                  <a:cs typeface="Times New Roman"/>
                </a:rPr>
                <a:t>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48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The </a:t>
            </a:r>
            <a:r>
              <a:rPr lang="en-US" i="1" dirty="0" err="1">
                <a:latin typeface="Times New Roman"/>
                <a:cs typeface="Times New Roman"/>
              </a:rPr>
              <a:t>TrigramHMM</a:t>
            </a:r>
            <a:r>
              <a:rPr lang="en-US" dirty="0"/>
              <a:t>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44</a:t>
            </a:fld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(Smith &amp; Eisner, 2008)</a:t>
            </a: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274175" y="2283348"/>
            <a:ext cx="3234232" cy="367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1656294" y="5728569"/>
            <a:ext cx="5717251" cy="262896"/>
            <a:chOff x="492120" y="3950977"/>
            <a:chExt cx="8067290" cy="370958"/>
          </a:xfrm>
        </p:grpSpPr>
        <p:sp>
          <p:nvSpPr>
            <p:cNvPr id="172" name="TextBox 171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1923317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094657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283758" y="5294273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61018" y="5296036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632357" y="5294273"/>
            <a:ext cx="383234" cy="39540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sz="12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2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3" name="Curved Connector 52"/>
          <p:cNvCxnSpPr>
            <a:stCxn id="59" idx="1"/>
            <a:endCxn id="79" idx="0"/>
          </p:cNvCxnSpPr>
          <p:nvPr/>
        </p:nvCxnSpPr>
        <p:spPr>
          <a:xfrm rot="10800000" flipV="1">
            <a:off x="3286275" y="4704160"/>
            <a:ext cx="1088765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9" idx="1"/>
            <a:endCxn id="74" idx="0"/>
          </p:cNvCxnSpPr>
          <p:nvPr/>
        </p:nvCxnSpPr>
        <p:spPr>
          <a:xfrm rot="10800000" flipV="1">
            <a:off x="2114935" y="4704160"/>
            <a:ext cx="2260105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9" idx="3"/>
            <a:endCxn id="89" idx="0"/>
          </p:cNvCxnSpPr>
          <p:nvPr/>
        </p:nvCxnSpPr>
        <p:spPr>
          <a:xfrm>
            <a:off x="4563596" y="4704161"/>
            <a:ext cx="1089039" cy="59187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59" idx="3"/>
            <a:endCxn id="94" idx="0"/>
          </p:cNvCxnSpPr>
          <p:nvPr/>
        </p:nvCxnSpPr>
        <p:spPr>
          <a:xfrm>
            <a:off x="4563596" y="4704161"/>
            <a:ext cx="2260378" cy="5901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9" idx="2"/>
            <a:endCxn id="84" idx="0"/>
          </p:cNvCxnSpPr>
          <p:nvPr/>
        </p:nvCxnSpPr>
        <p:spPr>
          <a:xfrm rot="16200000" flipH="1">
            <a:off x="4224430" y="5043327"/>
            <a:ext cx="495833" cy="6057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375039" y="4609882"/>
            <a:ext cx="188557" cy="18855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Content Placeholder 7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Variables: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discrete variables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, …, </a:t>
            </a:r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/>
                <a:cs typeface="Times New Roman"/>
              </a:rPr>
              <a:t>d</a:t>
            </a:r>
            <a:endParaRPr lang="en-US" i="1" baseline="-25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/>
              <a:t>Global </a:t>
            </a:r>
            <a:r>
              <a:rPr lang="en-US" b="1" dirty="0"/>
              <a:t>Factor: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41324" y="1909715"/>
            <a:ext cx="5278434" cy="1641230"/>
            <a:chOff x="3272517" y="1126443"/>
            <a:chExt cx="5278434" cy="1641230"/>
          </a:xfrm>
        </p:grpSpPr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6621182" y="1126443"/>
              <a:ext cx="1929769" cy="16412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smtClean="0">
                  <a:latin typeface="Times New Roman"/>
                  <a:cs typeface="Times New Roman"/>
                </a:rPr>
                <a:t>p(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</a:t>
              </a:r>
              <a:r>
                <a:rPr lang="en-US" dirty="0" smtClean="0">
                  <a:cs typeface="Times New Roman"/>
                </a:rPr>
                <a:t>according to a trigram HMM model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3272517" y="1169496"/>
              <a:ext cx="3348666" cy="4899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i="1" dirty="0" err="1">
                  <a:latin typeface="Times New Roman"/>
                  <a:cs typeface="Times New Roman"/>
                </a:rPr>
                <a:t>TrigramHMM</a:t>
              </a:r>
              <a:r>
                <a:rPr lang="en-US" dirty="0"/>
                <a:t> </a:t>
              </a:r>
              <a:r>
                <a:rPr lang="en-US" i="1" dirty="0">
                  <a:latin typeface="Times New Roman"/>
                  <a:cs typeface="Times New Roman"/>
                </a:rPr>
                <a:t>(X</a:t>
              </a:r>
              <a:r>
                <a:rPr lang="en-US" i="1" baseline="-25000" dirty="0">
                  <a:latin typeface="Times New Roman"/>
                  <a:cs typeface="Times New Roman"/>
                </a:rPr>
                <a:t>1</a:t>
              </a:r>
              <a:r>
                <a:rPr lang="en-US" i="1" dirty="0">
                  <a:latin typeface="Times New Roman"/>
                  <a:cs typeface="Times New Roman"/>
                </a:rPr>
                <a:t>, …,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>
                  <a:latin typeface="Times New Roman"/>
                  <a:cs typeface="Times New Roman"/>
                </a:rPr>
                <a:t>d</a:t>
              </a:r>
              <a:r>
                <a:rPr lang="en-US" i="1" dirty="0" smtClean="0">
                  <a:latin typeface="Times New Roman"/>
                  <a:cs typeface="Times New Roman"/>
                </a:rPr>
                <a:t>) =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996821" y="4641901"/>
            <a:ext cx="660086" cy="8865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98707" y="4641900"/>
            <a:ext cx="555222" cy="111066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61719" y="4864194"/>
            <a:ext cx="237700" cy="342718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75107" y="4865819"/>
            <a:ext cx="238019" cy="341093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64783" y="4918603"/>
            <a:ext cx="0" cy="396220"/>
          </a:xfrm>
          <a:prstGeom prst="straightConnector1">
            <a:avLst/>
          </a:prstGeom>
          <a:ln w="5715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7"/>
          <p:cNvSpPr txBox="1">
            <a:spLocks/>
          </p:cNvSpPr>
          <p:nvPr/>
        </p:nvSpPr>
        <p:spPr>
          <a:xfrm>
            <a:off x="1008719" y="3305148"/>
            <a:ext cx="7109753" cy="1152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Compute outgoing messages </a:t>
            </a:r>
            <a:r>
              <a:rPr lang="en-US" b="1" dirty="0" smtClean="0"/>
              <a:t>efficiently</a:t>
            </a:r>
            <a:r>
              <a:rPr lang="en-US" dirty="0" smtClean="0"/>
              <a:t> with the standard trigram HMM dynamic programming algorithm (junction tree)!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8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Combinatorial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5044828"/>
          </a:xfrm>
        </p:spPr>
        <p:txBody>
          <a:bodyPr>
            <a:normAutofit/>
          </a:bodyPr>
          <a:lstStyle/>
          <a:p>
            <a:r>
              <a:rPr lang="en-US" dirty="0"/>
              <a:t>Usually, it takes </a:t>
            </a:r>
            <a:r>
              <a:rPr lang="en-US" i="1" dirty="0">
                <a:latin typeface="Times New Roman"/>
                <a:cs typeface="Times New Roman"/>
              </a:rPr>
              <a:t>O(</a:t>
            </a:r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i="1" baseline="30000" dirty="0" err="1">
                <a:latin typeface="Times New Roman"/>
                <a:cs typeface="Times New Roman"/>
              </a:rPr>
              <a:t>d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 </a:t>
            </a:r>
            <a:r>
              <a:rPr lang="en-US" dirty="0"/>
              <a:t>time to compute outgoing messages from a factor over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 smtClean="0"/>
              <a:t> </a:t>
            </a:r>
            <a:r>
              <a:rPr lang="en-US" dirty="0"/>
              <a:t>variables with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 smtClean="0"/>
              <a:t> </a:t>
            </a:r>
            <a:r>
              <a:rPr lang="en-US" dirty="0"/>
              <a:t>possible values each. 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not always: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Factors </a:t>
            </a:r>
            <a:r>
              <a:rPr lang="en-US" dirty="0"/>
              <a:t>like </a:t>
            </a:r>
            <a:r>
              <a:rPr lang="en-US" b="1" dirty="0"/>
              <a:t>Exactly1</a:t>
            </a:r>
            <a:r>
              <a:rPr lang="en-US" dirty="0"/>
              <a:t> with only </a:t>
            </a:r>
            <a:r>
              <a:rPr lang="en-US" dirty="0" err="1">
                <a:solidFill>
                  <a:schemeClr val="accent1"/>
                </a:solidFill>
              </a:rPr>
              <a:t>polynomially</a:t>
            </a:r>
            <a:r>
              <a:rPr lang="en-US" dirty="0">
                <a:solidFill>
                  <a:schemeClr val="accent1"/>
                </a:solidFill>
              </a:rPr>
              <a:t> many </a:t>
            </a:r>
            <a:r>
              <a:rPr lang="en-US" dirty="0" err="1">
                <a:solidFill>
                  <a:schemeClr val="accent1"/>
                </a:solidFill>
              </a:rPr>
              <a:t>nonzeroes</a:t>
            </a:r>
            <a:r>
              <a:rPr lang="en-US" dirty="0"/>
              <a:t> in the potential </a:t>
            </a:r>
            <a:r>
              <a:rPr lang="en-US" dirty="0" smtClean="0"/>
              <a:t>table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Factors like </a:t>
            </a:r>
            <a:r>
              <a:rPr lang="en-US" b="1" dirty="0" err="1" smtClean="0"/>
              <a:t>CKYTree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1"/>
                </a:solidFill>
              </a:rPr>
              <a:t>exponentially </a:t>
            </a:r>
            <a:r>
              <a:rPr lang="en-US" dirty="0">
                <a:solidFill>
                  <a:schemeClr val="accent1"/>
                </a:solidFill>
              </a:rPr>
              <a:t>many </a:t>
            </a:r>
            <a:r>
              <a:rPr lang="en-US" dirty="0" err="1">
                <a:solidFill>
                  <a:schemeClr val="accent1"/>
                </a:solidFill>
              </a:rPr>
              <a:t>nonzeroes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but in a special </a:t>
            </a:r>
            <a:r>
              <a:rPr lang="en-US" dirty="0" smtClean="0"/>
              <a:t>pattern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Factors </a:t>
            </a:r>
            <a:r>
              <a:rPr lang="en-US" dirty="0"/>
              <a:t>like </a:t>
            </a:r>
            <a:r>
              <a:rPr lang="en-US" b="1" dirty="0" err="1"/>
              <a:t>TrigramHMM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accent1"/>
                </a:solidFill>
              </a:rPr>
              <a:t>all </a:t>
            </a:r>
            <a:r>
              <a:rPr lang="en-US" dirty="0" err="1" smtClean="0">
                <a:solidFill>
                  <a:schemeClr val="accent1"/>
                </a:solidFill>
              </a:rPr>
              <a:t>nonzeroes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but which factor </a:t>
            </a:r>
            <a:r>
              <a:rPr lang="en-US" dirty="0" smtClean="0"/>
              <a:t>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7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ontent Placeholder 2"/>
          <p:cNvSpPr txBox="1">
            <a:spLocks/>
          </p:cNvSpPr>
          <p:nvPr/>
        </p:nvSpPr>
        <p:spPr>
          <a:xfrm>
            <a:off x="354797" y="2204992"/>
            <a:ext cx="8229600" cy="387066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Example NLP constraint factors:</a:t>
            </a:r>
          </a:p>
          <a:p>
            <a:pPr lvl="1"/>
            <a:r>
              <a:rPr lang="en-US" dirty="0" smtClean="0"/>
              <a:t>Projective and non-projective </a:t>
            </a:r>
            <a:r>
              <a:rPr lang="en-US" b="1" dirty="0" smtClean="0"/>
              <a:t>dependency parse </a:t>
            </a:r>
            <a:r>
              <a:rPr lang="en-US" dirty="0" smtClean="0"/>
              <a:t>constraint (Smith &amp; Eisner, 2008)</a:t>
            </a:r>
          </a:p>
          <a:p>
            <a:pPr lvl="1"/>
            <a:r>
              <a:rPr lang="en-US" b="1" dirty="0" smtClean="0"/>
              <a:t>CCG parse </a:t>
            </a:r>
            <a:r>
              <a:rPr lang="en-US" dirty="0" smtClean="0"/>
              <a:t>constraint (</a:t>
            </a:r>
            <a:r>
              <a:rPr lang="en-US" dirty="0" err="1" smtClean="0"/>
              <a:t>Auli</a:t>
            </a:r>
            <a:r>
              <a:rPr lang="en-US" dirty="0" smtClean="0"/>
              <a:t> &amp; Lopez, 2011)</a:t>
            </a:r>
          </a:p>
          <a:p>
            <a:pPr lvl="1"/>
            <a:r>
              <a:rPr lang="en-US" dirty="0" smtClean="0"/>
              <a:t>Labeled and unlabeled </a:t>
            </a:r>
            <a:r>
              <a:rPr lang="en-US" b="1" dirty="0" smtClean="0"/>
              <a:t>constituency parse </a:t>
            </a:r>
            <a:r>
              <a:rPr lang="en-US" dirty="0" smtClean="0"/>
              <a:t>constraint 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  <a:p>
            <a:pPr lvl="1"/>
            <a:r>
              <a:rPr lang="en-US" b="1" dirty="0" smtClean="0"/>
              <a:t>Inversion transduction </a:t>
            </a:r>
            <a:r>
              <a:rPr lang="en-US" b="1" dirty="0"/>
              <a:t>g</a:t>
            </a:r>
            <a:r>
              <a:rPr lang="en-US" b="1" dirty="0" smtClean="0"/>
              <a:t>rammar </a:t>
            </a:r>
            <a:r>
              <a:rPr lang="en-US" dirty="0" smtClean="0"/>
              <a:t>(ITG) </a:t>
            </a:r>
            <a:r>
              <a:rPr lang="en-US" dirty="0"/>
              <a:t>constraint (Burkett &amp; Klein, 2012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Combinatorial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60"/>
            <a:ext cx="8229600" cy="917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Factor graphs can encode structural constraints on many variables via constraint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Combinatorial </a:t>
            </a:r>
            <a:r>
              <a:rPr lang="en-US" sz="3000" dirty="0" smtClean="0"/>
              <a:t>Optimization </a:t>
            </a:r>
            <a:r>
              <a:rPr lang="en-US" sz="3000" dirty="0"/>
              <a:t>within Max-</a:t>
            </a:r>
            <a:r>
              <a:rPr lang="en-US" sz="3000" dirty="0" smtClean="0"/>
              <a:t>Product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Max-product BP</a:t>
            </a:r>
            <a:r>
              <a:rPr lang="en-US" dirty="0" smtClean="0"/>
              <a:t> computes </a:t>
            </a:r>
            <a:r>
              <a:rPr lang="en-US" b="1" dirty="0" smtClean="0"/>
              <a:t>max-</a:t>
            </a:r>
            <a:r>
              <a:rPr lang="en-US" b="1" dirty="0" err="1" smtClean="0"/>
              <a:t>marginals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max</a:t>
            </a:r>
            <a:r>
              <a:rPr lang="en-US" smtClean="0"/>
              <a:t>-marginal </a:t>
            </a:r>
            <a:r>
              <a:rPr lang="en-US" i="1" smtClean="0">
                <a:latin typeface="Times New Roman"/>
                <a:cs typeface="Times New Roman"/>
              </a:rPr>
              <a:t>b</a:t>
            </a:r>
            <a:r>
              <a:rPr lang="en-US" i="1" baseline="-2500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(x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is the (</a:t>
            </a:r>
            <a:r>
              <a:rPr lang="en-US" dirty="0" err="1" smtClean="0"/>
              <a:t>unnormalized</a:t>
            </a:r>
            <a:r>
              <a:rPr lang="en-US" dirty="0" smtClean="0"/>
              <a:t>) probability of the MAP assignment under the constraint </a:t>
            </a:r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i="1" dirty="0" smtClean="0">
                <a:latin typeface="Times New Roman"/>
                <a:cs typeface="Times New Roman"/>
              </a:rPr>
              <a:t> = x</a:t>
            </a:r>
            <a:r>
              <a:rPr lang="en-US" i="1" baseline="-25000" dirty="0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Duchi</a:t>
            </a:r>
            <a:r>
              <a:rPr lang="en-US" dirty="0" smtClean="0"/>
              <a:t> et al. (2006) define factors, over many variables, for which efficient combinatorial optimization algorithms exist.</a:t>
            </a:r>
          </a:p>
          <a:p>
            <a:pPr lvl="1"/>
            <a:r>
              <a:rPr lang="en-US" b="1" dirty="0" smtClean="0"/>
              <a:t>Bipartite matching: </a:t>
            </a:r>
            <a:r>
              <a:rPr lang="en-US" dirty="0" smtClean="0"/>
              <a:t>max-</a:t>
            </a:r>
            <a:r>
              <a:rPr lang="en-US" dirty="0" err="1" smtClean="0"/>
              <a:t>marginals</a:t>
            </a:r>
            <a:r>
              <a:rPr lang="en-US" dirty="0" smtClean="0"/>
              <a:t> can be computed with standard max-flow algorithm and the Floyd-</a:t>
            </a:r>
            <a:r>
              <a:rPr lang="en-US" dirty="0" err="1" smtClean="0"/>
              <a:t>Warshall</a:t>
            </a:r>
            <a:r>
              <a:rPr lang="en-US" dirty="0" smtClean="0"/>
              <a:t> all-pairs shortest-paths algorithm.</a:t>
            </a:r>
          </a:p>
          <a:p>
            <a:pPr lvl="1"/>
            <a:r>
              <a:rPr lang="en-US" b="1" dirty="0" smtClean="0"/>
              <a:t>Minimum cuts: </a:t>
            </a:r>
            <a:r>
              <a:rPr lang="en-US" dirty="0" smtClean="0"/>
              <a:t>max-</a:t>
            </a:r>
            <a:r>
              <a:rPr lang="en-US" dirty="0" err="1" smtClean="0"/>
              <a:t>marginals</a:t>
            </a:r>
            <a:r>
              <a:rPr lang="en-US" dirty="0" smtClean="0"/>
              <a:t> can be computed with a min-cut algorithm.</a:t>
            </a:r>
          </a:p>
          <a:p>
            <a:r>
              <a:rPr lang="en-US" dirty="0" smtClean="0"/>
              <a:t>Similar to sum-product case: the combinatorial algorithms are </a:t>
            </a:r>
            <a:r>
              <a:rPr lang="en-US" b="1" dirty="0" smtClean="0"/>
              <a:t>embedded</a:t>
            </a:r>
            <a:r>
              <a:rPr lang="en-US" dirty="0" smtClean="0"/>
              <a:t> within the standard loopy BP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Duchi</a:t>
            </a:r>
            <a:r>
              <a:rPr lang="en-US" dirty="0" smtClean="0"/>
              <a:t>, </a:t>
            </a:r>
            <a:r>
              <a:rPr lang="en-US" dirty="0" err="1" smtClean="0"/>
              <a:t>Tarlow</a:t>
            </a:r>
            <a:r>
              <a:rPr lang="en-US" dirty="0" smtClean="0"/>
              <a:t>, </a:t>
            </a:r>
            <a:r>
              <a:rPr lang="en-US" dirty="0" err="1" smtClean="0"/>
              <a:t>Elidan</a:t>
            </a:r>
            <a:r>
              <a:rPr lang="en-US" dirty="0" smtClean="0"/>
              <a:t>, &amp; </a:t>
            </a:r>
            <a:r>
              <a:rPr lang="en-US" dirty="0" err="1" smtClean="0"/>
              <a:t>Koller</a:t>
            </a:r>
            <a:r>
              <a:rPr lang="en-US" dirty="0" smtClean="0"/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16680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Structured BP vs. </a:t>
            </a:r>
            <a:br>
              <a:rPr lang="en-US" dirty="0" smtClean="0"/>
            </a:br>
            <a:r>
              <a:rPr lang="en-US" dirty="0" smtClean="0"/>
              <a:t>Dual Decomposition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96987"/>
              </p:ext>
            </p:extLst>
          </p:nvPr>
        </p:nvGraphicFramePr>
        <p:xfrm>
          <a:off x="457200" y="1584827"/>
          <a:ext cx="7648664" cy="36575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2166"/>
                <a:gridCol w="1912166"/>
                <a:gridCol w="1912166"/>
                <a:gridCol w="19121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Sum-product 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Max-product 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Dual Decomposition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Output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dirty="0" err="1" smtClean="0"/>
                        <a:t>arginal</a:t>
                      </a:r>
                      <a:r>
                        <a:rPr lang="en-US" baseline="0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MAP</a:t>
                      </a:r>
                      <a:r>
                        <a:rPr lang="en-US" baseline="0" dirty="0" smtClean="0"/>
                        <a:t>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MAP assignment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sz="1200" dirty="0" smtClean="0"/>
                        <a:t>with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branch-and-bound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Structured</a:t>
                      </a:r>
                      <a:r>
                        <a:rPr lang="en-US" b="1" baseline="0" dirty="0" smtClean="0"/>
                        <a:t> Variant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Coordinates marginal</a:t>
                      </a:r>
                      <a:r>
                        <a:rPr lang="en-US" baseline="0" dirty="0" smtClean="0"/>
                        <a:t> inference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Coordinates MAP inference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Coordinates MAP inference algorithms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 Embedded Algorithms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Inside-outside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Forward-backward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CKY</a:t>
                      </a:r>
                    </a:p>
                    <a:p>
                      <a:r>
                        <a:rPr lang="en-US" dirty="0" smtClean="0"/>
                        <a:t>- Viterbi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CKY</a:t>
                      </a:r>
                    </a:p>
                    <a:p>
                      <a:r>
                        <a:rPr lang="en-US" dirty="0" smtClean="0"/>
                        <a:t>- Viterbi algorithm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644180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Duchi</a:t>
            </a:r>
            <a:r>
              <a:rPr lang="en-US" dirty="0" smtClean="0"/>
              <a:t>, </a:t>
            </a:r>
            <a:r>
              <a:rPr lang="en-US" dirty="0" err="1" smtClean="0"/>
              <a:t>Tarlow</a:t>
            </a:r>
            <a:r>
              <a:rPr lang="en-US" dirty="0" smtClean="0"/>
              <a:t>, </a:t>
            </a:r>
            <a:r>
              <a:rPr lang="en-US" dirty="0" err="1" smtClean="0"/>
              <a:t>Elidan</a:t>
            </a:r>
            <a:r>
              <a:rPr lang="en-US" dirty="0" smtClean="0"/>
              <a:t>, &amp; </a:t>
            </a:r>
            <a:r>
              <a:rPr lang="en-US" dirty="0" err="1" smtClean="0"/>
              <a:t>Koller</a:t>
            </a:r>
            <a:r>
              <a:rPr lang="en-US" dirty="0" smtClean="0"/>
              <a:t>, 2006)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5940150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(Koo et al., 2010; Rush et al., 2010)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56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b="1" dirty="0" smtClean="0"/>
              <a:t>NAACL 2012 / ACL 2013 tutorial </a:t>
            </a:r>
            <a:r>
              <a:rPr lang="en-US" dirty="0" smtClean="0"/>
              <a:t>by Burkett &amp; Klein </a:t>
            </a:r>
            <a:r>
              <a:rPr lang="en-US" dirty="0"/>
              <a:t>“</a:t>
            </a:r>
            <a:r>
              <a:rPr lang="en-US" dirty="0" err="1"/>
              <a:t>Variational</a:t>
            </a:r>
            <a:r>
              <a:rPr lang="en-US" dirty="0"/>
              <a:t> Inference in Structured NLP Models</a:t>
            </a:r>
            <a:r>
              <a:rPr lang="en-US" dirty="0" smtClean="0"/>
              <a:t>” for… </a:t>
            </a:r>
          </a:p>
          <a:p>
            <a:pPr lvl="1"/>
            <a:r>
              <a:rPr lang="en-US" dirty="0" smtClean="0"/>
              <a:t>An alternative approach to efficient marginal inference for NLP: </a:t>
            </a:r>
            <a:r>
              <a:rPr lang="en-US" b="1" dirty="0"/>
              <a:t>S</a:t>
            </a:r>
            <a:r>
              <a:rPr lang="en-US" b="1" dirty="0" smtClean="0"/>
              <a:t>tructured </a:t>
            </a:r>
            <a:r>
              <a:rPr lang="en-US" b="1" dirty="0"/>
              <a:t>M</a:t>
            </a:r>
            <a:r>
              <a:rPr lang="en-US" b="1" dirty="0" smtClean="0"/>
              <a:t>ean Field</a:t>
            </a:r>
          </a:p>
          <a:p>
            <a:pPr lvl="1"/>
            <a:r>
              <a:rPr lang="en-US" dirty="0" smtClean="0"/>
              <a:t>Also, includes </a:t>
            </a:r>
            <a:r>
              <a:rPr lang="en-US" b="1" dirty="0" smtClean="0"/>
              <a:t>Structured BP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113532"/>
            <a:ext cx="8229600" cy="58077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hlinkClick r:id="rId2"/>
              </a:rPr>
              <a:t>http://nlp.cs.berkeley.edu/tutorials/variational-tutorial-</a:t>
            </a:r>
            <a:r>
              <a:rPr lang="en-US" dirty="0" smtClean="0">
                <a:hlinkClick r:id="rId2"/>
              </a:rPr>
              <a:t>slides.pdf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439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 rot="16200000">
            <a:off x="1147660" y="3879354"/>
            <a:ext cx="3005556" cy="2167589"/>
            <a:chOff x="3801137" y="1278138"/>
            <a:chExt cx="3005556" cy="2167589"/>
          </a:xfrm>
        </p:grpSpPr>
        <p:sp>
          <p:nvSpPr>
            <p:cNvPr id="5" name="Oval 4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8" name="Straight Connector 7"/>
            <p:cNvCxnSpPr>
              <a:stCxn id="5" idx="6"/>
              <a:endCxn id="10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13" name="Straight Connector 12"/>
            <p:cNvCxnSpPr>
              <a:stCxn id="10" idx="6"/>
              <a:endCxn id="15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801137" y="3243833"/>
              <a:ext cx="2567450" cy="201894"/>
              <a:chOff x="514277" y="3957332"/>
              <a:chExt cx="4706130" cy="37007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14277" y="3968104"/>
                <a:ext cx="1330508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la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err="1" smtClean="0">
                    <a:latin typeface="Rockwell"/>
                    <a:cs typeface="Rockwell"/>
                  </a:rPr>
                  <a:t>blanca</a:t>
                </a:r>
                <a:endParaRPr lang="en-US" sz="1600" dirty="0" smtClean="0">
                  <a:latin typeface="Rockwell"/>
                  <a:cs typeface="Rockwel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casa</a:t>
                </a:r>
              </a:p>
            </p:txBody>
          </p:sp>
        </p:grpSp>
        <p:cxnSp>
          <p:nvCxnSpPr>
            <p:cNvPr id="52" name="Curved Connector 51"/>
            <p:cNvCxnSpPr>
              <a:stCxn id="55" idx="1"/>
              <a:endCxn id="18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55" idx="1"/>
              <a:endCxn id="24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5" idx="1"/>
              <a:endCxn id="5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6" name="Curved Connector 55"/>
            <p:cNvCxnSpPr>
              <a:stCxn id="55" idx="1"/>
              <a:endCxn id="21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55" idx="1"/>
              <a:endCxn id="10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55" idx="1"/>
              <a:endCxn id="15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urved Connector 71"/>
            <p:cNvCxnSpPr>
              <a:stCxn id="73" idx="1"/>
              <a:endCxn id="5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74" name="Curved Connector 73"/>
            <p:cNvCxnSpPr>
              <a:stCxn id="73" idx="1"/>
              <a:endCxn id="10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>
              <a:stCxn id="73" idx="1"/>
              <a:endCxn id="15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 smtClean="0"/>
              <a:t>aligner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03469" y="997097"/>
            <a:ext cx="1386339" cy="1595933"/>
            <a:chOff x="6103469" y="997097"/>
            <a:chExt cx="1386339" cy="1595933"/>
          </a:xfrm>
        </p:grpSpPr>
        <p:sp>
          <p:nvSpPr>
            <p:cNvPr id="77" name="TextBox 76"/>
            <p:cNvSpPr txBox="1"/>
            <p:nvPr/>
          </p:nvSpPr>
          <p:spPr>
            <a:xfrm>
              <a:off x="6255870" y="2132559"/>
              <a:ext cx="1233938" cy="46047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/>
                <a:t>tagger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103469" y="997097"/>
              <a:ext cx="1233938" cy="46047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/>
                <a:t>parser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6200000">
            <a:off x="1227214" y="2840167"/>
            <a:ext cx="1386339" cy="1595933"/>
            <a:chOff x="6103469" y="997097"/>
            <a:chExt cx="1386339" cy="1595933"/>
          </a:xfrm>
        </p:grpSpPr>
        <p:sp>
          <p:nvSpPr>
            <p:cNvPr id="83" name="TextBox 82"/>
            <p:cNvSpPr txBox="1"/>
            <p:nvPr/>
          </p:nvSpPr>
          <p:spPr>
            <a:xfrm>
              <a:off x="6255870" y="2132559"/>
              <a:ext cx="1233938" cy="46047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/>
                <a:t>tagger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103469" y="997097"/>
              <a:ext cx="1233938" cy="46047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/>
                <a:t>parser</a:t>
              </a:r>
            </a:p>
          </p:txBody>
        </p:sp>
      </p:grpSp>
      <p:sp>
        <p:nvSpPr>
          <p:cNvPr id="86" name="Rectangle 85"/>
          <p:cNvSpPr>
            <a:spLocks noChangeAspect="1"/>
          </p:cNvSpPr>
          <p:nvPr/>
        </p:nvSpPr>
        <p:spPr>
          <a:xfrm rot="16200000">
            <a:off x="4454748" y="361779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7" name="Straight Connector 86"/>
          <p:cNvCxnSpPr>
            <a:stCxn id="94" idx="5"/>
            <a:endCxn id="86" idx="3"/>
          </p:cNvCxnSpPr>
          <p:nvPr/>
        </p:nvCxnSpPr>
        <p:spPr>
          <a:xfrm>
            <a:off x="4390507" y="3213623"/>
            <a:ext cx="128445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1"/>
            <a:endCxn id="119" idx="7"/>
          </p:cNvCxnSpPr>
          <p:nvPr/>
        </p:nvCxnSpPr>
        <p:spPr>
          <a:xfrm flipH="1">
            <a:off x="4395383" y="3746204"/>
            <a:ext cx="123569" cy="35974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5397066" y="3617795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97" idx="5"/>
            <a:endCxn id="136" idx="3"/>
          </p:cNvCxnSpPr>
          <p:nvPr/>
        </p:nvCxnSpPr>
        <p:spPr>
          <a:xfrm>
            <a:off x="5292309" y="3213623"/>
            <a:ext cx="168961" cy="404173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1"/>
            <a:endCxn id="120" idx="7"/>
          </p:cNvCxnSpPr>
          <p:nvPr/>
        </p:nvCxnSpPr>
        <p:spPr>
          <a:xfrm flipH="1">
            <a:off x="5297185" y="3746203"/>
            <a:ext cx="164085" cy="359746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>
            <a:spLocks noChangeAspect="1"/>
          </p:cNvSpPr>
          <p:nvPr/>
        </p:nvSpPr>
        <p:spPr>
          <a:xfrm rot="16200000">
            <a:off x="6328377" y="361155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0" name="Straight Connector 139"/>
          <p:cNvCxnSpPr>
            <a:stCxn id="100" idx="5"/>
            <a:endCxn id="139" idx="3"/>
          </p:cNvCxnSpPr>
          <p:nvPr/>
        </p:nvCxnSpPr>
        <p:spPr>
          <a:xfrm>
            <a:off x="6207785" y="3212290"/>
            <a:ext cx="184796" cy="39926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9" idx="1"/>
            <a:endCxn id="121" idx="7"/>
          </p:cNvCxnSpPr>
          <p:nvPr/>
        </p:nvCxnSpPr>
        <p:spPr>
          <a:xfrm flipH="1">
            <a:off x="6212661" y="3739962"/>
            <a:ext cx="179920" cy="36465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>
            <a:spLocks noChangeAspect="1"/>
          </p:cNvSpPr>
          <p:nvPr/>
        </p:nvSpPr>
        <p:spPr>
          <a:xfrm rot="16200000">
            <a:off x="4680684" y="361779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46" name="Straight Connector 145"/>
          <p:cNvCxnSpPr>
            <a:stCxn id="94" idx="5"/>
            <a:endCxn id="145" idx="3"/>
          </p:cNvCxnSpPr>
          <p:nvPr/>
        </p:nvCxnSpPr>
        <p:spPr>
          <a:xfrm>
            <a:off x="4390507" y="3213623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5" idx="1"/>
            <a:endCxn id="122" idx="7"/>
          </p:cNvCxnSpPr>
          <p:nvPr/>
        </p:nvCxnSpPr>
        <p:spPr>
          <a:xfrm flipH="1">
            <a:off x="4390506" y="3746204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>
            <a:spLocks noChangeAspect="1"/>
          </p:cNvSpPr>
          <p:nvPr/>
        </p:nvSpPr>
        <p:spPr>
          <a:xfrm rot="16200000">
            <a:off x="5595233" y="361834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2" name="Straight Connector 151"/>
          <p:cNvCxnSpPr>
            <a:endCxn id="151" idx="3"/>
          </p:cNvCxnSpPr>
          <p:nvPr/>
        </p:nvCxnSpPr>
        <p:spPr>
          <a:xfrm>
            <a:off x="5305056" y="3214173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1" idx="1"/>
          </p:cNvCxnSpPr>
          <p:nvPr/>
        </p:nvCxnSpPr>
        <p:spPr>
          <a:xfrm flipH="1">
            <a:off x="5305055" y="3746754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>
            <a:spLocks noChangeAspect="1"/>
          </p:cNvSpPr>
          <p:nvPr/>
        </p:nvSpPr>
        <p:spPr>
          <a:xfrm rot="16200000">
            <a:off x="6505567" y="3608000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5" name="Straight Connector 154"/>
          <p:cNvCxnSpPr>
            <a:endCxn id="154" idx="3"/>
          </p:cNvCxnSpPr>
          <p:nvPr/>
        </p:nvCxnSpPr>
        <p:spPr>
          <a:xfrm>
            <a:off x="6215390" y="3203827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4" idx="1"/>
          </p:cNvCxnSpPr>
          <p:nvPr/>
        </p:nvCxnSpPr>
        <p:spPr>
          <a:xfrm flipH="1">
            <a:off x="6215389" y="3736408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>
            <a:spLocks noChangeAspect="1"/>
          </p:cNvSpPr>
          <p:nvPr/>
        </p:nvSpPr>
        <p:spPr>
          <a:xfrm rot="16200000">
            <a:off x="3484760" y="33991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58" name="Straight Connector 157"/>
          <p:cNvCxnSpPr>
            <a:stCxn id="94" idx="3"/>
            <a:endCxn id="157" idx="3"/>
          </p:cNvCxnSpPr>
          <p:nvPr/>
        </p:nvCxnSpPr>
        <p:spPr>
          <a:xfrm flipH="1">
            <a:off x="3548964" y="3213623"/>
            <a:ext cx="632913" cy="185499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7" idx="1"/>
            <a:endCxn id="15" idx="5"/>
          </p:cNvCxnSpPr>
          <p:nvPr/>
        </p:nvCxnSpPr>
        <p:spPr>
          <a:xfrm flipH="1">
            <a:off x="3348396" y="3527529"/>
            <a:ext cx="200568" cy="68415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>
            <a:spLocks noChangeAspect="1"/>
          </p:cNvSpPr>
          <p:nvPr/>
        </p:nvSpPr>
        <p:spPr>
          <a:xfrm rot="16200000">
            <a:off x="3649654" y="3553590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61" name="Straight Connector 160"/>
          <p:cNvCxnSpPr>
            <a:stCxn id="97" idx="3"/>
            <a:endCxn id="160" idx="3"/>
          </p:cNvCxnSpPr>
          <p:nvPr/>
        </p:nvCxnSpPr>
        <p:spPr>
          <a:xfrm flipH="1">
            <a:off x="3713858" y="3213623"/>
            <a:ext cx="1369821" cy="33996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60" idx="1"/>
            <a:endCxn id="10" idx="5"/>
          </p:cNvCxnSpPr>
          <p:nvPr/>
        </p:nvCxnSpPr>
        <p:spPr>
          <a:xfrm flipH="1">
            <a:off x="3349729" y="3681998"/>
            <a:ext cx="364129" cy="1445157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>
            <a:spLocks noChangeAspect="1"/>
          </p:cNvSpPr>
          <p:nvPr/>
        </p:nvSpPr>
        <p:spPr>
          <a:xfrm rot="16200000">
            <a:off x="3819357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64" name="Straight Connector 163"/>
          <p:cNvCxnSpPr>
            <a:stCxn id="100" idx="3"/>
            <a:endCxn id="163" idx="3"/>
          </p:cNvCxnSpPr>
          <p:nvPr/>
        </p:nvCxnSpPr>
        <p:spPr>
          <a:xfrm flipH="1">
            <a:off x="3883561" y="3212290"/>
            <a:ext cx="2115594" cy="486732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63" idx="1"/>
            <a:endCxn id="5" idx="5"/>
          </p:cNvCxnSpPr>
          <p:nvPr/>
        </p:nvCxnSpPr>
        <p:spPr>
          <a:xfrm flipH="1">
            <a:off x="3349729" y="3827429"/>
            <a:ext cx="533832" cy="220152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4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36" grpId="0" animBg="1"/>
      <p:bldP spid="139" grpId="0" animBg="1"/>
      <p:bldP spid="145" grpId="0" animBg="1"/>
      <p:bldP spid="151" grpId="0" animBg="1"/>
      <p:bldP spid="154" grpId="0" animBg="1"/>
      <p:bldP spid="157" grpId="0" animBg="1"/>
      <p:bldP spid="160" grpId="0" animBg="1"/>
      <p:bldP spid="1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Sending Messages:</a:t>
            </a:r>
            <a:br>
              <a:rPr lang="en-US" dirty="0" smtClean="0"/>
            </a:br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55276" y="1693458"/>
            <a:ext cx="3655520" cy="2028227"/>
            <a:chOff x="4655276" y="3790948"/>
            <a:chExt cx="3655520" cy="2028227"/>
          </a:xfrm>
        </p:grpSpPr>
        <p:sp>
          <p:nvSpPr>
            <p:cNvPr id="6" name="Oval 5"/>
            <p:cNvSpPr/>
            <p:nvPr/>
          </p:nvSpPr>
          <p:spPr>
            <a:xfrm>
              <a:off x="6237590" y="4288260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7327" y="5404218"/>
              <a:ext cx="265176" cy="265176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>
            <a:xfrm>
              <a:off x="6508001" y="4836412"/>
              <a:ext cx="1914" cy="567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" name="Straight Connector 21"/>
              <p:cNvCxnSpPr>
                <a:stCxn id="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5164019" y="525965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>
              <a:stCxn id="12" idx="6"/>
              <a:endCxn id="7" idx="1"/>
            </p:cNvCxnSpPr>
            <p:nvPr/>
          </p:nvCxnSpPr>
          <p:spPr>
            <a:xfrm>
              <a:off x="5704840" y="5533734"/>
              <a:ext cx="672487" cy="30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261735" y="5271023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Connector 14"/>
            <p:cNvCxnSpPr>
              <a:stCxn id="7" idx="3"/>
              <a:endCxn id="14" idx="2"/>
            </p:cNvCxnSpPr>
            <p:nvPr/>
          </p:nvCxnSpPr>
          <p:spPr>
            <a:xfrm>
              <a:off x="6642503" y="5536806"/>
              <a:ext cx="619232" cy="82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0829" y="1727784"/>
            <a:ext cx="3609756" cy="1974166"/>
            <a:chOff x="920829" y="3825274"/>
            <a:chExt cx="3609756" cy="1974166"/>
          </a:xfrm>
        </p:grpSpPr>
        <p:sp>
          <p:nvSpPr>
            <p:cNvPr id="26" name="Oval 25"/>
            <p:cNvSpPr/>
            <p:nvPr/>
          </p:nvSpPr>
          <p:spPr>
            <a:xfrm>
              <a:off x="2487651" y="525128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5474" y="43407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Connector 27"/>
            <p:cNvCxnSpPr>
              <a:stCxn id="26" idx="0"/>
              <a:endCxn id="27" idx="2"/>
            </p:cNvCxnSpPr>
            <p:nvPr/>
          </p:nvCxnSpPr>
          <p:spPr>
            <a:xfrm flipV="1">
              <a:off x="2758062" y="4605886"/>
              <a:ext cx="0" cy="6454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6"/>
              <a:endCxn id="30" idx="1"/>
            </p:cNvCxnSpPr>
            <p:nvPr/>
          </p:nvCxnSpPr>
          <p:spPr>
            <a:xfrm flipV="1">
              <a:off x="3028472" y="5523450"/>
              <a:ext cx="731793" cy="191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60265" y="539086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2432" y="5392776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stCxn id="26" idx="2"/>
              <a:endCxn id="31" idx="3"/>
            </p:cNvCxnSpPr>
            <p:nvPr/>
          </p:nvCxnSpPr>
          <p:spPr>
            <a:xfrm flipH="1">
              <a:off x="1697608" y="5525364"/>
              <a:ext cx="79004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Arrow Connector 44"/>
          <p:cNvCxnSpPr/>
          <p:nvPr/>
        </p:nvCxnSpPr>
        <p:spPr>
          <a:xfrm>
            <a:off x="1824996" y="3320588"/>
            <a:ext cx="59436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69233" y="2614843"/>
            <a:ext cx="0" cy="527513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20141" y="3301037"/>
            <a:ext cx="59436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83146" y="3345880"/>
            <a:ext cx="50292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98563" y="2823207"/>
            <a:ext cx="0" cy="438911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66970" y="3315173"/>
            <a:ext cx="50292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Times New Roman"/>
                <a:cs typeface="Times New Roman"/>
              </a:rPr>
              <a:t>O(</a:t>
            </a:r>
            <a:r>
              <a:rPr lang="en-US" sz="4800" i="1" dirty="0">
                <a:latin typeface="Times New Roman"/>
                <a:cs typeface="Times New Roman"/>
              </a:rPr>
              <a:t>d*</a:t>
            </a:r>
            <a:r>
              <a:rPr lang="en-US" sz="4800" i="1" dirty="0" err="1">
                <a:latin typeface="Times New Roman"/>
                <a:cs typeface="Times New Roman"/>
              </a:rPr>
              <a:t>k</a:t>
            </a:r>
            <a:r>
              <a:rPr lang="en-US" sz="4800" i="1" baseline="30000" dirty="0" err="1">
                <a:latin typeface="Times New Roman"/>
                <a:cs typeface="Times New Roman"/>
              </a:rPr>
              <a:t>d</a:t>
            </a:r>
            <a:r>
              <a:rPr lang="en-US" sz="4800" dirty="0" smtClean="0">
                <a:latin typeface="Times New Roman"/>
                <a:cs typeface="Times New Roman"/>
              </a:rPr>
              <a:t>)</a:t>
            </a:r>
            <a:endParaRPr lang="en-US" sz="4800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= # of neighboring variables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= maximum # possible values for a neighboring variable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d*k</a:t>
            </a:r>
            <a:r>
              <a:rPr lang="en-US" sz="3000" dirty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factors</a:t>
            </a:r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/>
              <a:t> = </a:t>
            </a:r>
            <a:r>
              <a:rPr lang="en-US" sz="2000" dirty="0" smtClean="0"/>
              <a:t># possible values for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74" name="Group 73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6" name="Rectangle 7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5744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Sending Messages:</a:t>
            </a:r>
            <a:br>
              <a:rPr lang="en-US" dirty="0" smtClean="0"/>
            </a:br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55276" y="1693458"/>
            <a:ext cx="3655520" cy="2028227"/>
            <a:chOff x="4655276" y="3790948"/>
            <a:chExt cx="3655520" cy="2028227"/>
          </a:xfrm>
        </p:grpSpPr>
        <p:sp>
          <p:nvSpPr>
            <p:cNvPr id="6" name="Oval 5"/>
            <p:cNvSpPr/>
            <p:nvPr/>
          </p:nvSpPr>
          <p:spPr>
            <a:xfrm>
              <a:off x="6237590" y="4288260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7327" y="5404218"/>
              <a:ext cx="265176" cy="265176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>
            <a:xfrm>
              <a:off x="6508001" y="4836412"/>
              <a:ext cx="1914" cy="567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" name="Straight Connector 21"/>
              <p:cNvCxnSpPr>
                <a:stCxn id="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5164019" y="525965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>
              <a:stCxn id="12" idx="6"/>
              <a:endCxn id="7" idx="1"/>
            </p:cNvCxnSpPr>
            <p:nvPr/>
          </p:nvCxnSpPr>
          <p:spPr>
            <a:xfrm>
              <a:off x="5704840" y="5533734"/>
              <a:ext cx="672487" cy="30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261735" y="5271023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Connector 14"/>
            <p:cNvCxnSpPr>
              <a:stCxn id="7" idx="3"/>
              <a:endCxn id="14" idx="2"/>
            </p:cNvCxnSpPr>
            <p:nvPr/>
          </p:nvCxnSpPr>
          <p:spPr>
            <a:xfrm>
              <a:off x="6642503" y="5536806"/>
              <a:ext cx="619232" cy="82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0829" y="1727784"/>
            <a:ext cx="3609756" cy="1974166"/>
            <a:chOff x="920829" y="3825274"/>
            <a:chExt cx="3609756" cy="1974166"/>
          </a:xfrm>
        </p:grpSpPr>
        <p:sp>
          <p:nvSpPr>
            <p:cNvPr id="26" name="Oval 25"/>
            <p:cNvSpPr/>
            <p:nvPr/>
          </p:nvSpPr>
          <p:spPr>
            <a:xfrm>
              <a:off x="2487651" y="525128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5474" y="43407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Connector 27"/>
            <p:cNvCxnSpPr>
              <a:stCxn id="26" idx="0"/>
              <a:endCxn id="27" idx="2"/>
            </p:cNvCxnSpPr>
            <p:nvPr/>
          </p:nvCxnSpPr>
          <p:spPr>
            <a:xfrm flipV="1">
              <a:off x="2758062" y="4605886"/>
              <a:ext cx="0" cy="6454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6"/>
              <a:endCxn id="30" idx="1"/>
            </p:cNvCxnSpPr>
            <p:nvPr/>
          </p:nvCxnSpPr>
          <p:spPr>
            <a:xfrm flipV="1">
              <a:off x="3028472" y="5523450"/>
              <a:ext cx="731793" cy="191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60265" y="539086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2432" y="5392776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stCxn id="26" idx="2"/>
              <a:endCxn id="31" idx="3"/>
            </p:cNvCxnSpPr>
            <p:nvPr/>
          </p:nvCxnSpPr>
          <p:spPr>
            <a:xfrm flipH="1">
              <a:off x="1697608" y="5525364"/>
              <a:ext cx="79004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Arrow Connector 44"/>
          <p:cNvCxnSpPr/>
          <p:nvPr/>
        </p:nvCxnSpPr>
        <p:spPr>
          <a:xfrm>
            <a:off x="1824996" y="3320588"/>
            <a:ext cx="59436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69233" y="2614843"/>
            <a:ext cx="0" cy="527513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20141" y="3301037"/>
            <a:ext cx="59436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83146" y="3345880"/>
            <a:ext cx="50292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98563" y="2823207"/>
            <a:ext cx="0" cy="438911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66970" y="3315173"/>
            <a:ext cx="50292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21" y="4090266"/>
            <a:ext cx="3724049" cy="399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Times New Roman"/>
                <a:cs typeface="Times New Roman"/>
              </a:rPr>
              <a:t>O(</a:t>
            </a:r>
            <a:r>
              <a:rPr lang="en-US" sz="4800" i="1" dirty="0">
                <a:latin typeface="Times New Roman"/>
                <a:cs typeface="Times New Roman"/>
              </a:rPr>
              <a:t>d*</a:t>
            </a:r>
            <a:r>
              <a:rPr lang="en-US" sz="4800" i="1" dirty="0" err="1">
                <a:latin typeface="Times New Roman"/>
                <a:cs typeface="Times New Roman"/>
              </a:rPr>
              <a:t>k</a:t>
            </a:r>
            <a:r>
              <a:rPr lang="en-US" sz="4800" i="1" baseline="30000" dirty="0" err="1">
                <a:latin typeface="Times New Roman"/>
                <a:cs typeface="Times New Roman"/>
              </a:rPr>
              <a:t>d</a:t>
            </a:r>
            <a:r>
              <a:rPr lang="en-US" sz="4800" dirty="0" smtClean="0">
                <a:latin typeface="Times New Roman"/>
                <a:cs typeface="Times New Roman"/>
              </a:rPr>
              <a:t>)</a:t>
            </a:r>
            <a:endParaRPr lang="en-US" sz="4800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= # of neighboring variables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= maximum # possible values for a neighboring variable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d*k</a:t>
            </a:r>
            <a:r>
              <a:rPr lang="en-US" sz="3000" dirty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factors</a:t>
            </a:r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/>
              <a:t> = </a:t>
            </a:r>
            <a:r>
              <a:rPr lang="en-US" sz="2000" dirty="0" smtClean="0"/>
              <a:t># possible values for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616797" y="1297924"/>
            <a:ext cx="4070003" cy="505842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0" b="1" i="1" baseline="-25000" dirty="0">
              <a:cs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7200" y="3776164"/>
            <a:ext cx="5136238" cy="1066210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7" name="Rectangle 66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009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Structure Into Variables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171093" y="4262617"/>
            <a:ext cx="917938" cy="1896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err="1" smtClean="0">
                <a:latin typeface="Rockwell"/>
                <a:cs typeface="Rockwell"/>
              </a:rPr>
              <a:t>blanca</a:t>
            </a:r>
            <a:endParaRPr lang="en-US" sz="1600" dirty="0" smtClean="0">
              <a:latin typeface="Rockwell"/>
              <a:cs typeface="Rockwel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</p:spTree>
    <p:extLst>
      <p:ext uri="{BB962C8B-B14F-4D97-AF65-F5344CB8AC3E}">
        <p14:creationId xmlns:p14="http://schemas.microsoft.com/office/powerpoint/2010/main" val="152596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3509437" y="415987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 rot="16200000">
            <a:off x="3883562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>
            <a:stCxn id="119" idx="1"/>
            <a:endCxn id="81" idx="2"/>
          </p:cNvCxnSpPr>
          <p:nvPr/>
        </p:nvCxnSpPr>
        <p:spPr>
          <a:xfrm flipH="1" flipV="1">
            <a:off x="4011970" y="3763225"/>
            <a:ext cx="174783" cy="34272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0"/>
            <a:endCxn id="80" idx="5"/>
          </p:cNvCxnSpPr>
          <p:nvPr/>
        </p:nvCxnSpPr>
        <p:spPr>
          <a:xfrm flipH="1">
            <a:off x="3762691" y="3763225"/>
            <a:ext cx="120871" cy="44185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 rot="16200000">
            <a:off x="3819358" y="353093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Straight Connector 90"/>
          <p:cNvCxnSpPr>
            <a:stCxn id="120" idx="1"/>
            <a:endCxn id="90" idx="2"/>
          </p:cNvCxnSpPr>
          <p:nvPr/>
        </p:nvCxnSpPr>
        <p:spPr>
          <a:xfrm flipH="1" flipV="1">
            <a:off x="3947766" y="3595138"/>
            <a:ext cx="1140789" cy="51081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0" idx="0"/>
            <a:endCxn id="80" idx="5"/>
          </p:cNvCxnSpPr>
          <p:nvPr/>
        </p:nvCxnSpPr>
        <p:spPr>
          <a:xfrm flipH="1">
            <a:off x="3762691" y="3595138"/>
            <a:ext cx="56667" cy="609942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3757363" y="3334917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121" idx="1"/>
            <a:endCxn id="136" idx="2"/>
          </p:cNvCxnSpPr>
          <p:nvPr/>
        </p:nvCxnSpPr>
        <p:spPr>
          <a:xfrm flipH="1" flipV="1">
            <a:off x="3885771" y="3399121"/>
            <a:ext cx="2118260" cy="70549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0"/>
            <a:endCxn id="80" idx="5"/>
          </p:cNvCxnSpPr>
          <p:nvPr/>
        </p:nvCxnSpPr>
        <p:spPr>
          <a:xfrm>
            <a:off x="3757363" y="3399121"/>
            <a:ext cx="5328" cy="805959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32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0" grpId="0" animBg="1"/>
      <p:bldP spid="1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3509437" y="415987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 rot="16200000">
            <a:off x="3883562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>
            <a:stCxn id="119" idx="1"/>
            <a:endCxn id="81" idx="2"/>
          </p:cNvCxnSpPr>
          <p:nvPr/>
        </p:nvCxnSpPr>
        <p:spPr>
          <a:xfrm flipH="1" flipV="1">
            <a:off x="4011970" y="3763225"/>
            <a:ext cx="174783" cy="34272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0"/>
            <a:endCxn id="80" idx="5"/>
          </p:cNvCxnSpPr>
          <p:nvPr/>
        </p:nvCxnSpPr>
        <p:spPr>
          <a:xfrm flipH="1">
            <a:off x="3762691" y="3763225"/>
            <a:ext cx="120871" cy="44185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 rot="16200000">
            <a:off x="3819358" y="353093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Straight Connector 90"/>
          <p:cNvCxnSpPr>
            <a:stCxn id="120" idx="1"/>
            <a:endCxn id="90" idx="2"/>
          </p:cNvCxnSpPr>
          <p:nvPr/>
        </p:nvCxnSpPr>
        <p:spPr>
          <a:xfrm flipH="1" flipV="1">
            <a:off x="3947766" y="3595138"/>
            <a:ext cx="1140789" cy="51081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0" idx="0"/>
            <a:endCxn id="80" idx="5"/>
          </p:cNvCxnSpPr>
          <p:nvPr/>
        </p:nvCxnSpPr>
        <p:spPr>
          <a:xfrm flipH="1">
            <a:off x="3762691" y="3595138"/>
            <a:ext cx="56667" cy="609942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3757363" y="3334917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121" idx="1"/>
            <a:endCxn id="136" idx="2"/>
          </p:cNvCxnSpPr>
          <p:nvPr/>
        </p:nvCxnSpPr>
        <p:spPr>
          <a:xfrm flipH="1" flipV="1">
            <a:off x="3885771" y="3399121"/>
            <a:ext cx="2118260" cy="70549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0"/>
            <a:endCxn id="80" idx="5"/>
          </p:cNvCxnSpPr>
          <p:nvPr/>
        </p:nvCxnSpPr>
        <p:spPr>
          <a:xfrm>
            <a:off x="3757363" y="3399121"/>
            <a:ext cx="5328" cy="805959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3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0" grpId="0" animBg="1"/>
      <p:bldP spid="1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3232259" y="4173653"/>
            <a:ext cx="849405" cy="29904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Rockwell"/>
                <a:cs typeface="Rockwell"/>
              </a:rPr>
              <a:t>blanca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 rot="16200000">
            <a:off x="3883562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>
            <a:stCxn id="119" idx="1"/>
            <a:endCxn id="81" idx="2"/>
          </p:cNvCxnSpPr>
          <p:nvPr/>
        </p:nvCxnSpPr>
        <p:spPr>
          <a:xfrm flipH="1" flipV="1">
            <a:off x="4011970" y="3763225"/>
            <a:ext cx="174783" cy="34272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0"/>
            <a:endCxn id="80" idx="5"/>
          </p:cNvCxnSpPr>
          <p:nvPr/>
        </p:nvCxnSpPr>
        <p:spPr>
          <a:xfrm flipH="1">
            <a:off x="3762691" y="3763225"/>
            <a:ext cx="120871" cy="25964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 rot="16200000">
            <a:off x="3819358" y="353093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Straight Connector 90"/>
          <p:cNvCxnSpPr>
            <a:stCxn id="120" idx="1"/>
            <a:endCxn id="90" idx="2"/>
          </p:cNvCxnSpPr>
          <p:nvPr/>
        </p:nvCxnSpPr>
        <p:spPr>
          <a:xfrm flipH="1" flipV="1">
            <a:off x="3947766" y="3595138"/>
            <a:ext cx="1140789" cy="51081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0" idx="0"/>
            <a:endCxn id="80" idx="5"/>
          </p:cNvCxnSpPr>
          <p:nvPr/>
        </p:nvCxnSpPr>
        <p:spPr>
          <a:xfrm flipH="1">
            <a:off x="3762691" y="3595138"/>
            <a:ext cx="56667" cy="42772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3757363" y="3334917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121" idx="1"/>
            <a:endCxn id="136" idx="2"/>
          </p:cNvCxnSpPr>
          <p:nvPr/>
        </p:nvCxnSpPr>
        <p:spPr>
          <a:xfrm flipH="1" flipV="1">
            <a:off x="3885771" y="3399121"/>
            <a:ext cx="2118260" cy="70549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0"/>
            <a:endCxn id="80" idx="5"/>
          </p:cNvCxnSpPr>
          <p:nvPr/>
        </p:nvCxnSpPr>
        <p:spPr>
          <a:xfrm>
            <a:off x="3757363" y="3399121"/>
            <a:ext cx="5328" cy="62374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8551" y="1904929"/>
            <a:ext cx="8958701" cy="230554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8551" y="4362873"/>
            <a:ext cx="8958701" cy="235860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String-</a:t>
            </a:r>
            <a:r>
              <a:rPr lang="en-US" dirty="0"/>
              <a:t>V</a:t>
            </a:r>
            <a:r>
              <a:rPr lang="en-US" dirty="0" smtClean="0"/>
              <a:t>alued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two examples from Section 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155" y="2017585"/>
            <a:ext cx="4796369" cy="189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252349" y="2017585"/>
            <a:ext cx="4069990" cy="21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 b="1" dirty="0">
                <a:latin typeface="Candara" pitchFamily="34" charset="0"/>
              </a:rPr>
              <a:t>Variables (string)</a:t>
            </a:r>
            <a:r>
              <a:rPr lang="en-US" sz="3000" dirty="0">
                <a:latin typeface="Candara" pitchFamily="34" charset="0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600" dirty="0">
                <a:latin typeface="Candara" pitchFamily="34" charset="0"/>
              </a:rPr>
              <a:t>English and Japanese orthographic strings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600" dirty="0">
                <a:latin typeface="Candara" pitchFamily="34" charset="0"/>
              </a:rPr>
              <a:t>English and Japanese phonological strings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000" b="1" dirty="0">
                <a:latin typeface="Candara" pitchFamily="34" charset="0"/>
              </a:rPr>
              <a:t>Interactions</a:t>
            </a:r>
            <a:r>
              <a:rPr lang="en-US" sz="3000" dirty="0">
                <a:latin typeface="Candara" pitchFamily="34" charset="0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600" dirty="0">
                <a:latin typeface="Candara" pitchFamily="34" charset="0"/>
              </a:rPr>
              <a:t>All pairs of strings could be relevant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52349" y="4388447"/>
            <a:ext cx="3695700" cy="2247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/>
              <a:t>Variables (string)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Inflected forms </a:t>
            </a:r>
            <a:br>
              <a:rPr lang="en-US" dirty="0" smtClean="0"/>
            </a:br>
            <a:r>
              <a:rPr lang="en-US" dirty="0" smtClean="0"/>
              <a:t>of the same verb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Interactions</a:t>
            </a:r>
            <a:r>
              <a:rPr lang="en-US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Between pairs of entries in the table </a:t>
            </a:r>
            <a:br>
              <a:rPr lang="en-US" dirty="0" smtClean="0"/>
            </a:br>
            <a:r>
              <a:rPr lang="en-US" sz="2400" dirty="0" smtClean="0"/>
              <a:t>(e.g. infinitive form affects present-singular)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802" y="4537008"/>
            <a:ext cx="2637280" cy="209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403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58</a:t>
            </a:fld>
            <a:endParaRPr lang="en-US"/>
          </a:p>
        </p:txBody>
      </p:sp>
      <p:cxnSp>
        <p:nvCxnSpPr>
          <p:cNvPr id="5" name="Straight Connector 4"/>
          <p:cNvCxnSpPr>
            <a:stCxn id="9" idx="4"/>
            <a:endCxn id="7" idx="0"/>
          </p:cNvCxnSpPr>
          <p:nvPr/>
        </p:nvCxnSpPr>
        <p:spPr>
          <a:xfrm>
            <a:off x="886510" y="2102006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0"/>
            <a:endCxn id="7" idx="2"/>
          </p:cNvCxnSpPr>
          <p:nvPr/>
        </p:nvCxnSpPr>
        <p:spPr>
          <a:xfrm flipV="1">
            <a:off x="882191" y="3353414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4917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4204" y="438319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523" y="159930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 rot="5400000">
            <a:off x="670620" y="1188577"/>
            <a:ext cx="423141" cy="389279"/>
            <a:chOff x="3503523" y="5465825"/>
            <a:chExt cx="224408" cy="271141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 bwMode="auto">
          <a:xfrm>
            <a:off x="982533" y="2255513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82430"/>
              </p:ext>
            </p:extLst>
          </p:nvPr>
        </p:nvGraphicFramePr>
        <p:xfrm>
          <a:off x="1319461" y="1544649"/>
          <a:ext cx="866202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1688"/>
              </p:ext>
            </p:extLst>
          </p:nvPr>
        </p:nvGraphicFramePr>
        <p:xfrm>
          <a:off x="1319461" y="4298857"/>
          <a:ext cx="866202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29431"/>
                <a:gridCol w="336771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1008103" y="3553081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rapezoid 40"/>
          <p:cNvSpPr/>
          <p:nvPr/>
        </p:nvSpPr>
        <p:spPr>
          <a:xfrm rot="5400000" flipV="1">
            <a:off x="531537" y="3113319"/>
            <a:ext cx="1406892" cy="356347"/>
          </a:xfrm>
          <a:prstGeom prst="trapezoid">
            <a:avLst>
              <a:gd name="adj" fmla="val 150813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68298"/>
              </p:ext>
            </p:extLst>
          </p:nvPr>
        </p:nvGraphicFramePr>
        <p:xfrm>
          <a:off x="1413157" y="2592567"/>
          <a:ext cx="1232250" cy="14294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2523"/>
                <a:gridCol w="239909"/>
                <a:gridCol w="239909"/>
                <a:gridCol w="239909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61" name="Group 18"/>
          <p:cNvGrpSpPr>
            <a:grpSpLocks/>
          </p:cNvGrpSpPr>
          <p:nvPr/>
        </p:nvGrpSpPr>
        <p:grpSpPr bwMode="auto">
          <a:xfrm rot="16200000">
            <a:off x="666335" y="4906600"/>
            <a:ext cx="423141" cy="389279"/>
            <a:chOff x="3503523" y="5465825"/>
            <a:chExt cx="224408" cy="271141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3175178" y="1210759"/>
            <a:ext cx="5511622" cy="48932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</a:t>
            </a:r>
            <a:r>
              <a:rPr lang="en-US" dirty="0" smtClean="0"/>
              <a:t>ost of our problems so far:</a:t>
            </a:r>
          </a:p>
          <a:p>
            <a:pPr lvl="1"/>
            <a:r>
              <a:rPr lang="en-US" dirty="0" smtClean="0"/>
              <a:t>Used </a:t>
            </a:r>
            <a:r>
              <a:rPr lang="en-US" b="1" dirty="0" smtClean="0"/>
              <a:t>discrete</a:t>
            </a:r>
            <a:r>
              <a:rPr lang="en-US" dirty="0" smtClean="0"/>
              <a:t> variables</a:t>
            </a:r>
          </a:p>
          <a:p>
            <a:pPr lvl="1"/>
            <a:r>
              <a:rPr lang="en-US" dirty="0" smtClean="0"/>
              <a:t>Over a small finite set of </a:t>
            </a:r>
            <a:r>
              <a:rPr lang="en-US" b="1" dirty="0" smtClean="0"/>
              <a:t>string values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POS tagging</a:t>
            </a:r>
          </a:p>
          <a:p>
            <a:pPr lvl="2"/>
            <a:r>
              <a:rPr lang="en-US" dirty="0" smtClean="0"/>
              <a:t>Labeled constituency parsing</a:t>
            </a:r>
          </a:p>
          <a:p>
            <a:pPr lvl="2"/>
            <a:r>
              <a:rPr lang="en-US" dirty="0" smtClean="0"/>
              <a:t>Dependency parsing</a:t>
            </a:r>
          </a:p>
          <a:p>
            <a:r>
              <a:rPr lang="en-US" dirty="0" smtClean="0"/>
              <a:t>We use </a:t>
            </a:r>
            <a:r>
              <a:rPr lang="en-US" b="1" dirty="0" smtClean="0"/>
              <a:t>tensors</a:t>
            </a:r>
            <a:r>
              <a:rPr lang="en-US" dirty="0" smtClean="0"/>
              <a:t> (e.g. vectors, matrices) to represent the messages and factors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38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59</a:t>
            </a:fld>
            <a:endParaRPr lang="en-US"/>
          </a:p>
        </p:txBody>
      </p:sp>
      <p:cxnSp>
        <p:nvCxnSpPr>
          <p:cNvPr id="5" name="Straight Connector 4"/>
          <p:cNvCxnSpPr>
            <a:stCxn id="9" idx="4"/>
            <a:endCxn id="7" idx="0"/>
          </p:cNvCxnSpPr>
          <p:nvPr/>
        </p:nvCxnSpPr>
        <p:spPr>
          <a:xfrm>
            <a:off x="886510" y="2102006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0"/>
            <a:endCxn id="7" idx="2"/>
          </p:cNvCxnSpPr>
          <p:nvPr/>
        </p:nvCxnSpPr>
        <p:spPr>
          <a:xfrm flipV="1">
            <a:off x="882191" y="3353414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4917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4204" y="438319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523" y="159930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 rot="5400000">
            <a:off x="670620" y="1188577"/>
            <a:ext cx="423141" cy="389279"/>
            <a:chOff x="3503523" y="5465825"/>
            <a:chExt cx="224408" cy="271141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 bwMode="auto">
          <a:xfrm>
            <a:off x="982533" y="2255513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4316"/>
              </p:ext>
            </p:extLst>
          </p:nvPr>
        </p:nvGraphicFramePr>
        <p:xfrm>
          <a:off x="1319461" y="1544649"/>
          <a:ext cx="866202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31659"/>
              </p:ext>
            </p:extLst>
          </p:nvPr>
        </p:nvGraphicFramePr>
        <p:xfrm>
          <a:off x="1319461" y="4298857"/>
          <a:ext cx="866202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29431"/>
                <a:gridCol w="336771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1008103" y="3553081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rapezoid 40"/>
          <p:cNvSpPr/>
          <p:nvPr/>
        </p:nvSpPr>
        <p:spPr>
          <a:xfrm rot="5400000" flipV="1">
            <a:off x="531537" y="3113319"/>
            <a:ext cx="1406892" cy="356347"/>
          </a:xfrm>
          <a:prstGeom prst="trapezoid">
            <a:avLst>
              <a:gd name="adj" fmla="val 150813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713487"/>
              </p:ext>
            </p:extLst>
          </p:nvPr>
        </p:nvGraphicFramePr>
        <p:xfrm>
          <a:off x="1413157" y="2592567"/>
          <a:ext cx="1232250" cy="14294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2523"/>
                <a:gridCol w="239909"/>
                <a:gridCol w="239909"/>
                <a:gridCol w="239909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3260588" y="209748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3256269" y="334889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38995" y="310570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08282" y="437867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12601" y="159478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821146" y="1194899"/>
            <a:ext cx="10410" cy="507229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91794"/>
              </p:ext>
            </p:extLst>
          </p:nvPr>
        </p:nvGraphicFramePr>
        <p:xfrm>
          <a:off x="3890652" y="997097"/>
          <a:ext cx="967182" cy="1872227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zymurgy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2842827" y="3759780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18"/>
          <p:cNvGrpSpPr>
            <a:grpSpLocks/>
          </p:cNvGrpSpPr>
          <p:nvPr/>
        </p:nvGrpSpPr>
        <p:grpSpPr bwMode="auto">
          <a:xfrm rot="16200000">
            <a:off x="666335" y="4906600"/>
            <a:ext cx="423141" cy="389279"/>
            <a:chOff x="3503523" y="5465825"/>
            <a:chExt cx="224408" cy="271141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8"/>
          <p:cNvGrpSpPr>
            <a:grpSpLocks/>
          </p:cNvGrpSpPr>
          <p:nvPr/>
        </p:nvGrpSpPr>
        <p:grpSpPr bwMode="auto">
          <a:xfrm rot="5400000">
            <a:off x="3044698" y="1188573"/>
            <a:ext cx="423141" cy="389279"/>
            <a:chOff x="3503523" y="5465825"/>
            <a:chExt cx="224408" cy="271141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8"/>
          <p:cNvGrpSpPr>
            <a:grpSpLocks/>
          </p:cNvGrpSpPr>
          <p:nvPr/>
        </p:nvGrpSpPr>
        <p:grpSpPr bwMode="auto">
          <a:xfrm rot="16200000">
            <a:off x="3040413" y="4906596"/>
            <a:ext cx="423141" cy="389279"/>
            <a:chOff x="3503523" y="5465825"/>
            <a:chExt cx="224408" cy="271141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 bwMode="auto">
          <a:xfrm>
            <a:off x="3361589" y="2267892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 bwMode="auto">
          <a:xfrm>
            <a:off x="3387159" y="3565460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7570"/>
              </p:ext>
            </p:extLst>
          </p:nvPr>
        </p:nvGraphicFramePr>
        <p:xfrm>
          <a:off x="3787235" y="3110227"/>
          <a:ext cx="2451522" cy="249924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zymurgy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Rockwell"/>
                          <a:cs typeface="Rockwell"/>
                        </a:rPr>
                        <a:t>zymurgy</a:t>
                      </a:r>
                      <a:endParaRPr lang="en-US" sz="11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8" name="Content Placeholder 2"/>
          <p:cNvSpPr txBox="1">
            <a:spLocks/>
          </p:cNvSpPr>
          <p:nvPr/>
        </p:nvSpPr>
        <p:spPr>
          <a:xfrm>
            <a:off x="6391326" y="2592566"/>
            <a:ext cx="2295473" cy="37637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happens as the </a:t>
            </a:r>
            <a:r>
              <a:rPr lang="en-US" dirty="0"/>
              <a:t># of possible values for a variable, </a:t>
            </a:r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/>
              <a:t>, </a:t>
            </a:r>
            <a:r>
              <a:rPr lang="en-US" dirty="0" smtClean="0"/>
              <a:t>increases?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We can still keep the computational complexity down by including only low </a:t>
            </a:r>
            <a:r>
              <a:rPr lang="en-US" dirty="0" err="1" smtClean="0"/>
              <a:t>arity</a:t>
            </a:r>
            <a:r>
              <a:rPr lang="en-US" dirty="0" smtClean="0"/>
              <a:t> factors (i.e. small </a:t>
            </a: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917200" y="997097"/>
            <a:ext cx="3024511" cy="1430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cs typeface="Times New Roman"/>
              </a:rPr>
              <a:t>Time Complexity:</a:t>
            </a:r>
          </a:p>
          <a:p>
            <a:pPr marL="400050" lvl="1" indent="0">
              <a:buNone/>
            </a:pPr>
            <a:r>
              <a:rPr lang="en-US" sz="2400" dirty="0" smtClean="0">
                <a:cs typeface="Times New Roman"/>
              </a:rPr>
              <a:t>var. </a:t>
            </a:r>
            <a:r>
              <a:rPr lang="en-US" sz="2400" dirty="0" smtClean="0">
                <a:cs typeface="Times New Roman"/>
                <a:sym typeface="Wingdings"/>
              </a:rPr>
              <a:t></a:t>
            </a:r>
            <a:r>
              <a:rPr lang="en-US" sz="2400" dirty="0" smtClean="0">
                <a:cs typeface="Times New Roman"/>
              </a:rPr>
              <a:t> fac. </a:t>
            </a:r>
            <a:r>
              <a:rPr lang="en-US" sz="2400" dirty="0">
                <a:latin typeface="Times New Roman"/>
                <a:cs typeface="Times New Roman"/>
              </a:rPr>
              <a:t>O(</a:t>
            </a:r>
            <a:r>
              <a:rPr lang="en-US" sz="2400" i="1" dirty="0">
                <a:latin typeface="Times New Roman"/>
                <a:cs typeface="Times New Roman"/>
              </a:rPr>
              <a:t>d*</a:t>
            </a:r>
            <a:r>
              <a:rPr lang="en-US" sz="2400" i="1" dirty="0" err="1">
                <a:latin typeface="Times New Roman"/>
                <a:cs typeface="Times New Roman"/>
              </a:rPr>
              <a:t>k</a:t>
            </a:r>
            <a:r>
              <a:rPr lang="en-US" sz="2400" i="1" baseline="30000" dirty="0" err="1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latin typeface="Times New Roman"/>
                <a:cs typeface="Times New Roman"/>
              </a:rPr>
              <a:t>ac.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dirty="0" smtClean="0">
                <a:latin typeface="Times New Roman"/>
                <a:cs typeface="Times New Roman"/>
              </a:rPr>
              <a:t> var. O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d*</a:t>
            </a:r>
            <a:r>
              <a:rPr lang="en-US" sz="2400" i="1" dirty="0" smtClean="0">
                <a:latin typeface="Times New Roman"/>
                <a:cs typeface="Times New Roman"/>
              </a:rPr>
              <a:t>k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endParaRPr lang="en-US" sz="2400" i="1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20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Sending Messages:</a:t>
            </a:r>
            <a:br>
              <a:rPr lang="en-US" dirty="0" smtClean="0"/>
            </a:br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55276" y="1693458"/>
            <a:ext cx="3655520" cy="2028227"/>
            <a:chOff x="4655276" y="3790948"/>
            <a:chExt cx="3655520" cy="2028227"/>
          </a:xfrm>
        </p:grpSpPr>
        <p:sp>
          <p:nvSpPr>
            <p:cNvPr id="6" name="Oval 5"/>
            <p:cNvSpPr/>
            <p:nvPr/>
          </p:nvSpPr>
          <p:spPr>
            <a:xfrm>
              <a:off x="6237590" y="4288260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7327" y="5404218"/>
              <a:ext cx="265176" cy="265176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>
            <a:xfrm>
              <a:off x="6508001" y="4836412"/>
              <a:ext cx="1914" cy="567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" name="Straight Connector 21"/>
              <p:cNvCxnSpPr>
                <a:stCxn id="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5164019" y="525965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>
              <a:stCxn id="12" idx="6"/>
              <a:endCxn id="7" idx="1"/>
            </p:cNvCxnSpPr>
            <p:nvPr/>
          </p:nvCxnSpPr>
          <p:spPr>
            <a:xfrm>
              <a:off x="5704840" y="5533734"/>
              <a:ext cx="672487" cy="30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261735" y="5271023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Connector 14"/>
            <p:cNvCxnSpPr>
              <a:stCxn id="7" idx="3"/>
              <a:endCxn id="14" idx="2"/>
            </p:cNvCxnSpPr>
            <p:nvPr/>
          </p:nvCxnSpPr>
          <p:spPr>
            <a:xfrm>
              <a:off x="6642503" y="5536806"/>
              <a:ext cx="619232" cy="82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0829" y="1727784"/>
            <a:ext cx="3609756" cy="1974166"/>
            <a:chOff x="920829" y="3825274"/>
            <a:chExt cx="3609756" cy="1974166"/>
          </a:xfrm>
        </p:grpSpPr>
        <p:sp>
          <p:nvSpPr>
            <p:cNvPr id="26" name="Oval 25"/>
            <p:cNvSpPr/>
            <p:nvPr/>
          </p:nvSpPr>
          <p:spPr>
            <a:xfrm>
              <a:off x="2487651" y="525128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5474" y="43407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Connector 27"/>
            <p:cNvCxnSpPr>
              <a:stCxn id="26" idx="0"/>
              <a:endCxn id="27" idx="2"/>
            </p:cNvCxnSpPr>
            <p:nvPr/>
          </p:nvCxnSpPr>
          <p:spPr>
            <a:xfrm flipV="1">
              <a:off x="2758062" y="4605886"/>
              <a:ext cx="0" cy="6454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6"/>
              <a:endCxn id="30" idx="1"/>
            </p:cNvCxnSpPr>
            <p:nvPr/>
          </p:nvCxnSpPr>
          <p:spPr>
            <a:xfrm flipV="1">
              <a:off x="3028472" y="5523450"/>
              <a:ext cx="731793" cy="191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60265" y="539086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2432" y="5392776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stCxn id="26" idx="2"/>
              <a:endCxn id="31" idx="3"/>
            </p:cNvCxnSpPr>
            <p:nvPr/>
          </p:nvCxnSpPr>
          <p:spPr>
            <a:xfrm flipH="1">
              <a:off x="1697608" y="5525364"/>
              <a:ext cx="79004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Arrow Connector 44"/>
          <p:cNvCxnSpPr/>
          <p:nvPr/>
        </p:nvCxnSpPr>
        <p:spPr>
          <a:xfrm>
            <a:off x="1824996" y="3320588"/>
            <a:ext cx="59436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69233" y="2614843"/>
            <a:ext cx="0" cy="527513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20141" y="3301037"/>
            <a:ext cx="59436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83146" y="3345880"/>
            <a:ext cx="50292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98563" y="2823207"/>
            <a:ext cx="0" cy="438911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66970" y="3315173"/>
            <a:ext cx="50292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Times New Roman"/>
                <a:cs typeface="Times New Roman"/>
              </a:rPr>
              <a:t>O(</a:t>
            </a:r>
            <a:r>
              <a:rPr lang="en-US" sz="4800" i="1" dirty="0">
                <a:latin typeface="Times New Roman"/>
                <a:cs typeface="Times New Roman"/>
              </a:rPr>
              <a:t>d*</a:t>
            </a:r>
            <a:r>
              <a:rPr lang="en-US" sz="4800" i="1" dirty="0" err="1">
                <a:latin typeface="Times New Roman"/>
                <a:cs typeface="Times New Roman"/>
              </a:rPr>
              <a:t>k</a:t>
            </a:r>
            <a:r>
              <a:rPr lang="en-US" sz="4800" i="1" baseline="30000" dirty="0" err="1">
                <a:latin typeface="Times New Roman"/>
                <a:cs typeface="Times New Roman"/>
              </a:rPr>
              <a:t>d</a:t>
            </a:r>
            <a:r>
              <a:rPr lang="en-US" sz="4800" dirty="0" smtClean="0">
                <a:latin typeface="Times New Roman"/>
                <a:cs typeface="Times New Roman"/>
              </a:rPr>
              <a:t>)</a:t>
            </a:r>
            <a:endParaRPr lang="en-US" sz="4800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= # of neighboring variables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= maximum # possible values for a neighboring variable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d*k</a:t>
            </a:r>
            <a:r>
              <a:rPr lang="en-US" sz="3000" dirty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factors</a:t>
            </a:r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/>
              <a:t> = </a:t>
            </a:r>
            <a:r>
              <a:rPr lang="en-US" sz="2000" dirty="0" smtClean="0"/>
              <a:t># possible values for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669251" y="4093620"/>
            <a:ext cx="2177621" cy="452043"/>
            <a:chOff x="1136920" y="3747287"/>
            <a:chExt cx="2822626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38" y="3795713"/>
              <a:ext cx="2643187" cy="488950"/>
            </a:xfrm>
            <a:prstGeom prst="rect">
              <a:avLst/>
            </a:prstGeom>
            <a:grpFill/>
          </p:spPr>
        </p:pic>
      </p:grpSp>
      <p:grpSp>
        <p:nvGrpSpPr>
          <p:cNvPr id="74" name="Group 73"/>
          <p:cNvGrpSpPr/>
          <p:nvPr/>
        </p:nvGrpSpPr>
        <p:grpSpPr>
          <a:xfrm>
            <a:off x="4676442" y="4093620"/>
            <a:ext cx="3630480" cy="452043"/>
            <a:chOff x="4061771" y="3747287"/>
            <a:chExt cx="4705817" cy="58593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6" name="Rectangle 7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1535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60</a:t>
            </a:fld>
            <a:endParaRPr lang="en-US"/>
          </a:p>
        </p:txBody>
      </p:sp>
      <p:cxnSp>
        <p:nvCxnSpPr>
          <p:cNvPr id="5" name="Straight Connector 4"/>
          <p:cNvCxnSpPr>
            <a:stCxn id="9" idx="4"/>
            <a:endCxn id="7" idx="0"/>
          </p:cNvCxnSpPr>
          <p:nvPr/>
        </p:nvCxnSpPr>
        <p:spPr>
          <a:xfrm>
            <a:off x="886510" y="2102006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0"/>
            <a:endCxn id="7" idx="2"/>
          </p:cNvCxnSpPr>
          <p:nvPr/>
        </p:nvCxnSpPr>
        <p:spPr>
          <a:xfrm flipV="1">
            <a:off x="882191" y="3353414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4917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4204" y="438319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523" y="159930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 rot="5400000">
            <a:off x="670620" y="1188577"/>
            <a:ext cx="423141" cy="389279"/>
            <a:chOff x="3503523" y="5465825"/>
            <a:chExt cx="224408" cy="271141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 bwMode="auto">
          <a:xfrm>
            <a:off x="982533" y="2255513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79707"/>
              </p:ext>
            </p:extLst>
          </p:nvPr>
        </p:nvGraphicFramePr>
        <p:xfrm>
          <a:off x="1319461" y="1544649"/>
          <a:ext cx="866202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77473"/>
              </p:ext>
            </p:extLst>
          </p:nvPr>
        </p:nvGraphicFramePr>
        <p:xfrm>
          <a:off x="1319461" y="4298857"/>
          <a:ext cx="866202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29431"/>
                <a:gridCol w="336771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1008103" y="3553081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rapezoid 40"/>
          <p:cNvSpPr/>
          <p:nvPr/>
        </p:nvSpPr>
        <p:spPr>
          <a:xfrm rot="5400000" flipV="1">
            <a:off x="531537" y="3113319"/>
            <a:ext cx="1406892" cy="356347"/>
          </a:xfrm>
          <a:prstGeom prst="trapezoid">
            <a:avLst>
              <a:gd name="adj" fmla="val 150813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32298"/>
              </p:ext>
            </p:extLst>
          </p:nvPr>
        </p:nvGraphicFramePr>
        <p:xfrm>
          <a:off x="1413157" y="2592567"/>
          <a:ext cx="1232250" cy="14294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2523"/>
                <a:gridCol w="239909"/>
                <a:gridCol w="239909"/>
                <a:gridCol w="239909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3260588" y="209748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3256269" y="334889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38995" y="310570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08282" y="437867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12601" y="159478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821146" y="1194899"/>
            <a:ext cx="10410" cy="507229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181967"/>
              </p:ext>
            </p:extLst>
          </p:nvPr>
        </p:nvGraphicFramePr>
        <p:xfrm>
          <a:off x="3890652" y="997097"/>
          <a:ext cx="967182" cy="160476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96474"/>
              </p:ext>
            </p:extLst>
          </p:nvPr>
        </p:nvGraphicFramePr>
        <p:xfrm>
          <a:off x="3787235" y="3110227"/>
          <a:ext cx="2183195" cy="2231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2842827" y="3759780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18"/>
          <p:cNvGrpSpPr>
            <a:grpSpLocks/>
          </p:cNvGrpSpPr>
          <p:nvPr/>
        </p:nvGrpSpPr>
        <p:grpSpPr bwMode="auto">
          <a:xfrm rot="16200000">
            <a:off x="666335" y="4906600"/>
            <a:ext cx="423141" cy="389279"/>
            <a:chOff x="3503523" y="5465825"/>
            <a:chExt cx="224408" cy="271141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8"/>
          <p:cNvGrpSpPr>
            <a:grpSpLocks/>
          </p:cNvGrpSpPr>
          <p:nvPr/>
        </p:nvGrpSpPr>
        <p:grpSpPr bwMode="auto">
          <a:xfrm rot="5400000">
            <a:off x="3044698" y="1188573"/>
            <a:ext cx="423141" cy="389279"/>
            <a:chOff x="3503523" y="5465825"/>
            <a:chExt cx="224408" cy="271141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8"/>
          <p:cNvGrpSpPr>
            <a:grpSpLocks/>
          </p:cNvGrpSpPr>
          <p:nvPr/>
        </p:nvGrpSpPr>
        <p:grpSpPr bwMode="auto">
          <a:xfrm rot="16200000">
            <a:off x="3040413" y="4906596"/>
            <a:ext cx="423141" cy="389279"/>
            <a:chOff x="3503523" y="5465825"/>
            <a:chExt cx="224408" cy="271141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 bwMode="auto">
          <a:xfrm>
            <a:off x="3361589" y="2267892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 bwMode="auto">
          <a:xfrm>
            <a:off x="3387159" y="3565460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6391326" y="1210759"/>
            <a:ext cx="2295473" cy="50564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But what if the domain of a variable is </a:t>
            </a:r>
            <a:r>
              <a:rPr lang="en-US" dirty="0" err="1" smtClean="0">
                <a:latin typeface="Times New Roman"/>
                <a:cs typeface="Times New Roman"/>
              </a:rPr>
              <a:t>Σ</a:t>
            </a:r>
            <a:r>
              <a:rPr lang="en-US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/>
              <a:t>, the </a:t>
            </a:r>
            <a:r>
              <a:rPr lang="en-US" b="1" dirty="0" smtClean="0"/>
              <a:t>infinite set of all possible strings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we represent a distribution over </a:t>
            </a:r>
            <a:r>
              <a:rPr lang="en-US" b="1" dirty="0" smtClean="0"/>
              <a:t>one or more </a:t>
            </a:r>
            <a:r>
              <a:rPr lang="en-US" dirty="0" smtClean="0"/>
              <a:t>infinite sets?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61</a:t>
            </a:fld>
            <a:endParaRPr lang="en-US"/>
          </a:p>
        </p:txBody>
      </p:sp>
      <p:cxnSp>
        <p:nvCxnSpPr>
          <p:cNvPr id="5" name="Straight Connector 4"/>
          <p:cNvCxnSpPr>
            <a:stCxn id="9" idx="4"/>
            <a:endCxn id="7" idx="0"/>
          </p:cNvCxnSpPr>
          <p:nvPr/>
        </p:nvCxnSpPr>
        <p:spPr>
          <a:xfrm>
            <a:off x="886510" y="2102006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8" idx="0"/>
            <a:endCxn id="7" idx="2"/>
          </p:cNvCxnSpPr>
          <p:nvPr/>
        </p:nvCxnSpPr>
        <p:spPr>
          <a:xfrm flipV="1">
            <a:off x="882191" y="3353414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4917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4204" y="438319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8523" y="159930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 rot="5400000">
            <a:off x="670620" y="1188577"/>
            <a:ext cx="423141" cy="389279"/>
            <a:chOff x="3503523" y="5465825"/>
            <a:chExt cx="224408" cy="271141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 bwMode="auto">
          <a:xfrm>
            <a:off x="982533" y="2255513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96158"/>
              </p:ext>
            </p:extLst>
          </p:nvPr>
        </p:nvGraphicFramePr>
        <p:xfrm>
          <a:off x="1319461" y="1544649"/>
          <a:ext cx="866202" cy="802383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524035"/>
                <a:gridCol w="342167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51981"/>
              </p:ext>
            </p:extLst>
          </p:nvPr>
        </p:nvGraphicFramePr>
        <p:xfrm>
          <a:off x="1319461" y="4298857"/>
          <a:ext cx="866202" cy="802383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529431"/>
                <a:gridCol w="336771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6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1008103" y="3553081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rapezoid 40"/>
          <p:cNvSpPr/>
          <p:nvPr/>
        </p:nvSpPr>
        <p:spPr>
          <a:xfrm rot="5400000" flipV="1">
            <a:off x="531537" y="3113319"/>
            <a:ext cx="1406892" cy="356347"/>
          </a:xfrm>
          <a:prstGeom prst="trapezoid">
            <a:avLst>
              <a:gd name="adj" fmla="val 150813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05678"/>
              </p:ext>
            </p:extLst>
          </p:nvPr>
        </p:nvGraphicFramePr>
        <p:xfrm>
          <a:off x="1413157" y="2592567"/>
          <a:ext cx="1232250" cy="14294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12523"/>
                <a:gridCol w="239909"/>
                <a:gridCol w="239909"/>
                <a:gridCol w="239909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3260588" y="209748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3256269" y="334889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38995" y="310570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08282" y="437867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12601" y="159478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821146" y="1194899"/>
            <a:ext cx="10410" cy="43230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47664"/>
              </p:ext>
            </p:extLst>
          </p:nvPr>
        </p:nvGraphicFramePr>
        <p:xfrm>
          <a:off x="3890652" y="997097"/>
          <a:ext cx="967182" cy="160476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61838"/>
              </p:ext>
            </p:extLst>
          </p:nvPr>
        </p:nvGraphicFramePr>
        <p:xfrm>
          <a:off x="3787235" y="3110227"/>
          <a:ext cx="2183195" cy="2231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2842827" y="3759780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18"/>
          <p:cNvGrpSpPr>
            <a:grpSpLocks/>
          </p:cNvGrpSpPr>
          <p:nvPr/>
        </p:nvGrpSpPr>
        <p:grpSpPr bwMode="auto">
          <a:xfrm rot="16200000">
            <a:off x="666335" y="4906600"/>
            <a:ext cx="423141" cy="389279"/>
            <a:chOff x="3503523" y="5465825"/>
            <a:chExt cx="224408" cy="271141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8"/>
          <p:cNvGrpSpPr>
            <a:grpSpLocks/>
          </p:cNvGrpSpPr>
          <p:nvPr/>
        </p:nvGrpSpPr>
        <p:grpSpPr bwMode="auto">
          <a:xfrm rot="5400000">
            <a:off x="3044698" y="1188573"/>
            <a:ext cx="423141" cy="389279"/>
            <a:chOff x="3503523" y="5465825"/>
            <a:chExt cx="224408" cy="271141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8"/>
          <p:cNvGrpSpPr>
            <a:grpSpLocks/>
          </p:cNvGrpSpPr>
          <p:nvPr/>
        </p:nvGrpSpPr>
        <p:grpSpPr bwMode="auto">
          <a:xfrm rot="16200000">
            <a:off x="3040413" y="4906596"/>
            <a:ext cx="423141" cy="389279"/>
            <a:chOff x="3503523" y="5465825"/>
            <a:chExt cx="224408" cy="271141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>
            <a:stCxn id="54" idx="4"/>
            <a:endCxn id="52" idx="0"/>
          </p:cNvCxnSpPr>
          <p:nvPr/>
        </p:nvCxnSpPr>
        <p:spPr>
          <a:xfrm>
            <a:off x="6671360" y="2118951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6667041" y="3370359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549767" y="3127172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19054" y="440013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23373" y="1616253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231918" y="1216365"/>
            <a:ext cx="0" cy="430153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18"/>
          <p:cNvGrpSpPr>
            <a:grpSpLocks/>
          </p:cNvGrpSpPr>
          <p:nvPr/>
        </p:nvGrpSpPr>
        <p:grpSpPr bwMode="auto">
          <a:xfrm rot="5400000">
            <a:off x="6455470" y="1210039"/>
            <a:ext cx="423141" cy="389279"/>
            <a:chOff x="3503523" y="5465825"/>
            <a:chExt cx="224408" cy="271141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"/>
          <p:cNvGrpSpPr>
            <a:grpSpLocks/>
          </p:cNvGrpSpPr>
          <p:nvPr/>
        </p:nvGrpSpPr>
        <p:grpSpPr bwMode="auto">
          <a:xfrm rot="16200000">
            <a:off x="6451185" y="4928062"/>
            <a:ext cx="423141" cy="389279"/>
            <a:chOff x="3503523" y="5465825"/>
            <a:chExt cx="224408" cy="271141"/>
          </a:xfrm>
        </p:grpSpPr>
        <p:cxnSp>
          <p:nvCxnSpPr>
            <p:cNvPr id="80" name="Straight Connector 7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955475" y="1306321"/>
            <a:ext cx="2183531" cy="1219047"/>
            <a:chOff x="6955475" y="1306321"/>
            <a:chExt cx="2183531" cy="1219047"/>
          </a:xfrm>
        </p:grpSpPr>
        <p:sp>
          <p:nvSpPr>
            <p:cNvPr id="85" name="Oval 84"/>
            <p:cNvSpPr/>
            <p:nvPr/>
          </p:nvSpPr>
          <p:spPr>
            <a:xfrm>
              <a:off x="6955475" y="178518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7" idx="2"/>
            </p:cNvCxnSpPr>
            <p:nvPr/>
          </p:nvCxnSpPr>
          <p:spPr>
            <a:xfrm>
              <a:off x="7118528" y="186653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368034" y="178686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89" idx="2"/>
            </p:cNvCxnSpPr>
            <p:nvPr/>
          </p:nvCxnSpPr>
          <p:spPr>
            <a:xfrm>
              <a:off x="7514716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7764221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>
              <a:off x="7937138" y="1863992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8186643" y="178432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93" idx="2"/>
            </p:cNvCxnSpPr>
            <p:nvPr/>
          </p:nvCxnSpPr>
          <p:spPr>
            <a:xfrm>
              <a:off x="8359560" y="1863030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8609065" y="178336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44"/>
            <p:cNvCxnSpPr>
              <a:stCxn id="87" idx="5"/>
              <a:endCxn id="89" idx="4"/>
            </p:cNvCxnSpPr>
            <p:nvPr/>
          </p:nvCxnSpPr>
          <p:spPr>
            <a:xfrm rot="16200000" flipH="1">
              <a:off x="7666082" y="176399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590282" y="236602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44"/>
            <p:cNvCxnSpPr>
              <a:stCxn id="87" idx="3"/>
              <a:endCxn id="95" idx="2"/>
            </p:cNvCxnSpPr>
            <p:nvPr/>
          </p:nvCxnSpPr>
          <p:spPr>
            <a:xfrm rot="16200000" flipH="1">
              <a:off x="7229683" y="208509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4"/>
            <p:cNvCxnSpPr>
              <a:stCxn id="95" idx="6"/>
              <a:endCxn id="89" idx="5"/>
            </p:cNvCxnSpPr>
            <p:nvPr/>
          </p:nvCxnSpPr>
          <p:spPr>
            <a:xfrm flipV="1">
              <a:off x="7753336" y="1920328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4"/>
            <p:cNvCxnSpPr>
              <a:stCxn id="93" idx="5"/>
              <a:endCxn id="93" idx="6"/>
            </p:cNvCxnSpPr>
            <p:nvPr/>
          </p:nvCxnSpPr>
          <p:spPr>
            <a:xfrm rot="5400000" flipH="1" flipV="1">
              <a:off x="8732011" y="187925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4"/>
            <p:cNvCxnSpPr>
              <a:stCxn id="85" idx="0"/>
              <a:endCxn id="87" idx="1"/>
            </p:cNvCxnSpPr>
            <p:nvPr/>
          </p:nvCxnSpPr>
          <p:spPr>
            <a:xfrm rot="16200000" flipH="1">
              <a:off x="7201952" y="162023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4"/>
            <p:cNvCxnSpPr>
              <a:stCxn id="87" idx="0"/>
              <a:endCxn id="91" idx="1"/>
            </p:cNvCxnSpPr>
            <p:nvPr/>
          </p:nvCxnSpPr>
          <p:spPr>
            <a:xfrm rot="16200000" flipH="1">
              <a:off x="7819644" y="141678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44"/>
            <p:cNvCxnSpPr>
              <a:stCxn id="91" idx="0"/>
              <a:endCxn id="93" idx="0"/>
            </p:cNvCxnSpPr>
            <p:nvPr/>
          </p:nvCxnSpPr>
          <p:spPr>
            <a:xfrm rot="5400000" flipH="1" flipV="1">
              <a:off x="8478899" y="157263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4"/>
            <p:cNvCxnSpPr>
              <a:stCxn id="89" idx="5"/>
              <a:endCxn id="93" idx="4"/>
            </p:cNvCxnSpPr>
            <p:nvPr/>
          </p:nvCxnSpPr>
          <p:spPr>
            <a:xfrm rot="16200000" flipH="1">
              <a:off x="8285809" y="153791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8657396" y="182511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44"/>
            <p:cNvCxnSpPr>
              <a:stCxn id="87" idx="7"/>
              <a:endCxn id="89" idx="0"/>
            </p:cNvCxnSpPr>
            <p:nvPr/>
          </p:nvCxnSpPr>
          <p:spPr>
            <a:xfrm rot="5400000" flipH="1" flipV="1">
              <a:off x="7663542" y="162799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7068995" y="1306321"/>
              <a:ext cx="2070011" cy="1050576"/>
              <a:chOff x="2954628" y="1188732"/>
              <a:chExt cx="2273899" cy="11540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915028" y="2646511"/>
            <a:ext cx="2088349" cy="1445088"/>
            <a:chOff x="2585554" y="3142286"/>
            <a:chExt cx="2502042" cy="1731353"/>
          </a:xfrm>
        </p:grpSpPr>
        <p:sp>
          <p:nvSpPr>
            <p:cNvPr id="121" name="Oval 120"/>
            <p:cNvSpPr/>
            <p:nvPr/>
          </p:nvSpPr>
          <p:spPr>
            <a:xfrm>
              <a:off x="2585554" y="385420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2" name="Straight Arrow Connector 121"/>
            <p:cNvCxnSpPr>
              <a:endCxn id="124" idx="2"/>
            </p:cNvCxnSpPr>
            <p:nvPr/>
          </p:nvCxnSpPr>
          <p:spPr>
            <a:xfrm>
              <a:off x="2810126" y="3966235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796542" y="368818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3153767" y="385650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5" name="Straight Arrow Connector 124"/>
            <p:cNvCxnSpPr>
              <a:endCxn id="127" idx="2"/>
            </p:cNvCxnSpPr>
            <p:nvPr/>
          </p:nvCxnSpPr>
          <p:spPr>
            <a:xfrm>
              <a:off x="3355789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342205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i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699430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8" name="Straight Arrow Connector 127"/>
            <p:cNvCxnSpPr>
              <a:endCxn id="130" idx="2"/>
            </p:cNvCxnSpPr>
            <p:nvPr/>
          </p:nvCxnSpPr>
          <p:spPr>
            <a:xfrm>
              <a:off x="3937586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24002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4281227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31" name="Straight Arrow Connector 130"/>
            <p:cNvCxnSpPr>
              <a:endCxn id="133" idx="2"/>
            </p:cNvCxnSpPr>
            <p:nvPr/>
          </p:nvCxnSpPr>
          <p:spPr>
            <a:xfrm>
              <a:off x="4519383" y="396141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05799" y="368335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g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4863024" y="38516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10126" y="397449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5789" y="39649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937586" y="397099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19383" y="396966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g</a:t>
              </a:r>
            </a:p>
          </p:txBody>
        </p:sp>
        <p:cxnSp>
          <p:nvCxnSpPr>
            <p:cNvPr id="138" name="Straight Arrow Connector 44"/>
            <p:cNvCxnSpPr>
              <a:stCxn id="124" idx="5"/>
              <a:endCxn id="127" idx="4"/>
            </p:cNvCxnSpPr>
            <p:nvPr/>
          </p:nvCxnSpPr>
          <p:spPr>
            <a:xfrm rot="16200000" flipH="1">
              <a:off x="3564263" y="3825011"/>
              <a:ext cx="28641" cy="466265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3349616" y="416470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u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459866" y="46541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5610" y="436341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2" name="Straight Arrow Connector 44"/>
            <p:cNvCxnSpPr>
              <a:stCxn id="124" idx="3"/>
              <a:endCxn id="140" idx="2"/>
            </p:cNvCxnSpPr>
            <p:nvPr/>
          </p:nvCxnSpPr>
          <p:spPr>
            <a:xfrm rot="16200000" flipH="1">
              <a:off x="2963217" y="4267261"/>
              <a:ext cx="720087" cy="273211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44"/>
            <p:cNvCxnSpPr>
              <a:stCxn id="140" idx="6"/>
              <a:endCxn id="127" idx="5"/>
            </p:cNvCxnSpPr>
            <p:nvPr/>
          </p:nvCxnSpPr>
          <p:spPr>
            <a:xfrm flipV="1">
              <a:off x="3684438" y="4040326"/>
              <a:ext cx="206676" cy="723585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969506" y="433911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e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99875" y="451352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1347" y="442527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3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33386" y="459968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8" name="Straight Arrow Connector 137"/>
            <p:cNvCxnSpPr>
              <a:stCxn id="121" idx="0"/>
              <a:endCxn id="124" idx="1"/>
            </p:cNvCxnSpPr>
            <p:nvPr/>
          </p:nvCxnSpPr>
          <p:spPr>
            <a:xfrm rot="16200000" flipH="1">
              <a:off x="2925024" y="3627016"/>
              <a:ext cx="34446" cy="488815"/>
            </a:xfrm>
            <a:prstGeom prst="curvedConnector3">
              <a:avLst>
                <a:gd name="adj1" fmla="val -121050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2748074" y="314228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761658" y="342859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4929589" y="3914500"/>
              <a:ext cx="91440" cy="91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393612" y="320617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409606" y="340488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u</a:t>
              </a:r>
            </a:p>
          </p:txBody>
        </p:sp>
        <p:cxnSp>
          <p:nvCxnSpPr>
            <p:cNvPr id="154" name="Straight Arrow Connector 44"/>
            <p:cNvCxnSpPr>
              <a:stCxn id="124" idx="7"/>
              <a:endCxn id="127" idx="0"/>
            </p:cNvCxnSpPr>
            <p:nvPr/>
          </p:nvCxnSpPr>
          <p:spPr>
            <a:xfrm rot="5400000" flipH="1" flipV="1">
              <a:off x="3560765" y="3637696"/>
              <a:ext cx="35637" cy="466265"/>
            </a:xfrm>
            <a:prstGeom prst="curvedConnector3">
              <a:avLst>
                <a:gd name="adj1" fmla="val 1218893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 bwMode="auto">
          <a:xfrm>
            <a:off x="3361589" y="2267892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 bwMode="auto">
          <a:xfrm>
            <a:off x="3387159" y="3565460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 bwMode="auto">
          <a:xfrm>
            <a:off x="6777907" y="2294337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 bwMode="auto">
          <a:xfrm>
            <a:off x="6803477" y="3591905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977611" y="4298857"/>
            <a:ext cx="1816644" cy="1219047"/>
            <a:chOff x="6977611" y="4298857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6977611" y="477772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7140664" y="485906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7390170" y="477939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7536852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7786357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7959274" y="4856528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8208779" y="4776859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8381696" y="4855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8631201" y="4775896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7688218" y="4756531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7612418" y="535856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7251819" y="5077633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7775472" y="4936199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7224088" y="4612773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7841780" y="4409316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8501035" y="4565167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8679532" y="4817646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7685678" y="4620528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7091131" y="4298857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sp>
        <p:nvSpPr>
          <p:cNvPr id="160" name="Content Placeholder 2"/>
          <p:cNvSpPr txBox="1">
            <a:spLocks/>
          </p:cNvSpPr>
          <p:nvPr/>
        </p:nvSpPr>
        <p:spPr>
          <a:xfrm>
            <a:off x="2645406" y="5517905"/>
            <a:ext cx="6302409" cy="9287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Finite State Machines let us represent something infinite in finite space!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3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578997" y="2104059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574678" y="3355467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404" y="3112280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26691" y="4385246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1010" y="1601361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97698"/>
              </p:ext>
            </p:extLst>
          </p:nvPr>
        </p:nvGraphicFramePr>
        <p:xfrm>
          <a:off x="1209061" y="1003671"/>
          <a:ext cx="967182" cy="160476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0498"/>
              </p:ext>
            </p:extLst>
          </p:nvPr>
        </p:nvGraphicFramePr>
        <p:xfrm>
          <a:off x="1105644" y="3116801"/>
          <a:ext cx="2183195" cy="2231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161236" y="3766354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 rot="5400000">
            <a:off x="363107" y="1195147"/>
            <a:ext cx="423141" cy="389279"/>
            <a:chOff x="3503523" y="5465825"/>
            <a:chExt cx="224408" cy="271141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8"/>
          <p:cNvGrpSpPr>
            <a:grpSpLocks/>
          </p:cNvGrpSpPr>
          <p:nvPr/>
        </p:nvGrpSpPr>
        <p:grpSpPr bwMode="auto">
          <a:xfrm rot="16200000">
            <a:off x="358822" y="4913170"/>
            <a:ext cx="423141" cy="389279"/>
            <a:chOff x="3503523" y="5465825"/>
            <a:chExt cx="224408" cy="271141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>
            <a:stCxn id="54" idx="4"/>
            <a:endCxn id="52" idx="0"/>
          </p:cNvCxnSpPr>
          <p:nvPr/>
        </p:nvCxnSpPr>
        <p:spPr>
          <a:xfrm>
            <a:off x="3989769" y="212552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3985450" y="337693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68176" y="313374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7463" y="440671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41782" y="162282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550327" y="1222939"/>
            <a:ext cx="0" cy="430153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18"/>
          <p:cNvGrpSpPr>
            <a:grpSpLocks/>
          </p:cNvGrpSpPr>
          <p:nvPr/>
        </p:nvGrpSpPr>
        <p:grpSpPr bwMode="auto">
          <a:xfrm rot="5400000">
            <a:off x="3773879" y="1216613"/>
            <a:ext cx="423141" cy="389279"/>
            <a:chOff x="3503523" y="5465825"/>
            <a:chExt cx="224408" cy="271141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"/>
          <p:cNvGrpSpPr>
            <a:grpSpLocks/>
          </p:cNvGrpSpPr>
          <p:nvPr/>
        </p:nvGrpSpPr>
        <p:grpSpPr bwMode="auto">
          <a:xfrm rot="16200000">
            <a:off x="3769594" y="4934636"/>
            <a:ext cx="423141" cy="389279"/>
            <a:chOff x="3503523" y="5465825"/>
            <a:chExt cx="224408" cy="271141"/>
          </a:xfrm>
        </p:grpSpPr>
        <p:cxnSp>
          <p:nvCxnSpPr>
            <p:cNvPr id="80" name="Straight Connector 7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273884" y="1312895"/>
            <a:ext cx="2183531" cy="1219047"/>
            <a:chOff x="4273884" y="1312895"/>
            <a:chExt cx="2183531" cy="1219047"/>
          </a:xfrm>
        </p:grpSpPr>
        <p:sp>
          <p:nvSpPr>
            <p:cNvPr id="85" name="Oval 84"/>
            <p:cNvSpPr/>
            <p:nvPr/>
          </p:nvSpPr>
          <p:spPr>
            <a:xfrm>
              <a:off x="4273884" y="179176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7" idx="2"/>
            </p:cNvCxnSpPr>
            <p:nvPr/>
          </p:nvCxnSpPr>
          <p:spPr>
            <a:xfrm>
              <a:off x="4436937" y="187310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686443" y="179343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89" idx="2"/>
            </p:cNvCxnSpPr>
            <p:nvPr/>
          </p:nvCxnSpPr>
          <p:spPr>
            <a:xfrm>
              <a:off x="4833125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082630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>
              <a:off x="5255547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05052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93" idx="2"/>
            </p:cNvCxnSpPr>
            <p:nvPr/>
          </p:nvCxnSpPr>
          <p:spPr>
            <a:xfrm>
              <a:off x="5677969" y="1869604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7474" y="178993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44"/>
            <p:cNvCxnSpPr>
              <a:stCxn id="87" idx="5"/>
              <a:endCxn id="89" idx="4"/>
            </p:cNvCxnSpPr>
            <p:nvPr/>
          </p:nvCxnSpPr>
          <p:spPr>
            <a:xfrm rot="16200000" flipH="1">
              <a:off x="4984491" y="1770569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08691" y="237260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44"/>
            <p:cNvCxnSpPr>
              <a:stCxn id="87" idx="3"/>
              <a:endCxn id="95" idx="2"/>
            </p:cNvCxnSpPr>
            <p:nvPr/>
          </p:nvCxnSpPr>
          <p:spPr>
            <a:xfrm rot="16200000" flipH="1">
              <a:off x="4548092" y="2091671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4"/>
            <p:cNvCxnSpPr>
              <a:stCxn id="95" idx="6"/>
              <a:endCxn id="89" idx="5"/>
            </p:cNvCxnSpPr>
            <p:nvPr/>
          </p:nvCxnSpPr>
          <p:spPr>
            <a:xfrm flipV="1">
              <a:off x="5071745" y="1926902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4"/>
            <p:cNvCxnSpPr>
              <a:stCxn id="93" idx="5"/>
              <a:endCxn id="93" idx="6"/>
            </p:cNvCxnSpPr>
            <p:nvPr/>
          </p:nvCxnSpPr>
          <p:spPr>
            <a:xfrm rot="5400000" flipH="1" flipV="1">
              <a:off x="6050420" y="1885832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4"/>
            <p:cNvCxnSpPr>
              <a:stCxn id="85" idx="0"/>
              <a:endCxn id="87" idx="1"/>
            </p:cNvCxnSpPr>
            <p:nvPr/>
          </p:nvCxnSpPr>
          <p:spPr>
            <a:xfrm rot="16200000" flipH="1">
              <a:off x="4520361" y="1626811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4"/>
            <p:cNvCxnSpPr>
              <a:stCxn id="87" idx="0"/>
              <a:endCxn id="91" idx="1"/>
            </p:cNvCxnSpPr>
            <p:nvPr/>
          </p:nvCxnSpPr>
          <p:spPr>
            <a:xfrm rot="16200000" flipH="1">
              <a:off x="5138053" y="1423354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44"/>
            <p:cNvCxnSpPr>
              <a:stCxn id="91" idx="0"/>
              <a:endCxn id="93" idx="0"/>
            </p:cNvCxnSpPr>
            <p:nvPr/>
          </p:nvCxnSpPr>
          <p:spPr>
            <a:xfrm rot="5400000" flipH="1" flipV="1">
              <a:off x="5797308" y="1579205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4"/>
            <p:cNvCxnSpPr>
              <a:stCxn id="89" idx="5"/>
              <a:endCxn id="93" idx="4"/>
            </p:cNvCxnSpPr>
            <p:nvPr/>
          </p:nvCxnSpPr>
          <p:spPr>
            <a:xfrm rot="16200000" flipH="1">
              <a:off x="5604218" y="1544490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975805" y="1831684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44"/>
            <p:cNvCxnSpPr>
              <a:stCxn id="87" idx="7"/>
              <a:endCxn id="89" idx="0"/>
            </p:cNvCxnSpPr>
            <p:nvPr/>
          </p:nvCxnSpPr>
          <p:spPr>
            <a:xfrm rot="5400000" flipH="1" flipV="1">
              <a:off x="4981951" y="1634566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4387404" y="1312895"/>
              <a:ext cx="2070011" cy="1050576"/>
              <a:chOff x="2954628" y="1188732"/>
              <a:chExt cx="2273899" cy="11540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233437" y="2653085"/>
            <a:ext cx="2088349" cy="1445088"/>
            <a:chOff x="2585554" y="3142286"/>
            <a:chExt cx="2502042" cy="1731353"/>
          </a:xfrm>
        </p:grpSpPr>
        <p:sp>
          <p:nvSpPr>
            <p:cNvPr id="121" name="Oval 120"/>
            <p:cNvSpPr/>
            <p:nvPr/>
          </p:nvSpPr>
          <p:spPr>
            <a:xfrm>
              <a:off x="2585554" y="385420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2" name="Straight Arrow Connector 121"/>
            <p:cNvCxnSpPr>
              <a:endCxn id="124" idx="2"/>
            </p:cNvCxnSpPr>
            <p:nvPr/>
          </p:nvCxnSpPr>
          <p:spPr>
            <a:xfrm>
              <a:off x="2810126" y="3966235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796542" y="368818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3153767" y="385650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5" name="Straight Arrow Connector 124"/>
            <p:cNvCxnSpPr>
              <a:endCxn id="127" idx="2"/>
            </p:cNvCxnSpPr>
            <p:nvPr/>
          </p:nvCxnSpPr>
          <p:spPr>
            <a:xfrm>
              <a:off x="3355789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342205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i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699430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8" name="Straight Arrow Connector 127"/>
            <p:cNvCxnSpPr>
              <a:endCxn id="130" idx="2"/>
            </p:cNvCxnSpPr>
            <p:nvPr/>
          </p:nvCxnSpPr>
          <p:spPr>
            <a:xfrm>
              <a:off x="3937586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24002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4281227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31" name="Straight Arrow Connector 130"/>
            <p:cNvCxnSpPr>
              <a:endCxn id="133" idx="2"/>
            </p:cNvCxnSpPr>
            <p:nvPr/>
          </p:nvCxnSpPr>
          <p:spPr>
            <a:xfrm>
              <a:off x="4519383" y="396141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05799" y="368335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g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4863024" y="38516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10126" y="397449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5789" y="39649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937586" y="397099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19383" y="396966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g</a:t>
              </a:r>
            </a:p>
          </p:txBody>
        </p:sp>
        <p:cxnSp>
          <p:nvCxnSpPr>
            <p:cNvPr id="138" name="Straight Arrow Connector 44"/>
            <p:cNvCxnSpPr>
              <a:stCxn id="124" idx="5"/>
              <a:endCxn id="127" idx="4"/>
            </p:cNvCxnSpPr>
            <p:nvPr/>
          </p:nvCxnSpPr>
          <p:spPr>
            <a:xfrm rot="16200000" flipH="1">
              <a:off x="3564263" y="3825011"/>
              <a:ext cx="28641" cy="466265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3349616" y="416470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u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459866" y="46541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5610" y="436341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2" name="Straight Arrow Connector 44"/>
            <p:cNvCxnSpPr>
              <a:stCxn id="124" idx="3"/>
              <a:endCxn id="140" idx="2"/>
            </p:cNvCxnSpPr>
            <p:nvPr/>
          </p:nvCxnSpPr>
          <p:spPr>
            <a:xfrm rot="16200000" flipH="1">
              <a:off x="2963217" y="4267261"/>
              <a:ext cx="720087" cy="273211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44"/>
            <p:cNvCxnSpPr>
              <a:stCxn id="140" idx="6"/>
              <a:endCxn id="127" idx="5"/>
            </p:cNvCxnSpPr>
            <p:nvPr/>
          </p:nvCxnSpPr>
          <p:spPr>
            <a:xfrm flipV="1">
              <a:off x="3684438" y="4040326"/>
              <a:ext cx="206676" cy="723585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969506" y="433911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e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99875" y="451352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1347" y="442527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3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33386" y="459968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8" name="Straight Arrow Connector 137"/>
            <p:cNvCxnSpPr>
              <a:stCxn id="121" idx="0"/>
              <a:endCxn id="124" idx="1"/>
            </p:cNvCxnSpPr>
            <p:nvPr/>
          </p:nvCxnSpPr>
          <p:spPr>
            <a:xfrm rot="16200000" flipH="1">
              <a:off x="2925024" y="3627016"/>
              <a:ext cx="34446" cy="488815"/>
            </a:xfrm>
            <a:prstGeom prst="curvedConnector3">
              <a:avLst>
                <a:gd name="adj1" fmla="val -121050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2748074" y="314228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761658" y="342859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4929589" y="3914500"/>
              <a:ext cx="91440" cy="91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393612" y="320617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409606" y="340488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u</a:t>
              </a:r>
            </a:p>
          </p:txBody>
        </p:sp>
        <p:cxnSp>
          <p:nvCxnSpPr>
            <p:cNvPr id="154" name="Straight Arrow Connector 44"/>
            <p:cNvCxnSpPr>
              <a:stCxn id="124" idx="7"/>
              <a:endCxn id="127" idx="0"/>
            </p:cNvCxnSpPr>
            <p:nvPr/>
          </p:nvCxnSpPr>
          <p:spPr>
            <a:xfrm rot="5400000" flipH="1" flipV="1">
              <a:off x="3560765" y="3637696"/>
              <a:ext cx="35637" cy="466265"/>
            </a:xfrm>
            <a:prstGeom prst="curvedConnector3">
              <a:avLst>
                <a:gd name="adj1" fmla="val 1218893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 bwMode="auto">
          <a:xfrm>
            <a:off x="679998" y="2274466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 bwMode="auto">
          <a:xfrm>
            <a:off x="705568" y="3572034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 bwMode="auto">
          <a:xfrm>
            <a:off x="4096316" y="2300911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 bwMode="auto">
          <a:xfrm>
            <a:off x="4121886" y="3598479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296020" y="4305431"/>
            <a:ext cx="1816644" cy="1219047"/>
            <a:chOff x="4296020" y="4305431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4296020" y="478429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4459073" y="486564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708579" y="478597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4855261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5104766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5277683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5527188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5700105" y="4862140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5949610" y="478247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5006627" y="476310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930827" y="536513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4570228" y="508420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5093881" y="4942773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4542497" y="461934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5160189" y="441589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5819444" y="457174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997941" y="482422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5004087" y="462710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409540" y="4305431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cxnSp>
        <p:nvCxnSpPr>
          <p:cNvPr id="155" name="Straight Connector 154"/>
          <p:cNvCxnSpPr/>
          <p:nvPr/>
        </p:nvCxnSpPr>
        <p:spPr>
          <a:xfrm>
            <a:off x="148354" y="1193964"/>
            <a:ext cx="10410" cy="43230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Content Placeholder 2"/>
          <p:cNvSpPr txBox="1">
            <a:spLocks/>
          </p:cNvSpPr>
          <p:nvPr/>
        </p:nvSpPr>
        <p:spPr>
          <a:xfrm>
            <a:off x="20522" y="5531491"/>
            <a:ext cx="6302409" cy="9287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Finite State Machines let us represent something infinite in finite space!</a:t>
            </a:r>
            <a:endParaRPr lang="en-US" b="1" dirty="0"/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6626904" y="1127672"/>
            <a:ext cx="2294322" cy="438929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</a:t>
            </a:r>
            <a:r>
              <a:rPr lang="en-US" b="1" dirty="0" smtClean="0"/>
              <a:t>essages</a:t>
            </a:r>
            <a:r>
              <a:rPr lang="en-US" dirty="0" smtClean="0"/>
              <a:t> and </a:t>
            </a:r>
            <a:r>
              <a:rPr lang="en-US" b="1" dirty="0" smtClean="0"/>
              <a:t>beliefs</a:t>
            </a:r>
            <a:r>
              <a:rPr lang="en-US" dirty="0" smtClean="0"/>
              <a:t> are Weighted Finite State Acceptors (WFSA)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factors </a:t>
            </a:r>
            <a:r>
              <a:rPr lang="en-US" dirty="0"/>
              <a:t>are Weighted Finite State Transducers (WFST)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6626904" y="3555209"/>
            <a:ext cx="2294322" cy="1744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cxnSp>
        <p:nvCxnSpPr>
          <p:cNvPr id="43" name="Straight Connector 42"/>
          <p:cNvCxnSpPr>
            <a:stCxn id="47" idx="4"/>
            <a:endCxn id="45" idx="0"/>
          </p:cNvCxnSpPr>
          <p:nvPr/>
        </p:nvCxnSpPr>
        <p:spPr>
          <a:xfrm>
            <a:off x="578997" y="2104059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6" idx="0"/>
            <a:endCxn id="45" idx="2"/>
          </p:cNvCxnSpPr>
          <p:nvPr/>
        </p:nvCxnSpPr>
        <p:spPr>
          <a:xfrm flipV="1">
            <a:off x="574678" y="3355467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404" y="3112280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26691" y="4385246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1010" y="1601361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45258"/>
              </p:ext>
            </p:extLst>
          </p:nvPr>
        </p:nvGraphicFramePr>
        <p:xfrm>
          <a:off x="1209061" y="1003671"/>
          <a:ext cx="967182" cy="160476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8800"/>
                <a:gridCol w="308382"/>
              </a:tblGrid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3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…</a:t>
                      </a:r>
                      <a:endParaRPr lang="en-US" sz="13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73157"/>
              </p:ext>
            </p:extLst>
          </p:nvPr>
        </p:nvGraphicFramePr>
        <p:xfrm>
          <a:off x="1105644" y="3116801"/>
          <a:ext cx="2183195" cy="223178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3233"/>
                <a:gridCol w="268327"/>
                <a:gridCol w="268327"/>
                <a:gridCol w="268327"/>
                <a:gridCol w="268327"/>
                <a:gridCol w="268327"/>
                <a:gridCol w="268327"/>
              </a:tblGrid>
              <a:tr h="62702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vert="vert27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abacus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rang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ring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rung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  <a:tr h="2674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Rockwell"/>
                          <a:cs typeface="Rockwell"/>
                        </a:rPr>
                        <a:t>…</a:t>
                      </a:r>
                      <a:endParaRPr lang="en-US" sz="1200" dirty="0">
                        <a:latin typeface="Rockwell"/>
                        <a:cs typeface="Rockwel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0" name="Isosceles Triangle 59"/>
          <p:cNvSpPr/>
          <p:nvPr/>
        </p:nvSpPr>
        <p:spPr>
          <a:xfrm rot="16200000">
            <a:off x="161236" y="3766354"/>
            <a:ext cx="1607253" cy="284396"/>
          </a:xfrm>
          <a:prstGeom prst="triangle">
            <a:avLst>
              <a:gd name="adj" fmla="val 90059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 rot="5400000">
            <a:off x="363107" y="1195147"/>
            <a:ext cx="423141" cy="389279"/>
            <a:chOff x="3503523" y="5465825"/>
            <a:chExt cx="224408" cy="271141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18"/>
          <p:cNvGrpSpPr>
            <a:grpSpLocks/>
          </p:cNvGrpSpPr>
          <p:nvPr/>
        </p:nvGrpSpPr>
        <p:grpSpPr bwMode="auto">
          <a:xfrm rot="16200000">
            <a:off x="358822" y="4913170"/>
            <a:ext cx="423141" cy="389279"/>
            <a:chOff x="3503523" y="5465825"/>
            <a:chExt cx="224408" cy="271141"/>
          </a:xfrm>
        </p:grpSpPr>
        <p:cxnSp>
          <p:nvCxnSpPr>
            <p:cNvPr id="70" name="Straight Connector 6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>
            <a:stCxn id="54" idx="4"/>
            <a:endCxn id="52" idx="0"/>
          </p:cNvCxnSpPr>
          <p:nvPr/>
        </p:nvCxnSpPr>
        <p:spPr>
          <a:xfrm>
            <a:off x="3989769" y="2125525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3985450" y="3376933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868176" y="313374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37463" y="440671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41782" y="1622827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550327" y="1222939"/>
            <a:ext cx="0" cy="4301539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18"/>
          <p:cNvGrpSpPr>
            <a:grpSpLocks/>
          </p:cNvGrpSpPr>
          <p:nvPr/>
        </p:nvGrpSpPr>
        <p:grpSpPr bwMode="auto">
          <a:xfrm rot="5400000">
            <a:off x="3773879" y="1216613"/>
            <a:ext cx="423141" cy="389279"/>
            <a:chOff x="3503523" y="5465825"/>
            <a:chExt cx="224408" cy="271141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"/>
          <p:cNvGrpSpPr>
            <a:grpSpLocks/>
          </p:cNvGrpSpPr>
          <p:nvPr/>
        </p:nvGrpSpPr>
        <p:grpSpPr bwMode="auto">
          <a:xfrm rot="16200000">
            <a:off x="3769594" y="4934636"/>
            <a:ext cx="423141" cy="389279"/>
            <a:chOff x="3503523" y="5465825"/>
            <a:chExt cx="224408" cy="271141"/>
          </a:xfrm>
        </p:grpSpPr>
        <p:cxnSp>
          <p:nvCxnSpPr>
            <p:cNvPr id="80" name="Straight Connector 7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273884" y="1312895"/>
            <a:ext cx="2183531" cy="1219047"/>
            <a:chOff x="4273884" y="1312895"/>
            <a:chExt cx="2183531" cy="1219047"/>
          </a:xfrm>
        </p:grpSpPr>
        <p:sp>
          <p:nvSpPr>
            <p:cNvPr id="85" name="Oval 84"/>
            <p:cNvSpPr/>
            <p:nvPr/>
          </p:nvSpPr>
          <p:spPr>
            <a:xfrm>
              <a:off x="4273884" y="179176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7" idx="2"/>
            </p:cNvCxnSpPr>
            <p:nvPr/>
          </p:nvCxnSpPr>
          <p:spPr>
            <a:xfrm>
              <a:off x="4436937" y="187310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686443" y="179343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89" idx="2"/>
            </p:cNvCxnSpPr>
            <p:nvPr/>
          </p:nvCxnSpPr>
          <p:spPr>
            <a:xfrm>
              <a:off x="4833125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082630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>
              <a:off x="5255547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05052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93" idx="2"/>
            </p:cNvCxnSpPr>
            <p:nvPr/>
          </p:nvCxnSpPr>
          <p:spPr>
            <a:xfrm>
              <a:off x="5677969" y="1869604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7474" y="178993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44"/>
            <p:cNvCxnSpPr>
              <a:stCxn id="87" idx="5"/>
              <a:endCxn id="89" idx="4"/>
            </p:cNvCxnSpPr>
            <p:nvPr/>
          </p:nvCxnSpPr>
          <p:spPr>
            <a:xfrm rot="16200000" flipH="1">
              <a:off x="4984491" y="1770569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08691" y="237260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44"/>
            <p:cNvCxnSpPr>
              <a:stCxn id="87" idx="3"/>
              <a:endCxn id="95" idx="2"/>
            </p:cNvCxnSpPr>
            <p:nvPr/>
          </p:nvCxnSpPr>
          <p:spPr>
            <a:xfrm rot="16200000" flipH="1">
              <a:off x="4548092" y="2091671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4"/>
            <p:cNvCxnSpPr>
              <a:stCxn id="95" idx="6"/>
              <a:endCxn id="89" idx="5"/>
            </p:cNvCxnSpPr>
            <p:nvPr/>
          </p:nvCxnSpPr>
          <p:spPr>
            <a:xfrm flipV="1">
              <a:off x="5071745" y="1926902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4"/>
            <p:cNvCxnSpPr>
              <a:stCxn id="93" idx="5"/>
              <a:endCxn id="93" idx="6"/>
            </p:cNvCxnSpPr>
            <p:nvPr/>
          </p:nvCxnSpPr>
          <p:spPr>
            <a:xfrm rot="5400000" flipH="1" flipV="1">
              <a:off x="6050420" y="1885832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4"/>
            <p:cNvCxnSpPr>
              <a:stCxn id="85" idx="0"/>
              <a:endCxn id="87" idx="1"/>
            </p:cNvCxnSpPr>
            <p:nvPr/>
          </p:nvCxnSpPr>
          <p:spPr>
            <a:xfrm rot="16200000" flipH="1">
              <a:off x="4520361" y="1626811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4"/>
            <p:cNvCxnSpPr>
              <a:stCxn id="87" idx="0"/>
              <a:endCxn id="91" idx="1"/>
            </p:cNvCxnSpPr>
            <p:nvPr/>
          </p:nvCxnSpPr>
          <p:spPr>
            <a:xfrm rot="16200000" flipH="1">
              <a:off x="5138053" y="1423354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44"/>
            <p:cNvCxnSpPr>
              <a:stCxn id="91" idx="0"/>
              <a:endCxn id="93" idx="0"/>
            </p:cNvCxnSpPr>
            <p:nvPr/>
          </p:nvCxnSpPr>
          <p:spPr>
            <a:xfrm rot="5400000" flipH="1" flipV="1">
              <a:off x="5797308" y="1579205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4"/>
            <p:cNvCxnSpPr>
              <a:stCxn id="89" idx="5"/>
              <a:endCxn id="93" idx="4"/>
            </p:cNvCxnSpPr>
            <p:nvPr/>
          </p:nvCxnSpPr>
          <p:spPr>
            <a:xfrm rot="16200000" flipH="1">
              <a:off x="5604218" y="1544490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975805" y="1831684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44"/>
            <p:cNvCxnSpPr>
              <a:stCxn id="87" idx="7"/>
              <a:endCxn id="89" idx="0"/>
            </p:cNvCxnSpPr>
            <p:nvPr/>
          </p:nvCxnSpPr>
          <p:spPr>
            <a:xfrm rot="5400000" flipH="1" flipV="1">
              <a:off x="4981951" y="1634566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4387404" y="1312895"/>
              <a:ext cx="2070011" cy="1050576"/>
              <a:chOff x="2954628" y="1188732"/>
              <a:chExt cx="2273899" cy="11540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4233437" y="2653085"/>
            <a:ext cx="2088349" cy="1445088"/>
            <a:chOff x="2585554" y="3142286"/>
            <a:chExt cx="2502042" cy="1731353"/>
          </a:xfrm>
        </p:grpSpPr>
        <p:sp>
          <p:nvSpPr>
            <p:cNvPr id="121" name="Oval 120"/>
            <p:cNvSpPr/>
            <p:nvPr/>
          </p:nvSpPr>
          <p:spPr>
            <a:xfrm>
              <a:off x="2585554" y="385420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2" name="Straight Arrow Connector 121"/>
            <p:cNvCxnSpPr>
              <a:endCxn id="124" idx="2"/>
            </p:cNvCxnSpPr>
            <p:nvPr/>
          </p:nvCxnSpPr>
          <p:spPr>
            <a:xfrm>
              <a:off x="2810126" y="3966235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796542" y="368818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3153767" y="385650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5" name="Straight Arrow Connector 124"/>
            <p:cNvCxnSpPr>
              <a:endCxn id="127" idx="2"/>
            </p:cNvCxnSpPr>
            <p:nvPr/>
          </p:nvCxnSpPr>
          <p:spPr>
            <a:xfrm>
              <a:off x="3355789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342205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i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699430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8" name="Straight Arrow Connector 127"/>
            <p:cNvCxnSpPr>
              <a:endCxn id="130" idx="2"/>
            </p:cNvCxnSpPr>
            <p:nvPr/>
          </p:nvCxnSpPr>
          <p:spPr>
            <a:xfrm>
              <a:off x="3937586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24002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4281227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31" name="Straight Arrow Connector 130"/>
            <p:cNvCxnSpPr>
              <a:endCxn id="133" idx="2"/>
            </p:cNvCxnSpPr>
            <p:nvPr/>
          </p:nvCxnSpPr>
          <p:spPr>
            <a:xfrm>
              <a:off x="4519383" y="396141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05799" y="368335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g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4863024" y="38516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10126" y="397449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5789" y="39649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937586" y="397099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19383" y="396966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g</a:t>
              </a:r>
            </a:p>
          </p:txBody>
        </p:sp>
        <p:cxnSp>
          <p:nvCxnSpPr>
            <p:cNvPr id="138" name="Straight Arrow Connector 44"/>
            <p:cNvCxnSpPr>
              <a:stCxn id="124" idx="5"/>
              <a:endCxn id="127" idx="4"/>
            </p:cNvCxnSpPr>
            <p:nvPr/>
          </p:nvCxnSpPr>
          <p:spPr>
            <a:xfrm rot="16200000" flipH="1">
              <a:off x="3564263" y="3825011"/>
              <a:ext cx="28641" cy="466265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3349616" y="416470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u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459866" y="46541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5610" y="436341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2" name="Straight Arrow Connector 44"/>
            <p:cNvCxnSpPr>
              <a:stCxn id="124" idx="3"/>
              <a:endCxn id="140" idx="2"/>
            </p:cNvCxnSpPr>
            <p:nvPr/>
          </p:nvCxnSpPr>
          <p:spPr>
            <a:xfrm rot="16200000" flipH="1">
              <a:off x="2963217" y="4267261"/>
              <a:ext cx="720087" cy="273211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44"/>
            <p:cNvCxnSpPr>
              <a:stCxn id="140" idx="6"/>
              <a:endCxn id="127" idx="5"/>
            </p:cNvCxnSpPr>
            <p:nvPr/>
          </p:nvCxnSpPr>
          <p:spPr>
            <a:xfrm flipV="1">
              <a:off x="3684438" y="4040326"/>
              <a:ext cx="206676" cy="723585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969506" y="433911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e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99875" y="451352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1347" y="442527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3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33386" y="459968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8" name="Straight Arrow Connector 137"/>
            <p:cNvCxnSpPr>
              <a:stCxn id="121" idx="0"/>
              <a:endCxn id="124" idx="1"/>
            </p:cNvCxnSpPr>
            <p:nvPr/>
          </p:nvCxnSpPr>
          <p:spPr>
            <a:xfrm rot="16200000" flipH="1">
              <a:off x="2925024" y="3627016"/>
              <a:ext cx="34446" cy="488815"/>
            </a:xfrm>
            <a:prstGeom prst="curvedConnector3">
              <a:avLst>
                <a:gd name="adj1" fmla="val -121050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2748074" y="314228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761658" y="342859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4929589" y="3914500"/>
              <a:ext cx="91440" cy="91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393612" y="320617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409606" y="340488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u</a:t>
              </a:r>
            </a:p>
          </p:txBody>
        </p:sp>
        <p:cxnSp>
          <p:nvCxnSpPr>
            <p:cNvPr id="154" name="Straight Arrow Connector 44"/>
            <p:cNvCxnSpPr>
              <a:stCxn id="124" idx="7"/>
              <a:endCxn id="127" idx="0"/>
            </p:cNvCxnSpPr>
            <p:nvPr/>
          </p:nvCxnSpPr>
          <p:spPr>
            <a:xfrm rot="5400000" flipH="1" flipV="1">
              <a:off x="3560765" y="3637696"/>
              <a:ext cx="35637" cy="466265"/>
            </a:xfrm>
            <a:prstGeom prst="curvedConnector3">
              <a:avLst>
                <a:gd name="adj1" fmla="val 1218893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Straight Arrow Connector 155"/>
          <p:cNvCxnSpPr/>
          <p:nvPr/>
        </p:nvCxnSpPr>
        <p:spPr bwMode="auto">
          <a:xfrm>
            <a:off x="679998" y="2274466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 bwMode="auto">
          <a:xfrm>
            <a:off x="705568" y="3572034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 bwMode="auto">
          <a:xfrm>
            <a:off x="4096316" y="2300911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 bwMode="auto">
          <a:xfrm>
            <a:off x="4121886" y="3598479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296020" y="4305431"/>
            <a:ext cx="1816644" cy="1219047"/>
            <a:chOff x="4296020" y="4305431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4296020" y="478429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4459073" y="486564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708579" y="478597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4855261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5104766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5277683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5527188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5700105" y="4862140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5949610" y="478247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5006627" y="476310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930827" y="536513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4570228" y="508420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5093881" y="4942773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4542497" y="461934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5160189" y="441589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5819444" y="457174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997941" y="482422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5004087" y="462710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409540" y="4305431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cxnSp>
        <p:nvCxnSpPr>
          <p:cNvPr id="155" name="Straight Connector 154"/>
          <p:cNvCxnSpPr/>
          <p:nvPr/>
        </p:nvCxnSpPr>
        <p:spPr>
          <a:xfrm>
            <a:off x="148354" y="1193964"/>
            <a:ext cx="10410" cy="4323005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Content Placeholder 2"/>
          <p:cNvSpPr txBox="1">
            <a:spLocks/>
          </p:cNvSpPr>
          <p:nvPr/>
        </p:nvSpPr>
        <p:spPr>
          <a:xfrm>
            <a:off x="20522" y="5531491"/>
            <a:ext cx="6302409" cy="9287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Finite State Machines let us represent something infinite in finite space!</a:t>
            </a:r>
            <a:endParaRPr lang="en-US" b="1" dirty="0"/>
          </a:p>
        </p:txBody>
      </p:sp>
      <p:sp>
        <p:nvSpPr>
          <p:cNvPr id="162" name="Content Placeholder 2"/>
          <p:cNvSpPr txBox="1">
            <a:spLocks/>
          </p:cNvSpPr>
          <p:nvPr/>
        </p:nvSpPr>
        <p:spPr>
          <a:xfrm>
            <a:off x="6626904" y="1127672"/>
            <a:ext cx="2294322" cy="438929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</a:t>
            </a:r>
            <a:r>
              <a:rPr lang="en-US" b="1" dirty="0" smtClean="0"/>
              <a:t>essages</a:t>
            </a:r>
            <a:r>
              <a:rPr lang="en-US" dirty="0" smtClean="0"/>
              <a:t> and </a:t>
            </a:r>
            <a:r>
              <a:rPr lang="en-US" b="1" dirty="0" smtClean="0"/>
              <a:t>beliefs</a:t>
            </a:r>
            <a:r>
              <a:rPr lang="en-US" dirty="0" smtClean="0"/>
              <a:t> are Weighted Finite State Acceptors (WFSA)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factors </a:t>
            </a:r>
            <a:r>
              <a:rPr lang="en-US" dirty="0"/>
              <a:t>are Weighted Finite State Transducers (WFST)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4" name="Content Placeholder 2"/>
          <p:cNvSpPr txBox="1">
            <a:spLocks/>
          </p:cNvSpPr>
          <p:nvPr/>
        </p:nvSpPr>
        <p:spPr>
          <a:xfrm>
            <a:off x="6626904" y="3555209"/>
            <a:ext cx="2294322" cy="1744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60" name="Content Placeholder 2"/>
          <p:cNvSpPr txBox="1">
            <a:spLocks/>
          </p:cNvSpPr>
          <p:nvPr/>
        </p:nvSpPr>
        <p:spPr>
          <a:xfrm>
            <a:off x="67823" y="951025"/>
            <a:ext cx="3558026" cy="458046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That solves the problem of </a:t>
            </a:r>
            <a:r>
              <a:rPr lang="en-US" b="1" dirty="0" smtClean="0"/>
              <a:t>representation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But how do we manage the problem of </a:t>
            </a:r>
            <a:r>
              <a:rPr lang="en-US" b="1" dirty="0" smtClean="0"/>
              <a:t>computation?</a:t>
            </a:r>
            <a:r>
              <a:rPr lang="en-US" dirty="0"/>
              <a:t> </a:t>
            </a:r>
            <a:r>
              <a:rPr lang="en-US" dirty="0" smtClean="0"/>
              <a:t>(We still need to compute messages and beliefs.)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6882" y="1114818"/>
            <a:ext cx="2030045" cy="3227825"/>
            <a:chOff x="1215399" y="1021709"/>
            <a:chExt cx="2719952" cy="4324796"/>
          </a:xfrm>
        </p:grpSpPr>
        <p:cxnSp>
          <p:nvCxnSpPr>
            <p:cNvPr id="49" name="Straight Connector 48"/>
            <p:cNvCxnSpPr>
              <a:stCxn id="54" idx="4"/>
              <a:endCxn id="52" idx="0"/>
            </p:cNvCxnSpPr>
            <p:nvPr/>
          </p:nvCxnSpPr>
          <p:spPr>
            <a:xfrm>
              <a:off x="1467705" y="1947552"/>
              <a:ext cx="0" cy="10082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3" idx="0"/>
              <a:endCxn id="52" idx="2"/>
            </p:cNvCxnSpPr>
            <p:nvPr/>
          </p:nvCxnSpPr>
          <p:spPr>
            <a:xfrm flipV="1">
              <a:off x="1463386" y="3198960"/>
              <a:ext cx="4319" cy="102977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46112" y="2955773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215399" y="4228739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219718" y="1444854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 rot="5400000">
              <a:off x="1251815" y="1038640"/>
              <a:ext cx="423141" cy="389279"/>
              <a:chOff x="3503523" y="5465825"/>
              <a:chExt cx="224408" cy="27114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8"/>
            <p:cNvGrpSpPr>
              <a:grpSpLocks/>
            </p:cNvGrpSpPr>
            <p:nvPr/>
          </p:nvGrpSpPr>
          <p:grpSpPr bwMode="auto">
            <a:xfrm rot="16200000">
              <a:off x="1247530" y="4756663"/>
              <a:ext cx="423141" cy="389279"/>
              <a:chOff x="3503523" y="5465825"/>
              <a:chExt cx="224408" cy="27114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751820" y="1134922"/>
              <a:ext cx="2183531" cy="1219047"/>
              <a:chOff x="4273884" y="1312895"/>
              <a:chExt cx="2183531" cy="1219047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273884" y="1791762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6" name="Straight Arrow Connector 85"/>
              <p:cNvCxnSpPr>
                <a:endCxn id="87" idx="2"/>
              </p:cNvCxnSpPr>
              <p:nvPr/>
            </p:nvCxnSpPr>
            <p:spPr>
              <a:xfrm>
                <a:off x="4436937" y="187310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686443" y="179343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8" name="Straight Arrow Connector 87"/>
              <p:cNvCxnSpPr>
                <a:endCxn id="89" idx="2"/>
              </p:cNvCxnSpPr>
              <p:nvPr/>
            </p:nvCxnSpPr>
            <p:spPr>
              <a:xfrm>
                <a:off x="4833125" y="1870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5082630" y="179089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0" name="Straight Arrow Connector 89"/>
              <p:cNvCxnSpPr>
                <a:endCxn id="91" idx="2"/>
              </p:cNvCxnSpPr>
              <p:nvPr/>
            </p:nvCxnSpPr>
            <p:spPr>
              <a:xfrm>
                <a:off x="5255547" y="1870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5505052" y="179089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2" name="Straight Arrow Connector 91"/>
              <p:cNvCxnSpPr>
                <a:endCxn id="93" idx="2"/>
              </p:cNvCxnSpPr>
              <p:nvPr/>
            </p:nvCxnSpPr>
            <p:spPr>
              <a:xfrm>
                <a:off x="5677969" y="1869604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5927474" y="1789934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4" name="Straight Arrow Connector 44"/>
              <p:cNvCxnSpPr>
                <a:stCxn id="87" idx="5"/>
                <a:endCxn id="89" idx="4"/>
              </p:cNvCxnSpPr>
              <p:nvPr/>
            </p:nvCxnSpPr>
            <p:spPr>
              <a:xfrm rot="16200000" flipH="1">
                <a:off x="4984491" y="1770569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4908691" y="2372602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6" name="Straight Arrow Connector 44"/>
              <p:cNvCxnSpPr>
                <a:stCxn id="87" idx="3"/>
                <a:endCxn id="95" idx="2"/>
              </p:cNvCxnSpPr>
              <p:nvPr/>
            </p:nvCxnSpPr>
            <p:spPr>
              <a:xfrm rot="16200000" flipH="1">
                <a:off x="4548092" y="2091671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4"/>
              <p:cNvCxnSpPr>
                <a:stCxn id="95" idx="6"/>
                <a:endCxn id="89" idx="5"/>
              </p:cNvCxnSpPr>
              <p:nvPr/>
            </p:nvCxnSpPr>
            <p:spPr>
              <a:xfrm flipV="1">
                <a:off x="5071745" y="1926902"/>
                <a:ext cx="150061" cy="525370"/>
              </a:xfrm>
              <a:prstGeom prst="curvedConnector2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44"/>
              <p:cNvCxnSpPr>
                <a:stCxn id="93" idx="5"/>
                <a:endCxn id="93" idx="6"/>
              </p:cNvCxnSpPr>
              <p:nvPr/>
            </p:nvCxnSpPr>
            <p:spPr>
              <a:xfrm rot="5400000" flipH="1" flipV="1">
                <a:off x="6050420" y="1885832"/>
                <a:ext cx="56335" cy="23879"/>
              </a:xfrm>
              <a:prstGeom prst="curvedConnector4">
                <a:avLst>
                  <a:gd name="adj1" fmla="val -410822"/>
                  <a:gd name="adj2" fmla="val 971488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4"/>
              <p:cNvCxnSpPr>
                <a:stCxn id="85" idx="0"/>
                <a:endCxn id="87" idx="1"/>
              </p:cNvCxnSpPr>
              <p:nvPr/>
            </p:nvCxnSpPr>
            <p:spPr>
              <a:xfrm rot="16200000" flipH="1">
                <a:off x="4520361" y="1626811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4"/>
              <p:cNvCxnSpPr>
                <a:stCxn id="87" idx="0"/>
                <a:endCxn id="91" idx="1"/>
              </p:cNvCxnSpPr>
              <p:nvPr/>
            </p:nvCxnSpPr>
            <p:spPr>
              <a:xfrm rot="16200000" flipH="1">
                <a:off x="5138053" y="1423354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4"/>
              <p:cNvCxnSpPr>
                <a:stCxn id="91" idx="0"/>
                <a:endCxn id="93" idx="0"/>
              </p:cNvCxnSpPr>
              <p:nvPr/>
            </p:nvCxnSpPr>
            <p:spPr>
              <a:xfrm rot="5400000" flipH="1" flipV="1">
                <a:off x="5797308" y="1579205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44"/>
              <p:cNvCxnSpPr>
                <a:stCxn id="89" idx="5"/>
                <a:endCxn id="93" idx="4"/>
              </p:cNvCxnSpPr>
              <p:nvPr/>
            </p:nvCxnSpPr>
            <p:spPr>
              <a:xfrm rot="16200000" flipH="1">
                <a:off x="5604218" y="1544490"/>
                <a:ext cx="22371" cy="787196"/>
              </a:xfrm>
              <a:prstGeom prst="curvedConnector3">
                <a:avLst>
                  <a:gd name="adj1" fmla="val 1034519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5975805" y="1831684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04" name="Straight Arrow Connector 44"/>
              <p:cNvCxnSpPr>
                <a:stCxn id="87" idx="7"/>
                <a:endCxn id="89" idx="0"/>
              </p:cNvCxnSpPr>
              <p:nvPr/>
            </p:nvCxnSpPr>
            <p:spPr>
              <a:xfrm rot="5400000" flipH="1" flipV="1">
                <a:off x="4981951" y="1634566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04"/>
              <p:cNvGrpSpPr/>
              <p:nvPr/>
            </p:nvGrpSpPr>
            <p:grpSpPr>
              <a:xfrm>
                <a:off x="4387404" y="1312895"/>
                <a:ext cx="2070011" cy="1050576"/>
                <a:chOff x="2954628" y="1188732"/>
                <a:chExt cx="2273899" cy="1154054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2954628" y="1252724"/>
                  <a:ext cx="2273899" cy="1090062"/>
                  <a:chOff x="3029436" y="2887849"/>
                  <a:chExt cx="2851000" cy="1366717"/>
                </a:xfrm>
              </p:grpSpPr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068880" y="403821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534508" y="386565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633952" y="3973833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  <p:grpSp>
          <p:nvGrpSpPr>
            <p:cNvPr id="120" name="Group 119"/>
            <p:cNvGrpSpPr/>
            <p:nvPr/>
          </p:nvGrpSpPr>
          <p:grpSpPr>
            <a:xfrm>
              <a:off x="1711373" y="2475112"/>
              <a:ext cx="2088349" cy="1445088"/>
              <a:chOff x="2585554" y="3142286"/>
              <a:chExt cx="2502042" cy="1731353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2585554" y="3854200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2" name="Straight Arrow Connector 121"/>
              <p:cNvCxnSpPr>
                <a:endCxn id="124" idx="2"/>
              </p:cNvCxnSpPr>
              <p:nvPr/>
            </p:nvCxnSpPr>
            <p:spPr>
              <a:xfrm>
                <a:off x="2810126" y="3966235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2796542" y="368818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s</a:t>
                </a: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153767" y="3856507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5" name="Straight Arrow Connector 124"/>
              <p:cNvCxnSpPr>
                <a:endCxn id="127" idx="2"/>
              </p:cNvCxnSpPr>
              <p:nvPr/>
            </p:nvCxnSpPr>
            <p:spPr>
              <a:xfrm>
                <a:off x="3355789" y="3962737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342205" y="368468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i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699430" y="3853009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8" name="Straight Arrow Connector 127"/>
              <p:cNvCxnSpPr>
                <a:endCxn id="130" idx="2"/>
              </p:cNvCxnSpPr>
              <p:nvPr/>
            </p:nvCxnSpPr>
            <p:spPr>
              <a:xfrm>
                <a:off x="3937586" y="3962737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3924002" y="368468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281227" y="3853009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31" name="Straight Arrow Connector 130"/>
              <p:cNvCxnSpPr>
                <a:endCxn id="133" idx="2"/>
              </p:cNvCxnSpPr>
              <p:nvPr/>
            </p:nvCxnSpPr>
            <p:spPr>
              <a:xfrm>
                <a:off x="4519383" y="3961411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4505799" y="368335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g</a:t>
                </a: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63024" y="3851683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810126" y="397449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r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355789" y="396491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937586" y="397099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19383" y="396966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g</a:t>
                </a:r>
              </a:p>
            </p:txBody>
          </p:sp>
          <p:cxnSp>
            <p:nvCxnSpPr>
              <p:cNvPr id="138" name="Straight Arrow Connector 44"/>
              <p:cNvCxnSpPr>
                <a:stCxn id="124" idx="5"/>
                <a:endCxn id="127" idx="4"/>
              </p:cNvCxnSpPr>
              <p:nvPr/>
            </p:nvCxnSpPr>
            <p:spPr>
              <a:xfrm rot="16200000" flipH="1">
                <a:off x="3564263" y="3825011"/>
                <a:ext cx="28641" cy="466265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3349616" y="416470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u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59866" y="4654183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365610" y="4363415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cxnSp>
            <p:nvCxnSpPr>
              <p:cNvPr id="142" name="Straight Arrow Connector 44"/>
              <p:cNvCxnSpPr>
                <a:stCxn id="124" idx="3"/>
                <a:endCxn id="140" idx="2"/>
              </p:cNvCxnSpPr>
              <p:nvPr/>
            </p:nvCxnSpPr>
            <p:spPr>
              <a:xfrm rot="16200000" flipH="1">
                <a:off x="2963217" y="4267261"/>
                <a:ext cx="720087" cy="273211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4"/>
              <p:cNvCxnSpPr>
                <a:stCxn id="140" idx="6"/>
                <a:endCxn id="127" idx="5"/>
              </p:cNvCxnSpPr>
              <p:nvPr/>
            </p:nvCxnSpPr>
            <p:spPr>
              <a:xfrm flipV="1">
                <a:off x="3684438" y="4040326"/>
                <a:ext cx="206676" cy="723585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2969506" y="433911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e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999875" y="451352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ε</a:t>
                </a:r>
                <a:endParaRPr lang="en-US" sz="1200" dirty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781347" y="4425274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ε</a:t>
                </a:r>
                <a:endParaRPr lang="en-US" sz="1200" dirty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33386" y="4599684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cxnSp>
            <p:nvCxnSpPr>
              <p:cNvPr id="148" name="Straight Arrow Connector 137"/>
              <p:cNvCxnSpPr>
                <a:stCxn id="121" idx="0"/>
                <a:endCxn id="124" idx="1"/>
              </p:cNvCxnSpPr>
              <p:nvPr/>
            </p:nvCxnSpPr>
            <p:spPr>
              <a:xfrm rot="16200000" flipH="1">
                <a:off x="2925024" y="3627016"/>
                <a:ext cx="34446" cy="488815"/>
              </a:xfrm>
              <a:prstGeom prst="curvedConnector3">
                <a:avLst>
                  <a:gd name="adj1" fmla="val -1210500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2748074" y="314228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r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761658" y="342859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s</a:t>
                </a: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929589" y="391450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393612" y="320617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409606" y="340488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u</a:t>
                </a:r>
              </a:p>
            </p:txBody>
          </p:sp>
          <p:cxnSp>
            <p:nvCxnSpPr>
              <p:cNvPr id="154" name="Straight Arrow Connector 44"/>
              <p:cNvCxnSpPr>
                <a:stCxn id="124" idx="7"/>
                <a:endCxn id="127" idx="0"/>
              </p:cNvCxnSpPr>
              <p:nvPr/>
            </p:nvCxnSpPr>
            <p:spPr>
              <a:xfrm rot="5400000" flipH="1" flipV="1">
                <a:off x="3560765" y="3637696"/>
                <a:ext cx="35637" cy="466265"/>
              </a:xfrm>
              <a:prstGeom prst="curvedConnector3">
                <a:avLst>
                  <a:gd name="adj1" fmla="val 1218893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Arrow Connector 157"/>
            <p:cNvCxnSpPr/>
            <p:nvPr/>
          </p:nvCxnSpPr>
          <p:spPr bwMode="auto">
            <a:xfrm>
              <a:off x="1574252" y="2122938"/>
              <a:ext cx="0" cy="757238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 bwMode="auto">
            <a:xfrm>
              <a:off x="1599822" y="3420506"/>
              <a:ext cx="0" cy="75723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773956" y="4127458"/>
              <a:ext cx="1816644" cy="1219047"/>
              <a:chOff x="4296020" y="4305431"/>
              <a:chExt cx="1816644" cy="121904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4296020" y="478429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76" name="Straight Arrow Connector 175"/>
              <p:cNvCxnSpPr>
                <a:endCxn id="177" idx="2"/>
              </p:cNvCxnSpPr>
              <p:nvPr/>
            </p:nvCxnSpPr>
            <p:spPr>
              <a:xfrm>
                <a:off x="4459073" y="486564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4708579" y="478597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78" name="Straight Arrow Connector 177"/>
              <p:cNvCxnSpPr>
                <a:endCxn id="179" idx="2"/>
              </p:cNvCxnSpPr>
              <p:nvPr/>
            </p:nvCxnSpPr>
            <p:spPr>
              <a:xfrm>
                <a:off x="4855261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5104766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0" name="Straight Arrow Connector 179"/>
              <p:cNvCxnSpPr>
                <a:endCxn id="181" idx="2"/>
              </p:cNvCxnSpPr>
              <p:nvPr/>
            </p:nvCxnSpPr>
            <p:spPr>
              <a:xfrm>
                <a:off x="5277683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5527188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2" name="Straight Arrow Connector 181"/>
              <p:cNvCxnSpPr>
                <a:endCxn id="183" idx="2"/>
              </p:cNvCxnSpPr>
              <p:nvPr/>
            </p:nvCxnSpPr>
            <p:spPr>
              <a:xfrm>
                <a:off x="5700105" y="4862140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5949610" y="4782470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4" name="Straight Arrow Connector 44"/>
              <p:cNvCxnSpPr>
                <a:stCxn id="177" idx="5"/>
                <a:endCxn id="179" idx="4"/>
              </p:cNvCxnSpPr>
              <p:nvPr/>
            </p:nvCxnSpPr>
            <p:spPr>
              <a:xfrm rot="16200000" flipH="1">
                <a:off x="5006627" y="4763105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4930827" y="536513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6" name="Straight Arrow Connector 44"/>
              <p:cNvCxnSpPr>
                <a:stCxn id="177" idx="3"/>
                <a:endCxn id="185" idx="2"/>
              </p:cNvCxnSpPr>
              <p:nvPr/>
            </p:nvCxnSpPr>
            <p:spPr>
              <a:xfrm rot="16200000" flipH="1">
                <a:off x="4570228" y="5084207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44"/>
              <p:cNvCxnSpPr>
                <a:stCxn id="185" idx="6"/>
                <a:endCxn id="181" idx="4"/>
              </p:cNvCxnSpPr>
              <p:nvPr/>
            </p:nvCxnSpPr>
            <p:spPr>
              <a:xfrm flipV="1">
                <a:off x="5093881" y="4942773"/>
                <a:ext cx="514834" cy="502035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44"/>
              <p:cNvCxnSpPr>
                <a:stCxn id="175" idx="0"/>
                <a:endCxn id="177" idx="1"/>
              </p:cNvCxnSpPr>
              <p:nvPr/>
            </p:nvCxnSpPr>
            <p:spPr>
              <a:xfrm rot="16200000" flipH="1">
                <a:off x="4542497" y="4619347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44"/>
              <p:cNvCxnSpPr>
                <a:stCxn id="177" idx="0"/>
                <a:endCxn id="181" idx="1"/>
              </p:cNvCxnSpPr>
              <p:nvPr/>
            </p:nvCxnSpPr>
            <p:spPr>
              <a:xfrm rot="16200000" flipH="1">
                <a:off x="5160189" y="4415890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44"/>
              <p:cNvCxnSpPr>
                <a:stCxn id="181" idx="0"/>
                <a:endCxn id="183" idx="0"/>
              </p:cNvCxnSpPr>
              <p:nvPr/>
            </p:nvCxnSpPr>
            <p:spPr>
              <a:xfrm rot="5400000" flipH="1" flipV="1">
                <a:off x="5819444" y="4571741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5997941" y="4824220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94" name="Straight Arrow Connector 44"/>
              <p:cNvCxnSpPr>
                <a:stCxn id="177" idx="7"/>
                <a:endCxn id="179" idx="0"/>
              </p:cNvCxnSpPr>
              <p:nvPr/>
            </p:nvCxnSpPr>
            <p:spPr>
              <a:xfrm rot="5400000" flipH="1" flipV="1">
                <a:off x="5004087" y="4627102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/>
            </p:nvGrpSpPr>
            <p:grpSpPr>
              <a:xfrm>
                <a:off x="4409540" y="4305431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197" name="TextBox 19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</p:grpSp>
      <p:grpSp>
        <p:nvGrpSpPr>
          <p:cNvPr id="163" name="Group 32"/>
          <p:cNvGrpSpPr>
            <a:grpSpLocks/>
          </p:cNvGrpSpPr>
          <p:nvPr/>
        </p:nvGrpSpPr>
        <p:grpSpPr bwMode="auto">
          <a:xfrm>
            <a:off x="5021848" y="4458415"/>
            <a:ext cx="3595303" cy="447631"/>
            <a:chOff x="4061771" y="3747287"/>
            <a:chExt cx="4705817" cy="585936"/>
          </a:xfrm>
        </p:grpSpPr>
        <p:pic>
          <p:nvPicPr>
            <p:cNvPr id="165" name="Picture 3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Rectangle 16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345" y="1526204"/>
            <a:ext cx="3657200" cy="2668623"/>
            <a:chOff x="4017914" y="1349861"/>
            <a:chExt cx="4755382" cy="3469956"/>
          </a:xfrm>
        </p:grpSpPr>
        <p:cxnSp>
          <p:nvCxnSpPr>
            <p:cNvPr id="155" name="Straight Connector 154"/>
            <p:cNvCxnSpPr>
              <a:stCxn id="157" idx="0"/>
              <a:endCxn id="156" idx="2"/>
            </p:cNvCxnSpPr>
            <p:nvPr/>
          </p:nvCxnSpPr>
          <p:spPr>
            <a:xfrm flipV="1">
              <a:off x="6341778" y="2068293"/>
              <a:ext cx="4319" cy="102977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6224504" y="1825106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093791" y="3098072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60" name="Group 18"/>
            <p:cNvGrpSpPr>
              <a:grpSpLocks/>
            </p:cNvGrpSpPr>
            <p:nvPr/>
          </p:nvGrpSpPr>
          <p:grpSpPr bwMode="auto">
            <a:xfrm rot="5400000">
              <a:off x="6125922" y="1403398"/>
              <a:ext cx="423141" cy="389279"/>
              <a:chOff x="3503523" y="5465825"/>
              <a:chExt cx="224408" cy="271141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Oval 168"/>
            <p:cNvSpPr/>
            <p:nvPr/>
          </p:nvSpPr>
          <p:spPr>
            <a:xfrm>
              <a:off x="6589765" y="1828728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0" name="Straight Arrow Connector 169"/>
            <p:cNvCxnSpPr>
              <a:endCxn id="171" idx="2"/>
            </p:cNvCxnSpPr>
            <p:nvPr/>
          </p:nvCxnSpPr>
          <p:spPr>
            <a:xfrm>
              <a:off x="6752818" y="191007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7002324" y="183040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2" name="Straight Arrow Connector 171"/>
            <p:cNvCxnSpPr>
              <a:endCxn id="173" idx="2"/>
            </p:cNvCxnSpPr>
            <p:nvPr/>
          </p:nvCxnSpPr>
          <p:spPr>
            <a:xfrm>
              <a:off x="7149006" y="190753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398511" y="182786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4" name="Straight Arrow Connector 173"/>
            <p:cNvCxnSpPr>
              <a:endCxn id="188" idx="2"/>
            </p:cNvCxnSpPr>
            <p:nvPr/>
          </p:nvCxnSpPr>
          <p:spPr>
            <a:xfrm>
              <a:off x="7571428" y="190753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820933" y="182786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92" name="Straight Arrow Connector 191"/>
            <p:cNvCxnSpPr>
              <a:endCxn id="205" idx="2"/>
            </p:cNvCxnSpPr>
            <p:nvPr/>
          </p:nvCxnSpPr>
          <p:spPr>
            <a:xfrm>
              <a:off x="7993850" y="1906570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8243355" y="1826900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6" name="Straight Arrow Connector 44"/>
            <p:cNvCxnSpPr>
              <a:stCxn id="171" idx="5"/>
              <a:endCxn id="173" idx="4"/>
            </p:cNvCxnSpPr>
            <p:nvPr/>
          </p:nvCxnSpPr>
          <p:spPr>
            <a:xfrm rot="16200000" flipH="1">
              <a:off x="7300372" y="180753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/>
            <p:cNvSpPr/>
            <p:nvPr/>
          </p:nvSpPr>
          <p:spPr>
            <a:xfrm>
              <a:off x="7224572" y="2409568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11" name="Straight Arrow Connector 44"/>
            <p:cNvCxnSpPr>
              <a:stCxn id="171" idx="3"/>
              <a:endCxn id="210" idx="2"/>
            </p:cNvCxnSpPr>
            <p:nvPr/>
          </p:nvCxnSpPr>
          <p:spPr>
            <a:xfrm rot="16200000" flipH="1">
              <a:off x="6863973" y="2128637"/>
              <a:ext cx="522830" cy="198368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44"/>
            <p:cNvCxnSpPr>
              <a:stCxn id="210" idx="6"/>
              <a:endCxn id="173" idx="5"/>
            </p:cNvCxnSpPr>
            <p:nvPr/>
          </p:nvCxnSpPr>
          <p:spPr>
            <a:xfrm flipV="1">
              <a:off x="7387626" y="1963868"/>
              <a:ext cx="150061" cy="525370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44"/>
            <p:cNvCxnSpPr>
              <a:stCxn id="205" idx="5"/>
              <a:endCxn id="205" idx="6"/>
            </p:cNvCxnSpPr>
            <p:nvPr/>
          </p:nvCxnSpPr>
          <p:spPr>
            <a:xfrm rot="5400000" flipH="1" flipV="1">
              <a:off x="8366301" y="192279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44"/>
            <p:cNvCxnSpPr>
              <a:stCxn id="169" idx="0"/>
              <a:endCxn id="171" idx="1"/>
            </p:cNvCxnSpPr>
            <p:nvPr/>
          </p:nvCxnSpPr>
          <p:spPr>
            <a:xfrm rot="16200000" flipH="1">
              <a:off x="6836242" y="166377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44"/>
            <p:cNvCxnSpPr>
              <a:stCxn id="171" idx="0"/>
              <a:endCxn id="188" idx="1"/>
            </p:cNvCxnSpPr>
            <p:nvPr/>
          </p:nvCxnSpPr>
          <p:spPr>
            <a:xfrm rot="16200000" flipH="1">
              <a:off x="7453934" y="146032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44"/>
            <p:cNvCxnSpPr>
              <a:stCxn id="188" idx="0"/>
              <a:endCxn id="205" idx="0"/>
            </p:cNvCxnSpPr>
            <p:nvPr/>
          </p:nvCxnSpPr>
          <p:spPr>
            <a:xfrm rot="5400000" flipH="1" flipV="1">
              <a:off x="8113189" y="161617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44"/>
            <p:cNvCxnSpPr>
              <a:stCxn id="173" idx="5"/>
              <a:endCxn id="205" idx="4"/>
            </p:cNvCxnSpPr>
            <p:nvPr/>
          </p:nvCxnSpPr>
          <p:spPr>
            <a:xfrm rot="16200000" flipH="1">
              <a:off x="7920099" y="158145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8291686" y="1868650"/>
              <a:ext cx="66392" cy="66392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19" name="Straight Arrow Connector 44"/>
            <p:cNvCxnSpPr>
              <a:stCxn id="171" idx="7"/>
              <a:endCxn id="173" idx="0"/>
            </p:cNvCxnSpPr>
            <p:nvPr/>
          </p:nvCxnSpPr>
          <p:spPr>
            <a:xfrm rot="5400000" flipH="1" flipV="1">
              <a:off x="7297832" y="167153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6703285" y="1349861"/>
              <a:ext cx="2070011" cy="1050576"/>
              <a:chOff x="2954628" y="1188732"/>
              <a:chExt cx="2273899" cy="1154054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1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222" name="TextBox 221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  <p:cxnSp>
          <p:nvCxnSpPr>
            <p:cNvPr id="235" name="Straight Arrow Connector 234"/>
            <p:cNvCxnSpPr/>
            <p:nvPr/>
          </p:nvCxnSpPr>
          <p:spPr bwMode="auto">
            <a:xfrm>
              <a:off x="6478214" y="2289839"/>
              <a:ext cx="0" cy="75723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 235"/>
            <p:cNvGrpSpPr/>
            <p:nvPr/>
          </p:nvGrpSpPr>
          <p:grpSpPr>
            <a:xfrm>
              <a:off x="4017914" y="1837309"/>
              <a:ext cx="1816644" cy="1219047"/>
              <a:chOff x="4296020" y="4305431"/>
              <a:chExt cx="1816644" cy="121904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4296020" y="478429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38" name="Straight Arrow Connector 237"/>
              <p:cNvCxnSpPr>
                <a:endCxn id="239" idx="2"/>
              </p:cNvCxnSpPr>
              <p:nvPr/>
            </p:nvCxnSpPr>
            <p:spPr>
              <a:xfrm>
                <a:off x="4459073" y="486564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Oval 238"/>
              <p:cNvSpPr/>
              <p:nvPr/>
            </p:nvSpPr>
            <p:spPr>
              <a:xfrm>
                <a:off x="4708579" y="478597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0" name="Straight Arrow Connector 239"/>
              <p:cNvCxnSpPr>
                <a:endCxn id="241" idx="2"/>
              </p:cNvCxnSpPr>
              <p:nvPr/>
            </p:nvCxnSpPr>
            <p:spPr>
              <a:xfrm>
                <a:off x="4855261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Oval 240"/>
              <p:cNvSpPr/>
              <p:nvPr/>
            </p:nvSpPr>
            <p:spPr>
              <a:xfrm>
                <a:off x="5104766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2" name="Straight Arrow Connector 241"/>
              <p:cNvCxnSpPr>
                <a:endCxn id="243" idx="2"/>
              </p:cNvCxnSpPr>
              <p:nvPr/>
            </p:nvCxnSpPr>
            <p:spPr>
              <a:xfrm>
                <a:off x="5277683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5527188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4" name="Straight Arrow Connector 243"/>
              <p:cNvCxnSpPr>
                <a:endCxn id="245" idx="2"/>
              </p:cNvCxnSpPr>
              <p:nvPr/>
            </p:nvCxnSpPr>
            <p:spPr>
              <a:xfrm>
                <a:off x="5700105" y="4862140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5949610" y="4782470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6" name="Straight Arrow Connector 44"/>
              <p:cNvCxnSpPr>
                <a:stCxn id="239" idx="5"/>
                <a:endCxn id="241" idx="4"/>
              </p:cNvCxnSpPr>
              <p:nvPr/>
            </p:nvCxnSpPr>
            <p:spPr>
              <a:xfrm rot="16200000" flipH="1">
                <a:off x="5006627" y="4763105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Oval 246"/>
              <p:cNvSpPr/>
              <p:nvPr/>
            </p:nvSpPr>
            <p:spPr>
              <a:xfrm>
                <a:off x="4930827" y="536513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8" name="Straight Arrow Connector 44"/>
              <p:cNvCxnSpPr>
                <a:stCxn id="239" idx="3"/>
                <a:endCxn id="247" idx="2"/>
              </p:cNvCxnSpPr>
              <p:nvPr/>
            </p:nvCxnSpPr>
            <p:spPr>
              <a:xfrm rot="16200000" flipH="1">
                <a:off x="4570228" y="5084207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44"/>
              <p:cNvCxnSpPr>
                <a:stCxn id="247" idx="6"/>
                <a:endCxn id="243" idx="4"/>
              </p:cNvCxnSpPr>
              <p:nvPr/>
            </p:nvCxnSpPr>
            <p:spPr>
              <a:xfrm flipV="1">
                <a:off x="5093881" y="4942773"/>
                <a:ext cx="514834" cy="502035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44"/>
              <p:cNvCxnSpPr>
                <a:stCxn id="237" idx="0"/>
                <a:endCxn id="239" idx="1"/>
              </p:cNvCxnSpPr>
              <p:nvPr/>
            </p:nvCxnSpPr>
            <p:spPr>
              <a:xfrm rot="16200000" flipH="1">
                <a:off x="4542497" y="4619347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44"/>
              <p:cNvCxnSpPr>
                <a:stCxn id="239" idx="0"/>
                <a:endCxn id="243" idx="1"/>
              </p:cNvCxnSpPr>
              <p:nvPr/>
            </p:nvCxnSpPr>
            <p:spPr>
              <a:xfrm rot="16200000" flipH="1">
                <a:off x="5160189" y="4415890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44"/>
              <p:cNvCxnSpPr>
                <a:stCxn id="243" idx="0"/>
                <a:endCxn id="245" idx="0"/>
              </p:cNvCxnSpPr>
              <p:nvPr/>
            </p:nvCxnSpPr>
            <p:spPr>
              <a:xfrm rot="5400000" flipH="1" flipV="1">
                <a:off x="5819444" y="4571741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Oval 252"/>
              <p:cNvSpPr/>
              <p:nvPr/>
            </p:nvSpPr>
            <p:spPr>
              <a:xfrm>
                <a:off x="5997941" y="4824220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54" name="Straight Arrow Connector 44"/>
              <p:cNvCxnSpPr>
                <a:stCxn id="239" idx="7"/>
                <a:endCxn id="241" idx="0"/>
              </p:cNvCxnSpPr>
              <p:nvPr/>
            </p:nvCxnSpPr>
            <p:spPr>
              <a:xfrm rot="5400000" flipH="1" flipV="1">
                <a:off x="5004087" y="4627102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/>
            </p:nvGrpSpPr>
            <p:grpSpPr>
              <a:xfrm>
                <a:off x="4409540" y="4305431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257" name="TextBox 25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  <p:cxnSp>
          <p:nvCxnSpPr>
            <p:cNvPr id="268" name="Straight Connector 267"/>
            <p:cNvCxnSpPr>
              <a:stCxn id="157" idx="2"/>
              <a:endCxn id="269" idx="3"/>
            </p:cNvCxnSpPr>
            <p:nvPr/>
          </p:nvCxnSpPr>
          <p:spPr>
            <a:xfrm flipH="1">
              <a:off x="4926236" y="3349421"/>
              <a:ext cx="1167555" cy="2965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>
              <a:off x="4683050" y="3257482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70" name="Group 18"/>
            <p:cNvGrpSpPr>
              <a:grpSpLocks/>
            </p:cNvGrpSpPr>
            <p:nvPr/>
          </p:nvGrpSpPr>
          <p:grpSpPr bwMode="auto">
            <a:xfrm>
              <a:off x="4259909" y="3164221"/>
              <a:ext cx="423141" cy="389279"/>
              <a:chOff x="3503523" y="5465825"/>
              <a:chExt cx="224408" cy="271141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Arrow Connector 273"/>
            <p:cNvCxnSpPr/>
            <p:nvPr/>
          </p:nvCxnSpPr>
          <p:spPr bwMode="auto">
            <a:xfrm>
              <a:off x="5091078" y="3253177"/>
              <a:ext cx="88085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76" idx="1"/>
              <a:endCxn id="157" idx="6"/>
            </p:cNvCxnSpPr>
            <p:nvPr/>
          </p:nvCxnSpPr>
          <p:spPr>
            <a:xfrm flipH="1">
              <a:off x="6589765" y="3314931"/>
              <a:ext cx="1191101" cy="3449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7780866" y="3193337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77" name="Group 18"/>
            <p:cNvGrpSpPr>
              <a:grpSpLocks/>
            </p:cNvGrpSpPr>
            <p:nvPr/>
          </p:nvGrpSpPr>
          <p:grpSpPr bwMode="auto">
            <a:xfrm rot="10800000">
              <a:off x="8031784" y="3134930"/>
              <a:ext cx="423141" cy="389279"/>
              <a:chOff x="3503523" y="5465825"/>
              <a:chExt cx="224408" cy="271141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1" name="Straight Arrow Connector 280"/>
            <p:cNvCxnSpPr/>
            <p:nvPr/>
          </p:nvCxnSpPr>
          <p:spPr bwMode="auto">
            <a:xfrm>
              <a:off x="6752818" y="3500669"/>
              <a:ext cx="880856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/>
            <p:cNvGrpSpPr/>
            <p:nvPr/>
          </p:nvGrpSpPr>
          <p:grpSpPr>
            <a:xfrm>
              <a:off x="6394183" y="3600770"/>
              <a:ext cx="2183531" cy="1219047"/>
              <a:chOff x="2686693" y="3582184"/>
              <a:chExt cx="2183531" cy="1219047"/>
            </a:xfrm>
          </p:grpSpPr>
          <p:sp>
            <p:nvSpPr>
              <p:cNvPr id="283" name="Oval 282"/>
              <p:cNvSpPr/>
              <p:nvPr/>
            </p:nvSpPr>
            <p:spPr>
              <a:xfrm>
                <a:off x="2686693" y="4061051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4" name="Straight Arrow Connector 283"/>
              <p:cNvCxnSpPr>
                <a:endCxn id="285" idx="2"/>
              </p:cNvCxnSpPr>
              <p:nvPr/>
            </p:nvCxnSpPr>
            <p:spPr>
              <a:xfrm>
                <a:off x="2849746" y="414239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Oval 284"/>
              <p:cNvSpPr/>
              <p:nvPr/>
            </p:nvSpPr>
            <p:spPr>
              <a:xfrm>
                <a:off x="3099252" y="406272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6" name="Straight Arrow Connector 285"/>
              <p:cNvCxnSpPr>
                <a:endCxn id="287" idx="2"/>
              </p:cNvCxnSpPr>
              <p:nvPr/>
            </p:nvCxnSpPr>
            <p:spPr>
              <a:xfrm>
                <a:off x="3245934" y="413985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Oval 286"/>
              <p:cNvSpPr/>
              <p:nvPr/>
            </p:nvSpPr>
            <p:spPr>
              <a:xfrm>
                <a:off x="3495439" y="406018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8" name="Straight Arrow Connector 287"/>
              <p:cNvCxnSpPr>
                <a:endCxn id="289" idx="2"/>
              </p:cNvCxnSpPr>
              <p:nvPr/>
            </p:nvCxnSpPr>
            <p:spPr>
              <a:xfrm>
                <a:off x="3668356" y="413985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Oval 288"/>
              <p:cNvSpPr/>
              <p:nvPr/>
            </p:nvSpPr>
            <p:spPr>
              <a:xfrm>
                <a:off x="3917861" y="406018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0" name="Straight Arrow Connector 289"/>
              <p:cNvCxnSpPr>
                <a:endCxn id="291" idx="2"/>
              </p:cNvCxnSpPr>
              <p:nvPr/>
            </p:nvCxnSpPr>
            <p:spPr>
              <a:xfrm>
                <a:off x="4090778" y="4138893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Oval 290"/>
              <p:cNvSpPr/>
              <p:nvPr/>
            </p:nvSpPr>
            <p:spPr>
              <a:xfrm>
                <a:off x="4340283" y="405922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2" name="Straight Arrow Connector 44"/>
              <p:cNvCxnSpPr>
                <a:stCxn id="285" idx="5"/>
                <a:endCxn id="287" idx="4"/>
              </p:cNvCxnSpPr>
              <p:nvPr/>
            </p:nvCxnSpPr>
            <p:spPr>
              <a:xfrm rot="16200000" flipH="1">
                <a:off x="3397300" y="4039858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Oval 292"/>
              <p:cNvSpPr/>
              <p:nvPr/>
            </p:nvSpPr>
            <p:spPr>
              <a:xfrm>
                <a:off x="3321500" y="4641891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4" name="Straight Arrow Connector 44"/>
              <p:cNvCxnSpPr>
                <a:stCxn id="285" idx="3"/>
                <a:endCxn id="293" idx="2"/>
              </p:cNvCxnSpPr>
              <p:nvPr/>
            </p:nvCxnSpPr>
            <p:spPr>
              <a:xfrm rot="16200000" flipH="1">
                <a:off x="2960901" y="4360960"/>
                <a:ext cx="522830" cy="198368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44"/>
              <p:cNvCxnSpPr>
                <a:stCxn id="293" idx="6"/>
                <a:endCxn id="287" idx="5"/>
              </p:cNvCxnSpPr>
              <p:nvPr/>
            </p:nvCxnSpPr>
            <p:spPr>
              <a:xfrm flipV="1">
                <a:off x="3484554" y="4196191"/>
                <a:ext cx="150061" cy="525370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44"/>
              <p:cNvCxnSpPr>
                <a:stCxn id="291" idx="5"/>
                <a:endCxn id="291" idx="6"/>
              </p:cNvCxnSpPr>
              <p:nvPr/>
            </p:nvCxnSpPr>
            <p:spPr>
              <a:xfrm rot="5400000" flipH="1" flipV="1">
                <a:off x="4463229" y="4155121"/>
                <a:ext cx="56335" cy="23879"/>
              </a:xfrm>
              <a:prstGeom prst="curvedConnector4">
                <a:avLst>
                  <a:gd name="adj1" fmla="val -410822"/>
                  <a:gd name="adj2" fmla="val 971488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44"/>
              <p:cNvCxnSpPr>
                <a:stCxn id="283" idx="0"/>
                <a:endCxn id="285" idx="1"/>
              </p:cNvCxnSpPr>
              <p:nvPr/>
            </p:nvCxnSpPr>
            <p:spPr>
              <a:xfrm rot="16200000" flipH="1">
                <a:off x="2933170" y="3896100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44"/>
              <p:cNvCxnSpPr>
                <a:stCxn id="285" idx="0"/>
                <a:endCxn id="289" idx="1"/>
              </p:cNvCxnSpPr>
              <p:nvPr/>
            </p:nvCxnSpPr>
            <p:spPr>
              <a:xfrm rot="16200000" flipH="1">
                <a:off x="3550862" y="3692643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44"/>
              <p:cNvCxnSpPr>
                <a:stCxn id="289" idx="0"/>
                <a:endCxn id="291" idx="0"/>
              </p:cNvCxnSpPr>
              <p:nvPr/>
            </p:nvCxnSpPr>
            <p:spPr>
              <a:xfrm rot="5400000" flipH="1" flipV="1">
                <a:off x="4210117" y="3848494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44"/>
              <p:cNvCxnSpPr>
                <a:stCxn id="287" idx="5"/>
                <a:endCxn id="291" idx="4"/>
              </p:cNvCxnSpPr>
              <p:nvPr/>
            </p:nvCxnSpPr>
            <p:spPr>
              <a:xfrm rot="16200000" flipH="1">
                <a:off x="4017027" y="3813779"/>
                <a:ext cx="22371" cy="787196"/>
              </a:xfrm>
              <a:prstGeom prst="curvedConnector3">
                <a:avLst>
                  <a:gd name="adj1" fmla="val 1034519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Oval 300"/>
              <p:cNvSpPr/>
              <p:nvPr/>
            </p:nvSpPr>
            <p:spPr>
              <a:xfrm>
                <a:off x="4388614" y="4100973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02" name="Straight Arrow Connector 44"/>
              <p:cNvCxnSpPr>
                <a:stCxn id="285" idx="7"/>
                <a:endCxn id="287" idx="0"/>
              </p:cNvCxnSpPr>
              <p:nvPr/>
            </p:nvCxnSpPr>
            <p:spPr>
              <a:xfrm rot="5400000" flipH="1" flipV="1">
                <a:off x="3394760" y="3903855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3" name="Group 302"/>
              <p:cNvGrpSpPr/>
              <p:nvPr/>
            </p:nvGrpSpPr>
            <p:grpSpPr>
              <a:xfrm>
                <a:off x="2800213" y="3582184"/>
                <a:ext cx="2070011" cy="1050576"/>
                <a:chOff x="2954628" y="1188732"/>
                <a:chExt cx="2273899" cy="1154054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2954628" y="1252724"/>
                  <a:ext cx="2273899" cy="1090062"/>
                  <a:chOff x="3029436" y="2887849"/>
                  <a:chExt cx="2851000" cy="1366717"/>
                </a:xfrm>
              </p:grpSpPr>
              <p:sp>
                <p:nvSpPr>
                  <p:cNvPr id="308" name="TextBox 30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0" name="TextBox 30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4068880" y="403821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5534508" y="386565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4633952" y="3973833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307" name="TextBox 30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  <p:cxnSp>
            <p:nvCxnSpPr>
              <p:cNvPr id="304" name="Straight Arrow Connector 44"/>
              <p:cNvCxnSpPr>
                <a:stCxn id="285" idx="4"/>
                <a:endCxn id="289" idx="3"/>
              </p:cNvCxnSpPr>
              <p:nvPr/>
            </p:nvCxnSpPr>
            <p:spPr>
              <a:xfrm rot="5400000" flipH="1" flipV="1">
                <a:off x="3548321" y="3828648"/>
                <a:ext cx="25875" cy="760961"/>
              </a:xfrm>
              <a:prstGeom prst="curvedConnector3">
                <a:avLst>
                  <a:gd name="adj1" fmla="val -135845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44"/>
              <p:cNvCxnSpPr>
                <a:stCxn id="293" idx="6"/>
                <a:endCxn id="289" idx="4"/>
              </p:cNvCxnSpPr>
              <p:nvPr/>
            </p:nvCxnSpPr>
            <p:spPr>
              <a:xfrm flipV="1">
                <a:off x="3484554" y="4219526"/>
                <a:ext cx="514834" cy="502035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4"/>
          <p:cNvGrpSpPr>
            <a:grpSpLocks/>
          </p:cNvGrpSpPr>
          <p:nvPr/>
        </p:nvGrpSpPr>
        <p:grpSpPr bwMode="auto">
          <a:xfrm>
            <a:off x="1230391" y="4458415"/>
            <a:ext cx="2102338" cy="436513"/>
            <a:chOff x="1136920" y="3747287"/>
            <a:chExt cx="2822626" cy="585936"/>
          </a:xfrm>
        </p:grpSpPr>
        <p:pic>
          <p:nvPicPr>
            <p:cNvPr id="321" name="Picture 3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" name="Rectangle 321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sp>
        <p:nvSpPr>
          <p:cNvPr id="323" name="Content Placeholder 2"/>
          <p:cNvSpPr txBox="1">
            <a:spLocks/>
          </p:cNvSpPr>
          <p:nvPr/>
        </p:nvSpPr>
        <p:spPr>
          <a:xfrm>
            <a:off x="770328" y="4936772"/>
            <a:ext cx="7562900" cy="1585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 the message and belief computations simply reuse standard FSM dynamic programming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2634288" y="2049707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517014" y="1806520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86301" y="3079486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grpSp>
        <p:nvGrpSpPr>
          <p:cNvPr id="75" name="Group 18"/>
          <p:cNvGrpSpPr>
            <a:grpSpLocks/>
          </p:cNvGrpSpPr>
          <p:nvPr/>
        </p:nvGrpSpPr>
        <p:grpSpPr bwMode="auto">
          <a:xfrm rot="5400000">
            <a:off x="2418432" y="1384812"/>
            <a:ext cx="423141" cy="389279"/>
            <a:chOff x="3503523" y="5465825"/>
            <a:chExt cx="224408" cy="271141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Oval 84"/>
          <p:cNvSpPr/>
          <p:nvPr/>
        </p:nvSpPr>
        <p:spPr>
          <a:xfrm>
            <a:off x="2882275" y="1810142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>
            <a:endCxn id="87" idx="2"/>
          </p:cNvCxnSpPr>
          <p:nvPr/>
        </p:nvCxnSpPr>
        <p:spPr>
          <a:xfrm>
            <a:off x="3045328" y="1891486"/>
            <a:ext cx="249506" cy="0"/>
          </a:xfrm>
          <a:prstGeom prst="straightConnector1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3294834" y="1811817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endCxn id="89" idx="2"/>
          </p:cNvCxnSpPr>
          <p:nvPr/>
        </p:nvCxnSpPr>
        <p:spPr>
          <a:xfrm>
            <a:off x="3441516" y="1888946"/>
            <a:ext cx="249506" cy="0"/>
          </a:xfrm>
          <a:prstGeom prst="straightConnector1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691021" y="1809277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>
            <a:endCxn id="91" idx="2"/>
          </p:cNvCxnSpPr>
          <p:nvPr/>
        </p:nvCxnSpPr>
        <p:spPr>
          <a:xfrm>
            <a:off x="3863938" y="1888946"/>
            <a:ext cx="249506" cy="0"/>
          </a:xfrm>
          <a:prstGeom prst="straightConnector1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4113443" y="1809277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endCxn id="93" idx="2"/>
          </p:cNvCxnSpPr>
          <p:nvPr/>
        </p:nvCxnSpPr>
        <p:spPr>
          <a:xfrm>
            <a:off x="4286360" y="1887984"/>
            <a:ext cx="249506" cy="0"/>
          </a:xfrm>
          <a:prstGeom prst="straightConnector1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4535865" y="1808314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44"/>
          <p:cNvCxnSpPr>
            <a:stCxn id="87" idx="5"/>
            <a:endCxn id="89" idx="4"/>
          </p:cNvCxnSpPr>
          <p:nvPr/>
        </p:nvCxnSpPr>
        <p:spPr>
          <a:xfrm rot="16200000" flipH="1">
            <a:off x="3592882" y="1788949"/>
            <a:ext cx="20795" cy="338538"/>
          </a:xfrm>
          <a:prstGeom prst="curvedConnector3">
            <a:avLst>
              <a:gd name="adj1" fmla="val 1398740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3517082" y="2390982"/>
            <a:ext cx="163054" cy="159340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44"/>
          <p:cNvCxnSpPr>
            <a:stCxn id="87" idx="3"/>
            <a:endCxn id="95" idx="2"/>
          </p:cNvCxnSpPr>
          <p:nvPr/>
        </p:nvCxnSpPr>
        <p:spPr>
          <a:xfrm rot="16200000" flipH="1">
            <a:off x="3156483" y="2110051"/>
            <a:ext cx="522830" cy="198368"/>
          </a:xfrm>
          <a:prstGeom prst="curvedConnector2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4"/>
          <p:cNvCxnSpPr>
            <a:stCxn id="95" idx="6"/>
            <a:endCxn id="89" idx="5"/>
          </p:cNvCxnSpPr>
          <p:nvPr/>
        </p:nvCxnSpPr>
        <p:spPr>
          <a:xfrm flipV="1">
            <a:off x="3680136" y="1945282"/>
            <a:ext cx="150061" cy="525370"/>
          </a:xfrm>
          <a:prstGeom prst="curvedConnector2">
            <a:avLst/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44"/>
          <p:cNvCxnSpPr>
            <a:stCxn id="93" idx="5"/>
            <a:endCxn id="93" idx="6"/>
          </p:cNvCxnSpPr>
          <p:nvPr/>
        </p:nvCxnSpPr>
        <p:spPr>
          <a:xfrm rot="5400000" flipH="1" flipV="1">
            <a:off x="4658811" y="1904212"/>
            <a:ext cx="56335" cy="23879"/>
          </a:xfrm>
          <a:prstGeom prst="curvedConnector4">
            <a:avLst>
              <a:gd name="adj1" fmla="val -410822"/>
              <a:gd name="adj2" fmla="val 971488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44"/>
          <p:cNvCxnSpPr>
            <a:stCxn id="85" idx="0"/>
            <a:endCxn id="87" idx="1"/>
          </p:cNvCxnSpPr>
          <p:nvPr/>
        </p:nvCxnSpPr>
        <p:spPr>
          <a:xfrm rot="16200000" flipH="1">
            <a:off x="3128752" y="1645191"/>
            <a:ext cx="25010" cy="354912"/>
          </a:xfrm>
          <a:prstGeom prst="curvedConnector3">
            <a:avLst>
              <a:gd name="adj1" fmla="val -832090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44"/>
          <p:cNvCxnSpPr>
            <a:stCxn id="87" idx="0"/>
            <a:endCxn id="91" idx="1"/>
          </p:cNvCxnSpPr>
          <p:nvPr/>
        </p:nvCxnSpPr>
        <p:spPr>
          <a:xfrm rot="16200000" flipH="1">
            <a:off x="3746444" y="1441734"/>
            <a:ext cx="20795" cy="760961"/>
          </a:xfrm>
          <a:prstGeom prst="curvedConnector3">
            <a:avLst>
              <a:gd name="adj1" fmla="val -810370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4"/>
          <p:cNvCxnSpPr>
            <a:stCxn id="91" idx="0"/>
            <a:endCxn id="93" idx="0"/>
          </p:cNvCxnSpPr>
          <p:nvPr/>
        </p:nvCxnSpPr>
        <p:spPr>
          <a:xfrm rot="5400000" flipH="1" flipV="1">
            <a:off x="4405699" y="1597585"/>
            <a:ext cx="963" cy="422422"/>
          </a:xfrm>
          <a:prstGeom prst="curvedConnector3">
            <a:avLst>
              <a:gd name="adj1" fmla="val 21706805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44"/>
          <p:cNvCxnSpPr>
            <a:stCxn id="89" idx="5"/>
            <a:endCxn id="93" idx="4"/>
          </p:cNvCxnSpPr>
          <p:nvPr/>
        </p:nvCxnSpPr>
        <p:spPr>
          <a:xfrm rot="16200000" flipH="1">
            <a:off x="4212609" y="1562870"/>
            <a:ext cx="22371" cy="787196"/>
          </a:xfrm>
          <a:prstGeom prst="curvedConnector3">
            <a:avLst>
              <a:gd name="adj1" fmla="val 1034519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4584196" y="1850064"/>
            <a:ext cx="66392" cy="66392"/>
          </a:xfrm>
          <a:prstGeom prst="ellipse">
            <a:avLst/>
          </a:prstGeom>
          <a:noFill/>
          <a:ln w="38100" cmpd="sng">
            <a:solidFill>
              <a:srgbClr val="3891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44"/>
          <p:cNvCxnSpPr>
            <a:stCxn id="87" idx="7"/>
            <a:endCxn id="89" idx="0"/>
          </p:cNvCxnSpPr>
          <p:nvPr/>
        </p:nvCxnSpPr>
        <p:spPr>
          <a:xfrm rot="5400000" flipH="1" flipV="1">
            <a:off x="3590342" y="1652946"/>
            <a:ext cx="25874" cy="338539"/>
          </a:xfrm>
          <a:prstGeom prst="curvedConnector3">
            <a:avLst>
              <a:gd name="adj1" fmla="val 1152517"/>
            </a:avLst>
          </a:prstGeom>
          <a:ln w="38100" cmpd="sng">
            <a:solidFill>
              <a:srgbClr val="3891A7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995795" y="1331275"/>
            <a:ext cx="2070011" cy="1050576"/>
            <a:chOff x="2954628" y="1188732"/>
            <a:chExt cx="2273899" cy="1154054"/>
          </a:xfrm>
        </p:grpSpPr>
        <p:grpSp>
          <p:nvGrpSpPr>
            <p:cNvPr id="106" name="Group 105"/>
            <p:cNvGrpSpPr/>
            <p:nvPr/>
          </p:nvGrpSpPr>
          <p:grpSpPr>
            <a:xfrm>
              <a:off x="2954628" y="1252724"/>
              <a:ext cx="2273899" cy="1090062"/>
              <a:chOff x="3029436" y="2887849"/>
              <a:chExt cx="2851000" cy="1366717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3084075" y="33011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r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629738" y="3297628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err="1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i</a:t>
                </a:r>
                <a:endPara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211535" y="3297628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n</a:t>
                </a:r>
                <a:endPara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793332" y="329630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g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3637149" y="377764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u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257039" y="395205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e</a:t>
                </a:r>
                <a:endPara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068880" y="4038219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ε</a:t>
                </a:r>
                <a:endParaRPr lang="en-US" sz="2200" dirty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534508" y="3865659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e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633952" y="397383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e</a:t>
                </a:r>
                <a:endPara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029436" y="2887849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s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971970" y="2975750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e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788295" y="2896084"/>
                <a:ext cx="345928" cy="21634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h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3449633" y="1188732"/>
              <a:ext cx="275905" cy="17255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</a:p>
          </p:txBody>
        </p:sp>
      </p:grpSp>
      <p:cxnSp>
        <p:nvCxnSpPr>
          <p:cNvPr id="159" name="Straight Arrow Connector 158"/>
          <p:cNvCxnSpPr/>
          <p:nvPr/>
        </p:nvCxnSpPr>
        <p:spPr bwMode="auto">
          <a:xfrm>
            <a:off x="2770724" y="2271253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10424" y="1818723"/>
            <a:ext cx="1816644" cy="1219047"/>
            <a:chOff x="4296020" y="4305431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4296020" y="478429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4459073" y="486564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708579" y="478597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4855261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5104766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5277683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5527188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5700105" y="4862140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5949610" y="478247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5006627" y="476310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930827" y="536513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4570228" y="508420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5093881" y="4942773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4542497" y="461934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5160189" y="441589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5819444" y="457174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997941" y="482422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5004087" y="462710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409540" y="4305431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cxnSp>
        <p:nvCxnSpPr>
          <p:cNvPr id="163" name="Straight Connector 162"/>
          <p:cNvCxnSpPr>
            <a:stCxn id="53" idx="2"/>
            <a:endCxn id="165" idx="3"/>
          </p:cNvCxnSpPr>
          <p:nvPr/>
        </p:nvCxnSpPr>
        <p:spPr>
          <a:xfrm flipH="1">
            <a:off x="1218746" y="3330835"/>
            <a:ext cx="1167555" cy="2965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975560" y="3238896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166" name="Group 18"/>
          <p:cNvGrpSpPr>
            <a:grpSpLocks/>
          </p:cNvGrpSpPr>
          <p:nvPr/>
        </p:nvGrpSpPr>
        <p:grpSpPr bwMode="auto">
          <a:xfrm>
            <a:off x="552419" y="3145635"/>
            <a:ext cx="423141" cy="389279"/>
            <a:chOff x="3503523" y="5465825"/>
            <a:chExt cx="224408" cy="271141"/>
          </a:xfrm>
        </p:grpSpPr>
        <p:cxnSp>
          <p:nvCxnSpPr>
            <p:cNvPr id="167" name="Straight Connector 166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Arrow Connector 169"/>
          <p:cNvCxnSpPr/>
          <p:nvPr/>
        </p:nvCxnSpPr>
        <p:spPr bwMode="auto">
          <a:xfrm>
            <a:off x="1383588" y="3234591"/>
            <a:ext cx="880856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72" idx="1"/>
            <a:endCxn id="53" idx="6"/>
          </p:cNvCxnSpPr>
          <p:nvPr/>
        </p:nvCxnSpPr>
        <p:spPr>
          <a:xfrm flipH="1">
            <a:off x="2882275" y="3296345"/>
            <a:ext cx="1191101" cy="3449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4073376" y="3174751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173" name="Group 18"/>
          <p:cNvGrpSpPr>
            <a:grpSpLocks/>
          </p:cNvGrpSpPr>
          <p:nvPr/>
        </p:nvGrpSpPr>
        <p:grpSpPr bwMode="auto">
          <a:xfrm rot="10800000">
            <a:off x="4324294" y="3116344"/>
            <a:ext cx="423141" cy="389279"/>
            <a:chOff x="3503523" y="5465825"/>
            <a:chExt cx="224408" cy="271141"/>
          </a:xfrm>
        </p:grpSpPr>
        <p:cxnSp>
          <p:nvCxnSpPr>
            <p:cNvPr id="174" name="Straight Connector 173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Arrow Connector 204"/>
          <p:cNvCxnSpPr/>
          <p:nvPr/>
        </p:nvCxnSpPr>
        <p:spPr bwMode="auto">
          <a:xfrm>
            <a:off x="3045328" y="3482083"/>
            <a:ext cx="880856" cy="0"/>
          </a:xfrm>
          <a:prstGeom prst="straightConnector1">
            <a:avLst/>
          </a:prstGeom>
          <a:ln w="5715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686693" y="3582184"/>
            <a:ext cx="2183531" cy="1219047"/>
            <a:chOff x="2686693" y="3582184"/>
            <a:chExt cx="2183531" cy="1219047"/>
          </a:xfrm>
        </p:grpSpPr>
        <p:sp>
          <p:nvSpPr>
            <p:cNvPr id="224" name="Oval 223"/>
            <p:cNvSpPr/>
            <p:nvPr/>
          </p:nvSpPr>
          <p:spPr>
            <a:xfrm>
              <a:off x="2686693" y="4061051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5" name="Straight Arrow Connector 224"/>
            <p:cNvCxnSpPr>
              <a:endCxn id="226" idx="2"/>
            </p:cNvCxnSpPr>
            <p:nvPr/>
          </p:nvCxnSpPr>
          <p:spPr>
            <a:xfrm>
              <a:off x="2849746" y="4142395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/>
            <p:cNvSpPr/>
            <p:nvPr/>
          </p:nvSpPr>
          <p:spPr>
            <a:xfrm>
              <a:off x="3099252" y="4062726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Arrow Connector 226"/>
            <p:cNvCxnSpPr>
              <a:endCxn id="228" idx="2"/>
            </p:cNvCxnSpPr>
            <p:nvPr/>
          </p:nvCxnSpPr>
          <p:spPr>
            <a:xfrm>
              <a:off x="3245934" y="4139855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3495439" y="4060186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9" name="Straight Arrow Connector 228"/>
            <p:cNvCxnSpPr>
              <a:endCxn id="230" idx="2"/>
            </p:cNvCxnSpPr>
            <p:nvPr/>
          </p:nvCxnSpPr>
          <p:spPr>
            <a:xfrm>
              <a:off x="3668356" y="4139855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/>
            <p:cNvSpPr/>
            <p:nvPr/>
          </p:nvSpPr>
          <p:spPr>
            <a:xfrm>
              <a:off x="3917861" y="4060186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Arrow Connector 230"/>
            <p:cNvCxnSpPr>
              <a:endCxn id="232" idx="2"/>
            </p:cNvCxnSpPr>
            <p:nvPr/>
          </p:nvCxnSpPr>
          <p:spPr>
            <a:xfrm>
              <a:off x="4090778" y="4138893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4340283" y="405922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" name="Straight Arrow Connector 44"/>
            <p:cNvCxnSpPr>
              <a:stCxn id="226" idx="5"/>
              <a:endCxn id="228" idx="4"/>
            </p:cNvCxnSpPr>
            <p:nvPr/>
          </p:nvCxnSpPr>
          <p:spPr>
            <a:xfrm rot="16200000" flipH="1">
              <a:off x="3397300" y="4039858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3321500" y="4641891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Arrow Connector 44"/>
            <p:cNvCxnSpPr>
              <a:stCxn id="226" idx="3"/>
              <a:endCxn id="234" idx="2"/>
            </p:cNvCxnSpPr>
            <p:nvPr/>
          </p:nvCxnSpPr>
          <p:spPr>
            <a:xfrm rot="16200000" flipH="1">
              <a:off x="2960901" y="4360960"/>
              <a:ext cx="522830" cy="198368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44"/>
            <p:cNvCxnSpPr>
              <a:stCxn id="234" idx="6"/>
              <a:endCxn id="228" idx="5"/>
            </p:cNvCxnSpPr>
            <p:nvPr/>
          </p:nvCxnSpPr>
          <p:spPr>
            <a:xfrm flipV="1">
              <a:off x="3484554" y="4196191"/>
              <a:ext cx="150061" cy="525370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44"/>
            <p:cNvCxnSpPr>
              <a:stCxn id="232" idx="5"/>
              <a:endCxn id="232" idx="6"/>
            </p:cNvCxnSpPr>
            <p:nvPr/>
          </p:nvCxnSpPr>
          <p:spPr>
            <a:xfrm rot="5400000" flipH="1" flipV="1">
              <a:off x="4463229" y="4155121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44"/>
            <p:cNvCxnSpPr>
              <a:stCxn id="224" idx="0"/>
              <a:endCxn id="226" idx="1"/>
            </p:cNvCxnSpPr>
            <p:nvPr/>
          </p:nvCxnSpPr>
          <p:spPr>
            <a:xfrm rot="16200000" flipH="1">
              <a:off x="2933170" y="3896100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44"/>
            <p:cNvCxnSpPr>
              <a:stCxn id="226" idx="0"/>
              <a:endCxn id="230" idx="1"/>
            </p:cNvCxnSpPr>
            <p:nvPr/>
          </p:nvCxnSpPr>
          <p:spPr>
            <a:xfrm rot="16200000" flipH="1">
              <a:off x="3550862" y="3692643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44"/>
            <p:cNvCxnSpPr>
              <a:stCxn id="230" idx="0"/>
              <a:endCxn id="232" idx="0"/>
            </p:cNvCxnSpPr>
            <p:nvPr/>
          </p:nvCxnSpPr>
          <p:spPr>
            <a:xfrm rot="5400000" flipH="1" flipV="1">
              <a:off x="4210117" y="3848494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44"/>
            <p:cNvCxnSpPr>
              <a:stCxn id="228" idx="5"/>
              <a:endCxn id="232" idx="4"/>
            </p:cNvCxnSpPr>
            <p:nvPr/>
          </p:nvCxnSpPr>
          <p:spPr>
            <a:xfrm rot="16200000" flipH="1">
              <a:off x="4017027" y="3813779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4388614" y="4100973"/>
              <a:ext cx="66392" cy="66392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44"/>
            <p:cNvCxnSpPr>
              <a:stCxn id="226" idx="7"/>
              <a:endCxn id="228" idx="0"/>
            </p:cNvCxnSpPr>
            <p:nvPr/>
          </p:nvCxnSpPr>
          <p:spPr>
            <a:xfrm rot="5400000" flipH="1" flipV="1">
              <a:off x="3394760" y="3903855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Group 243"/>
            <p:cNvGrpSpPr/>
            <p:nvPr/>
          </p:nvGrpSpPr>
          <p:grpSpPr>
            <a:xfrm>
              <a:off x="2800213" y="3582184"/>
              <a:ext cx="2070011" cy="1050576"/>
              <a:chOff x="2954628" y="1188732"/>
              <a:chExt cx="2273899" cy="1154054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247" name="TextBox 246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246" name="TextBox 245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  <p:cxnSp>
          <p:nvCxnSpPr>
            <p:cNvPr id="259" name="Straight Arrow Connector 44"/>
            <p:cNvCxnSpPr>
              <a:stCxn id="226" idx="4"/>
              <a:endCxn id="230" idx="3"/>
            </p:cNvCxnSpPr>
            <p:nvPr/>
          </p:nvCxnSpPr>
          <p:spPr>
            <a:xfrm rot="5400000" flipH="1" flipV="1">
              <a:off x="3548321" y="3828648"/>
              <a:ext cx="25875" cy="760961"/>
            </a:xfrm>
            <a:prstGeom prst="curvedConnector3">
              <a:avLst>
                <a:gd name="adj1" fmla="val -135845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44"/>
            <p:cNvCxnSpPr>
              <a:stCxn id="234" idx="6"/>
              <a:endCxn id="230" idx="4"/>
            </p:cNvCxnSpPr>
            <p:nvPr/>
          </p:nvCxnSpPr>
          <p:spPr>
            <a:xfrm flipV="1">
              <a:off x="3484554" y="4219526"/>
              <a:ext cx="514834" cy="502035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34"/>
          <p:cNvGrpSpPr>
            <a:grpSpLocks/>
          </p:cNvGrpSpPr>
          <p:nvPr/>
        </p:nvGrpSpPr>
        <p:grpSpPr bwMode="auto">
          <a:xfrm>
            <a:off x="374746" y="4968451"/>
            <a:ext cx="5283200" cy="1096962"/>
            <a:chOff x="1136920" y="3747287"/>
            <a:chExt cx="2822626" cy="585936"/>
          </a:xfrm>
        </p:grpSpPr>
        <p:pic>
          <p:nvPicPr>
            <p:cNvPr id="262" name="Picture 35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3" name="Rectangle 262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sp>
        <p:nvSpPr>
          <p:cNvPr id="264" name="Content Placeholder 2"/>
          <p:cNvSpPr txBox="1">
            <a:spLocks/>
          </p:cNvSpPr>
          <p:nvPr/>
        </p:nvSpPr>
        <p:spPr>
          <a:xfrm>
            <a:off x="5657946" y="1127672"/>
            <a:ext cx="3263280" cy="522867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pointwise</a:t>
            </a:r>
            <a:r>
              <a:rPr lang="en-US" dirty="0" smtClean="0"/>
              <a:t> product of two WFSAs is…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…their intersection.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Compute </a:t>
            </a:r>
            <a:r>
              <a:rPr lang="en-US" dirty="0"/>
              <a:t>the product of (possibly many) messages </a:t>
            </a:r>
            <a:r>
              <a:rPr lang="en-US" i="1" dirty="0">
                <a:latin typeface="Times New Roman"/>
                <a:cs typeface="Times New Roman"/>
              </a:rPr>
              <a:t>μ</a:t>
            </a:r>
            <a:r>
              <a:rPr lang="en-US" i="1" baseline="-25000" dirty="0">
                <a:latin typeface="Times New Roman"/>
                <a:cs typeface="Times New Roman"/>
              </a:rPr>
              <a:t>α</a:t>
            </a:r>
            <a:r>
              <a:rPr lang="en-US" i="1" baseline="-25000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baseline="-25000" dirty="0" err="1">
                <a:latin typeface="Times New Roman"/>
                <a:cs typeface="Times New Roman"/>
                <a:sym typeface="Wingdings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dirty="0"/>
              <a:t> (each of which is a WSFA) via WFSA intersection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cxnSp>
        <p:nvCxnSpPr>
          <p:cNvPr id="49" name="Straight Connector 48"/>
          <p:cNvCxnSpPr>
            <a:stCxn id="54" idx="4"/>
            <a:endCxn id="52" idx="0"/>
          </p:cNvCxnSpPr>
          <p:nvPr/>
        </p:nvCxnSpPr>
        <p:spPr>
          <a:xfrm>
            <a:off x="6197254" y="1947552"/>
            <a:ext cx="0" cy="100822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0"/>
            <a:endCxn id="52" idx="2"/>
          </p:cNvCxnSpPr>
          <p:nvPr/>
        </p:nvCxnSpPr>
        <p:spPr>
          <a:xfrm flipV="1">
            <a:off x="6192935" y="3198960"/>
            <a:ext cx="4319" cy="1029779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75661" y="2955773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944948" y="4228739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9267" y="1444854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pSp>
        <p:nvGrpSpPr>
          <p:cNvPr id="75" name="Group 18"/>
          <p:cNvGrpSpPr>
            <a:grpSpLocks/>
          </p:cNvGrpSpPr>
          <p:nvPr/>
        </p:nvGrpSpPr>
        <p:grpSpPr bwMode="auto">
          <a:xfrm rot="5400000">
            <a:off x="5981364" y="1038640"/>
            <a:ext cx="423141" cy="389279"/>
            <a:chOff x="3503523" y="5465825"/>
            <a:chExt cx="224408" cy="271141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"/>
          <p:cNvGrpSpPr>
            <a:grpSpLocks/>
          </p:cNvGrpSpPr>
          <p:nvPr/>
        </p:nvGrpSpPr>
        <p:grpSpPr bwMode="auto">
          <a:xfrm rot="16200000">
            <a:off x="5977079" y="4756663"/>
            <a:ext cx="423141" cy="389279"/>
            <a:chOff x="3503523" y="5465825"/>
            <a:chExt cx="224408" cy="271141"/>
          </a:xfrm>
        </p:grpSpPr>
        <p:cxnSp>
          <p:nvCxnSpPr>
            <p:cNvPr id="80" name="Straight Connector 79"/>
            <p:cNvCxnSpPr/>
            <p:nvPr/>
          </p:nvCxnSpPr>
          <p:spPr>
            <a:xfrm rot="16200000" flipV="1">
              <a:off x="3548475" y="5420873"/>
              <a:ext cx="134502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 flipV="1">
              <a:off x="3613699" y="5490148"/>
              <a:ext cx="4055" cy="224408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 flipV="1">
              <a:off x="3547406" y="5556443"/>
              <a:ext cx="136641" cy="224406"/>
            </a:xfrm>
            <a:prstGeom prst="line">
              <a:avLst/>
            </a:prstGeom>
            <a:solidFill>
              <a:schemeClr val="bg1"/>
            </a:solidFill>
            <a:ln w="28575" cmpd="sng">
              <a:gradFill flip="none" rotWithShape="1">
                <a:gsLst>
                  <a:gs pos="23000">
                    <a:schemeClr val="tx1"/>
                  </a:gs>
                  <a:gs pos="100000">
                    <a:prstClr val="white"/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481369" y="1134922"/>
            <a:ext cx="2183531" cy="1219047"/>
            <a:chOff x="4273884" y="1312895"/>
            <a:chExt cx="2183531" cy="1219047"/>
          </a:xfrm>
        </p:grpSpPr>
        <p:sp>
          <p:nvSpPr>
            <p:cNvPr id="85" name="Oval 84"/>
            <p:cNvSpPr/>
            <p:nvPr/>
          </p:nvSpPr>
          <p:spPr>
            <a:xfrm>
              <a:off x="4273884" y="179176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7" idx="2"/>
            </p:cNvCxnSpPr>
            <p:nvPr/>
          </p:nvCxnSpPr>
          <p:spPr>
            <a:xfrm>
              <a:off x="4436937" y="187310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686443" y="179343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endCxn id="89" idx="2"/>
            </p:cNvCxnSpPr>
            <p:nvPr/>
          </p:nvCxnSpPr>
          <p:spPr>
            <a:xfrm>
              <a:off x="4833125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5082630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91" idx="2"/>
            </p:cNvCxnSpPr>
            <p:nvPr/>
          </p:nvCxnSpPr>
          <p:spPr>
            <a:xfrm>
              <a:off x="5255547" y="1870566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05052" y="1790897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endCxn id="93" idx="2"/>
            </p:cNvCxnSpPr>
            <p:nvPr/>
          </p:nvCxnSpPr>
          <p:spPr>
            <a:xfrm>
              <a:off x="5677969" y="1869604"/>
              <a:ext cx="249506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5927474" y="1789934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44"/>
            <p:cNvCxnSpPr>
              <a:stCxn id="87" idx="5"/>
              <a:endCxn id="89" idx="4"/>
            </p:cNvCxnSpPr>
            <p:nvPr/>
          </p:nvCxnSpPr>
          <p:spPr>
            <a:xfrm rot="16200000" flipH="1">
              <a:off x="4984491" y="1770569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08691" y="2372602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44"/>
            <p:cNvCxnSpPr>
              <a:stCxn id="87" idx="3"/>
              <a:endCxn id="95" idx="2"/>
            </p:cNvCxnSpPr>
            <p:nvPr/>
          </p:nvCxnSpPr>
          <p:spPr>
            <a:xfrm rot="16200000" flipH="1">
              <a:off x="4548092" y="2091671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44"/>
            <p:cNvCxnSpPr>
              <a:stCxn id="95" idx="6"/>
              <a:endCxn id="89" idx="5"/>
            </p:cNvCxnSpPr>
            <p:nvPr/>
          </p:nvCxnSpPr>
          <p:spPr>
            <a:xfrm flipV="1">
              <a:off x="5071745" y="1926902"/>
              <a:ext cx="150061" cy="525370"/>
            </a:xfrm>
            <a:prstGeom prst="curvedConnector2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4"/>
            <p:cNvCxnSpPr>
              <a:stCxn id="93" idx="5"/>
              <a:endCxn id="93" idx="6"/>
            </p:cNvCxnSpPr>
            <p:nvPr/>
          </p:nvCxnSpPr>
          <p:spPr>
            <a:xfrm rot="5400000" flipH="1" flipV="1">
              <a:off x="6050420" y="1885832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4"/>
            <p:cNvCxnSpPr>
              <a:stCxn id="85" idx="0"/>
              <a:endCxn id="87" idx="1"/>
            </p:cNvCxnSpPr>
            <p:nvPr/>
          </p:nvCxnSpPr>
          <p:spPr>
            <a:xfrm rot="16200000" flipH="1">
              <a:off x="4520361" y="1626811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4"/>
            <p:cNvCxnSpPr>
              <a:stCxn id="87" idx="0"/>
              <a:endCxn id="91" idx="1"/>
            </p:cNvCxnSpPr>
            <p:nvPr/>
          </p:nvCxnSpPr>
          <p:spPr>
            <a:xfrm rot="16200000" flipH="1">
              <a:off x="5138053" y="1423354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44"/>
            <p:cNvCxnSpPr>
              <a:stCxn id="91" idx="0"/>
              <a:endCxn id="93" idx="0"/>
            </p:cNvCxnSpPr>
            <p:nvPr/>
          </p:nvCxnSpPr>
          <p:spPr>
            <a:xfrm rot="5400000" flipH="1" flipV="1">
              <a:off x="5797308" y="1579205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44"/>
            <p:cNvCxnSpPr>
              <a:stCxn id="89" idx="5"/>
              <a:endCxn id="93" idx="4"/>
            </p:cNvCxnSpPr>
            <p:nvPr/>
          </p:nvCxnSpPr>
          <p:spPr>
            <a:xfrm rot="16200000" flipH="1">
              <a:off x="5604218" y="1544490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975805" y="1831684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44"/>
            <p:cNvCxnSpPr>
              <a:stCxn id="87" idx="7"/>
              <a:endCxn id="89" idx="0"/>
            </p:cNvCxnSpPr>
            <p:nvPr/>
          </p:nvCxnSpPr>
          <p:spPr>
            <a:xfrm rot="5400000" flipH="1" flipV="1">
              <a:off x="4981951" y="1634566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4387404" y="1312895"/>
              <a:ext cx="2070011" cy="1050576"/>
              <a:chOff x="2954628" y="1188732"/>
              <a:chExt cx="2273899" cy="1154054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6440922" y="2475112"/>
            <a:ext cx="2088349" cy="1445088"/>
            <a:chOff x="2585554" y="3142286"/>
            <a:chExt cx="2502042" cy="1731353"/>
          </a:xfrm>
        </p:grpSpPr>
        <p:sp>
          <p:nvSpPr>
            <p:cNvPr id="121" name="Oval 120"/>
            <p:cNvSpPr/>
            <p:nvPr/>
          </p:nvSpPr>
          <p:spPr>
            <a:xfrm>
              <a:off x="2585554" y="385420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2" name="Straight Arrow Connector 121"/>
            <p:cNvCxnSpPr>
              <a:endCxn id="124" idx="2"/>
            </p:cNvCxnSpPr>
            <p:nvPr/>
          </p:nvCxnSpPr>
          <p:spPr>
            <a:xfrm>
              <a:off x="2810126" y="3966235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796542" y="368818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24" name="Oval 123"/>
            <p:cNvSpPr/>
            <p:nvPr/>
          </p:nvSpPr>
          <p:spPr>
            <a:xfrm>
              <a:off x="3153767" y="385650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5" name="Straight Arrow Connector 124"/>
            <p:cNvCxnSpPr>
              <a:endCxn id="127" idx="2"/>
            </p:cNvCxnSpPr>
            <p:nvPr/>
          </p:nvCxnSpPr>
          <p:spPr>
            <a:xfrm>
              <a:off x="3355789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342205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i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699430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28" name="Straight Arrow Connector 127"/>
            <p:cNvCxnSpPr>
              <a:endCxn id="130" idx="2"/>
            </p:cNvCxnSpPr>
            <p:nvPr/>
          </p:nvCxnSpPr>
          <p:spPr>
            <a:xfrm>
              <a:off x="3937586" y="396273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3924002" y="368468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4281227" y="385300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cxnSp>
          <p:nvCxnSpPr>
            <p:cNvPr id="131" name="Straight Arrow Connector 130"/>
            <p:cNvCxnSpPr>
              <a:endCxn id="133" idx="2"/>
            </p:cNvCxnSpPr>
            <p:nvPr/>
          </p:nvCxnSpPr>
          <p:spPr>
            <a:xfrm>
              <a:off x="4519383" y="396141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4505799" y="368335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g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4863024" y="38516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10126" y="397449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355789" y="39649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937586" y="397099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19383" y="396966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g</a:t>
              </a:r>
            </a:p>
          </p:txBody>
        </p:sp>
        <p:cxnSp>
          <p:nvCxnSpPr>
            <p:cNvPr id="138" name="Straight Arrow Connector 44"/>
            <p:cNvCxnSpPr>
              <a:stCxn id="124" idx="5"/>
              <a:endCxn id="127" idx="4"/>
            </p:cNvCxnSpPr>
            <p:nvPr/>
          </p:nvCxnSpPr>
          <p:spPr>
            <a:xfrm rot="16200000" flipH="1">
              <a:off x="3564263" y="3825011"/>
              <a:ext cx="28641" cy="466265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3349616" y="416470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u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3459866" y="465418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5610" y="436341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2" name="Straight Arrow Connector 44"/>
            <p:cNvCxnSpPr>
              <a:stCxn id="124" idx="3"/>
              <a:endCxn id="140" idx="2"/>
            </p:cNvCxnSpPr>
            <p:nvPr/>
          </p:nvCxnSpPr>
          <p:spPr>
            <a:xfrm rot="16200000" flipH="1">
              <a:off x="2963217" y="4267261"/>
              <a:ext cx="720087" cy="273211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44"/>
            <p:cNvCxnSpPr>
              <a:stCxn id="140" idx="6"/>
              <a:endCxn id="127" idx="5"/>
            </p:cNvCxnSpPr>
            <p:nvPr/>
          </p:nvCxnSpPr>
          <p:spPr>
            <a:xfrm flipV="1">
              <a:off x="3684438" y="4040326"/>
              <a:ext cx="206676" cy="723585"/>
            </a:xfrm>
            <a:prstGeom prst="curvedConnector2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969506" y="433911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  <a:latin typeface="Rockwell"/>
                  <a:cs typeface="Rockwell"/>
                </a:rPr>
                <a:t>e</a:t>
              </a:r>
              <a:endParaRPr lang="en-US" sz="2200" dirty="0" smtClean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999875" y="451352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1347" y="442527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3"/>
                  </a:solidFill>
                  <a:latin typeface="Rockwell"/>
                  <a:cs typeface="Rockwell"/>
                </a:rPr>
                <a:t>ε</a:t>
              </a:r>
              <a:endParaRPr lang="en-US" sz="2200" dirty="0">
                <a:solidFill>
                  <a:schemeClr val="accent3"/>
                </a:solidFill>
                <a:latin typeface="Rockwell"/>
                <a:cs typeface="Rockwel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733386" y="459968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Rockwell"/>
                  <a:cs typeface="Rockwell"/>
                </a:rPr>
                <a:t>a</a:t>
              </a:r>
              <a:endParaRPr lang="en-US" sz="2200" dirty="0" smtClean="0">
                <a:solidFill>
                  <a:schemeClr val="accent1"/>
                </a:solidFill>
                <a:latin typeface="Rockwell"/>
                <a:cs typeface="Rockwell"/>
              </a:endParaRPr>
            </a:p>
          </p:txBody>
        </p:sp>
        <p:cxnSp>
          <p:nvCxnSpPr>
            <p:cNvPr id="148" name="Straight Arrow Connector 137"/>
            <p:cNvCxnSpPr>
              <a:stCxn id="121" idx="0"/>
              <a:endCxn id="124" idx="1"/>
            </p:cNvCxnSpPr>
            <p:nvPr/>
          </p:nvCxnSpPr>
          <p:spPr>
            <a:xfrm rot="16200000" flipH="1">
              <a:off x="2925024" y="3627016"/>
              <a:ext cx="34446" cy="488815"/>
            </a:xfrm>
            <a:prstGeom prst="curvedConnector3">
              <a:avLst>
                <a:gd name="adj1" fmla="val -1210500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2748074" y="314228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r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761658" y="342859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s</a:t>
              </a:r>
            </a:p>
          </p:txBody>
        </p:sp>
        <p:sp>
          <p:nvSpPr>
            <p:cNvPr id="151" name="Oval 150"/>
            <p:cNvSpPr/>
            <p:nvPr/>
          </p:nvSpPr>
          <p:spPr>
            <a:xfrm>
              <a:off x="4929589" y="3914500"/>
              <a:ext cx="91440" cy="914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ockwell"/>
                <a:cs typeface="Rockwell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393612" y="320617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  <a:latin typeface="Rockwell"/>
                  <a:cs typeface="Rockwell"/>
                </a:rPr>
                <a:t>a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409606" y="340488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  <a:latin typeface="Rockwell"/>
                  <a:cs typeface="Rockwell"/>
                </a:rPr>
                <a:t>u</a:t>
              </a:r>
            </a:p>
          </p:txBody>
        </p:sp>
        <p:cxnSp>
          <p:nvCxnSpPr>
            <p:cNvPr id="154" name="Straight Arrow Connector 44"/>
            <p:cNvCxnSpPr>
              <a:stCxn id="124" idx="7"/>
              <a:endCxn id="127" idx="0"/>
            </p:cNvCxnSpPr>
            <p:nvPr/>
          </p:nvCxnSpPr>
          <p:spPr>
            <a:xfrm rot="5400000" flipH="1" flipV="1">
              <a:off x="3560765" y="3637696"/>
              <a:ext cx="35637" cy="466265"/>
            </a:xfrm>
            <a:prstGeom prst="curvedConnector3">
              <a:avLst>
                <a:gd name="adj1" fmla="val 1218893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Arrow Connector 157"/>
          <p:cNvCxnSpPr/>
          <p:nvPr/>
        </p:nvCxnSpPr>
        <p:spPr bwMode="auto">
          <a:xfrm>
            <a:off x="6303801" y="2122938"/>
            <a:ext cx="0" cy="757238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 bwMode="auto">
          <a:xfrm>
            <a:off x="6329371" y="3420506"/>
            <a:ext cx="0" cy="757238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03505" y="4127458"/>
            <a:ext cx="1816644" cy="1219047"/>
            <a:chOff x="4296020" y="4305431"/>
            <a:chExt cx="1816644" cy="1219047"/>
          </a:xfrm>
        </p:grpSpPr>
        <p:sp>
          <p:nvSpPr>
            <p:cNvPr id="175" name="Oval 174"/>
            <p:cNvSpPr/>
            <p:nvPr/>
          </p:nvSpPr>
          <p:spPr>
            <a:xfrm>
              <a:off x="4296020" y="478429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Arrow Connector 175"/>
            <p:cNvCxnSpPr>
              <a:endCxn id="177" idx="2"/>
            </p:cNvCxnSpPr>
            <p:nvPr/>
          </p:nvCxnSpPr>
          <p:spPr>
            <a:xfrm>
              <a:off x="4459073" y="486564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4708579" y="478597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Arrow Connector 177"/>
            <p:cNvCxnSpPr>
              <a:endCxn id="179" idx="2"/>
            </p:cNvCxnSpPr>
            <p:nvPr/>
          </p:nvCxnSpPr>
          <p:spPr>
            <a:xfrm>
              <a:off x="4855261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/>
            <p:cNvSpPr/>
            <p:nvPr/>
          </p:nvSpPr>
          <p:spPr>
            <a:xfrm>
              <a:off x="5104766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/>
            <p:cNvCxnSpPr>
              <a:endCxn id="181" idx="2"/>
            </p:cNvCxnSpPr>
            <p:nvPr/>
          </p:nvCxnSpPr>
          <p:spPr>
            <a:xfrm>
              <a:off x="5277683" y="4863102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5527188" y="4783433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>
              <a:endCxn id="183" idx="2"/>
            </p:cNvCxnSpPr>
            <p:nvPr/>
          </p:nvCxnSpPr>
          <p:spPr>
            <a:xfrm>
              <a:off x="5700105" y="4862140"/>
              <a:ext cx="24950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>
            <a:xfrm>
              <a:off x="5949610" y="4782470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44"/>
            <p:cNvCxnSpPr>
              <a:stCxn id="177" idx="5"/>
              <a:endCxn id="179" idx="4"/>
            </p:cNvCxnSpPr>
            <p:nvPr/>
          </p:nvCxnSpPr>
          <p:spPr>
            <a:xfrm rot="16200000" flipH="1">
              <a:off x="5006627" y="476310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4930827" y="5365138"/>
              <a:ext cx="163054" cy="159340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Arrow Connector 44"/>
            <p:cNvCxnSpPr>
              <a:stCxn id="177" idx="3"/>
              <a:endCxn id="185" idx="2"/>
            </p:cNvCxnSpPr>
            <p:nvPr/>
          </p:nvCxnSpPr>
          <p:spPr>
            <a:xfrm rot="16200000" flipH="1">
              <a:off x="4570228" y="5084207"/>
              <a:ext cx="522830" cy="198368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44"/>
            <p:cNvCxnSpPr>
              <a:stCxn id="185" idx="6"/>
              <a:endCxn id="181" idx="4"/>
            </p:cNvCxnSpPr>
            <p:nvPr/>
          </p:nvCxnSpPr>
          <p:spPr>
            <a:xfrm flipV="1">
              <a:off x="5093881" y="4942773"/>
              <a:ext cx="514834" cy="502035"/>
            </a:xfrm>
            <a:prstGeom prst="curvedConnector2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44"/>
            <p:cNvCxnSpPr>
              <a:stCxn id="175" idx="0"/>
              <a:endCxn id="177" idx="1"/>
            </p:cNvCxnSpPr>
            <p:nvPr/>
          </p:nvCxnSpPr>
          <p:spPr>
            <a:xfrm rot="16200000" flipH="1">
              <a:off x="4542497" y="461934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44"/>
            <p:cNvCxnSpPr>
              <a:stCxn id="177" idx="0"/>
              <a:endCxn id="181" idx="1"/>
            </p:cNvCxnSpPr>
            <p:nvPr/>
          </p:nvCxnSpPr>
          <p:spPr>
            <a:xfrm rot="16200000" flipH="1">
              <a:off x="5160189" y="441589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44"/>
            <p:cNvCxnSpPr>
              <a:stCxn id="181" idx="0"/>
              <a:endCxn id="183" idx="0"/>
            </p:cNvCxnSpPr>
            <p:nvPr/>
          </p:nvCxnSpPr>
          <p:spPr>
            <a:xfrm rot="5400000" flipH="1" flipV="1">
              <a:off x="5819444" y="457174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997941" y="4824220"/>
              <a:ext cx="66392" cy="66392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44"/>
            <p:cNvCxnSpPr>
              <a:stCxn id="177" idx="7"/>
              <a:endCxn id="179" idx="0"/>
            </p:cNvCxnSpPr>
            <p:nvPr/>
          </p:nvCxnSpPr>
          <p:spPr>
            <a:xfrm rot="5400000" flipH="1" flipV="1">
              <a:off x="5004087" y="462710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409540" y="4305431"/>
              <a:ext cx="1531869" cy="1066556"/>
              <a:chOff x="2954628" y="1188732"/>
              <a:chExt cx="1682752" cy="1171608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954628" y="1252724"/>
                <a:ext cx="1682752" cy="1107616"/>
                <a:chOff x="3029436" y="2887849"/>
                <a:chExt cx="2109824" cy="138872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4" name="TextBox 203"/>
                <p:cNvSpPr txBox="1"/>
                <p:nvPr/>
              </p:nvSpPr>
              <p:spPr>
                <a:xfrm>
                  <a:off x="4409234" y="4060229"/>
                  <a:ext cx="345928" cy="2163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2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2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197" name="TextBox 196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</p:grpSp>
      <p:sp>
        <p:nvSpPr>
          <p:cNvPr id="164" name="Content Placeholder 2"/>
          <p:cNvSpPr txBox="1">
            <a:spLocks/>
          </p:cNvSpPr>
          <p:nvPr/>
        </p:nvSpPr>
        <p:spPr>
          <a:xfrm>
            <a:off x="6626904" y="3555209"/>
            <a:ext cx="2294322" cy="1744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pSp>
        <p:nvGrpSpPr>
          <p:cNvPr id="163" name="Group 32"/>
          <p:cNvGrpSpPr>
            <a:grpSpLocks/>
          </p:cNvGrpSpPr>
          <p:nvPr/>
        </p:nvGrpSpPr>
        <p:grpSpPr bwMode="auto">
          <a:xfrm>
            <a:off x="173940" y="5287049"/>
            <a:ext cx="8810625" cy="1096962"/>
            <a:chOff x="4061771" y="3747287"/>
            <a:chExt cx="4705817" cy="585936"/>
          </a:xfrm>
        </p:grpSpPr>
        <p:pic>
          <p:nvPicPr>
            <p:cNvPr id="165" name="Picture 3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Rectangle 16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sp>
        <p:nvSpPr>
          <p:cNvPr id="167" name="Content Placeholder 2"/>
          <p:cNvSpPr txBox="1">
            <a:spLocks/>
          </p:cNvSpPr>
          <p:nvPr/>
        </p:nvSpPr>
        <p:spPr>
          <a:xfrm>
            <a:off x="462515" y="1140164"/>
            <a:ext cx="4227251" cy="388119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Compute marginalized product of WFSA message </a:t>
            </a:r>
            <a:r>
              <a:rPr lang="en-US" i="1" dirty="0" err="1">
                <a:latin typeface="Times New Roman"/>
                <a:cs typeface="Times New Roman"/>
              </a:rPr>
              <a:t>μ</a:t>
            </a:r>
            <a:r>
              <a:rPr lang="en-US" i="1" baseline="-25000" dirty="0" err="1">
                <a:latin typeface="Times New Roman"/>
                <a:cs typeface="Times New Roman"/>
              </a:rPr>
              <a:t>k</a:t>
            </a:r>
            <a:r>
              <a:rPr lang="en-US" i="1" baseline="-25000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baseline="-25000" dirty="0">
                <a:latin typeface="Times New Roman"/>
                <a:cs typeface="Times New Roman"/>
              </a:rPr>
              <a:t>α </a:t>
            </a:r>
            <a:r>
              <a:rPr lang="en-US" dirty="0"/>
              <a:t>and WFST factor 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α</a:t>
            </a:r>
            <a:r>
              <a:rPr lang="en-US" dirty="0"/>
              <a:t>, </a:t>
            </a:r>
            <a:r>
              <a:rPr lang="en-US" dirty="0" smtClean="0"/>
              <a:t>with: </a:t>
            </a:r>
            <a:r>
              <a:rPr lang="en-US" dirty="0">
                <a:latin typeface="Courier"/>
                <a:cs typeface="Courier"/>
              </a:rPr>
              <a:t>domain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>
                <a:latin typeface="Courier"/>
                <a:cs typeface="Courier"/>
              </a:rPr>
              <a:t>compose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i="1" dirty="0" err="1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err="1">
                <a:latin typeface="Times New Roman"/>
                <a:cs typeface="Times New Roman"/>
              </a:rPr>
              <a:t>μ</a:t>
            </a:r>
            <a:r>
              <a:rPr lang="en-US" i="1" baseline="-25000" dirty="0" err="1">
                <a:latin typeface="Times New Roman"/>
                <a:cs typeface="Times New Roman"/>
              </a:rPr>
              <a:t>k</a:t>
            </a:r>
            <a:r>
              <a:rPr lang="en-US" i="1" baseline="-25000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baseline="-25000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))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compose</a:t>
            </a:r>
            <a:r>
              <a:rPr lang="en-US" dirty="0" smtClean="0"/>
              <a:t>: </a:t>
            </a:r>
            <a:r>
              <a:rPr lang="en-US" dirty="0"/>
              <a:t>produces a new WFST with a distribution over </a:t>
            </a:r>
            <a:r>
              <a:rPr lang="en-US" i="1" dirty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, </a:t>
            </a:r>
            <a:r>
              <a:rPr lang="en-US" i="1" dirty="0" err="1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solidFill>
                  <a:schemeClr val="accent1"/>
                </a:solidFill>
                <a:latin typeface="Times New Roman"/>
                <a:cs typeface="Times New Roman"/>
              </a:rPr>
              <a:t>j</a:t>
            </a:r>
            <a:r>
              <a:rPr lang="en-US" i="1" dirty="0"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domain</a:t>
            </a:r>
            <a:r>
              <a:rPr lang="en-US" dirty="0" smtClean="0"/>
              <a:t>: </a:t>
            </a:r>
            <a:r>
              <a:rPr lang="en-US" dirty="0"/>
              <a:t>marginalizes over </a:t>
            </a:r>
            <a:r>
              <a:rPr lang="en-US" i="1" dirty="0" err="1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>
                <a:solidFill>
                  <a:schemeClr val="accent1"/>
                </a:solidFill>
                <a:latin typeface="Times New Roman"/>
                <a:cs typeface="Times New Roman"/>
              </a:rPr>
              <a:t>j</a:t>
            </a:r>
            <a:r>
              <a:rPr lang="en-US" dirty="0"/>
              <a:t> to obtain a WFSA over 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i</a:t>
            </a:r>
            <a:r>
              <a:rPr lang="en-US" dirty="0"/>
              <a:t> only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Models over Strings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6882" y="1114818"/>
            <a:ext cx="2030045" cy="3227825"/>
            <a:chOff x="1215399" y="1021709"/>
            <a:chExt cx="2719952" cy="4324796"/>
          </a:xfrm>
        </p:grpSpPr>
        <p:cxnSp>
          <p:nvCxnSpPr>
            <p:cNvPr id="49" name="Straight Connector 48"/>
            <p:cNvCxnSpPr>
              <a:stCxn id="54" idx="4"/>
              <a:endCxn id="52" idx="0"/>
            </p:cNvCxnSpPr>
            <p:nvPr/>
          </p:nvCxnSpPr>
          <p:spPr>
            <a:xfrm>
              <a:off x="1467705" y="1947552"/>
              <a:ext cx="0" cy="10082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3" idx="0"/>
              <a:endCxn id="52" idx="2"/>
            </p:cNvCxnSpPr>
            <p:nvPr/>
          </p:nvCxnSpPr>
          <p:spPr>
            <a:xfrm flipV="1">
              <a:off x="1463386" y="3198960"/>
              <a:ext cx="4319" cy="102977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46112" y="2955773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215399" y="4228739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219718" y="1444854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75" name="Group 18"/>
            <p:cNvGrpSpPr>
              <a:grpSpLocks/>
            </p:cNvGrpSpPr>
            <p:nvPr/>
          </p:nvGrpSpPr>
          <p:grpSpPr bwMode="auto">
            <a:xfrm rot="5400000">
              <a:off x="1251815" y="1038640"/>
              <a:ext cx="423141" cy="389279"/>
              <a:chOff x="3503523" y="5465825"/>
              <a:chExt cx="224408" cy="27114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18"/>
            <p:cNvGrpSpPr>
              <a:grpSpLocks/>
            </p:cNvGrpSpPr>
            <p:nvPr/>
          </p:nvGrpSpPr>
          <p:grpSpPr bwMode="auto">
            <a:xfrm rot="16200000">
              <a:off x="1247530" y="4756663"/>
              <a:ext cx="423141" cy="389279"/>
              <a:chOff x="3503523" y="5465825"/>
              <a:chExt cx="224408" cy="27114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751820" y="1134922"/>
              <a:ext cx="2183531" cy="1219047"/>
              <a:chOff x="4273884" y="1312895"/>
              <a:chExt cx="2183531" cy="1219047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273884" y="1791762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6" name="Straight Arrow Connector 85"/>
              <p:cNvCxnSpPr>
                <a:endCxn id="87" idx="2"/>
              </p:cNvCxnSpPr>
              <p:nvPr/>
            </p:nvCxnSpPr>
            <p:spPr>
              <a:xfrm>
                <a:off x="4436937" y="187310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686443" y="179343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8" name="Straight Arrow Connector 87"/>
              <p:cNvCxnSpPr>
                <a:endCxn id="89" idx="2"/>
              </p:cNvCxnSpPr>
              <p:nvPr/>
            </p:nvCxnSpPr>
            <p:spPr>
              <a:xfrm>
                <a:off x="4833125" y="1870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5082630" y="179089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0" name="Straight Arrow Connector 89"/>
              <p:cNvCxnSpPr>
                <a:endCxn id="91" idx="2"/>
              </p:cNvCxnSpPr>
              <p:nvPr/>
            </p:nvCxnSpPr>
            <p:spPr>
              <a:xfrm>
                <a:off x="5255547" y="1870566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5505052" y="1790897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2" name="Straight Arrow Connector 91"/>
              <p:cNvCxnSpPr>
                <a:endCxn id="93" idx="2"/>
              </p:cNvCxnSpPr>
              <p:nvPr/>
            </p:nvCxnSpPr>
            <p:spPr>
              <a:xfrm>
                <a:off x="5677969" y="1869604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5927474" y="1789934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4" name="Straight Arrow Connector 44"/>
              <p:cNvCxnSpPr>
                <a:stCxn id="87" idx="5"/>
                <a:endCxn id="89" idx="4"/>
              </p:cNvCxnSpPr>
              <p:nvPr/>
            </p:nvCxnSpPr>
            <p:spPr>
              <a:xfrm rot="16200000" flipH="1">
                <a:off x="4984491" y="1770569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4908691" y="2372602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6" name="Straight Arrow Connector 44"/>
              <p:cNvCxnSpPr>
                <a:stCxn id="87" idx="3"/>
                <a:endCxn id="95" idx="2"/>
              </p:cNvCxnSpPr>
              <p:nvPr/>
            </p:nvCxnSpPr>
            <p:spPr>
              <a:xfrm rot="16200000" flipH="1">
                <a:off x="4548092" y="2091671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44"/>
              <p:cNvCxnSpPr>
                <a:stCxn id="95" idx="6"/>
                <a:endCxn id="89" idx="5"/>
              </p:cNvCxnSpPr>
              <p:nvPr/>
            </p:nvCxnSpPr>
            <p:spPr>
              <a:xfrm flipV="1">
                <a:off x="5071745" y="1926902"/>
                <a:ext cx="150061" cy="525370"/>
              </a:xfrm>
              <a:prstGeom prst="curvedConnector2">
                <a:avLst/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44"/>
              <p:cNvCxnSpPr>
                <a:stCxn id="93" idx="5"/>
                <a:endCxn id="93" idx="6"/>
              </p:cNvCxnSpPr>
              <p:nvPr/>
            </p:nvCxnSpPr>
            <p:spPr>
              <a:xfrm rot="5400000" flipH="1" flipV="1">
                <a:off x="6050420" y="1885832"/>
                <a:ext cx="56335" cy="23879"/>
              </a:xfrm>
              <a:prstGeom prst="curvedConnector4">
                <a:avLst>
                  <a:gd name="adj1" fmla="val -410822"/>
                  <a:gd name="adj2" fmla="val 971488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44"/>
              <p:cNvCxnSpPr>
                <a:stCxn id="85" idx="0"/>
                <a:endCxn id="87" idx="1"/>
              </p:cNvCxnSpPr>
              <p:nvPr/>
            </p:nvCxnSpPr>
            <p:spPr>
              <a:xfrm rot="16200000" flipH="1">
                <a:off x="4520361" y="1626811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44"/>
              <p:cNvCxnSpPr>
                <a:stCxn id="87" idx="0"/>
                <a:endCxn id="91" idx="1"/>
              </p:cNvCxnSpPr>
              <p:nvPr/>
            </p:nvCxnSpPr>
            <p:spPr>
              <a:xfrm rot="16200000" flipH="1">
                <a:off x="5138053" y="1423354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44"/>
              <p:cNvCxnSpPr>
                <a:stCxn id="91" idx="0"/>
                <a:endCxn id="93" idx="0"/>
              </p:cNvCxnSpPr>
              <p:nvPr/>
            </p:nvCxnSpPr>
            <p:spPr>
              <a:xfrm rot="5400000" flipH="1" flipV="1">
                <a:off x="5797308" y="1579205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44"/>
              <p:cNvCxnSpPr>
                <a:stCxn id="89" idx="5"/>
                <a:endCxn id="93" idx="4"/>
              </p:cNvCxnSpPr>
              <p:nvPr/>
            </p:nvCxnSpPr>
            <p:spPr>
              <a:xfrm rot="16200000" flipH="1">
                <a:off x="5604218" y="1544490"/>
                <a:ext cx="22371" cy="787196"/>
              </a:xfrm>
              <a:prstGeom prst="curvedConnector3">
                <a:avLst>
                  <a:gd name="adj1" fmla="val 1034519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5975805" y="1831684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04" name="Straight Arrow Connector 44"/>
              <p:cNvCxnSpPr>
                <a:stCxn id="87" idx="7"/>
                <a:endCxn id="89" idx="0"/>
              </p:cNvCxnSpPr>
              <p:nvPr/>
            </p:nvCxnSpPr>
            <p:spPr>
              <a:xfrm rot="5400000" flipH="1" flipV="1">
                <a:off x="4981951" y="1634566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3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04"/>
              <p:cNvGrpSpPr/>
              <p:nvPr/>
            </p:nvGrpSpPr>
            <p:grpSpPr>
              <a:xfrm>
                <a:off x="4387404" y="1312895"/>
                <a:ext cx="2070011" cy="1050576"/>
                <a:chOff x="2954628" y="1188732"/>
                <a:chExt cx="2273899" cy="1154054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2954628" y="1252724"/>
                  <a:ext cx="2273899" cy="1090062"/>
                  <a:chOff x="3029436" y="2887849"/>
                  <a:chExt cx="2851000" cy="1366717"/>
                </a:xfrm>
              </p:grpSpPr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4068880" y="403821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534508" y="386565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633952" y="3973833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3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107" name="TextBox 10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3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  <p:grpSp>
          <p:nvGrpSpPr>
            <p:cNvPr id="120" name="Group 119"/>
            <p:cNvGrpSpPr/>
            <p:nvPr/>
          </p:nvGrpSpPr>
          <p:grpSpPr>
            <a:xfrm>
              <a:off x="1711373" y="2475112"/>
              <a:ext cx="2088349" cy="1445088"/>
              <a:chOff x="2585554" y="3142286"/>
              <a:chExt cx="2502042" cy="1731353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2585554" y="3854200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2" name="Straight Arrow Connector 121"/>
              <p:cNvCxnSpPr>
                <a:endCxn id="124" idx="2"/>
              </p:cNvCxnSpPr>
              <p:nvPr/>
            </p:nvCxnSpPr>
            <p:spPr>
              <a:xfrm>
                <a:off x="2810126" y="3966235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/>
              <p:cNvSpPr txBox="1"/>
              <p:nvPr/>
            </p:nvSpPr>
            <p:spPr>
              <a:xfrm>
                <a:off x="2796542" y="368818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s</a:t>
                </a: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153767" y="3856507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5" name="Straight Arrow Connector 124"/>
              <p:cNvCxnSpPr>
                <a:endCxn id="127" idx="2"/>
              </p:cNvCxnSpPr>
              <p:nvPr/>
            </p:nvCxnSpPr>
            <p:spPr>
              <a:xfrm>
                <a:off x="3355789" y="3962737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342205" y="368468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i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699430" y="3853009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28" name="Straight Arrow Connector 127"/>
              <p:cNvCxnSpPr>
                <a:endCxn id="130" idx="2"/>
              </p:cNvCxnSpPr>
              <p:nvPr/>
            </p:nvCxnSpPr>
            <p:spPr>
              <a:xfrm>
                <a:off x="3937586" y="3962737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3924002" y="368468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281227" y="3853009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cxnSp>
            <p:nvCxnSpPr>
              <p:cNvPr id="131" name="Straight Arrow Connector 130"/>
              <p:cNvCxnSpPr>
                <a:endCxn id="133" idx="2"/>
              </p:cNvCxnSpPr>
              <p:nvPr/>
            </p:nvCxnSpPr>
            <p:spPr>
              <a:xfrm>
                <a:off x="4519383" y="3961411"/>
                <a:ext cx="343641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4505799" y="368335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g</a:t>
                </a: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63024" y="3851683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810126" y="397449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r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355789" y="396491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937586" y="397099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n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519383" y="396966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g</a:t>
                </a:r>
              </a:p>
            </p:txBody>
          </p:sp>
          <p:cxnSp>
            <p:nvCxnSpPr>
              <p:cNvPr id="138" name="Straight Arrow Connector 44"/>
              <p:cNvCxnSpPr>
                <a:stCxn id="124" idx="5"/>
                <a:endCxn id="127" idx="4"/>
              </p:cNvCxnSpPr>
              <p:nvPr/>
            </p:nvCxnSpPr>
            <p:spPr>
              <a:xfrm rot="16200000" flipH="1">
                <a:off x="3564263" y="3825011"/>
                <a:ext cx="28641" cy="466265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3349616" y="416470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u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459866" y="4654183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365610" y="4363415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cxnSp>
            <p:nvCxnSpPr>
              <p:cNvPr id="142" name="Straight Arrow Connector 44"/>
              <p:cNvCxnSpPr>
                <a:stCxn id="124" idx="3"/>
                <a:endCxn id="140" idx="2"/>
              </p:cNvCxnSpPr>
              <p:nvPr/>
            </p:nvCxnSpPr>
            <p:spPr>
              <a:xfrm rot="16200000" flipH="1">
                <a:off x="2963217" y="4267261"/>
                <a:ext cx="720087" cy="273211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44"/>
              <p:cNvCxnSpPr>
                <a:stCxn id="140" idx="6"/>
                <a:endCxn id="127" idx="5"/>
              </p:cNvCxnSpPr>
              <p:nvPr/>
            </p:nvCxnSpPr>
            <p:spPr>
              <a:xfrm flipV="1">
                <a:off x="3684438" y="4040326"/>
                <a:ext cx="206676" cy="723585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2969506" y="433911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e</a:t>
                </a:r>
                <a:endParaRPr lang="en-US" sz="1200" dirty="0" smtClean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999875" y="4513521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ε</a:t>
                </a:r>
                <a:endParaRPr lang="en-US" sz="1200" dirty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781347" y="4425274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1200" dirty="0">
                    <a:solidFill>
                      <a:schemeClr val="accent3"/>
                    </a:solidFill>
                    <a:latin typeface="Rockwell"/>
                    <a:cs typeface="Rockwell"/>
                  </a:rPr>
                  <a:t>ε</a:t>
                </a:r>
                <a:endParaRPr lang="en-US" sz="1200" dirty="0">
                  <a:solidFill>
                    <a:schemeClr val="accent3"/>
                  </a:solidFill>
                  <a:latin typeface="Rockwell"/>
                  <a:cs typeface="Rockwell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3733386" y="4599684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  <a:endParaRPr lang="en-US" sz="1200" dirty="0" smtClean="0">
                  <a:solidFill>
                    <a:schemeClr val="accent1"/>
                  </a:solidFill>
                  <a:latin typeface="Rockwell"/>
                  <a:cs typeface="Rockwell"/>
                </a:endParaRPr>
              </a:p>
            </p:txBody>
          </p:sp>
          <p:cxnSp>
            <p:nvCxnSpPr>
              <p:cNvPr id="148" name="Straight Arrow Connector 137"/>
              <p:cNvCxnSpPr>
                <a:stCxn id="121" idx="0"/>
                <a:endCxn id="124" idx="1"/>
              </p:cNvCxnSpPr>
              <p:nvPr/>
            </p:nvCxnSpPr>
            <p:spPr>
              <a:xfrm rot="16200000" flipH="1">
                <a:off x="2925024" y="3627016"/>
                <a:ext cx="34446" cy="488815"/>
              </a:xfrm>
              <a:prstGeom prst="curvedConnector3">
                <a:avLst>
                  <a:gd name="adj1" fmla="val -1210500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2748074" y="314228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r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761658" y="342859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s</a:t>
                </a: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929589" y="391450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Rockwell"/>
                  <a:cs typeface="Rockwell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3393612" y="320617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3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409606" y="340488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u</a:t>
                </a:r>
              </a:p>
            </p:txBody>
          </p:sp>
          <p:cxnSp>
            <p:nvCxnSpPr>
              <p:cNvPr id="154" name="Straight Arrow Connector 44"/>
              <p:cNvCxnSpPr>
                <a:stCxn id="124" idx="7"/>
                <a:endCxn id="127" idx="0"/>
              </p:cNvCxnSpPr>
              <p:nvPr/>
            </p:nvCxnSpPr>
            <p:spPr>
              <a:xfrm rot="5400000" flipH="1" flipV="1">
                <a:off x="3560765" y="3637696"/>
                <a:ext cx="35637" cy="466265"/>
              </a:xfrm>
              <a:prstGeom prst="curvedConnector3">
                <a:avLst>
                  <a:gd name="adj1" fmla="val 1218893"/>
                </a:avLst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8" name="Straight Arrow Connector 157"/>
            <p:cNvCxnSpPr/>
            <p:nvPr/>
          </p:nvCxnSpPr>
          <p:spPr bwMode="auto">
            <a:xfrm>
              <a:off x="1574252" y="2122938"/>
              <a:ext cx="0" cy="757238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 bwMode="auto">
            <a:xfrm>
              <a:off x="1599822" y="3420506"/>
              <a:ext cx="0" cy="75723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773956" y="4127458"/>
              <a:ext cx="1816644" cy="1219047"/>
              <a:chOff x="4296020" y="4305431"/>
              <a:chExt cx="1816644" cy="1219047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4296020" y="478429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76" name="Straight Arrow Connector 175"/>
              <p:cNvCxnSpPr>
                <a:endCxn id="177" idx="2"/>
              </p:cNvCxnSpPr>
              <p:nvPr/>
            </p:nvCxnSpPr>
            <p:spPr>
              <a:xfrm>
                <a:off x="4459073" y="486564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4708579" y="478597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78" name="Straight Arrow Connector 177"/>
              <p:cNvCxnSpPr>
                <a:endCxn id="179" idx="2"/>
              </p:cNvCxnSpPr>
              <p:nvPr/>
            </p:nvCxnSpPr>
            <p:spPr>
              <a:xfrm>
                <a:off x="4855261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5104766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0" name="Straight Arrow Connector 179"/>
              <p:cNvCxnSpPr>
                <a:endCxn id="181" idx="2"/>
              </p:cNvCxnSpPr>
              <p:nvPr/>
            </p:nvCxnSpPr>
            <p:spPr>
              <a:xfrm>
                <a:off x="5277683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180"/>
              <p:cNvSpPr/>
              <p:nvPr/>
            </p:nvSpPr>
            <p:spPr>
              <a:xfrm>
                <a:off x="5527188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2" name="Straight Arrow Connector 181"/>
              <p:cNvCxnSpPr>
                <a:endCxn id="183" idx="2"/>
              </p:cNvCxnSpPr>
              <p:nvPr/>
            </p:nvCxnSpPr>
            <p:spPr>
              <a:xfrm>
                <a:off x="5700105" y="4862140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5949610" y="4782470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4" name="Straight Arrow Connector 44"/>
              <p:cNvCxnSpPr>
                <a:stCxn id="177" idx="5"/>
                <a:endCxn id="179" idx="4"/>
              </p:cNvCxnSpPr>
              <p:nvPr/>
            </p:nvCxnSpPr>
            <p:spPr>
              <a:xfrm rot="16200000" flipH="1">
                <a:off x="5006627" y="4763105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/>
              <p:cNvSpPr/>
              <p:nvPr/>
            </p:nvSpPr>
            <p:spPr>
              <a:xfrm>
                <a:off x="4930827" y="536513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86" name="Straight Arrow Connector 44"/>
              <p:cNvCxnSpPr>
                <a:stCxn id="177" idx="3"/>
                <a:endCxn id="185" idx="2"/>
              </p:cNvCxnSpPr>
              <p:nvPr/>
            </p:nvCxnSpPr>
            <p:spPr>
              <a:xfrm rot="16200000" flipH="1">
                <a:off x="4570228" y="5084207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44"/>
              <p:cNvCxnSpPr>
                <a:stCxn id="185" idx="6"/>
                <a:endCxn id="181" idx="4"/>
              </p:cNvCxnSpPr>
              <p:nvPr/>
            </p:nvCxnSpPr>
            <p:spPr>
              <a:xfrm flipV="1">
                <a:off x="5093881" y="4942773"/>
                <a:ext cx="514834" cy="502035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44"/>
              <p:cNvCxnSpPr>
                <a:stCxn id="175" idx="0"/>
                <a:endCxn id="177" idx="1"/>
              </p:cNvCxnSpPr>
              <p:nvPr/>
            </p:nvCxnSpPr>
            <p:spPr>
              <a:xfrm rot="16200000" flipH="1">
                <a:off x="4542497" y="4619347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44"/>
              <p:cNvCxnSpPr>
                <a:stCxn id="177" idx="0"/>
                <a:endCxn id="181" idx="1"/>
              </p:cNvCxnSpPr>
              <p:nvPr/>
            </p:nvCxnSpPr>
            <p:spPr>
              <a:xfrm rot="16200000" flipH="1">
                <a:off x="5160189" y="4415890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44"/>
              <p:cNvCxnSpPr>
                <a:stCxn id="181" idx="0"/>
                <a:endCxn id="183" idx="0"/>
              </p:cNvCxnSpPr>
              <p:nvPr/>
            </p:nvCxnSpPr>
            <p:spPr>
              <a:xfrm rot="5400000" flipH="1" flipV="1">
                <a:off x="5819444" y="4571741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5997941" y="4824220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94" name="Straight Arrow Connector 44"/>
              <p:cNvCxnSpPr>
                <a:stCxn id="177" idx="7"/>
                <a:endCxn id="179" idx="0"/>
              </p:cNvCxnSpPr>
              <p:nvPr/>
            </p:nvCxnSpPr>
            <p:spPr>
              <a:xfrm rot="5400000" flipH="1" flipV="1">
                <a:off x="5004087" y="4627102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/>
            </p:nvGrpSpPr>
            <p:grpSpPr>
              <a:xfrm>
                <a:off x="4409540" y="4305431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0" name="TextBox 19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197" name="TextBox 19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</p:grpSp>
      <p:grpSp>
        <p:nvGrpSpPr>
          <p:cNvPr id="163" name="Group 32"/>
          <p:cNvGrpSpPr>
            <a:grpSpLocks/>
          </p:cNvGrpSpPr>
          <p:nvPr/>
        </p:nvGrpSpPr>
        <p:grpSpPr bwMode="auto">
          <a:xfrm>
            <a:off x="5021848" y="4458415"/>
            <a:ext cx="3595303" cy="447631"/>
            <a:chOff x="4061771" y="3747287"/>
            <a:chExt cx="4705817" cy="585936"/>
          </a:xfrm>
        </p:grpSpPr>
        <p:pic>
          <p:nvPicPr>
            <p:cNvPr id="165" name="Picture 34" descr="latex-image-1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6863" y="3795713"/>
              <a:ext cx="456247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" name="Rectangle 165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345" y="1526204"/>
            <a:ext cx="3657200" cy="2668623"/>
            <a:chOff x="4017914" y="1349861"/>
            <a:chExt cx="4755382" cy="3469956"/>
          </a:xfrm>
        </p:grpSpPr>
        <p:cxnSp>
          <p:nvCxnSpPr>
            <p:cNvPr id="155" name="Straight Connector 154"/>
            <p:cNvCxnSpPr>
              <a:stCxn id="157" idx="0"/>
              <a:endCxn id="156" idx="2"/>
            </p:cNvCxnSpPr>
            <p:nvPr/>
          </p:nvCxnSpPr>
          <p:spPr>
            <a:xfrm flipV="1">
              <a:off x="6341778" y="2068293"/>
              <a:ext cx="4319" cy="102977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6224504" y="1825106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093791" y="3098072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200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200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2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60" name="Group 18"/>
            <p:cNvGrpSpPr>
              <a:grpSpLocks/>
            </p:cNvGrpSpPr>
            <p:nvPr/>
          </p:nvGrpSpPr>
          <p:grpSpPr bwMode="auto">
            <a:xfrm rot="5400000">
              <a:off x="6125922" y="1403398"/>
              <a:ext cx="423141" cy="389279"/>
              <a:chOff x="3503523" y="5465825"/>
              <a:chExt cx="224408" cy="271141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Oval 168"/>
            <p:cNvSpPr/>
            <p:nvPr/>
          </p:nvSpPr>
          <p:spPr>
            <a:xfrm>
              <a:off x="6589765" y="1828728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0" name="Straight Arrow Connector 169"/>
            <p:cNvCxnSpPr>
              <a:endCxn id="171" idx="2"/>
            </p:cNvCxnSpPr>
            <p:nvPr/>
          </p:nvCxnSpPr>
          <p:spPr>
            <a:xfrm>
              <a:off x="6752818" y="191007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7002324" y="183040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2" name="Straight Arrow Connector 171"/>
            <p:cNvCxnSpPr>
              <a:endCxn id="173" idx="2"/>
            </p:cNvCxnSpPr>
            <p:nvPr/>
          </p:nvCxnSpPr>
          <p:spPr>
            <a:xfrm>
              <a:off x="7149006" y="190753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7398511" y="182786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74" name="Straight Arrow Connector 173"/>
            <p:cNvCxnSpPr>
              <a:endCxn id="188" idx="2"/>
            </p:cNvCxnSpPr>
            <p:nvPr/>
          </p:nvCxnSpPr>
          <p:spPr>
            <a:xfrm>
              <a:off x="7571428" y="1907532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>
            <a:xfrm>
              <a:off x="7820933" y="1827863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92" name="Straight Arrow Connector 191"/>
            <p:cNvCxnSpPr>
              <a:endCxn id="205" idx="2"/>
            </p:cNvCxnSpPr>
            <p:nvPr/>
          </p:nvCxnSpPr>
          <p:spPr>
            <a:xfrm>
              <a:off x="7993850" y="1906570"/>
              <a:ext cx="249506" cy="0"/>
            </a:xfrm>
            <a:prstGeom prst="straightConnector1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8243355" y="1826900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6" name="Straight Arrow Connector 44"/>
            <p:cNvCxnSpPr>
              <a:stCxn id="171" idx="5"/>
              <a:endCxn id="173" idx="4"/>
            </p:cNvCxnSpPr>
            <p:nvPr/>
          </p:nvCxnSpPr>
          <p:spPr>
            <a:xfrm rot="16200000" flipH="1">
              <a:off x="7300372" y="1807535"/>
              <a:ext cx="20795" cy="338538"/>
            </a:xfrm>
            <a:prstGeom prst="curvedConnector3">
              <a:avLst>
                <a:gd name="adj1" fmla="val 139874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/>
            <p:cNvSpPr/>
            <p:nvPr/>
          </p:nvSpPr>
          <p:spPr>
            <a:xfrm>
              <a:off x="7224572" y="2409568"/>
              <a:ext cx="163054" cy="159340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11" name="Straight Arrow Connector 44"/>
            <p:cNvCxnSpPr>
              <a:stCxn id="171" idx="3"/>
              <a:endCxn id="210" idx="2"/>
            </p:cNvCxnSpPr>
            <p:nvPr/>
          </p:nvCxnSpPr>
          <p:spPr>
            <a:xfrm rot="16200000" flipH="1">
              <a:off x="6863973" y="2128637"/>
              <a:ext cx="522830" cy="198368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44"/>
            <p:cNvCxnSpPr>
              <a:stCxn id="210" idx="6"/>
              <a:endCxn id="173" idx="5"/>
            </p:cNvCxnSpPr>
            <p:nvPr/>
          </p:nvCxnSpPr>
          <p:spPr>
            <a:xfrm flipV="1">
              <a:off x="7387626" y="1963868"/>
              <a:ext cx="150061" cy="525370"/>
            </a:xfrm>
            <a:prstGeom prst="curvedConnector2">
              <a:avLst/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44"/>
            <p:cNvCxnSpPr>
              <a:stCxn id="205" idx="5"/>
              <a:endCxn id="205" idx="6"/>
            </p:cNvCxnSpPr>
            <p:nvPr/>
          </p:nvCxnSpPr>
          <p:spPr>
            <a:xfrm rot="5400000" flipH="1" flipV="1">
              <a:off x="8366301" y="1922798"/>
              <a:ext cx="56335" cy="23879"/>
            </a:xfrm>
            <a:prstGeom prst="curvedConnector4">
              <a:avLst>
                <a:gd name="adj1" fmla="val -410822"/>
                <a:gd name="adj2" fmla="val 971488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44"/>
            <p:cNvCxnSpPr>
              <a:stCxn id="169" idx="0"/>
              <a:endCxn id="171" idx="1"/>
            </p:cNvCxnSpPr>
            <p:nvPr/>
          </p:nvCxnSpPr>
          <p:spPr>
            <a:xfrm rot="16200000" flipH="1">
              <a:off x="6836242" y="1663777"/>
              <a:ext cx="25010" cy="354912"/>
            </a:xfrm>
            <a:prstGeom prst="curvedConnector3">
              <a:avLst>
                <a:gd name="adj1" fmla="val -83209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44"/>
            <p:cNvCxnSpPr>
              <a:stCxn id="171" idx="0"/>
              <a:endCxn id="188" idx="1"/>
            </p:cNvCxnSpPr>
            <p:nvPr/>
          </p:nvCxnSpPr>
          <p:spPr>
            <a:xfrm rot="16200000" flipH="1">
              <a:off x="7453934" y="1460320"/>
              <a:ext cx="20795" cy="760961"/>
            </a:xfrm>
            <a:prstGeom prst="curvedConnector3">
              <a:avLst>
                <a:gd name="adj1" fmla="val -810370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44"/>
            <p:cNvCxnSpPr>
              <a:stCxn id="188" idx="0"/>
              <a:endCxn id="205" idx="0"/>
            </p:cNvCxnSpPr>
            <p:nvPr/>
          </p:nvCxnSpPr>
          <p:spPr>
            <a:xfrm rot="5400000" flipH="1" flipV="1">
              <a:off x="8113189" y="1616171"/>
              <a:ext cx="963" cy="422422"/>
            </a:xfrm>
            <a:prstGeom prst="curvedConnector3">
              <a:avLst>
                <a:gd name="adj1" fmla="val 21706805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44"/>
            <p:cNvCxnSpPr>
              <a:stCxn id="173" idx="5"/>
              <a:endCxn id="205" idx="4"/>
            </p:cNvCxnSpPr>
            <p:nvPr/>
          </p:nvCxnSpPr>
          <p:spPr>
            <a:xfrm rot="16200000" flipH="1">
              <a:off x="7920099" y="1581456"/>
              <a:ext cx="22371" cy="787196"/>
            </a:xfrm>
            <a:prstGeom prst="curvedConnector3">
              <a:avLst>
                <a:gd name="adj1" fmla="val 1034519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8291686" y="1868650"/>
              <a:ext cx="66392" cy="66392"/>
            </a:xfrm>
            <a:prstGeom prst="ellipse">
              <a:avLst/>
            </a:prstGeom>
            <a:noFill/>
            <a:ln w="38100" cmpd="sng">
              <a:solidFill>
                <a:srgbClr val="3891A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19" name="Straight Arrow Connector 44"/>
            <p:cNvCxnSpPr>
              <a:stCxn id="171" idx="7"/>
              <a:endCxn id="173" idx="0"/>
            </p:cNvCxnSpPr>
            <p:nvPr/>
          </p:nvCxnSpPr>
          <p:spPr>
            <a:xfrm rot="5400000" flipH="1" flipV="1">
              <a:off x="7297832" y="1671532"/>
              <a:ext cx="25874" cy="338539"/>
            </a:xfrm>
            <a:prstGeom prst="curvedConnector3">
              <a:avLst>
                <a:gd name="adj1" fmla="val 1152517"/>
              </a:avLst>
            </a:prstGeom>
            <a:ln w="38100" cmpd="sng">
              <a:solidFill>
                <a:srgbClr val="3891A7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6703285" y="1349861"/>
              <a:ext cx="2070011" cy="1050576"/>
              <a:chOff x="2954628" y="1188732"/>
              <a:chExt cx="2273899" cy="1154054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2954628" y="1252724"/>
                <a:ext cx="2273899" cy="1090062"/>
                <a:chOff x="3029436" y="2887849"/>
                <a:chExt cx="2851000" cy="1366717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3084075" y="330112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r</a:t>
                  </a: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3629738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err="1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i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4211535" y="3297628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n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4793332" y="3296302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g</a:t>
                  </a: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3637149" y="377764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u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3257039" y="3952056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4068880" y="403821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l-GR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ε</a:t>
                  </a:r>
                  <a:endParaRPr lang="en-US" sz="1200" dirty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5534508" y="386565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4633952" y="3973833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  <a:endPara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3029436" y="2887849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s</a:t>
                  </a:r>
                </a:p>
              </p:txBody>
            </p:sp>
            <p:sp>
              <p:nvSpPr>
                <p:cNvPr id="233" name="TextBox 232"/>
                <p:cNvSpPr txBox="1"/>
                <p:nvPr/>
              </p:nvSpPr>
              <p:spPr>
                <a:xfrm>
                  <a:off x="3971970" y="2975750"/>
                  <a:ext cx="345928" cy="2163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e</a:t>
                  </a: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4788295" y="2896084"/>
                  <a:ext cx="345928" cy="21634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h</a:t>
                  </a:r>
                </a:p>
              </p:txBody>
            </p:sp>
          </p:grpSp>
          <p:sp>
            <p:nvSpPr>
              <p:cNvPr id="222" name="TextBox 221"/>
              <p:cNvSpPr txBox="1"/>
              <p:nvPr/>
            </p:nvSpPr>
            <p:spPr>
              <a:xfrm>
                <a:off x="3449633" y="1188732"/>
                <a:ext cx="275905" cy="1725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  <a:latin typeface="Rockwell"/>
                    <a:cs typeface="Rockwell"/>
                  </a:rPr>
                  <a:t>a</a:t>
                </a:r>
              </a:p>
            </p:txBody>
          </p:sp>
        </p:grpSp>
        <p:cxnSp>
          <p:nvCxnSpPr>
            <p:cNvPr id="235" name="Straight Arrow Connector 234"/>
            <p:cNvCxnSpPr/>
            <p:nvPr/>
          </p:nvCxnSpPr>
          <p:spPr bwMode="auto">
            <a:xfrm>
              <a:off x="6478214" y="2289839"/>
              <a:ext cx="0" cy="757238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 235"/>
            <p:cNvGrpSpPr/>
            <p:nvPr/>
          </p:nvGrpSpPr>
          <p:grpSpPr>
            <a:xfrm>
              <a:off x="4017914" y="1837309"/>
              <a:ext cx="1816644" cy="1219047"/>
              <a:chOff x="4296020" y="4305431"/>
              <a:chExt cx="1816644" cy="1219047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4296020" y="478429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38" name="Straight Arrow Connector 237"/>
              <p:cNvCxnSpPr>
                <a:endCxn id="239" idx="2"/>
              </p:cNvCxnSpPr>
              <p:nvPr/>
            </p:nvCxnSpPr>
            <p:spPr>
              <a:xfrm>
                <a:off x="4459073" y="486564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Oval 238"/>
              <p:cNvSpPr/>
              <p:nvPr/>
            </p:nvSpPr>
            <p:spPr>
              <a:xfrm>
                <a:off x="4708579" y="478597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0" name="Straight Arrow Connector 239"/>
              <p:cNvCxnSpPr>
                <a:endCxn id="241" idx="2"/>
              </p:cNvCxnSpPr>
              <p:nvPr/>
            </p:nvCxnSpPr>
            <p:spPr>
              <a:xfrm>
                <a:off x="4855261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Oval 240"/>
              <p:cNvSpPr/>
              <p:nvPr/>
            </p:nvSpPr>
            <p:spPr>
              <a:xfrm>
                <a:off x="5104766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2" name="Straight Arrow Connector 241"/>
              <p:cNvCxnSpPr>
                <a:endCxn id="243" idx="2"/>
              </p:cNvCxnSpPr>
              <p:nvPr/>
            </p:nvCxnSpPr>
            <p:spPr>
              <a:xfrm>
                <a:off x="5277683" y="4863102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/>
              <p:cNvSpPr/>
              <p:nvPr/>
            </p:nvSpPr>
            <p:spPr>
              <a:xfrm>
                <a:off x="5527188" y="478343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4" name="Straight Arrow Connector 243"/>
              <p:cNvCxnSpPr>
                <a:endCxn id="245" idx="2"/>
              </p:cNvCxnSpPr>
              <p:nvPr/>
            </p:nvCxnSpPr>
            <p:spPr>
              <a:xfrm>
                <a:off x="5700105" y="4862140"/>
                <a:ext cx="249506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5949610" y="4782470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6" name="Straight Arrow Connector 44"/>
              <p:cNvCxnSpPr>
                <a:stCxn id="239" idx="5"/>
                <a:endCxn id="241" idx="4"/>
              </p:cNvCxnSpPr>
              <p:nvPr/>
            </p:nvCxnSpPr>
            <p:spPr>
              <a:xfrm rot="16200000" flipH="1">
                <a:off x="5006627" y="4763105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Oval 246"/>
              <p:cNvSpPr/>
              <p:nvPr/>
            </p:nvSpPr>
            <p:spPr>
              <a:xfrm>
                <a:off x="4930827" y="5365138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48" name="Straight Arrow Connector 44"/>
              <p:cNvCxnSpPr>
                <a:stCxn id="239" idx="3"/>
                <a:endCxn id="247" idx="2"/>
              </p:cNvCxnSpPr>
              <p:nvPr/>
            </p:nvCxnSpPr>
            <p:spPr>
              <a:xfrm rot="16200000" flipH="1">
                <a:off x="4570228" y="5084207"/>
                <a:ext cx="522830" cy="198368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44"/>
              <p:cNvCxnSpPr>
                <a:stCxn id="247" idx="6"/>
                <a:endCxn id="243" idx="4"/>
              </p:cNvCxnSpPr>
              <p:nvPr/>
            </p:nvCxnSpPr>
            <p:spPr>
              <a:xfrm flipV="1">
                <a:off x="5093881" y="4942773"/>
                <a:ext cx="514834" cy="502035"/>
              </a:xfrm>
              <a:prstGeom prst="curvedConnector2">
                <a:avLst/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44"/>
              <p:cNvCxnSpPr>
                <a:stCxn id="237" idx="0"/>
                <a:endCxn id="239" idx="1"/>
              </p:cNvCxnSpPr>
              <p:nvPr/>
            </p:nvCxnSpPr>
            <p:spPr>
              <a:xfrm rot="16200000" flipH="1">
                <a:off x="4542497" y="4619347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44"/>
              <p:cNvCxnSpPr>
                <a:stCxn id="239" idx="0"/>
                <a:endCxn id="243" idx="1"/>
              </p:cNvCxnSpPr>
              <p:nvPr/>
            </p:nvCxnSpPr>
            <p:spPr>
              <a:xfrm rot="16200000" flipH="1">
                <a:off x="5160189" y="4415890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44"/>
              <p:cNvCxnSpPr>
                <a:stCxn id="243" idx="0"/>
                <a:endCxn id="245" idx="0"/>
              </p:cNvCxnSpPr>
              <p:nvPr/>
            </p:nvCxnSpPr>
            <p:spPr>
              <a:xfrm rot="5400000" flipH="1" flipV="1">
                <a:off x="5819444" y="4571741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Oval 252"/>
              <p:cNvSpPr/>
              <p:nvPr/>
            </p:nvSpPr>
            <p:spPr>
              <a:xfrm>
                <a:off x="5997941" y="4824220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54" name="Straight Arrow Connector 44"/>
              <p:cNvCxnSpPr>
                <a:stCxn id="239" idx="7"/>
                <a:endCxn id="241" idx="0"/>
              </p:cNvCxnSpPr>
              <p:nvPr/>
            </p:nvCxnSpPr>
            <p:spPr>
              <a:xfrm rot="5400000" flipH="1" flipV="1">
                <a:off x="5004087" y="4627102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chemeClr val="accent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/>
            </p:nvGrpSpPr>
            <p:grpSpPr>
              <a:xfrm>
                <a:off x="4409540" y="4305431"/>
                <a:ext cx="1531869" cy="1066556"/>
                <a:chOff x="2954628" y="1188732"/>
                <a:chExt cx="1682752" cy="117160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2954628" y="1252724"/>
                  <a:ext cx="1682752" cy="1107616"/>
                  <a:chOff x="3029436" y="2887849"/>
                  <a:chExt cx="2109824" cy="1388726"/>
                </a:xfrm>
              </p:grpSpPr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263" name="TextBox 26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4409234" y="4060229"/>
                    <a:ext cx="345928" cy="21634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265" name="TextBox 264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257" name="TextBox 25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</p:grpSp>
        <p:cxnSp>
          <p:nvCxnSpPr>
            <p:cNvPr id="268" name="Straight Connector 267"/>
            <p:cNvCxnSpPr>
              <a:stCxn id="157" idx="2"/>
              <a:endCxn id="269" idx="3"/>
            </p:cNvCxnSpPr>
            <p:nvPr/>
          </p:nvCxnSpPr>
          <p:spPr>
            <a:xfrm flipH="1">
              <a:off x="4926236" y="3349421"/>
              <a:ext cx="1167555" cy="2965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>
              <a:off x="4683050" y="3257482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70" name="Group 18"/>
            <p:cNvGrpSpPr>
              <a:grpSpLocks/>
            </p:cNvGrpSpPr>
            <p:nvPr/>
          </p:nvGrpSpPr>
          <p:grpSpPr bwMode="auto">
            <a:xfrm>
              <a:off x="4259909" y="3164221"/>
              <a:ext cx="423141" cy="389279"/>
              <a:chOff x="3503523" y="5465825"/>
              <a:chExt cx="224408" cy="271141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4" name="Straight Arrow Connector 273"/>
            <p:cNvCxnSpPr/>
            <p:nvPr/>
          </p:nvCxnSpPr>
          <p:spPr bwMode="auto">
            <a:xfrm>
              <a:off x="5091078" y="3253177"/>
              <a:ext cx="880856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76" idx="1"/>
              <a:endCxn id="157" idx="6"/>
            </p:cNvCxnSpPr>
            <p:nvPr/>
          </p:nvCxnSpPr>
          <p:spPr>
            <a:xfrm flipH="1">
              <a:off x="6589765" y="3314931"/>
              <a:ext cx="1191101" cy="3449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7780866" y="3193337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2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2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77" name="Group 18"/>
            <p:cNvGrpSpPr>
              <a:grpSpLocks/>
            </p:cNvGrpSpPr>
            <p:nvPr/>
          </p:nvGrpSpPr>
          <p:grpSpPr bwMode="auto">
            <a:xfrm rot="10800000">
              <a:off x="8031784" y="3134930"/>
              <a:ext cx="423141" cy="389279"/>
              <a:chOff x="3503523" y="5465825"/>
              <a:chExt cx="224408" cy="271141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 rot="16200000" flipV="1">
                <a:off x="3548475" y="5420873"/>
                <a:ext cx="134502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6200000" flipH="1" flipV="1">
                <a:off x="3613699" y="5490148"/>
                <a:ext cx="4055" cy="224408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 flipV="1">
                <a:off x="3547406" y="5556443"/>
                <a:ext cx="136641" cy="224406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1" name="Straight Arrow Connector 280"/>
            <p:cNvCxnSpPr/>
            <p:nvPr/>
          </p:nvCxnSpPr>
          <p:spPr bwMode="auto">
            <a:xfrm>
              <a:off x="6752818" y="3500669"/>
              <a:ext cx="880856" cy="0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/>
            <p:cNvGrpSpPr/>
            <p:nvPr/>
          </p:nvGrpSpPr>
          <p:grpSpPr>
            <a:xfrm>
              <a:off x="6394183" y="3600770"/>
              <a:ext cx="2183531" cy="1219047"/>
              <a:chOff x="2686693" y="3582184"/>
              <a:chExt cx="2183531" cy="1219047"/>
            </a:xfrm>
          </p:grpSpPr>
          <p:sp>
            <p:nvSpPr>
              <p:cNvPr id="283" name="Oval 282"/>
              <p:cNvSpPr/>
              <p:nvPr/>
            </p:nvSpPr>
            <p:spPr>
              <a:xfrm>
                <a:off x="2686693" y="4061051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4" name="Straight Arrow Connector 283"/>
              <p:cNvCxnSpPr>
                <a:endCxn id="285" idx="2"/>
              </p:cNvCxnSpPr>
              <p:nvPr/>
            </p:nvCxnSpPr>
            <p:spPr>
              <a:xfrm>
                <a:off x="2849746" y="414239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Oval 284"/>
              <p:cNvSpPr/>
              <p:nvPr/>
            </p:nvSpPr>
            <p:spPr>
              <a:xfrm>
                <a:off x="3099252" y="406272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6" name="Straight Arrow Connector 285"/>
              <p:cNvCxnSpPr>
                <a:endCxn id="287" idx="2"/>
              </p:cNvCxnSpPr>
              <p:nvPr/>
            </p:nvCxnSpPr>
            <p:spPr>
              <a:xfrm>
                <a:off x="3245934" y="413985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Oval 286"/>
              <p:cNvSpPr/>
              <p:nvPr/>
            </p:nvSpPr>
            <p:spPr>
              <a:xfrm>
                <a:off x="3495439" y="406018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88" name="Straight Arrow Connector 287"/>
              <p:cNvCxnSpPr>
                <a:endCxn id="289" idx="2"/>
              </p:cNvCxnSpPr>
              <p:nvPr/>
            </p:nvCxnSpPr>
            <p:spPr>
              <a:xfrm>
                <a:off x="3668356" y="4139855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Oval 288"/>
              <p:cNvSpPr/>
              <p:nvPr/>
            </p:nvSpPr>
            <p:spPr>
              <a:xfrm>
                <a:off x="3917861" y="4060186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0" name="Straight Arrow Connector 289"/>
              <p:cNvCxnSpPr>
                <a:endCxn id="291" idx="2"/>
              </p:cNvCxnSpPr>
              <p:nvPr/>
            </p:nvCxnSpPr>
            <p:spPr>
              <a:xfrm>
                <a:off x="4090778" y="4138893"/>
                <a:ext cx="249506" cy="0"/>
              </a:xfrm>
              <a:prstGeom prst="straightConnector1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Oval 290"/>
              <p:cNvSpPr/>
              <p:nvPr/>
            </p:nvSpPr>
            <p:spPr>
              <a:xfrm>
                <a:off x="4340283" y="4059223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2" name="Straight Arrow Connector 44"/>
              <p:cNvCxnSpPr>
                <a:stCxn id="285" idx="5"/>
                <a:endCxn id="287" idx="4"/>
              </p:cNvCxnSpPr>
              <p:nvPr/>
            </p:nvCxnSpPr>
            <p:spPr>
              <a:xfrm rot="16200000" flipH="1">
                <a:off x="3397300" y="4039858"/>
                <a:ext cx="20795" cy="338538"/>
              </a:xfrm>
              <a:prstGeom prst="curvedConnector3">
                <a:avLst>
                  <a:gd name="adj1" fmla="val 139874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Oval 292"/>
              <p:cNvSpPr/>
              <p:nvPr/>
            </p:nvSpPr>
            <p:spPr>
              <a:xfrm>
                <a:off x="3321500" y="4641891"/>
                <a:ext cx="163054" cy="159340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94" name="Straight Arrow Connector 44"/>
              <p:cNvCxnSpPr>
                <a:stCxn id="285" idx="3"/>
                <a:endCxn id="293" idx="2"/>
              </p:cNvCxnSpPr>
              <p:nvPr/>
            </p:nvCxnSpPr>
            <p:spPr>
              <a:xfrm rot="16200000" flipH="1">
                <a:off x="2960901" y="4360960"/>
                <a:ext cx="522830" cy="198368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Arrow Connector 44"/>
              <p:cNvCxnSpPr>
                <a:stCxn id="293" idx="6"/>
                <a:endCxn id="287" idx="5"/>
              </p:cNvCxnSpPr>
              <p:nvPr/>
            </p:nvCxnSpPr>
            <p:spPr>
              <a:xfrm flipV="1">
                <a:off x="3484554" y="4196191"/>
                <a:ext cx="150061" cy="525370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44"/>
              <p:cNvCxnSpPr>
                <a:stCxn id="291" idx="5"/>
                <a:endCxn id="291" idx="6"/>
              </p:cNvCxnSpPr>
              <p:nvPr/>
            </p:nvCxnSpPr>
            <p:spPr>
              <a:xfrm rot="5400000" flipH="1" flipV="1">
                <a:off x="4463229" y="4155121"/>
                <a:ext cx="56335" cy="23879"/>
              </a:xfrm>
              <a:prstGeom prst="curvedConnector4">
                <a:avLst>
                  <a:gd name="adj1" fmla="val -410822"/>
                  <a:gd name="adj2" fmla="val 971488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44"/>
              <p:cNvCxnSpPr>
                <a:stCxn id="283" idx="0"/>
                <a:endCxn id="285" idx="1"/>
              </p:cNvCxnSpPr>
              <p:nvPr/>
            </p:nvCxnSpPr>
            <p:spPr>
              <a:xfrm rot="16200000" flipH="1">
                <a:off x="2933170" y="3896100"/>
                <a:ext cx="25010" cy="354912"/>
              </a:xfrm>
              <a:prstGeom prst="curvedConnector3">
                <a:avLst>
                  <a:gd name="adj1" fmla="val -83209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44"/>
              <p:cNvCxnSpPr>
                <a:stCxn id="285" idx="0"/>
                <a:endCxn id="289" idx="1"/>
              </p:cNvCxnSpPr>
              <p:nvPr/>
            </p:nvCxnSpPr>
            <p:spPr>
              <a:xfrm rot="16200000" flipH="1">
                <a:off x="3550862" y="3692643"/>
                <a:ext cx="20795" cy="760961"/>
              </a:xfrm>
              <a:prstGeom prst="curvedConnector3">
                <a:avLst>
                  <a:gd name="adj1" fmla="val -81037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44"/>
              <p:cNvCxnSpPr>
                <a:stCxn id="289" idx="0"/>
                <a:endCxn id="291" idx="0"/>
              </p:cNvCxnSpPr>
              <p:nvPr/>
            </p:nvCxnSpPr>
            <p:spPr>
              <a:xfrm rot="5400000" flipH="1" flipV="1">
                <a:off x="4210117" y="3848494"/>
                <a:ext cx="963" cy="422422"/>
              </a:xfrm>
              <a:prstGeom prst="curvedConnector3">
                <a:avLst>
                  <a:gd name="adj1" fmla="val 21706805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44"/>
              <p:cNvCxnSpPr>
                <a:stCxn id="287" idx="5"/>
                <a:endCxn id="291" idx="4"/>
              </p:cNvCxnSpPr>
              <p:nvPr/>
            </p:nvCxnSpPr>
            <p:spPr>
              <a:xfrm rot="16200000" flipH="1">
                <a:off x="4017027" y="3813779"/>
                <a:ext cx="22371" cy="787196"/>
              </a:xfrm>
              <a:prstGeom prst="curvedConnector3">
                <a:avLst>
                  <a:gd name="adj1" fmla="val 1034519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Oval 300"/>
              <p:cNvSpPr/>
              <p:nvPr/>
            </p:nvSpPr>
            <p:spPr>
              <a:xfrm>
                <a:off x="4388614" y="4100973"/>
                <a:ext cx="66392" cy="66392"/>
              </a:xfrm>
              <a:prstGeom prst="ellipse">
                <a:avLst/>
              </a:prstGeom>
              <a:noFill/>
              <a:ln w="38100" cmpd="sng">
                <a:solidFill>
                  <a:srgbClr val="3891A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02" name="Straight Arrow Connector 44"/>
              <p:cNvCxnSpPr>
                <a:stCxn id="285" idx="7"/>
                <a:endCxn id="287" idx="0"/>
              </p:cNvCxnSpPr>
              <p:nvPr/>
            </p:nvCxnSpPr>
            <p:spPr>
              <a:xfrm rot="5400000" flipH="1" flipV="1">
                <a:off x="3394760" y="3903855"/>
                <a:ext cx="25874" cy="338539"/>
              </a:xfrm>
              <a:prstGeom prst="curvedConnector3">
                <a:avLst>
                  <a:gd name="adj1" fmla="val 1152517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3" name="Group 302"/>
              <p:cNvGrpSpPr/>
              <p:nvPr/>
            </p:nvGrpSpPr>
            <p:grpSpPr>
              <a:xfrm>
                <a:off x="2800213" y="3582184"/>
                <a:ext cx="2070011" cy="1050576"/>
                <a:chOff x="2954628" y="1188732"/>
                <a:chExt cx="2273899" cy="1154054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2954628" y="1252724"/>
                  <a:ext cx="2273899" cy="1090062"/>
                  <a:chOff x="3029436" y="2887849"/>
                  <a:chExt cx="2851000" cy="1366717"/>
                </a:xfrm>
              </p:grpSpPr>
              <p:sp>
                <p:nvSpPr>
                  <p:cNvPr id="308" name="TextBox 307"/>
                  <p:cNvSpPr txBox="1"/>
                  <p:nvPr/>
                </p:nvSpPr>
                <p:spPr>
                  <a:xfrm>
                    <a:off x="3084075" y="330112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r</a:t>
                    </a:r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3629738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err="1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i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0" name="TextBox 309"/>
                  <p:cNvSpPr txBox="1"/>
                  <p:nvPr/>
                </p:nvSpPr>
                <p:spPr>
                  <a:xfrm>
                    <a:off x="4211535" y="3297628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n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4793332" y="3296302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g</a:t>
                    </a:r>
                  </a:p>
                </p:txBody>
              </p: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3637149" y="377764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u</a:t>
                    </a:r>
                  </a:p>
                </p:txBody>
              </p: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3257039" y="3952056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4068880" y="403821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l-GR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ε</a:t>
                    </a:r>
                    <a:endParaRPr lang="en-US" sz="1200" dirty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5534508" y="386565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4633952" y="3973833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  <a:endPara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endParaRP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3029436" y="2887849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s</a:t>
                    </a: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3971970" y="2975750"/>
                    <a:ext cx="345928" cy="21634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e</a:t>
                    </a: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4788295" y="2896084"/>
                    <a:ext cx="345928" cy="21634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chemeClr val="accent1"/>
                        </a:solidFill>
                        <a:latin typeface="Rockwell"/>
                        <a:cs typeface="Rockwell"/>
                      </a:rPr>
                      <a:t>h</a:t>
                    </a:r>
                  </a:p>
                </p:txBody>
              </p:sp>
            </p:grpSp>
            <p:sp>
              <p:nvSpPr>
                <p:cNvPr id="307" name="TextBox 306"/>
                <p:cNvSpPr txBox="1"/>
                <p:nvPr/>
              </p:nvSpPr>
              <p:spPr>
                <a:xfrm>
                  <a:off x="3449633" y="1188732"/>
                  <a:ext cx="275905" cy="1725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chemeClr val="accent1"/>
                      </a:solidFill>
                      <a:latin typeface="Rockwell"/>
                      <a:cs typeface="Rockwell"/>
                    </a:rPr>
                    <a:t>a</a:t>
                  </a:r>
                </a:p>
              </p:txBody>
            </p:sp>
          </p:grpSp>
          <p:cxnSp>
            <p:nvCxnSpPr>
              <p:cNvPr id="304" name="Straight Arrow Connector 44"/>
              <p:cNvCxnSpPr>
                <a:stCxn id="285" idx="4"/>
                <a:endCxn id="289" idx="3"/>
              </p:cNvCxnSpPr>
              <p:nvPr/>
            </p:nvCxnSpPr>
            <p:spPr>
              <a:xfrm rot="5400000" flipH="1" flipV="1">
                <a:off x="3548321" y="3828648"/>
                <a:ext cx="25875" cy="760961"/>
              </a:xfrm>
              <a:prstGeom prst="curvedConnector3">
                <a:avLst>
                  <a:gd name="adj1" fmla="val -1358450"/>
                </a:avLst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44"/>
              <p:cNvCxnSpPr>
                <a:stCxn id="293" idx="6"/>
                <a:endCxn id="289" idx="4"/>
              </p:cNvCxnSpPr>
              <p:nvPr/>
            </p:nvCxnSpPr>
            <p:spPr>
              <a:xfrm flipV="1">
                <a:off x="3484554" y="4219526"/>
                <a:ext cx="514834" cy="502035"/>
              </a:xfrm>
              <a:prstGeom prst="curvedConnector2">
                <a:avLst/>
              </a:prstGeom>
              <a:ln w="38100" cmpd="sng">
                <a:solidFill>
                  <a:srgbClr val="3891A7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0" name="Group 34"/>
          <p:cNvGrpSpPr>
            <a:grpSpLocks/>
          </p:cNvGrpSpPr>
          <p:nvPr/>
        </p:nvGrpSpPr>
        <p:grpSpPr bwMode="auto">
          <a:xfrm>
            <a:off x="1230391" y="4458415"/>
            <a:ext cx="2102338" cy="436513"/>
            <a:chOff x="1136920" y="3747287"/>
            <a:chExt cx="2822626" cy="585936"/>
          </a:xfrm>
        </p:grpSpPr>
        <p:pic>
          <p:nvPicPr>
            <p:cNvPr id="321" name="Picture 35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38" y="3795713"/>
              <a:ext cx="2643187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" name="Rectangle 321"/>
            <p:cNvSpPr/>
            <p:nvPr/>
          </p:nvSpPr>
          <p:spPr>
            <a:xfrm>
              <a:off x="1136920" y="3747287"/>
              <a:ext cx="2822626" cy="5859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</p:grpSp>
      <p:sp>
        <p:nvSpPr>
          <p:cNvPr id="323" name="Content Placeholder 2"/>
          <p:cNvSpPr txBox="1">
            <a:spLocks/>
          </p:cNvSpPr>
          <p:nvPr/>
        </p:nvSpPr>
        <p:spPr>
          <a:xfrm>
            <a:off x="770328" y="4936772"/>
            <a:ext cx="7562900" cy="1585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 the message and belief computations simply reuse standard FSM dynamic programming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usual NLP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0760"/>
            <a:ext cx="8229600" cy="1709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WFSA</a:t>
            </a:r>
            <a:r>
              <a:rPr lang="en-US" dirty="0" smtClean="0"/>
              <a:t>: weighted finite state </a:t>
            </a:r>
            <a:r>
              <a:rPr lang="en-US" b="1" dirty="0" smtClean="0"/>
              <a:t>automata</a:t>
            </a:r>
          </a:p>
          <a:p>
            <a:r>
              <a:rPr lang="en-US" b="1" dirty="0" smtClean="0"/>
              <a:t>WFST</a:t>
            </a:r>
            <a:r>
              <a:rPr lang="en-US" dirty="0" smtClean="0"/>
              <a:t>:  weighted finite state </a:t>
            </a:r>
            <a:r>
              <a:rPr lang="en-US" b="1" dirty="0" smtClean="0"/>
              <a:t>transducer</a:t>
            </a:r>
          </a:p>
          <a:p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-tape WFSM</a:t>
            </a:r>
            <a:r>
              <a:rPr lang="en-US" dirty="0" smtClean="0"/>
              <a:t>: weighted finite state machine jointly mapping between k strings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051982"/>
            <a:ext cx="8229600" cy="273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They each assign a score to a set of strings.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interpret them as factors in a graphical model.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only difference is the </a:t>
            </a:r>
            <a:r>
              <a:rPr lang="en-US" b="1" dirty="0" err="1" smtClean="0"/>
              <a:t>arity</a:t>
            </a:r>
            <a:r>
              <a:rPr lang="en-US" dirty="0" smtClean="0"/>
              <a:t> of the factor.</a:t>
            </a:r>
          </a:p>
        </p:txBody>
      </p:sp>
    </p:spTree>
    <p:extLst>
      <p:ext uri="{BB962C8B-B14F-4D97-AF65-F5344CB8AC3E}">
        <p14:creationId xmlns:p14="http://schemas.microsoft.com/office/powerpoint/2010/main" val="7068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ontent Placeholder 2"/>
          <p:cNvSpPr txBox="1">
            <a:spLocks/>
          </p:cNvSpPr>
          <p:nvPr/>
        </p:nvSpPr>
        <p:spPr>
          <a:xfrm>
            <a:off x="457200" y="1210760"/>
            <a:ext cx="8229600" cy="1709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WFSA</a:t>
            </a:r>
            <a:r>
              <a:rPr lang="en-US" dirty="0" smtClean="0"/>
              <a:t>: weighted finite state </a:t>
            </a:r>
            <a:r>
              <a:rPr lang="en-US" b="1" dirty="0" smtClean="0"/>
              <a:t>automata</a:t>
            </a:r>
          </a:p>
          <a:p>
            <a:r>
              <a:rPr lang="en-US" b="1" dirty="0" smtClean="0"/>
              <a:t>WFST</a:t>
            </a:r>
            <a:r>
              <a:rPr lang="en-US" dirty="0" smtClean="0"/>
              <a:t>:  weighted finite state </a:t>
            </a:r>
            <a:r>
              <a:rPr lang="en-US" b="1" dirty="0" smtClean="0"/>
              <a:t>transducer</a:t>
            </a:r>
          </a:p>
          <a:p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-tape WFSM</a:t>
            </a:r>
            <a:r>
              <a:rPr lang="en-US" dirty="0" smtClean="0"/>
              <a:t>: weighted finite state machine jointly mapping between k strings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42426"/>
            <a:ext cx="8197741" cy="152619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0760"/>
            <a:ext cx="8197741" cy="4038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WFSA as a Factor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99004" y="403166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9" idx="4"/>
            <a:endCxn id="11" idx="0"/>
          </p:cNvCxnSpPr>
          <p:nvPr/>
        </p:nvCxnSpPr>
        <p:spPr>
          <a:xfrm>
            <a:off x="3246991" y="4534360"/>
            <a:ext cx="2275" cy="21634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7673" y="475070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3495763" y="3609675"/>
            <a:ext cx="4923816" cy="573556"/>
            <a:chOff x="1672643" y="3791435"/>
            <a:chExt cx="4923816" cy="573556"/>
          </a:xfrm>
        </p:grpSpPr>
        <p:sp>
          <p:nvSpPr>
            <p:cNvPr id="18" name="Oval 17"/>
            <p:cNvSpPr/>
            <p:nvPr/>
          </p:nvSpPr>
          <p:spPr>
            <a:xfrm>
              <a:off x="2409277" y="3963469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6"/>
              <a:endCxn id="22" idx="2"/>
            </p:cNvCxnSpPr>
            <p:nvPr/>
          </p:nvCxnSpPr>
          <p:spPr>
            <a:xfrm>
              <a:off x="2630043" y="4073197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6459" y="379514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73684" y="396346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7" idx="2"/>
            </p:cNvCxnSpPr>
            <p:nvPr/>
          </p:nvCxnSpPr>
          <p:spPr>
            <a:xfrm>
              <a:off x="3198256" y="4075504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184672" y="3797450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r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541897" y="3965776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endCxn id="56" idx="2"/>
            </p:cNvCxnSpPr>
            <p:nvPr/>
          </p:nvCxnSpPr>
          <p:spPr>
            <a:xfrm>
              <a:off x="3743919" y="4072006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730335" y="3793952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e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087560" y="396227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9" idx="2"/>
            </p:cNvCxnSpPr>
            <p:nvPr/>
          </p:nvCxnSpPr>
          <p:spPr>
            <a:xfrm>
              <a:off x="4325716" y="4072006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12132" y="3793952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c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4669357" y="396227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62" idx="2"/>
            </p:cNvCxnSpPr>
            <p:nvPr/>
          </p:nvCxnSpPr>
          <p:spPr>
            <a:xfrm>
              <a:off x="4907513" y="4070680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893929" y="379262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h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251154" y="3960952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endCxn id="65" idx="2"/>
            </p:cNvCxnSpPr>
            <p:nvPr/>
          </p:nvCxnSpPr>
          <p:spPr>
            <a:xfrm>
              <a:off x="5475726" y="4072987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62142" y="379493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e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5819367" y="396325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021389" y="4069489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007805" y="379143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n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371887" y="3965776"/>
              <a:ext cx="224572" cy="219456"/>
              <a:chOff x="2829108" y="3040558"/>
              <a:chExt cx="224572" cy="219456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93213" y="309787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672643" y="3987942"/>
              <a:ext cx="844073" cy="37704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r>
                <a:rPr lang="en-US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US" i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=</a:t>
              </a:r>
            </a:p>
            <a:p>
              <a:pPr algn="ctr"/>
              <a:endParaRPr lang="en-US" dirty="0" smtClean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3494978" y="4766070"/>
            <a:ext cx="844073" cy="377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 =</a:t>
            </a:r>
          </a:p>
          <a:p>
            <a:pPr algn="ctr"/>
            <a:endParaRPr lang="en-US" dirty="0" smtClean="0"/>
          </a:p>
        </p:txBody>
      </p:sp>
      <p:grpSp>
        <p:nvGrpSpPr>
          <p:cNvPr id="299" name="Group 298"/>
          <p:cNvGrpSpPr/>
          <p:nvPr/>
        </p:nvGrpSpPr>
        <p:grpSpPr>
          <a:xfrm>
            <a:off x="4052268" y="4329773"/>
            <a:ext cx="1466478" cy="1063942"/>
            <a:chOff x="4179690" y="4362886"/>
            <a:chExt cx="1466478" cy="1063942"/>
          </a:xfrm>
        </p:grpSpPr>
        <p:sp>
          <p:nvSpPr>
            <p:cNvPr id="300" name="TextBox 299"/>
            <p:cNvSpPr txBox="1"/>
            <p:nvPr/>
          </p:nvSpPr>
          <p:spPr>
            <a:xfrm>
              <a:off x="4393170" y="436288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a</a:t>
              </a:r>
              <a:endParaRPr lang="en-US" sz="2200" dirty="0">
                <a:solidFill>
                  <a:schemeClr val="accent3"/>
                </a:solidFill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5190831" y="4444789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b</a:t>
              </a:r>
              <a:endParaRPr lang="en-US" sz="2200" dirty="0">
                <a:solidFill>
                  <a:schemeClr val="accent3"/>
                </a:solidFill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5300240" y="517595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c</a:t>
              </a:r>
              <a:endParaRPr lang="en-US" sz="2200" dirty="0">
                <a:solidFill>
                  <a:schemeClr val="accent3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 rot="16200000">
              <a:off x="4557263" y="4693646"/>
              <a:ext cx="753055" cy="713309"/>
              <a:chOff x="6156657" y="5386821"/>
              <a:chExt cx="753055" cy="713309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6449705" y="5621124"/>
                <a:ext cx="224572" cy="219456"/>
                <a:chOff x="2829108" y="3040558"/>
                <a:chExt cx="224572" cy="219456"/>
              </a:xfrm>
            </p:grpSpPr>
            <p:sp>
              <p:nvSpPr>
                <p:cNvPr id="319" name="Oval 318"/>
                <p:cNvSpPr/>
                <p:nvPr/>
              </p:nvSpPr>
              <p:spPr>
                <a:xfrm>
                  <a:off x="2829108" y="3040558"/>
                  <a:ext cx="224572" cy="219456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2893213" y="3097870"/>
                  <a:ext cx="91440" cy="91440"/>
                </a:xfrm>
                <a:prstGeom prst="ellipse">
                  <a:avLst/>
                </a:prstGeom>
                <a:noFill/>
                <a:ln w="381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 rot="17537045">
                <a:off x="6619030" y="5433482"/>
                <a:ext cx="289154" cy="252504"/>
                <a:chOff x="5439996" y="5674285"/>
                <a:chExt cx="289154" cy="252504"/>
              </a:xfrm>
            </p:grpSpPr>
            <p:cxnSp>
              <p:nvCxnSpPr>
                <p:cNvPr id="317" name="Straight Arrow Connector 140"/>
                <p:cNvCxnSpPr/>
                <p:nvPr/>
              </p:nvCxnSpPr>
              <p:spPr>
                <a:xfrm rot="5400000" flipH="1" flipV="1">
                  <a:off x="5417645" y="5696636"/>
                  <a:ext cx="77589" cy="32888"/>
                </a:xfrm>
                <a:prstGeom prst="curvedConnector4">
                  <a:avLst>
                    <a:gd name="adj1" fmla="val -325823"/>
                    <a:gd name="adj2" fmla="val 1169156"/>
                  </a:avLst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8" name="Oval 317"/>
                <p:cNvSpPr/>
                <p:nvPr/>
              </p:nvSpPr>
              <p:spPr>
                <a:xfrm rot="16930387">
                  <a:off x="5551313" y="5748952"/>
                  <a:ext cx="199224" cy="156450"/>
                </a:xfrm>
                <a:prstGeom prst="ellipse">
                  <a:avLst/>
                </a:prstGeom>
                <a:no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 rot="584456">
                <a:off x="6620558" y="5768168"/>
                <a:ext cx="289154" cy="252504"/>
                <a:chOff x="5439996" y="5674285"/>
                <a:chExt cx="289154" cy="252504"/>
              </a:xfrm>
            </p:grpSpPr>
            <p:cxnSp>
              <p:nvCxnSpPr>
                <p:cNvPr id="315" name="Straight Arrow Connector 140"/>
                <p:cNvCxnSpPr/>
                <p:nvPr/>
              </p:nvCxnSpPr>
              <p:spPr>
                <a:xfrm rot="5400000" flipH="1" flipV="1">
                  <a:off x="5417645" y="5696636"/>
                  <a:ext cx="77589" cy="32888"/>
                </a:xfrm>
                <a:prstGeom prst="curvedConnector4">
                  <a:avLst>
                    <a:gd name="adj1" fmla="val -325823"/>
                    <a:gd name="adj2" fmla="val 1169156"/>
                  </a:avLst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Oval 315"/>
                <p:cNvSpPr/>
                <p:nvPr/>
              </p:nvSpPr>
              <p:spPr>
                <a:xfrm rot="16930387">
                  <a:off x="5551313" y="5748952"/>
                  <a:ext cx="199224" cy="156450"/>
                </a:xfrm>
                <a:prstGeom prst="ellipse">
                  <a:avLst/>
                </a:prstGeom>
                <a:no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07"/>
              <p:cNvGrpSpPr/>
              <p:nvPr/>
            </p:nvGrpSpPr>
            <p:grpSpPr>
              <a:xfrm rot="5202364">
                <a:off x="6293221" y="5829301"/>
                <a:ext cx="289154" cy="252504"/>
                <a:chOff x="5439996" y="5674285"/>
                <a:chExt cx="289154" cy="252504"/>
              </a:xfrm>
            </p:grpSpPr>
            <p:cxnSp>
              <p:nvCxnSpPr>
                <p:cNvPr id="313" name="Straight Arrow Connector 140"/>
                <p:cNvCxnSpPr/>
                <p:nvPr/>
              </p:nvCxnSpPr>
              <p:spPr>
                <a:xfrm rot="5400000" flipH="1" flipV="1">
                  <a:off x="5417645" y="5696636"/>
                  <a:ext cx="77589" cy="32888"/>
                </a:xfrm>
                <a:prstGeom prst="curvedConnector4">
                  <a:avLst>
                    <a:gd name="adj1" fmla="val -325823"/>
                    <a:gd name="adj2" fmla="val 1169156"/>
                  </a:avLst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4" name="Oval 313"/>
                <p:cNvSpPr/>
                <p:nvPr/>
              </p:nvSpPr>
              <p:spPr>
                <a:xfrm rot="16930387">
                  <a:off x="5551313" y="5748952"/>
                  <a:ext cx="199224" cy="156450"/>
                </a:xfrm>
                <a:prstGeom prst="ellipse">
                  <a:avLst/>
                </a:prstGeom>
                <a:no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rot="12929525">
                <a:off x="6280863" y="5386821"/>
                <a:ext cx="289154" cy="252504"/>
                <a:chOff x="5439996" y="5674285"/>
                <a:chExt cx="289154" cy="252504"/>
              </a:xfrm>
            </p:grpSpPr>
            <p:cxnSp>
              <p:nvCxnSpPr>
                <p:cNvPr id="311" name="Straight Arrow Connector 140"/>
                <p:cNvCxnSpPr/>
                <p:nvPr/>
              </p:nvCxnSpPr>
              <p:spPr>
                <a:xfrm rot="5400000" flipH="1" flipV="1">
                  <a:off x="5417645" y="5696636"/>
                  <a:ext cx="77589" cy="32888"/>
                </a:xfrm>
                <a:prstGeom prst="curvedConnector4">
                  <a:avLst>
                    <a:gd name="adj1" fmla="val -325823"/>
                    <a:gd name="adj2" fmla="val 1169156"/>
                  </a:avLst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2" name="Oval 311"/>
                <p:cNvSpPr/>
                <p:nvPr/>
              </p:nvSpPr>
              <p:spPr>
                <a:xfrm rot="16930387">
                  <a:off x="5551313" y="5748952"/>
                  <a:ext cx="199224" cy="156450"/>
                </a:xfrm>
                <a:prstGeom prst="ellipse">
                  <a:avLst/>
                </a:prstGeom>
                <a:noFill/>
                <a:ln w="3810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0" name="TextBox 309"/>
              <p:cNvSpPr txBox="1"/>
              <p:nvPr/>
            </p:nvSpPr>
            <p:spPr>
              <a:xfrm rot="5400000">
                <a:off x="6091867" y="561359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/>
                  <a:t>…</a:t>
                </a:r>
                <a:endParaRPr lang="en-US" sz="2200" dirty="0"/>
              </a:p>
            </p:txBody>
          </p:sp>
        </p:grpSp>
        <p:sp>
          <p:nvSpPr>
            <p:cNvPr id="304" name="TextBox 303"/>
            <p:cNvSpPr txBox="1"/>
            <p:nvPr/>
          </p:nvSpPr>
          <p:spPr>
            <a:xfrm>
              <a:off x="4179690" y="5099588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z</a:t>
              </a:r>
              <a:endParaRPr lang="en-US" sz="22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21" name="Content Placeholder 2"/>
          <p:cNvSpPr txBox="1">
            <a:spLocks/>
          </p:cNvSpPr>
          <p:nvPr/>
        </p:nvSpPr>
        <p:spPr>
          <a:xfrm>
            <a:off x="382792" y="3476511"/>
            <a:ext cx="2335728" cy="217855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i="1" dirty="0" smtClean="0">
                <a:latin typeface="Times New Roman"/>
                <a:cs typeface="Times New Roman"/>
              </a:rPr>
              <a:t>ψ</a:t>
            </a:r>
            <a:r>
              <a:rPr lang="en-US" sz="47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(</a:t>
            </a:r>
            <a:r>
              <a:rPr lang="en-US" sz="47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) = 4.25</a:t>
            </a:r>
            <a:r>
              <a:rPr lang="en-US" sz="4700" i="1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A </a:t>
            </a:r>
            <a:r>
              <a:rPr lang="en-US" b="1" dirty="0" smtClean="0">
                <a:cs typeface="Times New Roman"/>
              </a:rPr>
              <a:t>WFSA</a:t>
            </a:r>
            <a:r>
              <a:rPr lang="en-US" dirty="0" smtClean="0">
                <a:cs typeface="Times New Roman"/>
              </a:rPr>
              <a:t> is a function which maps a string to a score.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79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3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Sending Messages:</a:t>
            </a:r>
            <a:br>
              <a:rPr lang="en-US" dirty="0" smtClean="0"/>
            </a:br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55276" y="1693458"/>
            <a:ext cx="3655520" cy="2028227"/>
            <a:chOff x="4655276" y="3790948"/>
            <a:chExt cx="3655520" cy="2028227"/>
          </a:xfrm>
        </p:grpSpPr>
        <p:sp>
          <p:nvSpPr>
            <p:cNvPr id="6" name="Oval 5"/>
            <p:cNvSpPr/>
            <p:nvPr/>
          </p:nvSpPr>
          <p:spPr>
            <a:xfrm>
              <a:off x="6237590" y="4288260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77327" y="5404218"/>
              <a:ext cx="265176" cy="265176"/>
            </a:xfrm>
            <a:prstGeom prst="rect">
              <a:avLst/>
            </a:prstGeom>
            <a:solidFill>
              <a:schemeClr val="accent3"/>
            </a:solidFill>
            <a:ln w="28575" cmpd="sng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" name="Straight Connector 7"/>
            <p:cNvCxnSpPr>
              <a:stCxn id="6" idx="4"/>
              <a:endCxn id="7" idx="0"/>
            </p:cNvCxnSpPr>
            <p:nvPr/>
          </p:nvCxnSpPr>
          <p:spPr>
            <a:xfrm>
              <a:off x="6508001" y="4836412"/>
              <a:ext cx="1914" cy="567806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655276" y="5393355"/>
              <a:ext cx="502920" cy="286902"/>
              <a:chOff x="2210686" y="5337254"/>
              <a:chExt cx="382892" cy="286902"/>
            </a:xfrm>
          </p:grpSpPr>
          <p:cxnSp>
            <p:nvCxnSpPr>
              <p:cNvPr id="22" name="Straight Connector 21"/>
              <p:cNvCxnSpPr>
                <a:stCxn id="7" idx="1"/>
              </p:cNvCxnSpPr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1"/>
              </p:cNvCxnSpPr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7807876" y="5382492"/>
              <a:ext cx="502920" cy="286902"/>
              <a:chOff x="3345037" y="5465825"/>
              <a:chExt cx="382892" cy="28690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6247592" y="3898957"/>
              <a:ext cx="502920" cy="286902"/>
              <a:chOff x="3345037" y="5465825"/>
              <a:chExt cx="382892" cy="28690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5164019" y="525965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Connector 12"/>
            <p:cNvCxnSpPr>
              <a:stCxn id="12" idx="6"/>
              <a:endCxn id="7" idx="1"/>
            </p:cNvCxnSpPr>
            <p:nvPr/>
          </p:nvCxnSpPr>
          <p:spPr>
            <a:xfrm>
              <a:off x="5704840" y="5533734"/>
              <a:ext cx="672487" cy="307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261735" y="5271023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5" name="Straight Connector 14"/>
            <p:cNvCxnSpPr>
              <a:stCxn id="7" idx="3"/>
              <a:endCxn id="14" idx="2"/>
            </p:cNvCxnSpPr>
            <p:nvPr/>
          </p:nvCxnSpPr>
          <p:spPr>
            <a:xfrm>
              <a:off x="6642503" y="5536806"/>
              <a:ext cx="619232" cy="8293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20829" y="1727784"/>
            <a:ext cx="3609756" cy="1974166"/>
            <a:chOff x="920829" y="3825274"/>
            <a:chExt cx="3609756" cy="1974166"/>
          </a:xfrm>
        </p:grpSpPr>
        <p:sp>
          <p:nvSpPr>
            <p:cNvPr id="26" name="Oval 25"/>
            <p:cNvSpPr/>
            <p:nvPr/>
          </p:nvSpPr>
          <p:spPr>
            <a:xfrm>
              <a:off x="2487651" y="5251288"/>
              <a:ext cx="540821" cy="548152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5474" y="4340710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8" name="Straight Connector 27"/>
            <p:cNvCxnSpPr>
              <a:stCxn id="26" idx="0"/>
              <a:endCxn id="27" idx="2"/>
            </p:cNvCxnSpPr>
            <p:nvPr/>
          </p:nvCxnSpPr>
          <p:spPr>
            <a:xfrm flipV="1">
              <a:off x="2758062" y="4605886"/>
              <a:ext cx="0" cy="645402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6"/>
              <a:endCxn id="30" idx="1"/>
            </p:cNvCxnSpPr>
            <p:nvPr/>
          </p:nvCxnSpPr>
          <p:spPr>
            <a:xfrm flipV="1">
              <a:off x="3028472" y="5523450"/>
              <a:ext cx="731793" cy="1914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760265" y="5390862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3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2432" y="5392776"/>
              <a:ext cx="265176" cy="265176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32" name="Straight Connector 31"/>
            <p:cNvCxnSpPr>
              <a:stCxn id="26" idx="2"/>
              <a:endCxn id="31" idx="3"/>
            </p:cNvCxnSpPr>
            <p:nvPr/>
          </p:nvCxnSpPr>
          <p:spPr>
            <a:xfrm flipH="1">
              <a:off x="1697608" y="5525364"/>
              <a:ext cx="790043" cy="0"/>
            </a:xfrm>
            <a:prstGeom prst="line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920829" y="5393355"/>
              <a:ext cx="502920" cy="286902"/>
              <a:chOff x="2210686" y="5337254"/>
              <a:chExt cx="382892" cy="28690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2210686" y="5337254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210686" y="5471756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210686" y="5471756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rot="10800000">
              <a:off x="4027665" y="5382492"/>
              <a:ext cx="502920" cy="286902"/>
              <a:chOff x="3345037" y="5465825"/>
              <a:chExt cx="382892" cy="28690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 rot="5400000">
              <a:off x="2501704" y="3933283"/>
              <a:ext cx="502920" cy="286902"/>
              <a:chOff x="3345037" y="5465825"/>
              <a:chExt cx="382892" cy="28690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3345037" y="5465825"/>
                <a:ext cx="382892" cy="134502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345037" y="5600327"/>
                <a:ext cx="382892" cy="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345037" y="5600327"/>
                <a:ext cx="382892" cy="152400"/>
              </a:xfrm>
              <a:prstGeom prst="line">
                <a:avLst/>
              </a:prstGeom>
              <a:solidFill>
                <a:schemeClr val="bg1"/>
              </a:solidFill>
              <a:ln w="28575" cmpd="sng">
                <a:gradFill flip="none" rotWithShape="1">
                  <a:gsLst>
                    <a:gs pos="23000">
                      <a:schemeClr val="tx1"/>
                    </a:gs>
                    <a:gs pos="100000">
                      <a:prstClr val="white"/>
                    </a:gs>
                  </a:gsLst>
                  <a:lin ang="0" scaled="0"/>
                  <a:tileRect/>
                </a:gra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Arrow Connector 44"/>
          <p:cNvCxnSpPr/>
          <p:nvPr/>
        </p:nvCxnSpPr>
        <p:spPr>
          <a:xfrm>
            <a:off x="1824996" y="3320588"/>
            <a:ext cx="59436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69233" y="2614843"/>
            <a:ext cx="0" cy="527513"/>
          </a:xfrm>
          <a:prstGeom prst="straightConnector1">
            <a:avLst/>
          </a:prstGeom>
          <a:ln w="38100" cmpd="sng">
            <a:solidFill>
              <a:schemeClr val="accent4"/>
            </a:solidFill>
            <a:prstDash val="solid"/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20141" y="3301037"/>
            <a:ext cx="59436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83146" y="3345880"/>
            <a:ext cx="502920" cy="2617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98563" y="2823207"/>
            <a:ext cx="0" cy="438911"/>
          </a:xfrm>
          <a:prstGeom prst="straightConnector1">
            <a:avLst/>
          </a:prstGeom>
          <a:ln w="38100" cmpd="sng">
            <a:solidFill>
              <a:schemeClr val="accent4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66970" y="3315173"/>
            <a:ext cx="502920" cy="2617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62858" y="1210760"/>
            <a:ext cx="7500312" cy="5047802"/>
            <a:chOff x="968571" y="3220722"/>
            <a:chExt cx="7714338" cy="4913042"/>
          </a:xfrm>
        </p:grpSpPr>
        <p:grpSp>
          <p:nvGrpSpPr>
            <p:cNvPr id="52" name="Group 51"/>
            <p:cNvGrpSpPr/>
            <p:nvPr/>
          </p:nvGrpSpPr>
          <p:grpSpPr>
            <a:xfrm>
              <a:off x="968571" y="3646077"/>
              <a:ext cx="7714338" cy="4487687"/>
              <a:chOff x="972462" y="3993229"/>
              <a:chExt cx="7703278" cy="48188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972462" y="3993229"/>
                <a:ext cx="3855524" cy="4815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20216" y="3993230"/>
                <a:ext cx="3855524" cy="4818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968571" y="3220722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From Variables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21849" y="3220723"/>
              <a:ext cx="3861060" cy="42535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en-US" b="1" dirty="0" smtClean="0"/>
                <a:t>To Variables</a:t>
              </a:r>
            </a:p>
          </p:txBody>
        </p:sp>
      </p:grpSp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85" y="4090266"/>
            <a:ext cx="2180336" cy="404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4831145" y="4734777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Times New Roman"/>
                <a:cs typeface="Times New Roman"/>
              </a:rPr>
              <a:t>O(</a:t>
            </a:r>
            <a:r>
              <a:rPr lang="en-US" sz="4800" i="1" dirty="0">
                <a:latin typeface="Times New Roman"/>
                <a:cs typeface="Times New Roman"/>
              </a:rPr>
              <a:t>d*</a:t>
            </a:r>
            <a:r>
              <a:rPr lang="en-US" sz="4800" i="1" dirty="0" err="1">
                <a:latin typeface="Times New Roman"/>
                <a:cs typeface="Times New Roman"/>
              </a:rPr>
              <a:t>k</a:t>
            </a:r>
            <a:r>
              <a:rPr lang="en-US" sz="4800" i="1" baseline="30000" dirty="0" err="1">
                <a:latin typeface="Times New Roman"/>
                <a:cs typeface="Times New Roman"/>
              </a:rPr>
              <a:t>d</a:t>
            </a:r>
            <a:r>
              <a:rPr lang="en-US" sz="4800" dirty="0" smtClean="0">
                <a:latin typeface="Times New Roman"/>
                <a:cs typeface="Times New Roman"/>
              </a:rPr>
              <a:t>)</a:t>
            </a:r>
            <a:endParaRPr lang="en-US" sz="4800" dirty="0" smtClean="0"/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d</a:t>
            </a:r>
            <a:r>
              <a:rPr lang="en-US" dirty="0" smtClean="0"/>
              <a:t> = # of neighboring variables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k</a:t>
            </a:r>
            <a:r>
              <a:rPr lang="en-US" dirty="0" smtClean="0"/>
              <a:t> = maximum # possible values for a neighboring variable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103220" y="4731800"/>
            <a:ext cx="3532025" cy="1523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/>
                <a:cs typeface="Times New Roman"/>
              </a:rPr>
              <a:t>O(</a:t>
            </a:r>
            <a:r>
              <a:rPr lang="en-US" sz="3000" i="1" dirty="0">
                <a:latin typeface="Times New Roman"/>
                <a:cs typeface="Times New Roman"/>
              </a:rPr>
              <a:t>d*k</a:t>
            </a:r>
            <a:r>
              <a:rPr lang="en-US" sz="3000" dirty="0">
                <a:latin typeface="Times New Roman"/>
                <a:cs typeface="Times New Roman"/>
              </a:rPr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/>
              <a:t> = # of neighboring factors</a:t>
            </a:r>
          </a:p>
          <a:p>
            <a:pPr marL="0" indent="0">
              <a:buNone/>
            </a:pP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/>
              <a:t> = </a:t>
            </a:r>
            <a:r>
              <a:rPr lang="en-US" sz="2000" dirty="0" smtClean="0"/>
              <a:t># possible values for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9228" y="1322829"/>
            <a:ext cx="4070003" cy="505842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7000" b="1" i="1" baseline="-25000" dirty="0">
              <a:cs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261831" y="3782668"/>
            <a:ext cx="7792730" cy="970298"/>
            <a:chOff x="4061771" y="3747287"/>
            <a:chExt cx="4705817" cy="585936"/>
          </a:xfrm>
        </p:grpSpPr>
        <p:sp>
          <p:nvSpPr>
            <p:cNvPr id="68" name="Rectangle 67"/>
            <p:cNvSpPr/>
            <p:nvPr/>
          </p:nvSpPr>
          <p:spPr>
            <a:xfrm>
              <a:off x="4061771" y="3747287"/>
              <a:ext cx="4705817" cy="585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/>
                  </a:solidFill>
                </a:ln>
                <a:noFill/>
              </a:endParaRPr>
            </a:p>
          </p:txBody>
        </p:sp>
        <p:pic>
          <p:nvPicPr>
            <p:cNvPr id="67" name="Picture 6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6863" y="3795713"/>
              <a:ext cx="4562475" cy="4889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9462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ent Placeholder 2"/>
          <p:cNvSpPr txBox="1">
            <a:spLocks/>
          </p:cNvSpPr>
          <p:nvPr/>
        </p:nvSpPr>
        <p:spPr>
          <a:xfrm>
            <a:off x="457200" y="1210760"/>
            <a:ext cx="8229600" cy="1709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WFSA</a:t>
            </a:r>
            <a:r>
              <a:rPr lang="en-US" dirty="0" smtClean="0"/>
              <a:t>: weighted finite state </a:t>
            </a:r>
            <a:r>
              <a:rPr lang="en-US" b="1" dirty="0" smtClean="0"/>
              <a:t>automata</a:t>
            </a:r>
          </a:p>
          <a:p>
            <a:r>
              <a:rPr lang="en-US" b="1" dirty="0" smtClean="0"/>
              <a:t>WFST</a:t>
            </a:r>
            <a:r>
              <a:rPr lang="en-US" dirty="0" smtClean="0"/>
              <a:t>:  weighted finite state </a:t>
            </a:r>
            <a:r>
              <a:rPr lang="en-US" b="1" dirty="0" smtClean="0"/>
              <a:t>transducer</a:t>
            </a:r>
          </a:p>
          <a:p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-tape WFSM</a:t>
            </a:r>
            <a:r>
              <a:rPr lang="en-US" dirty="0" smtClean="0"/>
              <a:t>: weighted finite state machine jointly mapping between k strings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WFST as a Factor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9004" y="5265780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99004" y="4031662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9" idx="4"/>
            <a:endCxn id="8" idx="0"/>
          </p:cNvCxnSpPr>
          <p:nvPr/>
        </p:nvCxnSpPr>
        <p:spPr>
          <a:xfrm>
            <a:off x="3246991" y="4534360"/>
            <a:ext cx="0" cy="73142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6943" y="475070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46664"/>
            <a:ext cx="3198256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(Dreyer, Smith, &amp; Eisner, 2008)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3495763" y="3609675"/>
            <a:ext cx="4923816" cy="573556"/>
            <a:chOff x="1672643" y="3791435"/>
            <a:chExt cx="4923816" cy="573556"/>
          </a:xfrm>
        </p:grpSpPr>
        <p:sp>
          <p:nvSpPr>
            <p:cNvPr id="18" name="Oval 17"/>
            <p:cNvSpPr/>
            <p:nvPr/>
          </p:nvSpPr>
          <p:spPr>
            <a:xfrm>
              <a:off x="2409277" y="3963469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6"/>
              <a:endCxn id="22" idx="2"/>
            </p:cNvCxnSpPr>
            <p:nvPr/>
          </p:nvCxnSpPr>
          <p:spPr>
            <a:xfrm>
              <a:off x="2630043" y="4073197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6459" y="379514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973684" y="396346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endCxn id="47" idx="2"/>
            </p:cNvCxnSpPr>
            <p:nvPr/>
          </p:nvCxnSpPr>
          <p:spPr>
            <a:xfrm>
              <a:off x="3198256" y="4075504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184672" y="3797450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r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541897" y="3965776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endCxn id="56" idx="2"/>
            </p:cNvCxnSpPr>
            <p:nvPr/>
          </p:nvCxnSpPr>
          <p:spPr>
            <a:xfrm>
              <a:off x="3743919" y="4072006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730335" y="3793952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e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087560" y="396227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9" idx="2"/>
            </p:cNvCxnSpPr>
            <p:nvPr/>
          </p:nvCxnSpPr>
          <p:spPr>
            <a:xfrm>
              <a:off x="4325716" y="4072006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312132" y="3793952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c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4669357" y="3962278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62" idx="2"/>
            </p:cNvCxnSpPr>
            <p:nvPr/>
          </p:nvCxnSpPr>
          <p:spPr>
            <a:xfrm>
              <a:off x="4907513" y="4070680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893929" y="379262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h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251154" y="3960952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endCxn id="65" idx="2"/>
            </p:cNvCxnSpPr>
            <p:nvPr/>
          </p:nvCxnSpPr>
          <p:spPr>
            <a:xfrm>
              <a:off x="5475726" y="4072987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462142" y="379493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e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5819367" y="396325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021389" y="4069489"/>
              <a:ext cx="343641" cy="0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007805" y="379143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n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371887" y="3965776"/>
              <a:ext cx="224572" cy="219456"/>
              <a:chOff x="2829108" y="3040558"/>
              <a:chExt cx="224572" cy="219456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93213" y="309787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672643" y="3987942"/>
              <a:ext cx="844073" cy="37704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r>
                <a:rPr lang="en-US" i="1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 </a:t>
              </a:r>
              <a:r>
                <a:rPr lang="en-US" i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=</a:t>
              </a:r>
            </a:p>
            <a:p>
              <a:pPr algn="ctr"/>
              <a:endParaRPr lang="en-US" dirty="0" smtClean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529577" y="5665181"/>
            <a:ext cx="4391737" cy="573556"/>
            <a:chOff x="1738793" y="5269006"/>
            <a:chExt cx="4391737" cy="573556"/>
          </a:xfrm>
        </p:grpSpPr>
        <p:sp>
          <p:nvSpPr>
            <p:cNvPr id="80" name="Oval 79"/>
            <p:cNvSpPr/>
            <p:nvPr/>
          </p:nvSpPr>
          <p:spPr>
            <a:xfrm>
              <a:off x="2475427" y="5441040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80" idx="6"/>
              <a:endCxn id="83" idx="2"/>
            </p:cNvCxnSpPr>
            <p:nvPr/>
          </p:nvCxnSpPr>
          <p:spPr>
            <a:xfrm>
              <a:off x="2696193" y="5550768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682609" y="527271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039834" y="544104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4" name="Straight Arrow Connector 83"/>
            <p:cNvCxnSpPr>
              <a:endCxn id="86" idx="2"/>
            </p:cNvCxnSpPr>
            <p:nvPr/>
          </p:nvCxnSpPr>
          <p:spPr>
            <a:xfrm>
              <a:off x="3264406" y="5553075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250822" y="527502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3608047" y="544334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7" name="Straight Arrow Connector 86"/>
            <p:cNvCxnSpPr>
              <a:endCxn id="89" idx="2"/>
            </p:cNvCxnSpPr>
            <p:nvPr/>
          </p:nvCxnSpPr>
          <p:spPr>
            <a:xfrm>
              <a:off x="3810069" y="5549577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796485" y="527152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  <a:endParaRPr lang="en-US" sz="22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153710" y="543984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0" name="Straight Arrow Connector 89"/>
            <p:cNvCxnSpPr>
              <a:endCxn id="92" idx="2"/>
            </p:cNvCxnSpPr>
            <p:nvPr/>
          </p:nvCxnSpPr>
          <p:spPr>
            <a:xfrm>
              <a:off x="4391866" y="5549577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378282" y="5271523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c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4735507" y="543984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3" name="Straight Arrow Connector 92"/>
            <p:cNvCxnSpPr>
              <a:endCxn id="95" idx="2"/>
            </p:cNvCxnSpPr>
            <p:nvPr/>
          </p:nvCxnSpPr>
          <p:spPr>
            <a:xfrm>
              <a:off x="4973663" y="5548251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960079" y="527019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h</a:t>
              </a:r>
              <a:endParaRPr lang="en-US" sz="22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5317304" y="543852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5555460" y="5547060"/>
              <a:ext cx="343641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541876" y="526900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t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905958" y="5443347"/>
              <a:ext cx="224572" cy="219456"/>
              <a:chOff x="2829108" y="3040558"/>
              <a:chExt cx="224572" cy="219456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93213" y="309787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738793" y="5465513"/>
              <a:ext cx="844073" cy="37704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r>
                <a:rPr lang="en-US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 </a:t>
              </a:r>
              <a:r>
                <a:rPr lang="en-US" i="1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=</a:t>
              </a:r>
            </a:p>
            <a:p>
              <a:pPr algn="ctr"/>
              <a:endParaRPr lang="en-US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494978" y="4574396"/>
            <a:ext cx="5504758" cy="983214"/>
            <a:chOff x="1704194" y="4497600"/>
            <a:chExt cx="5504758" cy="983214"/>
          </a:xfrm>
        </p:grpSpPr>
        <p:sp>
          <p:nvSpPr>
            <p:cNvPr id="105" name="Oval 104"/>
            <p:cNvSpPr/>
            <p:nvPr/>
          </p:nvSpPr>
          <p:spPr>
            <a:xfrm>
              <a:off x="2413190" y="4669634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5" idx="6"/>
              <a:endCxn id="108" idx="2"/>
            </p:cNvCxnSpPr>
            <p:nvPr/>
          </p:nvCxnSpPr>
          <p:spPr>
            <a:xfrm>
              <a:off x="2633956" y="4779362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620372" y="4501308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2977597" y="4669634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>
              <a:endCxn id="111" idx="2"/>
            </p:cNvCxnSpPr>
            <p:nvPr/>
          </p:nvCxnSpPr>
          <p:spPr>
            <a:xfrm>
              <a:off x="3202169" y="4781669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188585" y="450361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r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3545810" y="4671941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4" idx="2"/>
            </p:cNvCxnSpPr>
            <p:nvPr/>
          </p:nvCxnSpPr>
          <p:spPr>
            <a:xfrm>
              <a:off x="3747832" y="477817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3734248" y="45001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e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091473" y="466844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endCxn id="117" idx="2"/>
            </p:cNvCxnSpPr>
            <p:nvPr/>
          </p:nvCxnSpPr>
          <p:spPr>
            <a:xfrm>
              <a:off x="4329629" y="477817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4316045" y="450011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c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4673270" y="466844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>
              <a:endCxn id="120" idx="2"/>
            </p:cNvCxnSpPr>
            <p:nvPr/>
          </p:nvCxnSpPr>
          <p:spPr>
            <a:xfrm>
              <a:off x="4911426" y="4776845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897842" y="449879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h</a:t>
              </a:r>
              <a:endParaRPr lang="en-US" sz="22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255067" y="4667117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/>
            <p:cNvCxnSpPr>
              <a:endCxn id="123" idx="2"/>
            </p:cNvCxnSpPr>
            <p:nvPr/>
          </p:nvCxnSpPr>
          <p:spPr>
            <a:xfrm>
              <a:off x="5479639" y="4779152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5466055" y="4501098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e</a:t>
              </a:r>
            </a:p>
          </p:txBody>
        </p:sp>
        <p:sp>
          <p:nvSpPr>
            <p:cNvPr id="123" name="Oval 122"/>
            <p:cNvSpPr/>
            <p:nvPr/>
          </p:nvSpPr>
          <p:spPr>
            <a:xfrm>
              <a:off x="5823280" y="4669424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6633882" y="4775654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6620298" y="4497600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 smtClean="0">
                  <a:solidFill>
                    <a:schemeClr val="accent3"/>
                  </a:solidFill>
                </a:rPr>
                <a:t>ε</a:t>
              </a:r>
              <a:endParaRPr lang="en-US" sz="2200" dirty="0">
                <a:solidFill>
                  <a:schemeClr val="accent3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984380" y="4671941"/>
              <a:ext cx="224572" cy="219456"/>
              <a:chOff x="2829108" y="3040558"/>
              <a:chExt cx="224572" cy="219456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893213" y="309787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2633956" y="4787618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02169" y="4789925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r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747832" y="478642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  <a:endParaRPr lang="en-US" sz="22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329629" y="478642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c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11426" y="4785101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</a:rPr>
                <a:t>h</a:t>
              </a:r>
              <a:endParaRPr lang="en-US" sz="22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493223" y="4783910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</a:rPr>
                <a:t>ε</a:t>
              </a:r>
              <a:endParaRPr lang="en-US" sz="2200" dirty="0" smtClean="0">
                <a:solidFill>
                  <a:schemeClr val="accent1"/>
                </a:solidFill>
              </a:endParaRPr>
            </a:p>
          </p:txBody>
        </p:sp>
        <p:cxnSp>
          <p:nvCxnSpPr>
            <p:cNvPr id="136" name="Straight Arrow Connector 135"/>
            <p:cNvCxnSpPr>
              <a:endCxn id="138" idx="2"/>
            </p:cNvCxnSpPr>
            <p:nvPr/>
          </p:nvCxnSpPr>
          <p:spPr>
            <a:xfrm>
              <a:off x="6046907" y="4779448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33323" y="4501394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3"/>
                  </a:solidFill>
                </a:rPr>
                <a:t>n</a:t>
              </a:r>
            </a:p>
          </p:txBody>
        </p:sp>
        <p:sp>
          <p:nvSpPr>
            <p:cNvPr id="138" name="Oval 137"/>
            <p:cNvSpPr/>
            <p:nvPr/>
          </p:nvSpPr>
          <p:spPr>
            <a:xfrm>
              <a:off x="6390548" y="4669720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060491" y="4784206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l-GR" sz="2200" dirty="0">
                  <a:solidFill>
                    <a:schemeClr val="accent1"/>
                  </a:solidFill>
                </a:rPr>
                <a:t>ε</a:t>
              </a:r>
              <a:endParaRPr lang="en-US" sz="2200" dirty="0">
                <a:solidFill>
                  <a:schemeClr val="accent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620298" y="4781739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t</a:t>
              </a:r>
              <a:endParaRPr lang="en-US" sz="2200" dirty="0">
                <a:solidFill>
                  <a:schemeClr val="accent1"/>
                </a:solidFill>
              </a:endParaRPr>
            </a:p>
          </p:txBody>
        </p:sp>
        <p:cxnSp>
          <p:nvCxnSpPr>
            <p:cNvPr id="141" name="Straight Arrow Connector 140"/>
            <p:cNvCxnSpPr>
              <a:stCxn id="123" idx="4"/>
              <a:endCxn id="127" idx="4"/>
            </p:cNvCxnSpPr>
            <p:nvPr/>
          </p:nvCxnSpPr>
          <p:spPr>
            <a:xfrm rot="16200000" flipH="1">
              <a:off x="6514858" y="4309588"/>
              <a:ext cx="2517" cy="1161100"/>
            </a:xfrm>
            <a:prstGeom prst="curvedConnector3">
              <a:avLst>
                <a:gd name="adj1" fmla="val 14964044"/>
              </a:avLst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374313" y="4980328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accent3"/>
                  </a:solidFill>
                </a:rPr>
                <a:t>n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374313" y="5264467"/>
              <a:ext cx="345928" cy="21634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accent1"/>
                  </a:solidFill>
                </a:rPr>
                <a:t>t</a:t>
              </a:r>
              <a:endParaRPr lang="en-US" sz="2200" dirty="0">
                <a:solidFill>
                  <a:schemeClr val="accent1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704194" y="4689274"/>
              <a:ext cx="844073" cy="37704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>
                  <a:latin typeface="Times New Roman"/>
                  <a:cs typeface="Times New Roman"/>
                </a:rPr>
                <a:t>ψ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i="1" dirty="0" smtClean="0">
                  <a:latin typeface="Times New Roman"/>
                  <a:cs typeface="Times New Roman"/>
                </a:rPr>
                <a:t> =</a:t>
              </a:r>
            </a:p>
            <a:p>
              <a:pPr algn="ctr"/>
              <a:endParaRPr lang="en-US" dirty="0" smtClean="0"/>
            </a:p>
          </p:txBody>
        </p:sp>
      </p:grpSp>
      <p:sp>
        <p:nvSpPr>
          <p:cNvPr id="151" name="Content Placeholder 2"/>
          <p:cNvSpPr txBox="1">
            <a:spLocks/>
          </p:cNvSpPr>
          <p:nvPr/>
        </p:nvSpPr>
        <p:spPr>
          <a:xfrm>
            <a:off x="248043" y="3476511"/>
            <a:ext cx="2539930" cy="160306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 anchor="t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i="1" dirty="0" smtClean="0">
                <a:latin typeface="Times New Roman"/>
                <a:cs typeface="Times New Roman"/>
              </a:rPr>
              <a:t>ψ</a:t>
            </a:r>
            <a:r>
              <a:rPr lang="en-US" sz="47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(</a:t>
            </a:r>
            <a:r>
              <a:rPr lang="en-US" sz="47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, </a:t>
            </a:r>
            <a:r>
              <a:rPr lang="en-US" sz="4700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sz="4700" dirty="0" smtClean="0">
                <a:latin typeface="Times New Roman"/>
                <a:cs typeface="Times New Roman"/>
              </a:rPr>
              <a:t>) = 13.26</a:t>
            </a:r>
            <a:r>
              <a:rPr lang="en-US" sz="4700" i="1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A </a:t>
            </a:r>
            <a:r>
              <a:rPr lang="en-US" b="1" dirty="0" smtClean="0">
                <a:cs typeface="Times New Roman"/>
              </a:rPr>
              <a:t>WFST</a:t>
            </a:r>
            <a:r>
              <a:rPr lang="en-US" dirty="0" smtClean="0">
                <a:cs typeface="Times New Roman"/>
              </a:rPr>
              <a:t> is a function that maps a pair of strings to a score.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57200" y="2067367"/>
            <a:ext cx="8197741" cy="107343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457200" y="1136593"/>
            <a:ext cx="8197741" cy="480566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144" name="TextBox 143"/>
          <p:cNvSpPr txBox="1"/>
          <p:nvPr/>
        </p:nvSpPr>
        <p:spPr>
          <a:xfrm>
            <a:off x="489059" y="1635701"/>
            <a:ext cx="8197741" cy="4038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775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457200" y="2048825"/>
            <a:ext cx="8197741" cy="7509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k</a:t>
            </a:r>
            <a:r>
              <a:rPr lang="en-US" dirty="0" smtClean="0"/>
              <a:t>-tape WFSM as a Factor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71</a:t>
            </a:fld>
            <a:endParaRPr lang="en-US"/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457200" y="1210760"/>
            <a:ext cx="8229600" cy="1709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WFSA</a:t>
            </a:r>
            <a:r>
              <a:rPr lang="en-US" dirty="0" smtClean="0"/>
              <a:t>: weighted finite state </a:t>
            </a:r>
            <a:r>
              <a:rPr lang="en-US" b="1" dirty="0" smtClean="0"/>
              <a:t>automata</a:t>
            </a:r>
          </a:p>
          <a:p>
            <a:r>
              <a:rPr lang="en-US" b="1" dirty="0" smtClean="0"/>
              <a:t>WFST</a:t>
            </a:r>
            <a:r>
              <a:rPr lang="en-US" dirty="0" smtClean="0"/>
              <a:t>:  weighted finite state </a:t>
            </a:r>
            <a:r>
              <a:rPr lang="en-US" b="1" dirty="0" smtClean="0"/>
              <a:t>transducer</a:t>
            </a:r>
          </a:p>
          <a:p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 smtClean="0"/>
              <a:t>-tape WFSM</a:t>
            </a:r>
            <a:r>
              <a:rPr lang="en-US" dirty="0" smtClean="0"/>
              <a:t>: weighted finite state machine jointly mapping between k strings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457200" y="1136593"/>
            <a:ext cx="8197741" cy="912232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242919" y="3315962"/>
            <a:ext cx="2414127" cy="1419334"/>
            <a:chOff x="1115450" y="4006722"/>
            <a:chExt cx="2414127" cy="1419334"/>
          </a:xfrm>
        </p:grpSpPr>
        <p:cxnSp>
          <p:nvCxnSpPr>
            <p:cNvPr id="10" name="Straight Connector 9"/>
            <p:cNvCxnSpPr>
              <a:stCxn id="9" idx="0"/>
              <a:endCxn id="11" idx="2"/>
            </p:cNvCxnSpPr>
            <p:nvPr/>
          </p:nvCxnSpPr>
          <p:spPr>
            <a:xfrm flipV="1">
              <a:off x="1363437" y="4249909"/>
              <a:ext cx="924029" cy="65256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8" idx="0"/>
              <a:endCxn id="11" idx="2"/>
            </p:cNvCxnSpPr>
            <p:nvPr/>
          </p:nvCxnSpPr>
          <p:spPr>
            <a:xfrm flipV="1">
              <a:off x="2010744" y="4249909"/>
              <a:ext cx="276722" cy="66808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4" idx="0"/>
              <a:endCxn id="11" idx="2"/>
            </p:cNvCxnSpPr>
            <p:nvPr/>
          </p:nvCxnSpPr>
          <p:spPr>
            <a:xfrm flipH="1" flipV="1">
              <a:off x="2287466" y="4249909"/>
              <a:ext cx="369580" cy="67344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3" idx="0"/>
              <a:endCxn id="11" idx="2"/>
            </p:cNvCxnSpPr>
            <p:nvPr/>
          </p:nvCxnSpPr>
          <p:spPr>
            <a:xfrm flipH="1" flipV="1">
              <a:off x="2287466" y="4249909"/>
              <a:ext cx="994124" cy="673449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762757" y="4917989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accent1"/>
                  </a:solidFill>
                  <a:latin typeface="Times New Roman"/>
                  <a:cs typeface="Times New Roman"/>
                </a:rPr>
                <a:t>2</a:t>
              </a:r>
              <a:endParaRPr lang="en-US" sz="1600" i="1" dirty="0">
                <a:solidFill>
                  <a:schemeClr val="accent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15450" y="4902472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>
                  <a:solidFill>
                    <a:schemeClr val="accent3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 smtClean="0">
                  <a:solidFill>
                    <a:schemeClr val="accent3"/>
                  </a:solidFill>
                  <a:latin typeface="Times New Roman"/>
                  <a:cs typeface="Times New Roman"/>
                </a:rPr>
                <a:t>1</a:t>
              </a:r>
              <a:endParaRPr lang="en-US" sz="1600" i="1" dirty="0">
                <a:solidFill>
                  <a:schemeClr val="accent3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65873" y="4006722"/>
              <a:ext cx="243186" cy="243187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1400" i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1400" i="1" baseline="-25000" dirty="0">
                  <a:solidFill>
                    <a:schemeClr val="tx1"/>
                  </a:solidFill>
                  <a:latin typeface="Times New Roman"/>
                  <a:cs typeface="Times New Roman"/>
                </a:rPr>
                <a:t>1</a:t>
              </a:r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3033603" y="4923358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accent6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6"/>
                  </a:solidFill>
                  <a:latin typeface="Times New Roman"/>
                  <a:cs typeface="Times New Roman"/>
                </a:rPr>
                <a:t>4</a:t>
              </a:r>
              <a:endParaRPr lang="en-US" sz="1600" i="1" dirty="0">
                <a:solidFill>
                  <a:schemeClr val="accent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409059" y="4923358"/>
              <a:ext cx="495974" cy="502698"/>
            </a:xfrm>
            <a:prstGeom prst="ellipse">
              <a:avLst/>
            </a:prstGeom>
            <a:solidFill>
              <a:schemeClr val="bg2"/>
            </a:solidFill>
            <a:ln w="28575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i="1" dirty="0" smtClean="0">
                  <a:solidFill>
                    <a:schemeClr val="accent4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i="1" baseline="-25000" dirty="0">
                  <a:solidFill>
                    <a:schemeClr val="accent4"/>
                  </a:solidFill>
                  <a:latin typeface="Times New Roman"/>
                  <a:cs typeface="Times New Roman"/>
                </a:rPr>
                <a:t>3</a:t>
              </a:r>
              <a:endParaRPr lang="en-US" sz="1600" i="1" dirty="0">
                <a:solidFill>
                  <a:schemeClr val="accent4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82996" y="3042152"/>
            <a:ext cx="6185042" cy="1345524"/>
            <a:chOff x="2482996" y="3042152"/>
            <a:chExt cx="6185042" cy="1345524"/>
          </a:xfrm>
        </p:grpSpPr>
        <p:sp>
          <p:nvSpPr>
            <p:cNvPr id="105" name="Oval 104"/>
            <p:cNvSpPr/>
            <p:nvPr/>
          </p:nvSpPr>
          <p:spPr>
            <a:xfrm>
              <a:off x="3297206" y="4028146"/>
              <a:ext cx="220766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5" idx="6"/>
              <a:endCxn id="108" idx="2"/>
            </p:cNvCxnSpPr>
            <p:nvPr/>
          </p:nvCxnSpPr>
          <p:spPr>
            <a:xfrm>
              <a:off x="3517972" y="4137874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3861613" y="4028146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>
              <a:endCxn id="111" idx="2"/>
            </p:cNvCxnSpPr>
            <p:nvPr/>
          </p:nvCxnSpPr>
          <p:spPr>
            <a:xfrm>
              <a:off x="4086185" y="4140181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4429826" y="403045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Arrow Connector 111"/>
            <p:cNvCxnSpPr>
              <a:endCxn id="114" idx="2"/>
            </p:cNvCxnSpPr>
            <p:nvPr/>
          </p:nvCxnSpPr>
          <p:spPr>
            <a:xfrm>
              <a:off x="4631848" y="4136683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4975489" y="4026955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Arrow Connector 114"/>
            <p:cNvCxnSpPr>
              <a:endCxn id="117" idx="2"/>
            </p:cNvCxnSpPr>
            <p:nvPr/>
          </p:nvCxnSpPr>
          <p:spPr>
            <a:xfrm>
              <a:off x="5213645" y="4136683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5557286" y="4026955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>
              <a:endCxn id="120" idx="2"/>
            </p:cNvCxnSpPr>
            <p:nvPr/>
          </p:nvCxnSpPr>
          <p:spPr>
            <a:xfrm>
              <a:off x="5795442" y="4135357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6139083" y="4025629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/>
            <p:cNvCxnSpPr>
              <a:endCxn id="123" idx="2"/>
            </p:cNvCxnSpPr>
            <p:nvPr/>
          </p:nvCxnSpPr>
          <p:spPr>
            <a:xfrm>
              <a:off x="6363655" y="4137664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6707296" y="4027936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>
              <a:off x="7517898" y="4134166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7868396" y="4030453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Arrow Connector 135"/>
            <p:cNvCxnSpPr>
              <a:endCxn id="138" idx="2"/>
            </p:cNvCxnSpPr>
            <p:nvPr/>
          </p:nvCxnSpPr>
          <p:spPr>
            <a:xfrm>
              <a:off x="6930923" y="4137960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137"/>
            <p:cNvSpPr/>
            <p:nvPr/>
          </p:nvSpPr>
          <p:spPr>
            <a:xfrm>
              <a:off x="7274564" y="4028232"/>
              <a:ext cx="224572" cy="219456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482996" y="4010627"/>
              <a:ext cx="844073" cy="37704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i="1" dirty="0" smtClean="0">
                  <a:latin typeface="Times New Roman"/>
                  <a:cs typeface="Times New Roman"/>
                </a:rPr>
                <a:t>ψ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i="1" dirty="0" smtClean="0">
                  <a:latin typeface="Times New Roman"/>
                  <a:cs typeface="Times New Roman"/>
                </a:rPr>
                <a:t> =</a:t>
              </a:r>
            </a:p>
            <a:p>
              <a:pPr algn="ctr"/>
              <a:endParaRPr lang="en-US" dirty="0" smtClean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00081" y="3042152"/>
              <a:ext cx="345928" cy="1026463"/>
              <a:chOff x="4093913" y="2884297"/>
              <a:chExt cx="345928" cy="102646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4093913" y="288429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</a:rPr>
                  <a:t>b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093913" y="3170607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093913" y="340810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4"/>
                    </a:solidFill>
                  </a:rPr>
                  <a:t>b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093913" y="3694413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6"/>
                    </a:solidFill>
                  </a:rPr>
                  <a:t>b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65809" y="3052536"/>
              <a:ext cx="345928" cy="1026463"/>
              <a:chOff x="4677730" y="2919116"/>
              <a:chExt cx="345928" cy="1026463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3"/>
                    </a:solidFill>
                  </a:rPr>
                  <a:t>r</a:t>
                </a:r>
                <a:endParaRPr lang="en-US" sz="2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1"/>
                    </a:solidFill>
                  </a:rPr>
                  <a:t>r</a:t>
                </a:r>
                <a:endParaRPr lang="en-US" sz="2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4"/>
                    </a:solidFill>
                  </a:rPr>
                  <a:t>r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6"/>
                    </a:solidFill>
                  </a:rPr>
                  <a:t>r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4622769" y="3047539"/>
              <a:ext cx="345928" cy="1026463"/>
              <a:chOff x="4677730" y="2919116"/>
              <a:chExt cx="345928" cy="1026463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</a:rPr>
                  <a:t>e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1"/>
                    </a:solidFill>
                  </a:rPr>
                  <a:t>ε</a:t>
                </a:r>
                <a:endParaRPr lang="en-US" sz="2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4"/>
                    </a:solidFill>
                  </a:rPr>
                  <a:t>ε</a:t>
                </a:r>
                <a:endParaRPr lang="en-US" sz="2200" dirty="0" smtClean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6"/>
                    </a:solidFill>
                  </a:rPr>
                  <a:t>ε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5196489" y="3042152"/>
              <a:ext cx="345928" cy="1026463"/>
              <a:chOff x="4677730" y="2919116"/>
              <a:chExt cx="345928" cy="1026463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3"/>
                    </a:solidFill>
                  </a:rPr>
                  <a:t>ε</a:t>
                </a:r>
                <a:endParaRPr lang="en-US" sz="2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</a:rPr>
                  <a:t>a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4"/>
                    </a:solidFill>
                  </a:rPr>
                  <a:t>a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6"/>
                    </a:solidFill>
                  </a:rPr>
                  <a:t>a</a:t>
                </a: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5775066" y="3052536"/>
              <a:ext cx="345928" cy="1026463"/>
              <a:chOff x="4677730" y="2919116"/>
              <a:chExt cx="345928" cy="1026463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</a:rPr>
                  <a:t>c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</a:rPr>
                  <a:t>c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4"/>
                    </a:solidFill>
                  </a:rPr>
                  <a:t>c</a:t>
                </a:r>
                <a:endParaRPr lang="en-US" sz="2200" dirty="0" smtClean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6"/>
                    </a:solidFill>
                  </a:rPr>
                  <a:t>c</a:t>
                </a: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6347784" y="3050548"/>
              <a:ext cx="345928" cy="1026463"/>
              <a:chOff x="4677730" y="2919116"/>
              <a:chExt cx="345928" cy="1026463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3"/>
                    </a:solidFill>
                  </a:rPr>
                  <a:t>h</a:t>
                </a:r>
                <a:endParaRPr lang="en-US" sz="2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</a:rPr>
                  <a:t>h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4"/>
                    </a:solidFill>
                  </a:rPr>
                  <a:t>h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6"/>
                    </a:solidFill>
                  </a:rPr>
                  <a:t>h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6908260" y="3063110"/>
              <a:ext cx="345928" cy="1026463"/>
              <a:chOff x="4677730" y="2919116"/>
              <a:chExt cx="345928" cy="1026463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3"/>
                    </a:solidFill>
                  </a:rPr>
                  <a:t>e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1"/>
                    </a:solidFill>
                  </a:rPr>
                  <a:t>ε</a:t>
                </a:r>
                <a:endParaRPr lang="en-US" sz="2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4"/>
                    </a:solidFill>
                  </a:rPr>
                  <a:t>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6"/>
                    </a:solidFill>
                  </a:rPr>
                  <a:t>ε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>
              <a:off x="7505786" y="3060100"/>
              <a:ext cx="345928" cy="1026463"/>
              <a:chOff x="4677730" y="2919116"/>
              <a:chExt cx="345928" cy="1026463"/>
            </a:xfrm>
          </p:grpSpPr>
          <p:sp>
            <p:nvSpPr>
              <p:cNvPr id="189" name="TextBox 188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3"/>
                    </a:solidFill>
                  </a:rPr>
                  <a:t>n</a:t>
                </a:r>
                <a:endParaRPr lang="en-US" sz="2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1"/>
                    </a:solidFill>
                  </a:rPr>
                  <a:t>ε</a:t>
                </a:r>
                <a:endParaRPr lang="en-US" sz="2200" dirty="0" smtClea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>
                    <a:solidFill>
                      <a:schemeClr val="accent4"/>
                    </a:solidFill>
                  </a:rPr>
                  <a:t>n</a:t>
                </a:r>
                <a:endParaRPr lang="en-US" sz="2200" dirty="0" smtClean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6"/>
                    </a:solidFill>
                  </a:rPr>
                  <a:t>ε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195" name="Straight Arrow Connector 194"/>
            <p:cNvCxnSpPr/>
            <p:nvPr/>
          </p:nvCxnSpPr>
          <p:spPr>
            <a:xfrm>
              <a:off x="8092968" y="4133308"/>
              <a:ext cx="343641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/>
            <p:cNvGrpSpPr/>
            <p:nvPr/>
          </p:nvGrpSpPr>
          <p:grpSpPr>
            <a:xfrm>
              <a:off x="8443466" y="4029595"/>
              <a:ext cx="224572" cy="219456"/>
              <a:chOff x="2829108" y="3040558"/>
              <a:chExt cx="224572" cy="219456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2829108" y="3040558"/>
                <a:ext cx="224572" cy="219456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2893213" y="3097870"/>
                <a:ext cx="91440" cy="9144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8090681" y="3070674"/>
              <a:ext cx="345928" cy="1026463"/>
              <a:chOff x="4677730" y="2919116"/>
              <a:chExt cx="345928" cy="1026463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4677730" y="291911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3"/>
                    </a:solidFill>
                  </a:rPr>
                  <a:t>ε</a:t>
                </a:r>
                <a:endParaRPr lang="en-US" sz="2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677730" y="3205426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chemeClr val="accent1"/>
                    </a:solidFill>
                  </a:rPr>
                  <a:t>t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4677730" y="344292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4"/>
                    </a:solidFill>
                  </a:rPr>
                  <a:t>ε</a:t>
                </a:r>
                <a:endParaRPr lang="en-US" sz="2200" dirty="0" smtClean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4677730" y="3729232"/>
                <a:ext cx="345928" cy="21634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l-GR" sz="2200" dirty="0">
                    <a:solidFill>
                      <a:schemeClr val="accent6"/>
                    </a:solidFill>
                  </a:rPr>
                  <a:t>ε</a:t>
                </a:r>
                <a:endParaRPr lang="en-US" sz="2200" dirty="0" smtClean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86" name="Content Placeholder 2"/>
          <p:cNvSpPr txBox="1">
            <a:spLocks/>
          </p:cNvSpPr>
          <p:nvPr/>
        </p:nvSpPr>
        <p:spPr>
          <a:xfrm>
            <a:off x="3241927" y="4387676"/>
            <a:ext cx="5003293" cy="1005613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 anchor="t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700" i="1" dirty="0" smtClean="0">
                <a:latin typeface="Times New Roman"/>
                <a:cs typeface="Times New Roman"/>
              </a:rPr>
              <a:t>ψ</a:t>
            </a:r>
            <a:r>
              <a:rPr lang="en-US" sz="47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(</a:t>
            </a:r>
            <a:r>
              <a:rPr lang="en-US" sz="47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sz="4700" dirty="0" smtClean="0">
                <a:latin typeface="Times New Roman"/>
                <a:cs typeface="Times New Roman"/>
              </a:rPr>
              <a:t>, </a:t>
            </a:r>
            <a:r>
              <a:rPr lang="en-US" sz="47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sz="4700" dirty="0">
                <a:latin typeface="Times New Roman"/>
                <a:cs typeface="Times New Roman"/>
              </a:rPr>
              <a:t>, </a:t>
            </a:r>
            <a:r>
              <a:rPr lang="en-US" sz="4700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sz="4700" dirty="0" smtClean="0">
                <a:latin typeface="Times New Roman"/>
                <a:cs typeface="Times New Roman"/>
              </a:rPr>
              <a:t>, </a:t>
            </a:r>
            <a:r>
              <a:rPr lang="en-US" sz="4700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sz="4700" i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sz="4700" dirty="0" smtClean="0">
                <a:latin typeface="Times New Roman"/>
                <a:cs typeface="Times New Roman"/>
              </a:rPr>
              <a:t>) = 13.26</a:t>
            </a:r>
            <a:r>
              <a:rPr lang="en-US" sz="4700" i="1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en-US" dirty="0" smtClean="0"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cs typeface="Times New Roman"/>
              </a:rPr>
              <a:t>A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dirty="0"/>
              <a:t>-tape </a:t>
            </a:r>
            <a:r>
              <a:rPr lang="en-US" b="1" dirty="0" smtClean="0">
                <a:cs typeface="Times New Roman"/>
              </a:rPr>
              <a:t>WFSM</a:t>
            </a:r>
            <a:r>
              <a:rPr lang="en-US" dirty="0" smtClean="0">
                <a:cs typeface="Times New Roman"/>
              </a:rPr>
              <a:t> is a function that maps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dirty="0" smtClean="0">
                <a:cs typeface="Times New Roman"/>
              </a:rPr>
              <a:t> strings to a score.</a:t>
            </a:r>
          </a:p>
          <a:p>
            <a:pPr marL="0" indent="0">
              <a:buNone/>
            </a:pPr>
            <a:endParaRPr lang="en-US" dirty="0">
              <a:cs typeface="Times New Roman"/>
            </a:endParaRPr>
          </a:p>
        </p:txBody>
      </p:sp>
      <p:sp>
        <p:nvSpPr>
          <p:cNvPr id="204" name="Content Placeholder 2"/>
          <p:cNvSpPr txBox="1">
            <a:spLocks/>
          </p:cNvSpPr>
          <p:nvPr/>
        </p:nvSpPr>
        <p:spPr>
          <a:xfrm>
            <a:off x="358644" y="5393289"/>
            <a:ext cx="7886576" cy="130717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>
            <a:outerShdw blurRad="152400" dist="127000" dir="6060000" sx="102000" sy="102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18288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Times New Roman"/>
              </a:rPr>
              <a:t>What's wrong with a </a:t>
            </a:r>
            <a:r>
              <a:rPr lang="en-US" b="1" dirty="0">
                <a:cs typeface="Times New Roman"/>
              </a:rPr>
              <a:t>100-tape </a:t>
            </a:r>
            <a:r>
              <a:rPr lang="en-US" b="1" dirty="0" smtClean="0">
                <a:cs typeface="Times New Roman"/>
              </a:rPr>
              <a:t>WFSM </a:t>
            </a:r>
            <a:r>
              <a:rPr lang="en-US" dirty="0">
                <a:cs typeface="Times New Roman"/>
              </a:rPr>
              <a:t>for jointly modeling </a:t>
            </a:r>
            <a:r>
              <a:rPr lang="en-US" dirty="0" smtClean="0">
                <a:cs typeface="Times New Roman"/>
              </a:rPr>
              <a:t>the 100 </a:t>
            </a:r>
            <a:r>
              <a:rPr lang="en-US" dirty="0">
                <a:cs typeface="Times New Roman"/>
              </a:rPr>
              <a:t>distinct forms of a Polish verb</a:t>
            </a:r>
            <a:r>
              <a:rPr lang="en-US" dirty="0" smtClean="0">
                <a:cs typeface="Times New Roman"/>
              </a:rPr>
              <a:t>?</a:t>
            </a:r>
          </a:p>
          <a:p>
            <a:pPr lvl="1"/>
            <a:r>
              <a:rPr lang="en-US" dirty="0" smtClean="0">
                <a:cs typeface="Times New Roman"/>
              </a:rPr>
              <a:t>Each </a:t>
            </a:r>
            <a:r>
              <a:rPr lang="en-US" dirty="0">
                <a:cs typeface="Times New Roman"/>
              </a:rPr>
              <a:t>arc represents a 100-way edit </a:t>
            </a:r>
            <a:r>
              <a:rPr lang="en-US" dirty="0" smtClean="0">
                <a:cs typeface="Times New Roman"/>
              </a:rPr>
              <a:t>operation</a:t>
            </a:r>
          </a:p>
          <a:p>
            <a:pPr lvl="1"/>
            <a:r>
              <a:rPr lang="en-US" dirty="0">
                <a:cs typeface="Times New Roman"/>
              </a:rPr>
              <a:t>Too many arcs</a:t>
            </a:r>
            <a:r>
              <a:rPr lang="en-US" dirty="0" smtClean="0">
                <a:cs typeface="Times New Roman"/>
              </a:rPr>
              <a:t>!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82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0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Graphs over Multiple Strings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10760"/>
            <a:ext cx="8397921" cy="6313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P(</a:t>
            </a:r>
            <a:r>
              <a:rPr lang="en-US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) = 1/Z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72</a:t>
            </a:fld>
            <a:endParaRPr lang="en-US"/>
          </a:p>
        </p:txBody>
      </p:sp>
      <p:cxnSp>
        <p:nvCxnSpPr>
          <p:cNvPr id="6" name="Straight Connector 5"/>
          <p:cNvCxnSpPr>
            <a:stCxn id="11" idx="4"/>
            <a:endCxn id="12" idx="0"/>
          </p:cNvCxnSpPr>
          <p:nvPr/>
        </p:nvCxnSpPr>
        <p:spPr>
          <a:xfrm>
            <a:off x="2283832" y="2620332"/>
            <a:ext cx="34" cy="48989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0"/>
            <a:endCxn id="12" idx="2"/>
          </p:cNvCxnSpPr>
          <p:nvPr/>
        </p:nvCxnSpPr>
        <p:spPr>
          <a:xfrm flipV="1">
            <a:off x="2283866" y="3353414"/>
            <a:ext cx="0" cy="430436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1"/>
            <a:endCxn id="11" idx="5"/>
          </p:cNvCxnSpPr>
          <p:nvPr/>
        </p:nvCxnSpPr>
        <p:spPr>
          <a:xfrm flipH="1" flipV="1">
            <a:off x="2459185" y="2546714"/>
            <a:ext cx="1658226" cy="131075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1"/>
            <a:endCxn id="11" idx="6"/>
          </p:cNvCxnSpPr>
          <p:nvPr/>
        </p:nvCxnSpPr>
        <p:spPr>
          <a:xfrm flipH="1" flipV="1">
            <a:off x="2531819" y="2368983"/>
            <a:ext cx="2647279" cy="40278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62273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5024" y="3084522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79734" y="239385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Straight Connector 36"/>
          <p:cNvCxnSpPr>
            <a:stCxn id="14" idx="2"/>
            <a:endCxn id="10" idx="6"/>
          </p:cNvCxnSpPr>
          <p:nvPr/>
        </p:nvCxnSpPr>
        <p:spPr>
          <a:xfrm flipH="1">
            <a:off x="2531853" y="4035199"/>
            <a:ext cx="15129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58626" y="3890721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Connector 45"/>
          <p:cNvCxnSpPr>
            <a:stCxn id="13" idx="3"/>
            <a:endCxn id="14" idx="7"/>
          </p:cNvCxnSpPr>
          <p:nvPr/>
        </p:nvCxnSpPr>
        <p:spPr>
          <a:xfrm flipH="1">
            <a:off x="4468117" y="3127228"/>
            <a:ext cx="710981" cy="73024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29045" y="330004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35879" y="3783850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35845" y="2117634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6464" y="269814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endParaRPr lang="en-US" sz="1600" i="1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44777" y="3783850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endParaRPr lang="en-US" sz="1600" i="1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145505" y="1842148"/>
            <a:ext cx="2709616" cy="361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Instead, just build factor graphs with WFST factors (i.e. factors of </a:t>
            </a:r>
            <a:r>
              <a:rPr lang="en-US" dirty="0" err="1" smtClean="0"/>
              <a:t>arity</a:t>
            </a:r>
            <a:r>
              <a:rPr lang="en-US" dirty="0" smtClean="0"/>
              <a:t>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69547"/>
              </p:ext>
            </p:extLst>
          </p:nvPr>
        </p:nvGraphicFramePr>
        <p:xfrm>
          <a:off x="715500" y="2686706"/>
          <a:ext cx="5157385" cy="26971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031477"/>
                <a:gridCol w="1031477"/>
                <a:gridCol w="1031477"/>
                <a:gridCol w="1031477"/>
                <a:gridCol w="1031477"/>
              </a:tblGrid>
              <a:tr h="5394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4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4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4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94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14169"/>
              </p:ext>
            </p:extLst>
          </p:nvPr>
        </p:nvGraphicFramePr>
        <p:xfrm>
          <a:off x="715500" y="2090236"/>
          <a:ext cx="5157385" cy="5394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031477"/>
                <a:gridCol w="1031477"/>
                <a:gridCol w="1031477"/>
                <a:gridCol w="1031477"/>
                <a:gridCol w="1031477"/>
              </a:tblGrid>
              <a:tr h="5394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Graphs over Multiple Strings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1210760"/>
            <a:ext cx="8397921" cy="6313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P(</a:t>
            </a:r>
            <a:r>
              <a:rPr lang="en-US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) = 1/Z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i="1" dirty="0" smtClean="0">
                <a:latin typeface="Times New Roman"/>
                <a:cs typeface="Times New Roman"/>
              </a:rPr>
              <a:t>ψ</a:t>
            </a:r>
            <a:r>
              <a:rPr lang="en-US" i="1" baseline="-25000" dirty="0"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) ψ</a:t>
            </a:r>
            <a:r>
              <a:rPr lang="en-US" i="1" baseline="-25000" dirty="0">
                <a:latin typeface="Times New Roman"/>
                <a:cs typeface="Times New Roman"/>
              </a:rPr>
              <a:t>5</a:t>
            </a:r>
            <a:r>
              <a:rPr lang="en-US" i="1" dirty="0" smtClean="0"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r>
              <a:rPr lang="en-US" i="1" dirty="0" smtClean="0">
                <a:latin typeface="Times New Roman"/>
                <a:cs typeface="Times New Roman"/>
              </a:rPr>
              <a:t>)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73</a:t>
            </a:fld>
            <a:endParaRPr lang="en-US"/>
          </a:p>
        </p:txBody>
      </p:sp>
      <p:cxnSp>
        <p:nvCxnSpPr>
          <p:cNvPr id="6" name="Straight Connector 5"/>
          <p:cNvCxnSpPr>
            <a:stCxn id="11" idx="4"/>
            <a:endCxn id="12" idx="0"/>
          </p:cNvCxnSpPr>
          <p:nvPr/>
        </p:nvCxnSpPr>
        <p:spPr>
          <a:xfrm>
            <a:off x="2283832" y="2620332"/>
            <a:ext cx="34" cy="48989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0"/>
            <a:endCxn id="12" idx="2"/>
          </p:cNvCxnSpPr>
          <p:nvPr/>
        </p:nvCxnSpPr>
        <p:spPr>
          <a:xfrm flipV="1">
            <a:off x="2283866" y="3353414"/>
            <a:ext cx="0" cy="430436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1"/>
            <a:endCxn id="11" idx="5"/>
          </p:cNvCxnSpPr>
          <p:nvPr/>
        </p:nvCxnSpPr>
        <p:spPr>
          <a:xfrm flipH="1" flipV="1">
            <a:off x="2459185" y="2546714"/>
            <a:ext cx="1658226" cy="131075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1"/>
            <a:endCxn id="11" idx="6"/>
          </p:cNvCxnSpPr>
          <p:nvPr/>
        </p:nvCxnSpPr>
        <p:spPr>
          <a:xfrm flipH="1" flipV="1">
            <a:off x="2531819" y="2368983"/>
            <a:ext cx="2647279" cy="402783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62273" y="311022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05024" y="3084522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79734" y="239385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Straight Connector 36"/>
          <p:cNvCxnSpPr>
            <a:stCxn id="14" idx="2"/>
            <a:endCxn id="10" idx="6"/>
          </p:cNvCxnSpPr>
          <p:nvPr/>
        </p:nvCxnSpPr>
        <p:spPr>
          <a:xfrm flipH="1">
            <a:off x="2531853" y="4035199"/>
            <a:ext cx="1512924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58626" y="3890721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6" name="Straight Connector 45"/>
          <p:cNvCxnSpPr>
            <a:stCxn id="13" idx="3"/>
            <a:endCxn id="14" idx="7"/>
          </p:cNvCxnSpPr>
          <p:nvPr/>
        </p:nvCxnSpPr>
        <p:spPr>
          <a:xfrm flipH="1">
            <a:off x="4468117" y="3127228"/>
            <a:ext cx="710981" cy="73024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29045" y="3300047"/>
            <a:ext cx="243186" cy="24318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14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35879" y="3783850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</a:t>
            </a:r>
            <a:endParaRPr lang="en-US" sz="1600" i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35845" y="2117634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>
                <a:solidFill>
                  <a:schemeClr val="accent3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1</a:t>
            </a:r>
            <a:endParaRPr lang="en-US" sz="16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6464" y="2698148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4</a:t>
            </a:r>
            <a:endParaRPr lang="en-US" sz="1600" i="1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44777" y="3783850"/>
            <a:ext cx="495974" cy="50269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X</a:t>
            </a:r>
            <a:r>
              <a:rPr lang="en-US" sz="1600" i="1" baseline="-25000" dirty="0">
                <a:solidFill>
                  <a:schemeClr val="accent4"/>
                </a:solidFill>
                <a:latin typeface="Times New Roman"/>
                <a:cs typeface="Times New Roman"/>
              </a:rPr>
              <a:t>3</a:t>
            </a:r>
            <a:endParaRPr lang="en-US" sz="1600" i="1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46664"/>
            <a:ext cx="2448315" cy="41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(Dreyer &amp; Eisner, 2009)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145505" y="1842148"/>
            <a:ext cx="2709616" cy="361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Instead, just build factor graphs with WFST factors (i.e. factors of </a:t>
            </a:r>
            <a:r>
              <a:rPr lang="en-US" dirty="0" err="1" smtClean="0"/>
              <a:t>arity</a:t>
            </a:r>
            <a:r>
              <a:rPr lang="en-US" dirty="0" smtClean="0"/>
              <a:t>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3232259" y="4173653"/>
            <a:ext cx="849405" cy="29904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Rockwell"/>
                <a:cs typeface="Rockwell"/>
              </a:rPr>
              <a:t>blanca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 rot="16200000">
            <a:off x="3883562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>
            <a:stCxn id="119" idx="1"/>
            <a:endCxn id="81" idx="2"/>
          </p:cNvCxnSpPr>
          <p:nvPr/>
        </p:nvCxnSpPr>
        <p:spPr>
          <a:xfrm flipH="1" flipV="1">
            <a:off x="4011970" y="3763225"/>
            <a:ext cx="174783" cy="34272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0"/>
            <a:endCxn id="80" idx="5"/>
          </p:cNvCxnSpPr>
          <p:nvPr/>
        </p:nvCxnSpPr>
        <p:spPr>
          <a:xfrm flipH="1">
            <a:off x="3762691" y="3763225"/>
            <a:ext cx="120871" cy="25964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 rot="16200000">
            <a:off x="3819358" y="353093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Straight Connector 90"/>
          <p:cNvCxnSpPr>
            <a:stCxn id="120" idx="1"/>
            <a:endCxn id="90" idx="2"/>
          </p:cNvCxnSpPr>
          <p:nvPr/>
        </p:nvCxnSpPr>
        <p:spPr>
          <a:xfrm flipH="1" flipV="1">
            <a:off x="3947766" y="3595138"/>
            <a:ext cx="1140789" cy="51081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0" idx="0"/>
            <a:endCxn id="80" idx="5"/>
          </p:cNvCxnSpPr>
          <p:nvPr/>
        </p:nvCxnSpPr>
        <p:spPr>
          <a:xfrm flipH="1">
            <a:off x="3762691" y="3595138"/>
            <a:ext cx="56667" cy="42772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3757363" y="3334917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121" idx="1"/>
            <a:endCxn id="136" idx="2"/>
          </p:cNvCxnSpPr>
          <p:nvPr/>
        </p:nvCxnSpPr>
        <p:spPr>
          <a:xfrm flipH="1" flipV="1">
            <a:off x="3885771" y="3399121"/>
            <a:ext cx="2118260" cy="70549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0"/>
            <a:endCxn id="80" idx="5"/>
          </p:cNvCxnSpPr>
          <p:nvPr/>
        </p:nvCxnSpPr>
        <p:spPr>
          <a:xfrm>
            <a:off x="3757363" y="3399121"/>
            <a:ext cx="5328" cy="62374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8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 for Coordination of Algorithms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0760"/>
            <a:ext cx="3681467" cy="188660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factor is tractable by dynamic programming</a:t>
            </a:r>
          </a:p>
          <a:p>
            <a:r>
              <a:rPr lang="en-US" dirty="0" smtClean="0"/>
              <a:t>Overall </a:t>
            </a:r>
            <a:r>
              <a:rPr lang="en-US" dirty="0"/>
              <a:t>model is no longer tractable, but BP lets us pretend it </a:t>
            </a:r>
            <a:r>
              <a:rPr lang="en-US" dirty="0" smtClean="0"/>
              <a:t>is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16200000">
            <a:off x="3096475" y="598374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8" name="Straight Connector 7"/>
          <p:cNvCxnSpPr>
            <a:stCxn id="5" idx="6"/>
            <a:endCxn id="10" idx="2"/>
          </p:cNvCxnSpPr>
          <p:nvPr/>
        </p:nvCxnSpPr>
        <p:spPr>
          <a:xfrm rot="16200000">
            <a:off x="2940623" y="5682370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6200000">
            <a:off x="3164379" y="5610372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3096475" y="5081946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cxnSp>
        <p:nvCxnSpPr>
          <p:cNvPr id="13" name="Straight Connector 12"/>
          <p:cNvCxnSpPr>
            <a:stCxn id="10" idx="6"/>
            <a:endCxn id="15" idx="2"/>
          </p:cNvCxnSpPr>
          <p:nvPr/>
        </p:nvCxnSpPr>
        <p:spPr>
          <a:xfrm rot="16200000" flipV="1">
            <a:off x="2933118" y="4773066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3164379" y="47085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val 14"/>
          <p:cNvSpPr/>
          <p:nvPr/>
        </p:nvSpPr>
        <p:spPr>
          <a:xfrm rot="16200000">
            <a:off x="3095142" y="416647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2464238" y="462694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1" name="Oval 20"/>
          <p:cNvSpPr/>
          <p:nvPr/>
        </p:nvSpPr>
        <p:spPr>
          <a:xfrm rot="16200000">
            <a:off x="2489112" y="553035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1932626" y="508194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273292" y="6004985"/>
            <a:ext cx="725865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la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34508" y="5115272"/>
            <a:ext cx="791679" cy="1960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dirty="0" smtClean="0">
                <a:latin typeface="Rockwell"/>
                <a:cs typeface="Rockwell"/>
              </a:rPr>
              <a:t>casa</a:t>
            </a:r>
          </a:p>
        </p:txBody>
      </p:sp>
      <p:cxnSp>
        <p:nvCxnSpPr>
          <p:cNvPr id="52" name="Curved Connector 51"/>
          <p:cNvCxnSpPr>
            <a:stCxn id="55" idx="1"/>
            <a:endCxn id="18" idx="0"/>
          </p:cNvCxnSpPr>
          <p:nvPr/>
        </p:nvCxnSpPr>
        <p:spPr>
          <a:xfrm rot="5400000" flipV="1">
            <a:off x="1579207" y="3893434"/>
            <a:ext cx="966534" cy="799527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5" idx="1"/>
            <a:endCxn id="24" idx="0"/>
          </p:cNvCxnSpPr>
          <p:nvPr/>
        </p:nvCxnSpPr>
        <p:spPr>
          <a:xfrm rot="5400000" flipV="1">
            <a:off x="1085898" y="4386743"/>
            <a:ext cx="1421540" cy="267915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55" idx="1"/>
            <a:endCxn id="5" idx="0"/>
          </p:cNvCxnSpPr>
          <p:nvPr/>
        </p:nvCxnSpPr>
        <p:spPr>
          <a:xfrm rot="5400000" flipV="1">
            <a:off x="1216923" y="4255718"/>
            <a:ext cx="2323341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spect="1"/>
          </p:cNvSpPr>
          <p:nvPr/>
        </p:nvSpPr>
        <p:spPr>
          <a:xfrm rot="16200000">
            <a:off x="1566644" y="3617796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56" name="Curved Connector 55"/>
          <p:cNvCxnSpPr>
            <a:stCxn id="55" idx="1"/>
            <a:endCxn id="21" idx="0"/>
          </p:cNvCxnSpPr>
          <p:nvPr/>
        </p:nvCxnSpPr>
        <p:spPr>
          <a:xfrm rot="5400000" flipV="1">
            <a:off x="1139938" y="4332703"/>
            <a:ext cx="1869946" cy="82440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5" idx="1"/>
            <a:endCxn id="10" idx="0"/>
          </p:cNvCxnSpPr>
          <p:nvPr/>
        </p:nvCxnSpPr>
        <p:spPr>
          <a:xfrm rot="5400000" flipV="1">
            <a:off x="1667824" y="3804817"/>
            <a:ext cx="1421539" cy="1431764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5" idx="1"/>
            <a:endCxn id="15" idx="0"/>
          </p:cNvCxnSpPr>
          <p:nvPr/>
        </p:nvCxnSpPr>
        <p:spPr>
          <a:xfrm rot="5400000" flipV="1">
            <a:off x="2124895" y="3347746"/>
            <a:ext cx="506063" cy="1430431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73" idx="1"/>
            <a:endCxn id="5" idx="7"/>
          </p:cNvCxnSpPr>
          <p:nvPr/>
        </p:nvCxnSpPr>
        <p:spPr>
          <a:xfrm rot="5400000" flipV="1">
            <a:off x="1780628" y="4671314"/>
            <a:ext cx="2376452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ChangeAspect="1"/>
          </p:cNvSpPr>
          <p:nvPr/>
        </p:nvSpPr>
        <p:spPr>
          <a:xfrm rot="16200000">
            <a:off x="2703370" y="3460370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4" name="Curved Connector 73"/>
          <p:cNvCxnSpPr>
            <a:stCxn id="73" idx="1"/>
            <a:endCxn id="10" idx="7"/>
          </p:cNvCxnSpPr>
          <p:nvPr/>
        </p:nvCxnSpPr>
        <p:spPr>
          <a:xfrm rot="5400000" flipV="1">
            <a:off x="2231529" y="4220413"/>
            <a:ext cx="1474650" cy="33883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73" idx="1"/>
            <a:endCxn id="15" idx="7"/>
          </p:cNvCxnSpPr>
          <p:nvPr/>
        </p:nvCxnSpPr>
        <p:spPr>
          <a:xfrm rot="5400000" flipV="1">
            <a:off x="2688599" y="3763342"/>
            <a:ext cx="559174" cy="33749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941450" y="1430538"/>
            <a:ext cx="3017643" cy="2164601"/>
            <a:chOff x="3789050" y="1278138"/>
            <a:chExt cx="3017643" cy="2164601"/>
          </a:xfrm>
        </p:grpSpPr>
        <p:sp>
          <p:nvSpPr>
            <p:cNvPr id="94" name="Oval 93"/>
            <p:cNvSpPr/>
            <p:nvPr/>
          </p:nvSpPr>
          <p:spPr>
            <a:xfrm>
              <a:off x="3986268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5" name="Straight Connector 94"/>
            <p:cNvCxnSpPr>
              <a:stCxn id="94" idx="6"/>
              <a:endCxn id="97" idx="2"/>
            </p:cNvCxnSpPr>
            <p:nvPr/>
          </p:nvCxnSpPr>
          <p:spPr>
            <a:xfrm>
              <a:off x="4281316" y="2955494"/>
              <a:ext cx="606754" cy="0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512023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2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888070" y="2805970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cxnSp>
          <p:nvCxnSpPr>
            <p:cNvPr id="98" name="Straight Connector 97"/>
            <p:cNvCxnSpPr>
              <a:stCxn id="97" idx="6"/>
              <a:endCxn id="100" idx="2"/>
            </p:cNvCxnSpPr>
            <p:nvPr/>
          </p:nvCxnSpPr>
          <p:spPr>
            <a:xfrm flipV="1">
              <a:off x="5183117" y="2954160"/>
              <a:ext cx="620428" cy="1333"/>
            </a:xfrm>
            <a:prstGeom prst="line">
              <a:avLst/>
            </a:prstGeom>
            <a:solidFill>
              <a:schemeClr val="bg1"/>
            </a:solidFill>
            <a:ln w="28575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5413825" y="2875873"/>
              <a:ext cx="144668" cy="14466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ψ</a:t>
              </a:r>
              <a:r>
                <a:rPr lang="en-US" sz="800" i="1" baseline="-250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4</a:t>
              </a:r>
              <a:endParaRPr lang="en-US" sz="800" i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803546" y="280463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T</a:t>
              </a:r>
            </a:p>
          </p:txBody>
        </p:sp>
        <p:sp>
          <p:nvSpPr>
            <p:cNvPr id="101" name="Oval 100"/>
            <p:cNvSpPr/>
            <p:nvPr/>
          </p:nvSpPr>
          <p:spPr>
            <a:xfrm>
              <a:off x="5343075" y="2173733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439663" y="2198607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  <a:endParaRPr lang="en-US" sz="1600" dirty="0">
                <a:solidFill>
                  <a:schemeClr val="bg1"/>
                </a:solidFill>
                <a:latin typeface="Rockwell"/>
                <a:cs typeface="Rockwell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888069" y="1642121"/>
              <a:ext cx="295048" cy="299047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Rockwell"/>
                  <a:cs typeface="Rockwell"/>
                </a:rPr>
                <a:t>F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789050" y="3243828"/>
              <a:ext cx="2579539" cy="198911"/>
              <a:chOff x="492120" y="3957332"/>
              <a:chExt cx="4728287" cy="36460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492120" y="3962637"/>
                <a:ext cx="1330509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the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537829" y="3962637"/>
                <a:ext cx="1682578" cy="3476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house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084801" y="3957332"/>
                <a:ext cx="1451146" cy="35929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 smtClean="0">
                    <a:latin typeface="Rockwell"/>
                    <a:cs typeface="Rockwell"/>
                  </a:rPr>
                  <a:t>white</a:t>
                </a:r>
              </a:p>
            </p:txBody>
          </p:sp>
        </p:grpSp>
        <p:cxnSp>
          <p:nvCxnSpPr>
            <p:cNvPr id="105" name="Curved Connector 104"/>
            <p:cNvCxnSpPr>
              <a:stCxn id="108" idx="1"/>
              <a:endCxn id="101" idx="0"/>
            </p:cNvCxnSpPr>
            <p:nvPr/>
          </p:nvCxnSpPr>
          <p:spPr>
            <a:xfrm rot="10800000" flipV="1">
              <a:off x="5490599" y="1374205"/>
              <a:ext cx="966534" cy="799527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108" idx="1"/>
              <a:endCxn id="103" idx="0"/>
            </p:cNvCxnSpPr>
            <p:nvPr/>
          </p:nvCxnSpPr>
          <p:spPr>
            <a:xfrm rot="10800000" flipV="1">
              <a:off x="5035593" y="1374205"/>
              <a:ext cx="1421540" cy="267915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108" idx="1"/>
              <a:endCxn id="94" idx="0"/>
            </p:cNvCxnSpPr>
            <p:nvPr/>
          </p:nvCxnSpPr>
          <p:spPr>
            <a:xfrm rot="10800000" flipV="1">
              <a:off x="4133793" y="1374206"/>
              <a:ext cx="2323341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6457133" y="1278138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09" name="Curved Connector 108"/>
            <p:cNvCxnSpPr>
              <a:stCxn id="108" idx="1"/>
              <a:endCxn id="102" idx="0"/>
            </p:cNvCxnSpPr>
            <p:nvPr/>
          </p:nvCxnSpPr>
          <p:spPr>
            <a:xfrm rot="10800000" flipV="1">
              <a:off x="4587187" y="1374205"/>
              <a:ext cx="1869946" cy="82440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8" idx="1"/>
              <a:endCxn id="97" idx="0"/>
            </p:cNvCxnSpPr>
            <p:nvPr/>
          </p:nvCxnSpPr>
          <p:spPr>
            <a:xfrm rot="10800000" flipV="1">
              <a:off x="5035595" y="1374206"/>
              <a:ext cx="1421539" cy="1431764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8" idx="1"/>
              <a:endCxn id="100" idx="0"/>
            </p:cNvCxnSpPr>
            <p:nvPr/>
          </p:nvCxnSpPr>
          <p:spPr>
            <a:xfrm rot="10800000" flipV="1">
              <a:off x="5951071" y="1374205"/>
              <a:ext cx="506063" cy="1430431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3" idx="1"/>
              <a:endCxn id="94" idx="7"/>
            </p:cNvCxnSpPr>
            <p:nvPr/>
          </p:nvCxnSpPr>
          <p:spPr>
            <a:xfrm rot="10800000" flipV="1">
              <a:off x="4238107" y="2510932"/>
              <a:ext cx="2376452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6614559" y="2414864"/>
              <a:ext cx="192134" cy="192136"/>
            </a:xfrm>
            <a:prstGeom prst="rect">
              <a:avLst/>
            </a:prstGeom>
            <a:solidFill>
              <a:schemeClr val="tx1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1"/>
            <a:lstStyle/>
            <a:p>
              <a:pPr algn="ctr"/>
              <a:endParaRPr lang="en-US" sz="1400" i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4" name="Curved Connector 113"/>
            <p:cNvCxnSpPr>
              <a:stCxn id="113" idx="1"/>
              <a:endCxn id="97" idx="7"/>
            </p:cNvCxnSpPr>
            <p:nvPr/>
          </p:nvCxnSpPr>
          <p:spPr>
            <a:xfrm rot="10800000" flipV="1">
              <a:off x="5139909" y="2510932"/>
              <a:ext cx="1474650" cy="338832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>
              <a:stCxn id="113" idx="1"/>
              <a:endCxn id="100" idx="7"/>
            </p:cNvCxnSpPr>
            <p:nvPr/>
          </p:nvCxnSpPr>
          <p:spPr>
            <a:xfrm rot="10800000" flipV="1">
              <a:off x="6055385" y="2510931"/>
              <a:ext cx="559174" cy="337499"/>
            </a:xfrm>
            <a:prstGeom prst="curvedConnector2">
              <a:avLst/>
            </a:prstGeom>
            <a:ln w="19050" cmpd="sng">
              <a:gradFill flip="none"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Oval 118"/>
          <p:cNvSpPr/>
          <p:nvPr/>
        </p:nvSpPr>
        <p:spPr>
          <a:xfrm>
            <a:off x="4143544" y="4062155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045346" y="4062155"/>
            <a:ext cx="295048" cy="299047"/>
          </a:xfrm>
          <a:prstGeom prst="ellips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60822" y="4060822"/>
            <a:ext cx="295048" cy="2990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138667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3" name="Oval 122"/>
          <p:cNvSpPr/>
          <p:nvPr/>
        </p:nvSpPr>
        <p:spPr>
          <a:xfrm>
            <a:off x="5040469" y="497763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4" name="Oval 123"/>
          <p:cNvSpPr/>
          <p:nvPr/>
        </p:nvSpPr>
        <p:spPr>
          <a:xfrm>
            <a:off x="5955945" y="497629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5" name="Oval 124"/>
          <p:cNvSpPr/>
          <p:nvPr/>
        </p:nvSpPr>
        <p:spPr>
          <a:xfrm>
            <a:off x="4143544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6" name="Oval 125"/>
          <p:cNvSpPr/>
          <p:nvPr/>
        </p:nvSpPr>
        <p:spPr>
          <a:xfrm>
            <a:off x="5045346" y="5969254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7" name="Oval 126"/>
          <p:cNvSpPr/>
          <p:nvPr/>
        </p:nvSpPr>
        <p:spPr>
          <a:xfrm>
            <a:off x="5960822" y="596792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3941450" y="3898476"/>
            <a:ext cx="2611750" cy="2567450"/>
          </a:xfrm>
          <a:prstGeom prst="rect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Curved Connector 128"/>
          <p:cNvCxnSpPr>
            <a:stCxn id="132" idx="1"/>
            <a:endCxn id="123" idx="0"/>
          </p:cNvCxnSpPr>
          <p:nvPr/>
        </p:nvCxnSpPr>
        <p:spPr>
          <a:xfrm rot="10800000" flipV="1">
            <a:off x="5187994" y="4747880"/>
            <a:ext cx="2411807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32" idx="1"/>
            <a:endCxn id="121" idx="4"/>
          </p:cNvCxnSpPr>
          <p:nvPr/>
        </p:nvCxnSpPr>
        <p:spPr>
          <a:xfrm rot="10800000">
            <a:off x="6108346" y="4359869"/>
            <a:ext cx="1491454" cy="388012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132" idx="1"/>
            <a:endCxn id="119" idx="5"/>
          </p:cNvCxnSpPr>
          <p:nvPr/>
        </p:nvCxnSpPr>
        <p:spPr>
          <a:xfrm rot="10800000">
            <a:off x="4395384" y="4317409"/>
            <a:ext cx="3204417" cy="430473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>
            <a:spLocks noChangeAspect="1"/>
          </p:cNvSpPr>
          <p:nvPr/>
        </p:nvSpPr>
        <p:spPr>
          <a:xfrm>
            <a:off x="7599800" y="4651813"/>
            <a:ext cx="192134" cy="192136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3" name="Curved Connector 132"/>
          <p:cNvCxnSpPr>
            <a:stCxn id="132" idx="1"/>
            <a:endCxn id="120" idx="4"/>
          </p:cNvCxnSpPr>
          <p:nvPr/>
        </p:nvCxnSpPr>
        <p:spPr>
          <a:xfrm rot="10800000">
            <a:off x="5192870" y="4361203"/>
            <a:ext cx="2406930" cy="38667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2" idx="1"/>
            <a:endCxn id="122" idx="0"/>
          </p:cNvCxnSpPr>
          <p:nvPr/>
        </p:nvCxnSpPr>
        <p:spPr>
          <a:xfrm rot="10800000" flipV="1">
            <a:off x="4286192" y="4747880"/>
            <a:ext cx="3313609" cy="229749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1"/>
            <a:endCxn id="124" idx="0"/>
          </p:cNvCxnSpPr>
          <p:nvPr/>
        </p:nvCxnSpPr>
        <p:spPr>
          <a:xfrm rot="10800000" flipV="1">
            <a:off x="6103470" y="4747881"/>
            <a:ext cx="1496331" cy="228416"/>
          </a:xfrm>
          <a:prstGeom prst="curvedConnector2">
            <a:avLst/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2" idx="1"/>
          </p:cNvCxnSpPr>
          <p:nvPr/>
        </p:nvCxnSpPr>
        <p:spPr>
          <a:xfrm rot="10800000" flipV="1">
            <a:off x="5138026" y="4747880"/>
            <a:ext cx="2461774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2" idx="1"/>
          </p:cNvCxnSpPr>
          <p:nvPr/>
        </p:nvCxnSpPr>
        <p:spPr>
          <a:xfrm rot="10800000" flipV="1">
            <a:off x="4236224" y="4747880"/>
            <a:ext cx="3363576" cy="1222705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32" idx="1"/>
          </p:cNvCxnSpPr>
          <p:nvPr/>
        </p:nvCxnSpPr>
        <p:spPr>
          <a:xfrm rot="10800000" flipV="1">
            <a:off x="6053502" y="4747880"/>
            <a:ext cx="1546298" cy="1221373"/>
          </a:xfrm>
          <a:prstGeom prst="curvedConnector3">
            <a:avLst>
              <a:gd name="adj1" fmla="val 50000"/>
            </a:avLst>
          </a:prstGeom>
          <a:ln w="19050" cmpd="sng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10657" y="417952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aligner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55870" y="213255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03469" y="997097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1871146" y="3331698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tagger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735684" y="3484099"/>
            <a:ext cx="1233938" cy="4604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parser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3232259" y="4173653"/>
            <a:ext cx="849405" cy="299047"/>
          </a:xfrm>
          <a:prstGeom prst="ellipse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Rockwell"/>
                <a:cs typeface="Rockwell"/>
              </a:rPr>
              <a:t>blanca</a:t>
            </a:r>
            <a:endParaRPr lang="en-US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81" name="Rectangle 80"/>
          <p:cNvSpPr>
            <a:spLocks noChangeAspect="1"/>
          </p:cNvSpPr>
          <p:nvPr/>
        </p:nvSpPr>
        <p:spPr>
          <a:xfrm rot="16200000">
            <a:off x="3883562" y="3699021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2" name="Straight Connector 81"/>
          <p:cNvCxnSpPr>
            <a:stCxn id="119" idx="1"/>
            <a:endCxn id="81" idx="2"/>
          </p:cNvCxnSpPr>
          <p:nvPr/>
        </p:nvCxnSpPr>
        <p:spPr>
          <a:xfrm flipH="1" flipV="1">
            <a:off x="4011970" y="3763225"/>
            <a:ext cx="174783" cy="34272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1" idx="0"/>
            <a:endCxn id="80" idx="5"/>
          </p:cNvCxnSpPr>
          <p:nvPr/>
        </p:nvCxnSpPr>
        <p:spPr>
          <a:xfrm flipH="1">
            <a:off x="3762691" y="3763225"/>
            <a:ext cx="120871" cy="25964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>
            <a:spLocks noChangeAspect="1"/>
          </p:cNvSpPr>
          <p:nvPr/>
        </p:nvSpPr>
        <p:spPr>
          <a:xfrm rot="16200000">
            <a:off x="3819358" y="353093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Straight Connector 90"/>
          <p:cNvCxnSpPr>
            <a:stCxn id="120" idx="1"/>
            <a:endCxn id="90" idx="2"/>
          </p:cNvCxnSpPr>
          <p:nvPr/>
        </p:nvCxnSpPr>
        <p:spPr>
          <a:xfrm flipH="1" flipV="1">
            <a:off x="3947766" y="3595138"/>
            <a:ext cx="1140789" cy="510811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0" idx="0"/>
            <a:endCxn id="80" idx="5"/>
          </p:cNvCxnSpPr>
          <p:nvPr/>
        </p:nvCxnSpPr>
        <p:spPr>
          <a:xfrm flipH="1">
            <a:off x="3762691" y="3595138"/>
            <a:ext cx="56667" cy="42772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 rot="16200000">
            <a:off x="3757363" y="3334917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Connector 136"/>
          <p:cNvCxnSpPr>
            <a:stCxn id="121" idx="1"/>
            <a:endCxn id="136" idx="2"/>
          </p:cNvCxnSpPr>
          <p:nvPr/>
        </p:nvCxnSpPr>
        <p:spPr>
          <a:xfrm flipH="1" flipV="1">
            <a:off x="3885771" y="3399121"/>
            <a:ext cx="2118260" cy="70549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6" idx="0"/>
            <a:endCxn id="80" idx="5"/>
          </p:cNvCxnSpPr>
          <p:nvPr/>
        </p:nvCxnSpPr>
        <p:spPr>
          <a:xfrm>
            <a:off x="3757363" y="3399121"/>
            <a:ext cx="5328" cy="62374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>
            <a:spLocks noChangeAspect="1"/>
          </p:cNvSpPr>
          <p:nvPr/>
        </p:nvSpPr>
        <p:spPr>
          <a:xfrm rot="16200000">
            <a:off x="4454748" y="361779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67" name="Straight Connector 166"/>
          <p:cNvCxnSpPr>
            <a:endCxn id="166" idx="3"/>
          </p:cNvCxnSpPr>
          <p:nvPr/>
        </p:nvCxnSpPr>
        <p:spPr>
          <a:xfrm>
            <a:off x="4390507" y="3213623"/>
            <a:ext cx="128445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1"/>
          </p:cNvCxnSpPr>
          <p:nvPr/>
        </p:nvCxnSpPr>
        <p:spPr>
          <a:xfrm flipH="1">
            <a:off x="4395383" y="3746204"/>
            <a:ext cx="123569" cy="35974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>
            <a:spLocks noChangeAspect="1"/>
          </p:cNvSpPr>
          <p:nvPr/>
        </p:nvSpPr>
        <p:spPr>
          <a:xfrm rot="16200000">
            <a:off x="5397066" y="3617795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70" name="Straight Connector 169"/>
          <p:cNvCxnSpPr>
            <a:endCxn id="169" idx="3"/>
          </p:cNvCxnSpPr>
          <p:nvPr/>
        </p:nvCxnSpPr>
        <p:spPr>
          <a:xfrm>
            <a:off x="5292309" y="3213623"/>
            <a:ext cx="168961" cy="404173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9" idx="1"/>
          </p:cNvCxnSpPr>
          <p:nvPr/>
        </p:nvCxnSpPr>
        <p:spPr>
          <a:xfrm flipH="1">
            <a:off x="5297185" y="3746203"/>
            <a:ext cx="164085" cy="359746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>
            <a:spLocks noChangeAspect="1"/>
          </p:cNvSpPr>
          <p:nvPr/>
        </p:nvSpPr>
        <p:spPr>
          <a:xfrm rot="16200000">
            <a:off x="6328377" y="361155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73" name="Straight Connector 172"/>
          <p:cNvCxnSpPr>
            <a:endCxn id="172" idx="3"/>
          </p:cNvCxnSpPr>
          <p:nvPr/>
        </p:nvCxnSpPr>
        <p:spPr>
          <a:xfrm>
            <a:off x="6207785" y="3212290"/>
            <a:ext cx="184796" cy="39926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72" idx="1"/>
          </p:cNvCxnSpPr>
          <p:nvPr/>
        </p:nvCxnSpPr>
        <p:spPr>
          <a:xfrm flipH="1">
            <a:off x="6212661" y="3739962"/>
            <a:ext cx="179920" cy="36465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>
            <a:spLocks noChangeAspect="1"/>
          </p:cNvSpPr>
          <p:nvPr/>
        </p:nvSpPr>
        <p:spPr>
          <a:xfrm rot="16200000">
            <a:off x="4680684" y="361779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76" name="Straight Connector 175"/>
          <p:cNvCxnSpPr>
            <a:endCxn id="175" idx="3"/>
          </p:cNvCxnSpPr>
          <p:nvPr/>
        </p:nvCxnSpPr>
        <p:spPr>
          <a:xfrm>
            <a:off x="4390507" y="3213623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75" idx="1"/>
          </p:cNvCxnSpPr>
          <p:nvPr/>
        </p:nvCxnSpPr>
        <p:spPr>
          <a:xfrm flipH="1">
            <a:off x="4390506" y="3746204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>
            <a:spLocks noChangeAspect="1"/>
          </p:cNvSpPr>
          <p:nvPr/>
        </p:nvSpPr>
        <p:spPr>
          <a:xfrm rot="16200000">
            <a:off x="3806486" y="2945764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3" name="Straight Connector 182"/>
          <p:cNvCxnSpPr>
            <a:stCxn id="94" idx="1"/>
            <a:endCxn id="182" idx="2"/>
          </p:cNvCxnSpPr>
          <p:nvPr/>
        </p:nvCxnSpPr>
        <p:spPr>
          <a:xfrm flipH="1">
            <a:off x="3934894" y="3002164"/>
            <a:ext cx="246983" cy="780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2" idx="1"/>
            <a:endCxn id="15" idx="5"/>
          </p:cNvCxnSpPr>
          <p:nvPr/>
        </p:nvCxnSpPr>
        <p:spPr>
          <a:xfrm flipH="1">
            <a:off x="3348396" y="3074172"/>
            <a:ext cx="522294" cy="1137507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>
            <a:spLocks noChangeAspect="1"/>
          </p:cNvSpPr>
          <p:nvPr/>
        </p:nvSpPr>
        <p:spPr>
          <a:xfrm rot="16200000">
            <a:off x="3658194" y="2812318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6" name="Straight Connector 185"/>
          <p:cNvCxnSpPr>
            <a:stCxn id="97" idx="1"/>
            <a:endCxn id="185" idx="2"/>
          </p:cNvCxnSpPr>
          <p:nvPr/>
        </p:nvCxnSpPr>
        <p:spPr>
          <a:xfrm flipH="1" flipV="1">
            <a:off x="3786602" y="2876522"/>
            <a:ext cx="1297077" cy="125642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5" idx="1"/>
            <a:endCxn id="10" idx="5"/>
          </p:cNvCxnSpPr>
          <p:nvPr/>
        </p:nvCxnSpPr>
        <p:spPr>
          <a:xfrm flipH="1">
            <a:off x="3349729" y="2940726"/>
            <a:ext cx="372669" cy="2186429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 rot="16200000">
            <a:off x="3514250" y="2690689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9" name="Straight Connector 188"/>
          <p:cNvCxnSpPr>
            <a:stCxn id="100" idx="1"/>
            <a:endCxn id="188" idx="2"/>
          </p:cNvCxnSpPr>
          <p:nvPr/>
        </p:nvCxnSpPr>
        <p:spPr>
          <a:xfrm flipH="1" flipV="1">
            <a:off x="3642658" y="2754893"/>
            <a:ext cx="2356497" cy="24593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8" idx="1"/>
            <a:endCxn id="5" idx="5"/>
          </p:cNvCxnSpPr>
          <p:nvPr/>
        </p:nvCxnSpPr>
        <p:spPr>
          <a:xfrm flipH="1">
            <a:off x="3349729" y="2819097"/>
            <a:ext cx="228725" cy="320986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>
            <a:spLocks noChangeAspect="1"/>
          </p:cNvSpPr>
          <p:nvPr/>
        </p:nvSpPr>
        <p:spPr>
          <a:xfrm rot="16200000">
            <a:off x="5595233" y="3618346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92" name="Straight Connector 191"/>
          <p:cNvCxnSpPr>
            <a:endCxn id="191" idx="3"/>
          </p:cNvCxnSpPr>
          <p:nvPr/>
        </p:nvCxnSpPr>
        <p:spPr>
          <a:xfrm>
            <a:off x="5305056" y="3214173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91" idx="1"/>
          </p:cNvCxnSpPr>
          <p:nvPr/>
        </p:nvCxnSpPr>
        <p:spPr>
          <a:xfrm flipH="1">
            <a:off x="5305055" y="3746754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>
            <a:spLocks noChangeAspect="1"/>
          </p:cNvSpPr>
          <p:nvPr/>
        </p:nvSpPr>
        <p:spPr>
          <a:xfrm rot="16200000">
            <a:off x="6505567" y="3608000"/>
            <a:ext cx="128407" cy="128408"/>
          </a:xfrm>
          <a:prstGeom prst="rect">
            <a:avLst/>
          </a:prstGeom>
          <a:solidFill>
            <a:schemeClr val="tx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endParaRPr lang="en-US" sz="14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95" name="Straight Connector 194"/>
          <p:cNvCxnSpPr>
            <a:endCxn id="194" idx="3"/>
          </p:cNvCxnSpPr>
          <p:nvPr/>
        </p:nvCxnSpPr>
        <p:spPr>
          <a:xfrm>
            <a:off x="6215390" y="3203827"/>
            <a:ext cx="354381" cy="404174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94" idx="1"/>
          </p:cNvCxnSpPr>
          <p:nvPr/>
        </p:nvCxnSpPr>
        <p:spPr>
          <a:xfrm flipH="1">
            <a:off x="6215389" y="3736408"/>
            <a:ext cx="354382" cy="127522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0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9" grpId="0" animBg="1"/>
      <p:bldP spid="172" grpId="0" animBg="1"/>
      <p:bldP spid="175" grpId="0" animBg="1"/>
      <p:bldP spid="182" grpId="0" animBg="1"/>
      <p:bldP spid="185" grpId="0" animBg="1"/>
      <p:bldP spid="188" grpId="0" animBg="1"/>
      <p:bldP spid="191" grpId="0" animBg="1"/>
      <p:bldP spid="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Structure Into Factors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Unlabeled Constituency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2698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4057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>
            <a:stCxn id="6" idx="4"/>
            <a:endCxn id="7" idx="0"/>
          </p:cNvCxnSpPr>
          <p:nvPr/>
        </p:nvCxnSpPr>
        <p:spPr>
          <a:xfrm>
            <a:off x="4580222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  <a:endCxn id="11" idx="2"/>
          </p:cNvCxnSpPr>
          <p:nvPr/>
        </p:nvCxnSpPr>
        <p:spPr>
          <a:xfrm>
            <a:off x="4727746" y="3621624"/>
            <a:ext cx="606754" cy="0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58453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500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859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>
            <a:off x="5482024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6" idx="2"/>
          </p:cNvCxnSpPr>
          <p:nvPr/>
        </p:nvCxnSpPr>
        <p:spPr>
          <a:xfrm flipV="1">
            <a:off x="5629547" y="3620290"/>
            <a:ext cx="620428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860255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9976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335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stCxn id="16" idx="4"/>
            <a:endCxn id="17" idx="0"/>
          </p:cNvCxnSpPr>
          <p:nvPr/>
        </p:nvCxnSpPr>
        <p:spPr>
          <a:xfrm>
            <a:off x="6397500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6"/>
            <a:endCxn id="21" idx="2"/>
          </p:cNvCxnSpPr>
          <p:nvPr/>
        </p:nvCxnSpPr>
        <p:spPr>
          <a:xfrm>
            <a:off x="6545023" y="3620290"/>
            <a:ext cx="611312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75731" y="3540670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56335" y="3472100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37694" y="4073958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7303859" y="3771147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  <a:endCxn id="26" idx="2"/>
          </p:cNvCxnSpPr>
          <p:nvPr/>
        </p:nvCxnSpPr>
        <p:spPr>
          <a:xfrm flipV="1">
            <a:off x="7451383" y="3620290"/>
            <a:ext cx="606754" cy="1333"/>
          </a:xfrm>
          <a:prstGeom prst="line">
            <a:avLst/>
          </a:prstGeom>
          <a:solidFill>
            <a:schemeClr val="bg1"/>
          </a:solidFill>
          <a:ln w="28575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82090" y="3542003"/>
            <a:ext cx="144668" cy="144668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bg1"/>
                </a:solidFill>
                <a:latin typeface="Times New Roman"/>
                <a:cs typeface="Times New Roman"/>
              </a:rPr>
              <a:t>8</a:t>
            </a:r>
            <a:endParaRPr lang="en-US" sz="8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8137" y="347076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39496" y="4072624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8" name="Straight Connector 27"/>
          <p:cNvCxnSpPr>
            <a:stCxn id="26" idx="4"/>
            <a:endCxn id="27" idx="0"/>
          </p:cNvCxnSpPr>
          <p:nvPr/>
        </p:nvCxnSpPr>
        <p:spPr>
          <a:xfrm>
            <a:off x="8205661" y="3769814"/>
            <a:ext cx="6169" cy="302810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217289" y="4298790"/>
            <a:ext cx="4401149" cy="202378"/>
            <a:chOff x="492120" y="3950977"/>
            <a:chExt cx="8067290" cy="370958"/>
          </a:xfrm>
        </p:grpSpPr>
        <p:sp>
          <p:nvSpPr>
            <p:cNvPr id="50" name="TextBox 49"/>
            <p:cNvSpPr txBox="1"/>
            <p:nvPr/>
          </p:nvSpPr>
          <p:spPr>
            <a:xfrm>
              <a:off x="492120" y="3962637"/>
              <a:ext cx="1330509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69260" y="395097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like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4801" y="3957332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flies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46910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08264" y="3962637"/>
              <a:ext cx="1451146" cy="35929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latin typeface="Rockwell"/>
                  <a:cs typeface="Rockwell"/>
                </a:rPr>
                <a:t>arrow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760243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960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stCxn id="31" idx="0"/>
            <a:endCxn id="30" idx="4"/>
          </p:cNvCxnSpPr>
          <p:nvPr/>
        </p:nvCxnSpPr>
        <p:spPr>
          <a:xfrm flipH="1" flipV="1">
            <a:off x="7749963" y="3163784"/>
            <a:ext cx="1976" cy="77557"/>
          </a:xfrm>
          <a:prstGeom prst="line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01958" y="1789688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78309" y="2166292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8" name="Straight Connector 37"/>
          <p:cNvCxnSpPr>
            <a:stCxn id="36" idx="0"/>
            <a:endCxn id="35" idx="4"/>
          </p:cNvCxnSpPr>
          <p:nvPr/>
        </p:nvCxnSpPr>
        <p:spPr>
          <a:xfrm flipH="1" flipV="1">
            <a:off x="6849482" y="2088735"/>
            <a:ext cx="1161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163728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40079" y="269519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3" name="Straight Connector 42"/>
          <p:cNvCxnSpPr>
            <a:stCxn id="41" idx="0"/>
            <a:endCxn id="40" idx="4"/>
          </p:cNvCxnSpPr>
          <p:nvPr/>
        </p:nvCxnSpPr>
        <p:spPr>
          <a:xfrm flipH="1" flipV="1">
            <a:off x="7311252" y="2607298"/>
            <a:ext cx="1161" cy="87898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49975" y="129695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T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7141" y="167356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13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48" name="Straight Connector 47"/>
          <p:cNvCxnSpPr>
            <a:stCxn id="46" idx="0"/>
            <a:endCxn id="45" idx="4"/>
          </p:cNvCxnSpPr>
          <p:nvPr/>
        </p:nvCxnSpPr>
        <p:spPr>
          <a:xfrm flipH="1" flipV="1">
            <a:off x="6397499" y="159600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1210760"/>
            <a:ext cx="3755505" cy="5145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Given</a:t>
            </a:r>
            <a:r>
              <a:rPr lang="en-US" sz="2600" dirty="0" smtClean="0"/>
              <a:t>: a sentence.</a:t>
            </a:r>
          </a:p>
          <a:p>
            <a:pPr marL="0" indent="0">
              <a:buNone/>
            </a:pPr>
            <a:r>
              <a:rPr lang="en-US" sz="2600" b="1" dirty="0" smtClean="0"/>
              <a:t>Predict</a:t>
            </a:r>
            <a:r>
              <a:rPr lang="en-US" sz="2600" dirty="0" smtClean="0"/>
              <a:t>: unlabeled parse.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could predict whether each span is present </a:t>
            </a:r>
            <a:r>
              <a:rPr lang="en-US" sz="2800" dirty="0" smtClean="0">
                <a:latin typeface="Rockwell"/>
                <a:cs typeface="Rockwell"/>
              </a:rPr>
              <a:t>T</a:t>
            </a:r>
            <a:r>
              <a:rPr lang="en-US" sz="2600" dirty="0" smtClean="0"/>
              <a:t> or not </a:t>
            </a:r>
            <a:r>
              <a:rPr lang="en-US" sz="2400" dirty="0" smtClean="0">
                <a:latin typeface="Rockwell"/>
                <a:cs typeface="Rockwell"/>
              </a:rPr>
              <a:t>F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74" name="Oval 73"/>
          <p:cNvSpPr/>
          <p:nvPr/>
        </p:nvSpPr>
        <p:spPr>
          <a:xfrm>
            <a:off x="6703119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0285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Straight Connector 75"/>
          <p:cNvCxnSpPr>
            <a:stCxn id="75" idx="0"/>
            <a:endCxn id="74" idx="4"/>
          </p:cNvCxnSpPr>
          <p:nvPr/>
        </p:nvCxnSpPr>
        <p:spPr>
          <a:xfrm flipH="1" flipV="1">
            <a:off x="6850643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89505" y="2839863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6671" y="3216467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Connector 79"/>
          <p:cNvCxnSpPr>
            <a:stCxn id="79" idx="0"/>
            <a:endCxn id="78" idx="4"/>
          </p:cNvCxnSpPr>
          <p:nvPr/>
        </p:nvCxnSpPr>
        <p:spPr>
          <a:xfrm flipH="1" flipV="1">
            <a:off x="5937029" y="3138910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886093" y="2864737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63259" y="3241341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4" name="Straight Connector 83"/>
          <p:cNvCxnSpPr>
            <a:stCxn id="83" idx="0"/>
            <a:endCxn id="82" idx="4"/>
          </p:cNvCxnSpPr>
          <p:nvPr/>
        </p:nvCxnSpPr>
        <p:spPr>
          <a:xfrm flipH="1" flipV="1">
            <a:off x="5033617" y="3163784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334499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11665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88" name="Straight Connector 87"/>
          <p:cNvCxnSpPr>
            <a:stCxn id="87" idx="0"/>
            <a:endCxn id="86" idx="4"/>
          </p:cNvCxnSpPr>
          <p:nvPr/>
        </p:nvCxnSpPr>
        <p:spPr>
          <a:xfrm flipH="1" flipV="1">
            <a:off x="5482023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249975" y="2308251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  <a:endParaRPr lang="en-US" sz="16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7141" y="2684855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2" name="Straight Connector 91"/>
          <p:cNvCxnSpPr>
            <a:stCxn id="91" idx="0"/>
            <a:endCxn id="90" idx="4"/>
          </p:cNvCxnSpPr>
          <p:nvPr/>
        </p:nvCxnSpPr>
        <p:spPr>
          <a:xfrm flipH="1" flipV="1">
            <a:off x="6397499" y="2607298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789505" y="1786979"/>
            <a:ext cx="295048" cy="299047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ckwell"/>
                <a:cs typeface="Rockwell"/>
              </a:rPr>
              <a:t>F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6671" y="2163583"/>
            <a:ext cx="144668" cy="144668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ψ</a:t>
            </a:r>
            <a:r>
              <a:rPr lang="en-US" sz="800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endParaRPr lang="en-US" sz="8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96" name="Straight Connector 95"/>
          <p:cNvCxnSpPr>
            <a:stCxn id="95" idx="0"/>
            <a:endCxn id="94" idx="4"/>
          </p:cNvCxnSpPr>
          <p:nvPr/>
        </p:nvCxnSpPr>
        <p:spPr>
          <a:xfrm flipH="1" flipV="1">
            <a:off x="5937029" y="2086026"/>
            <a:ext cx="1976" cy="77557"/>
          </a:xfrm>
          <a:prstGeom prst="line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-1" y="6454252"/>
            <a:ext cx="3855525" cy="41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Naradowsky</a:t>
            </a:r>
            <a:r>
              <a:rPr lang="en-US" dirty="0" smtClean="0"/>
              <a:t>, Vieira, &amp; Smith, 2012)</a:t>
            </a:r>
          </a:p>
        </p:txBody>
      </p:sp>
    </p:spTree>
    <p:extLst>
      <p:ext uri="{BB962C8B-B14F-4D97-AF65-F5344CB8AC3E}">
        <p14:creationId xmlns:p14="http://schemas.microsoft.com/office/powerpoint/2010/main" val="421544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9301</TotalTime>
  <Words>6117</Words>
  <Application>Microsoft Macintosh PowerPoint</Application>
  <PresentationFormat>On-screen Show (4:3)</PresentationFormat>
  <Paragraphs>2599</Paragraphs>
  <Slides>75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Section 4: Incorporating Structure into  Factors and Variables</vt:lpstr>
      <vt:lpstr>Outline</vt:lpstr>
      <vt:lpstr>Outline</vt:lpstr>
      <vt:lpstr>BP for Coordination of Algorithms</vt:lpstr>
      <vt:lpstr>BP for Coordination of Algorithms</vt:lpstr>
      <vt:lpstr>Sending Messages: Computational Complexity</vt:lpstr>
      <vt:lpstr>Sending Messages: Computational Complexity</vt:lpstr>
      <vt:lpstr>Incorporating Structure Into Factors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Unlabeled Constituency Parsing</vt:lpstr>
      <vt:lpstr>Example: The Exactly1 Factor</vt:lpstr>
      <vt:lpstr>Example: The Exactly1 Factor</vt:lpstr>
      <vt:lpstr>Example: The Exactly1 Factor</vt:lpstr>
      <vt:lpstr>Example: The Exactly1 Factor</vt:lpstr>
      <vt:lpstr>Example: The Exactly1 Factor</vt:lpstr>
      <vt:lpstr>Example: The Exactly1 Factor</vt:lpstr>
      <vt:lpstr>Messages: The Exactly1 Factor</vt:lpstr>
      <vt:lpstr>Messages: The Exactly1 Factor</vt:lpstr>
      <vt:lpstr>Messages: The Exactly1 Factor</vt:lpstr>
      <vt:lpstr>Messages: The Exactly1 Factor</vt:lpstr>
      <vt:lpstr>Messages: The Exactly1 Factor</vt:lpstr>
      <vt:lpstr>Messages: The Exactly1 Factor</vt:lpstr>
      <vt:lpstr>Example: The CKYTree Factor</vt:lpstr>
      <vt:lpstr>Messages: The CKYTree Factor</vt:lpstr>
      <vt:lpstr>Messages: The CKYTree Factor</vt:lpstr>
      <vt:lpstr>Messages: The CKYTree Factor</vt:lpstr>
      <vt:lpstr>Messages: The CKYTree Factor</vt:lpstr>
      <vt:lpstr>Messages: The CKYTree Factor</vt:lpstr>
      <vt:lpstr>Example: The CKYTree Factor</vt:lpstr>
      <vt:lpstr>Example: The TrigramHMM Factor</vt:lpstr>
      <vt:lpstr>Example: The TrigramHMM Factor</vt:lpstr>
      <vt:lpstr>Example: The TrigramHMM Factor</vt:lpstr>
      <vt:lpstr>Example: The TrigramHMM Factor</vt:lpstr>
      <vt:lpstr>Example: The TrigramHMM Factor</vt:lpstr>
      <vt:lpstr>Example: The TrigramHMM Factor</vt:lpstr>
      <vt:lpstr>Combinatorial Factors</vt:lpstr>
      <vt:lpstr>Combinatorial Factors</vt:lpstr>
      <vt:lpstr>Combinatorial Optimization within Max-Product</vt:lpstr>
      <vt:lpstr>Structured BP vs.  Dual Decomposition</vt:lpstr>
      <vt:lpstr>Additional Resources</vt:lpstr>
      <vt:lpstr>Sending Messages: Computational Complexity</vt:lpstr>
      <vt:lpstr>Sending Messages: Computational Complexity</vt:lpstr>
      <vt:lpstr>Incorporating Structure Into Variables</vt:lpstr>
      <vt:lpstr>BP for Coordination of Algorithms</vt:lpstr>
      <vt:lpstr>BP for Coordination of Algorithms</vt:lpstr>
      <vt:lpstr>BP for Coordination of Algorithms</vt:lpstr>
      <vt:lpstr>BP for Coordination of Algorithms</vt:lpstr>
      <vt:lpstr>String-Valued Variables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Graphical Models over Strings</vt:lpstr>
      <vt:lpstr>The usual NLP toolbox</vt:lpstr>
      <vt:lpstr>WFSA as a Factor Graph</vt:lpstr>
      <vt:lpstr>WFST as a Factor Graph</vt:lpstr>
      <vt:lpstr>k-tape WFSM as a Factor Graph</vt:lpstr>
      <vt:lpstr>Factor Graphs over Multiple Strings</vt:lpstr>
      <vt:lpstr>Factor Graphs over Multiple Strings</vt:lpstr>
      <vt:lpstr>BP for Coordination of Algorithms</vt:lpstr>
      <vt:lpstr>BP for Coordination of Algorithms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546</cp:revision>
  <dcterms:created xsi:type="dcterms:W3CDTF">2014-04-15T19:33:39Z</dcterms:created>
  <dcterms:modified xsi:type="dcterms:W3CDTF">2015-07-16T15:17:53Z</dcterms:modified>
</cp:coreProperties>
</file>