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14" r:id="rId3"/>
    <p:sldId id="415" r:id="rId4"/>
    <p:sldId id="394" r:id="rId5"/>
    <p:sldId id="390" r:id="rId6"/>
    <p:sldId id="391" r:id="rId7"/>
    <p:sldId id="393" r:id="rId8"/>
    <p:sldId id="392" r:id="rId9"/>
    <p:sldId id="396" r:id="rId10"/>
    <p:sldId id="361" r:id="rId11"/>
    <p:sldId id="373" r:id="rId12"/>
    <p:sldId id="364" r:id="rId13"/>
    <p:sldId id="375" r:id="rId14"/>
    <p:sldId id="367" r:id="rId15"/>
    <p:sldId id="368" r:id="rId16"/>
    <p:sldId id="369" r:id="rId17"/>
    <p:sldId id="370" r:id="rId18"/>
    <p:sldId id="371" r:id="rId19"/>
    <p:sldId id="372" r:id="rId20"/>
    <p:sldId id="398" r:id="rId21"/>
    <p:sldId id="399" r:id="rId22"/>
    <p:sldId id="312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400" r:id="rId35"/>
    <p:sldId id="388" r:id="rId36"/>
    <p:sldId id="402" r:id="rId37"/>
    <p:sldId id="401" r:id="rId38"/>
    <p:sldId id="403" r:id="rId39"/>
    <p:sldId id="404" r:id="rId40"/>
    <p:sldId id="405" r:id="rId41"/>
    <p:sldId id="406" r:id="rId42"/>
    <p:sldId id="407" r:id="rId43"/>
    <p:sldId id="410" r:id="rId44"/>
    <p:sldId id="409" r:id="rId45"/>
    <p:sldId id="411" r:id="rId46"/>
    <p:sldId id="41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2970" autoAdjust="0"/>
  </p:normalViewPr>
  <p:slideViewPr>
    <p:cSldViewPr snapToGrid="0" snapToObjects="1">
      <p:cViewPr varScale="1">
        <p:scale>
          <a:sx n="68" d="100"/>
          <a:sy n="68" d="100"/>
        </p:scale>
        <p:origin x="-1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526E-6A5F-4074-8C26-93B6543091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526E-6A5F-4074-8C26-93B6543091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sure to define “hard</a:t>
            </a:r>
            <a:r>
              <a:rPr lang="en-US" baseline="0" smtClean="0"/>
              <a:t>” factors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1" y="-208633"/>
            <a:ext cx="2050143" cy="8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3:</a:t>
            </a:r>
            <a:br>
              <a:rPr lang="en-US" dirty="0" smtClean="0"/>
            </a:br>
            <a:r>
              <a:rPr lang="en-US" dirty="0" smtClean="0"/>
              <a:t>Belief Propagation 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Methods like </a:t>
            </a:r>
            <a:r>
              <a:rPr lang="en-US" dirty="0" smtClean="0"/>
              <a:t>BP and </a:t>
            </a:r>
            <a:r>
              <a:rPr lang="en-US" dirty="0"/>
              <a:t>in what sense they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3916772" cy="1809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Goal: Find a satisfying assignment</a:t>
            </a:r>
          </a:p>
          <a:p>
            <a:pPr marL="0" indent="0">
              <a:buNone/>
            </a:pPr>
            <a:r>
              <a:rPr lang="en-US" dirty="0" smtClean="0"/>
              <a:t>Algorithm: Arc Consistency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Pick a constraint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Reduce domains to satisfy the constraint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until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10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7534219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4543240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7746944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H="1">
            <a:off x="7786632" y="2317750"/>
            <a:ext cx="150812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7496119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4502789" y="5858974"/>
            <a:ext cx="3647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ropagation </a:t>
            </a:r>
            <a:r>
              <a:rPr lang="en-US" sz="2000" dirty="0">
                <a:latin typeface="+mn-lt"/>
              </a:rPr>
              <a:t>completely solved the problem!  </a:t>
            </a:r>
          </a:p>
        </p:txBody>
      </p:sp>
      <p:sp>
        <p:nvSpPr>
          <p:cNvPr id="43" name="Oval 45"/>
          <p:cNvSpPr>
            <a:spLocks noChangeArrowheads="1"/>
          </p:cNvSpPr>
          <p:nvPr/>
        </p:nvSpPr>
        <p:spPr bwMode="auto">
          <a:xfrm>
            <a:off x="6206940" y="1903413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5233803" y="2060574"/>
            <a:ext cx="973137" cy="257175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 flipH="1" flipV="1">
            <a:off x="6587939" y="2087562"/>
            <a:ext cx="1092329" cy="219075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8140746" y="3463925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V="1">
            <a:off x="7654869" y="3768725"/>
            <a:ext cx="571603" cy="1086116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373972" y="3513138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 flipH="1" flipV="1">
            <a:off x="4593047" y="3898898"/>
            <a:ext cx="76200" cy="955943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6273744" y="5118100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 flipV="1">
            <a:off x="5233802" y="4899025"/>
            <a:ext cx="1084391" cy="249238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4669246" y="2603500"/>
            <a:ext cx="153393" cy="914400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61"/>
          <p:cNvSpPr>
            <a:spLocks/>
          </p:cNvSpPr>
          <p:nvPr/>
        </p:nvSpPr>
        <p:spPr bwMode="auto">
          <a:xfrm>
            <a:off x="6626685" y="5171815"/>
            <a:ext cx="1120259" cy="333375"/>
          </a:xfrm>
          <a:custGeom>
            <a:avLst/>
            <a:gdLst>
              <a:gd name="T0" fmla="*/ 0 w 526"/>
              <a:gd name="T1" fmla="*/ 163513 h 162"/>
              <a:gd name="T2" fmla="*/ 428625 w 526"/>
              <a:gd name="T3" fmla="*/ 230188 h 162"/>
              <a:gd name="T4" fmla="*/ 835025 w 526"/>
              <a:gd name="T5" fmla="*/ 0 h 162"/>
              <a:gd name="T6" fmla="*/ 0 60000 65536"/>
              <a:gd name="T7" fmla="*/ 0 60000 65536"/>
              <a:gd name="T8" fmla="*/ 0 60000 65536"/>
              <a:gd name="T9" fmla="*/ 0 w 526"/>
              <a:gd name="T10" fmla="*/ 0 h 162"/>
              <a:gd name="T11" fmla="*/ 526 w 526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62">
                <a:moveTo>
                  <a:pt x="0" y="103"/>
                </a:moveTo>
                <a:cubicBezTo>
                  <a:pt x="45" y="110"/>
                  <a:pt x="182" y="162"/>
                  <a:pt x="270" y="145"/>
                </a:cubicBezTo>
                <a:cubicBezTo>
                  <a:pt x="358" y="128"/>
                  <a:pt x="473" y="30"/>
                  <a:pt x="526" y="0"/>
                </a:cubicBezTo>
              </a:path>
            </a:pathLst>
          </a:cu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2"/>
          <p:cNvSpPr>
            <a:spLocks noChangeShapeType="1"/>
          </p:cNvSpPr>
          <p:nvPr/>
        </p:nvSpPr>
        <p:spPr bwMode="auto">
          <a:xfrm flipH="1" flipV="1">
            <a:off x="7786632" y="2603500"/>
            <a:ext cx="582714" cy="860425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63"/>
          <p:cNvSpPr>
            <a:spLocks noChangeArrowheads="1"/>
          </p:cNvSpPr>
          <p:nvPr/>
        </p:nvSpPr>
        <p:spPr bwMode="auto">
          <a:xfrm>
            <a:off x="5511744" y="3173412"/>
            <a:ext cx="1924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Note: These steps can occur in somewhat arbitrary order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</p:spTree>
    <p:extLst>
      <p:ext uri="{BB962C8B-B14F-4D97-AF65-F5344CB8AC3E}">
        <p14:creationId xmlns:p14="http://schemas.microsoft.com/office/powerpoint/2010/main" val="404994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3916772" cy="1809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Goal: Find a satisfying assignment</a:t>
            </a:r>
          </a:p>
          <a:p>
            <a:pPr marL="0" indent="0">
              <a:buNone/>
            </a:pPr>
            <a:r>
              <a:rPr lang="en-US" dirty="0" smtClean="0"/>
              <a:t>Algorithm: Arc Consistency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Pick a constraint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Reduce domains to satisfy the constraint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until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7534219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4543240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7746944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H="1">
            <a:off x="7786632" y="2317750"/>
            <a:ext cx="150812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7496119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4502789" y="5858974"/>
            <a:ext cx="3647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ropagation </a:t>
            </a:r>
            <a:r>
              <a:rPr lang="en-US" sz="2000" dirty="0">
                <a:latin typeface="+mn-lt"/>
              </a:rPr>
              <a:t>completely solved the problem!  </a:t>
            </a:r>
          </a:p>
        </p:txBody>
      </p:sp>
      <p:sp>
        <p:nvSpPr>
          <p:cNvPr id="43" name="Oval 45"/>
          <p:cNvSpPr>
            <a:spLocks noChangeArrowheads="1"/>
          </p:cNvSpPr>
          <p:nvPr/>
        </p:nvSpPr>
        <p:spPr bwMode="auto">
          <a:xfrm>
            <a:off x="6206940" y="1903413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5233803" y="2060574"/>
            <a:ext cx="973137" cy="257175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 flipH="1" flipV="1">
            <a:off x="6587939" y="2087562"/>
            <a:ext cx="1092329" cy="219075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8140746" y="3463925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V="1">
            <a:off x="7654869" y="3768725"/>
            <a:ext cx="571603" cy="1086116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373972" y="3513138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 flipH="1" flipV="1">
            <a:off x="4593047" y="3898898"/>
            <a:ext cx="76200" cy="955943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6273744" y="5118100"/>
            <a:ext cx="384175" cy="384175"/>
          </a:xfrm>
          <a:prstGeom prst="ellips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 flipV="1">
            <a:off x="5233802" y="4899025"/>
            <a:ext cx="1084391" cy="249238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4669246" y="2603500"/>
            <a:ext cx="153393" cy="914400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61"/>
          <p:cNvSpPr>
            <a:spLocks/>
          </p:cNvSpPr>
          <p:nvPr/>
        </p:nvSpPr>
        <p:spPr bwMode="auto">
          <a:xfrm>
            <a:off x="6626685" y="5171815"/>
            <a:ext cx="1120259" cy="333375"/>
          </a:xfrm>
          <a:custGeom>
            <a:avLst/>
            <a:gdLst>
              <a:gd name="T0" fmla="*/ 0 w 526"/>
              <a:gd name="T1" fmla="*/ 163513 h 162"/>
              <a:gd name="T2" fmla="*/ 428625 w 526"/>
              <a:gd name="T3" fmla="*/ 230188 h 162"/>
              <a:gd name="T4" fmla="*/ 835025 w 526"/>
              <a:gd name="T5" fmla="*/ 0 h 162"/>
              <a:gd name="T6" fmla="*/ 0 60000 65536"/>
              <a:gd name="T7" fmla="*/ 0 60000 65536"/>
              <a:gd name="T8" fmla="*/ 0 60000 65536"/>
              <a:gd name="T9" fmla="*/ 0 w 526"/>
              <a:gd name="T10" fmla="*/ 0 h 162"/>
              <a:gd name="T11" fmla="*/ 526 w 526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62">
                <a:moveTo>
                  <a:pt x="0" y="103"/>
                </a:moveTo>
                <a:cubicBezTo>
                  <a:pt x="45" y="110"/>
                  <a:pt x="182" y="162"/>
                  <a:pt x="270" y="145"/>
                </a:cubicBezTo>
                <a:cubicBezTo>
                  <a:pt x="358" y="128"/>
                  <a:pt x="473" y="30"/>
                  <a:pt x="526" y="0"/>
                </a:cubicBezTo>
              </a:path>
            </a:pathLst>
          </a:cu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2"/>
          <p:cNvSpPr>
            <a:spLocks noChangeShapeType="1"/>
          </p:cNvSpPr>
          <p:nvPr/>
        </p:nvSpPr>
        <p:spPr bwMode="auto">
          <a:xfrm flipH="1" flipV="1">
            <a:off x="7786632" y="2603500"/>
            <a:ext cx="582714" cy="860425"/>
          </a:xfrm>
          <a:prstGeom prst="line">
            <a:avLst/>
          </a:prstGeom>
          <a:noFill/>
          <a:ln w="28575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63"/>
          <p:cNvSpPr>
            <a:spLocks noChangeArrowheads="1"/>
          </p:cNvSpPr>
          <p:nvPr/>
        </p:nvSpPr>
        <p:spPr bwMode="auto">
          <a:xfrm>
            <a:off x="5511744" y="3173412"/>
            <a:ext cx="1924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Note: These steps can occur in somewhat arbitrary order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318678" y="4611889"/>
            <a:ext cx="3916772" cy="1809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" dist="254000" dir="252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Arc Consistency is a special case of Belief Propagation.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09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0760"/>
            <a:ext cx="3778251" cy="1753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Solve the same problem with BP</a:t>
            </a:r>
          </a:p>
          <a:p>
            <a:r>
              <a:rPr lang="en-US" dirty="0" smtClean="0"/>
              <a:t>Constraints become “hard” factors with only 1’s or 0’s</a:t>
            </a:r>
          </a:p>
          <a:p>
            <a:r>
              <a:rPr lang="en-US" dirty="0" smtClean="0"/>
              <a:t>Send messages until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63838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65263"/>
              </p:ext>
            </p:extLst>
          </p:nvPr>
        </p:nvGraphicFramePr>
        <p:xfrm>
          <a:off x="5992599" y="1111215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94140"/>
              </p:ext>
            </p:extLst>
          </p:nvPr>
        </p:nvGraphicFramePr>
        <p:xfrm>
          <a:off x="3399311" y="3382434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75761"/>
              </p:ext>
            </p:extLst>
          </p:nvPr>
        </p:nvGraphicFramePr>
        <p:xfrm>
          <a:off x="6354870" y="3372158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245429" y="5142086"/>
            <a:ext cx="1893368" cy="511175"/>
            <a:chOff x="6245429" y="5142086"/>
            <a:chExt cx="1893368" cy="511175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6519748" y="5151846"/>
              <a:ext cx="1357017" cy="501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245429" y="5142086"/>
              <a:ext cx="1359309" cy="511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801556" y="5142086"/>
              <a:ext cx="1337241" cy="511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633233" y="5166007"/>
            <a:ext cx="1468446" cy="1166707"/>
            <a:chOff x="4633233" y="5166007"/>
            <a:chExt cx="1468446" cy="1166707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4905260" y="5175767"/>
              <a:ext cx="1196419" cy="8786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633233" y="5166007"/>
              <a:ext cx="1468446" cy="6220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167292" y="5166007"/>
              <a:ext cx="934387" cy="11667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489825" y="2528500"/>
            <a:ext cx="1660446" cy="857815"/>
            <a:chOff x="6478352" y="5142086"/>
            <a:chExt cx="1660446" cy="857815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6796176" y="5151846"/>
              <a:ext cx="1080589" cy="8205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478352" y="5142086"/>
              <a:ext cx="1126386" cy="8302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7071018" y="5142086"/>
              <a:ext cx="1067780" cy="8578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10800000">
            <a:off x="7225719" y="3439966"/>
            <a:ext cx="894446" cy="1477533"/>
            <a:chOff x="7604738" y="5142084"/>
            <a:chExt cx="894446" cy="1477533"/>
          </a:xfrm>
        </p:grpSpPr>
        <p:cxnSp>
          <p:nvCxnSpPr>
            <p:cNvPr id="70" name="Straight Arrow Connector 69"/>
            <p:cNvCxnSpPr/>
            <p:nvPr/>
          </p:nvCxnSpPr>
          <p:spPr>
            <a:xfrm rot="10800000" flipH="1" flipV="1">
              <a:off x="7876764" y="5151845"/>
              <a:ext cx="622420" cy="11477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 flipH="1" flipV="1">
              <a:off x="7604738" y="5142084"/>
              <a:ext cx="894446" cy="90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 flipV="1">
              <a:off x="8138796" y="5142085"/>
              <a:ext cx="332076" cy="14775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49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0760"/>
            <a:ext cx="3778251" cy="1753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Solve the same problem with BP</a:t>
            </a:r>
          </a:p>
          <a:p>
            <a:r>
              <a:rPr lang="en-US" dirty="0" smtClean="0"/>
              <a:t>Constraints become “hard” factors with only 1’s or 0’s</a:t>
            </a:r>
          </a:p>
          <a:p>
            <a:r>
              <a:rPr lang="en-US" dirty="0" smtClean="0"/>
              <a:t>Send messages until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04243"/>
              </p:ext>
            </p:extLst>
          </p:nvPr>
        </p:nvGraphicFramePr>
        <p:xfrm>
          <a:off x="5362389" y="5653261"/>
          <a:ext cx="363709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22758"/>
              </p:ext>
            </p:extLst>
          </p:nvPr>
        </p:nvGraphicFramePr>
        <p:xfrm>
          <a:off x="7227188" y="5920722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36591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1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71385"/>
              </p:ext>
            </p:extLst>
          </p:nvPr>
        </p:nvGraphicFramePr>
        <p:xfrm>
          <a:off x="5362389" y="5653261"/>
          <a:ext cx="363709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46733"/>
              </p:ext>
            </p:extLst>
          </p:nvPr>
        </p:nvGraphicFramePr>
        <p:xfrm>
          <a:off x="7227188" y="5920722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02216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356960" y="5142086"/>
            <a:ext cx="781837" cy="764525"/>
            <a:chOff x="7356960" y="5142086"/>
            <a:chExt cx="781837" cy="764525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7628987" y="5151846"/>
              <a:ext cx="247778" cy="754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7356960" y="5142086"/>
              <a:ext cx="247778" cy="754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891019" y="5142086"/>
              <a:ext cx="247778" cy="754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11831" y="5184775"/>
            <a:ext cx="750558" cy="1147939"/>
            <a:chOff x="7604738" y="5142086"/>
            <a:chExt cx="750558" cy="1147939"/>
          </a:xfrm>
        </p:grpSpPr>
        <p:cxnSp>
          <p:nvCxnSpPr>
            <p:cNvPr id="55" name="Straight Arrow Connector 54"/>
            <p:cNvCxnSpPr>
              <a:endCxn id="58" idx="1"/>
            </p:cNvCxnSpPr>
            <p:nvPr/>
          </p:nvCxnSpPr>
          <p:spPr>
            <a:xfrm>
              <a:off x="7876765" y="5151846"/>
              <a:ext cx="478531" cy="8599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604738" y="5142086"/>
              <a:ext cx="737859" cy="603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138797" y="5142086"/>
              <a:ext cx="216499" cy="1147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ontent Placeholder 2"/>
          <p:cNvSpPr txBox="1">
            <a:spLocks/>
          </p:cNvSpPr>
          <p:nvPr/>
        </p:nvSpPr>
        <p:spPr>
          <a:xfrm>
            <a:off x="457199" y="1210760"/>
            <a:ext cx="3778251" cy="1753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Solve the same problem with BP</a:t>
            </a:r>
          </a:p>
          <a:p>
            <a:r>
              <a:rPr lang="en-US" dirty="0" smtClean="0"/>
              <a:t>Constraints become “hard” factors with only 1’s or 0’s</a:t>
            </a:r>
          </a:p>
          <a:p>
            <a:r>
              <a:rPr lang="en-US" dirty="0" smtClean="0"/>
              <a:t>Send messages until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3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30406"/>
              </p:ext>
            </p:extLst>
          </p:nvPr>
        </p:nvGraphicFramePr>
        <p:xfrm>
          <a:off x="5362389" y="5653261"/>
          <a:ext cx="363709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9866"/>
              </p:ext>
            </p:extLst>
          </p:nvPr>
        </p:nvGraphicFramePr>
        <p:xfrm>
          <a:off x="7227188" y="5920722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83942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245429" y="5142086"/>
            <a:ext cx="1893368" cy="511175"/>
            <a:chOff x="6245429" y="5142086"/>
            <a:chExt cx="1893368" cy="511175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6519748" y="5151846"/>
              <a:ext cx="1357017" cy="501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6245429" y="5142086"/>
              <a:ext cx="1359309" cy="511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801556" y="5142086"/>
              <a:ext cx="1337241" cy="511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633233" y="5166007"/>
            <a:ext cx="1468446" cy="1166707"/>
            <a:chOff x="4633233" y="5166007"/>
            <a:chExt cx="1468446" cy="1166707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4905260" y="5175767"/>
              <a:ext cx="1196419" cy="8786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633233" y="5166007"/>
              <a:ext cx="1468446" cy="6220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167292" y="5166007"/>
              <a:ext cx="934387" cy="11667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457199" y="1210760"/>
            <a:ext cx="3778251" cy="1753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Solve the same problem with BP</a:t>
            </a:r>
          </a:p>
          <a:p>
            <a:r>
              <a:rPr lang="en-US" dirty="0" smtClean="0"/>
              <a:t>Constraints become “hard” factors with only 1’s or 0’s</a:t>
            </a:r>
          </a:p>
          <a:p>
            <a:r>
              <a:rPr lang="en-US" dirty="0" smtClean="0"/>
              <a:t>Send messages until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7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60401"/>
              </p:ext>
            </p:extLst>
          </p:nvPr>
        </p:nvGraphicFramePr>
        <p:xfrm>
          <a:off x="5362389" y="5653261"/>
          <a:ext cx="363709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99229"/>
              </p:ext>
            </p:extLst>
          </p:nvPr>
        </p:nvGraphicFramePr>
        <p:xfrm>
          <a:off x="7227188" y="5920722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67583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86329" y="393470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987202" y="2746935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21873"/>
              </p:ext>
            </p:extLst>
          </p:nvPr>
        </p:nvGraphicFramePr>
        <p:xfrm>
          <a:off x="3626913" y="4355934"/>
          <a:ext cx="363709" cy="77876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60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6358"/>
              </p:ext>
            </p:extLst>
          </p:nvPr>
        </p:nvGraphicFramePr>
        <p:xfrm>
          <a:off x="3383733" y="2886428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73517"/>
              </p:ext>
            </p:extLst>
          </p:nvPr>
        </p:nvGraphicFramePr>
        <p:xfrm>
          <a:off x="3399311" y="3382434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457199" y="1210760"/>
            <a:ext cx="3778251" cy="1753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Solve the same problem with BP</a:t>
            </a:r>
          </a:p>
          <a:p>
            <a:r>
              <a:rPr lang="en-US" smtClean="0"/>
              <a:t>Constraints become “hard” factors with only 1’s or 0’s</a:t>
            </a:r>
          </a:p>
          <a:p>
            <a:r>
              <a:rPr lang="en-US" smtClean="0"/>
              <a:t>Send messages until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9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08269"/>
              </p:ext>
            </p:extLst>
          </p:nvPr>
        </p:nvGraphicFramePr>
        <p:xfrm>
          <a:off x="5362389" y="5653261"/>
          <a:ext cx="363709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48400"/>
              </p:ext>
            </p:extLst>
          </p:nvPr>
        </p:nvGraphicFramePr>
        <p:xfrm>
          <a:off x="7227188" y="5920722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28912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86329" y="393470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987202" y="2746935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23323"/>
              </p:ext>
            </p:extLst>
          </p:nvPr>
        </p:nvGraphicFramePr>
        <p:xfrm>
          <a:off x="3626913" y="4355934"/>
          <a:ext cx="363709" cy="77876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60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59419"/>
              </p:ext>
            </p:extLst>
          </p:nvPr>
        </p:nvGraphicFramePr>
        <p:xfrm>
          <a:off x="3383733" y="2886428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59150"/>
              </p:ext>
            </p:extLst>
          </p:nvPr>
        </p:nvGraphicFramePr>
        <p:xfrm>
          <a:off x="3399311" y="3382434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499556" y="2552135"/>
            <a:ext cx="1660445" cy="334293"/>
            <a:chOff x="6478352" y="5142086"/>
            <a:chExt cx="1660445" cy="334293"/>
          </a:xfrm>
        </p:grpSpPr>
        <p:cxnSp>
          <p:nvCxnSpPr>
            <p:cNvPr id="54" name="Straight Arrow Connector 53"/>
            <p:cNvCxnSpPr>
              <a:endCxn id="75" idx="0"/>
            </p:cNvCxnSpPr>
            <p:nvPr/>
          </p:nvCxnSpPr>
          <p:spPr>
            <a:xfrm flipH="1">
              <a:off x="6802543" y="5151846"/>
              <a:ext cx="1074222" cy="324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478352" y="5142086"/>
              <a:ext cx="1126386" cy="3342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7071018" y="5142086"/>
              <a:ext cx="1067779" cy="3342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rot="10800000">
            <a:off x="3962400" y="4487333"/>
            <a:ext cx="1167496" cy="513292"/>
            <a:chOff x="7604738" y="5082593"/>
            <a:chExt cx="1167496" cy="513292"/>
          </a:xfrm>
        </p:grpSpPr>
        <p:cxnSp>
          <p:nvCxnSpPr>
            <p:cNvPr id="66" name="Straight Arrow Connector 65"/>
            <p:cNvCxnSpPr>
              <a:endCxn id="74" idx="3"/>
            </p:cNvCxnSpPr>
            <p:nvPr/>
          </p:nvCxnSpPr>
          <p:spPr>
            <a:xfrm rot="10800000" flipH="1" flipV="1">
              <a:off x="7876765" y="5151845"/>
              <a:ext cx="867247" cy="1860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H="1">
              <a:off x="7604738" y="5082593"/>
              <a:ext cx="1167496" cy="5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H="1" flipV="1">
              <a:off x="8138797" y="5142085"/>
              <a:ext cx="605215" cy="453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457199" y="1210760"/>
            <a:ext cx="3778251" cy="1753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Solve the same problem with BP</a:t>
            </a:r>
          </a:p>
          <a:p>
            <a:r>
              <a:rPr lang="en-US" smtClean="0"/>
              <a:t>Constraints become “hard” factors with only 1’s or 0’s</a:t>
            </a:r>
          </a:p>
          <a:p>
            <a:r>
              <a:rPr lang="en-US" smtClean="0"/>
              <a:t>Send messages until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3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64339"/>
              </p:ext>
            </p:extLst>
          </p:nvPr>
        </p:nvGraphicFramePr>
        <p:xfrm>
          <a:off x="5362389" y="5653261"/>
          <a:ext cx="363709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17135"/>
              </p:ext>
            </p:extLst>
          </p:nvPr>
        </p:nvGraphicFramePr>
        <p:xfrm>
          <a:off x="7227188" y="5920722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82661"/>
              </p:ext>
            </p:extLst>
          </p:nvPr>
        </p:nvGraphicFramePr>
        <p:xfrm>
          <a:off x="6101679" y="5653261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86329" y="393470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987202" y="2746935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1099"/>
              </p:ext>
            </p:extLst>
          </p:nvPr>
        </p:nvGraphicFramePr>
        <p:xfrm>
          <a:off x="3626913" y="4355934"/>
          <a:ext cx="363709" cy="77876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60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77286"/>
              </p:ext>
            </p:extLst>
          </p:nvPr>
        </p:nvGraphicFramePr>
        <p:xfrm>
          <a:off x="3383733" y="2886428"/>
          <a:ext cx="880029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3343"/>
                <a:gridCol w="293343"/>
                <a:gridCol w="29334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51239"/>
              </p:ext>
            </p:extLst>
          </p:nvPr>
        </p:nvGraphicFramePr>
        <p:xfrm>
          <a:off x="3399311" y="3382434"/>
          <a:ext cx="836139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499556" y="2552135"/>
            <a:ext cx="1660446" cy="857815"/>
            <a:chOff x="6478352" y="5142086"/>
            <a:chExt cx="1660446" cy="857815"/>
          </a:xfrm>
        </p:grpSpPr>
        <p:cxnSp>
          <p:nvCxnSpPr>
            <p:cNvPr id="54" name="Straight Arrow Connector 53"/>
            <p:cNvCxnSpPr>
              <a:endCxn id="76" idx="0"/>
            </p:cNvCxnSpPr>
            <p:nvPr/>
          </p:nvCxnSpPr>
          <p:spPr>
            <a:xfrm flipH="1">
              <a:off x="6796176" y="5151846"/>
              <a:ext cx="1080589" cy="8205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478352" y="5142086"/>
              <a:ext cx="1126386" cy="8302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7071018" y="5142086"/>
              <a:ext cx="1067780" cy="8578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rot="10800000">
            <a:off x="4235450" y="3463601"/>
            <a:ext cx="894446" cy="1477533"/>
            <a:chOff x="7604738" y="5142084"/>
            <a:chExt cx="894446" cy="1477533"/>
          </a:xfrm>
        </p:grpSpPr>
        <p:cxnSp>
          <p:nvCxnSpPr>
            <p:cNvPr id="66" name="Straight Arrow Connector 65"/>
            <p:cNvCxnSpPr>
              <a:endCxn id="76" idx="3"/>
            </p:cNvCxnSpPr>
            <p:nvPr/>
          </p:nvCxnSpPr>
          <p:spPr>
            <a:xfrm rot="10800000" flipH="1" flipV="1">
              <a:off x="7876764" y="5151845"/>
              <a:ext cx="622420" cy="11477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H="1" flipV="1">
              <a:off x="7604738" y="5142084"/>
              <a:ext cx="894446" cy="90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H="1" flipV="1">
              <a:off x="8138796" y="5142085"/>
              <a:ext cx="332076" cy="14775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457199" y="1210760"/>
            <a:ext cx="3778251" cy="1753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Solve the same problem with BP</a:t>
            </a:r>
          </a:p>
          <a:p>
            <a:r>
              <a:rPr lang="en-US" dirty="0" smtClean="0"/>
              <a:t>Constraints become “hard” factors with only 1’s or 0’s</a:t>
            </a:r>
          </a:p>
          <a:p>
            <a:r>
              <a:rPr lang="en-US" dirty="0" smtClean="0"/>
              <a:t>Send messages until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0613" y="3020159"/>
            <a:ext cx="26391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 X, Y,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U, </a:t>
            </a:r>
            <a:r>
              <a:rPr lang="en-US" sz="2000" b="1" dirty="0">
                <a:latin typeface="Times New Roman" charset="0"/>
                <a:sym typeface="Symbol" charset="0"/>
              </a:rPr>
              <a:t>T ∈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{</a:t>
            </a:r>
            <a:r>
              <a:rPr lang="en-US" sz="2000" b="1" dirty="0" smtClean="0">
                <a:latin typeface="Rockwell"/>
                <a:cs typeface="Rockwell"/>
                <a:sym typeface="Symbol" charset="0"/>
              </a:rPr>
              <a:t>1, 2, 3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}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</a:t>
            </a:r>
            <a:r>
              <a:rPr lang="en-US" sz="2000" b="1" dirty="0">
                <a:latin typeface="Times New Roman" charset="0"/>
                <a:sym typeface="Symbol" charset="0"/>
              </a:rPr>
              <a:t>Y</a:t>
            </a: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Y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=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T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 U</a:t>
            </a:r>
            <a:endParaRPr lang="en-US" sz="2000" b="1" dirty="0">
              <a:latin typeface="Times New Roman" charset="0"/>
              <a:sym typeface="Symbol" charset="0"/>
            </a:endParaRPr>
          </a:p>
          <a:p>
            <a:pPr algn="ctr" eaLnBrk="1" hangingPunct="1"/>
            <a:r>
              <a:rPr lang="en-US" sz="2000" b="1" dirty="0">
                <a:latin typeface="Times New Roman" charset="0"/>
                <a:sym typeface="Symbol" charset="0"/>
              </a:rPr>
              <a:t>X 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&lt; </a:t>
            </a:r>
            <a:r>
              <a:rPr lang="en-US" sz="2000" b="1" dirty="0">
                <a:latin typeface="Times New Roman" charset="0"/>
                <a:sym typeface="Symbol" charset="0"/>
              </a:rPr>
              <a:t>T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86329" y="393470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987202" y="2746935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457199" y="1210760"/>
            <a:ext cx="3778251" cy="1753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Solve the same problem with BP</a:t>
            </a:r>
          </a:p>
          <a:p>
            <a:r>
              <a:rPr lang="en-US" dirty="0" smtClean="0"/>
              <a:t>Constraints become “hard” factors with only 1’s or 0’s</a:t>
            </a:r>
          </a:p>
          <a:p>
            <a:r>
              <a:rPr lang="en-US" dirty="0" smtClean="0"/>
              <a:t>Send messages until convergence</a:t>
            </a:r>
            <a:endParaRPr lang="en-US" dirty="0"/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H="1">
            <a:off x="7534219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 flipH="1">
            <a:off x="4543240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 flipH="1">
            <a:off x="7746944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 flipH="1">
            <a:off x="7786632" y="2317750"/>
            <a:ext cx="150812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 flipH="1">
            <a:off x="7496119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383628" y="5788025"/>
            <a:ext cx="3778251" cy="95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Loopy BP will converge to the equivalent solution!</a:t>
            </a:r>
            <a:endParaRPr lang="en-US" sz="2000" dirty="0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936571" y="3905574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7937444" y="2760133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573300" y="2306037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472282" y="2325793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662576" y="5127978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547447" y="5133623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612812" y="2500770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511794" y="250641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800065" y="4002443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800938" y="281466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750307" y="3973308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751180" y="2827867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72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 you want to push past the simple NLP models (logistic regression, PCFG, etc.) that we've all been using for 20 years?</a:t>
            </a:r>
          </a:p>
          <a:p>
            <a:r>
              <a:rPr lang="en-US" dirty="0"/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Models:</a:t>
            </a:r>
            <a:r>
              <a:rPr lang="en-US" dirty="0"/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Algorithm: </a:t>
            </a:r>
            <a:r>
              <a:rPr lang="en-US" dirty="0"/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Intuitions: </a:t>
            </a:r>
            <a:r>
              <a:rPr lang="en-US" dirty="0"/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Fancier Models: </a:t>
            </a:r>
            <a:r>
              <a:rPr lang="en-US" dirty="0"/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Tweaked Algorithm: </a:t>
            </a:r>
            <a:r>
              <a:rPr lang="en-US" dirty="0"/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Learning: </a:t>
            </a:r>
            <a:r>
              <a:rPr lang="en-US" dirty="0"/>
              <a:t>Tune the parameters.  Approximately improve the true predictions -- or truly improve the approximate predictions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Software: </a:t>
            </a:r>
            <a:r>
              <a:rPr lang="en-US" dirty="0" smtClean="0"/>
              <a:t>Build the model you want!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7547-F98D-4DA8-9FD8-FAD81F8EC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256282" y="5000625"/>
            <a:ext cx="3794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charset="0"/>
                <a:sym typeface="Symbol" charset="0"/>
              </a:rPr>
              <a:t>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Arc Consistency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5429" y="6332714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20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422590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422590" y="474662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898840" y="2717800"/>
            <a:ext cx="0" cy="202882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72294" y="2146300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372294" y="4689475"/>
            <a:ext cx="952500" cy="571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835640" y="2717800"/>
            <a:ext cx="12903" cy="197167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6359340" y="1405325"/>
            <a:ext cx="0" cy="201930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6200000">
            <a:off x="6367341" y="4027423"/>
            <a:ext cx="1" cy="2009904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953877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54925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10450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977362" y="476144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78410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33935" y="476144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28477" y="4704292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9525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385050" y="4704292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94053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X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646932" y="167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01990" y="53308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charset="0"/>
              </a:rPr>
              <a:t>T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46666" y="5273675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charset="0"/>
              </a:rPr>
              <a:t>U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004173" y="2180167"/>
            <a:ext cx="35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3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05221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2,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60746" y="2180167"/>
            <a:ext cx="46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1,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165665" y="178752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charset="0"/>
                <a:sym typeface="Symbol" charset="0"/>
              </a:rPr>
              <a:t>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356510" y="3387725"/>
            <a:ext cx="39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charset="0"/>
                <a:sym typeface="Symbol" charset="0"/>
              </a:rPr>
              <a:t></a:t>
            </a:r>
            <a:endParaRPr lang="en-US" sz="28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6520694"/>
            <a:ext cx="423545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thanks to </a:t>
            </a:r>
            <a:r>
              <a:rPr lang="en-US" dirty="0" err="1"/>
              <a:t>Rina</a:t>
            </a:r>
            <a:r>
              <a:rPr lang="en-US" dirty="0"/>
              <a:t> </a:t>
            </a:r>
            <a:r>
              <a:rPr lang="en-US" dirty="0" err="1"/>
              <a:t>Dechter</a:t>
            </a:r>
            <a:r>
              <a:rPr lang="en-US" dirty="0"/>
              <a:t> (modified)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8150271" y="3409950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charset="0"/>
                <a:sym typeface="Symbol" charset="0"/>
              </a:rPr>
              <a:t>=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4769083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6304716" y="489168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6245429" y="2277815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7712366" y="3574027"/>
            <a:ext cx="274320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08953" y="493324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07935" y="4953001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86329" y="393470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987202" y="2746935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Line 31"/>
          <p:cNvSpPr>
            <a:spLocks noChangeShapeType="1"/>
          </p:cNvSpPr>
          <p:nvPr/>
        </p:nvSpPr>
        <p:spPr bwMode="auto">
          <a:xfrm flipH="1">
            <a:off x="5082990" y="233680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H="1">
            <a:off x="7534219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 flipH="1">
            <a:off x="4543240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4"/>
          <p:cNvSpPr>
            <a:spLocks noChangeShapeType="1"/>
          </p:cNvSpPr>
          <p:nvPr/>
        </p:nvSpPr>
        <p:spPr bwMode="auto">
          <a:xfrm flipH="1">
            <a:off x="5067115" y="489902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 flipH="1">
            <a:off x="4834627" y="2317750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 flipH="1">
            <a:off x="7746944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 flipH="1">
            <a:off x="7786632" y="2317750"/>
            <a:ext cx="150812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 flipH="1">
            <a:off x="7496119" y="4867275"/>
            <a:ext cx="150813" cy="285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383628" y="5788025"/>
            <a:ext cx="3778251" cy="95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Loopy BP will converge to the equivalent solution!</a:t>
            </a:r>
            <a:endParaRPr lang="en-US" sz="2000" dirty="0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936571" y="3905574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7937444" y="2760133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573300" y="2306037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472282" y="2325793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662576" y="5127978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547447" y="5133623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612812" y="2500770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511794" y="2506415"/>
            <a:ext cx="65773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800065" y="4002443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800938" y="2814669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750307" y="3973308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751180" y="2827867"/>
            <a:ext cx="0" cy="716666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318678" y="1170085"/>
            <a:ext cx="3916772" cy="5251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" dist="254000" dir="252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Takeaways:</a:t>
            </a:r>
          </a:p>
          <a:p>
            <a:r>
              <a:rPr lang="en-US" dirty="0" smtClean="0"/>
              <a:t>Arc Consistency is a special case of Belief Propagation.</a:t>
            </a:r>
          </a:p>
          <a:p>
            <a:r>
              <a:rPr lang="en-US" dirty="0"/>
              <a:t>Arc Consistency will only rule out impossible </a:t>
            </a:r>
            <a:r>
              <a:rPr lang="en-US" dirty="0" smtClean="0"/>
              <a:t>values.</a:t>
            </a:r>
            <a:endParaRPr lang="en-US" dirty="0"/>
          </a:p>
          <a:p>
            <a:r>
              <a:rPr lang="en-US" dirty="0"/>
              <a:t>BP rules out those same values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belief = 0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2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Is BP totally divorced from sampling?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Gibbs Sampling is also a kind of message passing algorithm.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9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Gibbs Sampling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Particle BP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BP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4059583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Message Representation: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Belief Propagation: </a:t>
            </a:r>
            <a:r>
              <a:rPr lang="en-US" b="1" dirty="0" smtClean="0"/>
              <a:t>full distribution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Gibbs sampling: </a:t>
            </a:r>
            <a:r>
              <a:rPr lang="en-US" b="1" dirty="0" smtClean="0"/>
              <a:t>single particle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Particle BP:</a:t>
            </a:r>
            <a:br>
              <a:rPr lang="en-US" dirty="0" smtClean="0"/>
            </a:br>
            <a:r>
              <a:rPr lang="en-US" b="1" dirty="0" smtClean="0"/>
              <a:t>multiple particles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21218" y="1943652"/>
            <a:ext cx="508000" cy="35449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45130" y="1943652"/>
            <a:ext cx="7951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45130" y="5488609"/>
            <a:ext cx="7951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5130" y="1365362"/>
            <a:ext cx="1049131" cy="434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# of particles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81217" y="4873496"/>
            <a:ext cx="3805583" cy="430703"/>
            <a:chOff x="4881217" y="2079496"/>
            <a:chExt cx="3805583" cy="4307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145130" y="2327977"/>
              <a:ext cx="7951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81217" y="2079496"/>
              <a:ext cx="2153479" cy="4307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dirty="0" smtClean="0"/>
                <a:t>Gibbs Sampling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95478" y="2149065"/>
              <a:ext cx="691322" cy="28713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81217" y="3844232"/>
            <a:ext cx="3805583" cy="430703"/>
            <a:chOff x="4881217" y="2949710"/>
            <a:chExt cx="3805583" cy="430703"/>
          </a:xfrm>
        </p:grpSpPr>
        <p:sp>
          <p:nvSpPr>
            <p:cNvPr id="19" name="TextBox 18"/>
            <p:cNvSpPr txBox="1"/>
            <p:nvPr/>
          </p:nvSpPr>
          <p:spPr>
            <a:xfrm>
              <a:off x="4881217" y="2949710"/>
              <a:ext cx="2153479" cy="4307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dirty="0" smtClean="0"/>
                <a:t>Particle BP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145130" y="3165062"/>
              <a:ext cx="7951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95478" y="2998305"/>
              <a:ext cx="691322" cy="28713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k</a:t>
              </a:r>
              <a:endParaRPr lang="en-US" dirty="0" smtClean="0"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81217" y="1718362"/>
            <a:ext cx="3805583" cy="430703"/>
            <a:chOff x="4881217" y="5229085"/>
            <a:chExt cx="3805583" cy="430703"/>
          </a:xfrm>
        </p:grpSpPr>
        <p:sp>
          <p:nvSpPr>
            <p:cNvPr id="20" name="TextBox 19"/>
            <p:cNvSpPr txBox="1"/>
            <p:nvPr/>
          </p:nvSpPr>
          <p:spPr>
            <a:xfrm>
              <a:off x="4881217" y="5229085"/>
              <a:ext cx="2153479" cy="4307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dirty="0" smtClean="0"/>
                <a:t>BP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95478" y="5317442"/>
              <a:ext cx="691322" cy="28713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+∞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0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>
            <a:spLocks noChangeAspect="1"/>
          </p:cNvSpPr>
          <p:nvPr/>
        </p:nvSpPr>
        <p:spPr>
          <a:xfrm rot="20248201">
            <a:off x="6359076" y="1046733"/>
            <a:ext cx="2561484" cy="118055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20040000" scaled="0"/>
          </a:gra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20248201">
            <a:off x="3214332" y="1046732"/>
            <a:ext cx="2561484" cy="118055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20040000" scaled="0"/>
          </a:gra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rot="20248201">
            <a:off x="296380" y="1007185"/>
            <a:ext cx="2561484" cy="118055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20040000" scaled="0"/>
          </a:gra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4862" y="2079692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079692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535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44485" y="208772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54" grpId="0" animBg="1"/>
      <p:bldP spid="55" grpId="0" animBg="1"/>
      <p:bldP spid="56" grpId="0" animBg="1"/>
      <p:bldP spid="28" grpId="0" animBg="1"/>
      <p:bldP spid="58" grpId="0" animBg="1"/>
      <p:bldP spid="60" grpId="0" animBg="1"/>
      <p:bldP spid="57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4862" y="2079692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079692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535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44485" y="208772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1: Gibbs Sampling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For each variable, resample the value by conditioning on all the other variables </a:t>
            </a:r>
          </a:p>
          <a:p>
            <a:pPr lvl="1"/>
            <a:r>
              <a:rPr lang="en-US" sz="1800" dirty="0"/>
              <a:t>Called the “full conditional” distribution</a:t>
            </a:r>
          </a:p>
          <a:p>
            <a:pPr lvl="1"/>
            <a:r>
              <a:rPr lang="en-US" sz="1800" dirty="0"/>
              <a:t>Computationally easy because we really only need to condition on the Markov Blanket </a:t>
            </a:r>
          </a:p>
          <a:p>
            <a:r>
              <a:rPr lang="en-US" sz="2200" dirty="0" smtClean="0"/>
              <a:t>We can </a:t>
            </a:r>
            <a:r>
              <a:rPr lang="en-US" sz="2200" dirty="0"/>
              <a:t>view the </a:t>
            </a:r>
            <a:r>
              <a:rPr lang="en-US" sz="2200" dirty="0" smtClean="0"/>
              <a:t>computation of the full conditional in terms of message passing</a:t>
            </a:r>
          </a:p>
          <a:p>
            <a:pPr lvl="1"/>
            <a:r>
              <a:rPr lang="en-US" sz="1800" b="1" dirty="0" smtClean="0">
                <a:solidFill>
                  <a:schemeClr val="accent4"/>
                </a:solidFill>
              </a:rPr>
              <a:t>Message puts all </a:t>
            </a:r>
            <a:r>
              <a:rPr lang="en-US" sz="1800" b="1" dirty="0">
                <a:solidFill>
                  <a:schemeClr val="accent4"/>
                </a:solidFill>
              </a:rPr>
              <a:t>its probability mass on the current particle (i.e. current </a:t>
            </a:r>
            <a:r>
              <a:rPr lang="en-US" sz="1800" b="1" i="1" dirty="0">
                <a:solidFill>
                  <a:schemeClr val="accent4"/>
                </a:solidFill>
              </a:rPr>
              <a:t>value</a:t>
            </a:r>
            <a:r>
              <a:rPr lang="en-US" sz="1800" b="1" dirty="0" smtClean="0">
                <a:solidFill>
                  <a:schemeClr val="accent4"/>
                </a:solidFill>
              </a:rPr>
              <a:t>)</a:t>
            </a:r>
            <a:endParaRPr lang="en-US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1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/>
          <p:cNvSpPr/>
          <p:nvPr/>
        </p:nvSpPr>
        <p:spPr>
          <a:xfrm rot="10800000" flipV="1">
            <a:off x="4826869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10800000" flipV="1">
            <a:off x="1750380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4862" y="2079692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079692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535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44485" y="208772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25</a:t>
            </a:fld>
            <a:endParaRPr lang="en-US"/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1: Gibbs Sampling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For each variable, resample the value by conditioning on all the other variables </a:t>
            </a:r>
          </a:p>
          <a:p>
            <a:pPr lvl="1"/>
            <a:r>
              <a:rPr lang="en-US" sz="1800" dirty="0"/>
              <a:t>Called the “full conditional” distribution</a:t>
            </a:r>
          </a:p>
          <a:p>
            <a:pPr lvl="1"/>
            <a:r>
              <a:rPr lang="en-US" sz="1800" dirty="0"/>
              <a:t>Computationally easy because we really only need to condition on the Markov Blanket </a:t>
            </a:r>
          </a:p>
          <a:p>
            <a:r>
              <a:rPr lang="en-US" sz="2200" dirty="0"/>
              <a:t>We can view the computation of the full conditional in terms of message passing</a:t>
            </a:r>
          </a:p>
          <a:p>
            <a:pPr lvl="1"/>
            <a:r>
              <a:rPr lang="en-US" sz="1800" b="1" dirty="0" smtClean="0">
                <a:solidFill>
                  <a:schemeClr val="accent4"/>
                </a:solidFill>
              </a:rPr>
              <a:t>Message </a:t>
            </a:r>
            <a:r>
              <a:rPr lang="en-US" sz="1800" b="1" dirty="0">
                <a:solidFill>
                  <a:schemeClr val="accent4"/>
                </a:solidFill>
              </a:rPr>
              <a:t>puts all its probability mass on the current particle (i.e. current </a:t>
            </a:r>
            <a:r>
              <a:rPr lang="en-US" sz="1800" b="1" i="1" dirty="0">
                <a:solidFill>
                  <a:schemeClr val="accent4"/>
                </a:solidFill>
              </a:rPr>
              <a:t>value</a:t>
            </a:r>
            <a:r>
              <a:rPr lang="en-US" sz="1800" b="1" dirty="0">
                <a:solidFill>
                  <a:schemeClr val="accent4"/>
                </a:solidFill>
              </a:rPr>
              <a:t>)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88652"/>
              </p:ext>
            </p:extLst>
          </p:nvPr>
        </p:nvGraphicFramePr>
        <p:xfrm>
          <a:off x="1853546" y="1963830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853546" y="178408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50881" y="1801370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78970"/>
              </p:ext>
            </p:extLst>
          </p:nvPr>
        </p:nvGraphicFramePr>
        <p:xfrm>
          <a:off x="6378044" y="1981875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47167"/>
              </p:ext>
            </p:extLst>
          </p:nvPr>
        </p:nvGraphicFramePr>
        <p:xfrm>
          <a:off x="1777327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34303"/>
              </p:ext>
            </p:extLst>
          </p:nvPr>
        </p:nvGraphicFramePr>
        <p:xfrm>
          <a:off x="4826869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tight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6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/>
          <p:cNvSpPr/>
          <p:nvPr/>
        </p:nvSpPr>
        <p:spPr>
          <a:xfrm rot="10800000" flipV="1">
            <a:off x="4826869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10800000" flipV="1">
            <a:off x="1750380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4862" y="2079692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079692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535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44485" y="208772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26</a:t>
            </a:fld>
            <a:endParaRPr lang="en-US"/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1: Gibbs Sampling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For each variable, resample the value by conditioning on all the other variables </a:t>
            </a:r>
          </a:p>
          <a:p>
            <a:pPr lvl="1"/>
            <a:r>
              <a:rPr lang="en-US" sz="1800" dirty="0"/>
              <a:t>Called the “full conditional” distribution</a:t>
            </a:r>
          </a:p>
          <a:p>
            <a:pPr lvl="1"/>
            <a:r>
              <a:rPr lang="en-US" sz="1800" dirty="0"/>
              <a:t>Computationally easy because we really only need to condition on the Markov Blanket </a:t>
            </a:r>
          </a:p>
          <a:p>
            <a:r>
              <a:rPr lang="en-US" sz="2200" dirty="0"/>
              <a:t>We can view the computation of the full conditional in terms of message passing</a:t>
            </a:r>
          </a:p>
          <a:p>
            <a:pPr lvl="1"/>
            <a:r>
              <a:rPr lang="en-US" sz="1800" b="1" dirty="0" smtClean="0">
                <a:solidFill>
                  <a:schemeClr val="accent4"/>
                </a:solidFill>
              </a:rPr>
              <a:t>Message </a:t>
            </a:r>
            <a:r>
              <a:rPr lang="en-US" sz="1800" b="1" dirty="0">
                <a:solidFill>
                  <a:schemeClr val="accent4"/>
                </a:solidFill>
              </a:rPr>
              <a:t>puts all its probability mass on the current particle (i.e. current </a:t>
            </a:r>
            <a:r>
              <a:rPr lang="en-US" sz="1800" b="1" i="1" dirty="0">
                <a:solidFill>
                  <a:schemeClr val="accent4"/>
                </a:solidFill>
              </a:rPr>
              <a:t>value</a:t>
            </a:r>
            <a:r>
              <a:rPr lang="en-US" sz="1800" b="1" dirty="0">
                <a:solidFill>
                  <a:schemeClr val="accent4"/>
                </a:solidFill>
              </a:rPr>
              <a:t>)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27817"/>
              </p:ext>
            </p:extLst>
          </p:nvPr>
        </p:nvGraphicFramePr>
        <p:xfrm>
          <a:off x="1853546" y="1963830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853546" y="178408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50881" y="1801370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97327"/>
              </p:ext>
            </p:extLst>
          </p:nvPr>
        </p:nvGraphicFramePr>
        <p:xfrm>
          <a:off x="6378044" y="1981875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44235"/>
              </p:ext>
            </p:extLst>
          </p:nvPr>
        </p:nvGraphicFramePr>
        <p:xfrm>
          <a:off x="1777327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96862"/>
              </p:ext>
            </p:extLst>
          </p:nvPr>
        </p:nvGraphicFramePr>
        <p:xfrm>
          <a:off x="4826869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tight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3288441" y="181382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959307" y="1806194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1"/>
          <p:cNvSpPr txBox="1">
            <a:spLocks/>
          </p:cNvSpPr>
          <p:nvPr/>
        </p:nvSpPr>
        <p:spPr>
          <a:xfrm>
            <a:off x="1777327" y="4048322"/>
            <a:ext cx="2467158" cy="260785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sp>
        <p:nvSpPr>
          <p:cNvPr id="67" name="Content Placeholder 1"/>
          <p:cNvSpPr txBox="1">
            <a:spLocks/>
          </p:cNvSpPr>
          <p:nvPr/>
        </p:nvSpPr>
        <p:spPr>
          <a:xfrm>
            <a:off x="5958550" y="2610938"/>
            <a:ext cx="267152" cy="2591419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935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>
            <a:spLocks noChangeAspect="1"/>
          </p:cNvSpPr>
          <p:nvPr/>
        </p:nvSpPr>
        <p:spPr>
          <a:xfrm rot="20248201">
            <a:off x="6359076" y="1046733"/>
            <a:ext cx="2561484" cy="118055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20040000" scaled="0"/>
          </a:gra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20248201">
            <a:off x="3214332" y="1046732"/>
            <a:ext cx="2561484" cy="118055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20040000" scaled="0"/>
          </a:gra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rot="20248201">
            <a:off x="296380" y="1007185"/>
            <a:ext cx="2561484" cy="118055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20040000" scaled="0"/>
          </a:gra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761183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788274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766908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726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37690" y="278936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79181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37690" y="209852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37690" y="209055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37690" y="27821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4297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8" grpId="0" animBg="1"/>
      <p:bldP spid="8" grpId="1" animBg="1"/>
      <p:bldP spid="28" grpId="0" animBg="1"/>
      <p:bldP spid="58" grpId="0" animBg="1"/>
      <p:bldP spid="60" grpId="0" animBg="1"/>
      <p:bldP spid="57" grpId="0" animBg="1"/>
      <p:bldP spid="29" grpId="0" animBg="1"/>
      <p:bldP spid="30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761183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788274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766908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726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37690" y="278936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79181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37690" y="209852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37690" y="209055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37690" y="27821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2: Multiple Gibbs Samplers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200" dirty="0" smtClean="0"/>
              <a:t>Run each Gibbs Sampler independently</a:t>
            </a:r>
          </a:p>
          <a:p>
            <a:r>
              <a:rPr lang="en-US" sz="2200" dirty="0" smtClean="0"/>
              <a:t>Full conditionals computed independently</a:t>
            </a:r>
          </a:p>
          <a:p>
            <a:pPr lvl="1"/>
            <a:r>
              <a:rPr lang="en-US" sz="18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k</a:t>
            </a:r>
            <a:r>
              <a:rPr lang="en-US" sz="1800" b="1" dirty="0" smtClean="0">
                <a:solidFill>
                  <a:srgbClr val="84AA33"/>
                </a:solidFill>
              </a:rPr>
              <a:t> separate messages that are each a </a:t>
            </a:r>
            <a:r>
              <a:rPr lang="en-US" sz="1800" b="1" dirty="0" err="1" smtClean="0">
                <a:solidFill>
                  <a:srgbClr val="84AA33"/>
                </a:solidFill>
              </a:rPr>
              <a:t>pointmass</a:t>
            </a:r>
            <a:r>
              <a:rPr lang="en-US" sz="1800" b="1" dirty="0" smtClean="0">
                <a:solidFill>
                  <a:srgbClr val="84AA33"/>
                </a:solidFill>
              </a:rPr>
              <a:t> distribution</a:t>
            </a:r>
            <a:endParaRPr lang="en-US" sz="1800" b="1" dirty="0">
              <a:solidFill>
                <a:srgbClr val="84AA33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83801"/>
              </p:ext>
            </p:extLst>
          </p:nvPr>
        </p:nvGraphicFramePr>
        <p:xfrm>
          <a:off x="1841095" y="2187966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1841095" y="2008218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350881" y="2025506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16336"/>
              </p:ext>
            </p:extLst>
          </p:nvPr>
        </p:nvGraphicFramePr>
        <p:xfrm>
          <a:off x="6378044" y="2206011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74286"/>
              </p:ext>
            </p:extLst>
          </p:nvPr>
        </p:nvGraphicFramePr>
        <p:xfrm>
          <a:off x="1853546" y="2923578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7" name="Straight Arrow Connector 66"/>
          <p:cNvCxnSpPr/>
          <p:nvPr/>
        </p:nvCxnSpPr>
        <p:spPr>
          <a:xfrm>
            <a:off x="1853546" y="2743830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350881" y="2761118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40195"/>
              </p:ext>
            </p:extLst>
          </p:nvPr>
        </p:nvGraphicFramePr>
        <p:xfrm>
          <a:off x="6378044" y="2941623"/>
          <a:ext cx="814085" cy="267461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5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29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761183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788274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766908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726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37690" y="278936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79181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37690" y="209852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37690" y="209055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37690" y="27821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</a:t>
            </a:r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</a:rPr>
              <a:t>: Gibbs Sampling w/Averaging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2200" dirty="0"/>
              <a:t>Keep k samples for each variable</a:t>
            </a:r>
          </a:p>
          <a:p>
            <a:r>
              <a:rPr lang="en-US" sz="2200" dirty="0"/>
              <a:t>Resample from the </a:t>
            </a:r>
            <a:r>
              <a:rPr lang="en-US" sz="2200" b="1" dirty="0"/>
              <a:t>average of the full conditionals </a:t>
            </a:r>
            <a:r>
              <a:rPr lang="en-US" sz="2200" dirty="0"/>
              <a:t>for each possible pair of </a:t>
            </a:r>
            <a:r>
              <a:rPr lang="en-US" sz="2200" dirty="0" smtClean="0"/>
              <a:t>variables</a:t>
            </a:r>
          </a:p>
          <a:p>
            <a:pPr lvl="1"/>
            <a:r>
              <a:rPr lang="en-US" sz="1800" b="1" dirty="0" smtClean="0">
                <a:solidFill>
                  <a:srgbClr val="84AA33"/>
                </a:solidFill>
              </a:rPr>
              <a:t>Message is a uniform distribution over current particles</a:t>
            </a:r>
            <a:endParaRPr lang="en-US" sz="1800" b="1" dirty="0">
              <a:solidFill>
                <a:srgbClr val="84A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0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BFBFBF"/>
                </a:solidFill>
              </a:rPr>
              <a:t>Do you want to push past the simple NLP models (logistic regression, PCFG, etc.) that we've all been using for 20 years?</a:t>
            </a:r>
          </a:p>
          <a:p>
            <a:r>
              <a:rPr lang="en-US" dirty="0">
                <a:solidFill>
                  <a:srgbClr val="BFBFBF"/>
                </a:solidFill>
              </a:rPr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Models:</a:t>
            </a:r>
            <a:r>
              <a:rPr lang="en-US" dirty="0">
                <a:solidFill>
                  <a:srgbClr val="BFBFBF"/>
                </a:solidFill>
              </a:rPr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Algorithm: </a:t>
            </a:r>
            <a:r>
              <a:rPr lang="en-US" dirty="0">
                <a:solidFill>
                  <a:srgbClr val="BFBFBF"/>
                </a:solidFill>
              </a:rPr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Intuitions: </a:t>
            </a:r>
            <a:r>
              <a:rPr lang="en-US" dirty="0"/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Fancier Models: </a:t>
            </a:r>
            <a:r>
              <a:rPr lang="en-US" dirty="0">
                <a:solidFill>
                  <a:srgbClr val="BFBFBF"/>
                </a:solidFill>
              </a:rPr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Tweaked Algorithm: </a:t>
            </a:r>
            <a:r>
              <a:rPr lang="en-US" dirty="0">
                <a:solidFill>
                  <a:srgbClr val="BFBFBF"/>
                </a:solidFill>
              </a:rPr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Learning: </a:t>
            </a:r>
            <a:r>
              <a:rPr lang="en-US" dirty="0">
                <a:solidFill>
                  <a:srgbClr val="BFBFBF"/>
                </a:solidFill>
              </a:rPr>
              <a:t>Tune the parameters.  Approximately improve the true predictions -- or truly improve the approximate predictions</a:t>
            </a:r>
            <a:r>
              <a:rPr lang="en-US" dirty="0" smtClean="0">
                <a:solidFill>
                  <a:srgbClr val="BFBFBF"/>
                </a:solidFill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BFBFBF"/>
                </a:solidFill>
              </a:rPr>
              <a:t>Software: </a:t>
            </a:r>
            <a:r>
              <a:rPr lang="en-US" dirty="0" smtClean="0">
                <a:solidFill>
                  <a:srgbClr val="BFBFBF"/>
                </a:solidFill>
              </a:rPr>
              <a:t>Build the model you want!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7547-F98D-4DA8-9FD8-FAD81F8EC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9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rapezoid 33"/>
          <p:cNvSpPr/>
          <p:nvPr/>
        </p:nvSpPr>
        <p:spPr>
          <a:xfrm rot="10800000" flipV="1">
            <a:off x="4826869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10800000" flipV="1">
            <a:off x="1750380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30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761183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788274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766908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726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37690" y="278936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79181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37690" y="209852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37690" y="209055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37690" y="27821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</a:t>
            </a:r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</a:rPr>
              <a:t>: Gibbs Sampling w/Averaging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2200" dirty="0"/>
              <a:t>Keep k samples for each variable</a:t>
            </a:r>
          </a:p>
          <a:p>
            <a:r>
              <a:rPr lang="en-US" sz="2200" dirty="0"/>
              <a:t>Resample from the </a:t>
            </a:r>
            <a:r>
              <a:rPr lang="en-US" sz="2200" b="1" dirty="0"/>
              <a:t>average of the full conditionals </a:t>
            </a:r>
            <a:r>
              <a:rPr lang="en-US" sz="2200" dirty="0"/>
              <a:t>for each possible pair of variables</a:t>
            </a:r>
          </a:p>
          <a:p>
            <a:pPr lvl="1"/>
            <a:r>
              <a:rPr lang="en-US" sz="1800" b="1" dirty="0" smtClean="0">
                <a:solidFill>
                  <a:srgbClr val="84AA33"/>
                </a:solidFill>
              </a:rPr>
              <a:t>Message </a:t>
            </a:r>
            <a:r>
              <a:rPr lang="en-US" sz="1800" b="1" dirty="0">
                <a:solidFill>
                  <a:srgbClr val="84AA33"/>
                </a:solidFill>
              </a:rPr>
              <a:t>is a uniform distribution over current particles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14166"/>
              </p:ext>
            </p:extLst>
          </p:nvPr>
        </p:nvGraphicFramePr>
        <p:xfrm>
          <a:off x="1853546" y="1963830"/>
          <a:ext cx="814085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1853546" y="178408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350881" y="1801370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84197"/>
              </p:ext>
            </p:extLst>
          </p:nvPr>
        </p:nvGraphicFramePr>
        <p:xfrm>
          <a:off x="6378044" y="1981875"/>
          <a:ext cx="814085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03202"/>
              </p:ext>
            </p:extLst>
          </p:nvPr>
        </p:nvGraphicFramePr>
        <p:xfrm>
          <a:off x="1777327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50532"/>
              </p:ext>
            </p:extLst>
          </p:nvPr>
        </p:nvGraphicFramePr>
        <p:xfrm>
          <a:off x="4826869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tight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rapezoid 33"/>
          <p:cNvSpPr/>
          <p:nvPr/>
        </p:nvSpPr>
        <p:spPr>
          <a:xfrm rot="10800000" flipV="1">
            <a:off x="4826869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10800000" flipV="1">
            <a:off x="1750380" y="1784082"/>
            <a:ext cx="2478468" cy="820288"/>
          </a:xfrm>
          <a:prstGeom prst="trapezoid">
            <a:avLst>
              <a:gd name="adj" fmla="val 137412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31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761183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788274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766908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37690" y="2085278"/>
            <a:ext cx="540821" cy="54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two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726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37690" y="278936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79181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37690" y="2098520"/>
            <a:ext cx="540821" cy="54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37690" y="2785830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37690" y="2090552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37690" y="2782178"/>
            <a:ext cx="540821" cy="54815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to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</a:t>
            </a:r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</a:rPr>
              <a:t>: Gibbs Sampling w/Averaging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2200" dirty="0"/>
              <a:t>Keep k samples for each variable</a:t>
            </a:r>
          </a:p>
          <a:p>
            <a:r>
              <a:rPr lang="en-US" sz="2200" dirty="0"/>
              <a:t>Resample from the </a:t>
            </a:r>
            <a:r>
              <a:rPr lang="en-US" sz="2200" b="1" dirty="0"/>
              <a:t>average of the full conditionals </a:t>
            </a:r>
            <a:r>
              <a:rPr lang="en-US" sz="2200" dirty="0"/>
              <a:t>for each possible pair of variables</a:t>
            </a:r>
          </a:p>
          <a:p>
            <a:pPr lvl="1"/>
            <a:r>
              <a:rPr lang="en-US" sz="1800" b="1" dirty="0" smtClean="0">
                <a:solidFill>
                  <a:srgbClr val="84AA33"/>
                </a:solidFill>
              </a:rPr>
              <a:t>Message </a:t>
            </a:r>
            <a:r>
              <a:rPr lang="en-US" sz="1800" b="1" dirty="0">
                <a:solidFill>
                  <a:srgbClr val="84AA33"/>
                </a:solidFill>
              </a:rPr>
              <a:t>is a uniform distribution over current particles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2426"/>
              </p:ext>
            </p:extLst>
          </p:nvPr>
        </p:nvGraphicFramePr>
        <p:xfrm>
          <a:off x="1853546" y="1963830"/>
          <a:ext cx="814085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1853546" y="178408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350881" y="1801370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05763"/>
              </p:ext>
            </p:extLst>
          </p:nvPr>
        </p:nvGraphicFramePr>
        <p:xfrm>
          <a:off x="6378044" y="1981875"/>
          <a:ext cx="814085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91676"/>
              </p:ext>
            </p:extLst>
          </p:nvPr>
        </p:nvGraphicFramePr>
        <p:xfrm>
          <a:off x="1777327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88266"/>
              </p:ext>
            </p:extLst>
          </p:nvPr>
        </p:nvGraphicFramePr>
        <p:xfrm>
          <a:off x="4826869" y="2604810"/>
          <a:ext cx="2451522" cy="249924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tight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too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two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9" name="Straight Arrow Connector 68"/>
          <p:cNvCxnSpPr/>
          <p:nvPr/>
        </p:nvCxnSpPr>
        <p:spPr>
          <a:xfrm>
            <a:off x="3288441" y="181382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959307" y="1806194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1"/>
          <p:cNvSpPr txBox="1">
            <a:spLocks/>
          </p:cNvSpPr>
          <p:nvPr/>
        </p:nvSpPr>
        <p:spPr>
          <a:xfrm>
            <a:off x="1777327" y="4048322"/>
            <a:ext cx="2467158" cy="260785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sp>
        <p:nvSpPr>
          <p:cNvPr id="72" name="Content Placeholder 1"/>
          <p:cNvSpPr txBox="1">
            <a:spLocks/>
          </p:cNvSpPr>
          <p:nvPr/>
        </p:nvSpPr>
        <p:spPr>
          <a:xfrm>
            <a:off x="5958550" y="2610938"/>
            <a:ext cx="267152" cy="2591419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sp>
        <p:nvSpPr>
          <p:cNvPr id="73" name="Content Placeholder 1"/>
          <p:cNvSpPr txBox="1">
            <a:spLocks/>
          </p:cNvSpPr>
          <p:nvPr/>
        </p:nvSpPr>
        <p:spPr>
          <a:xfrm>
            <a:off x="1777327" y="4309107"/>
            <a:ext cx="2467158" cy="260785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sp>
        <p:nvSpPr>
          <p:cNvPr id="74" name="Content Placeholder 1"/>
          <p:cNvSpPr txBox="1">
            <a:spLocks/>
          </p:cNvSpPr>
          <p:nvPr/>
        </p:nvSpPr>
        <p:spPr>
          <a:xfrm>
            <a:off x="6490945" y="2604370"/>
            <a:ext cx="267152" cy="2591419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98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32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1199153" y="2060631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99153" y="2761183"/>
            <a:ext cx="540821" cy="54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95700" y="2788274"/>
            <a:ext cx="540821" cy="54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tight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9153" y="2766908"/>
            <a:ext cx="540821" cy="54815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meant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95700" y="2087722"/>
            <a:ext cx="540821" cy="54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err="1" smtClean="0">
                <a:solidFill>
                  <a:schemeClr val="tx1"/>
                </a:solidFill>
                <a:latin typeface="Rockwell"/>
                <a:cs typeface="Rockwell"/>
              </a:rPr>
              <a:t>taipei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99153" y="2060726"/>
            <a:ext cx="540821" cy="54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mean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95700" y="2791812"/>
            <a:ext cx="540821" cy="54815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i="1" dirty="0" smtClean="0">
                <a:solidFill>
                  <a:schemeClr val="tx1"/>
                </a:solidFill>
                <a:latin typeface="Rockwell"/>
                <a:cs typeface="Rockwell"/>
              </a:rPr>
              <a:t>type</a:t>
            </a:r>
            <a:endParaRPr lang="en-US" sz="1300" i="1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4: Particle BP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200" dirty="0"/>
              <a:t>Similar in spirit to Gibbs Sampling w/</a:t>
            </a:r>
            <a:r>
              <a:rPr lang="en-US" sz="2200" dirty="0" smtClean="0"/>
              <a:t>Averaging</a:t>
            </a:r>
          </a:p>
          <a:p>
            <a:r>
              <a:rPr lang="en-US" sz="2200" b="1" dirty="0" smtClean="0">
                <a:solidFill>
                  <a:srgbClr val="84AA33"/>
                </a:solidFill>
              </a:rPr>
              <a:t>Messages are a weighted distribution over </a:t>
            </a:r>
            <a:r>
              <a:rPr lang="en-US" sz="2200" b="1" i="1" dirty="0" smtClean="0">
                <a:solidFill>
                  <a:srgbClr val="84AA33"/>
                </a:solidFill>
                <a:latin typeface="Times New Roman"/>
                <a:cs typeface="Times New Roman"/>
              </a:rPr>
              <a:t>k</a:t>
            </a:r>
            <a:r>
              <a:rPr lang="en-US" sz="2200" b="1" dirty="0" smtClean="0">
                <a:solidFill>
                  <a:srgbClr val="84AA33"/>
                </a:solidFill>
              </a:rPr>
              <a:t> particles</a:t>
            </a:r>
          </a:p>
          <a:p>
            <a:endParaRPr lang="en-US" sz="22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44033"/>
              </p:ext>
            </p:extLst>
          </p:nvPr>
        </p:nvGraphicFramePr>
        <p:xfrm>
          <a:off x="1853546" y="1963830"/>
          <a:ext cx="814085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1853546" y="178408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350881" y="1801370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64065"/>
              </p:ext>
            </p:extLst>
          </p:nvPr>
        </p:nvGraphicFramePr>
        <p:xfrm>
          <a:off x="6378044" y="1981875"/>
          <a:ext cx="814085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554517"/>
                <a:gridCol w="259568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0" y="6510452"/>
            <a:ext cx="3729677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Ihler</a:t>
            </a:r>
            <a:r>
              <a:rPr lang="en-US" dirty="0" smtClean="0"/>
              <a:t> &amp; </a:t>
            </a:r>
            <a:r>
              <a:rPr lang="en-US" dirty="0" err="1" smtClean="0"/>
              <a:t>McAllester</a:t>
            </a:r>
            <a:r>
              <a:rPr lang="en-US" dirty="0" smtClean="0"/>
              <a:t>, 2009) </a:t>
            </a:r>
          </a:p>
        </p:txBody>
      </p:sp>
    </p:spTree>
    <p:extLst>
      <p:ext uri="{BB962C8B-B14F-4D97-AF65-F5344CB8AC3E}">
        <p14:creationId xmlns:p14="http://schemas.microsoft.com/office/powerpoint/2010/main" val="377036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4" grpId="0" animBg="1"/>
      <p:bldP spid="56" grpId="0" animBg="1"/>
      <p:bldP spid="28" grpId="0" animBg="1"/>
      <p:bldP spid="60" grpId="0" animBg="1"/>
      <p:bldP spid="57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Gibbs Sampling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Particle BP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33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679" y="1388587"/>
            <a:ext cx="8902935" cy="575243"/>
            <a:chOff x="71679" y="1388587"/>
            <a:chExt cx="8902935" cy="575243"/>
          </a:xfrm>
        </p:grpSpPr>
        <p:sp>
          <p:nvSpPr>
            <p:cNvPr id="44" name="Oval 43"/>
            <p:cNvSpPr/>
            <p:nvPr/>
          </p:nvSpPr>
          <p:spPr>
            <a:xfrm>
              <a:off x="1199153" y="1388587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45" name="Straight Connector 44"/>
            <p:cNvCxnSpPr>
              <a:stCxn id="44" idx="6"/>
              <a:endCxn id="47" idx="2"/>
            </p:cNvCxnSpPr>
            <p:nvPr/>
          </p:nvCxnSpPr>
          <p:spPr>
            <a:xfrm>
              <a:off x="1739974" y="1662663"/>
              <a:ext cx="2497716" cy="2464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820728" y="15438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37690" y="1413234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Connector 47"/>
            <p:cNvCxnSpPr>
              <a:stCxn id="47" idx="6"/>
              <a:endCxn id="51" idx="2"/>
            </p:cNvCxnSpPr>
            <p:nvPr/>
          </p:nvCxnSpPr>
          <p:spPr>
            <a:xfrm>
              <a:off x="4778511" y="1687310"/>
              <a:ext cx="2517189" cy="24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52630" y="155472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95700" y="141567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Curved Connector 71"/>
            <p:cNvCxnSpPr>
              <a:stCxn id="44" idx="2"/>
            </p:cNvCxnSpPr>
            <p:nvPr/>
          </p:nvCxnSpPr>
          <p:spPr>
            <a:xfrm flipH="1" flipV="1">
              <a:off x="571691" y="1660219"/>
              <a:ext cx="627462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9"/>
            <p:cNvCxnSpPr>
              <a:stCxn id="51" idx="6"/>
            </p:cNvCxnSpPr>
            <p:nvPr/>
          </p:nvCxnSpPr>
          <p:spPr>
            <a:xfrm flipV="1">
              <a:off x="7836521" y="1687310"/>
              <a:ext cx="626721" cy="2444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79" y="1546202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4683" y="1570419"/>
              <a:ext cx="499931" cy="2676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en-US" sz="3600" b="1" dirty="0" smtClean="0"/>
                <a:t>…</a:t>
              </a:r>
            </a:p>
          </p:txBody>
        </p:sp>
      </p:grpSp>
      <p:sp>
        <p:nvSpPr>
          <p:cNvPr id="35" name="Title 5"/>
          <p:cNvSpPr txBox="1">
            <a:spLocks/>
          </p:cNvSpPr>
          <p:nvPr/>
        </p:nvSpPr>
        <p:spPr>
          <a:xfrm>
            <a:off x="457200" y="4246138"/>
            <a:ext cx="5860606" cy="41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Approach </a:t>
            </a:r>
            <a:r>
              <a:rPr lang="en-US" sz="3600" b="1" dirty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: BP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457200" y="4654824"/>
            <a:ext cx="8229600" cy="144369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en-US" dirty="0"/>
              <a:t>In Particle BP, as the number of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to </a:t>
            </a:r>
            <a:r>
              <a:rPr lang="fr-FR" dirty="0">
                <a:latin typeface="Times New Roman"/>
                <a:cs typeface="Times New Roman"/>
              </a:rPr>
              <a:t>+∞</a:t>
            </a:r>
            <a:r>
              <a:rPr lang="fr-FR" dirty="0"/>
              <a:t>, the </a:t>
            </a:r>
            <a:r>
              <a:rPr lang="fr-FR" dirty="0" err="1"/>
              <a:t>estimated</a:t>
            </a:r>
            <a:r>
              <a:rPr lang="fr-FR" dirty="0"/>
              <a:t> messages </a:t>
            </a:r>
            <a:r>
              <a:rPr lang="fr-FR" dirty="0" err="1"/>
              <a:t>approach</a:t>
            </a:r>
            <a:r>
              <a:rPr lang="fr-FR" dirty="0"/>
              <a:t> the </a:t>
            </a:r>
            <a:r>
              <a:rPr lang="fr-FR" dirty="0" err="1"/>
              <a:t>true</a:t>
            </a:r>
            <a:r>
              <a:rPr lang="fr-FR" dirty="0"/>
              <a:t> BP messages </a:t>
            </a:r>
            <a:endParaRPr lang="en-US" dirty="0"/>
          </a:p>
          <a:p>
            <a:r>
              <a:rPr lang="en-US" b="1" dirty="0">
                <a:solidFill>
                  <a:srgbClr val="84AA33"/>
                </a:solidFill>
              </a:rPr>
              <a:t>Belief propagation represents messages as the full distribution</a:t>
            </a:r>
          </a:p>
          <a:p>
            <a:pPr lvl="1"/>
            <a:r>
              <a:rPr lang="en-US" dirty="0"/>
              <a:t>This assumes we can </a:t>
            </a:r>
            <a:r>
              <a:rPr lang="en-US" b="1" dirty="0"/>
              <a:t>store</a:t>
            </a:r>
            <a:r>
              <a:rPr lang="en-US" dirty="0"/>
              <a:t> the whole distribution compactly</a:t>
            </a:r>
          </a:p>
          <a:p>
            <a:endParaRPr lang="en-US" sz="22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853546" y="1784082"/>
            <a:ext cx="8412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350881" y="1801370"/>
            <a:ext cx="841248" cy="193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6821"/>
              </p:ext>
            </p:extLst>
          </p:nvPr>
        </p:nvGraphicFramePr>
        <p:xfrm>
          <a:off x="1853546" y="2009223"/>
          <a:ext cx="967182" cy="1872227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man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meant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79017"/>
              </p:ext>
            </p:extLst>
          </p:nvPr>
        </p:nvGraphicFramePr>
        <p:xfrm>
          <a:off x="6316452" y="2054616"/>
          <a:ext cx="979248" cy="1872227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667018"/>
                <a:gridCol w="312230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type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tight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taipei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Rockwell"/>
                          <a:cs typeface="Rockwell"/>
                        </a:rPr>
                        <a:t>zythum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0" y="6510452"/>
            <a:ext cx="3729677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Ihler</a:t>
            </a:r>
            <a:r>
              <a:rPr lang="en-US" dirty="0" smtClean="0"/>
              <a:t> &amp; </a:t>
            </a:r>
            <a:r>
              <a:rPr lang="en-US" dirty="0" err="1" smtClean="0"/>
              <a:t>McAllester</a:t>
            </a:r>
            <a:r>
              <a:rPr lang="en-US" dirty="0" smtClean="0"/>
              <a:t>, 2009) </a:t>
            </a:r>
          </a:p>
        </p:txBody>
      </p:sp>
    </p:spTree>
    <p:extLst>
      <p:ext uri="{BB962C8B-B14F-4D97-AF65-F5344CB8AC3E}">
        <p14:creationId xmlns:p14="http://schemas.microsoft.com/office/powerpoint/2010/main" val="21294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Gibbs Sampling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Particle BP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BP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4059583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Message Representation: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Belief Propagation: </a:t>
            </a:r>
            <a:r>
              <a:rPr lang="en-US" b="1" dirty="0" smtClean="0"/>
              <a:t>full distribution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Gibbs sampling: </a:t>
            </a:r>
            <a:r>
              <a:rPr lang="en-US" b="1" dirty="0" smtClean="0"/>
              <a:t>single particle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Particle BP:</a:t>
            </a:r>
            <a:br>
              <a:rPr lang="en-US" dirty="0" smtClean="0"/>
            </a:br>
            <a:r>
              <a:rPr lang="en-US" b="1" dirty="0" smtClean="0"/>
              <a:t>multiple particles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21218" y="1943652"/>
            <a:ext cx="508000" cy="35449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45130" y="1943652"/>
            <a:ext cx="7951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45130" y="5488609"/>
            <a:ext cx="7951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5130" y="1365362"/>
            <a:ext cx="1049131" cy="434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# of particles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81217" y="4873496"/>
            <a:ext cx="3805583" cy="430703"/>
            <a:chOff x="4881217" y="2079496"/>
            <a:chExt cx="3805583" cy="4307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145130" y="2327977"/>
              <a:ext cx="7951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81217" y="2079496"/>
              <a:ext cx="2153479" cy="4307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dirty="0" smtClean="0"/>
                <a:t>Gibbs Sampling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95478" y="2149065"/>
              <a:ext cx="691322" cy="28713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81217" y="3844232"/>
            <a:ext cx="3805583" cy="430703"/>
            <a:chOff x="4881217" y="2949710"/>
            <a:chExt cx="3805583" cy="430703"/>
          </a:xfrm>
        </p:grpSpPr>
        <p:sp>
          <p:nvSpPr>
            <p:cNvPr id="19" name="TextBox 18"/>
            <p:cNvSpPr txBox="1"/>
            <p:nvPr/>
          </p:nvSpPr>
          <p:spPr>
            <a:xfrm>
              <a:off x="4881217" y="2949710"/>
              <a:ext cx="2153479" cy="4307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dirty="0" smtClean="0"/>
                <a:t>Particle BP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145130" y="3165062"/>
              <a:ext cx="79513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95478" y="2998305"/>
              <a:ext cx="691322" cy="28713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k</a:t>
              </a:r>
              <a:endParaRPr lang="en-US" dirty="0" smtClean="0"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81217" y="1718362"/>
            <a:ext cx="3805583" cy="430703"/>
            <a:chOff x="4881217" y="5229085"/>
            <a:chExt cx="3805583" cy="430703"/>
          </a:xfrm>
        </p:grpSpPr>
        <p:sp>
          <p:nvSpPr>
            <p:cNvPr id="20" name="TextBox 19"/>
            <p:cNvSpPr txBox="1"/>
            <p:nvPr/>
          </p:nvSpPr>
          <p:spPr>
            <a:xfrm>
              <a:off x="4881217" y="5229085"/>
              <a:ext cx="2153479" cy="4307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dirty="0" smtClean="0"/>
                <a:t>BP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95478" y="5317442"/>
              <a:ext cx="691322" cy="28713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+∞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96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Gibbs Sampling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Particle BP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/>
              <a:t>BP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017242"/>
            <a:ext cx="4038600" cy="41089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ampling </a:t>
            </a:r>
            <a:r>
              <a:rPr lang="en-US" b="1" dirty="0"/>
              <a:t>values or combinations of </a:t>
            </a:r>
            <a:r>
              <a:rPr lang="en-US" b="1" dirty="0" smtClean="0"/>
              <a:t>values:</a:t>
            </a:r>
            <a:endParaRPr lang="en-US" b="1" dirty="0"/>
          </a:p>
          <a:p>
            <a:r>
              <a:rPr lang="en-US" dirty="0"/>
              <a:t>quickly get a good estimate of the frequent cases</a:t>
            </a:r>
          </a:p>
          <a:p>
            <a:r>
              <a:rPr lang="en-US" dirty="0"/>
              <a:t>may take a long time to estimate probabilities of infrequent cases</a:t>
            </a:r>
          </a:p>
          <a:p>
            <a:r>
              <a:rPr lang="en-US" dirty="0"/>
              <a:t>may take a long time to draw a sample (mixing time)</a:t>
            </a:r>
          </a:p>
          <a:p>
            <a:r>
              <a:rPr lang="en-US" dirty="0"/>
              <a:t>exact if you run forever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17242"/>
            <a:ext cx="4038600" cy="41089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Enumerating </a:t>
            </a:r>
            <a:r>
              <a:rPr lang="en-US" b="1" dirty="0"/>
              <a:t>each </a:t>
            </a:r>
            <a:r>
              <a:rPr lang="en-US" b="1" dirty="0" smtClean="0"/>
              <a:t>value and </a:t>
            </a:r>
            <a:r>
              <a:rPr lang="en-US" b="1" dirty="0"/>
              <a:t>computing its probability </a:t>
            </a:r>
            <a:r>
              <a:rPr lang="en-US" b="1" dirty="0" smtClean="0"/>
              <a:t>exactly:</a:t>
            </a:r>
            <a:endParaRPr lang="en-US" b="1" dirty="0"/>
          </a:p>
          <a:p>
            <a:r>
              <a:rPr lang="en-US" dirty="0"/>
              <a:t>have to spend time on all values</a:t>
            </a:r>
          </a:p>
          <a:p>
            <a:r>
              <a:rPr lang="en-US" dirty="0"/>
              <a:t>but only spend O(1) time on each value (don’t sample frequent values over and over while waiting for infrequent ones)</a:t>
            </a:r>
          </a:p>
          <a:p>
            <a:r>
              <a:rPr lang="en-US" dirty="0"/>
              <a:t>runtime is more predictable</a:t>
            </a:r>
          </a:p>
          <a:p>
            <a:r>
              <a:rPr lang="en-US" dirty="0"/>
              <a:t>lets you tradeoff exactness for greater speed (brute force exactly enumerates exponentially many assignments, BP approximates this by enumerating local configurations)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35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166025" y="1139092"/>
            <a:ext cx="5678359" cy="73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Tension between approaches…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Convergence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5901"/>
            <a:ext cx="8229600" cy="1718392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When BP is run on a </a:t>
            </a:r>
            <a:r>
              <a:rPr lang="en-US" b="1" dirty="0"/>
              <a:t>tree-shaped factor graph</a:t>
            </a:r>
            <a:r>
              <a:rPr lang="en-US" dirty="0"/>
              <a:t>,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beliefs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/>
              <a:t>converge</a:t>
            </a:r>
            <a:r>
              <a:rPr lang="en-US" dirty="0"/>
              <a:t> to the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marginals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 the distribution after two passes.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How </a:t>
              </a:r>
              <a:r>
                <a:rPr lang="en-US" b="1" dirty="0"/>
                <a:t>long</a:t>
              </a:r>
              <a:r>
                <a:rPr lang="en-US" dirty="0"/>
                <a:t> does loopy BP take to </a:t>
              </a:r>
              <a:r>
                <a:rPr lang="en-US" b="1" dirty="0"/>
                <a:t>converge</a:t>
              </a:r>
              <a:r>
                <a:rPr lang="en-US" dirty="0"/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It might never converge. Could oscillate.</a:t>
              </a:r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957214" y="4115030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>
            <a:stCxn id="20" idx="4"/>
            <a:endCxn id="22" idx="0"/>
          </p:cNvCxnSpPr>
          <p:nvPr/>
        </p:nvCxnSpPr>
        <p:spPr>
          <a:xfrm>
            <a:off x="1200584" y="4608367"/>
            <a:ext cx="2681" cy="25274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3936" y="4861114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57214" y="5341110"/>
            <a:ext cx="486739" cy="493337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4" name="Straight Connector 23"/>
          <p:cNvCxnSpPr>
            <a:stCxn id="23" idx="0"/>
            <a:endCxn id="22" idx="2"/>
          </p:cNvCxnSpPr>
          <p:nvPr/>
        </p:nvCxnSpPr>
        <p:spPr>
          <a:xfrm flipV="1">
            <a:off x="1200584" y="5099772"/>
            <a:ext cx="2681" cy="2413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6"/>
            <a:endCxn id="26" idx="1"/>
          </p:cNvCxnSpPr>
          <p:nvPr/>
        </p:nvCxnSpPr>
        <p:spPr>
          <a:xfrm>
            <a:off x="1443953" y="5587779"/>
            <a:ext cx="47035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14305" y="5468450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72025" y="5341110"/>
            <a:ext cx="486739" cy="49333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7" idx="2"/>
            <a:endCxn id="26" idx="3"/>
          </p:cNvCxnSpPr>
          <p:nvPr/>
        </p:nvCxnSpPr>
        <p:spPr>
          <a:xfrm flipH="1">
            <a:off x="2152963" y="5587779"/>
            <a:ext cx="41906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72025" y="4115030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Connector 40"/>
          <p:cNvCxnSpPr>
            <a:stCxn id="30" idx="4"/>
            <a:endCxn id="42" idx="0"/>
          </p:cNvCxnSpPr>
          <p:nvPr/>
        </p:nvCxnSpPr>
        <p:spPr>
          <a:xfrm>
            <a:off x="2815395" y="4608367"/>
            <a:ext cx="9536" cy="25274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705602" y="4861114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27" idx="0"/>
            <a:endCxn id="42" idx="2"/>
          </p:cNvCxnSpPr>
          <p:nvPr/>
        </p:nvCxnSpPr>
        <p:spPr>
          <a:xfrm flipV="1">
            <a:off x="2815395" y="5099772"/>
            <a:ext cx="9536" cy="2413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0" idx="6"/>
            <a:endCxn id="45" idx="1"/>
          </p:cNvCxnSpPr>
          <p:nvPr/>
        </p:nvCxnSpPr>
        <p:spPr>
          <a:xfrm flipV="1">
            <a:off x="1443953" y="4357994"/>
            <a:ext cx="470352" cy="370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914305" y="4238665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6" name="Straight Connector 45"/>
          <p:cNvCxnSpPr>
            <a:stCxn id="30" idx="2"/>
            <a:endCxn id="45" idx="3"/>
          </p:cNvCxnSpPr>
          <p:nvPr/>
        </p:nvCxnSpPr>
        <p:spPr>
          <a:xfrm flipH="1" flipV="1">
            <a:off x="2152963" y="4357994"/>
            <a:ext cx="419062" cy="370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5"/>
            <a:endCxn id="52" idx="1"/>
          </p:cNvCxnSpPr>
          <p:nvPr/>
        </p:nvCxnSpPr>
        <p:spPr>
          <a:xfrm>
            <a:off x="1372672" y="4536119"/>
            <a:ext cx="183646" cy="24769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56318" y="4664481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>
            <a:stCxn id="27" idx="1"/>
            <a:endCxn id="52" idx="2"/>
          </p:cNvCxnSpPr>
          <p:nvPr/>
        </p:nvCxnSpPr>
        <p:spPr>
          <a:xfrm flipH="1" flipV="1">
            <a:off x="1675647" y="4903139"/>
            <a:ext cx="967659" cy="510219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7"/>
            <a:endCxn id="62" idx="2"/>
          </p:cNvCxnSpPr>
          <p:nvPr/>
        </p:nvCxnSpPr>
        <p:spPr>
          <a:xfrm flipV="1">
            <a:off x="1372672" y="4922905"/>
            <a:ext cx="1049032" cy="49045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302375" y="4684247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3" name="Straight Connector 62"/>
          <p:cNvCxnSpPr>
            <a:stCxn id="30" idx="3"/>
            <a:endCxn id="62" idx="3"/>
          </p:cNvCxnSpPr>
          <p:nvPr/>
        </p:nvCxnSpPr>
        <p:spPr>
          <a:xfrm flipH="1">
            <a:off x="2541033" y="4536119"/>
            <a:ext cx="102273" cy="2674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572025" y="4111325"/>
            <a:ext cx="486739" cy="49333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572025" y="5341110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72025" y="4111325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72025" y="5341110"/>
            <a:ext cx="486739" cy="49333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69087" y="4112965"/>
            <a:ext cx="486739" cy="49333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69087" y="5342750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7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When loopy BP converges, does it always get the same answer?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No.  Sensitive to initialization and update order.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1529877" y="4111325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>
            <a:stCxn id="11" idx="4"/>
            <a:endCxn id="13" idx="0"/>
          </p:cNvCxnSpPr>
          <p:nvPr/>
        </p:nvCxnSpPr>
        <p:spPr>
          <a:xfrm>
            <a:off x="1773247" y="4604662"/>
            <a:ext cx="2681" cy="25274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56599" y="4857409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9877" y="5337405"/>
            <a:ext cx="486739" cy="493337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Connector 16"/>
          <p:cNvCxnSpPr>
            <a:stCxn id="16" idx="0"/>
            <a:endCxn id="13" idx="2"/>
          </p:cNvCxnSpPr>
          <p:nvPr/>
        </p:nvCxnSpPr>
        <p:spPr>
          <a:xfrm flipV="1">
            <a:off x="1773247" y="5096067"/>
            <a:ext cx="2681" cy="2413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19" idx="1"/>
          </p:cNvCxnSpPr>
          <p:nvPr/>
        </p:nvCxnSpPr>
        <p:spPr>
          <a:xfrm>
            <a:off x="2016616" y="5584074"/>
            <a:ext cx="47035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86968" y="5464745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44688" y="5337405"/>
            <a:ext cx="486739" cy="49333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>
            <a:stCxn id="20" idx="2"/>
            <a:endCxn id="19" idx="3"/>
          </p:cNvCxnSpPr>
          <p:nvPr/>
        </p:nvCxnSpPr>
        <p:spPr>
          <a:xfrm flipH="1">
            <a:off x="2725626" y="5584074"/>
            <a:ext cx="41906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144688" y="4111325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2" idx="4"/>
            <a:endCxn id="24" idx="0"/>
          </p:cNvCxnSpPr>
          <p:nvPr/>
        </p:nvCxnSpPr>
        <p:spPr>
          <a:xfrm>
            <a:off x="3388058" y="4604662"/>
            <a:ext cx="9536" cy="25274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8265" y="4857409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Connector 24"/>
          <p:cNvCxnSpPr>
            <a:stCxn id="20" idx="0"/>
            <a:endCxn id="24" idx="2"/>
          </p:cNvCxnSpPr>
          <p:nvPr/>
        </p:nvCxnSpPr>
        <p:spPr>
          <a:xfrm flipV="1">
            <a:off x="3388058" y="5096067"/>
            <a:ext cx="9536" cy="2413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6"/>
            <a:endCxn id="27" idx="1"/>
          </p:cNvCxnSpPr>
          <p:nvPr/>
        </p:nvCxnSpPr>
        <p:spPr>
          <a:xfrm flipV="1">
            <a:off x="2016616" y="4354289"/>
            <a:ext cx="470352" cy="370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86968" y="4234960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2" idx="2"/>
            <a:endCxn id="27" idx="3"/>
          </p:cNvCxnSpPr>
          <p:nvPr/>
        </p:nvCxnSpPr>
        <p:spPr>
          <a:xfrm flipH="1" flipV="1">
            <a:off x="2725626" y="4354289"/>
            <a:ext cx="419062" cy="370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5"/>
            <a:endCxn id="30" idx="1"/>
          </p:cNvCxnSpPr>
          <p:nvPr/>
        </p:nvCxnSpPr>
        <p:spPr>
          <a:xfrm>
            <a:off x="1945335" y="4532414"/>
            <a:ext cx="183646" cy="24769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128981" y="4660776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1" name="Straight Connector 30"/>
          <p:cNvCxnSpPr>
            <a:stCxn id="20" idx="1"/>
            <a:endCxn id="30" idx="2"/>
          </p:cNvCxnSpPr>
          <p:nvPr/>
        </p:nvCxnSpPr>
        <p:spPr>
          <a:xfrm flipH="1" flipV="1">
            <a:off x="2248310" y="4899434"/>
            <a:ext cx="967659" cy="510219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7"/>
            <a:endCxn id="33" idx="2"/>
          </p:cNvCxnSpPr>
          <p:nvPr/>
        </p:nvCxnSpPr>
        <p:spPr>
          <a:xfrm flipV="1">
            <a:off x="1945335" y="4919200"/>
            <a:ext cx="1049032" cy="49045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75038" y="4680542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4" name="Straight Connector 33"/>
          <p:cNvCxnSpPr>
            <a:stCxn id="22" idx="3"/>
            <a:endCxn id="33" idx="3"/>
          </p:cNvCxnSpPr>
          <p:nvPr/>
        </p:nvCxnSpPr>
        <p:spPr>
          <a:xfrm flipH="1">
            <a:off x="3113696" y="4532414"/>
            <a:ext cx="102273" cy="2674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39314" y="4111325"/>
            <a:ext cx="486739" cy="493337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Straight Connector 38"/>
          <p:cNvCxnSpPr>
            <a:stCxn id="38" idx="4"/>
            <a:endCxn id="40" idx="0"/>
          </p:cNvCxnSpPr>
          <p:nvPr/>
        </p:nvCxnSpPr>
        <p:spPr>
          <a:xfrm>
            <a:off x="5682684" y="4604662"/>
            <a:ext cx="2681" cy="25274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66036" y="4857409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39314" y="5337405"/>
            <a:ext cx="486739" cy="493337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2" name="Straight Connector 41"/>
          <p:cNvCxnSpPr>
            <a:stCxn id="41" idx="0"/>
            <a:endCxn id="40" idx="2"/>
          </p:cNvCxnSpPr>
          <p:nvPr/>
        </p:nvCxnSpPr>
        <p:spPr>
          <a:xfrm flipV="1">
            <a:off x="5682684" y="5096067"/>
            <a:ext cx="2681" cy="2413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6"/>
            <a:endCxn id="44" idx="1"/>
          </p:cNvCxnSpPr>
          <p:nvPr/>
        </p:nvCxnSpPr>
        <p:spPr>
          <a:xfrm>
            <a:off x="5926053" y="5584074"/>
            <a:ext cx="47035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396405" y="5464745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4125" y="5337405"/>
            <a:ext cx="486739" cy="49333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6" name="Straight Connector 45"/>
          <p:cNvCxnSpPr>
            <a:stCxn id="45" idx="2"/>
            <a:endCxn id="44" idx="3"/>
          </p:cNvCxnSpPr>
          <p:nvPr/>
        </p:nvCxnSpPr>
        <p:spPr>
          <a:xfrm flipH="1">
            <a:off x="6635063" y="5584074"/>
            <a:ext cx="41906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054125" y="4111325"/>
            <a:ext cx="486739" cy="49333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7" idx="4"/>
            <a:endCxn id="49" idx="0"/>
          </p:cNvCxnSpPr>
          <p:nvPr/>
        </p:nvCxnSpPr>
        <p:spPr>
          <a:xfrm>
            <a:off x="7297495" y="4604662"/>
            <a:ext cx="9536" cy="25274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187702" y="4857409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0" name="Straight Connector 49"/>
          <p:cNvCxnSpPr>
            <a:stCxn id="45" idx="0"/>
            <a:endCxn id="49" idx="2"/>
          </p:cNvCxnSpPr>
          <p:nvPr/>
        </p:nvCxnSpPr>
        <p:spPr>
          <a:xfrm flipV="1">
            <a:off x="7297495" y="5096067"/>
            <a:ext cx="9536" cy="2413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8" idx="6"/>
            <a:endCxn id="52" idx="1"/>
          </p:cNvCxnSpPr>
          <p:nvPr/>
        </p:nvCxnSpPr>
        <p:spPr>
          <a:xfrm flipV="1">
            <a:off x="5926053" y="4354289"/>
            <a:ext cx="470352" cy="370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96405" y="4234960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>
            <a:stCxn id="47" idx="2"/>
            <a:endCxn id="52" idx="3"/>
          </p:cNvCxnSpPr>
          <p:nvPr/>
        </p:nvCxnSpPr>
        <p:spPr>
          <a:xfrm flipH="1" flipV="1">
            <a:off x="6635063" y="4354289"/>
            <a:ext cx="419062" cy="370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8" idx="5"/>
            <a:endCxn id="55" idx="1"/>
          </p:cNvCxnSpPr>
          <p:nvPr/>
        </p:nvCxnSpPr>
        <p:spPr>
          <a:xfrm>
            <a:off x="5854772" y="4532414"/>
            <a:ext cx="183646" cy="24769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38418" y="4660776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Straight Connector 55"/>
          <p:cNvCxnSpPr>
            <a:stCxn id="45" idx="1"/>
            <a:endCxn id="55" idx="2"/>
          </p:cNvCxnSpPr>
          <p:nvPr/>
        </p:nvCxnSpPr>
        <p:spPr>
          <a:xfrm flipH="1" flipV="1">
            <a:off x="6157747" y="4899434"/>
            <a:ext cx="967659" cy="510219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7"/>
            <a:endCxn id="58" idx="2"/>
          </p:cNvCxnSpPr>
          <p:nvPr/>
        </p:nvCxnSpPr>
        <p:spPr>
          <a:xfrm flipV="1">
            <a:off x="5854772" y="4919200"/>
            <a:ext cx="1049032" cy="49045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784475" y="4680542"/>
            <a:ext cx="238658" cy="2386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9" name="Straight Connector 58"/>
          <p:cNvCxnSpPr>
            <a:stCxn id="47" idx="3"/>
            <a:endCxn id="58" idx="3"/>
          </p:cNvCxnSpPr>
          <p:nvPr/>
        </p:nvCxnSpPr>
        <p:spPr>
          <a:xfrm flipH="1">
            <a:off x="7023133" y="4532414"/>
            <a:ext cx="102273" cy="2674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Are there convergent variants of loopy BP?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4"/>
            <a:ext cx="8229600" cy="1330063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Yes.  It's actually trying to minimize a certain </a:t>
              </a:r>
              <a:r>
                <a:rPr lang="en-US" b="1" dirty="0"/>
                <a:t>differentiable </a:t>
              </a:r>
              <a:r>
                <a:rPr lang="en-US" dirty="0"/>
                <a:t>function of the beliefs, so you could just </a:t>
              </a:r>
              <a:r>
                <a:rPr lang="en-US" b="1" dirty="0"/>
                <a:t>minimize</a:t>
              </a:r>
              <a:r>
                <a:rPr lang="en-US" dirty="0"/>
                <a:t> that function </a:t>
              </a:r>
              <a:r>
                <a:rPr lang="en-US" b="1" dirty="0"/>
                <a:t>directly</a:t>
              </a:r>
              <a:r>
                <a:rPr lang="en-US" dirty="0"/>
                <a:t>.</a:t>
              </a:r>
            </a:p>
          </p:txBody>
        </p:sp>
      </p:grpSp>
      <p:pic>
        <p:nvPicPr>
          <p:cNvPr id="28" name="Picture 27" descr="nonconvex-surface-zoom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17" r="69959" b="78649"/>
          <a:stretch/>
        </p:blipFill>
        <p:spPr>
          <a:xfrm>
            <a:off x="2614790" y="4016636"/>
            <a:ext cx="3819337" cy="2508895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6" idx="1"/>
            <a:endCxn id="17" idx="5"/>
          </p:cNvCxnSpPr>
          <p:nvPr/>
        </p:nvCxnSpPr>
        <p:spPr>
          <a:xfrm rot="11840357" flipH="1" flipV="1">
            <a:off x="5909821" y="4307808"/>
            <a:ext cx="238126" cy="4200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 rot="11840357">
            <a:off x="5912529" y="4199228"/>
            <a:ext cx="88972" cy="874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11840357">
            <a:off x="6056266" y="4748949"/>
            <a:ext cx="88972" cy="8748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rot="11840357">
            <a:off x="5653518" y="5185615"/>
            <a:ext cx="88972" cy="874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7"/>
            <a:endCxn id="18" idx="3"/>
          </p:cNvCxnSpPr>
          <p:nvPr/>
        </p:nvCxnSpPr>
        <p:spPr>
          <a:xfrm rot="11840357" flipV="1">
            <a:off x="5803682" y="4773526"/>
            <a:ext cx="191394" cy="4749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 rot="11840357">
            <a:off x="5885814" y="5585170"/>
            <a:ext cx="88972" cy="874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8" idx="1"/>
            <a:endCxn id="20" idx="5"/>
          </p:cNvCxnSpPr>
          <p:nvPr/>
        </p:nvCxnSpPr>
        <p:spPr>
          <a:xfrm rot="11840357" flipH="1" flipV="1">
            <a:off x="5675199" y="5303980"/>
            <a:ext cx="277906" cy="2503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 rot="11840357">
            <a:off x="5382579" y="6002151"/>
            <a:ext cx="88972" cy="874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7"/>
            <a:endCxn id="22" idx="3"/>
          </p:cNvCxnSpPr>
          <p:nvPr/>
        </p:nvCxnSpPr>
        <p:spPr>
          <a:xfrm rot="11840357" flipV="1">
            <a:off x="5532092" y="5594326"/>
            <a:ext cx="293181" cy="48615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 rot="11840357">
            <a:off x="5213920" y="5903669"/>
            <a:ext cx="88972" cy="874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2" idx="6"/>
            <a:endCxn id="24" idx="3"/>
          </p:cNvCxnSpPr>
          <p:nvPr/>
        </p:nvCxnSpPr>
        <p:spPr>
          <a:xfrm rot="11840357">
            <a:off x="5283924" y="5942612"/>
            <a:ext cx="114403" cy="746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 rot="11840357">
            <a:off x="4931995" y="6041630"/>
            <a:ext cx="88972" cy="8748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7"/>
            <a:endCxn id="26" idx="3"/>
          </p:cNvCxnSpPr>
          <p:nvPr/>
        </p:nvCxnSpPr>
        <p:spPr>
          <a:xfrm rot="11840357" flipV="1">
            <a:off x="5034902" y="5939464"/>
            <a:ext cx="165084" cy="15385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Forward-backward is to the Viterbi algorithm as sum-product BP is to __________ 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max-product BP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2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But does that function have a unique minimum?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342516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No, and you'll only be able to find a local minimum in practice.  So you're still dependent on initialization.</a:t>
              </a:r>
            </a:p>
            <a:p>
              <a:pPr marL="0" indent="0">
                <a:buNone/>
              </a:pPr>
              <a:endParaRPr lang="en-US" dirty="0"/>
            </a:p>
          </p:txBody>
        </p:sp>
      </p:grpSp>
      <p:pic>
        <p:nvPicPr>
          <p:cNvPr id="11" name="Picture 10" descr="nonconvex-surface-zoom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61" y="3772991"/>
            <a:ext cx="5664200" cy="4394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1913505">
            <a:off x="4384021" y="3867286"/>
            <a:ext cx="309517" cy="736443"/>
            <a:chOff x="4385033" y="2835074"/>
            <a:chExt cx="1255018" cy="2986107"/>
          </a:xfrm>
        </p:grpSpPr>
        <p:cxnSp>
          <p:nvCxnSpPr>
            <p:cNvPr id="13" name="Straight Arrow Connector 12"/>
            <p:cNvCxnSpPr>
              <a:stCxn id="16" idx="1"/>
              <a:endCxn id="17" idx="5"/>
            </p:cNvCxnSpPr>
            <p:nvPr/>
          </p:nvCxnSpPr>
          <p:spPr>
            <a:xfrm flipH="1" flipV="1">
              <a:off x="4675604" y="5137176"/>
              <a:ext cx="265726" cy="51388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911645" y="5621875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02586" y="4967058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848144" y="4237575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7" idx="7"/>
              <a:endCxn id="18" idx="3"/>
            </p:cNvCxnSpPr>
            <p:nvPr/>
          </p:nvCxnSpPr>
          <p:spPr>
            <a:xfrm flipV="1">
              <a:off x="4675604" y="4407693"/>
              <a:ext cx="202226" cy="58855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385033" y="3813397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1"/>
              <a:endCxn id="20" idx="5"/>
            </p:cNvCxnSpPr>
            <p:nvPr/>
          </p:nvCxnSpPr>
          <p:spPr>
            <a:xfrm flipH="1" flipV="1">
              <a:off x="4558051" y="3983515"/>
              <a:ext cx="319779" cy="28324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868899" y="3068751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0" idx="7"/>
              <a:endCxn id="22" idx="3"/>
            </p:cNvCxnSpPr>
            <p:nvPr/>
          </p:nvCxnSpPr>
          <p:spPr>
            <a:xfrm flipV="1">
              <a:off x="4558051" y="3238870"/>
              <a:ext cx="340533" cy="603715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127544" y="3128187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2" idx="6"/>
              <a:endCxn id="24" idx="3"/>
            </p:cNvCxnSpPr>
            <p:nvPr/>
          </p:nvCxnSpPr>
          <p:spPr>
            <a:xfrm>
              <a:off x="5071603" y="3168406"/>
              <a:ext cx="85627" cy="12990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437347" y="2835074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4" idx="7"/>
              <a:endCxn id="26" idx="3"/>
            </p:cNvCxnSpPr>
            <p:nvPr/>
          </p:nvCxnSpPr>
          <p:spPr>
            <a:xfrm flipV="1">
              <a:off x="5300562" y="3005193"/>
              <a:ext cx="166471" cy="15218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688270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If you could find the global minimum, would its beliefs give the </a:t>
              </a:r>
              <a:r>
                <a:rPr lang="en-US" dirty="0" err="1"/>
                <a:t>marginals</a:t>
              </a:r>
              <a:r>
                <a:rPr lang="en-US" dirty="0"/>
                <a:t> of the </a:t>
              </a:r>
              <a:r>
                <a:rPr lang="en-US" b="1" dirty="0"/>
                <a:t>true distribution</a:t>
              </a:r>
              <a:r>
                <a:rPr lang="en-US" dirty="0"/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901343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No. </a:t>
              </a:r>
            </a:p>
          </p:txBody>
        </p:sp>
      </p:grpSp>
      <p:pic>
        <p:nvPicPr>
          <p:cNvPr id="11" name="Picture 10" descr="nonconvex-surface-zoom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74" y="4118745"/>
            <a:ext cx="5664200" cy="4394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57199" y="4283526"/>
            <a:ext cx="2107790" cy="1394636"/>
          </a:xfrm>
          <a:prstGeom prst="wedgeEllipseCallout">
            <a:avLst>
              <a:gd name="adj1" fmla="val 77338"/>
              <a:gd name="adj2" fmla="val 678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Noteworthy Light"/>
                <a:cs typeface="Noteworthy Light"/>
              </a:rPr>
              <a:t>We’ve found the bottom!!</a:t>
            </a:r>
            <a:endParaRPr lang="en-US" sz="2200" dirty="0">
              <a:solidFill>
                <a:schemeClr val="tx1"/>
              </a:solidFill>
              <a:latin typeface="Noteworthy Light"/>
              <a:cs typeface="Noteworthy Light"/>
            </a:endParaRPr>
          </a:p>
        </p:txBody>
      </p:sp>
      <p:grpSp>
        <p:nvGrpSpPr>
          <p:cNvPr id="13" name="Group 12"/>
          <p:cNvGrpSpPr/>
          <p:nvPr/>
        </p:nvGrpSpPr>
        <p:grpSpPr>
          <a:xfrm rot="7459906">
            <a:off x="3088521" y="4899324"/>
            <a:ext cx="309517" cy="736443"/>
            <a:chOff x="4385033" y="2835074"/>
            <a:chExt cx="1255018" cy="2986107"/>
          </a:xfrm>
        </p:grpSpPr>
        <p:cxnSp>
          <p:nvCxnSpPr>
            <p:cNvPr id="16" name="Straight Arrow Connector 15"/>
            <p:cNvCxnSpPr>
              <a:stCxn id="17" idx="1"/>
              <a:endCxn id="18" idx="5"/>
            </p:cNvCxnSpPr>
            <p:nvPr/>
          </p:nvCxnSpPr>
          <p:spPr>
            <a:xfrm flipH="1" flipV="1">
              <a:off x="4675604" y="5137176"/>
              <a:ext cx="265726" cy="51388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911645" y="5621875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502586" y="4967058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848144" y="4237575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8" idx="7"/>
              <a:endCxn id="19" idx="3"/>
            </p:cNvCxnSpPr>
            <p:nvPr/>
          </p:nvCxnSpPr>
          <p:spPr>
            <a:xfrm flipV="1">
              <a:off x="4675604" y="4407693"/>
              <a:ext cx="202226" cy="58855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385033" y="3813397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19" idx="1"/>
              <a:endCxn id="21" idx="5"/>
            </p:cNvCxnSpPr>
            <p:nvPr/>
          </p:nvCxnSpPr>
          <p:spPr>
            <a:xfrm flipH="1" flipV="1">
              <a:off x="4558051" y="3983515"/>
              <a:ext cx="319779" cy="28324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868899" y="3068751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1" idx="7"/>
              <a:endCxn id="23" idx="3"/>
            </p:cNvCxnSpPr>
            <p:nvPr/>
          </p:nvCxnSpPr>
          <p:spPr>
            <a:xfrm flipV="1">
              <a:off x="4558051" y="3238870"/>
              <a:ext cx="340533" cy="603715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127544" y="3128187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3" idx="6"/>
              <a:endCxn id="25" idx="3"/>
            </p:cNvCxnSpPr>
            <p:nvPr/>
          </p:nvCxnSpPr>
          <p:spPr>
            <a:xfrm>
              <a:off x="5071603" y="3168406"/>
              <a:ext cx="85627" cy="12990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437347" y="2835074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7"/>
              <a:endCxn id="27" idx="3"/>
            </p:cNvCxnSpPr>
            <p:nvPr/>
          </p:nvCxnSpPr>
          <p:spPr>
            <a:xfrm flipV="1">
              <a:off x="5300562" y="3005193"/>
              <a:ext cx="166471" cy="15218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134022"/>
            <a:ext cx="4311688" cy="184203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481440" y="2466148"/>
              <a:ext cx="7205360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Is it finding the </a:t>
              </a:r>
              <a:r>
                <a:rPr lang="en-US" dirty="0" err="1"/>
                <a:t>marginals</a:t>
              </a:r>
              <a:r>
                <a:rPr lang="en-US" dirty="0"/>
                <a:t> of some </a:t>
              </a:r>
              <a:r>
                <a:rPr lang="en-US" b="1" dirty="0"/>
                <a:t>other </a:t>
              </a:r>
              <a:r>
                <a:rPr lang="en-US" b="1" dirty="0" smtClean="0"/>
                <a:t>distribution</a:t>
              </a:r>
              <a:r>
                <a:rPr lang="en-US" dirty="0" smtClean="0"/>
                <a:t> (as mean field would)?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976052"/>
            <a:ext cx="4311688" cy="3380298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481440" y="3660564"/>
              <a:ext cx="7205360" cy="488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No, just a </a:t>
              </a:r>
              <a:r>
                <a:rPr lang="en-US" b="1" dirty="0"/>
                <a:t>collection of beliefs</a:t>
              </a:r>
              <a:r>
                <a:rPr lang="en-US" dirty="0"/>
                <a:t>.  </a:t>
              </a:r>
            </a:p>
          </p:txBody>
        </p:sp>
      </p:grpSp>
      <p:pic>
        <p:nvPicPr>
          <p:cNvPr id="5" name="Picture 4" descr="4493262f1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88" y="2296551"/>
            <a:ext cx="4304165" cy="316236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33855" y="4333336"/>
            <a:ext cx="3353189" cy="202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Might </a:t>
            </a:r>
            <a:r>
              <a:rPr lang="en-US" dirty="0"/>
              <a:t>not be globally consistent in the sense of all being views of the same elephant.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8888" y="6475098"/>
            <a:ext cx="3623358" cy="3829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*Cartoon by G</a:t>
            </a:r>
            <a:r>
              <a:rPr lang="en-US" sz="1600" dirty="0"/>
              <a:t>. Renee </a:t>
            </a:r>
            <a:r>
              <a:rPr lang="en-US" sz="1600" dirty="0" err="1" smtClean="0"/>
              <a:t>Guzlas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406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Does the global minimum give beliefs that are at least </a:t>
              </a:r>
              <a:r>
                <a:rPr lang="en-US" b="1" dirty="0"/>
                <a:t>locally consistent</a:t>
              </a:r>
              <a:r>
                <a:rPr lang="en-US" dirty="0"/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632744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Yes.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4807826" y="4542954"/>
            <a:ext cx="958239" cy="97123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6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2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>
            <a:stCxn id="13" idx="6"/>
            <a:endCxn id="17" idx="1"/>
          </p:cNvCxnSpPr>
          <p:nvPr/>
        </p:nvCxnSpPr>
        <p:spPr>
          <a:xfrm>
            <a:off x="5766065" y="5028570"/>
            <a:ext cx="1098596" cy="1416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64661" y="4807811"/>
            <a:ext cx="469844" cy="469846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26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2600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α</a:t>
            </a:r>
            <a:endParaRPr lang="en-US" sz="26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11456" y="2935636"/>
            <a:ext cx="958239" cy="97123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6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2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Straight Connector 18"/>
          <p:cNvCxnSpPr>
            <a:stCxn id="18" idx="4"/>
            <a:endCxn id="17" idx="0"/>
          </p:cNvCxnSpPr>
          <p:nvPr/>
        </p:nvCxnSpPr>
        <p:spPr>
          <a:xfrm>
            <a:off x="7090576" y="3906868"/>
            <a:ext cx="9007" cy="90094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loud Callout 46"/>
          <p:cNvSpPr/>
          <p:nvPr/>
        </p:nvSpPr>
        <p:spPr>
          <a:xfrm>
            <a:off x="5081757" y="5408371"/>
            <a:ext cx="828675" cy="1106487"/>
          </a:xfrm>
          <a:prstGeom prst="cloudCallout">
            <a:avLst>
              <a:gd name="adj1" fmla="val -26331"/>
              <a:gd name="adj2" fmla="val -5344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42531"/>
              </p:ext>
            </p:extLst>
          </p:nvPr>
        </p:nvGraphicFramePr>
        <p:xfrm>
          <a:off x="5153195" y="5516304"/>
          <a:ext cx="727418" cy="80238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Cloud Callout 48"/>
          <p:cNvSpPr/>
          <p:nvPr/>
        </p:nvSpPr>
        <p:spPr>
          <a:xfrm>
            <a:off x="7482538" y="3364387"/>
            <a:ext cx="828675" cy="912465"/>
          </a:xfrm>
          <a:prstGeom prst="cloudCallout">
            <a:avLst>
              <a:gd name="adj1" fmla="val -71408"/>
              <a:gd name="adj2" fmla="val -4781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Cloud Callout 50"/>
          <p:cNvSpPr/>
          <p:nvPr/>
        </p:nvSpPr>
        <p:spPr>
          <a:xfrm>
            <a:off x="7028321" y="5051399"/>
            <a:ext cx="1504950" cy="1539875"/>
          </a:xfrm>
          <a:prstGeom prst="cloudCallout">
            <a:avLst>
              <a:gd name="adj1" fmla="val -28091"/>
              <a:gd name="adj2" fmla="val -4594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28604"/>
              </p:ext>
            </p:extLst>
          </p:nvPr>
        </p:nvGraphicFramePr>
        <p:xfrm>
          <a:off x="7246058" y="5250332"/>
          <a:ext cx="989277" cy="10698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9759"/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3" name="Group 35"/>
          <p:cNvGrpSpPr>
            <a:grpSpLocks/>
          </p:cNvGrpSpPr>
          <p:nvPr/>
        </p:nvGrpSpPr>
        <p:grpSpPr bwMode="auto">
          <a:xfrm>
            <a:off x="4007428" y="4823429"/>
            <a:ext cx="797186" cy="454228"/>
            <a:chOff x="2210684" y="5337292"/>
            <a:chExt cx="382896" cy="286889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2210684" y="5337292"/>
              <a:ext cx="382892" cy="134494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210688" y="5473291"/>
              <a:ext cx="382892" cy="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210686" y="5471790"/>
              <a:ext cx="382892" cy="15239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35"/>
          <p:cNvGrpSpPr>
            <a:grpSpLocks/>
          </p:cNvGrpSpPr>
          <p:nvPr/>
        </p:nvGrpSpPr>
        <p:grpSpPr bwMode="auto">
          <a:xfrm>
            <a:off x="5814270" y="3159860"/>
            <a:ext cx="797186" cy="454228"/>
            <a:chOff x="2210684" y="5337292"/>
            <a:chExt cx="382896" cy="286889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2210684" y="5337292"/>
              <a:ext cx="382892" cy="134494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210688" y="5473291"/>
              <a:ext cx="382892" cy="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210686" y="5471790"/>
              <a:ext cx="382892" cy="15239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54212"/>
              </p:ext>
            </p:extLst>
          </p:nvPr>
        </p:nvGraphicFramePr>
        <p:xfrm>
          <a:off x="7561004" y="3519298"/>
          <a:ext cx="659518" cy="53492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67756"/>
              </p:ext>
            </p:extLst>
          </p:nvPr>
        </p:nvGraphicFramePr>
        <p:xfrm>
          <a:off x="6350933" y="5517793"/>
          <a:ext cx="727418" cy="8023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77164"/>
              </p:ext>
            </p:extLst>
          </p:nvPr>
        </p:nvGraphicFramePr>
        <p:xfrm>
          <a:off x="7549726" y="4589511"/>
          <a:ext cx="659518" cy="534922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7" name="Content Placeholder 5"/>
          <p:cNvSpPr txBox="1">
            <a:spLocks/>
          </p:cNvSpPr>
          <p:nvPr/>
        </p:nvSpPr>
        <p:spPr>
          <a:xfrm>
            <a:off x="163274" y="3159860"/>
            <a:ext cx="3550228" cy="3561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 variable belief and a factor belief are </a:t>
            </a:r>
            <a:r>
              <a:rPr lang="en-US" u="sng" dirty="0" smtClean="0"/>
              <a:t>locally consistent</a:t>
            </a:r>
            <a:r>
              <a:rPr lang="en-US" dirty="0" smtClean="0"/>
              <a:t> if the marginal of the factor’s belief equals the variable’s belief.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" y="6103298"/>
            <a:ext cx="3352930" cy="5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 In what sense are </a:t>
              </a:r>
              <a:r>
                <a:rPr lang="en-US" dirty="0" smtClean="0"/>
                <a:t>the beliefs at the </a:t>
              </a:r>
              <a:r>
                <a:rPr lang="en-US" b="1" dirty="0" smtClean="0"/>
                <a:t>global minimum</a:t>
              </a:r>
              <a:r>
                <a:rPr lang="en-US" dirty="0" smtClean="0"/>
                <a:t> </a:t>
              </a:r>
              <a:r>
                <a:rPr lang="en-US" dirty="0"/>
                <a:t>any good?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They are the global minimum of the </a:t>
              </a:r>
              <a:br>
                <a:rPr lang="en-US" dirty="0" smtClean="0"/>
              </a:br>
              <a:r>
                <a:rPr lang="en-US" b="1" dirty="0" smtClean="0"/>
                <a:t>Bethe Free Energy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pic>
        <p:nvPicPr>
          <p:cNvPr id="11" name="Picture 10" descr="nonconvex-surface-zoom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1" y="3647877"/>
            <a:ext cx="5664200" cy="4394200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1059686" y="3812658"/>
            <a:ext cx="2107790" cy="1394636"/>
          </a:xfrm>
          <a:prstGeom prst="wedgeEllipseCallout">
            <a:avLst>
              <a:gd name="adj1" fmla="val 77338"/>
              <a:gd name="adj2" fmla="val 678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Noteworthy Light"/>
                <a:cs typeface="Noteworthy Light"/>
              </a:rPr>
              <a:t>We’ve found the bottom!!</a:t>
            </a:r>
            <a:endParaRPr lang="en-US" sz="2200" dirty="0">
              <a:solidFill>
                <a:schemeClr val="tx1"/>
              </a:solidFill>
              <a:latin typeface="Noteworthy Light"/>
              <a:cs typeface="Noteworthy Light"/>
            </a:endParaRPr>
          </a:p>
        </p:txBody>
      </p:sp>
      <p:grpSp>
        <p:nvGrpSpPr>
          <p:cNvPr id="36" name="Group 35"/>
          <p:cNvGrpSpPr/>
          <p:nvPr/>
        </p:nvGrpSpPr>
        <p:grpSpPr>
          <a:xfrm rot="7459906">
            <a:off x="3691008" y="4428456"/>
            <a:ext cx="309517" cy="736443"/>
            <a:chOff x="4385033" y="2835074"/>
            <a:chExt cx="1255018" cy="2986107"/>
          </a:xfrm>
        </p:grpSpPr>
        <p:cxnSp>
          <p:nvCxnSpPr>
            <p:cNvPr id="37" name="Straight Arrow Connector 36"/>
            <p:cNvCxnSpPr>
              <a:stCxn id="38" idx="1"/>
              <a:endCxn id="39" idx="5"/>
            </p:cNvCxnSpPr>
            <p:nvPr/>
          </p:nvCxnSpPr>
          <p:spPr>
            <a:xfrm flipH="1" flipV="1">
              <a:off x="4675604" y="5137176"/>
              <a:ext cx="265726" cy="51388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911645" y="5621875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502586" y="4967058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48144" y="4237575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7"/>
              <a:endCxn id="40" idx="3"/>
            </p:cNvCxnSpPr>
            <p:nvPr/>
          </p:nvCxnSpPr>
          <p:spPr>
            <a:xfrm flipV="1">
              <a:off x="4675604" y="4407693"/>
              <a:ext cx="202226" cy="58855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385033" y="3813397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0" idx="1"/>
              <a:endCxn id="42" idx="5"/>
            </p:cNvCxnSpPr>
            <p:nvPr/>
          </p:nvCxnSpPr>
          <p:spPr>
            <a:xfrm flipH="1" flipV="1">
              <a:off x="4558051" y="3983515"/>
              <a:ext cx="319779" cy="28324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868899" y="3068751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2" idx="7"/>
              <a:endCxn id="44" idx="3"/>
            </p:cNvCxnSpPr>
            <p:nvPr/>
          </p:nvCxnSpPr>
          <p:spPr>
            <a:xfrm flipV="1">
              <a:off x="4558051" y="3238870"/>
              <a:ext cx="340533" cy="603715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127544" y="3128187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44" idx="6"/>
              <a:endCxn id="46" idx="3"/>
            </p:cNvCxnSpPr>
            <p:nvPr/>
          </p:nvCxnSpPr>
          <p:spPr>
            <a:xfrm>
              <a:off x="5071603" y="3168406"/>
              <a:ext cx="85627" cy="12990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437347" y="2835074"/>
              <a:ext cx="202704" cy="19930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>
              <a:stCxn id="46" idx="7"/>
              <a:endCxn id="48" idx="3"/>
            </p:cNvCxnSpPr>
            <p:nvPr/>
          </p:nvCxnSpPr>
          <p:spPr>
            <a:xfrm flipV="1">
              <a:off x="5300562" y="3005193"/>
              <a:ext cx="166471" cy="15218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0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 </a:t>
              </a:r>
              <a:r>
                <a:rPr lang="en-US" dirty="0" smtClean="0"/>
                <a:t>When loopy BP </a:t>
              </a:r>
              <a:r>
                <a:rPr lang="en-US" b="1" dirty="0" smtClean="0"/>
                <a:t>converges</a:t>
              </a:r>
              <a:r>
                <a:rPr lang="en-US" dirty="0" smtClean="0"/>
                <a:t>, in </a:t>
              </a:r>
              <a:r>
                <a:rPr lang="en-US" dirty="0"/>
                <a:t>what sense are </a:t>
              </a:r>
              <a:r>
                <a:rPr lang="en-US" dirty="0" smtClean="0"/>
                <a:t>the </a:t>
              </a:r>
              <a:r>
                <a:rPr lang="en-US" b="1" dirty="0" smtClean="0"/>
                <a:t>beliefs </a:t>
              </a:r>
              <a:r>
                <a:rPr lang="en-US" dirty="0"/>
                <a:t>any good?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They are a </a:t>
              </a:r>
              <a:r>
                <a:rPr lang="en-US" b="1" dirty="0" smtClean="0"/>
                <a:t>local</a:t>
              </a:r>
              <a:r>
                <a:rPr lang="en-US" dirty="0" smtClean="0"/>
                <a:t> </a:t>
              </a:r>
              <a:r>
                <a:rPr lang="en-US" b="1" dirty="0" smtClean="0"/>
                <a:t>minimum</a:t>
              </a:r>
              <a:r>
                <a:rPr lang="en-US" dirty="0" smtClean="0"/>
                <a:t> of the </a:t>
              </a:r>
              <a:br>
                <a:rPr lang="en-US" dirty="0" smtClean="0"/>
              </a:br>
              <a:r>
                <a:rPr lang="en-US" b="1" dirty="0" smtClean="0"/>
                <a:t>Bethe Free Energy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pic>
        <p:nvPicPr>
          <p:cNvPr id="11" name="Picture 10" descr="nonconvex-surface-zoom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1" y="3647877"/>
            <a:ext cx="5664200" cy="4394200"/>
          </a:xfrm>
          <a:prstGeom prst="rect">
            <a:avLst/>
          </a:prstGeom>
        </p:spPr>
      </p:pic>
      <p:sp>
        <p:nvSpPr>
          <p:cNvPr id="12" name="Oval 11"/>
          <p:cNvSpPr>
            <a:spLocks noChangeAspect="1"/>
          </p:cNvSpPr>
          <p:nvPr/>
        </p:nvSpPr>
        <p:spPr>
          <a:xfrm rot="11840357">
            <a:off x="3641672" y="4308490"/>
            <a:ext cx="144770" cy="14234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11840357">
            <a:off x="5355799" y="5578952"/>
            <a:ext cx="144770" cy="14234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rot="11840357">
            <a:off x="6687090" y="6275455"/>
            <a:ext cx="144770" cy="14234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11840357">
            <a:off x="2543784" y="5863315"/>
            <a:ext cx="144770" cy="14234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Why would you want to minimize the Bethe Free Energy?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4"/>
            <a:ext cx="8229600" cy="2840726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3565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en-US" dirty="0" smtClean="0"/>
                <a:t>It’s </a:t>
              </a:r>
              <a:r>
                <a:rPr lang="en-US" dirty="0"/>
                <a:t>easy to minimize* because it’s a sum of functions on the individual beliefs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666554"/>
            <a:ext cx="7729586" cy="1147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[*] Though we can’t just minimize each function separately – we need message passing to keep the beliefs locally consistent.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57214" y="3262453"/>
            <a:ext cx="7729586" cy="2014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On </a:t>
            </a:r>
            <a:r>
              <a:rPr lang="en-US" dirty="0"/>
              <a:t>an </a:t>
            </a:r>
            <a:r>
              <a:rPr lang="en-US" i="1" dirty="0"/>
              <a:t>acyclic</a:t>
            </a:r>
            <a:r>
              <a:rPr lang="en-US" dirty="0"/>
              <a:t> factor graph, it measures KL divergence between beliefs and true </a:t>
            </a:r>
            <a:r>
              <a:rPr lang="en-US" dirty="0" err="1"/>
              <a:t>marginals</a:t>
            </a:r>
            <a:r>
              <a:rPr lang="en-US" dirty="0"/>
              <a:t>, and so is minimized when beliefs = </a:t>
            </a:r>
            <a:r>
              <a:rPr lang="en-US" dirty="0" err="1"/>
              <a:t>marginals</a:t>
            </a:r>
            <a:r>
              <a:rPr lang="en-US" dirty="0"/>
              <a:t>.  (For a </a:t>
            </a:r>
            <a:r>
              <a:rPr lang="en-US" i="1" dirty="0"/>
              <a:t>loopy</a:t>
            </a:r>
            <a:r>
              <a:rPr lang="en-US" dirty="0"/>
              <a:t> graph, we close our eyes and hope it still works.)</a:t>
            </a:r>
          </a:p>
        </p:txBody>
      </p:sp>
    </p:spTree>
    <p:extLst>
      <p:ext uri="{BB962C8B-B14F-4D97-AF65-F5344CB8AC3E}">
        <p14:creationId xmlns:p14="http://schemas.microsoft.com/office/powerpoint/2010/main" val="21821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Max-product Belief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Sum-product BP </a:t>
            </a:r>
            <a:r>
              <a:rPr lang="en-US" dirty="0" smtClean="0"/>
              <a:t>can be used to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compute the </a:t>
            </a:r>
            <a:r>
              <a:rPr lang="en-US" dirty="0" err="1">
                <a:solidFill>
                  <a:schemeClr val="accent1"/>
                </a:solidFill>
              </a:rPr>
              <a:t>marginals</a:t>
            </a:r>
            <a:r>
              <a:rPr lang="en-US" dirty="0"/>
              <a:t>,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Max-product BP </a:t>
            </a:r>
            <a:r>
              <a:rPr lang="en-US" dirty="0" smtClean="0"/>
              <a:t>can be used to 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compute </a:t>
            </a:r>
            <a:r>
              <a:rPr lang="en-US" dirty="0">
                <a:solidFill>
                  <a:schemeClr val="accent3"/>
                </a:solidFill>
              </a:rPr>
              <a:t>the most likely assignment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30000" dirty="0">
                <a:latin typeface="Times New Roman"/>
                <a:cs typeface="Times New Roman"/>
              </a:rPr>
              <a:t>*</a:t>
            </a:r>
            <a:r>
              <a:rPr lang="en-US" i="1" dirty="0">
                <a:latin typeface="Times New Roman"/>
                <a:cs typeface="Times New Roman"/>
              </a:rPr>
              <a:t> = </a:t>
            </a:r>
            <a:r>
              <a:rPr lang="en-US" dirty="0" err="1">
                <a:latin typeface="Times New Roman"/>
                <a:cs typeface="Times New Roman"/>
              </a:rPr>
              <a:t>argmax</a:t>
            </a:r>
            <a:r>
              <a:rPr lang="en-US" b="1" i="1" baseline="-25000" dirty="0" err="1">
                <a:latin typeface="Times New Roman"/>
                <a:cs typeface="Times New Roman"/>
              </a:rPr>
              <a:t>X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p(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2E25-4DBF-407B-8F23-9CF0338AA1D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21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Max-product Belief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Change the sum to a max: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Max-product BP</a:t>
            </a:r>
            <a:r>
              <a:rPr lang="en-US" dirty="0"/>
              <a:t> computes </a:t>
            </a:r>
            <a:r>
              <a:rPr lang="en-US" b="1" dirty="0"/>
              <a:t>max-</a:t>
            </a:r>
            <a:r>
              <a:rPr lang="en-US" b="1" dirty="0" err="1" smtClean="0"/>
              <a:t>marginals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max-marginal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/>
              <a:t>is the </a:t>
            </a:r>
            <a:r>
              <a:rPr lang="en-US" dirty="0" smtClean="0"/>
              <a:t>(</a:t>
            </a:r>
            <a:r>
              <a:rPr lang="en-US" dirty="0" err="1" smtClean="0"/>
              <a:t>unnormalized</a:t>
            </a:r>
            <a:r>
              <a:rPr lang="en-US" dirty="0" smtClean="0"/>
              <a:t>) </a:t>
            </a:r>
            <a:r>
              <a:rPr lang="en-US" dirty="0"/>
              <a:t>probability of the MAP assignment under the constraint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= 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 smtClean="0"/>
              <a:t>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For an acyclic graph, the MAP assignment (assuming there are no ties) is given by: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40B13-6275-4654-AD88-3D351BD49046}" type="slidenum">
              <a:rPr lang="en-US"/>
              <a:pPr>
                <a:defRPr/>
              </a:pPr>
              <a:t>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90625" y="1951038"/>
            <a:ext cx="0" cy="733425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0913" y="2028825"/>
            <a:ext cx="0" cy="73501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832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826125"/>
            <a:ext cx="2441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380899" y="1702822"/>
            <a:ext cx="3298584" cy="684738"/>
            <a:chOff x="1136920" y="3747287"/>
            <a:chExt cx="2822626" cy="585936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80899" y="2492529"/>
            <a:ext cx="5857390" cy="729322"/>
            <a:chOff x="4061771" y="3747287"/>
            <a:chExt cx="4705817" cy="585936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0172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Max-product Belief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Change the sum to a max: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Max-product BP</a:t>
            </a:r>
            <a:r>
              <a:rPr lang="en-US" dirty="0"/>
              <a:t> computes </a:t>
            </a:r>
            <a:r>
              <a:rPr lang="en-US" b="1" dirty="0"/>
              <a:t>max-</a:t>
            </a:r>
            <a:r>
              <a:rPr lang="en-US" b="1" dirty="0" err="1" smtClean="0"/>
              <a:t>marginals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max-marginal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/>
              <a:t>is the </a:t>
            </a:r>
            <a:r>
              <a:rPr lang="en-US" dirty="0" smtClean="0"/>
              <a:t>(</a:t>
            </a:r>
            <a:r>
              <a:rPr lang="en-US" dirty="0" err="1" smtClean="0"/>
              <a:t>unnormalized</a:t>
            </a:r>
            <a:r>
              <a:rPr lang="en-US" dirty="0" smtClean="0"/>
              <a:t>) </a:t>
            </a:r>
            <a:r>
              <a:rPr lang="en-US" dirty="0"/>
              <a:t>probability of the MAP assignment under the constraint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= 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/>
              <a:t>For an acyclic graph, the MAP assignment (assuming there are no ties) is given by: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40B13-6275-4654-AD88-3D351BD49046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90625" y="1951038"/>
            <a:ext cx="0" cy="733425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0913" y="2028825"/>
            <a:ext cx="0" cy="73501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832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826125"/>
            <a:ext cx="2441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380899" y="2492529"/>
            <a:ext cx="5857390" cy="729322"/>
            <a:chOff x="1380899" y="2492529"/>
            <a:chExt cx="5857390" cy="729322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6228" y="2547386"/>
              <a:ext cx="5696712" cy="611632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1380899" y="2492529"/>
              <a:ext cx="5857390" cy="72932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0899" y="1702822"/>
            <a:ext cx="3298584" cy="684738"/>
            <a:chOff x="1136920" y="3747287"/>
            <a:chExt cx="2822626" cy="585936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5041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Deterministic Annealing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62"/>
            <a:ext cx="8229600" cy="5388747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Motivation:</a:t>
            </a:r>
            <a:r>
              <a:rPr lang="en-US" dirty="0" smtClean="0"/>
              <a:t> Smoothly transition </a:t>
            </a:r>
            <a:r>
              <a:rPr lang="en-US" dirty="0"/>
              <a:t>from sum-product to max-</a:t>
            </a:r>
            <a:r>
              <a:rPr lang="en-US" dirty="0" smtClean="0"/>
              <a:t>product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Incorporate inverse temperature parameter into each factor: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Send messages as usual for sum-product BP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Anneal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 smtClean="0"/>
              <a:t> from </a:t>
            </a:r>
            <a:r>
              <a:rPr lang="en-US" i="1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Take resulting beliefs to power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E0328-1E54-428A-8C8B-E1011C6B44B2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78852" name="Group 9"/>
          <p:cNvGrpSpPr>
            <a:grpSpLocks/>
          </p:cNvGrpSpPr>
          <p:nvPr/>
        </p:nvGrpSpPr>
        <p:grpSpPr bwMode="auto">
          <a:xfrm>
            <a:off x="2596776" y="2696708"/>
            <a:ext cx="3810119" cy="1452497"/>
            <a:chOff x="2815890" y="2960852"/>
            <a:chExt cx="4735656" cy="1804288"/>
          </a:xfrm>
        </p:grpSpPr>
        <p:sp>
          <p:nvSpPr>
            <p:cNvPr id="7" name="TextBox 6"/>
            <p:cNvSpPr txBox="1"/>
            <p:nvPr/>
          </p:nvSpPr>
          <p:spPr>
            <a:xfrm>
              <a:off x="2815890" y="2960852"/>
              <a:ext cx="4735656" cy="1804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atin typeface="+mn-lt"/>
                  <a:cs typeface="+mn-cs"/>
                </a:rPr>
                <a:t>Annealed Joint Distribution</a:t>
              </a:r>
            </a:p>
          </p:txBody>
        </p:sp>
        <p:pic>
          <p:nvPicPr>
            <p:cNvPr id="78864" name="Picture 8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4822" y="3575840"/>
              <a:ext cx="4046632" cy="103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03067"/>
              </p:ext>
            </p:extLst>
          </p:nvPr>
        </p:nvGraphicFramePr>
        <p:xfrm>
          <a:off x="1733550" y="5128034"/>
          <a:ext cx="56176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654"/>
                <a:gridCol w="42919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i="1" baseline="0" dirty="0" smtClean="0">
                          <a:latin typeface="Times New Roman"/>
                          <a:cs typeface="Times New Roman"/>
                        </a:rPr>
                        <a:t> = 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Sum-product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lang="en-US" i="1" dirty="0" smtClean="0">
                          <a:latin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 0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Max-product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3073"/>
            <a:ext cx="8229600" cy="1217402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 smtClean="0"/>
                <a:t>Q: 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This feels like </a:t>
              </a:r>
              <a:r>
                <a:rPr lang="en-US" b="1" dirty="0" smtClean="0"/>
                <a:t>Arc Consistency</a:t>
              </a:r>
              <a:r>
                <a:rPr lang="en-US" dirty="0" smtClean="0"/>
                <a:t>…</a:t>
              </a:r>
              <a:br>
                <a:rPr lang="en-US" dirty="0" smtClean="0"/>
              </a:br>
              <a:r>
                <a:rPr lang="en-US" dirty="0" smtClean="0"/>
                <a:t>Any relation?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0475"/>
            <a:ext cx="8229600" cy="1217402"/>
            <a:chOff x="457200" y="3660564"/>
            <a:chExt cx="8229600" cy="121740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b="1" dirty="0"/>
                <a:t>A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4"/>
              <a:ext cx="7729586" cy="121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Yes, BP is doing (with probabilities) what people were doing in AI long before.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4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9069</TotalTime>
  <Words>3675</Words>
  <Application>Microsoft Macintosh PowerPoint</Application>
  <PresentationFormat>On-screen Show (4:3)</PresentationFormat>
  <Paragraphs>1430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Section 3: Belief Propagation Q&amp;A</vt:lpstr>
      <vt:lpstr>Outline</vt:lpstr>
      <vt:lpstr>Outline</vt:lpstr>
      <vt:lpstr>Q&amp;A</vt:lpstr>
      <vt:lpstr>Max-product Belief Propagation</vt:lpstr>
      <vt:lpstr>Max-product Belief Propagation</vt:lpstr>
      <vt:lpstr>Max-product Belief Propagation</vt:lpstr>
      <vt:lpstr>Deterministic Annealing</vt:lpstr>
      <vt:lpstr>Q&amp;A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From Arc Consistency to BP</vt:lpstr>
      <vt:lpstr>Q&amp;A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From Gibbs Sampling to Particle BP to BP</vt:lpstr>
      <vt:lpstr>Background: Convergence</vt:lpstr>
      <vt:lpstr>Q&amp;A</vt:lpstr>
      <vt:lpstr>Q&amp;A</vt:lpstr>
      <vt:lpstr>Q&amp;A</vt:lpstr>
      <vt:lpstr>Q&amp;A</vt:lpstr>
      <vt:lpstr>Q&amp;A</vt:lpstr>
      <vt:lpstr>Q&amp;A</vt:lpstr>
      <vt:lpstr>Q&amp;A</vt:lpstr>
      <vt:lpstr>Q&amp;A</vt:lpstr>
      <vt:lpstr>Q&amp;A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395</cp:revision>
  <dcterms:created xsi:type="dcterms:W3CDTF">2014-04-15T19:33:39Z</dcterms:created>
  <dcterms:modified xsi:type="dcterms:W3CDTF">2015-07-14T19:15:03Z</dcterms:modified>
</cp:coreProperties>
</file>